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8" r:id="rId3"/>
    <p:sldMasterId id="2147483700" r:id="rId4"/>
  </p:sldMasterIdLst>
  <p:notesMasterIdLst>
    <p:notesMasterId r:id="rId54"/>
  </p:notesMasterIdLst>
  <p:sldIdLst>
    <p:sldId id="312" r:id="rId5"/>
    <p:sldId id="313" r:id="rId6"/>
    <p:sldId id="259" r:id="rId7"/>
    <p:sldId id="376" r:id="rId8"/>
    <p:sldId id="377" r:id="rId9"/>
    <p:sldId id="378" r:id="rId10"/>
    <p:sldId id="379" r:id="rId11"/>
    <p:sldId id="380" r:id="rId12"/>
    <p:sldId id="381" r:id="rId13"/>
    <p:sldId id="327" r:id="rId14"/>
    <p:sldId id="382" r:id="rId15"/>
    <p:sldId id="383" r:id="rId16"/>
    <p:sldId id="315" r:id="rId17"/>
    <p:sldId id="319" r:id="rId18"/>
    <p:sldId id="318" r:id="rId19"/>
    <p:sldId id="384" r:id="rId20"/>
    <p:sldId id="328" r:id="rId21"/>
    <p:sldId id="333" r:id="rId22"/>
    <p:sldId id="334" r:id="rId23"/>
    <p:sldId id="338" r:id="rId24"/>
    <p:sldId id="397" r:id="rId25"/>
    <p:sldId id="342" r:id="rId26"/>
    <p:sldId id="398" r:id="rId27"/>
    <p:sldId id="332" r:id="rId28"/>
    <p:sldId id="396" r:id="rId29"/>
    <p:sldId id="348" r:id="rId30"/>
    <p:sldId id="346" r:id="rId31"/>
    <p:sldId id="330" r:id="rId32"/>
    <p:sldId id="349" r:id="rId33"/>
    <p:sldId id="350" r:id="rId34"/>
    <p:sldId id="394" r:id="rId35"/>
    <p:sldId id="395" r:id="rId36"/>
    <p:sldId id="356" r:id="rId37"/>
    <p:sldId id="357" r:id="rId38"/>
    <p:sldId id="358" r:id="rId39"/>
    <p:sldId id="355" r:id="rId40"/>
    <p:sldId id="360" r:id="rId41"/>
    <p:sldId id="393" r:id="rId42"/>
    <p:sldId id="392" r:id="rId43"/>
    <p:sldId id="363" r:id="rId44"/>
    <p:sldId id="365" r:id="rId45"/>
    <p:sldId id="366" r:id="rId46"/>
    <p:sldId id="367" r:id="rId47"/>
    <p:sldId id="391" r:id="rId48"/>
    <p:sldId id="390" r:id="rId49"/>
    <p:sldId id="371" r:id="rId50"/>
    <p:sldId id="370" r:id="rId51"/>
    <p:sldId id="388" r:id="rId52"/>
    <p:sldId id="389"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05" autoAdjust="0"/>
    <p:restoredTop sz="95383" autoAdjust="0"/>
  </p:normalViewPr>
  <p:slideViewPr>
    <p:cSldViewPr snapToGrid="0">
      <p:cViewPr>
        <p:scale>
          <a:sx n="70" d="100"/>
          <a:sy n="70" d="100"/>
        </p:scale>
        <p:origin x="34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Authors</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Cisco</c:v>
                </c:pt>
                <c:pt idx="1">
                  <c:v>Huawei</c:v>
                </c:pt>
                <c:pt idx="2">
                  <c:v>Juniper</c:v>
                </c:pt>
                <c:pt idx="3">
                  <c:v>HP</c:v>
                </c:pt>
                <c:pt idx="4">
                  <c:v>Arista</c:v>
                </c:pt>
              </c:strCache>
            </c:strRef>
          </c:cat>
          <c:val>
            <c:numRef>
              <c:f>Sheet1!$B$2:$B$6</c:f>
              <c:numCache>
                <c:formatCode>General</c:formatCode>
                <c:ptCount val="5"/>
                <c:pt idx="0">
                  <c:v>547</c:v>
                </c:pt>
                <c:pt idx="1">
                  <c:v>242</c:v>
                </c:pt>
                <c:pt idx="2">
                  <c:v>138</c:v>
                </c:pt>
                <c:pt idx="3">
                  <c:v>34</c:v>
                </c:pt>
                <c:pt idx="4">
                  <c:v>6</c:v>
                </c:pt>
              </c:numCache>
            </c:numRef>
          </c:val>
        </c:ser>
        <c:ser>
          <c:idx val="1"/>
          <c:order val="1"/>
          <c:tx>
            <c:strRef>
              <c:f>Sheet1!$C$1</c:f>
              <c:strCache>
                <c:ptCount val="1"/>
                <c:pt idx="0">
                  <c:v>Documents</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Cisco</c:v>
                </c:pt>
                <c:pt idx="1">
                  <c:v>Huawei</c:v>
                </c:pt>
                <c:pt idx="2">
                  <c:v>Juniper</c:v>
                </c:pt>
                <c:pt idx="3">
                  <c:v>HP</c:v>
                </c:pt>
                <c:pt idx="4">
                  <c:v>Arista</c:v>
                </c:pt>
              </c:strCache>
            </c:strRef>
          </c:cat>
          <c:val>
            <c:numRef>
              <c:f>Sheet1!$C$2:$C$6</c:f>
              <c:numCache>
                <c:formatCode>General</c:formatCode>
                <c:ptCount val="5"/>
                <c:pt idx="0">
                  <c:v>2041</c:v>
                </c:pt>
                <c:pt idx="1">
                  <c:v>802</c:v>
                </c:pt>
                <c:pt idx="2">
                  <c:v>512</c:v>
                </c:pt>
                <c:pt idx="3">
                  <c:v>83</c:v>
                </c:pt>
                <c:pt idx="4">
                  <c:v>12</c:v>
                </c:pt>
              </c:numCache>
            </c:numRef>
          </c:val>
        </c:ser>
        <c:dLbls>
          <c:showLegendKey val="0"/>
          <c:showVal val="0"/>
          <c:showCatName val="0"/>
          <c:showSerName val="0"/>
          <c:showPercent val="0"/>
          <c:showBubbleSize val="0"/>
        </c:dLbls>
        <c:gapWidth val="219"/>
        <c:overlap val="-27"/>
        <c:axId val="1221442864"/>
        <c:axId val="1221440688"/>
      </c:barChart>
      <c:catAx>
        <c:axId val="1221442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1221440688"/>
        <c:crosses val="autoZero"/>
        <c:auto val="1"/>
        <c:lblAlgn val="ctr"/>
        <c:lblOffset val="100"/>
        <c:noMultiLvlLbl val="0"/>
      </c:catAx>
      <c:valAx>
        <c:axId val="1221440688"/>
        <c:scaling>
          <c:orientation val="minMax"/>
        </c:scaling>
        <c:delete val="1"/>
        <c:axPos val="l"/>
        <c:numFmt formatCode="General" sourceLinked="1"/>
        <c:majorTickMark val="none"/>
        <c:minorTickMark val="none"/>
        <c:tickLblPos val="nextTo"/>
        <c:crossAx val="12214428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004FB-6424-4009-BA8A-D0DCA8975443}" type="datetimeFigureOut">
              <a:rPr lang="zh-CN" altLang="en-US" smtClean="0"/>
              <a:t>2021/4/9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0F45AC-1D5A-4786-B178-E7FDF6A88000}" type="slidenum">
              <a:rPr lang="zh-CN" altLang="en-US" smtClean="0"/>
              <a:t>‹#›</a:t>
            </a:fld>
            <a:endParaRPr lang="zh-CN" altLang="en-US"/>
          </a:p>
        </p:txBody>
      </p:sp>
    </p:spTree>
    <p:extLst>
      <p:ext uri="{BB962C8B-B14F-4D97-AF65-F5344CB8AC3E}">
        <p14:creationId xmlns:p14="http://schemas.microsoft.com/office/powerpoint/2010/main" val="247208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Tree>
    <p:extLst>
      <p:ext uri="{BB962C8B-B14F-4D97-AF65-F5344CB8AC3E}">
        <p14:creationId xmlns:p14="http://schemas.microsoft.com/office/powerpoint/2010/main" val="1935403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Huawei Sans" panose="020C0503030203020204" pitchFamily="34" charset="0"/>
              </a:rPr>
              <a:pPr/>
              <a:t>18</a:t>
            </a:fld>
            <a:endParaRPr lang="en-US"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684186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Calibri" panose="020F0502020204030204"/>
              </a:rPr>
              <a:pPr/>
              <a:t>19</a:t>
            </a:fld>
            <a:endParaRPr lang="en-US">
              <a:solidFill>
                <a:prstClr val="black"/>
              </a:solidFill>
              <a:latin typeface="Calibri" panose="020F0502020204030204"/>
            </a:endParaRPr>
          </a:p>
        </p:txBody>
      </p:sp>
    </p:spTree>
    <p:extLst>
      <p:ext uri="{BB962C8B-B14F-4D97-AF65-F5344CB8AC3E}">
        <p14:creationId xmlns:p14="http://schemas.microsoft.com/office/powerpoint/2010/main" val="3196599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02FCC08F-253F-48EC-BFDD-415414682643}" type="slidenum">
              <a:rPr lang="zh-CN" altLang="en-US" smtClean="0">
                <a:solidFill>
                  <a:prstClr val="black"/>
                </a:solidFill>
                <a:latin typeface="Huawei Sans" panose="020C0503030203020204" pitchFamily="34" charset="0"/>
                <a:ea typeface="宋体" pitchFamily="2" charset="-122"/>
              </a:rPr>
              <a:pPr/>
              <a:t>20</a:t>
            </a:fld>
            <a:endParaRPr lang="zh-CN" altLang="en-US" dirty="0">
              <a:solidFill>
                <a:prstClr val="black"/>
              </a:solidFill>
              <a:latin typeface="Huawei Sans" panose="020C0503030203020204" pitchFamily="34" charset="0"/>
              <a:ea typeface="宋体" pitchFamily="2" charset="-122"/>
            </a:endParaRPr>
          </a:p>
        </p:txBody>
      </p:sp>
    </p:spTree>
    <p:extLst>
      <p:ext uri="{BB962C8B-B14F-4D97-AF65-F5344CB8AC3E}">
        <p14:creationId xmlns:p14="http://schemas.microsoft.com/office/powerpoint/2010/main" val="3696164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CE00B85F-30A1-481A-BF9B-718ED8449D0E}" type="slidenum">
              <a:rPr lang="zh-CN" altLang="en-US" smtClean="0">
                <a:solidFill>
                  <a:prstClr val="black"/>
                </a:solidFill>
                <a:latin typeface="Calibri" panose="020F0502020204030204"/>
                <a:ea typeface="宋体" panose="02010600030101010101" pitchFamily="2" charset="-122"/>
              </a:rPr>
              <a:pPr/>
              <a:t>21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235554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CE00B85F-30A1-481A-BF9B-718ED8449D0E}" type="slidenum">
              <a:rPr lang="zh-CN" altLang="en-US" smtClean="0">
                <a:solidFill>
                  <a:prstClr val="black"/>
                </a:solidFill>
                <a:latin typeface="Calibri" panose="020F0502020204030204"/>
                <a:ea typeface="宋体" panose="02010600030101010101" pitchFamily="2" charset="-122"/>
              </a:rPr>
              <a:pPr/>
              <a:t>22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756681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914478"/>
            <a:fld id="{F07326F3-4732-B74B-9C70-D0992466E499}" type="slidenum">
              <a:rPr lang="en-US" smtClean="0">
                <a:solidFill>
                  <a:prstClr val="black"/>
                </a:solidFill>
                <a:latin typeface="Huawei Sans" panose="020C0503030203020204" pitchFamily="34" charset="0"/>
                <a:ea typeface="方正兰亭黑简体"/>
              </a:rPr>
              <a:pPr defTabSz="914478"/>
              <a:t>23</a:t>
            </a:fld>
            <a:endParaRPr lang="en-US" dirty="0">
              <a:solidFill>
                <a:prstClr val="black"/>
              </a:solidFill>
              <a:latin typeface="Huawei Sans" panose="020C0503030203020204" pitchFamily="34" charset="0"/>
              <a:ea typeface="方正兰亭黑简体"/>
            </a:endParaRPr>
          </a:p>
        </p:txBody>
      </p:sp>
    </p:spTree>
    <p:extLst>
      <p:ext uri="{BB962C8B-B14F-4D97-AF65-F5344CB8AC3E}">
        <p14:creationId xmlns:p14="http://schemas.microsoft.com/office/powerpoint/2010/main" val="529669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525835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C35794A2-D300-48CB-87A3-10A299C42A20}" type="slidenum">
              <a:rPr lang="zh-CN" altLang="en-US" smtClean="0">
                <a:solidFill>
                  <a:prstClr val="black"/>
                </a:solidFill>
                <a:latin typeface="Arial" panose="020B0604020202020204" pitchFamily="34" charset="0"/>
                <a:ea typeface="等线" panose="02010600030101010101" pitchFamily="2" charset="-122"/>
              </a:rPr>
              <a:pPr/>
              <a:t>25</a:t>
            </a:fld>
            <a:endParaRPr lang="zh-CN" altLang="en-US">
              <a:solidFill>
                <a:prstClr val="black"/>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1753719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C35794A2-D300-48CB-87A3-10A299C42A20}" type="slidenum">
              <a:rPr lang="zh-CN" altLang="en-US" smtClean="0">
                <a:solidFill>
                  <a:prstClr val="black"/>
                </a:solidFill>
                <a:latin typeface="Arial" panose="020B0604020202020204" pitchFamily="34" charset="0"/>
                <a:ea typeface="等线" panose="02010600030101010101" pitchFamily="2" charset="-122"/>
              </a:rPr>
              <a:pPr/>
              <a:t>26</a:t>
            </a:fld>
            <a:endParaRPr lang="zh-CN" altLang="en-US">
              <a:solidFill>
                <a:prstClr val="black"/>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1433928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Calibri" panose="020F0502020204030204"/>
              </a:rPr>
              <a:pPr/>
              <a:t>27</a:t>
            </a:fld>
            <a:endParaRPr lang="en-US">
              <a:solidFill>
                <a:prstClr val="black"/>
              </a:solidFill>
              <a:latin typeface="Calibri" panose="020F0502020204030204"/>
            </a:endParaRPr>
          </a:p>
        </p:txBody>
      </p:sp>
    </p:spTree>
    <p:extLst>
      <p:ext uri="{BB962C8B-B14F-4D97-AF65-F5344CB8AC3E}">
        <p14:creationId xmlns:p14="http://schemas.microsoft.com/office/powerpoint/2010/main" val="2278855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031310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75" y="631825"/>
            <a:ext cx="5614988" cy="3159125"/>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E3D1208B-ABB5-48F0-93EC-79B837E3F925}" type="slidenum">
              <a:rPr lang="zh-CN" altLang="en-US" smtClean="0">
                <a:solidFill>
                  <a:prstClr val="black"/>
                </a:solidFill>
                <a:latin typeface="Calibri" panose="020F0502020204030204"/>
                <a:ea typeface="等线" panose="02010600030101010101" pitchFamily="2" charset="-122"/>
              </a:rPr>
              <a:pPr/>
              <a:t>28</a:t>
            </a:fld>
            <a:endParaRPr lang="en-US" altLang="zh-CN"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3608788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054946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en-US" altLang="zh-CN" baseline="0" dirty="0" smtClean="0">
              <a:latin typeface="Huawei Sans" panose="020C0503030203020204" pitchFamily="34" charset="0"/>
            </a:endParaRPr>
          </a:p>
          <a:p>
            <a:endParaRPr lang="en-US" altLang="zh-CN" baseline="0" dirty="0" smtClean="0">
              <a:latin typeface="Huawei Sans" panose="020C0503030203020204" pitchFamily="34" charset="0"/>
            </a:endParaRPr>
          </a:p>
          <a:p>
            <a:endParaRPr lang="zh-CN" altLang="en-US" dirty="0">
              <a:latin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Huawei Sans" panose="020C0503030203020204" pitchFamily="34" charset="0"/>
              </a:rPr>
              <a:pPr/>
              <a:t>31</a:t>
            </a:fld>
            <a:endParaRPr lang="en-US"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1552248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en-US" altLang="zh-CN" baseline="0" dirty="0" smtClean="0">
              <a:latin typeface="Huawei Sans" panose="020C0503030203020204" pitchFamily="34" charset="0"/>
            </a:endParaRPr>
          </a:p>
          <a:p>
            <a:endParaRPr lang="en-US" altLang="zh-CN" baseline="0" dirty="0" smtClean="0">
              <a:latin typeface="Huawei Sans" panose="020C0503030203020204" pitchFamily="34" charset="0"/>
            </a:endParaRPr>
          </a:p>
          <a:p>
            <a:endParaRPr lang="zh-CN" altLang="en-US" dirty="0">
              <a:latin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Huawei Sans" panose="020C0503030203020204" pitchFamily="34" charset="0"/>
              </a:rPr>
              <a:pPr/>
              <a:t>32</a:t>
            </a:fld>
            <a:endParaRPr lang="en-US"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2322709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en-US" altLang="zh-CN" baseline="0" dirty="0" smtClean="0">
              <a:latin typeface="Huawei Sans" panose="020C0503030203020204" pitchFamily="34" charset="0"/>
            </a:endParaRPr>
          </a:p>
          <a:p>
            <a:endParaRPr lang="en-US" altLang="zh-CN" baseline="0" dirty="0" smtClean="0">
              <a:latin typeface="Huawei Sans" panose="020C0503030203020204" pitchFamily="34" charset="0"/>
            </a:endParaRPr>
          </a:p>
          <a:p>
            <a:endParaRPr lang="zh-CN" altLang="en-US" dirty="0">
              <a:latin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Huawei Sans" panose="020C0503030203020204" pitchFamily="34" charset="0"/>
              </a:rPr>
              <a:pPr/>
              <a:t>33</a:t>
            </a:fld>
            <a:endParaRPr lang="en-US"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640575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0F45AC-1D5A-4786-B178-E7FDF6A88000}" type="slidenum">
              <a:rPr lang="zh-CN" altLang="en-US" smtClean="0"/>
              <a:t>34</a:t>
            </a:fld>
            <a:endParaRPr lang="zh-CN" altLang="en-US"/>
          </a:p>
        </p:txBody>
      </p:sp>
    </p:spTree>
    <p:extLst>
      <p:ext uri="{BB962C8B-B14F-4D97-AF65-F5344CB8AC3E}">
        <p14:creationId xmlns:p14="http://schemas.microsoft.com/office/powerpoint/2010/main" val="436489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Huawei Sans" panose="020C0503030203020204" pitchFamily="34" charset="0"/>
              </a:rPr>
              <a:pPr/>
              <a:t>35</a:t>
            </a:fld>
            <a:endParaRPr lang="en-US"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65085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Huawei Sans" panose="020C0503030203020204" pitchFamily="34" charset="0"/>
              </a:rPr>
              <a:pPr/>
              <a:t>36</a:t>
            </a:fld>
            <a:endParaRPr lang="en-US"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1902930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57178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Huawei Sans" panose="020C0503030203020204" pitchFamily="34" charset="0"/>
              </a:rPr>
              <a:pPr/>
              <a:t>38</a:t>
            </a:fld>
            <a:endParaRPr lang="en-US"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1894124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xfrm>
            <a:off x="431800" y="779463"/>
            <a:ext cx="5934075" cy="3338512"/>
          </a:xfrm>
        </p:spPr>
      </p:sp>
      <p:sp>
        <p:nvSpPr>
          <p:cNvPr id="71683" name="备注占位符 2"/>
          <p:cNvSpPr>
            <a:spLocks noGrp="1"/>
          </p:cNvSpPr>
          <p:nvPr>
            <p:ph type="body" idx="1"/>
          </p:nvPr>
        </p:nvSpPr>
        <p:spPr>
          <a:noFill/>
        </p:spPr>
        <p:txBody>
          <a:bodyPr/>
          <a:lstStyle/>
          <a:p>
            <a:endParaRPr lang="zh-CN" altLang="en-US" dirty="0" smtClean="0">
              <a:latin typeface="Huawei Sans" panose="020C0503030203020204" pitchFamily="34" charset="0"/>
            </a:endParaRPr>
          </a:p>
        </p:txBody>
      </p:sp>
      <p:sp>
        <p:nvSpPr>
          <p:cNvPr id="71684" name="灯片编号占位符 3"/>
          <p:cNvSpPr>
            <a:spLocks noGrp="1"/>
          </p:cNvSpPr>
          <p:nvPr>
            <p:ph type="sldNum" sz="quarter" idx="5"/>
          </p:nvPr>
        </p:nvSpPr>
        <p:spPr bwMode="auto">
          <a:xfrm>
            <a:off x="3884613" y="8685213"/>
            <a:ext cx="2971800" cy="457200"/>
          </a:xfrm>
          <a:prstGeom prst="rect">
            <a:avLst/>
          </a:prstGeom>
          <a:noFill/>
          <a:ln>
            <a:miter lim="800000"/>
          </a:ln>
        </p:spPr>
        <p:txBody>
          <a:bodyPr/>
          <a:lstStyle/>
          <a:p>
            <a:pPr defTabSz="914478"/>
            <a:fld id="{DE4BB825-374C-475D-82D0-9E2B5D412D39}" type="slidenum">
              <a:rPr lang="zh-CN" altLang="en-US">
                <a:solidFill>
                  <a:prstClr val="black"/>
                </a:solidFill>
                <a:latin typeface="Huawei Sans"/>
              </a:rPr>
              <a:pPr defTabSz="914478"/>
              <a:t>3</a:t>
            </a:fld>
            <a:endParaRPr lang="zh-CN" altLang="en-US">
              <a:solidFill>
                <a:prstClr val="black"/>
              </a:solidFill>
              <a:latin typeface="Huawei Sans"/>
            </a:endParaRPr>
          </a:p>
        </p:txBody>
      </p:sp>
    </p:spTree>
    <p:extLst>
      <p:ext uri="{BB962C8B-B14F-4D97-AF65-F5344CB8AC3E}">
        <p14:creationId xmlns:p14="http://schemas.microsoft.com/office/powerpoint/2010/main" val="4161096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Huawei Sans" panose="020C0503030203020204" pitchFamily="34" charset="0"/>
              </a:rPr>
              <a:pPr/>
              <a:t>39</a:t>
            </a:fld>
            <a:endParaRPr lang="en-US"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275309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Huawei Sans" panose="020C0503030203020204" pitchFamily="34" charset="0"/>
              </a:rPr>
              <a:pPr/>
              <a:t>40</a:t>
            </a:fld>
            <a:endParaRPr lang="en-US"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2995313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27877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修改</a:t>
            </a:r>
            <a:endParaRPr lang="zh-CN" altLang="en-US" dirty="0"/>
          </a:p>
        </p:txBody>
      </p:sp>
      <p:sp>
        <p:nvSpPr>
          <p:cNvPr id="4" name="灯片编号占位符 3"/>
          <p:cNvSpPr>
            <a:spLocks noGrp="1"/>
          </p:cNvSpPr>
          <p:nvPr>
            <p:ph type="sldNum" sz="quarter" idx="10"/>
          </p:nvPr>
        </p:nvSpPr>
        <p:spPr/>
        <p:txBody>
          <a:bodyPr/>
          <a:lstStyle/>
          <a:p>
            <a:fld id="{3C0F45AC-1D5A-4786-B178-E7FDF6A88000}" type="slidenum">
              <a:rPr lang="zh-CN" altLang="en-US" smtClean="0"/>
              <a:t>42</a:t>
            </a:fld>
            <a:endParaRPr lang="zh-CN" altLang="en-US"/>
          </a:p>
        </p:txBody>
      </p:sp>
    </p:spTree>
    <p:extLst>
      <p:ext uri="{BB962C8B-B14F-4D97-AF65-F5344CB8AC3E}">
        <p14:creationId xmlns:p14="http://schemas.microsoft.com/office/powerpoint/2010/main" val="4044599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839241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E3D1208B-ABB5-48F0-93EC-79B837E3F925}" type="slidenum">
              <a:rPr lang="zh-CN" altLang="en-US" smtClean="0">
                <a:solidFill>
                  <a:prstClr val="black"/>
                </a:solidFill>
                <a:latin typeface="Calibri" panose="020F0502020204030204"/>
                <a:ea typeface="等线" panose="02010600030101010101" pitchFamily="2" charset="-122"/>
              </a:rPr>
              <a:pPr/>
              <a:t>47</a:t>
            </a:fld>
            <a:endParaRPr lang="en-US" altLang="zh-CN"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236480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Calibri" panose="020F0502020204030204"/>
              </a:rPr>
              <a:pPr/>
              <a:t>48</a:t>
            </a:fld>
            <a:endParaRPr lang="en-US">
              <a:solidFill>
                <a:prstClr val="black"/>
              </a:solidFill>
              <a:latin typeface="Calibri" panose="020F0502020204030204"/>
            </a:endParaRPr>
          </a:p>
        </p:txBody>
      </p:sp>
    </p:spTree>
    <p:extLst>
      <p:ext uri="{BB962C8B-B14F-4D97-AF65-F5344CB8AC3E}">
        <p14:creationId xmlns:p14="http://schemas.microsoft.com/office/powerpoint/2010/main" val="4156919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defPPr/>
          </a:lstStyle>
          <a:p>
            <a:endParaRPr lang="zh-CN" altLang="en-US"/>
          </a:p>
        </p:txBody>
      </p:sp>
    </p:spTree>
    <p:extLst>
      <p:ext uri="{BB962C8B-B14F-4D97-AF65-F5344CB8AC3E}">
        <p14:creationId xmlns:p14="http://schemas.microsoft.com/office/powerpoint/2010/main" val="8917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ChangeArrowheads="1" noTextEdit="1"/>
          </p:cNvSpPr>
          <p:nvPr>
            <p:ph type="sldImg" idx="4294967295"/>
          </p:nvPr>
        </p:nvSpPr>
        <p:spPr>
          <a:xfrm>
            <a:off x="431800" y="779463"/>
            <a:ext cx="5934075" cy="3338512"/>
          </a:xfrm>
          <a:ln>
            <a:miter lim="800000"/>
          </a:ln>
        </p:spPr>
      </p:sp>
      <p:sp>
        <p:nvSpPr>
          <p:cNvPr id="72707" name="备注占位符 2"/>
          <p:cNvSpPr>
            <a:spLocks noGrp="1" noChangeArrowheads="1"/>
          </p:cNvSpPr>
          <p:nvPr>
            <p:ph type="body" idx="4294967295"/>
          </p:nvPr>
        </p:nvSpPr>
        <p:spPr/>
        <p:txBody>
          <a:bodyPr/>
          <a:lstStyle/>
          <a:p>
            <a:pPr eaLnBrk="1" hangingPunct="1"/>
            <a:endParaRPr lang="zh-CN" altLang="en-US" dirty="0" smtClean="0">
              <a:latin typeface="Huawei Sans" panose="020C0503030203020204" pitchFamily="34" charset="0"/>
            </a:endParaRPr>
          </a:p>
        </p:txBody>
      </p:sp>
      <p:sp>
        <p:nvSpPr>
          <p:cNvPr id="72708" name="灯片编号占位符 3"/>
          <p:cNvSpPr>
            <a:spLocks noGrp="1" noChangeArrowheads="1"/>
          </p:cNvSpPr>
          <p:nvPr>
            <p:ph type="sldNum" sz="quarter" idx="5"/>
          </p:nvPr>
        </p:nvSpPr>
        <p:spPr bwMode="auto">
          <a:xfrm>
            <a:off x="3884613" y="8685213"/>
            <a:ext cx="2971800" cy="457200"/>
          </a:xfrm>
          <a:prstGeom prst="rect">
            <a:avLst/>
          </a:prstGeom>
          <a:noFill/>
          <a:ln>
            <a:miter lim="800000"/>
          </a:ln>
        </p:spPr>
        <p:txBody>
          <a:bodyPr/>
          <a:lstStyle/>
          <a:p>
            <a:pPr algn="l"/>
            <a:fld id="{4C4AF5B5-E8B9-494C-AC3F-B5948E8E39B3}" type="slidenum">
              <a:rPr lang="zh-CN" altLang="en-US" sz="4800" smtClean="0"/>
              <a:pPr algn="l"/>
              <a:t>4</a:t>
            </a:fld>
            <a:endParaRPr lang="zh-CN" altLang="en-US" sz="4800" smtClean="0"/>
          </a:p>
        </p:txBody>
      </p:sp>
    </p:spTree>
    <p:extLst>
      <p:ext uri="{BB962C8B-B14F-4D97-AF65-F5344CB8AC3E}">
        <p14:creationId xmlns:p14="http://schemas.microsoft.com/office/powerpoint/2010/main" val="360432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0F45AC-1D5A-4786-B178-E7FDF6A88000}" type="slidenum">
              <a:rPr lang="zh-CN" altLang="en-US" smtClean="0"/>
              <a:t>5</a:t>
            </a:fld>
            <a:endParaRPr lang="zh-CN" altLang="en-US"/>
          </a:p>
        </p:txBody>
      </p:sp>
    </p:spTree>
    <p:extLst>
      <p:ext uri="{BB962C8B-B14F-4D97-AF65-F5344CB8AC3E}">
        <p14:creationId xmlns:p14="http://schemas.microsoft.com/office/powerpoint/2010/main" val="3838223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44128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solidFill>
                  <a:prstClr val="black"/>
                </a:solidFill>
                <a:latin typeface="Arial" panose="020B0604020202020204" pitchFamily="34" charset="0"/>
                <a:cs typeface="Arial"/>
              </a:rPr>
              <a:pPr/>
              <a:t>14</a:t>
            </a:fld>
            <a:endParaRPr lang="en-US">
              <a:solidFill>
                <a:prstClr val="black"/>
              </a:solidFill>
              <a:latin typeface="Arial" panose="020B0604020202020204" pitchFamily="34" charset="0"/>
              <a:cs typeface="Arial"/>
            </a:endParaRPr>
          </a:p>
        </p:txBody>
      </p:sp>
    </p:spTree>
    <p:extLst>
      <p:ext uri="{BB962C8B-B14F-4D97-AF65-F5344CB8AC3E}">
        <p14:creationId xmlns:p14="http://schemas.microsoft.com/office/powerpoint/2010/main" val="4083885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3801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801025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E2E84DD-A44B-4F5B-AF86-0803FB3AC718}" type="datetimeFigureOut">
              <a:rPr lang="zh-CN" altLang="en-US" smtClean="0"/>
              <a:t>2021/4/9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329735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2E84DD-A44B-4F5B-AF86-0803FB3AC718}" type="datetimeFigureOut">
              <a:rPr lang="zh-CN" altLang="en-US" smtClean="0"/>
              <a:t>2021/4/9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577356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2E84DD-A44B-4F5B-AF86-0803FB3AC718}" type="datetimeFigureOut">
              <a:rPr lang="zh-CN" altLang="en-US" smtClean="0"/>
              <a:t>2021/4/9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4113932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总标题">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542"/>
          <a:stretch/>
        </p:blipFill>
        <p:spPr bwMode="auto">
          <a:xfrm>
            <a:off x="0" y="42"/>
            <a:ext cx="12187239" cy="685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1"/>
          <p:cNvSpPr>
            <a:spLocks noGrp="1" noChangeArrowheads="1"/>
          </p:cNvSpPr>
          <p:nvPr>
            <p:ph type="ctrTitle" sz="quarter"/>
          </p:nvPr>
        </p:nvSpPr>
        <p:spPr>
          <a:xfrm>
            <a:off x="1030893" y="4957156"/>
            <a:ext cx="10437489" cy="831600"/>
          </a:xfrm>
          <a:ln algn="ctr"/>
        </p:spPr>
        <p:txBody>
          <a:bodyPr lIns="87802" tIns="43901" rIns="87802" bIns="43901"/>
          <a:lstStyle>
            <a:lvl1pPr algn="l" defTabSz="801367" rtl="0" eaLnBrk="0" fontAlgn="base" hangingPunct="0">
              <a:spcBef>
                <a:spcPct val="0"/>
              </a:spcBef>
              <a:spcAft>
                <a:spcPct val="0"/>
              </a:spcAft>
              <a:defRPr lang="zh-CN" altLang="en-US" sz="4298" b="1" kern="1200" dirty="0">
                <a:solidFill>
                  <a:srgbClr val="0070C0"/>
                </a:solidFill>
                <a:latin typeface="+mn-lt"/>
                <a:ea typeface="+mn-ea"/>
                <a:cs typeface="Huawei Sans" panose="020C0503030203020204" pitchFamily="34" charset="0"/>
              </a:defRPr>
            </a:lvl1pPr>
          </a:lstStyle>
          <a:p>
            <a:r>
              <a:rPr lang="zh-CN" altLang="en-US" dirty="0"/>
              <a:t>单击此处编辑母版标题样式</a:t>
            </a:r>
          </a:p>
        </p:txBody>
      </p:sp>
      <p:sp>
        <p:nvSpPr>
          <p:cNvPr id="10" name="文本占位符 29"/>
          <p:cNvSpPr>
            <a:spLocks noGrp="1"/>
          </p:cNvSpPr>
          <p:nvPr>
            <p:ph type="body" sz="quarter" idx="10"/>
          </p:nvPr>
        </p:nvSpPr>
        <p:spPr>
          <a:xfrm>
            <a:off x="1030892" y="5816120"/>
            <a:ext cx="6909301" cy="493200"/>
          </a:xfrm>
        </p:spPr>
        <p:txBody>
          <a:bodyPr/>
          <a:lstStyle>
            <a:lvl1pPr marL="0" indent="0" algn="l" defTabSz="801367" rtl="0" eaLnBrk="0" fontAlgn="base" hangingPunct="0">
              <a:spcBef>
                <a:spcPct val="0"/>
              </a:spcBef>
              <a:spcAft>
                <a:spcPct val="0"/>
              </a:spcAft>
              <a:buNone/>
              <a:defRPr lang="zh-CN" altLang="en-US" sz="1999" kern="1200" dirty="0" smtClean="0">
                <a:solidFill>
                  <a:srgbClr val="0070C0"/>
                </a:solidFill>
                <a:latin typeface="+mn-lt"/>
                <a:ea typeface="+mn-ea"/>
                <a:cs typeface="Huawei Sans" panose="020C0503030203020204" pitchFamily="34" charset="0"/>
              </a:defRPr>
            </a:lvl1pPr>
          </a:lstStyle>
          <a:p>
            <a:pPr lvl="0"/>
            <a:r>
              <a:rPr lang="zh-CN" altLang="en-US" dirty="0"/>
              <a:t>单击此处编辑母版文本样式</a:t>
            </a:r>
          </a:p>
        </p:txBody>
      </p:sp>
      <p:sp>
        <p:nvSpPr>
          <p:cNvPr id="11" name="Rectangle 54">
            <a:extLst>
              <a:ext uri="{FF2B5EF4-FFF2-40B4-BE49-F238E27FC236}">
                <a16:creationId xmlns:a16="http://schemas.microsoft.com/office/drawing/2014/main" xmlns="" id="{2078FA11-5569-4994-AEB7-1AF5CAC763B0}"/>
              </a:ext>
            </a:extLst>
          </p:cNvPr>
          <p:cNvSpPr>
            <a:spLocks noChangeArrowheads="1"/>
          </p:cNvSpPr>
          <p:nvPr userDrawn="1"/>
        </p:nvSpPr>
        <p:spPr bwMode="auto">
          <a:xfrm>
            <a:off x="947058" y="6500581"/>
            <a:ext cx="3550452" cy="265520"/>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en-US" altLang="zh-CN" sz="1200" baseline="0" dirty="0" smtClean="0">
                <a:latin typeface="Huawei Sans" panose="020C0503030203020204" pitchFamily="34" charset="0"/>
                <a:ea typeface="+mn-ea"/>
                <a:cs typeface="Huawei Sans" panose="020C0503030203020204" pitchFamily="34" charset="0"/>
              </a:rPr>
              <a:t>Copyright © 2020 Huawei Technologies Co., Ltd.</a:t>
            </a:r>
            <a:endParaRPr lang="zh-CN" altLang="en-US" sz="1200" baseline="0" dirty="0">
              <a:latin typeface="Huawei Sans" panose="020C0503030203020204" pitchFamily="34" charset="0"/>
              <a:ea typeface="+mn-ea"/>
              <a:cs typeface="Huawei Sans" panose="020C0503030203020204" pitchFamily="34" charset="0"/>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8026" y="251069"/>
            <a:ext cx="1964832" cy="430102"/>
          </a:xfrm>
          <a:prstGeom prst="rect">
            <a:avLst/>
          </a:prstGeom>
        </p:spPr>
      </p:pic>
    </p:spTree>
    <p:extLst>
      <p:ext uri="{BB962C8B-B14F-4D97-AF65-F5344CB8AC3E}">
        <p14:creationId xmlns:p14="http://schemas.microsoft.com/office/powerpoint/2010/main" val="22252613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nvPr>
        </p:nvGraphicFramePr>
        <p:xfrm>
          <a:off x="1007140" y="1254490"/>
          <a:ext cx="10460715" cy="1082675"/>
        </p:xfrm>
        <a:graphic>
          <a:graphicData uri="http://schemas.openxmlformats.org/drawingml/2006/table">
            <a:tbl>
              <a:tblPr/>
              <a:tblGrid>
                <a:gridCol w="3119031">
                  <a:extLst>
                    <a:ext uri="{9D8B030D-6E8A-4147-A177-3AD203B41FA5}">
                      <a16:colId xmlns="" xmlns:a16="http://schemas.microsoft.com/office/drawing/2014/main" val="20000"/>
                    </a:ext>
                  </a:extLst>
                </a:gridCol>
                <a:gridCol w="1967450">
                  <a:extLst>
                    <a:ext uri="{9D8B030D-6E8A-4147-A177-3AD203B41FA5}">
                      <a16:colId xmlns="" xmlns:a16="http://schemas.microsoft.com/office/drawing/2014/main" val="20001"/>
                    </a:ext>
                  </a:extLst>
                </a:gridCol>
                <a:gridCol w="3023155">
                  <a:extLst>
                    <a:ext uri="{9D8B030D-6E8A-4147-A177-3AD203B41FA5}">
                      <a16:colId xmlns="" xmlns:a16="http://schemas.microsoft.com/office/drawing/2014/main" val="20002"/>
                    </a:ext>
                  </a:extLst>
                </a:gridCol>
                <a:gridCol w="2351079">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Course Code</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Product</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Product Version</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Course Version</a:t>
                      </a:r>
                      <a:endParaRPr kumimoji="1" lang="en-US" altLang="zh-CN"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4" name="Group 21"/>
          <p:cNvGraphicFramePr>
            <a:graphicFrameLocks noGrp="1"/>
          </p:cNvGraphicFramePr>
          <p:nvPr userDrawn="1">
            <p:extLst/>
          </p:nvPr>
        </p:nvGraphicFramePr>
        <p:xfrm>
          <a:off x="1007140" y="2776902"/>
          <a:ext cx="10460714" cy="3038475"/>
        </p:xfrm>
        <a:graphic>
          <a:graphicData uri="http://schemas.openxmlformats.org/drawingml/2006/table">
            <a:tbl>
              <a:tblPr/>
              <a:tblGrid>
                <a:gridCol w="3119030">
                  <a:extLst>
                    <a:ext uri="{9D8B030D-6E8A-4147-A177-3AD203B41FA5}">
                      <a16:colId xmlns="" xmlns:a16="http://schemas.microsoft.com/office/drawing/2014/main" val="20000"/>
                    </a:ext>
                  </a:extLst>
                </a:gridCol>
                <a:gridCol w="1967450">
                  <a:extLst>
                    <a:ext uri="{9D8B030D-6E8A-4147-A177-3AD203B41FA5}">
                      <a16:colId xmlns="" xmlns:a16="http://schemas.microsoft.com/office/drawing/2014/main" val="20001"/>
                    </a:ext>
                  </a:extLst>
                </a:gridCol>
                <a:gridCol w="3023155">
                  <a:extLst>
                    <a:ext uri="{9D8B030D-6E8A-4147-A177-3AD203B41FA5}">
                      <a16:colId xmlns="" xmlns:a16="http://schemas.microsoft.com/office/drawing/2014/main" val="20002"/>
                    </a:ext>
                  </a:extLst>
                </a:gridCol>
                <a:gridCol w="2351079">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Author/ID</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Date</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Reviewer/ID</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New/Update</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825692"/>
            <a:ext cx="3119030" cy="504887"/>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825692"/>
            <a:ext cx="1967450" cy="504887"/>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825692"/>
            <a:ext cx="3023155" cy="504887"/>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825692"/>
            <a:ext cx="2351079" cy="504887"/>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373862"/>
            <a:ext cx="3119128"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373862"/>
            <a:ext cx="1967450"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2015.01.25</a:t>
            </a:r>
            <a:endParaRPr lang="zh-CN" altLang="en-US" dirty="0"/>
          </a:p>
        </p:txBody>
      </p:sp>
      <p:sp>
        <p:nvSpPr>
          <p:cNvPr id="11" name="文本占位符 7"/>
          <p:cNvSpPr>
            <a:spLocks noGrp="1"/>
          </p:cNvSpPr>
          <p:nvPr>
            <p:ph type="body" sz="quarter" idx="15" hasCustomPrompt="1"/>
          </p:nvPr>
        </p:nvSpPr>
        <p:spPr>
          <a:xfrm>
            <a:off x="6093619" y="3373862"/>
            <a:ext cx="3023155"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337858"/>
            <a:ext cx="2351342" cy="504056"/>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4343770" cy="479425"/>
          </a:xfrm>
          <a:prstGeom prst="rect">
            <a:avLst/>
          </a:prstGeom>
          <a:noFill/>
          <a:ln w="9525">
            <a:noFill/>
            <a:miter lim="800000"/>
            <a:headEnd/>
            <a:tailEnd/>
          </a:ln>
        </p:spPr>
        <p:txBody>
          <a:bodyPr lIns="78227" tIns="39112" rIns="78227" bIns="39112" anchor="ctr"/>
          <a:lstStyle/>
          <a:p>
            <a:pPr defTabSz="1001223" eaLnBrk="0" fontAlgn="t" hangingPunct="0">
              <a:spcBef>
                <a:spcPct val="0"/>
              </a:spcBef>
              <a:spcAft>
                <a:spcPct val="0"/>
              </a:spcAft>
            </a:pPr>
            <a:r>
              <a:rPr lang="en-US" altLang="zh-CN" sz="3499" b="1" dirty="0">
                <a:solidFill>
                  <a:prstClr val="black">
                    <a:lumMod val="75000"/>
                    <a:lumOff val="25000"/>
                  </a:prstClr>
                </a:solidFill>
                <a:cs typeface="Huawei Sans" panose="020C0503030203020204" pitchFamily="34" charset="0"/>
              </a:rPr>
              <a:t>Revision Record</a:t>
            </a:r>
            <a:endParaRPr lang="zh-CN" altLang="en-US" sz="3499" b="1" dirty="0">
              <a:solidFill>
                <a:prstClr val="black">
                  <a:lumMod val="75000"/>
                  <a:lumOff val="25000"/>
                </a:prstClr>
              </a:solidFill>
              <a:cs typeface="Huawei Sans" panose="020C0503030203020204" pitchFamily="34" charset="0"/>
            </a:endParaRPr>
          </a:p>
        </p:txBody>
      </p:sp>
      <p:sp>
        <p:nvSpPr>
          <p:cNvPr id="14" name="Text Box 58"/>
          <p:cNvSpPr txBox="1">
            <a:spLocks noChangeArrowheads="1"/>
          </p:cNvSpPr>
          <p:nvPr userDrawn="1"/>
        </p:nvSpPr>
        <p:spPr bwMode="auto">
          <a:xfrm>
            <a:off x="7162800" y="296652"/>
            <a:ext cx="5029199" cy="646331"/>
          </a:xfrm>
          <a:prstGeom prst="rect">
            <a:avLst/>
          </a:prstGeom>
          <a:noFill/>
          <a:ln w="9525" algn="ctr">
            <a:noFill/>
            <a:miter lim="800000"/>
            <a:headEnd/>
            <a:tailEnd/>
          </a:ln>
        </p:spPr>
        <p:txBody>
          <a:bodyPr wrap="square">
            <a:spAutoFit/>
          </a:bodyPr>
          <a:lstStyle/>
          <a:p>
            <a:pPr defTabSz="914478">
              <a:spcBef>
                <a:spcPct val="50000"/>
              </a:spcBef>
            </a:pPr>
            <a:r>
              <a:rPr lang="en-US" altLang="zh-CN" sz="3600" dirty="0">
                <a:solidFill>
                  <a:srgbClr val="E7E6E6">
                    <a:lumMod val="50000"/>
                  </a:srgbClr>
                </a:solidFill>
                <a:cs typeface="Huawei Sans" panose="020C0503030203020204" pitchFamily="34" charset="0"/>
              </a:rPr>
              <a:t>Do not print this page.</a:t>
            </a:r>
            <a:endParaRPr lang="zh-CN" altLang="en-US" sz="3600" dirty="0">
              <a:solidFill>
                <a:srgbClr val="E7E6E6">
                  <a:lumMod val="50000"/>
                </a:srgbClr>
              </a:solidFill>
              <a:cs typeface="Huawei Sans" panose="020C0503030203020204" pitchFamily="34" charset="0"/>
            </a:endParaRPr>
          </a:p>
        </p:txBody>
      </p:sp>
      <p:sp>
        <p:nvSpPr>
          <p:cNvPr id="15" name="文本占位符 7"/>
          <p:cNvSpPr>
            <a:spLocks noGrp="1"/>
          </p:cNvSpPr>
          <p:nvPr>
            <p:ph type="body" sz="quarter" idx="21" hasCustomPrompt="1"/>
          </p:nvPr>
        </p:nvSpPr>
        <p:spPr>
          <a:xfrm>
            <a:off x="1007042" y="3877918"/>
            <a:ext cx="3119128"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3877918"/>
            <a:ext cx="1967450"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2015.01.25</a:t>
            </a:r>
            <a:endParaRPr lang="zh-CN" altLang="en-US" dirty="0"/>
          </a:p>
        </p:txBody>
      </p:sp>
      <p:sp>
        <p:nvSpPr>
          <p:cNvPr id="17" name="文本占位符 7"/>
          <p:cNvSpPr>
            <a:spLocks noGrp="1"/>
          </p:cNvSpPr>
          <p:nvPr>
            <p:ph type="body" sz="quarter" idx="23" hasCustomPrompt="1"/>
          </p:nvPr>
        </p:nvSpPr>
        <p:spPr>
          <a:xfrm>
            <a:off x="6093619" y="3877918"/>
            <a:ext cx="3023155"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841914"/>
            <a:ext cx="2351342" cy="504056"/>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345970"/>
            <a:ext cx="3119128"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345970"/>
            <a:ext cx="1967450"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2015.01.25</a:t>
            </a:r>
            <a:endParaRPr lang="zh-CN" altLang="en-US" dirty="0"/>
          </a:p>
        </p:txBody>
      </p:sp>
      <p:sp>
        <p:nvSpPr>
          <p:cNvPr id="21" name="文本占位符 7"/>
          <p:cNvSpPr>
            <a:spLocks noGrp="1"/>
          </p:cNvSpPr>
          <p:nvPr>
            <p:ph type="body" sz="quarter" idx="27" hasCustomPrompt="1"/>
          </p:nvPr>
        </p:nvSpPr>
        <p:spPr>
          <a:xfrm>
            <a:off x="6093619" y="4345970"/>
            <a:ext cx="3023155"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345970"/>
            <a:ext cx="2351342"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4886030"/>
            <a:ext cx="3119128"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4886030"/>
            <a:ext cx="1967450"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2015.01.25</a:t>
            </a:r>
            <a:endParaRPr lang="zh-CN" altLang="en-US" dirty="0"/>
          </a:p>
        </p:txBody>
      </p:sp>
      <p:sp>
        <p:nvSpPr>
          <p:cNvPr id="25" name="文本占位符 7"/>
          <p:cNvSpPr>
            <a:spLocks noGrp="1"/>
          </p:cNvSpPr>
          <p:nvPr>
            <p:ph type="body" sz="quarter" idx="31" hasCustomPrompt="1"/>
          </p:nvPr>
        </p:nvSpPr>
        <p:spPr>
          <a:xfrm>
            <a:off x="6093619" y="4886030"/>
            <a:ext cx="3023155"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4886030"/>
            <a:ext cx="2351342"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354082"/>
            <a:ext cx="3119128"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354082"/>
            <a:ext cx="1967450"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2015.01.25</a:t>
            </a:r>
            <a:endParaRPr lang="zh-CN" altLang="en-US" dirty="0"/>
          </a:p>
        </p:txBody>
      </p:sp>
      <p:sp>
        <p:nvSpPr>
          <p:cNvPr id="29" name="文本占位符 7"/>
          <p:cNvSpPr>
            <a:spLocks noGrp="1"/>
          </p:cNvSpPr>
          <p:nvPr>
            <p:ph type="body" sz="quarter" idx="35" hasCustomPrompt="1"/>
          </p:nvPr>
        </p:nvSpPr>
        <p:spPr>
          <a:xfrm>
            <a:off x="6093619" y="5354082"/>
            <a:ext cx="3023155"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354082"/>
            <a:ext cx="2351342"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128502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总标题">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542"/>
          <a:stretch/>
        </p:blipFill>
        <p:spPr bwMode="auto">
          <a:xfrm>
            <a:off x="0" y="42"/>
            <a:ext cx="12187239" cy="685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1"/>
          <p:cNvSpPr>
            <a:spLocks noGrp="1" noChangeArrowheads="1"/>
          </p:cNvSpPr>
          <p:nvPr>
            <p:ph type="ctrTitle" sz="quarter"/>
          </p:nvPr>
        </p:nvSpPr>
        <p:spPr>
          <a:xfrm>
            <a:off x="1030893" y="4957156"/>
            <a:ext cx="10437489" cy="831600"/>
          </a:xfrm>
          <a:ln algn="ctr"/>
        </p:spPr>
        <p:txBody>
          <a:bodyPr lIns="87802" tIns="43901" rIns="87802" bIns="43901"/>
          <a:lstStyle>
            <a:lvl1pPr algn="l" defTabSz="801367" rtl="0" eaLnBrk="0" fontAlgn="base" hangingPunct="0">
              <a:spcBef>
                <a:spcPct val="0"/>
              </a:spcBef>
              <a:spcAft>
                <a:spcPct val="0"/>
              </a:spcAft>
              <a:defRPr lang="zh-CN" altLang="en-US" sz="4298" b="1" kern="1200" dirty="0">
                <a:solidFill>
                  <a:srgbClr val="0070C0"/>
                </a:solidFill>
                <a:latin typeface="+mn-lt"/>
                <a:ea typeface="+mn-ea"/>
                <a:cs typeface="Huawei Sans" panose="020C0503030203020204" pitchFamily="34" charset="0"/>
              </a:defRPr>
            </a:lvl1pPr>
          </a:lstStyle>
          <a:p>
            <a:r>
              <a:rPr lang="zh-CN" altLang="en-US" dirty="0"/>
              <a:t>单击此处编辑母版标题样式</a:t>
            </a:r>
          </a:p>
        </p:txBody>
      </p:sp>
      <p:sp>
        <p:nvSpPr>
          <p:cNvPr id="10" name="文本占位符 29"/>
          <p:cNvSpPr>
            <a:spLocks noGrp="1"/>
          </p:cNvSpPr>
          <p:nvPr>
            <p:ph type="body" sz="quarter" idx="10"/>
          </p:nvPr>
        </p:nvSpPr>
        <p:spPr>
          <a:xfrm>
            <a:off x="1030892" y="5816120"/>
            <a:ext cx="6909301" cy="493200"/>
          </a:xfrm>
        </p:spPr>
        <p:txBody>
          <a:bodyPr/>
          <a:lstStyle>
            <a:lvl1pPr marL="0" indent="0" algn="l" defTabSz="801367" rtl="0" eaLnBrk="0" fontAlgn="base" hangingPunct="0">
              <a:spcBef>
                <a:spcPct val="0"/>
              </a:spcBef>
              <a:spcAft>
                <a:spcPct val="0"/>
              </a:spcAft>
              <a:buNone/>
              <a:defRPr lang="zh-CN" altLang="en-US" sz="1999" kern="1200" dirty="0" smtClean="0">
                <a:solidFill>
                  <a:srgbClr val="0070C0"/>
                </a:solidFill>
                <a:latin typeface="+mn-lt"/>
                <a:ea typeface="+mn-ea"/>
                <a:cs typeface="Huawei Sans" panose="020C0503030203020204" pitchFamily="34" charset="0"/>
              </a:defRPr>
            </a:lvl1pPr>
          </a:lstStyle>
          <a:p>
            <a:pPr lvl="0"/>
            <a:r>
              <a:rPr lang="zh-CN" altLang="en-US" dirty="0"/>
              <a:t>单击此处编辑母版文本样式</a:t>
            </a:r>
          </a:p>
        </p:txBody>
      </p:sp>
      <p:sp>
        <p:nvSpPr>
          <p:cNvPr id="11" name="Rectangle 54">
            <a:extLst>
              <a:ext uri="{FF2B5EF4-FFF2-40B4-BE49-F238E27FC236}">
                <a16:creationId xmlns="" xmlns:a16="http://schemas.microsoft.com/office/drawing/2014/main" id="{2078FA11-5569-4994-AEB7-1AF5CAC763B0}"/>
              </a:ext>
            </a:extLst>
          </p:cNvPr>
          <p:cNvSpPr>
            <a:spLocks noChangeArrowheads="1"/>
          </p:cNvSpPr>
          <p:nvPr userDrawn="1"/>
        </p:nvSpPr>
        <p:spPr bwMode="auto">
          <a:xfrm>
            <a:off x="947058" y="6500581"/>
            <a:ext cx="3550452" cy="265520"/>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en-US" altLang="zh-CN" sz="1200" dirty="0">
                <a:solidFill>
                  <a:prstClr val="black"/>
                </a:solidFill>
                <a:cs typeface="Huawei Sans" panose="020C0503030203020204" pitchFamily="34" charset="0"/>
              </a:rPr>
              <a:t>Copyright © 2020 Huawei Technologies Co., Ltd.</a:t>
            </a:r>
            <a:endParaRPr lang="zh-CN" altLang="en-US" sz="1200" dirty="0">
              <a:solidFill>
                <a:prstClr val="black"/>
              </a:solidFill>
              <a:cs typeface="Huawei Sans" panose="020C0503030203020204" pitchFamily="34" charset="0"/>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8026" y="251069"/>
            <a:ext cx="1964832" cy="430102"/>
          </a:xfrm>
          <a:prstGeom prst="rect">
            <a:avLst/>
          </a:prstGeom>
        </p:spPr>
      </p:pic>
    </p:spTree>
    <p:extLst>
      <p:ext uri="{BB962C8B-B14F-4D97-AF65-F5344CB8AC3E}">
        <p14:creationId xmlns:p14="http://schemas.microsoft.com/office/powerpoint/2010/main" val="85117355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sp>
        <p:nvSpPr>
          <p:cNvPr id="38" name="文本占位符 6"/>
          <p:cNvSpPr>
            <a:spLocks noGrp="1"/>
          </p:cNvSpPr>
          <p:nvPr>
            <p:ph type="body" sz="quarter" idx="10" hasCustomPrompt="1"/>
          </p:nvPr>
        </p:nvSpPr>
        <p:spPr>
          <a:xfrm>
            <a:off x="451878" y="1242453"/>
            <a:ext cx="11306175" cy="4679788"/>
          </a:xfrm>
          <a:prstGeom prst="rect">
            <a:avLst/>
          </a:prstGeom>
        </p:spPr>
        <p:txBody>
          <a:bodyPr/>
          <a:lstStyle>
            <a:lvl1pPr algn="just" eaLnBrk="1" hangingPunct="1">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pPr eaLnBrk="1" hangingPunct="1"/>
            <a:r>
              <a:rPr lang="en-US" altLang="zh-CN" dirty="0" smtClean="0"/>
              <a:t>The chapter describes ...</a:t>
            </a:r>
            <a:endParaRPr lang="zh-CN" altLang="en-US" dirty="0"/>
          </a:p>
        </p:txBody>
      </p:sp>
      <p:sp>
        <p:nvSpPr>
          <p:cNvPr id="39"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376264"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fontAlgn="ctr"/>
            <a:r>
              <a:rPr lang="en-US" altLang="zh-CN" dirty="0" smtClean="0">
                <a:solidFill>
                  <a:prstClr val="black">
                    <a:lumMod val="75000"/>
                    <a:lumOff val="25000"/>
                  </a:prstClr>
                </a:solidFill>
                <a:latin typeface="Huawei Sans" panose="020C0503030203020204" pitchFamily="34" charset="0"/>
                <a:cs typeface="Huawei Sans" panose="020C0503030203020204" pitchFamily="34" charset="0"/>
              </a:rPr>
              <a:t>Foreword</a:t>
            </a:r>
            <a:endParaRPr lang="zh-CN" altLang="en-US" dirty="0">
              <a:solidFill>
                <a:prstClr val="black">
                  <a:lumMod val="75000"/>
                  <a:lumOff val="25000"/>
                </a:prstClr>
              </a:solidFill>
              <a:latin typeface="Huawei Sans" panose="020C0503030203020204" pitchFamily="34" charset="0"/>
              <a:cs typeface="Huawei Sans" panose="020C0503030203020204" pitchFamily="34" charset="0"/>
            </a:endParaRPr>
          </a:p>
        </p:txBody>
      </p:sp>
      <p:sp>
        <p:nvSpPr>
          <p:cNvPr id="40"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1"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42" name="组合 41"/>
          <p:cNvGrpSpPr/>
          <p:nvPr userDrawn="1"/>
        </p:nvGrpSpPr>
        <p:grpSpPr>
          <a:xfrm>
            <a:off x="335360" y="498828"/>
            <a:ext cx="628158" cy="459460"/>
            <a:chOff x="3275013" y="1363663"/>
            <a:chExt cx="5645150" cy="4129087"/>
          </a:xfrm>
          <a:solidFill>
            <a:schemeClr val="bg1"/>
          </a:solidFill>
        </p:grpSpPr>
        <p:sp>
          <p:nvSpPr>
            <p:cNvPr id="43"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4"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5"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6"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7"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48"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9"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Tree>
    <p:extLst>
      <p:ext uri="{BB962C8B-B14F-4D97-AF65-F5344CB8AC3E}">
        <p14:creationId xmlns:p14="http://schemas.microsoft.com/office/powerpoint/2010/main" val="2814624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18"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59228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fontAlgn="ctr"/>
            <a:r>
              <a:rPr lang="en-US" altLang="zh-CN" dirty="0" smtClean="0">
                <a:solidFill>
                  <a:prstClr val="black">
                    <a:lumMod val="75000"/>
                    <a:lumOff val="25000"/>
                  </a:prstClr>
                </a:solidFill>
                <a:latin typeface="Huawei Sans" panose="020C0503030203020204" pitchFamily="34" charset="0"/>
                <a:cs typeface="Huawei Sans" panose="020C0503030203020204" pitchFamily="34" charset="0"/>
              </a:rPr>
              <a:t>Objectives</a:t>
            </a:r>
            <a:endParaRPr lang="en-US" altLang="zh-CN" dirty="0">
              <a:solidFill>
                <a:prstClr val="black">
                  <a:lumMod val="75000"/>
                  <a:lumOff val="25000"/>
                </a:prstClr>
              </a:solidFill>
              <a:latin typeface="Huawei Sans" panose="020C0503030203020204" pitchFamily="34" charset="0"/>
              <a:cs typeface="Huawei Sans" panose="020C0503030203020204" pitchFamily="34" charset="0"/>
            </a:endParaRPr>
          </a:p>
        </p:txBody>
      </p:sp>
      <p:sp>
        <p:nvSpPr>
          <p:cNvPr id="1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2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21" name="组合 20"/>
          <p:cNvGrpSpPr/>
          <p:nvPr userDrawn="1"/>
        </p:nvGrpSpPr>
        <p:grpSpPr>
          <a:xfrm>
            <a:off x="443372" y="440668"/>
            <a:ext cx="533970" cy="533470"/>
            <a:chOff x="2960687" y="4865687"/>
            <a:chExt cx="1698626" cy="1697038"/>
          </a:xfrm>
          <a:solidFill>
            <a:schemeClr val="bg1"/>
          </a:solidFill>
        </p:grpSpPr>
        <p:sp>
          <p:nvSpPr>
            <p:cNvPr id="22"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3"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4"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5"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6"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7"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28"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29"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30" name="内容占位符 6"/>
          <p:cNvSpPr>
            <a:spLocks noGrp="1"/>
          </p:cNvSpPr>
          <p:nvPr>
            <p:ph sz="quarter" idx="11" hasCustomPrompt="1"/>
          </p:nvPr>
        </p:nvSpPr>
        <p:spPr>
          <a:xfrm>
            <a:off x="451202" y="1233276"/>
            <a:ext cx="11306175" cy="4680000"/>
          </a:xfrm>
          <a:prstGeom prst="rect">
            <a:avLst/>
          </a:prstGeom>
        </p:spPr>
        <p:txBody>
          <a:bodyPr/>
          <a:lstStyle>
            <a:lvl1pPr marL="301625" marR="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kumimoji="0" lang="en-US" altLang="zh-CN" sz="2200" b="0" i="0" u="none" strike="noStrike" kern="0" cap="none" spc="0" normalizeH="0" baseline="0" noProof="0"/>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marL="301625" marR="0" lvl="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a:pPr>
            <a:r>
              <a:rPr kumimoji="0" lang="en-US" altLang="zh-CN" sz="2200" b="0" i="0" u="none" strike="noStrike" kern="0" cap="none" spc="0" normalizeH="0" baseline="0" noProof="0" dirty="0" smtClean="0">
                <a:ln>
                  <a:noFill/>
                </a:ln>
                <a:solidFill>
                  <a:srgbClr val="000000"/>
                </a:solidFill>
                <a:effectLst/>
                <a:uLnTx/>
                <a:uFillTx/>
                <a:latin typeface="+mn-lt"/>
                <a:ea typeface="+mn-ea"/>
                <a:cs typeface="+mn-cs"/>
              </a:rPr>
              <a:t>On completion of this course, you will be able to:</a:t>
            </a:r>
            <a:endParaRPr lang="zh-CN" altLang="en-US" dirty="0" smtClean="0"/>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338982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27"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232248" cy="639559"/>
          </a:xfrm>
          <a:prstGeom prst="rect">
            <a:avLst/>
          </a:prstGeom>
          <a:noFill/>
          <a:ln w="9525">
            <a:noFill/>
            <a:miter lim="800000"/>
            <a:headEnd/>
            <a:tailEnd/>
          </a:ln>
        </p:spPr>
        <p:txBody>
          <a:bodyPr wrap="square" lIns="99980" tIns="49987" rIns="99980" bIns="49987" rtlCol="0">
            <a:spAutoFit/>
          </a:bodyPr>
          <a:lstStyle/>
          <a:p>
            <a:pPr defTabSz="1001624" eaLnBrk="0" fontAlgn="ctr" hangingPunct="0"/>
            <a:r>
              <a:rPr lang="en-US" altLang="zh-CN" sz="3500" b="1" dirty="0">
                <a:solidFill>
                  <a:prstClr val="black">
                    <a:lumMod val="75000"/>
                    <a:lumOff val="25000"/>
                  </a:prstClr>
                </a:solidFill>
                <a:cs typeface="Huawei Sans" panose="020C0503030203020204" pitchFamily="34" charset="0"/>
              </a:rPr>
              <a:t>Contents</a:t>
            </a:r>
          </a:p>
        </p:txBody>
      </p:sp>
      <p:sp>
        <p:nvSpPr>
          <p:cNvPr id="2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2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30" name="组合 29"/>
          <p:cNvGrpSpPr/>
          <p:nvPr userDrawn="1"/>
        </p:nvGrpSpPr>
        <p:grpSpPr>
          <a:xfrm>
            <a:off x="587388" y="515379"/>
            <a:ext cx="358335" cy="426359"/>
            <a:chOff x="3295650" y="230188"/>
            <a:chExt cx="936625" cy="1114426"/>
          </a:xfrm>
          <a:solidFill>
            <a:schemeClr val="bg1"/>
          </a:solidFill>
        </p:grpSpPr>
        <p:sp>
          <p:nvSpPr>
            <p:cNvPr id="3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2"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3"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4"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5"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6"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7"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8"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9"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0"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1"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2"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3"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4"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5"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6"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47"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8"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9" name="文本占位符 6"/>
          <p:cNvSpPr>
            <a:spLocks noGrp="1"/>
          </p:cNvSpPr>
          <p:nvPr>
            <p:ph type="body" sz="quarter" idx="10" hasCustomPrompt="1"/>
          </p:nvPr>
        </p:nvSpPr>
        <p:spPr>
          <a:xfrm>
            <a:off x="454816" y="1233487"/>
            <a:ext cx="11307600" cy="4680000"/>
          </a:xfr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a:latin typeface="+mn-lt"/>
                <a:ea typeface="+mn-ea"/>
                <a:cs typeface="Huawei Sans" panose="020C0503030203020204" pitchFamily="34" charset="0"/>
              </a:defRPr>
            </a:lvl1pPr>
            <a:lvl2pPr fontAlgn="ctr">
              <a:buClrTx/>
              <a:buSzPct val="100000"/>
              <a:buFont typeface="Huawei Sans" panose="020C0503030203020204" pitchFamily="34" charset="0"/>
              <a:buChar char="▫"/>
              <a:defRPr>
                <a:latin typeface="+mn-lt"/>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Tree>
    <p:extLst>
      <p:ext uri="{BB962C8B-B14F-4D97-AF65-F5344CB8AC3E}">
        <p14:creationId xmlns:p14="http://schemas.microsoft.com/office/powerpoint/2010/main" val="714801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982973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fontAlgn="ctr"/>
            <a:r>
              <a:rPr lang="en-US" altLang="zh-CN" dirty="0" smtClean="0">
                <a:solidFill>
                  <a:prstClr val="black">
                    <a:lumMod val="75000"/>
                    <a:lumOff val="25000"/>
                  </a:prstClr>
                </a:solidFill>
                <a:latin typeface="Huawei Sans" panose="020C0503030203020204" pitchFamily="34" charset="0"/>
                <a:cs typeface="Huawei Sans" panose="020C0503030203020204" pitchFamily="34" charset="0"/>
              </a:rPr>
              <a:t>Overview and Objectives</a:t>
            </a:r>
            <a:endParaRPr lang="en-US" altLang="zh-CN" dirty="0">
              <a:solidFill>
                <a:prstClr val="black">
                  <a:lumMod val="75000"/>
                  <a:lumOff val="25000"/>
                </a:prstClr>
              </a:solidFill>
              <a:latin typeface="Huawei Sans" panose="020C0503030203020204" pitchFamily="34" charset="0"/>
              <a:cs typeface="Huawei Sans" panose="020C0503030203020204" pitchFamily="34" charset="0"/>
            </a:endParaRPr>
          </a:p>
        </p:txBody>
      </p:sp>
      <p:sp>
        <p:nvSpPr>
          <p:cNvPr id="1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15" name="组合 14"/>
          <p:cNvGrpSpPr/>
          <p:nvPr userDrawn="1"/>
        </p:nvGrpSpPr>
        <p:grpSpPr>
          <a:xfrm>
            <a:off x="587388" y="505779"/>
            <a:ext cx="374708" cy="445558"/>
            <a:chOff x="-1647825" y="2492375"/>
            <a:chExt cx="1947863" cy="2316163"/>
          </a:xfrm>
          <a:solidFill>
            <a:schemeClr val="bg1"/>
          </a:solidFill>
        </p:grpSpPr>
        <p:sp>
          <p:nvSpPr>
            <p:cNvPr id="1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1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Tree>
    <p:extLst>
      <p:ext uri="{BB962C8B-B14F-4D97-AF65-F5344CB8AC3E}">
        <p14:creationId xmlns:p14="http://schemas.microsoft.com/office/powerpoint/2010/main" val="38873954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3" name="标题 1"/>
          <p:cNvSpPr>
            <a:spLocks noGrp="1"/>
          </p:cNvSpPr>
          <p:nvPr>
            <p:ph type="title"/>
          </p:nvPr>
        </p:nvSpPr>
        <p:spPr>
          <a:xfrm>
            <a:off x="1594177" y="410400"/>
            <a:ext cx="9827761" cy="640800"/>
          </a:xfrm>
        </p:spPr>
        <p:txBody>
          <a:bodyPr lIns="100800" tIns="50400" rIns="100800" bIns="50400" anchor="ctr" anchorCtr="0"/>
          <a:lstStyle>
            <a:lvl1pPr fontAlgn="ctr">
              <a:defRPr b="1">
                <a:solidFill>
                  <a:schemeClr val="tx1"/>
                </a:solidFill>
                <a:latin typeface="+mn-lt"/>
                <a:ea typeface="+mn-ea"/>
              </a:defRPr>
            </a:lvl1pPr>
          </a:lstStyle>
          <a:p>
            <a:r>
              <a:rPr lang="zh-CN" altLang="en-US" dirty="0"/>
              <a:t>单击此处编辑母版标题样式</a:t>
            </a:r>
          </a:p>
        </p:txBody>
      </p:sp>
      <p:sp>
        <p:nvSpPr>
          <p:cNvPr id="4"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defTabSz="914478"/>
            <a:endParaRPr lang="zh-CN" altLang="en-US" sz="1799">
              <a:solidFill>
                <a:prstClr val="black"/>
              </a:solidFill>
            </a:endParaRPr>
          </a:p>
        </p:txBody>
      </p:sp>
      <p:sp>
        <p:nvSpPr>
          <p:cNvPr id="5"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defTabSz="914478"/>
            <a:endParaRPr lang="zh-CN" altLang="en-US" sz="1799">
              <a:solidFill>
                <a:prstClr val="black"/>
              </a:solidFill>
            </a:endParaRPr>
          </a:p>
        </p:txBody>
      </p:sp>
      <p:grpSp>
        <p:nvGrpSpPr>
          <p:cNvPr id="6" name="组合 5"/>
          <p:cNvGrpSpPr/>
          <p:nvPr userDrawn="1"/>
        </p:nvGrpSpPr>
        <p:grpSpPr>
          <a:xfrm>
            <a:off x="587158" y="505779"/>
            <a:ext cx="374562" cy="445558"/>
            <a:chOff x="-1647825" y="2492375"/>
            <a:chExt cx="1947863" cy="2316163"/>
          </a:xfrm>
          <a:solidFill>
            <a:schemeClr val="bg1"/>
          </a:solidFill>
        </p:grpSpPr>
        <p:sp>
          <p:nvSpPr>
            <p:cNvPr id="7"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sz="1799">
                <a:solidFill>
                  <a:prstClr val="black"/>
                </a:solidFill>
              </a:endParaRPr>
            </a:p>
          </p:txBody>
        </p:sp>
        <p:sp>
          <p:nvSpPr>
            <p:cNvPr id="8"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sz="1799">
                <a:solidFill>
                  <a:prstClr val="black"/>
                </a:solidFill>
              </a:endParaRPr>
            </a:p>
          </p:txBody>
        </p:sp>
      </p:grpSp>
      <p:sp>
        <p:nvSpPr>
          <p:cNvPr id="9" name="文本占位符 6"/>
          <p:cNvSpPr>
            <a:spLocks noGrp="1"/>
          </p:cNvSpPr>
          <p:nvPr>
            <p:ph type="body" sz="quarter" idx="10" hasCustomPrompt="1"/>
          </p:nvPr>
        </p:nvSpPr>
        <p:spPr>
          <a:xfrm>
            <a:off x="468317" y="1233488"/>
            <a:ext cx="11276183" cy="4680000"/>
          </a:xfrm>
        </p:spPr>
        <p:txBody>
          <a:bodyPr/>
          <a:lstStyle>
            <a:lvl1pPr algn="just" fontAlgn="auto">
              <a:buClrTx/>
              <a:defRPr>
                <a:latin typeface="+mn-lt"/>
                <a:ea typeface="+mn-ea"/>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39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2E84DD-A44B-4F5B-AF86-0803FB3AC718}" type="datetimeFigureOut">
              <a:rPr lang="zh-CN" altLang="en-US" smtClean="0"/>
              <a:t>2021/4/9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27591217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3"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defTabSz="914478"/>
            <a:endParaRPr lang="zh-CN" altLang="en-US" sz="1799">
              <a:solidFill>
                <a:prstClr val="black"/>
              </a:solidFill>
            </a:endParaRPr>
          </a:p>
        </p:txBody>
      </p:sp>
      <p:sp>
        <p:nvSpPr>
          <p:cNvPr id="4"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defTabSz="914478"/>
            <a:endParaRPr lang="zh-CN" altLang="en-US" sz="1799">
              <a:solidFill>
                <a:prstClr val="black"/>
              </a:solidFill>
            </a:endParaRPr>
          </a:p>
        </p:txBody>
      </p:sp>
      <p:sp>
        <p:nvSpPr>
          <p:cNvPr id="5" name="Freeform 12"/>
          <p:cNvSpPr>
            <a:spLocks noEditPoints="1"/>
          </p:cNvSpPr>
          <p:nvPr userDrawn="1"/>
        </p:nvSpPr>
        <p:spPr bwMode="auto">
          <a:xfrm>
            <a:off x="479189" y="474076"/>
            <a:ext cx="507964"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04" tIns="45702" rIns="91404" bIns="45702" numCol="1" anchor="t" anchorCtr="0" compatLnSpc="1">
            <a:prstTxWarp prst="textNoShape">
              <a:avLst/>
            </a:prstTxWarp>
          </a:bodyPr>
          <a:lstStyle/>
          <a:p>
            <a:pPr defTabSz="914478"/>
            <a:endParaRPr lang="zh-CN" altLang="en-US" sz="1799">
              <a:solidFill>
                <a:prstClr val="black"/>
              </a:solidFill>
            </a:endParaRPr>
          </a:p>
        </p:txBody>
      </p:sp>
      <p:sp>
        <p:nvSpPr>
          <p:cNvPr id="6" name="标题 1"/>
          <p:cNvSpPr>
            <a:spLocks noGrp="1"/>
          </p:cNvSpPr>
          <p:nvPr>
            <p:ph type="title"/>
          </p:nvPr>
        </p:nvSpPr>
        <p:spPr>
          <a:xfrm>
            <a:off x="1594177" y="410400"/>
            <a:ext cx="9827761" cy="640800"/>
          </a:xfrm>
        </p:spPr>
        <p:txBody>
          <a:bodyPr lIns="100800" tIns="50400" rIns="100800" bIns="50400" anchor="ctr" anchorCtr="0"/>
          <a:lstStyle>
            <a:lvl1pPr fontAlgn="ctr">
              <a:defRPr b="1">
                <a:solidFill>
                  <a:schemeClr val="tx1"/>
                </a:solidFill>
                <a:latin typeface="+mn-lt"/>
                <a:ea typeface="+mn-ea"/>
              </a:defRPr>
            </a:lvl1pPr>
          </a:lstStyle>
          <a:p>
            <a:r>
              <a:rPr lang="zh-CN" altLang="en-US" dirty="0"/>
              <a:t>单击此处编辑母版标题样式</a:t>
            </a:r>
          </a:p>
        </p:txBody>
      </p:sp>
    </p:spTree>
    <p:extLst>
      <p:ext uri="{BB962C8B-B14F-4D97-AF65-F5344CB8AC3E}">
        <p14:creationId xmlns:p14="http://schemas.microsoft.com/office/powerpoint/2010/main" val="21279245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grpSp>
        <p:nvGrpSpPr>
          <p:cNvPr id="2" name="组合 1"/>
          <p:cNvGrpSpPr/>
          <p:nvPr userDrawn="1"/>
        </p:nvGrpSpPr>
        <p:grpSpPr>
          <a:xfrm>
            <a:off x="12162528" y="4653136"/>
            <a:ext cx="638734" cy="1729234"/>
            <a:chOff x="12162528" y="4653136"/>
            <a:chExt cx="638734" cy="1729234"/>
          </a:xfrm>
        </p:grpSpPr>
        <p:sp>
          <p:nvSpPr>
            <p:cNvPr id="3" name="矩形 2">
              <a:extLst>
                <a:ext uri="{FF2B5EF4-FFF2-40B4-BE49-F238E27FC236}">
                  <a16:creationId xmlns="" xmlns:a16="http://schemas.microsoft.com/office/drawing/2014/main" id="{32AEB80E-D574-4C1A-9EB9-3369A2BB96C5}"/>
                </a:ext>
              </a:extLst>
            </p:cNvPr>
            <p:cNvSpPr/>
            <p:nvPr userDrawn="1"/>
          </p:nvSpPr>
          <p:spPr>
            <a:xfrm>
              <a:off x="12212029" y="4653136"/>
              <a:ext cx="539729" cy="288726"/>
            </a:xfrm>
            <a:prstGeom prst="rect">
              <a:avLst/>
            </a:prstGeom>
            <a:solidFill>
              <a:srgbClr val="00B0F0"/>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4" name="矩形 3">
              <a:extLst>
                <a:ext uri="{FF2B5EF4-FFF2-40B4-BE49-F238E27FC236}">
                  <a16:creationId xmlns="" xmlns:a16="http://schemas.microsoft.com/office/drawing/2014/main" id="{E94F5345-F49B-42D0-B35C-CA4FB19A3DA6}"/>
                </a:ext>
              </a:extLst>
            </p:cNvPr>
            <p:cNvSpPr/>
            <p:nvPr userDrawn="1"/>
          </p:nvSpPr>
          <p:spPr>
            <a:xfrm>
              <a:off x="12212029" y="4941964"/>
              <a:ext cx="539729" cy="288000"/>
            </a:xfrm>
            <a:prstGeom prst="rect">
              <a:avLst/>
            </a:prstGeom>
            <a:solidFill>
              <a:srgbClr val="A6D2FF"/>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5" name="矩形 4">
              <a:extLst>
                <a:ext uri="{FF2B5EF4-FFF2-40B4-BE49-F238E27FC236}">
                  <a16:creationId xmlns="" xmlns:a16="http://schemas.microsoft.com/office/drawing/2014/main" id="{BA62EB75-581F-4CD2-92A6-87BDFE3BDBC3}"/>
                </a:ext>
              </a:extLst>
            </p:cNvPr>
            <p:cNvSpPr/>
            <p:nvPr userDrawn="1"/>
          </p:nvSpPr>
          <p:spPr>
            <a:xfrm>
              <a:off x="12212029" y="5230066"/>
              <a:ext cx="539729" cy="288000"/>
            </a:xfrm>
            <a:prstGeom prst="rect">
              <a:avLst/>
            </a:prstGeom>
            <a:solidFill>
              <a:srgbClr val="D8D8D8"/>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6" name="矩形 5">
              <a:extLst>
                <a:ext uri="{FF2B5EF4-FFF2-40B4-BE49-F238E27FC236}">
                  <a16:creationId xmlns="" xmlns:a16="http://schemas.microsoft.com/office/drawing/2014/main" id="{947DE7E3-EC9F-4331-B252-7BCE51B7F0DA}"/>
                </a:ext>
              </a:extLst>
            </p:cNvPr>
            <p:cNvSpPr/>
            <p:nvPr userDrawn="1"/>
          </p:nvSpPr>
          <p:spPr>
            <a:xfrm>
              <a:off x="12212029" y="5518168"/>
              <a:ext cx="539729" cy="288000"/>
            </a:xfrm>
            <a:prstGeom prst="rect">
              <a:avLst/>
            </a:prstGeom>
            <a:solidFill>
              <a:srgbClr val="C00000"/>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7" name="矩形 6">
              <a:extLst>
                <a:ext uri="{FF2B5EF4-FFF2-40B4-BE49-F238E27FC236}">
                  <a16:creationId xmlns="" xmlns:a16="http://schemas.microsoft.com/office/drawing/2014/main" id="{BE210CD8-3823-4C2E-B3EA-E42C40CFB29F}"/>
                </a:ext>
              </a:extLst>
            </p:cNvPr>
            <p:cNvSpPr/>
            <p:nvPr userDrawn="1"/>
          </p:nvSpPr>
          <p:spPr>
            <a:xfrm>
              <a:off x="12212029" y="5806270"/>
              <a:ext cx="539729" cy="288000"/>
            </a:xfrm>
            <a:prstGeom prst="rect">
              <a:avLst/>
            </a:prstGeom>
            <a:solidFill>
              <a:srgbClr val="FFFFCC"/>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8" name="矩形 7">
              <a:extLst>
                <a:ext uri="{FF2B5EF4-FFF2-40B4-BE49-F238E27FC236}">
                  <a16:creationId xmlns="" xmlns:a16="http://schemas.microsoft.com/office/drawing/2014/main" id="{BE8A406D-0F03-42D8-9159-77B9DE9EB30E}"/>
                </a:ext>
              </a:extLst>
            </p:cNvPr>
            <p:cNvSpPr/>
            <p:nvPr userDrawn="1"/>
          </p:nvSpPr>
          <p:spPr>
            <a:xfrm>
              <a:off x="12212029" y="6094370"/>
              <a:ext cx="539729" cy="288000"/>
            </a:xfrm>
            <a:prstGeom prst="rect">
              <a:avLst/>
            </a:prstGeom>
            <a:solidFill>
              <a:srgbClr val="FFC000"/>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9" name="文本框 8">
              <a:extLst>
                <a:ext uri="{FF2B5EF4-FFF2-40B4-BE49-F238E27FC236}">
                  <a16:creationId xmlns="" xmlns:a16="http://schemas.microsoft.com/office/drawing/2014/main" id="{98A3A11A-AB61-497E-B3AE-12E999A6BBBA}"/>
                </a:ext>
              </a:extLst>
            </p:cNvPr>
            <p:cNvSpPr txBox="1"/>
            <p:nvPr userDrawn="1"/>
          </p:nvSpPr>
          <p:spPr bwMode="auto">
            <a:xfrm>
              <a:off x="12162528" y="4683920"/>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white"/>
                  </a:solidFill>
                </a:rPr>
                <a:t>表格表头</a:t>
              </a:r>
            </a:p>
          </p:txBody>
        </p:sp>
        <p:sp>
          <p:nvSpPr>
            <p:cNvPr id="10" name="文本框 9">
              <a:extLst>
                <a:ext uri="{FF2B5EF4-FFF2-40B4-BE49-F238E27FC236}">
                  <a16:creationId xmlns="" xmlns:a16="http://schemas.microsoft.com/office/drawing/2014/main" id="{CF824ACE-31EE-452D-A81D-32E189AFE158}"/>
                </a:ext>
              </a:extLst>
            </p:cNvPr>
            <p:cNvSpPr txBox="1"/>
            <p:nvPr userDrawn="1"/>
          </p:nvSpPr>
          <p:spPr bwMode="auto">
            <a:xfrm>
              <a:off x="12162528" y="4972385"/>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表格边框</a:t>
              </a:r>
            </a:p>
          </p:txBody>
        </p:sp>
        <p:sp>
          <p:nvSpPr>
            <p:cNvPr id="11" name="文本框 10">
              <a:extLst>
                <a:ext uri="{FF2B5EF4-FFF2-40B4-BE49-F238E27FC236}">
                  <a16:creationId xmlns="" xmlns:a16="http://schemas.microsoft.com/office/drawing/2014/main" id="{7399143C-FDAD-45F1-BC44-030BD92ABA98}"/>
                </a:ext>
              </a:extLst>
            </p:cNvPr>
            <p:cNvSpPr txBox="1"/>
            <p:nvPr userDrawn="1"/>
          </p:nvSpPr>
          <p:spPr bwMode="auto">
            <a:xfrm>
              <a:off x="12162528" y="5260487"/>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导航灰底</a:t>
              </a:r>
            </a:p>
          </p:txBody>
        </p:sp>
        <p:sp>
          <p:nvSpPr>
            <p:cNvPr id="12" name="文本框 11">
              <a:extLst>
                <a:ext uri="{FF2B5EF4-FFF2-40B4-BE49-F238E27FC236}">
                  <a16:creationId xmlns="" xmlns:a16="http://schemas.microsoft.com/office/drawing/2014/main" id="{308D80BD-0AC4-4D30-BDF8-F241047905A7}"/>
                </a:ext>
              </a:extLst>
            </p:cNvPr>
            <p:cNvSpPr txBox="1"/>
            <p:nvPr userDrawn="1"/>
          </p:nvSpPr>
          <p:spPr bwMode="auto">
            <a:xfrm>
              <a:off x="12220212" y="5548589"/>
              <a:ext cx="52336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white"/>
                  </a:solidFill>
                </a:rPr>
                <a:t>华为红</a:t>
              </a:r>
            </a:p>
          </p:txBody>
        </p:sp>
        <p:sp>
          <p:nvSpPr>
            <p:cNvPr id="13" name="文本框 12">
              <a:extLst>
                <a:ext uri="{FF2B5EF4-FFF2-40B4-BE49-F238E27FC236}">
                  <a16:creationId xmlns="" xmlns:a16="http://schemas.microsoft.com/office/drawing/2014/main" id="{B9CBC549-23CA-4012-B493-FF768D1829F1}"/>
                </a:ext>
              </a:extLst>
            </p:cNvPr>
            <p:cNvSpPr txBox="1"/>
            <p:nvPr userDrawn="1"/>
          </p:nvSpPr>
          <p:spPr bwMode="auto">
            <a:xfrm>
              <a:off x="12162528" y="58366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文字底色</a:t>
              </a:r>
            </a:p>
          </p:txBody>
        </p:sp>
        <p:sp>
          <p:nvSpPr>
            <p:cNvPr id="14" name="文本框 13">
              <a:extLst>
                <a:ext uri="{FF2B5EF4-FFF2-40B4-BE49-F238E27FC236}">
                  <a16:creationId xmlns="" xmlns:a16="http://schemas.microsoft.com/office/drawing/2014/main" id="{DA49D1AE-05B4-4A19-9F6F-8B89D09C41DD}"/>
                </a:ext>
              </a:extLst>
            </p:cNvPr>
            <p:cNvSpPr txBox="1"/>
            <p:nvPr userDrawn="1"/>
          </p:nvSpPr>
          <p:spPr bwMode="auto">
            <a:xfrm>
              <a:off x="12162528" y="61247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文字边框</a:t>
              </a:r>
            </a:p>
          </p:txBody>
        </p:sp>
      </p:grpSp>
    </p:spTree>
    <p:extLst>
      <p:ext uri="{BB962C8B-B14F-4D97-AF65-F5344CB8AC3E}">
        <p14:creationId xmlns:p14="http://schemas.microsoft.com/office/powerpoint/2010/main" val="205361423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24" name="文本占位符 6"/>
          <p:cNvSpPr>
            <a:spLocks noGrp="1"/>
          </p:cNvSpPr>
          <p:nvPr>
            <p:ph type="body" sz="quarter" idx="10" hasCustomPrompt="1"/>
          </p:nvPr>
        </p:nvSpPr>
        <p:spPr>
          <a:xfrm>
            <a:off x="451878" y="1242452"/>
            <a:ext cx="11306175" cy="4680000"/>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a:buSzPct val="100000"/>
              <a:buFont typeface="+mj-lt"/>
              <a:buAutoNum type="alphaUcPeriod"/>
              <a:defRPr sz="1800" baseline="0">
                <a:latin typeface="Huawei Sans" panose="020C0503030203020204" pitchFamily="34" charset="0"/>
              </a:defRPr>
            </a:lvl2pPr>
            <a:lvl3pPr>
              <a:defRPr/>
            </a:lvl3pPr>
            <a:lvl5pPr>
              <a:buNone/>
              <a:defRPr/>
            </a:lvl5pPr>
          </a:lstStyle>
          <a:p>
            <a:r>
              <a:rPr lang="en-US" altLang="zh-CN" dirty="0" smtClean="0"/>
              <a:t>Question description.</a:t>
            </a:r>
          </a:p>
          <a:p>
            <a:pPr lvl="1"/>
            <a:endParaRPr lang="en-US" altLang="zh-CN" dirty="0"/>
          </a:p>
        </p:txBody>
      </p:sp>
      <p:sp>
        <p:nvSpPr>
          <p:cNvPr id="25"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fontAlgn="ctr"/>
            <a:r>
              <a:rPr lang="en-US" altLang="zh-CN" dirty="0" smtClean="0">
                <a:solidFill>
                  <a:prstClr val="black">
                    <a:lumMod val="75000"/>
                    <a:lumOff val="25000"/>
                  </a:prstClr>
                </a:solidFill>
                <a:latin typeface="Huawei Sans" panose="020C0503030203020204" pitchFamily="34" charset="0"/>
                <a:cs typeface="Huawei Sans" panose="020C0503030203020204" pitchFamily="34" charset="0"/>
              </a:rPr>
              <a:t>Quiz</a:t>
            </a:r>
            <a:endParaRPr lang="en-US" altLang="zh-CN" dirty="0">
              <a:solidFill>
                <a:prstClr val="black">
                  <a:lumMod val="75000"/>
                  <a:lumOff val="25000"/>
                </a:prstClr>
              </a:solidFill>
              <a:latin typeface="Huawei Sans" panose="020C0503030203020204" pitchFamily="34" charset="0"/>
              <a:cs typeface="Huawei Sans" panose="020C0503030203020204" pitchFamily="34" charset="0"/>
            </a:endParaRPr>
          </a:p>
        </p:txBody>
      </p:sp>
      <p:sp>
        <p:nvSpPr>
          <p:cNvPr id="26"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27"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28" name="组合 27"/>
          <p:cNvGrpSpPr/>
          <p:nvPr userDrawn="1"/>
        </p:nvGrpSpPr>
        <p:grpSpPr>
          <a:xfrm>
            <a:off x="479376" y="424270"/>
            <a:ext cx="495619" cy="592462"/>
            <a:chOff x="5554662" y="2422526"/>
            <a:chExt cx="690564" cy="825500"/>
          </a:xfrm>
          <a:solidFill>
            <a:schemeClr val="bg1"/>
          </a:solidFill>
        </p:grpSpPr>
        <p:sp>
          <p:nvSpPr>
            <p:cNvPr id="29"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0"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1"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2"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3"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4"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5"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6"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7"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8"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9"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0"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1"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42" name="Freeform 6"/>
          <p:cNvSpPr>
            <a:spLocks/>
          </p:cNvSpPr>
          <p:nvPr userDrawn="1"/>
        </p:nvSpPr>
        <p:spPr bwMode="auto">
          <a:xfrm>
            <a:off x="3288528" y="296368"/>
            <a:ext cx="8892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3" name="Freeform 11"/>
          <p:cNvSpPr>
            <a:spLocks/>
          </p:cNvSpPr>
          <p:nvPr userDrawn="1"/>
        </p:nvSpPr>
        <p:spPr bwMode="auto">
          <a:xfrm>
            <a:off x="3180516"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Tree>
    <p:extLst>
      <p:ext uri="{BB962C8B-B14F-4D97-AF65-F5344CB8AC3E}">
        <p14:creationId xmlns:p14="http://schemas.microsoft.com/office/powerpoint/2010/main" val="11637699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19" name="文本占位符 6"/>
          <p:cNvSpPr>
            <a:spLocks noGrp="1"/>
          </p:cNvSpPr>
          <p:nvPr>
            <p:ph type="body" sz="quarter" idx="10" hasCustomPrompt="1"/>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smtClean="0"/>
              <a:t>Click here to edit summary</a:t>
            </a:r>
            <a:endParaRPr lang="zh-CN" altLang="en-US" dirty="0"/>
          </a:p>
        </p:txBody>
      </p:sp>
      <p:sp>
        <p:nvSpPr>
          <p:cNvPr id="20"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424847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fontAlgn="ctr"/>
            <a:r>
              <a:rPr lang="en-US" altLang="zh-CN" dirty="0" smtClean="0">
                <a:solidFill>
                  <a:prstClr val="black">
                    <a:lumMod val="75000"/>
                    <a:lumOff val="25000"/>
                  </a:prstClr>
                </a:solidFill>
                <a:latin typeface="Huawei Sans" panose="020C0503030203020204" pitchFamily="34" charset="0"/>
                <a:cs typeface="Huawei Sans" panose="020C0503030203020204" pitchFamily="34" charset="0"/>
              </a:rPr>
              <a:t>Section Summary</a:t>
            </a:r>
            <a:endParaRPr lang="en-US" altLang="zh-CN" dirty="0">
              <a:solidFill>
                <a:prstClr val="black">
                  <a:lumMod val="75000"/>
                  <a:lumOff val="25000"/>
                </a:prstClr>
              </a:solidFill>
              <a:latin typeface="Huawei Sans" panose="020C0503030203020204" pitchFamily="34" charset="0"/>
              <a:cs typeface="Huawei Sans" panose="020C0503030203020204" pitchFamily="34" charset="0"/>
            </a:endParaRPr>
          </a:p>
        </p:txBody>
      </p:sp>
      <p:sp>
        <p:nvSpPr>
          <p:cNvPr id="21"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22"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23" name="组合 22"/>
          <p:cNvGrpSpPr/>
          <p:nvPr userDrawn="1"/>
        </p:nvGrpSpPr>
        <p:grpSpPr>
          <a:xfrm>
            <a:off x="515380" y="490848"/>
            <a:ext cx="470694" cy="475421"/>
            <a:chOff x="5540375" y="2868613"/>
            <a:chExt cx="1106488" cy="1117600"/>
          </a:xfrm>
          <a:solidFill>
            <a:schemeClr val="bg1"/>
          </a:solidFill>
        </p:grpSpPr>
        <p:sp>
          <p:nvSpPr>
            <p:cNvPr id="24"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5"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Tree>
    <p:extLst>
      <p:ext uri="{BB962C8B-B14F-4D97-AF65-F5344CB8AC3E}">
        <p14:creationId xmlns:p14="http://schemas.microsoft.com/office/powerpoint/2010/main" val="251527742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11"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412268" cy="639559"/>
          </a:xfrm>
          <a:prstGeom prst="rect">
            <a:avLst/>
          </a:prstGeom>
          <a:noFill/>
          <a:ln w="9525">
            <a:noFill/>
            <a:miter lim="800000"/>
            <a:headEnd/>
            <a:tailEnd/>
          </a:ln>
        </p:spPr>
        <p:txBody>
          <a:bodyPr wrap="square" lIns="99980" tIns="49987" rIns="99980" bIns="49987" rtlCol="0">
            <a:spAutoFit/>
          </a:bodyPr>
          <a:lstStyle/>
          <a:p>
            <a:pPr defTabSz="1001624" eaLnBrk="0" fontAlgn="ctr" hangingPunct="0">
              <a:spcBef>
                <a:spcPct val="0"/>
              </a:spcBef>
              <a:spcAft>
                <a:spcPct val="0"/>
              </a:spcAft>
            </a:pPr>
            <a:r>
              <a:rPr lang="en-US" altLang="zh-CN" sz="3500" b="1" dirty="0">
                <a:solidFill>
                  <a:prstClr val="black">
                    <a:lumMod val="75000"/>
                    <a:lumOff val="25000"/>
                  </a:prstClr>
                </a:solidFill>
                <a:cs typeface="Huawei Sans" panose="020C0503030203020204" pitchFamily="34" charset="0"/>
              </a:rPr>
              <a:t>Summary</a:t>
            </a:r>
          </a:p>
        </p:txBody>
      </p:sp>
      <p:sp>
        <p:nvSpPr>
          <p:cNvPr id="12"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3"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14" name="组合 13"/>
          <p:cNvGrpSpPr/>
          <p:nvPr userDrawn="1"/>
        </p:nvGrpSpPr>
        <p:grpSpPr>
          <a:xfrm>
            <a:off x="515380" y="490848"/>
            <a:ext cx="470694" cy="475421"/>
            <a:chOff x="5540375" y="2868613"/>
            <a:chExt cx="1106488" cy="1117600"/>
          </a:xfrm>
          <a:solidFill>
            <a:schemeClr val="bg1"/>
          </a:solidFill>
        </p:grpSpPr>
        <p:sp>
          <p:nvSpPr>
            <p:cNvPr id="15"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16"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17" name="文本占位符 6"/>
          <p:cNvSpPr>
            <a:spLocks noGrp="1"/>
          </p:cNvSpPr>
          <p:nvPr>
            <p:ph type="body" sz="quarter" idx="11" hasCustomPrompt="1"/>
          </p:nvPr>
        </p:nvSpPr>
        <p:spPr>
          <a:xfrm>
            <a:off x="451879" y="1241721"/>
            <a:ext cx="11306174"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defRPr baseline="0">
                <a:latin typeface="Huawei Sans" panose="020C0503030203020204" pitchFamily="34" charset="0"/>
              </a:defRPr>
            </a:lvl2pPr>
            <a:lvl3pPr>
              <a:defRPr baseline="0">
                <a:latin typeface="Huawei Sans" panose="020C0503030203020204" pitchFamily="34" charset="0"/>
              </a:defRPr>
            </a:lvl3pPr>
            <a:lvl4pPr>
              <a:defRPr baseline="0">
                <a:latin typeface="Huawei Sans" panose="020C0503030203020204" pitchFamily="34" charset="0"/>
              </a:defRPr>
            </a:lvl4pPr>
            <a:lvl5pPr>
              <a:buNone/>
              <a:defRPr baseline="0">
                <a:latin typeface="Huawei Sans" panose="020C0503030203020204" pitchFamily="34" charset="0"/>
              </a:defRPr>
            </a:lvl5pPr>
          </a:lstStyle>
          <a:p>
            <a:pPr lvl="0"/>
            <a:r>
              <a:rPr lang="en-US" altLang="zh-CN" dirty="0" smtClean="0"/>
              <a:t>Click to edit</a:t>
            </a:r>
            <a:endParaRPr lang="zh-CN" altLang="en-US"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08534191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13" name="文本占位符 6"/>
          <p:cNvSpPr>
            <a:spLocks noGrp="1"/>
          </p:cNvSpPr>
          <p:nvPr>
            <p:ph type="body" sz="quarter" idx="10" hasCustomPrompt="1"/>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smtClean="0"/>
              <a:t>More information for trainees</a:t>
            </a:r>
            <a:endParaRPr lang="zh-CN" altLang="en-US" dirty="0"/>
          </a:p>
        </p:txBody>
      </p:sp>
      <p:sp>
        <p:nvSpPr>
          <p:cNvPr id="14"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fontAlgn="ctr" hangingPunct="0">
              <a:spcBef>
                <a:spcPct val="0"/>
              </a:spcBef>
              <a:spcAft>
                <a:spcPct val="0"/>
              </a:spcAft>
            </a:pPr>
            <a:r>
              <a:rPr lang="en-US" altLang="zh-CN" sz="3500" b="1" dirty="0">
                <a:solidFill>
                  <a:prstClr val="black">
                    <a:lumMod val="75000"/>
                    <a:lumOff val="25000"/>
                  </a:prstClr>
                </a:solidFill>
                <a:cs typeface="Huawei Sans" panose="020C0503030203020204" pitchFamily="34" charset="0"/>
              </a:rPr>
              <a:t>More Information</a:t>
            </a:r>
          </a:p>
        </p:txBody>
      </p:sp>
      <p:sp>
        <p:nvSpPr>
          <p:cNvPr id="15"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6"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17" name="组合 16"/>
          <p:cNvGrpSpPr/>
          <p:nvPr userDrawn="1"/>
        </p:nvGrpSpPr>
        <p:grpSpPr>
          <a:xfrm>
            <a:off x="479376" y="480268"/>
            <a:ext cx="496581" cy="496581"/>
            <a:chOff x="4485904" y="3429000"/>
            <a:chExt cx="2003425" cy="2003425"/>
          </a:xfrm>
          <a:solidFill>
            <a:schemeClr val="bg1"/>
          </a:solidFill>
        </p:grpSpPr>
        <p:sp>
          <p:nvSpPr>
            <p:cNvPr id="18"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19"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0"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1"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Tree>
    <p:extLst>
      <p:ext uri="{BB962C8B-B14F-4D97-AF65-F5344CB8AC3E}">
        <p14:creationId xmlns:p14="http://schemas.microsoft.com/office/powerpoint/2010/main" val="326519841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sp>
        <p:nvSpPr>
          <p:cNvPr id="16"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fontAlgn="ctr" hangingPunct="0">
              <a:spcBef>
                <a:spcPct val="0"/>
              </a:spcBef>
              <a:spcAft>
                <a:spcPct val="0"/>
              </a:spcAft>
            </a:pPr>
            <a:r>
              <a:rPr lang="en-US" altLang="zh-CN" sz="3500" b="1" dirty="0">
                <a:solidFill>
                  <a:prstClr val="black">
                    <a:lumMod val="75000"/>
                    <a:lumOff val="25000"/>
                  </a:prstClr>
                </a:solidFill>
                <a:cs typeface="Huawei Sans" panose="020C0503030203020204" pitchFamily="34" charset="0"/>
              </a:rPr>
              <a:t>Recommendations</a:t>
            </a:r>
          </a:p>
        </p:txBody>
      </p:sp>
      <p:sp>
        <p:nvSpPr>
          <p:cNvPr id="1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8"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19" name="组合 18"/>
          <p:cNvGrpSpPr/>
          <p:nvPr userDrawn="1"/>
        </p:nvGrpSpPr>
        <p:grpSpPr>
          <a:xfrm>
            <a:off x="515380" y="456929"/>
            <a:ext cx="461963" cy="485190"/>
            <a:chOff x="-779463" y="1835151"/>
            <a:chExt cx="1136650" cy="1193799"/>
          </a:xfrm>
          <a:solidFill>
            <a:schemeClr val="bg1"/>
          </a:solidFill>
        </p:grpSpPr>
        <p:sp>
          <p:nvSpPr>
            <p:cNvPr id="20"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1"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2"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3"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4"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5"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Tree>
    <p:extLst>
      <p:ext uri="{BB962C8B-B14F-4D97-AF65-F5344CB8AC3E}">
        <p14:creationId xmlns:p14="http://schemas.microsoft.com/office/powerpoint/2010/main" val="39317958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1549" y="0"/>
            <a:ext cx="12188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2380" y="0"/>
            <a:ext cx="12187239"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zh-CN" altLang="en-US" sz="1000">
              <a:solidFill>
                <a:prstClr val="black"/>
              </a:solidFill>
            </a:endParaRPr>
          </a:p>
        </p:txBody>
      </p:sp>
      <p:grpSp>
        <p:nvGrpSpPr>
          <p:cNvPr id="16" name="组合 15"/>
          <p:cNvGrpSpPr/>
          <p:nvPr userDrawn="1"/>
        </p:nvGrpSpPr>
        <p:grpSpPr>
          <a:xfrm>
            <a:off x="4148952" y="2637135"/>
            <a:ext cx="3894096" cy="1598831"/>
            <a:chOff x="4302972" y="2345035"/>
            <a:chExt cx="3895617" cy="1598831"/>
          </a:xfrm>
        </p:grpSpPr>
        <p:sp>
          <p:nvSpPr>
            <p:cNvPr id="14" name="矩形 13"/>
            <p:cNvSpPr/>
            <p:nvPr userDrawn="1"/>
          </p:nvSpPr>
          <p:spPr>
            <a:xfrm>
              <a:off x="4478611" y="2345035"/>
              <a:ext cx="3544342" cy="923010"/>
            </a:xfrm>
            <a:prstGeom prst="rect">
              <a:avLst/>
            </a:prstGeom>
            <a:noFill/>
          </p:spPr>
          <p:txBody>
            <a:bodyPr wrap="none" lIns="91440" tIns="45720" rIns="91440" bIns="45720">
              <a:spAutoFit/>
            </a:bodyPr>
            <a:lstStyle/>
            <a:p>
              <a:pPr algn="ctr" defTabSz="914478"/>
              <a:r>
                <a:rPr lang="en-US" altLang="zh-CN" sz="5398" dirty="0">
                  <a:ln w="0"/>
                  <a:solidFill>
                    <a:prstClr val="white"/>
                  </a:solidFill>
                  <a:effectLst>
                    <a:outerShdw blurRad="38100" dist="19050" dir="2700000" algn="tl" rotWithShape="0">
                      <a:prstClr val="black">
                        <a:alpha val="40000"/>
                      </a:prstClr>
                    </a:outerShdw>
                  </a:effectLst>
                </a:rPr>
                <a:t>Thank You</a:t>
              </a:r>
            </a:p>
          </p:txBody>
        </p:sp>
        <p:sp>
          <p:nvSpPr>
            <p:cNvPr id="15" name="矩形 14"/>
            <p:cNvSpPr/>
            <p:nvPr userDrawn="1"/>
          </p:nvSpPr>
          <p:spPr>
            <a:xfrm>
              <a:off x="4302972" y="3297535"/>
              <a:ext cx="3895617" cy="646331"/>
            </a:xfrm>
            <a:prstGeom prst="rect">
              <a:avLst/>
            </a:prstGeom>
            <a:noFill/>
          </p:spPr>
          <p:txBody>
            <a:bodyPr wrap="none" lIns="91440" tIns="45720" rIns="91440" bIns="45720">
              <a:spAutoFit/>
            </a:bodyPr>
            <a:lstStyle/>
            <a:p>
              <a:pPr algn="ctr" defTabSz="914478"/>
              <a:r>
                <a:rPr lang="en-US" altLang="zh-CN" sz="3599" dirty="0">
                  <a:ln w="0"/>
                  <a:solidFill>
                    <a:prstClr val="white"/>
                  </a:solidFill>
                  <a:effectLst>
                    <a:outerShdw blurRad="38100" dist="19050" dir="2700000" algn="tl" rotWithShape="0">
                      <a:prstClr val="black">
                        <a:alpha val="40000"/>
                      </a:prstClr>
                    </a:outerShdw>
                  </a:effectLst>
                </a:rPr>
                <a:t>www.huawei.com</a:t>
              </a:r>
              <a:endParaRPr lang="zh-CN" altLang="en-US" sz="3599" dirty="0">
                <a:ln w="0"/>
                <a:solidFill>
                  <a:prstClr val="white"/>
                </a:solidFill>
                <a:effectLst>
                  <a:outerShdw blurRad="38100" dist="19050" dir="2700000" algn="tl" rotWithShape="0">
                    <a:prstClr val="black">
                      <a:alpha val="40000"/>
                    </a:prstClr>
                  </a:outerShdw>
                </a:effectLst>
              </a:endParaRPr>
            </a:p>
          </p:txBody>
        </p:sp>
      </p:grpSp>
    </p:spTree>
    <p:extLst>
      <p:ext uri="{BB962C8B-B14F-4D97-AF65-F5344CB8AC3E}">
        <p14:creationId xmlns:p14="http://schemas.microsoft.com/office/powerpoint/2010/main" val="19115022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3" y="369034"/>
            <a:ext cx="10176934" cy="745784"/>
          </a:xfrm>
          <a:prstGeom prst="rect">
            <a:avLst/>
          </a:prstGeom>
        </p:spPr>
        <p:txBody>
          <a:bodyPr lIns="121926" tIns="60964" rIns="121926" bIns="60964"/>
          <a:lstStyle/>
          <a:p>
            <a:r>
              <a:rPr lang="en-US"/>
              <a:t>Click to edit Master title style</a:t>
            </a:r>
          </a:p>
        </p:txBody>
      </p:sp>
      <p:sp>
        <p:nvSpPr>
          <p:cNvPr id="4" name="Content Placeholder 3"/>
          <p:cNvSpPr>
            <a:spLocks noGrp="1"/>
          </p:cNvSpPr>
          <p:nvPr>
            <p:ph sz="quarter" idx="10"/>
          </p:nvPr>
        </p:nvSpPr>
        <p:spPr>
          <a:xfrm>
            <a:off x="1007534" y="1253906"/>
            <a:ext cx="10165683" cy="4909389"/>
          </a:xfrm>
          <a:prstGeom prst="rect">
            <a:avLst/>
          </a:prstGeom>
        </p:spPr>
        <p:txBody>
          <a:bodyPr lIns="121926" tIns="60964" rIns="121926" bIns="60964"/>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035989"/>
      </p:ext>
    </p:extLst>
  </p:cSld>
  <p:clrMapOvr>
    <a:masterClrMapping/>
  </p:clrMapOvr>
  <p:transition advClick="0" advTm="8000">
    <p:fade thruBlk="1"/>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3" y="369035"/>
            <a:ext cx="10176934" cy="745784"/>
          </a:xfrm>
          <a:prstGeom prst="rect">
            <a:avLst/>
          </a:prstGeom>
        </p:spPr>
        <p:txBody>
          <a:bodyPr lIns="121944" tIns="60972" rIns="121944" bIns="60972"/>
          <a:lstStyle>
            <a:lvl1pPr>
              <a:defRPr>
                <a:latin typeface="Huawei Sans" panose="020C0503030203020204" pitchFamily="34" charset="0"/>
                <a:cs typeface="Huawei Sans" panose="020C0503030203020204" pitchFamily="34" charset="0"/>
              </a:defRPr>
            </a:lvl1pPr>
          </a:lstStyle>
          <a:p>
            <a:r>
              <a:rPr lang="en-US" dirty="0"/>
              <a:t>Click to edit Master title style</a:t>
            </a:r>
          </a:p>
        </p:txBody>
      </p:sp>
    </p:spTree>
    <p:extLst>
      <p:ext uri="{BB962C8B-B14F-4D97-AF65-F5344CB8AC3E}">
        <p14:creationId xmlns:p14="http://schemas.microsoft.com/office/powerpoint/2010/main" val="3680828282"/>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E2E84DD-A44B-4F5B-AF86-0803FB3AC718}" type="datetimeFigureOut">
              <a:rPr lang="zh-CN" altLang="en-US" smtClean="0"/>
              <a:t>2021/4/9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6152234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空白">
    <p:spTree>
      <p:nvGrpSpPr>
        <p:cNvPr id="1" name=""/>
        <p:cNvGrpSpPr/>
        <p:nvPr/>
      </p:nvGrpSpPr>
      <p:grpSpPr>
        <a:xfrm>
          <a:off x="0" y="0"/>
          <a:ext cx="0" cy="0"/>
          <a:chOff x="0" y="0"/>
          <a:chExt cx="0" cy="0"/>
        </a:xfrm>
      </p:grpSpPr>
      <p:sp>
        <p:nvSpPr>
          <p:cNvPr id="2" name="标题 1"/>
          <p:cNvSpPr>
            <a:spLocks noGrp="1"/>
          </p:cNvSpPr>
          <p:nvPr>
            <p:ph type="title"/>
          </p:nvPr>
        </p:nvSpPr>
        <p:spPr>
          <a:xfrm>
            <a:off x="912284" y="387351"/>
            <a:ext cx="10284883" cy="868363"/>
          </a:xfrm>
        </p:spPr>
        <p:txBody>
          <a:bodyPr/>
          <a:lstStyle/>
          <a:p>
            <a:r>
              <a:rPr lang="zh-CN" altLang="en-US" dirty="0"/>
              <a:t>单击此处编辑母版标题样式</a:t>
            </a:r>
          </a:p>
        </p:txBody>
      </p:sp>
    </p:spTree>
    <p:extLst>
      <p:ext uri="{BB962C8B-B14F-4D97-AF65-F5344CB8AC3E}">
        <p14:creationId xmlns:p14="http://schemas.microsoft.com/office/powerpoint/2010/main" val="39435604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582463" y="643457"/>
            <a:ext cx="11342161" cy="840583"/>
          </a:xfrm>
          <a:prstGeom prst="rect">
            <a:avLst/>
          </a:prstGeo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anose="020B0604020202020204" pitchFamily="34" charset="0"/>
              <a:buNone/>
              <a:defRPr sz="3199" baseline="0">
                <a:solidFill>
                  <a:schemeClr val="bg1"/>
                </a:solidFill>
                <a:latin typeface="+mn-ea"/>
                <a:ea typeface="+mn-ea"/>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5502" indent="0" algn="ctr">
              <a:buNone/>
              <a:defRPr>
                <a:solidFill>
                  <a:schemeClr val="tx1">
                    <a:tint val="75000"/>
                  </a:schemeClr>
                </a:solidFill>
              </a:defRPr>
            </a:lvl7pPr>
            <a:lvl8pPr marL="4264858" indent="0" algn="ctr">
              <a:buNone/>
              <a:defRPr>
                <a:solidFill>
                  <a:schemeClr val="tx1">
                    <a:tint val="75000"/>
                  </a:schemeClr>
                </a:solidFill>
              </a:defRPr>
            </a:lvl8pPr>
            <a:lvl9pPr marL="4874849" indent="0" algn="ctr">
              <a:buNone/>
              <a:defRPr>
                <a:solidFill>
                  <a:schemeClr val="tx1">
                    <a:tint val="75000"/>
                  </a:schemeClr>
                </a:solidFill>
              </a:defRPr>
            </a:lvl9pPr>
          </a:lstStyle>
          <a:p>
            <a:pPr fontAlgn="auto"/>
            <a:r>
              <a:rPr lang="zh-CN" altLang="en-US" strike="noStrike" noProof="1" smtClean="0"/>
              <a:t>微软雅黑 </a:t>
            </a:r>
            <a:r>
              <a:rPr lang="en-US" altLang="zh-CN" strike="noStrike" noProof="1" smtClean="0"/>
              <a:t>32pt </a:t>
            </a:r>
            <a:r>
              <a:rPr lang="zh-CN" altLang="en-US" strike="noStrike" noProof="1" smtClean="0"/>
              <a:t>，左对齐，只放一行</a:t>
            </a:r>
            <a:endParaRPr lang="zh-CN" altLang="en-US" strike="noStrike" noProof="1"/>
          </a:p>
        </p:txBody>
      </p:sp>
    </p:spTree>
    <p:extLst>
      <p:ext uri="{BB962C8B-B14F-4D97-AF65-F5344CB8AC3E}">
        <p14:creationId xmlns:p14="http://schemas.microsoft.com/office/powerpoint/2010/main" val="20073814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30" y="405365"/>
            <a:ext cx="10907898" cy="50394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noAutofit/>
          </a:bodyPr>
          <a:lstStyle>
            <a:lvl1pPr marL="0" indent="0" algn="l">
              <a:buFont typeface="Arial" pitchFamily="34" charset="0"/>
              <a:buNone/>
              <a:defRPr lang="zh-CN" altLang="en-US" sz="2798" b="1" dirty="0">
                <a:solidFill>
                  <a:schemeClr val="bg1"/>
                </a:solidFill>
                <a:latin typeface="Meiryo" panose="020B0604030504040204" pitchFamily="34" charset="-128"/>
                <a:ea typeface="Meiryo" panose="020B0604030504040204" pitchFamily="34" charset="-128"/>
                <a:cs typeface="Meiryo" panose="020B0604030504040204" pitchFamily="34" charset="-128"/>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6096851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8" name="标题 3"/>
          <p:cNvSpPr>
            <a:spLocks noGrp="1"/>
          </p:cNvSpPr>
          <p:nvPr>
            <p:ph type="title"/>
          </p:nvPr>
        </p:nvSpPr>
        <p:spPr>
          <a:xfrm>
            <a:off x="854312" y="204566"/>
            <a:ext cx="11037845" cy="490157"/>
          </a:xfrm>
          <a:prstGeom prst="rect">
            <a:avLst/>
          </a:prstGeom>
        </p:spPr>
        <p:txBody>
          <a:bodyPr anchor="ctr"/>
          <a:lstStyle>
            <a:lvl1pPr>
              <a:defRPr sz="2399" baseline="0">
                <a:latin typeface="Huawei Sans" panose="020C0503030203020204" pitchFamily="34" charset="0"/>
                <a:ea typeface="微软雅黑" panose="020B0503020204020204" pitchFamily="34" charset="-122"/>
              </a:defRPr>
            </a:lvl1pPr>
          </a:lstStyle>
          <a:p>
            <a:pPr fontAlgn="auto"/>
            <a:endParaRPr lang="zh-CN" altLang="en-US" strike="noStrike" noProof="1"/>
          </a:p>
        </p:txBody>
      </p:sp>
    </p:spTree>
    <p:extLst>
      <p:ext uri="{BB962C8B-B14F-4D97-AF65-F5344CB8AC3E}">
        <p14:creationId xmlns:p14="http://schemas.microsoft.com/office/powerpoint/2010/main" val="348634662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241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nvPr>
        </p:nvGraphicFramePr>
        <p:xfrm>
          <a:off x="1007140" y="1254490"/>
          <a:ext cx="10460715" cy="1082675"/>
        </p:xfrm>
        <a:graphic>
          <a:graphicData uri="http://schemas.openxmlformats.org/drawingml/2006/table">
            <a:tbl>
              <a:tblPr/>
              <a:tblGrid>
                <a:gridCol w="3119031">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351079">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Course Code</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Product</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Product Version</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Course Version</a:t>
                      </a:r>
                      <a:endParaRPr kumimoji="1" lang="en-US" altLang="zh-CN"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4" name="Group 21"/>
          <p:cNvGraphicFramePr>
            <a:graphicFrameLocks noGrp="1"/>
          </p:cNvGraphicFramePr>
          <p:nvPr userDrawn="1">
            <p:extLst/>
          </p:nvPr>
        </p:nvGraphicFramePr>
        <p:xfrm>
          <a:off x="1007140" y="2776902"/>
          <a:ext cx="10460714" cy="3038475"/>
        </p:xfrm>
        <a:graphic>
          <a:graphicData uri="http://schemas.openxmlformats.org/drawingml/2006/table">
            <a:tbl>
              <a:tblPr/>
              <a:tblGrid>
                <a:gridCol w="3119030">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351079">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Author/ID</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Date</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Reviewer/ID</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smtClean="0">
                          <a:ln>
                            <a:noFill/>
                          </a:ln>
                          <a:solidFill>
                            <a:schemeClr val="tx1"/>
                          </a:solidFill>
                          <a:effectLst/>
                          <a:latin typeface="Huawei Sans" panose="020C0503030203020204" pitchFamily="34" charset="0"/>
                          <a:ea typeface="+mn-ea"/>
                        </a:rPr>
                        <a:t>New/Update</a:t>
                      </a:r>
                      <a:endParaRPr kumimoji="1" lang="zh-CN" altLang="en-US" sz="1800" b="1" i="0" u="none" strike="noStrike" cap="none" normalizeH="0" baseline="0" dirty="0">
                        <a:ln>
                          <a:noFill/>
                        </a:ln>
                        <a:solidFill>
                          <a:schemeClr val="tx1"/>
                        </a:solidFill>
                        <a:effectLst/>
                        <a:latin typeface="Huawei Sans" panose="020C0503030203020204" pitchFamily="34" charset="0"/>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5" name="文本占位符 7"/>
          <p:cNvSpPr>
            <a:spLocks noGrp="1"/>
          </p:cNvSpPr>
          <p:nvPr>
            <p:ph type="body" sz="quarter" idx="17" hasCustomPrompt="1"/>
          </p:nvPr>
        </p:nvSpPr>
        <p:spPr>
          <a:xfrm>
            <a:off x="1007139" y="1825692"/>
            <a:ext cx="3119030" cy="504887"/>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825692"/>
            <a:ext cx="1967450" cy="504887"/>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825692"/>
            <a:ext cx="3023155" cy="504887"/>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825692"/>
            <a:ext cx="2351079" cy="504887"/>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373862"/>
            <a:ext cx="3119128"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373862"/>
            <a:ext cx="1967450"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2015.01.25</a:t>
            </a:r>
            <a:endParaRPr lang="zh-CN" altLang="en-US" dirty="0"/>
          </a:p>
        </p:txBody>
      </p:sp>
      <p:sp>
        <p:nvSpPr>
          <p:cNvPr id="11" name="文本占位符 7"/>
          <p:cNvSpPr>
            <a:spLocks noGrp="1"/>
          </p:cNvSpPr>
          <p:nvPr>
            <p:ph type="body" sz="quarter" idx="15" hasCustomPrompt="1"/>
          </p:nvPr>
        </p:nvSpPr>
        <p:spPr>
          <a:xfrm>
            <a:off x="6093619" y="3373862"/>
            <a:ext cx="3023155"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337858"/>
            <a:ext cx="2351342" cy="504056"/>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4343770" cy="479425"/>
          </a:xfrm>
          <a:prstGeom prst="rect">
            <a:avLst/>
          </a:prstGeom>
          <a:noFill/>
          <a:ln w="9525">
            <a:noFill/>
            <a:miter lim="800000"/>
            <a:headEnd/>
            <a:tailEnd/>
          </a:ln>
        </p:spPr>
        <p:txBody>
          <a:bodyPr lIns="78227" tIns="39112" rIns="78227" bIns="39112" anchor="ctr"/>
          <a:lstStyle/>
          <a:p>
            <a:pPr defTabSz="1001223" eaLnBrk="0" fontAlgn="t" hangingPunct="0">
              <a:spcBef>
                <a:spcPct val="0"/>
              </a:spcBef>
              <a:spcAft>
                <a:spcPct val="0"/>
              </a:spcAft>
            </a:pPr>
            <a:r>
              <a:rPr lang="en-US" altLang="zh-CN" sz="3499" b="1" dirty="0" smtClean="0">
                <a:solidFill>
                  <a:prstClr val="black">
                    <a:lumMod val="75000"/>
                    <a:lumOff val="25000"/>
                  </a:prstClr>
                </a:solidFill>
                <a:cs typeface="Huawei Sans" panose="020C0503030203020204" pitchFamily="34" charset="0"/>
              </a:rPr>
              <a:t>Revision Record</a:t>
            </a:r>
            <a:endParaRPr lang="zh-CN" altLang="en-US" sz="3499" b="1" dirty="0">
              <a:solidFill>
                <a:prstClr val="black">
                  <a:lumMod val="75000"/>
                  <a:lumOff val="25000"/>
                </a:prstClr>
              </a:solidFill>
              <a:cs typeface="Huawei Sans" panose="020C0503030203020204" pitchFamily="34" charset="0"/>
            </a:endParaRPr>
          </a:p>
        </p:txBody>
      </p:sp>
      <p:sp>
        <p:nvSpPr>
          <p:cNvPr id="14" name="Text Box 58"/>
          <p:cNvSpPr txBox="1">
            <a:spLocks noChangeArrowheads="1"/>
          </p:cNvSpPr>
          <p:nvPr userDrawn="1"/>
        </p:nvSpPr>
        <p:spPr bwMode="auto">
          <a:xfrm>
            <a:off x="7162800" y="296652"/>
            <a:ext cx="5029199" cy="646331"/>
          </a:xfrm>
          <a:prstGeom prst="rect">
            <a:avLst/>
          </a:prstGeom>
          <a:noFill/>
          <a:ln w="9525" algn="ctr">
            <a:noFill/>
            <a:miter lim="800000"/>
            <a:headEnd/>
            <a:tailEnd/>
          </a:ln>
        </p:spPr>
        <p:txBody>
          <a:bodyPr wrap="square">
            <a:spAutoFit/>
          </a:bodyPr>
          <a:lstStyle/>
          <a:p>
            <a:pPr defTabSz="914478">
              <a:spcBef>
                <a:spcPct val="50000"/>
              </a:spcBef>
            </a:pPr>
            <a:r>
              <a:rPr lang="en-US" altLang="zh-CN" sz="3600" dirty="0" smtClean="0">
                <a:solidFill>
                  <a:srgbClr val="E7E6E6">
                    <a:lumMod val="50000"/>
                  </a:srgbClr>
                </a:solidFill>
                <a:cs typeface="Huawei Sans" panose="020C0503030203020204" pitchFamily="34" charset="0"/>
              </a:rPr>
              <a:t>Do not print this page.</a:t>
            </a:r>
            <a:endParaRPr lang="zh-CN" altLang="en-US" sz="3600" dirty="0">
              <a:solidFill>
                <a:srgbClr val="E7E6E6">
                  <a:lumMod val="50000"/>
                </a:srgbClr>
              </a:solidFill>
              <a:cs typeface="Huawei Sans" panose="020C0503030203020204" pitchFamily="34" charset="0"/>
            </a:endParaRPr>
          </a:p>
        </p:txBody>
      </p:sp>
      <p:sp>
        <p:nvSpPr>
          <p:cNvPr id="15" name="文本占位符 7"/>
          <p:cNvSpPr>
            <a:spLocks noGrp="1"/>
          </p:cNvSpPr>
          <p:nvPr>
            <p:ph type="body" sz="quarter" idx="21" hasCustomPrompt="1"/>
          </p:nvPr>
        </p:nvSpPr>
        <p:spPr>
          <a:xfrm>
            <a:off x="1007042" y="3877918"/>
            <a:ext cx="3119128"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3877918"/>
            <a:ext cx="1967450"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2015.01.25</a:t>
            </a:r>
            <a:endParaRPr lang="zh-CN" altLang="en-US" dirty="0"/>
          </a:p>
        </p:txBody>
      </p:sp>
      <p:sp>
        <p:nvSpPr>
          <p:cNvPr id="17" name="文本占位符 7"/>
          <p:cNvSpPr>
            <a:spLocks noGrp="1"/>
          </p:cNvSpPr>
          <p:nvPr>
            <p:ph type="body" sz="quarter" idx="23" hasCustomPrompt="1"/>
          </p:nvPr>
        </p:nvSpPr>
        <p:spPr>
          <a:xfrm>
            <a:off x="6093619" y="3877918"/>
            <a:ext cx="3023155"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841914"/>
            <a:ext cx="2351342" cy="504056"/>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345970"/>
            <a:ext cx="3119128"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345970"/>
            <a:ext cx="1967450"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2015.01.25</a:t>
            </a:r>
            <a:endParaRPr lang="zh-CN" altLang="en-US" dirty="0"/>
          </a:p>
        </p:txBody>
      </p:sp>
      <p:sp>
        <p:nvSpPr>
          <p:cNvPr id="21" name="文本占位符 7"/>
          <p:cNvSpPr>
            <a:spLocks noGrp="1"/>
          </p:cNvSpPr>
          <p:nvPr>
            <p:ph type="body" sz="quarter" idx="27" hasCustomPrompt="1"/>
          </p:nvPr>
        </p:nvSpPr>
        <p:spPr>
          <a:xfrm>
            <a:off x="6093619" y="4345970"/>
            <a:ext cx="3023155"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345970"/>
            <a:ext cx="2351342"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4886030"/>
            <a:ext cx="3119128"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4886030"/>
            <a:ext cx="1967450"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2015.01.25</a:t>
            </a:r>
            <a:endParaRPr lang="zh-CN" altLang="en-US" dirty="0"/>
          </a:p>
        </p:txBody>
      </p:sp>
      <p:sp>
        <p:nvSpPr>
          <p:cNvPr id="25" name="文本占位符 7"/>
          <p:cNvSpPr>
            <a:spLocks noGrp="1"/>
          </p:cNvSpPr>
          <p:nvPr>
            <p:ph type="body" sz="quarter" idx="31" hasCustomPrompt="1"/>
          </p:nvPr>
        </p:nvSpPr>
        <p:spPr>
          <a:xfrm>
            <a:off x="6093619" y="4886030"/>
            <a:ext cx="3023155"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4886030"/>
            <a:ext cx="2351342"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354082"/>
            <a:ext cx="3119128"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354082"/>
            <a:ext cx="1967450"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en-US" altLang="zh-CN" dirty="0"/>
              <a:t>2015.01.25</a:t>
            </a:r>
            <a:endParaRPr lang="zh-CN" altLang="en-US" dirty="0"/>
          </a:p>
        </p:txBody>
      </p:sp>
      <p:sp>
        <p:nvSpPr>
          <p:cNvPr id="29" name="文本占位符 7"/>
          <p:cNvSpPr>
            <a:spLocks noGrp="1"/>
          </p:cNvSpPr>
          <p:nvPr>
            <p:ph type="body" sz="quarter" idx="35" hasCustomPrompt="1"/>
          </p:nvPr>
        </p:nvSpPr>
        <p:spPr>
          <a:xfrm>
            <a:off x="6093619" y="5354082"/>
            <a:ext cx="3023155"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354082"/>
            <a:ext cx="2351342" cy="468052"/>
          </a:xfrm>
          <a:prstGeom prst="rect">
            <a:avLst/>
          </a:prstGeom>
        </p:spPr>
        <p:txBody>
          <a:bodyPr anchor="ctr"/>
          <a:lstStyle>
            <a:lvl1pPr algn="ctr">
              <a:lnSpc>
                <a:spcPct val="100000"/>
              </a:lnSpc>
              <a:buNone/>
              <a:defRPr sz="1599">
                <a:latin typeface="+mn-lt"/>
                <a:ea typeface="+mn-ea"/>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15080266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总标题">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542"/>
          <a:stretch/>
        </p:blipFill>
        <p:spPr bwMode="auto">
          <a:xfrm>
            <a:off x="0" y="42"/>
            <a:ext cx="12187239" cy="685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1"/>
          <p:cNvSpPr>
            <a:spLocks noGrp="1" noChangeArrowheads="1"/>
          </p:cNvSpPr>
          <p:nvPr>
            <p:ph type="ctrTitle" sz="quarter"/>
          </p:nvPr>
        </p:nvSpPr>
        <p:spPr>
          <a:xfrm>
            <a:off x="1030893" y="4957156"/>
            <a:ext cx="10437489" cy="831600"/>
          </a:xfrm>
          <a:ln algn="ctr"/>
        </p:spPr>
        <p:txBody>
          <a:bodyPr lIns="87802" tIns="43901" rIns="87802" bIns="43901"/>
          <a:lstStyle>
            <a:lvl1pPr algn="l" defTabSz="801367" rtl="0" eaLnBrk="0" fontAlgn="base" hangingPunct="0">
              <a:spcBef>
                <a:spcPct val="0"/>
              </a:spcBef>
              <a:spcAft>
                <a:spcPct val="0"/>
              </a:spcAft>
              <a:defRPr lang="zh-CN" altLang="en-US" sz="4298" b="1" kern="1200" dirty="0">
                <a:solidFill>
                  <a:srgbClr val="0070C0"/>
                </a:solidFill>
                <a:latin typeface="+mn-lt"/>
                <a:ea typeface="+mn-ea"/>
                <a:cs typeface="Huawei Sans" panose="020C0503030203020204" pitchFamily="34" charset="0"/>
              </a:defRPr>
            </a:lvl1pPr>
          </a:lstStyle>
          <a:p>
            <a:r>
              <a:rPr lang="zh-CN" altLang="en-US" dirty="0"/>
              <a:t>单击此处编辑母版标题样式</a:t>
            </a:r>
          </a:p>
        </p:txBody>
      </p:sp>
      <p:sp>
        <p:nvSpPr>
          <p:cNvPr id="10" name="文本占位符 29"/>
          <p:cNvSpPr>
            <a:spLocks noGrp="1"/>
          </p:cNvSpPr>
          <p:nvPr>
            <p:ph type="body" sz="quarter" idx="10"/>
          </p:nvPr>
        </p:nvSpPr>
        <p:spPr>
          <a:xfrm>
            <a:off x="1030892" y="5816120"/>
            <a:ext cx="6909301" cy="493200"/>
          </a:xfrm>
        </p:spPr>
        <p:txBody>
          <a:bodyPr/>
          <a:lstStyle>
            <a:lvl1pPr marL="0" indent="0" algn="l" defTabSz="801367" rtl="0" eaLnBrk="0" fontAlgn="base" hangingPunct="0">
              <a:spcBef>
                <a:spcPct val="0"/>
              </a:spcBef>
              <a:spcAft>
                <a:spcPct val="0"/>
              </a:spcAft>
              <a:buNone/>
              <a:defRPr lang="zh-CN" altLang="en-US" sz="1999" kern="1200" dirty="0" smtClean="0">
                <a:solidFill>
                  <a:srgbClr val="0070C0"/>
                </a:solidFill>
                <a:latin typeface="+mn-lt"/>
                <a:ea typeface="+mn-ea"/>
                <a:cs typeface="Huawei Sans" panose="020C0503030203020204" pitchFamily="34" charset="0"/>
              </a:defRPr>
            </a:lvl1pPr>
          </a:lstStyle>
          <a:p>
            <a:pPr lvl="0"/>
            <a:r>
              <a:rPr lang="zh-CN" altLang="en-US" dirty="0"/>
              <a:t>单击此处编辑母版文本样式</a:t>
            </a:r>
          </a:p>
        </p:txBody>
      </p:sp>
      <p:sp>
        <p:nvSpPr>
          <p:cNvPr id="11" name="Rectangle 54">
            <a:extLst>
              <a:ext uri="{FF2B5EF4-FFF2-40B4-BE49-F238E27FC236}">
                <a16:creationId xmlns:a16="http://schemas.microsoft.com/office/drawing/2014/main" xmlns="" id="{2078FA11-5569-4994-AEB7-1AF5CAC763B0}"/>
              </a:ext>
            </a:extLst>
          </p:cNvPr>
          <p:cNvSpPr>
            <a:spLocks noChangeArrowheads="1"/>
          </p:cNvSpPr>
          <p:nvPr userDrawn="1"/>
        </p:nvSpPr>
        <p:spPr bwMode="auto">
          <a:xfrm>
            <a:off x="947058" y="6500581"/>
            <a:ext cx="3550452" cy="265520"/>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en-US" altLang="zh-CN" sz="1200" dirty="0" smtClean="0">
                <a:solidFill>
                  <a:prstClr val="black"/>
                </a:solidFill>
                <a:cs typeface="Huawei Sans" panose="020C0503030203020204" pitchFamily="34" charset="0"/>
              </a:rPr>
              <a:t>Copyright © 2020 Huawei Technologies Co., Ltd.</a:t>
            </a:r>
            <a:endParaRPr lang="zh-CN" altLang="en-US" sz="1200" dirty="0">
              <a:solidFill>
                <a:prstClr val="black"/>
              </a:solidFill>
              <a:cs typeface="Huawei Sans" panose="020C0503030203020204" pitchFamily="34" charset="0"/>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8026" y="251069"/>
            <a:ext cx="1964832" cy="430102"/>
          </a:xfrm>
          <a:prstGeom prst="rect">
            <a:avLst/>
          </a:prstGeom>
        </p:spPr>
      </p:pic>
    </p:spTree>
    <p:extLst>
      <p:ext uri="{BB962C8B-B14F-4D97-AF65-F5344CB8AC3E}">
        <p14:creationId xmlns:p14="http://schemas.microsoft.com/office/powerpoint/2010/main" val="303085395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sp>
        <p:nvSpPr>
          <p:cNvPr id="38" name="文本占位符 6"/>
          <p:cNvSpPr>
            <a:spLocks noGrp="1"/>
          </p:cNvSpPr>
          <p:nvPr>
            <p:ph type="body" sz="quarter" idx="10" hasCustomPrompt="1"/>
          </p:nvPr>
        </p:nvSpPr>
        <p:spPr>
          <a:xfrm>
            <a:off x="451878" y="1242453"/>
            <a:ext cx="11306175" cy="4679788"/>
          </a:xfrm>
          <a:prstGeom prst="rect">
            <a:avLst/>
          </a:prstGeom>
        </p:spPr>
        <p:txBody>
          <a:bodyPr/>
          <a:lstStyle>
            <a:lvl1pPr algn="just" eaLnBrk="1" hangingPunct="1">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pPr eaLnBrk="1" hangingPunct="1"/>
            <a:r>
              <a:rPr lang="en-US" altLang="zh-CN" dirty="0" smtClean="0"/>
              <a:t>The chapter describes ...</a:t>
            </a:r>
            <a:endParaRPr lang="zh-CN" altLang="en-US" dirty="0"/>
          </a:p>
        </p:txBody>
      </p:sp>
      <p:sp>
        <p:nvSpPr>
          <p:cNvPr id="39"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2376264"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fontAlgn="ctr"/>
            <a:r>
              <a:rPr lang="en-US" altLang="zh-CN" dirty="0" smtClean="0">
                <a:solidFill>
                  <a:prstClr val="black">
                    <a:lumMod val="75000"/>
                    <a:lumOff val="25000"/>
                  </a:prstClr>
                </a:solidFill>
                <a:latin typeface="Huawei Sans" panose="020C0503030203020204" pitchFamily="34" charset="0"/>
                <a:cs typeface="Huawei Sans" panose="020C0503030203020204" pitchFamily="34" charset="0"/>
              </a:rPr>
              <a:t>Foreword</a:t>
            </a:r>
            <a:endParaRPr lang="zh-CN" altLang="en-US" dirty="0">
              <a:solidFill>
                <a:prstClr val="black">
                  <a:lumMod val="75000"/>
                  <a:lumOff val="25000"/>
                </a:prstClr>
              </a:solidFill>
              <a:latin typeface="Huawei Sans" panose="020C0503030203020204" pitchFamily="34" charset="0"/>
              <a:cs typeface="Huawei Sans" panose="020C0503030203020204" pitchFamily="34" charset="0"/>
            </a:endParaRPr>
          </a:p>
        </p:txBody>
      </p:sp>
      <p:sp>
        <p:nvSpPr>
          <p:cNvPr id="40"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1"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42" name="组合 41"/>
          <p:cNvGrpSpPr/>
          <p:nvPr userDrawn="1"/>
        </p:nvGrpSpPr>
        <p:grpSpPr>
          <a:xfrm>
            <a:off x="335360" y="498828"/>
            <a:ext cx="628158" cy="459460"/>
            <a:chOff x="3275013" y="1363663"/>
            <a:chExt cx="5645150" cy="4129087"/>
          </a:xfrm>
          <a:solidFill>
            <a:schemeClr val="bg1"/>
          </a:solidFill>
        </p:grpSpPr>
        <p:sp>
          <p:nvSpPr>
            <p:cNvPr id="43"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4"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5"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6"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7"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48"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9"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Tree>
    <p:extLst>
      <p:ext uri="{BB962C8B-B14F-4D97-AF65-F5344CB8AC3E}">
        <p14:creationId xmlns:p14="http://schemas.microsoft.com/office/powerpoint/2010/main" val="26077120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259228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fontAlgn="ctr"/>
            <a:r>
              <a:rPr lang="en-US" altLang="zh-CN" dirty="0" smtClean="0">
                <a:solidFill>
                  <a:prstClr val="black">
                    <a:lumMod val="75000"/>
                    <a:lumOff val="25000"/>
                  </a:prstClr>
                </a:solidFill>
                <a:latin typeface="Huawei Sans" panose="020C0503030203020204" pitchFamily="34" charset="0"/>
                <a:cs typeface="Huawei Sans" panose="020C0503030203020204" pitchFamily="34" charset="0"/>
              </a:rPr>
              <a:t>Objectives</a:t>
            </a:r>
            <a:endParaRPr lang="en-US" altLang="zh-CN" dirty="0">
              <a:solidFill>
                <a:prstClr val="black">
                  <a:lumMod val="75000"/>
                  <a:lumOff val="25000"/>
                </a:prstClr>
              </a:solidFill>
              <a:latin typeface="Huawei Sans" panose="020C0503030203020204" pitchFamily="34" charset="0"/>
              <a:cs typeface="Huawei Sans" panose="020C0503030203020204" pitchFamily="34" charset="0"/>
            </a:endParaRPr>
          </a:p>
        </p:txBody>
      </p:sp>
      <p:sp>
        <p:nvSpPr>
          <p:cNvPr id="1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2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21" name="组合 20"/>
          <p:cNvGrpSpPr/>
          <p:nvPr userDrawn="1"/>
        </p:nvGrpSpPr>
        <p:grpSpPr>
          <a:xfrm>
            <a:off x="443372" y="440668"/>
            <a:ext cx="533970" cy="533470"/>
            <a:chOff x="2960687" y="4865687"/>
            <a:chExt cx="1698626" cy="1697038"/>
          </a:xfrm>
          <a:solidFill>
            <a:schemeClr val="bg1"/>
          </a:solidFill>
        </p:grpSpPr>
        <p:sp>
          <p:nvSpPr>
            <p:cNvPr id="22"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3"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4"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5"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6"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7"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28"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29"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30" name="内容占位符 6"/>
          <p:cNvSpPr>
            <a:spLocks noGrp="1"/>
          </p:cNvSpPr>
          <p:nvPr>
            <p:ph sz="quarter" idx="11" hasCustomPrompt="1"/>
          </p:nvPr>
        </p:nvSpPr>
        <p:spPr>
          <a:xfrm>
            <a:off x="451202" y="1233276"/>
            <a:ext cx="11306175" cy="4680000"/>
          </a:xfrm>
          <a:prstGeom prst="rect">
            <a:avLst/>
          </a:prstGeom>
        </p:spPr>
        <p:txBody>
          <a:bodyPr/>
          <a:lstStyle>
            <a:lvl1pPr marL="301625" marR="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kumimoji="0" lang="en-US" altLang="zh-CN" sz="2200" b="0" i="0" u="none" strike="noStrike" kern="0" cap="none" spc="0" normalizeH="0" baseline="0" noProof="0"/>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marL="301625" marR="0" lvl="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a:pPr>
            <a:r>
              <a:rPr kumimoji="0" lang="en-US" altLang="zh-CN" sz="2200" b="0" i="0" u="none" strike="noStrike" kern="0" cap="none" spc="0" normalizeH="0" baseline="0" noProof="0" dirty="0" smtClean="0">
                <a:ln>
                  <a:noFill/>
                </a:ln>
                <a:solidFill>
                  <a:srgbClr val="000000"/>
                </a:solidFill>
                <a:effectLst/>
                <a:uLnTx/>
                <a:uFillTx/>
                <a:latin typeface="+mn-lt"/>
                <a:ea typeface="+mn-ea"/>
                <a:cs typeface="+mn-cs"/>
              </a:rPr>
              <a:t>On completion of this course, you will be able to:</a:t>
            </a:r>
            <a:endParaRPr lang="zh-CN" altLang="en-US" dirty="0" smtClean="0"/>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7726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27"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2232248" cy="639559"/>
          </a:xfrm>
          <a:prstGeom prst="rect">
            <a:avLst/>
          </a:prstGeom>
          <a:noFill/>
          <a:ln w="9525">
            <a:noFill/>
            <a:miter lim="800000"/>
            <a:headEnd/>
            <a:tailEnd/>
          </a:ln>
        </p:spPr>
        <p:txBody>
          <a:bodyPr wrap="square" lIns="99980" tIns="49987" rIns="99980" bIns="49987" rtlCol="0">
            <a:spAutoFit/>
          </a:bodyPr>
          <a:lstStyle/>
          <a:p>
            <a:pPr defTabSz="1001624" eaLnBrk="0" fontAlgn="ctr" hangingPunct="0"/>
            <a:r>
              <a:rPr lang="en-US" altLang="zh-CN" sz="3500" b="1" dirty="0" smtClean="0">
                <a:solidFill>
                  <a:prstClr val="black">
                    <a:lumMod val="75000"/>
                    <a:lumOff val="25000"/>
                  </a:prstClr>
                </a:solidFill>
                <a:cs typeface="Huawei Sans" panose="020C0503030203020204" pitchFamily="34" charset="0"/>
              </a:rPr>
              <a:t>Contents</a:t>
            </a:r>
            <a:endParaRPr lang="en-US" altLang="zh-CN" sz="3500" b="1" dirty="0">
              <a:solidFill>
                <a:prstClr val="black">
                  <a:lumMod val="75000"/>
                  <a:lumOff val="25000"/>
                </a:prstClr>
              </a:solidFill>
              <a:cs typeface="Huawei Sans" panose="020C0503030203020204" pitchFamily="34" charset="0"/>
            </a:endParaRPr>
          </a:p>
        </p:txBody>
      </p:sp>
      <p:sp>
        <p:nvSpPr>
          <p:cNvPr id="2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2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30" name="组合 29"/>
          <p:cNvGrpSpPr/>
          <p:nvPr userDrawn="1"/>
        </p:nvGrpSpPr>
        <p:grpSpPr>
          <a:xfrm>
            <a:off x="587388" y="515379"/>
            <a:ext cx="358335" cy="426359"/>
            <a:chOff x="3295650" y="230188"/>
            <a:chExt cx="936625" cy="1114426"/>
          </a:xfrm>
          <a:solidFill>
            <a:schemeClr val="bg1"/>
          </a:solidFill>
        </p:grpSpPr>
        <p:sp>
          <p:nvSpPr>
            <p:cNvPr id="3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2"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3"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4"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5"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6"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7"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8"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9"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0"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1"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2"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3"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4"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5"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6"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47"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8"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9" name="文本占位符 6"/>
          <p:cNvSpPr>
            <a:spLocks noGrp="1"/>
          </p:cNvSpPr>
          <p:nvPr>
            <p:ph type="body" sz="quarter" idx="10" hasCustomPrompt="1"/>
          </p:nvPr>
        </p:nvSpPr>
        <p:spPr>
          <a:xfrm>
            <a:off x="454816" y="1233487"/>
            <a:ext cx="11307600" cy="4680000"/>
          </a:xfr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a:latin typeface="+mn-lt"/>
                <a:ea typeface="+mn-ea"/>
                <a:cs typeface="Huawei Sans" panose="020C0503030203020204" pitchFamily="34" charset="0"/>
              </a:defRPr>
            </a:lvl1pPr>
            <a:lvl2pPr fontAlgn="ctr">
              <a:buClrTx/>
              <a:buSzPct val="100000"/>
              <a:buFont typeface="Huawei Sans" panose="020C0503030203020204" pitchFamily="34" charset="0"/>
              <a:buChar char="▫"/>
              <a:defRPr>
                <a:latin typeface="+mn-lt"/>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Tree>
    <p:extLst>
      <p:ext uri="{BB962C8B-B14F-4D97-AF65-F5344CB8AC3E}">
        <p14:creationId xmlns:p14="http://schemas.microsoft.com/office/powerpoint/2010/main" val="1314516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E2E84DD-A44B-4F5B-AF86-0803FB3AC718}" type="datetimeFigureOut">
              <a:rPr lang="zh-CN" altLang="en-US" smtClean="0"/>
              <a:t>2021/4/9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12225522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982973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fontAlgn="ctr"/>
            <a:r>
              <a:rPr lang="en-US" altLang="zh-CN" dirty="0" smtClean="0">
                <a:solidFill>
                  <a:prstClr val="black">
                    <a:lumMod val="75000"/>
                    <a:lumOff val="25000"/>
                  </a:prstClr>
                </a:solidFill>
                <a:latin typeface="Huawei Sans" panose="020C0503030203020204" pitchFamily="34" charset="0"/>
                <a:cs typeface="Huawei Sans" panose="020C0503030203020204" pitchFamily="34" charset="0"/>
              </a:rPr>
              <a:t>Overview and Objectives</a:t>
            </a:r>
            <a:endParaRPr lang="en-US" altLang="zh-CN" dirty="0">
              <a:solidFill>
                <a:prstClr val="black">
                  <a:lumMod val="75000"/>
                  <a:lumOff val="25000"/>
                </a:prstClr>
              </a:solidFill>
              <a:latin typeface="Huawei Sans" panose="020C0503030203020204" pitchFamily="34" charset="0"/>
              <a:cs typeface="Huawei Sans" panose="020C0503030203020204" pitchFamily="34" charset="0"/>
            </a:endParaRPr>
          </a:p>
        </p:txBody>
      </p:sp>
      <p:sp>
        <p:nvSpPr>
          <p:cNvPr id="1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15" name="组合 14"/>
          <p:cNvGrpSpPr/>
          <p:nvPr userDrawn="1"/>
        </p:nvGrpSpPr>
        <p:grpSpPr>
          <a:xfrm>
            <a:off x="587388" y="505779"/>
            <a:ext cx="374708" cy="445558"/>
            <a:chOff x="-1647825" y="2492375"/>
            <a:chExt cx="1947863" cy="2316163"/>
          </a:xfrm>
          <a:solidFill>
            <a:schemeClr val="bg1"/>
          </a:solidFill>
        </p:grpSpPr>
        <p:sp>
          <p:nvSpPr>
            <p:cNvPr id="1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1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Tree>
    <p:extLst>
      <p:ext uri="{BB962C8B-B14F-4D97-AF65-F5344CB8AC3E}">
        <p14:creationId xmlns:p14="http://schemas.microsoft.com/office/powerpoint/2010/main" val="325770606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3" name="标题 1"/>
          <p:cNvSpPr>
            <a:spLocks noGrp="1"/>
          </p:cNvSpPr>
          <p:nvPr>
            <p:ph type="title"/>
          </p:nvPr>
        </p:nvSpPr>
        <p:spPr>
          <a:xfrm>
            <a:off x="1594177" y="410400"/>
            <a:ext cx="9827761" cy="640800"/>
          </a:xfrm>
        </p:spPr>
        <p:txBody>
          <a:bodyPr lIns="100800" tIns="50400" rIns="100800" bIns="50400" anchor="ctr" anchorCtr="0"/>
          <a:lstStyle>
            <a:lvl1pPr fontAlgn="ctr">
              <a:defRPr b="1">
                <a:solidFill>
                  <a:schemeClr val="tx1"/>
                </a:solidFill>
                <a:latin typeface="+mn-lt"/>
                <a:ea typeface="+mn-ea"/>
              </a:defRPr>
            </a:lvl1pPr>
          </a:lstStyle>
          <a:p>
            <a:r>
              <a:rPr lang="zh-CN" altLang="en-US" dirty="0"/>
              <a:t>单击此处编辑母版标题样式</a:t>
            </a:r>
          </a:p>
        </p:txBody>
      </p:sp>
      <p:sp>
        <p:nvSpPr>
          <p:cNvPr id="4"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defTabSz="914478"/>
            <a:endParaRPr lang="zh-CN" altLang="en-US" sz="1799">
              <a:solidFill>
                <a:prstClr val="black"/>
              </a:solidFill>
            </a:endParaRPr>
          </a:p>
        </p:txBody>
      </p:sp>
      <p:sp>
        <p:nvSpPr>
          <p:cNvPr id="5"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defTabSz="914478"/>
            <a:endParaRPr lang="zh-CN" altLang="en-US" sz="1799">
              <a:solidFill>
                <a:prstClr val="black"/>
              </a:solidFill>
            </a:endParaRPr>
          </a:p>
        </p:txBody>
      </p:sp>
      <p:grpSp>
        <p:nvGrpSpPr>
          <p:cNvPr id="6" name="组合 5"/>
          <p:cNvGrpSpPr/>
          <p:nvPr userDrawn="1"/>
        </p:nvGrpSpPr>
        <p:grpSpPr>
          <a:xfrm>
            <a:off x="587158" y="505779"/>
            <a:ext cx="374562" cy="445558"/>
            <a:chOff x="-1647825" y="2492375"/>
            <a:chExt cx="1947863" cy="2316163"/>
          </a:xfrm>
          <a:solidFill>
            <a:schemeClr val="bg1"/>
          </a:solidFill>
        </p:grpSpPr>
        <p:sp>
          <p:nvSpPr>
            <p:cNvPr id="7"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sz="1799">
                <a:solidFill>
                  <a:prstClr val="black"/>
                </a:solidFill>
              </a:endParaRPr>
            </a:p>
          </p:txBody>
        </p:sp>
        <p:sp>
          <p:nvSpPr>
            <p:cNvPr id="8"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sz="1799">
                <a:solidFill>
                  <a:prstClr val="black"/>
                </a:solidFill>
              </a:endParaRPr>
            </a:p>
          </p:txBody>
        </p:sp>
      </p:grpSp>
      <p:sp>
        <p:nvSpPr>
          <p:cNvPr id="9" name="文本占位符 6"/>
          <p:cNvSpPr>
            <a:spLocks noGrp="1"/>
          </p:cNvSpPr>
          <p:nvPr>
            <p:ph type="body" sz="quarter" idx="10" hasCustomPrompt="1"/>
          </p:nvPr>
        </p:nvSpPr>
        <p:spPr>
          <a:xfrm>
            <a:off x="468317" y="1233488"/>
            <a:ext cx="11276183" cy="4680000"/>
          </a:xfrm>
        </p:spPr>
        <p:txBody>
          <a:bodyPr/>
          <a:lstStyle>
            <a:lvl1pPr algn="just" fontAlgn="auto">
              <a:buClrTx/>
              <a:defRPr>
                <a:latin typeface="+mn-lt"/>
                <a:ea typeface="+mn-ea"/>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37677861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3"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defTabSz="914478"/>
            <a:endParaRPr lang="zh-CN" altLang="en-US" sz="1799">
              <a:solidFill>
                <a:prstClr val="black"/>
              </a:solidFill>
            </a:endParaRPr>
          </a:p>
        </p:txBody>
      </p:sp>
      <p:sp>
        <p:nvSpPr>
          <p:cNvPr id="4"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defTabSz="914478"/>
            <a:endParaRPr lang="zh-CN" altLang="en-US" sz="1799">
              <a:solidFill>
                <a:prstClr val="black"/>
              </a:solidFill>
            </a:endParaRPr>
          </a:p>
        </p:txBody>
      </p:sp>
      <p:sp>
        <p:nvSpPr>
          <p:cNvPr id="5" name="Freeform 12"/>
          <p:cNvSpPr>
            <a:spLocks noEditPoints="1"/>
          </p:cNvSpPr>
          <p:nvPr userDrawn="1"/>
        </p:nvSpPr>
        <p:spPr bwMode="auto">
          <a:xfrm>
            <a:off x="479189" y="474076"/>
            <a:ext cx="507964"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04" tIns="45702" rIns="91404" bIns="45702" numCol="1" anchor="t" anchorCtr="0" compatLnSpc="1">
            <a:prstTxWarp prst="textNoShape">
              <a:avLst/>
            </a:prstTxWarp>
          </a:bodyPr>
          <a:lstStyle/>
          <a:p>
            <a:pPr defTabSz="914478"/>
            <a:endParaRPr lang="zh-CN" altLang="en-US" sz="1799">
              <a:solidFill>
                <a:prstClr val="black"/>
              </a:solidFill>
            </a:endParaRPr>
          </a:p>
        </p:txBody>
      </p:sp>
      <p:sp>
        <p:nvSpPr>
          <p:cNvPr id="6" name="标题 1"/>
          <p:cNvSpPr>
            <a:spLocks noGrp="1"/>
          </p:cNvSpPr>
          <p:nvPr>
            <p:ph type="title"/>
          </p:nvPr>
        </p:nvSpPr>
        <p:spPr>
          <a:xfrm>
            <a:off x="1594177" y="410400"/>
            <a:ext cx="9827761" cy="640800"/>
          </a:xfrm>
        </p:spPr>
        <p:txBody>
          <a:bodyPr lIns="100800" tIns="50400" rIns="100800" bIns="50400" anchor="ctr" anchorCtr="0"/>
          <a:lstStyle>
            <a:lvl1pPr fontAlgn="ctr">
              <a:defRPr b="1">
                <a:solidFill>
                  <a:schemeClr val="tx1"/>
                </a:solidFill>
                <a:latin typeface="+mn-lt"/>
                <a:ea typeface="+mn-ea"/>
              </a:defRPr>
            </a:lvl1pPr>
          </a:lstStyle>
          <a:p>
            <a:r>
              <a:rPr lang="zh-CN" altLang="en-US" dirty="0"/>
              <a:t>单击此处编辑母版标题样式</a:t>
            </a:r>
          </a:p>
        </p:txBody>
      </p:sp>
    </p:spTree>
    <p:extLst>
      <p:ext uri="{BB962C8B-B14F-4D97-AF65-F5344CB8AC3E}">
        <p14:creationId xmlns:p14="http://schemas.microsoft.com/office/powerpoint/2010/main" val="3581638266"/>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grpSp>
        <p:nvGrpSpPr>
          <p:cNvPr id="2" name="组合 1"/>
          <p:cNvGrpSpPr/>
          <p:nvPr userDrawn="1"/>
        </p:nvGrpSpPr>
        <p:grpSpPr>
          <a:xfrm>
            <a:off x="12162528" y="4653136"/>
            <a:ext cx="638734" cy="1729234"/>
            <a:chOff x="12162528" y="4653136"/>
            <a:chExt cx="638734" cy="1729234"/>
          </a:xfrm>
        </p:grpSpPr>
        <p:sp>
          <p:nvSpPr>
            <p:cNvPr id="3" name="矩形 2">
              <a:extLst>
                <a:ext uri="{FF2B5EF4-FFF2-40B4-BE49-F238E27FC236}">
                  <a16:creationId xmlns:a16="http://schemas.microsoft.com/office/drawing/2014/main" xmlns="" id="{32AEB80E-D574-4C1A-9EB9-3369A2BB96C5}"/>
                </a:ext>
              </a:extLst>
            </p:cNvPr>
            <p:cNvSpPr/>
            <p:nvPr userDrawn="1"/>
          </p:nvSpPr>
          <p:spPr>
            <a:xfrm>
              <a:off x="12212029" y="4653136"/>
              <a:ext cx="539729" cy="288726"/>
            </a:xfrm>
            <a:prstGeom prst="rect">
              <a:avLst/>
            </a:prstGeom>
            <a:solidFill>
              <a:srgbClr val="00B0F0"/>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4" name="矩形 3">
              <a:extLst>
                <a:ext uri="{FF2B5EF4-FFF2-40B4-BE49-F238E27FC236}">
                  <a16:creationId xmlns:a16="http://schemas.microsoft.com/office/drawing/2014/main" xmlns="" id="{E94F5345-F49B-42D0-B35C-CA4FB19A3DA6}"/>
                </a:ext>
              </a:extLst>
            </p:cNvPr>
            <p:cNvSpPr/>
            <p:nvPr userDrawn="1"/>
          </p:nvSpPr>
          <p:spPr>
            <a:xfrm>
              <a:off x="12212029" y="4941964"/>
              <a:ext cx="539729" cy="288000"/>
            </a:xfrm>
            <a:prstGeom prst="rect">
              <a:avLst/>
            </a:prstGeom>
            <a:solidFill>
              <a:srgbClr val="A6D2FF"/>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5" name="矩形 4">
              <a:extLst>
                <a:ext uri="{FF2B5EF4-FFF2-40B4-BE49-F238E27FC236}">
                  <a16:creationId xmlns:a16="http://schemas.microsoft.com/office/drawing/2014/main" xmlns="" id="{BA62EB75-581F-4CD2-92A6-87BDFE3BDBC3}"/>
                </a:ext>
              </a:extLst>
            </p:cNvPr>
            <p:cNvSpPr/>
            <p:nvPr userDrawn="1"/>
          </p:nvSpPr>
          <p:spPr>
            <a:xfrm>
              <a:off x="12212029" y="5230066"/>
              <a:ext cx="539729" cy="288000"/>
            </a:xfrm>
            <a:prstGeom prst="rect">
              <a:avLst/>
            </a:prstGeom>
            <a:solidFill>
              <a:srgbClr val="D8D8D8"/>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6" name="矩形 5">
              <a:extLst>
                <a:ext uri="{FF2B5EF4-FFF2-40B4-BE49-F238E27FC236}">
                  <a16:creationId xmlns:a16="http://schemas.microsoft.com/office/drawing/2014/main" xmlns="" id="{947DE7E3-EC9F-4331-B252-7BCE51B7F0DA}"/>
                </a:ext>
              </a:extLst>
            </p:cNvPr>
            <p:cNvSpPr/>
            <p:nvPr userDrawn="1"/>
          </p:nvSpPr>
          <p:spPr>
            <a:xfrm>
              <a:off x="12212029" y="5518168"/>
              <a:ext cx="539729" cy="288000"/>
            </a:xfrm>
            <a:prstGeom prst="rect">
              <a:avLst/>
            </a:prstGeom>
            <a:solidFill>
              <a:srgbClr val="C00000"/>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7" name="矩形 6">
              <a:extLst>
                <a:ext uri="{FF2B5EF4-FFF2-40B4-BE49-F238E27FC236}">
                  <a16:creationId xmlns:a16="http://schemas.microsoft.com/office/drawing/2014/main" xmlns="" id="{BE210CD8-3823-4C2E-B3EA-E42C40CFB29F}"/>
                </a:ext>
              </a:extLst>
            </p:cNvPr>
            <p:cNvSpPr/>
            <p:nvPr userDrawn="1"/>
          </p:nvSpPr>
          <p:spPr>
            <a:xfrm>
              <a:off x="12212029" y="5806270"/>
              <a:ext cx="539729" cy="288000"/>
            </a:xfrm>
            <a:prstGeom prst="rect">
              <a:avLst/>
            </a:prstGeom>
            <a:solidFill>
              <a:srgbClr val="FFFFCC"/>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8" name="矩形 7">
              <a:extLst>
                <a:ext uri="{FF2B5EF4-FFF2-40B4-BE49-F238E27FC236}">
                  <a16:creationId xmlns:a16="http://schemas.microsoft.com/office/drawing/2014/main" xmlns="" id="{BE8A406D-0F03-42D8-9159-77B9DE9EB30E}"/>
                </a:ext>
              </a:extLst>
            </p:cNvPr>
            <p:cNvSpPr/>
            <p:nvPr userDrawn="1"/>
          </p:nvSpPr>
          <p:spPr>
            <a:xfrm>
              <a:off x="12212029" y="6094370"/>
              <a:ext cx="539729" cy="288000"/>
            </a:xfrm>
            <a:prstGeom prst="rect">
              <a:avLst/>
            </a:prstGeom>
            <a:solidFill>
              <a:srgbClr val="FFC000"/>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9" name="文本框 8">
              <a:extLst>
                <a:ext uri="{FF2B5EF4-FFF2-40B4-BE49-F238E27FC236}">
                  <a16:creationId xmlns:a16="http://schemas.microsoft.com/office/drawing/2014/main" xmlns="" id="{98A3A11A-AB61-497E-B3AE-12E999A6BBBA}"/>
                </a:ext>
              </a:extLst>
            </p:cNvPr>
            <p:cNvSpPr txBox="1"/>
            <p:nvPr userDrawn="1"/>
          </p:nvSpPr>
          <p:spPr bwMode="auto">
            <a:xfrm>
              <a:off x="12162528" y="4683920"/>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white"/>
                  </a:solidFill>
                </a:rPr>
                <a:t>表格表头</a:t>
              </a:r>
            </a:p>
          </p:txBody>
        </p:sp>
        <p:sp>
          <p:nvSpPr>
            <p:cNvPr id="10" name="文本框 9">
              <a:extLst>
                <a:ext uri="{FF2B5EF4-FFF2-40B4-BE49-F238E27FC236}">
                  <a16:creationId xmlns:a16="http://schemas.microsoft.com/office/drawing/2014/main" xmlns="" id="{CF824ACE-31EE-452D-A81D-32E189AFE158}"/>
                </a:ext>
              </a:extLst>
            </p:cNvPr>
            <p:cNvSpPr txBox="1"/>
            <p:nvPr userDrawn="1"/>
          </p:nvSpPr>
          <p:spPr bwMode="auto">
            <a:xfrm>
              <a:off x="12162528" y="4972385"/>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表格边框</a:t>
              </a:r>
            </a:p>
          </p:txBody>
        </p:sp>
        <p:sp>
          <p:nvSpPr>
            <p:cNvPr id="11" name="文本框 10">
              <a:extLst>
                <a:ext uri="{FF2B5EF4-FFF2-40B4-BE49-F238E27FC236}">
                  <a16:creationId xmlns:a16="http://schemas.microsoft.com/office/drawing/2014/main" xmlns="" id="{7399143C-FDAD-45F1-BC44-030BD92ABA98}"/>
                </a:ext>
              </a:extLst>
            </p:cNvPr>
            <p:cNvSpPr txBox="1"/>
            <p:nvPr userDrawn="1"/>
          </p:nvSpPr>
          <p:spPr bwMode="auto">
            <a:xfrm>
              <a:off x="12162528" y="5260487"/>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导航灰底</a:t>
              </a:r>
            </a:p>
          </p:txBody>
        </p:sp>
        <p:sp>
          <p:nvSpPr>
            <p:cNvPr id="12" name="文本框 11">
              <a:extLst>
                <a:ext uri="{FF2B5EF4-FFF2-40B4-BE49-F238E27FC236}">
                  <a16:creationId xmlns:a16="http://schemas.microsoft.com/office/drawing/2014/main" xmlns="" id="{308D80BD-0AC4-4D30-BDF8-F241047905A7}"/>
                </a:ext>
              </a:extLst>
            </p:cNvPr>
            <p:cNvSpPr txBox="1"/>
            <p:nvPr userDrawn="1"/>
          </p:nvSpPr>
          <p:spPr bwMode="auto">
            <a:xfrm>
              <a:off x="12220212" y="5548589"/>
              <a:ext cx="52336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white"/>
                  </a:solidFill>
                </a:rPr>
                <a:t>华为红</a:t>
              </a:r>
            </a:p>
          </p:txBody>
        </p:sp>
        <p:sp>
          <p:nvSpPr>
            <p:cNvPr id="13" name="文本框 12">
              <a:extLst>
                <a:ext uri="{FF2B5EF4-FFF2-40B4-BE49-F238E27FC236}">
                  <a16:creationId xmlns:a16="http://schemas.microsoft.com/office/drawing/2014/main" xmlns="" id="{B9CBC549-23CA-4012-B493-FF768D1829F1}"/>
                </a:ext>
              </a:extLst>
            </p:cNvPr>
            <p:cNvSpPr txBox="1"/>
            <p:nvPr userDrawn="1"/>
          </p:nvSpPr>
          <p:spPr bwMode="auto">
            <a:xfrm>
              <a:off x="12162528" y="58366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文字底色</a:t>
              </a:r>
            </a:p>
          </p:txBody>
        </p:sp>
        <p:sp>
          <p:nvSpPr>
            <p:cNvPr id="14" name="文本框 13">
              <a:extLst>
                <a:ext uri="{FF2B5EF4-FFF2-40B4-BE49-F238E27FC236}">
                  <a16:creationId xmlns:a16="http://schemas.microsoft.com/office/drawing/2014/main" xmlns="" id="{DA49D1AE-05B4-4A19-9F6F-8B89D09C41DD}"/>
                </a:ext>
              </a:extLst>
            </p:cNvPr>
            <p:cNvSpPr txBox="1"/>
            <p:nvPr userDrawn="1"/>
          </p:nvSpPr>
          <p:spPr bwMode="auto">
            <a:xfrm>
              <a:off x="12162528" y="61247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文字边框</a:t>
              </a:r>
            </a:p>
          </p:txBody>
        </p:sp>
      </p:grpSp>
    </p:spTree>
    <p:extLst>
      <p:ext uri="{BB962C8B-B14F-4D97-AF65-F5344CB8AC3E}">
        <p14:creationId xmlns:p14="http://schemas.microsoft.com/office/powerpoint/2010/main" val="316902133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24" name="文本占位符 6"/>
          <p:cNvSpPr>
            <a:spLocks noGrp="1"/>
          </p:cNvSpPr>
          <p:nvPr>
            <p:ph type="body" sz="quarter" idx="10" hasCustomPrompt="1"/>
          </p:nvPr>
        </p:nvSpPr>
        <p:spPr>
          <a:xfrm>
            <a:off x="451878" y="1242452"/>
            <a:ext cx="11306175" cy="4680000"/>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a:buSzPct val="100000"/>
              <a:buFont typeface="+mj-lt"/>
              <a:buAutoNum type="alphaUcPeriod"/>
              <a:defRPr sz="1800" baseline="0">
                <a:latin typeface="Huawei Sans" panose="020C0503030203020204" pitchFamily="34" charset="0"/>
              </a:defRPr>
            </a:lvl2pPr>
            <a:lvl3pPr>
              <a:defRPr/>
            </a:lvl3pPr>
            <a:lvl5pPr>
              <a:buNone/>
              <a:defRPr/>
            </a:lvl5pPr>
          </a:lstStyle>
          <a:p>
            <a:r>
              <a:rPr lang="en-US" altLang="zh-CN" dirty="0" smtClean="0"/>
              <a:t>Question description.</a:t>
            </a:r>
          </a:p>
          <a:p>
            <a:pPr lvl="1"/>
            <a:endParaRPr lang="en-US" altLang="zh-CN" dirty="0"/>
          </a:p>
        </p:txBody>
      </p:sp>
      <p:sp>
        <p:nvSpPr>
          <p:cNvPr id="25"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fontAlgn="ctr"/>
            <a:r>
              <a:rPr lang="en-US" altLang="zh-CN" dirty="0" smtClean="0">
                <a:solidFill>
                  <a:prstClr val="black">
                    <a:lumMod val="75000"/>
                    <a:lumOff val="25000"/>
                  </a:prstClr>
                </a:solidFill>
                <a:latin typeface="Huawei Sans" panose="020C0503030203020204" pitchFamily="34" charset="0"/>
                <a:cs typeface="Huawei Sans" panose="020C0503030203020204" pitchFamily="34" charset="0"/>
              </a:rPr>
              <a:t>Quiz</a:t>
            </a:r>
            <a:endParaRPr lang="en-US" altLang="zh-CN" dirty="0">
              <a:solidFill>
                <a:prstClr val="black">
                  <a:lumMod val="75000"/>
                  <a:lumOff val="25000"/>
                </a:prstClr>
              </a:solidFill>
              <a:latin typeface="Huawei Sans" panose="020C0503030203020204" pitchFamily="34" charset="0"/>
              <a:cs typeface="Huawei Sans" panose="020C0503030203020204" pitchFamily="34" charset="0"/>
            </a:endParaRPr>
          </a:p>
        </p:txBody>
      </p:sp>
      <p:sp>
        <p:nvSpPr>
          <p:cNvPr id="26"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27"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28" name="组合 27"/>
          <p:cNvGrpSpPr/>
          <p:nvPr userDrawn="1"/>
        </p:nvGrpSpPr>
        <p:grpSpPr>
          <a:xfrm>
            <a:off x="479376" y="424270"/>
            <a:ext cx="495619" cy="592462"/>
            <a:chOff x="5554662" y="2422526"/>
            <a:chExt cx="690564" cy="825500"/>
          </a:xfrm>
          <a:solidFill>
            <a:schemeClr val="bg1"/>
          </a:solidFill>
        </p:grpSpPr>
        <p:sp>
          <p:nvSpPr>
            <p:cNvPr id="29"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0"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1"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2"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3"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4"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5"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6"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7"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8"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39"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0"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41"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42" name="Freeform 6"/>
          <p:cNvSpPr>
            <a:spLocks/>
          </p:cNvSpPr>
          <p:nvPr userDrawn="1"/>
        </p:nvSpPr>
        <p:spPr bwMode="auto">
          <a:xfrm>
            <a:off x="3288528" y="296368"/>
            <a:ext cx="8892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3" name="Freeform 11"/>
          <p:cNvSpPr>
            <a:spLocks/>
          </p:cNvSpPr>
          <p:nvPr userDrawn="1"/>
        </p:nvSpPr>
        <p:spPr bwMode="auto">
          <a:xfrm>
            <a:off x="3180516"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Tree>
    <p:extLst>
      <p:ext uri="{BB962C8B-B14F-4D97-AF65-F5344CB8AC3E}">
        <p14:creationId xmlns:p14="http://schemas.microsoft.com/office/powerpoint/2010/main" val="44143255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19" name="文本占位符 6"/>
          <p:cNvSpPr>
            <a:spLocks noGrp="1"/>
          </p:cNvSpPr>
          <p:nvPr>
            <p:ph type="body" sz="quarter" idx="10" hasCustomPrompt="1"/>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smtClean="0"/>
              <a:t>Click here to edit summary</a:t>
            </a:r>
            <a:endParaRPr lang="zh-CN" altLang="en-US" dirty="0"/>
          </a:p>
        </p:txBody>
      </p:sp>
      <p:sp>
        <p:nvSpPr>
          <p:cNvPr id="20"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424847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fontAlgn="ctr"/>
            <a:r>
              <a:rPr lang="en-US" altLang="zh-CN" dirty="0" smtClean="0">
                <a:solidFill>
                  <a:prstClr val="black">
                    <a:lumMod val="75000"/>
                    <a:lumOff val="25000"/>
                  </a:prstClr>
                </a:solidFill>
                <a:latin typeface="Huawei Sans" panose="020C0503030203020204" pitchFamily="34" charset="0"/>
                <a:cs typeface="Huawei Sans" panose="020C0503030203020204" pitchFamily="34" charset="0"/>
              </a:rPr>
              <a:t>Section Summary</a:t>
            </a:r>
            <a:endParaRPr lang="en-US" altLang="zh-CN" dirty="0">
              <a:solidFill>
                <a:prstClr val="black">
                  <a:lumMod val="75000"/>
                  <a:lumOff val="25000"/>
                </a:prstClr>
              </a:solidFill>
              <a:latin typeface="Huawei Sans" panose="020C0503030203020204" pitchFamily="34" charset="0"/>
              <a:cs typeface="Huawei Sans" panose="020C0503030203020204" pitchFamily="34" charset="0"/>
            </a:endParaRPr>
          </a:p>
        </p:txBody>
      </p:sp>
      <p:sp>
        <p:nvSpPr>
          <p:cNvPr id="21"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22"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23" name="组合 22"/>
          <p:cNvGrpSpPr/>
          <p:nvPr userDrawn="1"/>
        </p:nvGrpSpPr>
        <p:grpSpPr>
          <a:xfrm>
            <a:off x="515380" y="490848"/>
            <a:ext cx="470694" cy="475421"/>
            <a:chOff x="5540375" y="2868613"/>
            <a:chExt cx="1106488" cy="1117600"/>
          </a:xfrm>
          <a:solidFill>
            <a:schemeClr val="bg1"/>
          </a:solidFill>
        </p:grpSpPr>
        <p:sp>
          <p:nvSpPr>
            <p:cNvPr id="24"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5"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Tree>
    <p:extLst>
      <p:ext uri="{BB962C8B-B14F-4D97-AF65-F5344CB8AC3E}">
        <p14:creationId xmlns:p14="http://schemas.microsoft.com/office/powerpoint/2010/main" val="305039615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2412268" cy="639559"/>
          </a:xfrm>
          <a:prstGeom prst="rect">
            <a:avLst/>
          </a:prstGeom>
          <a:noFill/>
          <a:ln w="9525">
            <a:noFill/>
            <a:miter lim="800000"/>
            <a:headEnd/>
            <a:tailEnd/>
          </a:ln>
        </p:spPr>
        <p:txBody>
          <a:bodyPr wrap="square" lIns="99980" tIns="49987" rIns="99980" bIns="49987" rtlCol="0">
            <a:spAutoFit/>
          </a:bodyPr>
          <a:lstStyle/>
          <a:p>
            <a:pPr defTabSz="1001624" eaLnBrk="0" fontAlgn="ctr" hangingPunct="0">
              <a:spcBef>
                <a:spcPct val="0"/>
              </a:spcBef>
              <a:spcAft>
                <a:spcPct val="0"/>
              </a:spcAft>
            </a:pPr>
            <a:r>
              <a:rPr lang="en-US" altLang="zh-CN" sz="3500" b="1" dirty="0" smtClean="0">
                <a:solidFill>
                  <a:prstClr val="black">
                    <a:lumMod val="75000"/>
                    <a:lumOff val="25000"/>
                  </a:prstClr>
                </a:solidFill>
                <a:cs typeface="Huawei Sans" panose="020C0503030203020204" pitchFamily="34" charset="0"/>
              </a:rPr>
              <a:t>Summary</a:t>
            </a:r>
            <a:endParaRPr lang="en-US" altLang="zh-CN" sz="3500" b="1" dirty="0">
              <a:solidFill>
                <a:prstClr val="black">
                  <a:lumMod val="75000"/>
                  <a:lumOff val="25000"/>
                </a:prstClr>
              </a:solidFill>
              <a:cs typeface="Huawei Sans" panose="020C0503030203020204" pitchFamily="34" charset="0"/>
            </a:endParaRPr>
          </a:p>
        </p:txBody>
      </p:sp>
      <p:sp>
        <p:nvSpPr>
          <p:cNvPr id="12"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3"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14" name="组合 13"/>
          <p:cNvGrpSpPr/>
          <p:nvPr userDrawn="1"/>
        </p:nvGrpSpPr>
        <p:grpSpPr>
          <a:xfrm>
            <a:off x="515380" y="490848"/>
            <a:ext cx="470694" cy="475421"/>
            <a:chOff x="5540375" y="2868613"/>
            <a:chExt cx="1106488" cy="1117600"/>
          </a:xfrm>
          <a:solidFill>
            <a:schemeClr val="bg1"/>
          </a:solidFill>
        </p:grpSpPr>
        <p:sp>
          <p:nvSpPr>
            <p:cNvPr id="15"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16"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17" name="文本占位符 6"/>
          <p:cNvSpPr>
            <a:spLocks noGrp="1"/>
          </p:cNvSpPr>
          <p:nvPr>
            <p:ph type="body" sz="quarter" idx="11" hasCustomPrompt="1"/>
          </p:nvPr>
        </p:nvSpPr>
        <p:spPr>
          <a:xfrm>
            <a:off x="451879" y="1241721"/>
            <a:ext cx="11306174"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defRPr baseline="0">
                <a:latin typeface="Huawei Sans" panose="020C0503030203020204" pitchFamily="34" charset="0"/>
              </a:defRPr>
            </a:lvl2pPr>
            <a:lvl3pPr>
              <a:defRPr baseline="0">
                <a:latin typeface="Huawei Sans" panose="020C0503030203020204" pitchFamily="34" charset="0"/>
              </a:defRPr>
            </a:lvl3pPr>
            <a:lvl4pPr>
              <a:defRPr baseline="0">
                <a:latin typeface="Huawei Sans" panose="020C0503030203020204" pitchFamily="34" charset="0"/>
              </a:defRPr>
            </a:lvl4pPr>
            <a:lvl5pPr>
              <a:buNone/>
              <a:defRPr baseline="0">
                <a:latin typeface="Huawei Sans" panose="020C0503030203020204" pitchFamily="34" charset="0"/>
              </a:defRPr>
            </a:lvl5pPr>
          </a:lstStyle>
          <a:p>
            <a:pPr lvl="0"/>
            <a:r>
              <a:rPr lang="en-US" altLang="zh-CN" dirty="0" smtClean="0"/>
              <a:t>Click to edit</a:t>
            </a:r>
            <a:endParaRPr lang="zh-CN" altLang="en-US"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25643172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13" name="文本占位符 6"/>
          <p:cNvSpPr>
            <a:spLocks noGrp="1"/>
          </p:cNvSpPr>
          <p:nvPr>
            <p:ph type="body" sz="quarter" idx="10" hasCustomPrompt="1"/>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smtClean="0"/>
              <a:t>More information for trainees</a:t>
            </a:r>
            <a:endParaRPr lang="zh-CN" altLang="en-US" dirty="0"/>
          </a:p>
        </p:txBody>
      </p:sp>
      <p:sp>
        <p:nvSpPr>
          <p:cNvPr id="14"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fontAlgn="ctr" hangingPunct="0">
              <a:spcBef>
                <a:spcPct val="0"/>
              </a:spcBef>
              <a:spcAft>
                <a:spcPct val="0"/>
              </a:spcAft>
            </a:pPr>
            <a:r>
              <a:rPr lang="en-US" altLang="zh-CN" sz="3500" b="1" dirty="0" smtClean="0">
                <a:solidFill>
                  <a:prstClr val="black">
                    <a:lumMod val="75000"/>
                    <a:lumOff val="25000"/>
                  </a:prstClr>
                </a:solidFill>
                <a:cs typeface="Huawei Sans" panose="020C0503030203020204" pitchFamily="34" charset="0"/>
              </a:rPr>
              <a:t>More Information</a:t>
            </a:r>
            <a:endParaRPr lang="en-US" altLang="zh-CN" sz="3500" b="1" dirty="0">
              <a:solidFill>
                <a:prstClr val="black">
                  <a:lumMod val="75000"/>
                  <a:lumOff val="25000"/>
                </a:prstClr>
              </a:solidFill>
              <a:cs typeface="Huawei Sans" panose="020C0503030203020204" pitchFamily="34" charset="0"/>
            </a:endParaRPr>
          </a:p>
        </p:txBody>
      </p:sp>
      <p:sp>
        <p:nvSpPr>
          <p:cNvPr id="15"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6"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17" name="组合 16"/>
          <p:cNvGrpSpPr/>
          <p:nvPr userDrawn="1"/>
        </p:nvGrpSpPr>
        <p:grpSpPr>
          <a:xfrm>
            <a:off x="479376" y="480268"/>
            <a:ext cx="496581" cy="496581"/>
            <a:chOff x="4485904" y="3429000"/>
            <a:chExt cx="2003425" cy="2003425"/>
          </a:xfrm>
          <a:solidFill>
            <a:schemeClr val="bg1"/>
          </a:solidFill>
        </p:grpSpPr>
        <p:sp>
          <p:nvSpPr>
            <p:cNvPr id="18"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19"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0"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1"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Tree>
    <p:extLst>
      <p:ext uri="{BB962C8B-B14F-4D97-AF65-F5344CB8AC3E}">
        <p14:creationId xmlns:p14="http://schemas.microsoft.com/office/powerpoint/2010/main" val="343373742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sp>
        <p:nvSpPr>
          <p:cNvPr id="16" name="TextBox 10">
            <a:extLst>
              <a:ext uri="{FF2B5EF4-FFF2-40B4-BE49-F238E27FC236}">
                <a16:creationId xmlns:a16="http://schemas.microsoft.com/office/drawing/2014/main" xmlns=""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fontAlgn="ctr" hangingPunct="0">
              <a:spcBef>
                <a:spcPct val="0"/>
              </a:spcBef>
              <a:spcAft>
                <a:spcPct val="0"/>
              </a:spcAft>
            </a:pPr>
            <a:r>
              <a:rPr lang="en-US" altLang="zh-CN" sz="3500" b="1" dirty="0" smtClean="0">
                <a:solidFill>
                  <a:prstClr val="black">
                    <a:lumMod val="75000"/>
                    <a:lumOff val="25000"/>
                  </a:prstClr>
                </a:solidFill>
                <a:cs typeface="Huawei Sans" panose="020C0503030203020204" pitchFamily="34" charset="0"/>
              </a:rPr>
              <a:t>Recommendations</a:t>
            </a:r>
            <a:endParaRPr lang="en-US" altLang="zh-CN" sz="3500" b="1" dirty="0">
              <a:solidFill>
                <a:prstClr val="black">
                  <a:lumMod val="75000"/>
                  <a:lumOff val="25000"/>
                </a:prstClr>
              </a:solidFill>
              <a:cs typeface="Huawei Sans" panose="020C0503030203020204" pitchFamily="34" charset="0"/>
            </a:endParaRPr>
          </a:p>
        </p:txBody>
      </p:sp>
      <p:sp>
        <p:nvSpPr>
          <p:cNvPr id="1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8"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19" name="组合 18"/>
          <p:cNvGrpSpPr/>
          <p:nvPr userDrawn="1"/>
        </p:nvGrpSpPr>
        <p:grpSpPr>
          <a:xfrm>
            <a:off x="515380" y="456929"/>
            <a:ext cx="461963" cy="485190"/>
            <a:chOff x="-779463" y="1835151"/>
            <a:chExt cx="1136650" cy="1193799"/>
          </a:xfrm>
          <a:solidFill>
            <a:schemeClr val="bg1"/>
          </a:solidFill>
        </p:grpSpPr>
        <p:sp>
          <p:nvSpPr>
            <p:cNvPr id="20"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1"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2"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3"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4"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25"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Tree>
    <p:extLst>
      <p:ext uri="{BB962C8B-B14F-4D97-AF65-F5344CB8AC3E}">
        <p14:creationId xmlns:p14="http://schemas.microsoft.com/office/powerpoint/2010/main" val="1638194761"/>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1549" y="0"/>
            <a:ext cx="12188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2380" y="0"/>
            <a:ext cx="12187239"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zh-CN" altLang="en-US" sz="1000">
              <a:solidFill>
                <a:prstClr val="black"/>
              </a:solidFill>
            </a:endParaRPr>
          </a:p>
        </p:txBody>
      </p:sp>
      <p:grpSp>
        <p:nvGrpSpPr>
          <p:cNvPr id="16" name="组合 15"/>
          <p:cNvGrpSpPr/>
          <p:nvPr userDrawn="1"/>
        </p:nvGrpSpPr>
        <p:grpSpPr>
          <a:xfrm>
            <a:off x="4148952" y="2637135"/>
            <a:ext cx="3894096" cy="1598831"/>
            <a:chOff x="4302972" y="2345035"/>
            <a:chExt cx="3895617" cy="1598831"/>
          </a:xfrm>
        </p:grpSpPr>
        <p:sp>
          <p:nvSpPr>
            <p:cNvPr id="14" name="矩形 13"/>
            <p:cNvSpPr/>
            <p:nvPr userDrawn="1"/>
          </p:nvSpPr>
          <p:spPr>
            <a:xfrm>
              <a:off x="4478611" y="2345035"/>
              <a:ext cx="3544342" cy="923010"/>
            </a:xfrm>
            <a:prstGeom prst="rect">
              <a:avLst/>
            </a:prstGeom>
            <a:noFill/>
          </p:spPr>
          <p:txBody>
            <a:bodyPr wrap="none" lIns="91440" tIns="45720" rIns="91440" bIns="45720">
              <a:spAutoFit/>
            </a:bodyPr>
            <a:lstStyle/>
            <a:p>
              <a:pPr algn="ctr" defTabSz="914478"/>
              <a:r>
                <a:rPr lang="en-US" altLang="zh-CN" sz="5398" dirty="0" smtClean="0">
                  <a:ln w="0"/>
                  <a:solidFill>
                    <a:prstClr val="white"/>
                  </a:solidFill>
                  <a:effectLst>
                    <a:outerShdw blurRad="38100" dist="19050" dir="2700000" algn="tl" rotWithShape="0">
                      <a:prstClr val="black">
                        <a:alpha val="40000"/>
                      </a:prstClr>
                    </a:outerShdw>
                  </a:effectLst>
                </a:rPr>
                <a:t>Thank You</a:t>
              </a:r>
              <a:endParaRPr lang="en-US" altLang="zh-CN" sz="5398" dirty="0">
                <a:ln w="0"/>
                <a:solidFill>
                  <a:prstClr val="white"/>
                </a:solidFill>
                <a:effectLst>
                  <a:outerShdw blurRad="38100" dist="19050" dir="2700000" algn="tl" rotWithShape="0">
                    <a:prstClr val="black">
                      <a:alpha val="40000"/>
                    </a:prstClr>
                  </a:outerShdw>
                </a:effectLst>
              </a:endParaRPr>
            </a:p>
          </p:txBody>
        </p:sp>
        <p:sp>
          <p:nvSpPr>
            <p:cNvPr id="15" name="矩形 14"/>
            <p:cNvSpPr/>
            <p:nvPr userDrawn="1"/>
          </p:nvSpPr>
          <p:spPr>
            <a:xfrm>
              <a:off x="4302972" y="3297535"/>
              <a:ext cx="3895617" cy="646331"/>
            </a:xfrm>
            <a:prstGeom prst="rect">
              <a:avLst/>
            </a:prstGeom>
            <a:noFill/>
          </p:spPr>
          <p:txBody>
            <a:bodyPr wrap="none" lIns="91440" tIns="45720" rIns="91440" bIns="45720">
              <a:spAutoFit/>
            </a:bodyPr>
            <a:lstStyle/>
            <a:p>
              <a:pPr algn="ctr" defTabSz="914478"/>
              <a:r>
                <a:rPr lang="en-US" altLang="zh-CN" sz="3599" dirty="0">
                  <a:ln w="0"/>
                  <a:solidFill>
                    <a:prstClr val="white"/>
                  </a:solidFill>
                  <a:effectLst>
                    <a:outerShdw blurRad="38100" dist="19050" dir="2700000" algn="tl" rotWithShape="0">
                      <a:prstClr val="black">
                        <a:alpha val="40000"/>
                      </a:prstClr>
                    </a:outerShdw>
                  </a:effectLst>
                </a:rPr>
                <a:t>www.huawei.com</a:t>
              </a:r>
              <a:endParaRPr lang="zh-CN" altLang="en-US" sz="3599" dirty="0">
                <a:ln w="0"/>
                <a:solidFill>
                  <a:prstClr val="white"/>
                </a:solidFill>
                <a:effectLst>
                  <a:outerShdw blurRad="38100" dist="19050" dir="2700000" algn="tl" rotWithShape="0">
                    <a:prstClr val="black">
                      <a:alpha val="40000"/>
                    </a:prstClr>
                  </a:outerShdw>
                </a:effectLst>
              </a:endParaRPr>
            </a:p>
          </p:txBody>
        </p:sp>
      </p:grpSp>
    </p:spTree>
    <p:extLst>
      <p:ext uri="{BB962C8B-B14F-4D97-AF65-F5344CB8AC3E}">
        <p14:creationId xmlns:p14="http://schemas.microsoft.com/office/powerpoint/2010/main" val="4220822513"/>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2E84DD-A44B-4F5B-AF86-0803FB3AC718}" type="datetimeFigureOut">
              <a:rPr lang="zh-CN" altLang="en-US" smtClean="0"/>
              <a:t>2021/4/9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10302733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3" y="369034"/>
            <a:ext cx="10176934" cy="745784"/>
          </a:xfrm>
          <a:prstGeom prst="rect">
            <a:avLst/>
          </a:prstGeom>
        </p:spPr>
        <p:txBody>
          <a:bodyPr lIns="121926" tIns="60964" rIns="121926" bIns="60964"/>
          <a:lstStyle/>
          <a:p>
            <a:r>
              <a:rPr lang="en-US"/>
              <a:t>Click to edit Master title style</a:t>
            </a:r>
          </a:p>
        </p:txBody>
      </p:sp>
      <p:sp>
        <p:nvSpPr>
          <p:cNvPr id="4" name="Content Placeholder 3"/>
          <p:cNvSpPr>
            <a:spLocks noGrp="1"/>
          </p:cNvSpPr>
          <p:nvPr>
            <p:ph sz="quarter" idx="10"/>
          </p:nvPr>
        </p:nvSpPr>
        <p:spPr>
          <a:xfrm>
            <a:off x="1007534" y="1253906"/>
            <a:ext cx="10165683" cy="4909389"/>
          </a:xfrm>
          <a:prstGeom prst="rect">
            <a:avLst/>
          </a:prstGeom>
        </p:spPr>
        <p:txBody>
          <a:bodyPr lIns="121926" tIns="60964" rIns="121926" bIns="60964"/>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2523974"/>
      </p:ext>
    </p:extLst>
  </p:cSld>
  <p:clrMapOvr>
    <a:masterClrMapping/>
  </p:clrMapOvr>
  <p:transition advClick="0" advTm="8000">
    <p:fade thruBlk="1"/>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6533" y="369035"/>
            <a:ext cx="10176934" cy="745784"/>
          </a:xfrm>
          <a:prstGeom prst="rect">
            <a:avLst/>
          </a:prstGeom>
        </p:spPr>
        <p:txBody>
          <a:bodyPr lIns="121944" tIns="60972" rIns="121944" bIns="60972" anchor="ctr"/>
          <a:lstStyle>
            <a:lvl1pPr>
              <a:defRPr sz="3199">
                <a:solidFill>
                  <a:srgbClr val="C0000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dirty="0"/>
              <a:t>Click to edit Master title style</a:t>
            </a:r>
          </a:p>
        </p:txBody>
      </p:sp>
    </p:spTree>
    <p:extLst>
      <p:ext uri="{BB962C8B-B14F-4D97-AF65-F5344CB8AC3E}">
        <p14:creationId xmlns:p14="http://schemas.microsoft.com/office/powerpoint/2010/main" val="762472547"/>
      </p:ext>
    </p:extLst>
  </p:cSld>
  <p:clrMapOvr>
    <a:masterClrMapping/>
  </p:clrMapOvr>
  <p:transition advClick="0" advTm="8000">
    <p:fade thruBlk="1"/>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3" y="369035"/>
            <a:ext cx="10176934" cy="745784"/>
          </a:xfrm>
          <a:prstGeom prst="rect">
            <a:avLst/>
          </a:prstGeom>
        </p:spPr>
        <p:txBody>
          <a:bodyPr lIns="121944" tIns="60972" rIns="121944" bIns="60972"/>
          <a:lstStyle>
            <a:lvl1pPr>
              <a:defRPr>
                <a:latin typeface="Huawei Sans" panose="020C0503030203020204" pitchFamily="34" charset="0"/>
                <a:cs typeface="Huawei Sans" panose="020C0503030203020204" pitchFamily="34" charset="0"/>
              </a:defRPr>
            </a:lvl1pPr>
          </a:lstStyle>
          <a:p>
            <a:r>
              <a:rPr lang="en-US" dirty="0"/>
              <a:t>Click to edit Master title style</a:t>
            </a:r>
          </a:p>
        </p:txBody>
      </p:sp>
    </p:spTree>
    <p:extLst>
      <p:ext uri="{BB962C8B-B14F-4D97-AF65-F5344CB8AC3E}">
        <p14:creationId xmlns:p14="http://schemas.microsoft.com/office/powerpoint/2010/main" val="2134079196"/>
      </p:ext>
    </p:extLst>
  </p:cSld>
  <p:clrMapOvr>
    <a:masterClrMapping/>
  </p:clrMapOvr>
  <p:transition advClick="0" advTm="8000">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409848"/>
            <a:ext cx="10176934" cy="871537"/>
          </a:xfrm>
          <a:prstGeom prst="rect">
            <a:avLst/>
          </a:prstGeom>
        </p:spPr>
        <p:txBody>
          <a:bodyPr lIns="121944" tIns="60972" rIns="121944" bIns="60972" anchor="ctr"/>
          <a:lstStyle>
            <a:lvl1pPr>
              <a:defRPr sz="3699"/>
            </a:lvl1pPr>
          </a:lstStyle>
          <a:p>
            <a:r>
              <a:rPr lang="zh-CN" altLang="en-US" dirty="0"/>
              <a:t>单击此处编辑母版标题样式</a:t>
            </a:r>
          </a:p>
        </p:txBody>
      </p:sp>
    </p:spTree>
    <p:extLst>
      <p:ext uri="{BB962C8B-B14F-4D97-AF65-F5344CB8AC3E}">
        <p14:creationId xmlns:p14="http://schemas.microsoft.com/office/powerpoint/2010/main" val="19638279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空白">
    <p:spTree>
      <p:nvGrpSpPr>
        <p:cNvPr id="1" name=""/>
        <p:cNvGrpSpPr/>
        <p:nvPr/>
      </p:nvGrpSpPr>
      <p:grpSpPr>
        <a:xfrm>
          <a:off x="0" y="0"/>
          <a:ext cx="0" cy="0"/>
          <a:chOff x="0" y="0"/>
          <a:chExt cx="0" cy="0"/>
        </a:xfrm>
      </p:grpSpPr>
      <p:sp>
        <p:nvSpPr>
          <p:cNvPr id="2" name="标题 1"/>
          <p:cNvSpPr>
            <a:spLocks noGrp="1"/>
          </p:cNvSpPr>
          <p:nvPr>
            <p:ph type="title"/>
          </p:nvPr>
        </p:nvSpPr>
        <p:spPr>
          <a:xfrm>
            <a:off x="912284" y="387351"/>
            <a:ext cx="10284883" cy="868363"/>
          </a:xfrm>
        </p:spPr>
        <p:txBody>
          <a:bodyPr/>
          <a:lstStyle/>
          <a:p>
            <a:r>
              <a:rPr lang="zh-CN" altLang="en-US" dirty="0"/>
              <a:t>单击此处编辑母版标题样式</a:t>
            </a:r>
          </a:p>
        </p:txBody>
      </p:sp>
    </p:spTree>
    <p:extLst>
      <p:ext uri="{BB962C8B-B14F-4D97-AF65-F5344CB8AC3E}">
        <p14:creationId xmlns:p14="http://schemas.microsoft.com/office/powerpoint/2010/main" val="124475380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smtClean="0"/>
              <a:t>Click to edit Master title style</a:t>
            </a:r>
            <a:endParaRPr lang="en-US" altLang="zh-CN" dirty="0"/>
          </a:p>
        </p:txBody>
      </p:sp>
    </p:spTree>
    <p:extLst>
      <p:ext uri="{BB962C8B-B14F-4D97-AF65-F5344CB8AC3E}">
        <p14:creationId xmlns:p14="http://schemas.microsoft.com/office/powerpoint/2010/main" val="41112341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E2E84DD-A44B-4F5B-AF86-0803FB3AC718}" type="datetimeFigureOut">
              <a:rPr lang="zh-CN" altLang="en-US" smtClean="0"/>
              <a:t>2021/4/9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3020676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2E84DD-A44B-4F5B-AF86-0803FB3AC718}" type="datetimeFigureOut">
              <a:rPr lang="zh-CN" altLang="en-US" smtClean="0"/>
              <a:t>2021/4/9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3040928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2E84DD-A44B-4F5B-AF86-0803FB3AC718}" type="datetimeFigureOut">
              <a:rPr lang="zh-CN" altLang="en-US" smtClean="0"/>
              <a:t>2021/4/9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1287023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2E84DD-A44B-4F5B-AF86-0803FB3AC718}" type="datetimeFigureOut">
              <a:rPr lang="zh-CN" altLang="en-US" smtClean="0"/>
              <a:t>2021/4/9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46977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3.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image" Target="../media/image3.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E84DD-A44B-4F5B-AF86-0803FB3AC718}" type="datetimeFigureOut">
              <a:rPr lang="zh-CN" altLang="en-US" smtClean="0"/>
              <a:t>2021/4/9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EE802E-CB3A-46BC-A378-EE07B746C5E4}" type="slidenum">
              <a:rPr lang="zh-CN" altLang="en-US" smtClean="0"/>
              <a:t>‹#›</a:t>
            </a:fld>
            <a:endParaRPr lang="zh-CN" altLang="en-US"/>
          </a:p>
        </p:txBody>
      </p:sp>
    </p:spTree>
    <p:extLst>
      <p:ext uri="{BB962C8B-B14F-4D97-AF65-F5344CB8AC3E}">
        <p14:creationId xmlns:p14="http://schemas.microsoft.com/office/powerpoint/2010/main" val="1426900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Grp="1" noChangeArrowheads="1"/>
          </p:cNvSpPr>
          <p:nvPr>
            <p:ph type="title"/>
          </p:nvPr>
        </p:nvSpPr>
        <p:spPr bwMode="auto">
          <a:xfrm>
            <a:off x="869611" y="260649"/>
            <a:ext cx="10323183"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dirty="0"/>
              <a:t>单击此处编辑母版标题样式</a:t>
            </a:r>
          </a:p>
        </p:txBody>
      </p:sp>
      <p:sp>
        <p:nvSpPr>
          <p:cNvPr id="8" name="Rectangle 57"/>
          <p:cNvSpPr>
            <a:spLocks noGrp="1" noChangeArrowheads="1"/>
          </p:cNvSpPr>
          <p:nvPr>
            <p:ph type="body" idx="1"/>
          </p:nvPr>
        </p:nvSpPr>
        <p:spPr bwMode="auto">
          <a:xfrm>
            <a:off x="466221" y="1248074"/>
            <a:ext cx="11279865"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Rectangle 69">
            <a:extLst>
              <a:ext uri="{FF2B5EF4-FFF2-40B4-BE49-F238E27FC236}">
                <a16:creationId xmlns="" xmlns:a16="http://schemas.microsoft.com/office/drawing/2014/main" id="{6ED2DBAA-9261-44D2-836C-78E5FB250BAC}"/>
              </a:ext>
            </a:extLst>
          </p:cNvPr>
          <p:cNvSpPr>
            <a:spLocks noChangeArrowheads="1"/>
          </p:cNvSpPr>
          <p:nvPr userDrawn="1"/>
        </p:nvSpPr>
        <p:spPr bwMode="auto">
          <a:xfrm>
            <a:off x="155280" y="6500581"/>
            <a:ext cx="741991" cy="265520"/>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en-US" altLang="zh-CN" sz="1200" dirty="0">
                <a:solidFill>
                  <a:prstClr val="black"/>
                </a:solidFill>
                <a:cs typeface="Huawei Sans" panose="020C0503030203020204" pitchFamily="34" charset="0"/>
              </a:rPr>
              <a:t>Page </a:t>
            </a:r>
            <a:fld id="{2F2CF7F5-F178-4429-B6CA-28062DF31937}" type="slidenum">
              <a:rPr lang="en-US" altLang="zh-CN" sz="1200">
                <a:solidFill>
                  <a:prstClr val="black"/>
                </a:solidFill>
                <a:cs typeface="Huawei Sans" panose="020C0503030203020204" pitchFamily="34" charset="0"/>
              </a:rPr>
              <a:pPr defTabSz="801347" eaLnBrk="0" fontAlgn="base" hangingPunct="0">
                <a:defRPr/>
              </a:pPr>
              <a:t>‹#›</a:t>
            </a:fld>
            <a:endParaRPr lang="en-US" altLang="zh-CN" sz="1200" dirty="0">
              <a:solidFill>
                <a:prstClr val="black"/>
              </a:solidFill>
              <a:cs typeface="Huawei Sans" panose="020C0503030203020204" pitchFamily="34" charset="0"/>
            </a:endParaRPr>
          </a:p>
        </p:txBody>
      </p:sp>
      <p:sp>
        <p:nvSpPr>
          <p:cNvPr id="10" name="Rectangle 54">
            <a:extLst>
              <a:ext uri="{FF2B5EF4-FFF2-40B4-BE49-F238E27FC236}">
                <a16:creationId xmlns="" xmlns:a16="http://schemas.microsoft.com/office/drawing/2014/main" id="{2078FA11-5569-4994-AEB7-1AF5CAC763B0}"/>
              </a:ext>
            </a:extLst>
          </p:cNvPr>
          <p:cNvSpPr>
            <a:spLocks noChangeArrowheads="1"/>
          </p:cNvSpPr>
          <p:nvPr userDrawn="1"/>
        </p:nvSpPr>
        <p:spPr bwMode="auto">
          <a:xfrm>
            <a:off x="947058" y="6500581"/>
            <a:ext cx="3550452" cy="265520"/>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en-US" altLang="zh-CN" sz="1200" dirty="0">
                <a:solidFill>
                  <a:prstClr val="black"/>
                </a:solidFill>
                <a:cs typeface="Huawei Sans" panose="020C0503030203020204" pitchFamily="34" charset="0"/>
              </a:rPr>
              <a:t>Copyright © 2020 Huawei Technologies Co., Ltd.</a:t>
            </a:r>
            <a:endParaRPr lang="zh-CN" altLang="en-US" sz="1200" dirty="0">
              <a:solidFill>
                <a:prstClr val="black"/>
              </a:solidFill>
              <a:cs typeface="Huawei Sans" panose="020C0503030203020204" pitchFamily="34" charset="0"/>
            </a:endParaRPr>
          </a:p>
        </p:txBody>
      </p:sp>
      <p:pic>
        <p:nvPicPr>
          <p:cNvPr id="11" name="图片 10"/>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0670660" y="6504032"/>
            <a:ext cx="1248712" cy="273343"/>
          </a:xfrm>
          <a:prstGeom prst="rect">
            <a:avLst/>
          </a:prstGeom>
        </p:spPr>
      </p:pic>
    </p:spTree>
    <p:extLst>
      <p:ext uri="{BB962C8B-B14F-4D97-AF65-F5344CB8AC3E}">
        <p14:creationId xmlns:p14="http://schemas.microsoft.com/office/powerpoint/2010/main" val="17809019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80" r:id="rId18"/>
    <p:sldLayoutId id="2147483681" r:id="rId19"/>
    <p:sldLayoutId id="2147483682" r:id="rId20"/>
    <p:sldLayoutId id="2147483683" r:id="rId21"/>
  </p:sldLayoutIdLst>
  <p:timing>
    <p:tnLst>
      <p:par>
        <p:cTn id="1" dur="indefinite" restart="never" nodeType="tmRoot"/>
      </p:par>
    </p:tnLst>
  </p:timing>
  <p:txStyles>
    <p:titleStyle>
      <a:lvl1pPr algn="l" defTabSz="914034" rtl="0" eaLnBrk="1" latinLnBrk="0" hangingPunct="1">
        <a:lnSpc>
          <a:spcPct val="90000"/>
        </a:lnSpc>
        <a:spcBef>
          <a:spcPct val="0"/>
        </a:spcBef>
        <a:buNone/>
        <a:defRPr sz="3499" kern="1200">
          <a:solidFill>
            <a:schemeClr val="tx1"/>
          </a:solidFill>
          <a:latin typeface="+mj-lt"/>
          <a:ea typeface="+mj-ea"/>
          <a:cs typeface="+mj-cs"/>
        </a:defRPr>
      </a:lvl1pPr>
    </p:titleStyle>
    <p:body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1">
          <p15:clr>
            <a:srgbClr val="F26B43"/>
          </p15:clr>
        </p15:guide>
        <p15:guide id="2" pos="7399">
          <p15:clr>
            <a:srgbClr val="F26B43"/>
          </p15:clr>
        </p15:guide>
        <p15:guide id="3" orient="horz" pos="2341">
          <p15:clr>
            <a:srgbClr val="F26B43"/>
          </p15:clr>
        </p15:guide>
        <p15:guide id="4" orient="horz" pos="4020">
          <p15:clr>
            <a:srgbClr val="F26B43"/>
          </p15:clr>
        </p15:guide>
        <p15:guide id="5" orient="horz" pos="777">
          <p15:clr>
            <a:srgbClr val="F26B43"/>
          </p15:clr>
        </p15:guide>
        <p15:guide id="6" pos="3840">
          <p15:clr>
            <a:srgbClr val="F26B43"/>
          </p15:clr>
        </p15:guide>
        <p15:guide id="7" orient="horz" pos="32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矩形 5"/>
          <p:cNvSpPr/>
          <p:nvPr userDrawn="1"/>
        </p:nvSpPr>
        <p:spPr bwMode="auto">
          <a:xfrm>
            <a:off x="0" y="0"/>
            <a:ext cx="12192000" cy="6858000"/>
          </a:xfrm>
          <a:prstGeom prst="rect">
            <a:avLst/>
          </a:prstGeom>
          <a:solidFill>
            <a:schemeClr val="bg1">
              <a:lumMod val="95000"/>
            </a:schemeClr>
          </a:solidFill>
          <a:ln>
            <a:noFill/>
          </a:ln>
          <a:effectLst/>
          <a:extLs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400" smtClean="0">
              <a:solidFill>
                <a:srgbClr val="000000"/>
              </a:solidFill>
            </a:endParaRPr>
          </a:p>
        </p:txBody>
      </p:sp>
      <p:sp>
        <p:nvSpPr>
          <p:cNvPr id="11" name="TextBox 10"/>
          <p:cNvSpPr txBox="1"/>
          <p:nvPr userDrawn="1"/>
        </p:nvSpPr>
        <p:spPr>
          <a:xfrm>
            <a:off x="639055" y="5566942"/>
            <a:ext cx="11020147" cy="913392"/>
          </a:xfrm>
          <a:prstGeom prst="rect">
            <a:avLst/>
          </a:prstGeom>
          <a:noFill/>
        </p:spPr>
        <p:txBody>
          <a:bodyPr wrap="square" rtlCol="0">
            <a:spAutoFit/>
          </a:bodyPr>
          <a:lstStyle/>
          <a:p>
            <a:pPr algn="just">
              <a:defRPr/>
            </a:pPr>
            <a:r>
              <a:rPr lang="en-US" altLang="zh-CN" sz="1067" b="1" dirty="0" smtClean="0">
                <a:solidFill>
                  <a:srgbClr val="FFFFFF">
                    <a:lumMod val="65000"/>
                  </a:srgbClr>
                </a:solidFill>
                <a:cs typeface="Calibri" pitchFamily="34" charset="0"/>
              </a:rPr>
              <a:t>Copyright©2012 Huawei Technologies Co., Ltd. All Rights Reserved.</a:t>
            </a:r>
            <a:endParaRPr lang="zh-CN" altLang="zh-CN" sz="1067" dirty="0" smtClean="0">
              <a:solidFill>
                <a:srgbClr val="FFFFFF">
                  <a:lumMod val="65000"/>
                </a:srgbClr>
              </a:solidFill>
              <a:cs typeface="Calibri" pitchFamily="34" charset="0"/>
            </a:endParaRPr>
          </a:p>
          <a:p>
            <a:pPr algn="just">
              <a:defRPr/>
            </a:pPr>
            <a:r>
              <a:rPr lang="en-US" altLang="zh-CN" sz="1067" dirty="0" smtClean="0">
                <a:solidFill>
                  <a:srgbClr val="FFFFFF">
                    <a:lumMod val="65000"/>
                  </a:srgbClr>
                </a:solidFill>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7" dirty="0">
              <a:solidFill>
                <a:srgbClr val="FFFFFF">
                  <a:lumMod val="65000"/>
                </a:srgbClr>
              </a:solidFill>
              <a:cs typeface="Calibri" pitchFamily="34" charset="0"/>
            </a:endParaRPr>
          </a:p>
        </p:txBody>
      </p:sp>
      <p:pic>
        <p:nvPicPr>
          <p:cNvPr id="8" name="Picture 2" descr="E:\01 日常工作\03 品牌规范设计\企业业务视觉规范\投标标书规范\设计文档\大平台相关资料整理\Template A\源文件\HW LOGO副本.png"/>
          <p:cNvPicPr>
            <a:picLocks noChangeAspect="1" noChangeArrowheads="1"/>
          </p:cNvPicPr>
          <p:nvPr userDrawn="1"/>
        </p:nvPicPr>
        <p:blipFill>
          <a:blip r:embed="rId3" cstate="print"/>
          <a:srcRect/>
          <a:stretch>
            <a:fillRect/>
          </a:stretch>
        </p:blipFill>
        <p:spPr bwMode="auto">
          <a:xfrm>
            <a:off x="5044228" y="1267735"/>
            <a:ext cx="2209800" cy="2133749"/>
          </a:xfrm>
          <a:prstGeom prst="rect">
            <a:avLst/>
          </a:prstGeom>
          <a:noFill/>
        </p:spPr>
      </p:pic>
      <p:sp>
        <p:nvSpPr>
          <p:cNvPr id="7" name="Rectangle 3"/>
          <p:cNvSpPr>
            <a:spLocks noChangeArrowheads="1"/>
          </p:cNvSpPr>
          <p:nvPr userDrawn="1"/>
        </p:nvSpPr>
        <p:spPr bwMode="auto">
          <a:xfrm>
            <a:off x="1905766" y="3816365"/>
            <a:ext cx="8336684" cy="486955"/>
          </a:xfrm>
          <a:prstGeom prst="rect">
            <a:avLst/>
          </a:prstGeom>
          <a:noFill/>
          <a:ln w="9525" algn="ctr">
            <a:noFill/>
            <a:miter lim="800000"/>
            <a:headEnd/>
            <a:tailEnd/>
          </a:ln>
        </p:spPr>
        <p:txBody>
          <a:bodyPr wrap="none" lIns="116480" tIns="58243" rIns="116480" bIns="58243">
            <a:spAutoFit/>
          </a:bodyPr>
          <a:lstStyle/>
          <a:p>
            <a:pPr algn="ctr" defTabSz="1166255" fontAlgn="base">
              <a:spcBef>
                <a:spcPct val="0"/>
              </a:spcBef>
              <a:spcAft>
                <a:spcPct val="0"/>
              </a:spcAft>
              <a:defRPr/>
            </a:pPr>
            <a:r>
              <a:rPr lang="en-US" altLang="zh-CN" sz="2400" b="1" dirty="0" smtClean="0">
                <a:solidFill>
                  <a:srgbClr val="333333"/>
                </a:solidFill>
                <a:ea typeface="ＭＳ Ｐゴシック" pitchFamily="34" charset="-128"/>
              </a:rPr>
              <a:t>HUAWEI ENTERPRISE ICT SOLUTIONS </a:t>
            </a:r>
            <a:r>
              <a:rPr lang="en-US" altLang="zh-CN" sz="2400" b="1" dirty="0" smtClean="0">
                <a:solidFill>
                  <a:srgbClr val="C00000"/>
                </a:solidFill>
                <a:ea typeface="ＭＳ Ｐゴシック" pitchFamily="34" charset="-128"/>
              </a:rPr>
              <a:t>A BETTER WAY</a:t>
            </a:r>
            <a:endParaRPr lang="zh-CN" altLang="en-US" sz="2400" b="1" dirty="0">
              <a:solidFill>
                <a:srgbClr val="C00000"/>
              </a:solidFill>
              <a:ea typeface="ＭＳ Ｐゴシック" pitchFamily="34" charset="-128"/>
            </a:endParaRPr>
          </a:p>
        </p:txBody>
      </p:sp>
    </p:spTree>
    <p:extLst>
      <p:ext uri="{BB962C8B-B14F-4D97-AF65-F5344CB8AC3E}">
        <p14:creationId xmlns:p14="http://schemas.microsoft.com/office/powerpoint/2010/main" val="1797724243"/>
      </p:ext>
    </p:extLst>
  </p:cSld>
  <p:clrMap bg1="lt1" tx1="dk1" bg2="lt2" tx2="dk2" accent1="accent1" accent2="accent2" accent3="accent3" accent4="accent4" accent5="accent5" accent6="accent6" hlink="hlink" folHlink="folHlink"/>
  <p:sldLayoutIdLst>
    <p:sldLayoutId id="2147483699" r:id="rId1"/>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10" repeatCount="indefinite" accel="50000" decel="50000" fill="hold" grpId="0" nodeType="afterEffect">
                                  <p:stCondLst>
                                    <p:cond delay="0"/>
                                  </p:stCondLst>
                                  <p:iterate type="lt">
                                    <p:tmPct val="10000"/>
                                  </p:iterate>
                                  <p:childTnLst>
                                    <p:animClr clrSpc="hsl" dir="ccw">
                                      <p:cBhvr override="childStyle">
                                        <p:cTn id="6" dur="1000" fill="hold"/>
                                        <p:tgtEl>
                                          <p:spTgt spid="7"/>
                                        </p:tgtEl>
                                        <p:attrNameLst>
                                          <p:attrName>style.color</p:attrName>
                                        </p:attrNameLst>
                                      </p:cBhvr>
                                      <p:to>
                                        <a:srgbClr val="FF6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ctr" defTabSz="1068891" rtl="0" eaLnBrk="0" fontAlgn="base" hangingPunct="0">
        <a:spcBef>
          <a:spcPct val="0"/>
        </a:spcBef>
        <a:spcAft>
          <a:spcPct val="0"/>
        </a:spcAft>
        <a:defRPr sz="5067">
          <a:solidFill>
            <a:schemeClr val="tx2"/>
          </a:solidFill>
          <a:latin typeface="+mj-lt"/>
          <a:ea typeface="+mj-ea"/>
          <a:cs typeface="+mj-cs"/>
        </a:defRPr>
      </a:lvl1pPr>
      <a:lvl2pPr algn="ctr" defTabSz="1068891" rtl="0" eaLnBrk="0" fontAlgn="base" hangingPunct="0">
        <a:spcBef>
          <a:spcPct val="0"/>
        </a:spcBef>
        <a:spcAft>
          <a:spcPct val="0"/>
        </a:spcAft>
        <a:defRPr sz="5067">
          <a:solidFill>
            <a:schemeClr val="tx2"/>
          </a:solidFill>
          <a:latin typeface="Arial" charset="0"/>
          <a:ea typeface="宋体" pitchFamily="2" charset="-122"/>
        </a:defRPr>
      </a:lvl2pPr>
      <a:lvl3pPr algn="ctr" defTabSz="1068891" rtl="0" eaLnBrk="0" fontAlgn="base" hangingPunct="0">
        <a:spcBef>
          <a:spcPct val="0"/>
        </a:spcBef>
        <a:spcAft>
          <a:spcPct val="0"/>
        </a:spcAft>
        <a:defRPr sz="5067">
          <a:solidFill>
            <a:schemeClr val="tx2"/>
          </a:solidFill>
          <a:latin typeface="Arial" charset="0"/>
          <a:ea typeface="宋体" pitchFamily="2" charset="-122"/>
        </a:defRPr>
      </a:lvl3pPr>
      <a:lvl4pPr algn="ctr" defTabSz="1068891" rtl="0" eaLnBrk="0" fontAlgn="base" hangingPunct="0">
        <a:spcBef>
          <a:spcPct val="0"/>
        </a:spcBef>
        <a:spcAft>
          <a:spcPct val="0"/>
        </a:spcAft>
        <a:defRPr sz="5067">
          <a:solidFill>
            <a:schemeClr val="tx2"/>
          </a:solidFill>
          <a:latin typeface="Arial" charset="0"/>
          <a:ea typeface="宋体" pitchFamily="2" charset="-122"/>
        </a:defRPr>
      </a:lvl4pPr>
      <a:lvl5pPr algn="ctr" defTabSz="1068891" rtl="0" eaLnBrk="0" fontAlgn="base" hangingPunct="0">
        <a:spcBef>
          <a:spcPct val="0"/>
        </a:spcBef>
        <a:spcAft>
          <a:spcPct val="0"/>
        </a:spcAft>
        <a:defRPr sz="5067">
          <a:solidFill>
            <a:schemeClr val="tx2"/>
          </a:solidFill>
          <a:latin typeface="Arial" charset="0"/>
          <a:ea typeface="宋体" pitchFamily="2" charset="-122"/>
        </a:defRPr>
      </a:lvl5pPr>
      <a:lvl6pPr marL="609585" algn="ctr" defTabSz="1068891" rtl="0" fontAlgn="base">
        <a:spcBef>
          <a:spcPct val="0"/>
        </a:spcBef>
        <a:spcAft>
          <a:spcPct val="0"/>
        </a:spcAft>
        <a:defRPr sz="5067">
          <a:solidFill>
            <a:schemeClr val="tx2"/>
          </a:solidFill>
          <a:latin typeface="Arial" charset="0"/>
          <a:ea typeface="宋体" pitchFamily="2" charset="-122"/>
        </a:defRPr>
      </a:lvl6pPr>
      <a:lvl7pPr marL="1219170" algn="ctr" defTabSz="1068891" rtl="0" fontAlgn="base">
        <a:spcBef>
          <a:spcPct val="0"/>
        </a:spcBef>
        <a:spcAft>
          <a:spcPct val="0"/>
        </a:spcAft>
        <a:defRPr sz="5067">
          <a:solidFill>
            <a:schemeClr val="tx2"/>
          </a:solidFill>
          <a:latin typeface="Arial" charset="0"/>
          <a:ea typeface="宋体" pitchFamily="2" charset="-122"/>
        </a:defRPr>
      </a:lvl7pPr>
      <a:lvl8pPr marL="1828754" algn="ctr" defTabSz="1068891" rtl="0" fontAlgn="base">
        <a:spcBef>
          <a:spcPct val="0"/>
        </a:spcBef>
        <a:spcAft>
          <a:spcPct val="0"/>
        </a:spcAft>
        <a:defRPr sz="5067">
          <a:solidFill>
            <a:schemeClr val="tx2"/>
          </a:solidFill>
          <a:latin typeface="Arial" charset="0"/>
          <a:ea typeface="宋体" pitchFamily="2" charset="-122"/>
        </a:defRPr>
      </a:lvl8pPr>
      <a:lvl9pPr marL="2438339" algn="ctr" defTabSz="1068891" rtl="0" fontAlgn="base">
        <a:spcBef>
          <a:spcPct val="0"/>
        </a:spcBef>
        <a:spcAft>
          <a:spcPct val="0"/>
        </a:spcAft>
        <a:defRPr sz="5067">
          <a:solidFill>
            <a:schemeClr val="tx2"/>
          </a:solidFill>
          <a:latin typeface="Arial" charset="0"/>
          <a:ea typeface="宋体" pitchFamily="2" charset="-122"/>
        </a:defRPr>
      </a:lvl9pPr>
    </p:titleStyle>
    <p:bodyStyle>
      <a:lvl1pPr marL="400041" indent="-400041" algn="l" defTabSz="1068891" rtl="0" eaLnBrk="0" fontAlgn="base" hangingPunct="0">
        <a:spcBef>
          <a:spcPct val="20000"/>
        </a:spcBef>
        <a:spcAft>
          <a:spcPct val="0"/>
        </a:spcAft>
        <a:buChar char="•"/>
        <a:defRPr sz="3733">
          <a:solidFill>
            <a:schemeClr val="tx1"/>
          </a:solidFill>
          <a:latin typeface="+mn-lt"/>
          <a:ea typeface="+mn-ea"/>
          <a:cs typeface="+mn-cs"/>
        </a:defRPr>
      </a:lvl1pPr>
      <a:lvl2pPr marL="869929" indent="-334425" algn="l" defTabSz="1068891" rtl="0" eaLnBrk="0" fontAlgn="base" hangingPunct="0">
        <a:spcBef>
          <a:spcPct val="20000"/>
        </a:spcBef>
        <a:spcAft>
          <a:spcPct val="0"/>
        </a:spcAft>
        <a:buChar char="–"/>
        <a:defRPr sz="3333">
          <a:solidFill>
            <a:schemeClr val="tx1"/>
          </a:solidFill>
          <a:latin typeface="+mn-lt"/>
          <a:ea typeface="+mn-ea"/>
        </a:defRPr>
      </a:lvl2pPr>
      <a:lvl3pPr marL="1337700" indent="-268811" algn="l" defTabSz="1068891" rtl="0" eaLnBrk="0" fontAlgn="base" hangingPunct="0">
        <a:spcBef>
          <a:spcPct val="20000"/>
        </a:spcBef>
        <a:spcAft>
          <a:spcPct val="0"/>
        </a:spcAft>
        <a:buChar char="•"/>
        <a:defRPr sz="2933">
          <a:solidFill>
            <a:schemeClr val="tx1"/>
          </a:solidFill>
          <a:latin typeface="+mn-lt"/>
          <a:ea typeface="+mn-ea"/>
        </a:defRPr>
      </a:lvl3pPr>
      <a:lvl4pPr marL="1868971" indent="-266693" algn="l" defTabSz="1068891" rtl="0" eaLnBrk="0" fontAlgn="base" hangingPunct="0">
        <a:spcBef>
          <a:spcPct val="20000"/>
        </a:spcBef>
        <a:spcAft>
          <a:spcPct val="0"/>
        </a:spcAft>
        <a:buChar char="–"/>
        <a:defRPr sz="2267">
          <a:solidFill>
            <a:schemeClr val="tx1"/>
          </a:solidFill>
          <a:latin typeface="+mn-lt"/>
          <a:ea typeface="+mn-ea"/>
        </a:defRPr>
      </a:lvl4pPr>
      <a:lvl5pPr marL="2404473" indent="-268811" algn="l" defTabSz="1068891" rtl="0" eaLnBrk="0" fontAlgn="base" hangingPunct="0">
        <a:spcBef>
          <a:spcPct val="20000"/>
        </a:spcBef>
        <a:spcAft>
          <a:spcPct val="0"/>
        </a:spcAft>
        <a:buChar char="»"/>
        <a:defRPr sz="2267">
          <a:solidFill>
            <a:schemeClr val="tx1"/>
          </a:solidFill>
          <a:latin typeface="+mn-lt"/>
          <a:ea typeface="+mn-ea"/>
        </a:defRPr>
      </a:lvl5pPr>
      <a:lvl6pPr marL="3014058" indent="-268811" algn="l" defTabSz="1068891" rtl="0" fontAlgn="base">
        <a:spcBef>
          <a:spcPct val="20000"/>
        </a:spcBef>
        <a:spcAft>
          <a:spcPct val="0"/>
        </a:spcAft>
        <a:buChar char="»"/>
        <a:defRPr sz="2267">
          <a:solidFill>
            <a:schemeClr val="tx1"/>
          </a:solidFill>
          <a:latin typeface="+mn-lt"/>
          <a:ea typeface="+mn-ea"/>
        </a:defRPr>
      </a:lvl6pPr>
      <a:lvl7pPr marL="3623643" indent="-268811" algn="l" defTabSz="1068891" rtl="0" fontAlgn="base">
        <a:spcBef>
          <a:spcPct val="20000"/>
        </a:spcBef>
        <a:spcAft>
          <a:spcPct val="0"/>
        </a:spcAft>
        <a:buChar char="»"/>
        <a:defRPr sz="2267">
          <a:solidFill>
            <a:schemeClr val="tx1"/>
          </a:solidFill>
          <a:latin typeface="+mn-lt"/>
          <a:ea typeface="+mn-ea"/>
        </a:defRPr>
      </a:lvl7pPr>
      <a:lvl8pPr marL="4233228" indent="-268811" algn="l" defTabSz="1068891" rtl="0" fontAlgn="base">
        <a:spcBef>
          <a:spcPct val="20000"/>
        </a:spcBef>
        <a:spcAft>
          <a:spcPct val="0"/>
        </a:spcAft>
        <a:buChar char="»"/>
        <a:defRPr sz="2267">
          <a:solidFill>
            <a:schemeClr val="tx1"/>
          </a:solidFill>
          <a:latin typeface="+mn-lt"/>
          <a:ea typeface="+mn-ea"/>
        </a:defRPr>
      </a:lvl8pPr>
      <a:lvl9pPr marL="4842812" indent="-268811" algn="l" defTabSz="1068891" rtl="0" fontAlgn="base">
        <a:spcBef>
          <a:spcPct val="20000"/>
        </a:spcBef>
        <a:spcAft>
          <a:spcPct val="0"/>
        </a:spcAft>
        <a:buChar char="»"/>
        <a:defRPr sz="2267">
          <a:solidFill>
            <a:schemeClr val="tx1"/>
          </a:solidFill>
          <a:latin typeface="+mn-lt"/>
          <a:ea typeface="+mn-ea"/>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Grp="1" noChangeArrowheads="1"/>
          </p:cNvSpPr>
          <p:nvPr>
            <p:ph type="title"/>
          </p:nvPr>
        </p:nvSpPr>
        <p:spPr bwMode="auto">
          <a:xfrm>
            <a:off x="869611" y="260649"/>
            <a:ext cx="10323183"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dirty="0"/>
              <a:t>单击此处编辑母版标题样式</a:t>
            </a:r>
          </a:p>
        </p:txBody>
      </p:sp>
      <p:sp>
        <p:nvSpPr>
          <p:cNvPr id="8" name="Rectangle 57"/>
          <p:cNvSpPr>
            <a:spLocks noGrp="1" noChangeArrowheads="1"/>
          </p:cNvSpPr>
          <p:nvPr>
            <p:ph type="body" idx="1"/>
          </p:nvPr>
        </p:nvSpPr>
        <p:spPr bwMode="auto">
          <a:xfrm>
            <a:off x="466221" y="1248074"/>
            <a:ext cx="11279865"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Rectangle 69">
            <a:extLst>
              <a:ext uri="{FF2B5EF4-FFF2-40B4-BE49-F238E27FC236}">
                <a16:creationId xmlns:a16="http://schemas.microsoft.com/office/drawing/2014/main" xmlns="" id="{6ED2DBAA-9261-44D2-836C-78E5FB250BAC}"/>
              </a:ext>
            </a:extLst>
          </p:cNvPr>
          <p:cNvSpPr>
            <a:spLocks noChangeArrowheads="1"/>
          </p:cNvSpPr>
          <p:nvPr userDrawn="1"/>
        </p:nvSpPr>
        <p:spPr bwMode="auto">
          <a:xfrm>
            <a:off x="155280" y="6500581"/>
            <a:ext cx="741991" cy="265520"/>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en-US" altLang="zh-CN" sz="1200" dirty="0" smtClean="0">
                <a:solidFill>
                  <a:prstClr val="black"/>
                </a:solidFill>
                <a:cs typeface="Huawei Sans" panose="020C0503030203020204" pitchFamily="34" charset="0"/>
              </a:rPr>
              <a:t>Page </a:t>
            </a:r>
            <a:fld id="{2F2CF7F5-F178-4429-B6CA-28062DF31937}" type="slidenum">
              <a:rPr lang="en-US" altLang="zh-CN" sz="1200" smtClean="0">
                <a:solidFill>
                  <a:prstClr val="black"/>
                </a:solidFill>
                <a:cs typeface="Huawei Sans" panose="020C0503030203020204" pitchFamily="34" charset="0"/>
              </a:rPr>
              <a:pPr defTabSz="801347" eaLnBrk="0" fontAlgn="base" hangingPunct="0">
                <a:defRPr/>
              </a:pPr>
              <a:t>‹#›</a:t>
            </a:fld>
            <a:endParaRPr lang="en-US" altLang="zh-CN" sz="1200" dirty="0">
              <a:solidFill>
                <a:prstClr val="black"/>
              </a:solidFill>
              <a:cs typeface="Huawei Sans" panose="020C0503030203020204" pitchFamily="34" charset="0"/>
            </a:endParaRPr>
          </a:p>
        </p:txBody>
      </p:sp>
      <p:sp>
        <p:nvSpPr>
          <p:cNvPr id="10" name="Rectangle 54">
            <a:extLst>
              <a:ext uri="{FF2B5EF4-FFF2-40B4-BE49-F238E27FC236}">
                <a16:creationId xmlns:a16="http://schemas.microsoft.com/office/drawing/2014/main" xmlns="" id="{2078FA11-5569-4994-AEB7-1AF5CAC763B0}"/>
              </a:ext>
            </a:extLst>
          </p:cNvPr>
          <p:cNvSpPr>
            <a:spLocks noChangeArrowheads="1"/>
          </p:cNvSpPr>
          <p:nvPr userDrawn="1"/>
        </p:nvSpPr>
        <p:spPr bwMode="auto">
          <a:xfrm>
            <a:off x="947058" y="6500581"/>
            <a:ext cx="3550452" cy="265520"/>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en-US" altLang="zh-CN" sz="1200" dirty="0" smtClean="0">
                <a:solidFill>
                  <a:prstClr val="black"/>
                </a:solidFill>
                <a:cs typeface="Huawei Sans" panose="020C0503030203020204" pitchFamily="34" charset="0"/>
              </a:rPr>
              <a:t>Copyright © 2020 Huawei Technologies Co., Ltd.</a:t>
            </a:r>
            <a:endParaRPr lang="zh-CN" altLang="en-US" sz="1200" dirty="0">
              <a:solidFill>
                <a:prstClr val="black"/>
              </a:solidFill>
              <a:cs typeface="Huawei Sans" panose="020C0503030203020204" pitchFamily="34" charset="0"/>
            </a:endParaRPr>
          </a:p>
        </p:txBody>
      </p:sp>
      <p:pic>
        <p:nvPicPr>
          <p:cNvPr id="11" name="图片 10"/>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0670660" y="6504032"/>
            <a:ext cx="1248712" cy="273343"/>
          </a:xfrm>
          <a:prstGeom prst="rect">
            <a:avLst/>
          </a:prstGeom>
        </p:spPr>
      </p:pic>
      <p:grpSp>
        <p:nvGrpSpPr>
          <p:cNvPr id="34" name="组合 33"/>
          <p:cNvGrpSpPr/>
          <p:nvPr userDrawn="1"/>
        </p:nvGrpSpPr>
        <p:grpSpPr>
          <a:xfrm>
            <a:off x="12162528" y="4653136"/>
            <a:ext cx="638734" cy="1729234"/>
            <a:chOff x="12162528" y="4653136"/>
            <a:chExt cx="638734" cy="1729234"/>
          </a:xfrm>
        </p:grpSpPr>
        <p:sp>
          <p:nvSpPr>
            <p:cNvPr id="35" name="矩形 34">
              <a:extLst>
                <a:ext uri="{FF2B5EF4-FFF2-40B4-BE49-F238E27FC236}">
                  <a16:creationId xmlns="" xmlns:a16="http://schemas.microsoft.com/office/drawing/2014/main" id="{32AEB80E-D574-4C1A-9EB9-3369A2BB96C5}"/>
                </a:ext>
              </a:extLst>
            </p:cNvPr>
            <p:cNvSpPr/>
            <p:nvPr userDrawn="1"/>
          </p:nvSpPr>
          <p:spPr>
            <a:xfrm>
              <a:off x="12212029" y="4653136"/>
              <a:ext cx="539729" cy="288726"/>
            </a:xfrm>
            <a:prstGeom prst="rect">
              <a:avLst/>
            </a:prstGeom>
            <a:solidFill>
              <a:srgbClr val="00B0F0"/>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36" name="矩形 35">
              <a:extLst>
                <a:ext uri="{FF2B5EF4-FFF2-40B4-BE49-F238E27FC236}">
                  <a16:creationId xmlns="" xmlns:a16="http://schemas.microsoft.com/office/drawing/2014/main" id="{E94F5345-F49B-42D0-B35C-CA4FB19A3DA6}"/>
                </a:ext>
              </a:extLst>
            </p:cNvPr>
            <p:cNvSpPr/>
            <p:nvPr userDrawn="1"/>
          </p:nvSpPr>
          <p:spPr>
            <a:xfrm>
              <a:off x="12212029" y="4941964"/>
              <a:ext cx="539729" cy="288000"/>
            </a:xfrm>
            <a:prstGeom prst="rect">
              <a:avLst/>
            </a:prstGeom>
            <a:solidFill>
              <a:srgbClr val="A6D2FF"/>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37" name="矩形 36">
              <a:extLst>
                <a:ext uri="{FF2B5EF4-FFF2-40B4-BE49-F238E27FC236}">
                  <a16:creationId xmlns="" xmlns:a16="http://schemas.microsoft.com/office/drawing/2014/main" id="{BA62EB75-581F-4CD2-92A6-87BDFE3BDBC3}"/>
                </a:ext>
              </a:extLst>
            </p:cNvPr>
            <p:cNvSpPr/>
            <p:nvPr userDrawn="1"/>
          </p:nvSpPr>
          <p:spPr>
            <a:xfrm>
              <a:off x="12212029" y="5230066"/>
              <a:ext cx="539729" cy="288000"/>
            </a:xfrm>
            <a:prstGeom prst="rect">
              <a:avLst/>
            </a:prstGeom>
            <a:solidFill>
              <a:srgbClr val="D8D8D8"/>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38" name="矩形 37">
              <a:extLst>
                <a:ext uri="{FF2B5EF4-FFF2-40B4-BE49-F238E27FC236}">
                  <a16:creationId xmlns="" xmlns:a16="http://schemas.microsoft.com/office/drawing/2014/main" id="{947DE7E3-EC9F-4331-B252-7BCE51B7F0DA}"/>
                </a:ext>
              </a:extLst>
            </p:cNvPr>
            <p:cNvSpPr/>
            <p:nvPr userDrawn="1"/>
          </p:nvSpPr>
          <p:spPr>
            <a:xfrm>
              <a:off x="12212029" y="5518168"/>
              <a:ext cx="539729" cy="288000"/>
            </a:xfrm>
            <a:prstGeom prst="rect">
              <a:avLst/>
            </a:prstGeom>
            <a:solidFill>
              <a:srgbClr val="C00000"/>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39" name="矩形 38">
              <a:extLst>
                <a:ext uri="{FF2B5EF4-FFF2-40B4-BE49-F238E27FC236}">
                  <a16:creationId xmlns="" xmlns:a16="http://schemas.microsoft.com/office/drawing/2014/main" id="{BE210CD8-3823-4C2E-B3EA-E42C40CFB29F}"/>
                </a:ext>
              </a:extLst>
            </p:cNvPr>
            <p:cNvSpPr/>
            <p:nvPr userDrawn="1"/>
          </p:nvSpPr>
          <p:spPr>
            <a:xfrm>
              <a:off x="12212029" y="5806270"/>
              <a:ext cx="539729" cy="288000"/>
            </a:xfrm>
            <a:prstGeom prst="rect">
              <a:avLst/>
            </a:prstGeom>
            <a:solidFill>
              <a:srgbClr val="FFFFCC"/>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40" name="矩形 39">
              <a:extLst>
                <a:ext uri="{FF2B5EF4-FFF2-40B4-BE49-F238E27FC236}">
                  <a16:creationId xmlns="" xmlns:a16="http://schemas.microsoft.com/office/drawing/2014/main" id="{BE8A406D-0F03-42D8-9159-77B9DE9EB30E}"/>
                </a:ext>
              </a:extLst>
            </p:cNvPr>
            <p:cNvSpPr/>
            <p:nvPr userDrawn="1"/>
          </p:nvSpPr>
          <p:spPr>
            <a:xfrm>
              <a:off x="12212029" y="6094370"/>
              <a:ext cx="539729" cy="288000"/>
            </a:xfrm>
            <a:prstGeom prst="rect">
              <a:avLst/>
            </a:prstGeom>
            <a:solidFill>
              <a:srgbClr val="FFC000"/>
            </a:solidFill>
          </p:spPr>
          <p:txBody>
            <a:bodyPr wrap="none" rtlCol="0" anchor="ctr">
              <a:noAutofit/>
            </a:bodyPr>
            <a:lstStyle/>
            <a:p>
              <a:pPr marL="342763" indent="-342763" algn="ctr" defTabSz="914478">
                <a:buFont typeface="+mj-lt"/>
                <a:buAutoNum type="arabicPeriod"/>
              </a:pPr>
              <a:endParaRPr lang="zh-CN" altLang="en-US" sz="900">
                <a:solidFill>
                  <a:prstClr val="black"/>
                </a:solidFill>
                <a:cs typeface="Courier New" panose="02070309020205020404" pitchFamily="49" charset="0"/>
              </a:endParaRPr>
            </a:p>
          </p:txBody>
        </p:sp>
        <p:sp>
          <p:nvSpPr>
            <p:cNvPr id="41" name="文本框 40">
              <a:extLst>
                <a:ext uri="{FF2B5EF4-FFF2-40B4-BE49-F238E27FC236}">
                  <a16:creationId xmlns="" xmlns:a16="http://schemas.microsoft.com/office/drawing/2014/main" id="{98A3A11A-AB61-497E-B3AE-12E999A6BBBA}"/>
                </a:ext>
              </a:extLst>
            </p:cNvPr>
            <p:cNvSpPr txBox="1"/>
            <p:nvPr userDrawn="1"/>
          </p:nvSpPr>
          <p:spPr bwMode="auto">
            <a:xfrm>
              <a:off x="12162528" y="4683920"/>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white"/>
                  </a:solidFill>
                </a:rPr>
                <a:t>表格表头</a:t>
              </a:r>
            </a:p>
          </p:txBody>
        </p:sp>
        <p:sp>
          <p:nvSpPr>
            <p:cNvPr id="42" name="文本框 41">
              <a:extLst>
                <a:ext uri="{FF2B5EF4-FFF2-40B4-BE49-F238E27FC236}">
                  <a16:creationId xmlns="" xmlns:a16="http://schemas.microsoft.com/office/drawing/2014/main" id="{CF824ACE-31EE-452D-A81D-32E189AFE158}"/>
                </a:ext>
              </a:extLst>
            </p:cNvPr>
            <p:cNvSpPr txBox="1"/>
            <p:nvPr userDrawn="1"/>
          </p:nvSpPr>
          <p:spPr bwMode="auto">
            <a:xfrm>
              <a:off x="12162528" y="4972385"/>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表格边框</a:t>
              </a:r>
            </a:p>
          </p:txBody>
        </p:sp>
        <p:sp>
          <p:nvSpPr>
            <p:cNvPr id="43" name="文本框 42">
              <a:extLst>
                <a:ext uri="{FF2B5EF4-FFF2-40B4-BE49-F238E27FC236}">
                  <a16:creationId xmlns="" xmlns:a16="http://schemas.microsoft.com/office/drawing/2014/main" id="{7399143C-FDAD-45F1-BC44-030BD92ABA98}"/>
                </a:ext>
              </a:extLst>
            </p:cNvPr>
            <p:cNvSpPr txBox="1"/>
            <p:nvPr userDrawn="1"/>
          </p:nvSpPr>
          <p:spPr bwMode="auto">
            <a:xfrm>
              <a:off x="12162528" y="5260487"/>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导航灰底</a:t>
              </a:r>
            </a:p>
          </p:txBody>
        </p:sp>
        <p:sp>
          <p:nvSpPr>
            <p:cNvPr id="44" name="文本框 43">
              <a:extLst>
                <a:ext uri="{FF2B5EF4-FFF2-40B4-BE49-F238E27FC236}">
                  <a16:creationId xmlns="" xmlns:a16="http://schemas.microsoft.com/office/drawing/2014/main" id="{308D80BD-0AC4-4D30-BDF8-F241047905A7}"/>
                </a:ext>
              </a:extLst>
            </p:cNvPr>
            <p:cNvSpPr txBox="1"/>
            <p:nvPr userDrawn="1"/>
          </p:nvSpPr>
          <p:spPr bwMode="auto">
            <a:xfrm>
              <a:off x="12220212" y="5548589"/>
              <a:ext cx="52336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white"/>
                  </a:solidFill>
                </a:rPr>
                <a:t>华为红</a:t>
              </a:r>
            </a:p>
          </p:txBody>
        </p:sp>
        <p:sp>
          <p:nvSpPr>
            <p:cNvPr id="45" name="文本框 44">
              <a:extLst>
                <a:ext uri="{FF2B5EF4-FFF2-40B4-BE49-F238E27FC236}">
                  <a16:creationId xmlns="" xmlns:a16="http://schemas.microsoft.com/office/drawing/2014/main" id="{B9CBC549-23CA-4012-B493-FF768D1829F1}"/>
                </a:ext>
              </a:extLst>
            </p:cNvPr>
            <p:cNvSpPr txBox="1"/>
            <p:nvPr userDrawn="1"/>
          </p:nvSpPr>
          <p:spPr bwMode="auto">
            <a:xfrm>
              <a:off x="12162528" y="58366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文字底色</a:t>
              </a:r>
            </a:p>
          </p:txBody>
        </p:sp>
        <p:sp>
          <p:nvSpPr>
            <p:cNvPr id="46" name="文本框 45">
              <a:extLst>
                <a:ext uri="{FF2B5EF4-FFF2-40B4-BE49-F238E27FC236}">
                  <a16:creationId xmlns="" xmlns:a16="http://schemas.microsoft.com/office/drawing/2014/main" id="{DA49D1AE-05B4-4A19-9F6F-8B89D09C41DD}"/>
                </a:ext>
              </a:extLst>
            </p:cNvPr>
            <p:cNvSpPr txBox="1"/>
            <p:nvPr userDrawn="1"/>
          </p:nvSpPr>
          <p:spPr bwMode="auto">
            <a:xfrm>
              <a:off x="12162528" y="61247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文字边框</a:t>
              </a:r>
            </a:p>
          </p:txBody>
        </p:sp>
      </p:grpSp>
    </p:spTree>
    <p:extLst>
      <p:ext uri="{BB962C8B-B14F-4D97-AF65-F5344CB8AC3E}">
        <p14:creationId xmlns:p14="http://schemas.microsoft.com/office/powerpoint/2010/main" val="380340243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Lst>
  <p:timing>
    <p:tnLst>
      <p:par>
        <p:cTn id="1" dur="indefinite" restart="never" nodeType="tmRoot"/>
      </p:par>
    </p:tnLst>
  </p:timing>
  <p:txStyles>
    <p:titleStyle>
      <a:lvl1pPr algn="l" defTabSz="914034" rtl="0" eaLnBrk="1" latinLnBrk="0" hangingPunct="1">
        <a:lnSpc>
          <a:spcPct val="90000"/>
        </a:lnSpc>
        <a:spcBef>
          <a:spcPct val="0"/>
        </a:spcBef>
        <a:buNone/>
        <a:defRPr sz="3499" kern="1200">
          <a:solidFill>
            <a:schemeClr val="tx1"/>
          </a:solidFill>
          <a:latin typeface="+mj-lt"/>
          <a:ea typeface="+mj-ea"/>
          <a:cs typeface="+mj-cs"/>
        </a:defRPr>
      </a:lvl1pPr>
    </p:titleStyle>
    <p:body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1">
          <p15:clr>
            <a:srgbClr val="F26B43"/>
          </p15:clr>
        </p15:guide>
        <p15:guide id="2" pos="7399">
          <p15:clr>
            <a:srgbClr val="F26B43"/>
          </p15:clr>
        </p15:guide>
        <p15:guide id="3" orient="horz" pos="2341">
          <p15:clr>
            <a:srgbClr val="F26B43"/>
          </p15:clr>
        </p15:guide>
        <p15:guide id="4" orient="horz" pos="4020">
          <p15:clr>
            <a:srgbClr val="F26B43"/>
          </p15:clr>
        </p15:guide>
        <p15:guide id="5" orient="horz" pos="777">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20.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0.xml"/><Relationship Id="rId5" Type="http://schemas.openxmlformats.org/officeDocument/2006/relationships/image" Target="../media/image54.jpe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62.jpeg"/><Relationship Id="rId5" Type="http://schemas.openxmlformats.org/officeDocument/2006/relationships/image" Target="../media/image61.jpeg"/><Relationship Id="rId10" Type="http://schemas.openxmlformats.org/officeDocument/2006/relationships/image" Target="../media/image66.png"/><Relationship Id="rId4" Type="http://schemas.openxmlformats.org/officeDocument/2006/relationships/image" Target="../media/image60.jpeg"/><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jpg"/><Relationship Id="rId7" Type="http://schemas.openxmlformats.org/officeDocument/2006/relationships/image" Target="../media/image71.jpg"/><Relationship Id="rId12"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70.jp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jpg"/><Relationship Id="rId4" Type="http://schemas.openxmlformats.org/officeDocument/2006/relationships/image" Target="../media/image68.png"/><Relationship Id="rId9" Type="http://schemas.openxmlformats.org/officeDocument/2006/relationships/image" Target="../media/image73.jpg"/><Relationship Id="rId14" Type="http://schemas.openxmlformats.org/officeDocument/2006/relationships/image" Target="../media/image78.png"/></Relationships>
</file>

<file path=ppt/slides/_rels/slide19.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emf"/><Relationship Id="rId7" Type="http://schemas.openxmlformats.org/officeDocument/2006/relationships/image" Target="../media/image83.emf"/><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9.jpeg"/><Relationship Id="rId3" Type="http://schemas.openxmlformats.org/officeDocument/2006/relationships/image" Target="../media/image91.png"/><Relationship Id="rId7" Type="http://schemas.openxmlformats.org/officeDocument/2006/relationships/image" Target="../media/image95.png"/><Relationship Id="rId12" Type="http://schemas.microsoft.com/office/2007/relationships/hdphoto" Target="../media/hdphoto2.wdp"/><Relationship Id="rId2" Type="http://schemas.openxmlformats.org/officeDocument/2006/relationships/notesSlide" Target="../notesSlides/notesSlide14.xml"/><Relationship Id="rId16" Type="http://schemas.openxmlformats.org/officeDocument/2006/relationships/image" Target="../media/image101.png"/><Relationship Id="rId1" Type="http://schemas.openxmlformats.org/officeDocument/2006/relationships/slideLayout" Target="../slideLayouts/slideLayout20.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5" Type="http://schemas.microsoft.com/office/2007/relationships/hdphoto" Target="../media/hdphoto3.wdp"/><Relationship Id="rId10" Type="http://schemas.openxmlformats.org/officeDocument/2006/relationships/image" Target="../media/image97.png"/><Relationship Id="rId4" Type="http://schemas.openxmlformats.org/officeDocument/2006/relationships/image" Target="../media/image92.png"/><Relationship Id="rId9" Type="http://schemas.microsoft.com/office/2007/relationships/hdphoto" Target="../media/hdphoto1.wdp"/><Relationship Id="rId14" Type="http://schemas.openxmlformats.org/officeDocument/2006/relationships/image" Target="../media/image100.png"/></Relationships>
</file>

<file path=ppt/slides/_rels/slide2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9.png"/><Relationship Id="rId18" Type="http://schemas.openxmlformats.org/officeDocument/2006/relationships/image" Target="../media/image113.png"/><Relationship Id="rId3" Type="http://schemas.openxmlformats.org/officeDocument/2006/relationships/image" Target="../media/image102.png"/><Relationship Id="rId21" Type="http://schemas.openxmlformats.org/officeDocument/2006/relationships/image" Target="../media/image115.png"/><Relationship Id="rId7" Type="http://schemas.openxmlformats.org/officeDocument/2006/relationships/image" Target="../media/image105.png"/><Relationship Id="rId12" Type="http://schemas.microsoft.com/office/2007/relationships/hdphoto" Target="../media/hdphoto6.wdp"/><Relationship Id="rId17" Type="http://schemas.microsoft.com/office/2007/relationships/hdphoto" Target="../media/hdphoto7.wdp"/><Relationship Id="rId2" Type="http://schemas.openxmlformats.org/officeDocument/2006/relationships/notesSlide" Target="../notesSlides/notesSlide15.xml"/><Relationship Id="rId16" Type="http://schemas.openxmlformats.org/officeDocument/2006/relationships/image" Target="../media/image112.png"/><Relationship Id="rId20" Type="http://schemas.microsoft.com/office/2007/relationships/hdphoto" Target="../media/hdphoto8.wdp"/><Relationship Id="rId1" Type="http://schemas.openxmlformats.org/officeDocument/2006/relationships/slideLayout" Target="../slideLayouts/slideLayout42.xml"/><Relationship Id="rId6" Type="http://schemas.microsoft.com/office/2007/relationships/hdphoto" Target="../media/hdphoto4.wdp"/><Relationship Id="rId11" Type="http://schemas.openxmlformats.org/officeDocument/2006/relationships/image" Target="../media/image108.png"/><Relationship Id="rId5" Type="http://schemas.openxmlformats.org/officeDocument/2006/relationships/image" Target="../media/image104.png"/><Relationship Id="rId15" Type="http://schemas.openxmlformats.org/officeDocument/2006/relationships/image" Target="../media/image111.png"/><Relationship Id="rId23" Type="http://schemas.openxmlformats.org/officeDocument/2006/relationships/image" Target="../media/image117.png"/><Relationship Id="rId10" Type="http://schemas.openxmlformats.org/officeDocument/2006/relationships/image" Target="../media/image107.png"/><Relationship Id="rId19" Type="http://schemas.openxmlformats.org/officeDocument/2006/relationships/image" Target="../media/image114.png"/><Relationship Id="rId4" Type="http://schemas.openxmlformats.org/officeDocument/2006/relationships/image" Target="../media/image103.png"/><Relationship Id="rId9" Type="http://schemas.microsoft.com/office/2007/relationships/hdphoto" Target="../media/hdphoto5.wdp"/><Relationship Id="rId14" Type="http://schemas.openxmlformats.org/officeDocument/2006/relationships/image" Target="../media/image110.png"/><Relationship Id="rId22" Type="http://schemas.openxmlformats.org/officeDocument/2006/relationships/image" Target="../media/image1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jpeg"/><Relationship Id="rId7"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microsoft.com/office/2007/relationships/hdphoto" Target="../media/hdphoto9.wdp"/><Relationship Id="rId5" Type="http://schemas.openxmlformats.org/officeDocument/2006/relationships/image" Target="../media/image120.png"/><Relationship Id="rId10" Type="http://schemas.openxmlformats.org/officeDocument/2006/relationships/image" Target="../media/image124.png"/><Relationship Id="rId4" Type="http://schemas.openxmlformats.org/officeDocument/2006/relationships/image" Target="../media/image119.png"/><Relationship Id="rId9" Type="http://schemas.openxmlformats.org/officeDocument/2006/relationships/image" Target="../media/image123.png"/></Relationships>
</file>

<file path=ppt/slides/_rels/slide2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3.png"/><Relationship Id="rId18" Type="http://schemas.microsoft.com/office/2007/relationships/hdphoto" Target="../media/hdphoto13.wdp"/><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2.png"/><Relationship Id="rId17" Type="http://schemas.openxmlformats.org/officeDocument/2006/relationships/image" Target="../media/image136.png"/><Relationship Id="rId2" Type="http://schemas.openxmlformats.org/officeDocument/2006/relationships/notesSlide" Target="../notesSlides/notesSlide19.xml"/><Relationship Id="rId16" Type="http://schemas.openxmlformats.org/officeDocument/2006/relationships/image" Target="../media/image135.png"/><Relationship Id="rId1" Type="http://schemas.openxmlformats.org/officeDocument/2006/relationships/slideLayout" Target="../slideLayouts/slideLayout20.xml"/><Relationship Id="rId6" Type="http://schemas.openxmlformats.org/officeDocument/2006/relationships/image" Target="../media/image128.png"/><Relationship Id="rId11" Type="http://schemas.microsoft.com/office/2007/relationships/hdphoto" Target="../media/hdphoto11.wdp"/><Relationship Id="rId5" Type="http://schemas.openxmlformats.org/officeDocument/2006/relationships/image" Target="../media/image127.png"/><Relationship Id="rId15" Type="http://schemas.microsoft.com/office/2007/relationships/hdphoto" Target="../media/hdphoto12.wdp"/><Relationship Id="rId10" Type="http://schemas.openxmlformats.org/officeDocument/2006/relationships/image" Target="../media/image131.png"/><Relationship Id="rId19" Type="http://schemas.openxmlformats.org/officeDocument/2006/relationships/image" Target="../media/image137.png"/><Relationship Id="rId4" Type="http://schemas.openxmlformats.org/officeDocument/2006/relationships/image" Target="../media/image126.png"/><Relationship Id="rId9" Type="http://schemas.microsoft.com/office/2007/relationships/hdphoto" Target="../media/hdphoto10.wdp"/><Relationship Id="rId14" Type="http://schemas.openxmlformats.org/officeDocument/2006/relationships/image" Target="../media/image134.png"/></Relationships>
</file>

<file path=ppt/slides/_rels/slide2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3" Type="http://schemas.openxmlformats.org/officeDocument/2006/relationships/image" Target="../media/image155.png"/><Relationship Id="rId18" Type="http://schemas.openxmlformats.org/officeDocument/2006/relationships/image" Target="../media/image160.jpeg"/><Relationship Id="rId26" Type="http://schemas.openxmlformats.org/officeDocument/2006/relationships/image" Target="../media/image168.png"/><Relationship Id="rId3" Type="http://schemas.openxmlformats.org/officeDocument/2006/relationships/image" Target="../media/image145.png"/><Relationship Id="rId21" Type="http://schemas.openxmlformats.org/officeDocument/2006/relationships/image" Target="../media/image163.png"/><Relationship Id="rId34" Type="http://schemas.openxmlformats.org/officeDocument/2006/relationships/image" Target="../media/image174.jpeg"/><Relationship Id="rId7" Type="http://schemas.openxmlformats.org/officeDocument/2006/relationships/image" Target="../media/image149.png"/><Relationship Id="rId12" Type="http://schemas.openxmlformats.org/officeDocument/2006/relationships/image" Target="../media/image154.png"/><Relationship Id="rId17" Type="http://schemas.openxmlformats.org/officeDocument/2006/relationships/image" Target="../media/image159.png"/><Relationship Id="rId25" Type="http://schemas.openxmlformats.org/officeDocument/2006/relationships/image" Target="../media/image167.png"/><Relationship Id="rId33" Type="http://schemas.openxmlformats.org/officeDocument/2006/relationships/image" Target="../media/image173.png"/><Relationship Id="rId2" Type="http://schemas.openxmlformats.org/officeDocument/2006/relationships/notesSlide" Target="../notesSlides/notesSlide22.xml"/><Relationship Id="rId16" Type="http://schemas.openxmlformats.org/officeDocument/2006/relationships/image" Target="../media/image158.png"/><Relationship Id="rId20" Type="http://schemas.openxmlformats.org/officeDocument/2006/relationships/image" Target="../media/image162.png"/><Relationship Id="rId29" Type="http://schemas.openxmlformats.org/officeDocument/2006/relationships/image" Target="../media/image170.png"/><Relationship Id="rId1" Type="http://schemas.openxmlformats.org/officeDocument/2006/relationships/slideLayout" Target="../slideLayouts/slideLayout20.xml"/><Relationship Id="rId6" Type="http://schemas.openxmlformats.org/officeDocument/2006/relationships/image" Target="../media/image148.png"/><Relationship Id="rId11" Type="http://schemas.openxmlformats.org/officeDocument/2006/relationships/image" Target="../media/image153.png"/><Relationship Id="rId24" Type="http://schemas.openxmlformats.org/officeDocument/2006/relationships/image" Target="../media/image166.png"/><Relationship Id="rId32" Type="http://schemas.openxmlformats.org/officeDocument/2006/relationships/image" Target="../media/image172.png"/><Relationship Id="rId5" Type="http://schemas.openxmlformats.org/officeDocument/2006/relationships/image" Target="../media/image147.png"/><Relationship Id="rId15" Type="http://schemas.openxmlformats.org/officeDocument/2006/relationships/image" Target="../media/image157.png"/><Relationship Id="rId23" Type="http://schemas.openxmlformats.org/officeDocument/2006/relationships/image" Target="../media/image165.png"/><Relationship Id="rId28" Type="http://schemas.microsoft.com/office/2007/relationships/hdphoto" Target="../media/hdphoto14.wdp"/><Relationship Id="rId10" Type="http://schemas.openxmlformats.org/officeDocument/2006/relationships/image" Target="../media/image152.png"/><Relationship Id="rId19" Type="http://schemas.openxmlformats.org/officeDocument/2006/relationships/image" Target="../media/image161.jpeg"/><Relationship Id="rId31" Type="http://schemas.openxmlformats.org/officeDocument/2006/relationships/image" Target="../media/image171.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 Id="rId22" Type="http://schemas.openxmlformats.org/officeDocument/2006/relationships/image" Target="../media/image164.png"/><Relationship Id="rId27" Type="http://schemas.openxmlformats.org/officeDocument/2006/relationships/image" Target="../media/image169.png"/><Relationship Id="rId30" Type="http://schemas.microsoft.com/office/2007/relationships/hdphoto" Target="../media/hdphoto15.wdp"/><Relationship Id="rId8" Type="http://schemas.openxmlformats.org/officeDocument/2006/relationships/image" Target="../media/image150.png"/></Relationships>
</file>

<file path=ppt/slides/_rels/slide32.xml.rels><?xml version="1.0" encoding="UTF-8" standalone="yes"?>
<Relationships xmlns="http://schemas.openxmlformats.org/package/2006/relationships"><Relationship Id="rId8" Type="http://schemas.openxmlformats.org/officeDocument/2006/relationships/image" Target="../media/image180.jpeg"/><Relationship Id="rId3" Type="http://schemas.openxmlformats.org/officeDocument/2006/relationships/image" Target="../media/image175.png"/><Relationship Id="rId7" Type="http://schemas.openxmlformats.org/officeDocument/2006/relationships/image" Target="../media/image179.jpe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178.jpeg"/><Relationship Id="rId5" Type="http://schemas.openxmlformats.org/officeDocument/2006/relationships/image" Target="../media/image177.jpeg"/><Relationship Id="rId4" Type="http://schemas.openxmlformats.org/officeDocument/2006/relationships/image" Target="../media/image176.wmf"/><Relationship Id="rId9" Type="http://schemas.openxmlformats.org/officeDocument/2006/relationships/image" Target="../media/image181.png"/></Relationships>
</file>

<file path=ppt/slides/_rels/slide33.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34.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18" Type="http://schemas.openxmlformats.org/officeDocument/2006/relationships/image" Target="../media/image213.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png"/><Relationship Id="rId17" Type="http://schemas.openxmlformats.org/officeDocument/2006/relationships/image" Target="../media/image212.png"/><Relationship Id="rId2" Type="http://schemas.openxmlformats.org/officeDocument/2006/relationships/notesSlide" Target="../notesSlides/notesSlide27.xml"/><Relationship Id="rId16" Type="http://schemas.openxmlformats.org/officeDocument/2006/relationships/image" Target="../media/image211.png"/><Relationship Id="rId1" Type="http://schemas.openxmlformats.org/officeDocument/2006/relationships/slideLayout" Target="../slideLayouts/slideLayout20.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5" Type="http://schemas.openxmlformats.org/officeDocument/2006/relationships/image" Target="../media/image210.png"/><Relationship Id="rId10" Type="http://schemas.openxmlformats.org/officeDocument/2006/relationships/image" Target="../media/image205.png"/><Relationship Id="rId19" Type="http://schemas.openxmlformats.org/officeDocument/2006/relationships/image" Target="../media/image214.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image" Target="../media/image217.png"/><Relationship Id="rId4" Type="http://schemas.openxmlformats.org/officeDocument/2006/relationships/image" Target="../media/image216.png"/></Relationships>
</file>

<file path=ppt/slides/_rels/slide39.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pn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png"/><Relationship Id="rId15" Type="http://schemas.openxmlformats.org/officeDocument/2006/relationships/image" Target="../media/image23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 Id="rId14" Type="http://schemas.openxmlformats.org/officeDocument/2006/relationships/image" Target="../media/image229.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1.xml"/><Relationship Id="rId1" Type="http://schemas.openxmlformats.org/officeDocument/2006/relationships/slideLayout" Target="../slideLayouts/slideLayout20.xml"/><Relationship Id="rId5" Type="http://schemas.openxmlformats.org/officeDocument/2006/relationships/image" Target="../media/image233.png"/><Relationship Id="rId4" Type="http://schemas.openxmlformats.org/officeDocument/2006/relationships/image" Target="../media/image232.jpeg"/></Relationships>
</file>

<file path=ppt/slides/_rels/slide41.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png"/><Relationship Id="rId3" Type="http://schemas.openxmlformats.org/officeDocument/2006/relationships/notesSlide" Target="../notesSlides/notesSlide32.xml"/><Relationship Id="rId7" Type="http://schemas.openxmlformats.org/officeDocument/2006/relationships/image" Target="../media/image237.png"/><Relationship Id="rId12" Type="http://schemas.openxmlformats.org/officeDocument/2006/relationships/image" Target="../media/image242.png"/><Relationship Id="rId2" Type="http://schemas.openxmlformats.org/officeDocument/2006/relationships/slideLayout" Target="../slideLayouts/slideLayout20.xml"/><Relationship Id="rId1" Type="http://schemas.openxmlformats.org/officeDocument/2006/relationships/tags" Target="../tags/tag1.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4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jpeg"/><Relationship Id="rId1" Type="http://schemas.openxmlformats.org/officeDocument/2006/relationships/slideLayout" Target="../slideLayouts/slideLayout20.xml"/><Relationship Id="rId6" Type="http://schemas.openxmlformats.org/officeDocument/2006/relationships/image" Target="../media/image249.png"/><Relationship Id="rId5" Type="http://schemas.openxmlformats.org/officeDocument/2006/relationships/image" Target="../media/image248.jpeg"/><Relationship Id="rId4" Type="http://schemas.openxmlformats.org/officeDocument/2006/relationships/image" Target="../media/image247.jpeg"/></Relationships>
</file>

<file path=ppt/slides/_rels/slide45.xml.rels><?xml version="1.0" encoding="UTF-8" standalone="yes"?>
<Relationships xmlns="http://schemas.openxmlformats.org/package/2006/relationships"><Relationship Id="rId8" Type="http://schemas.openxmlformats.org/officeDocument/2006/relationships/image" Target="../media/image255.jpeg"/><Relationship Id="rId3" Type="http://schemas.openxmlformats.org/officeDocument/2006/relationships/image" Target="../media/image250.jpeg"/><Relationship Id="rId7" Type="http://schemas.openxmlformats.org/officeDocument/2006/relationships/image" Target="../media/image254.jpeg"/><Relationship Id="rId2" Type="http://schemas.openxmlformats.org/officeDocument/2006/relationships/slideLayout" Target="../slideLayouts/slideLayout20.xml"/><Relationship Id="rId1" Type="http://schemas.openxmlformats.org/officeDocument/2006/relationships/tags" Target="../tags/tag2.xml"/><Relationship Id="rId6" Type="http://schemas.openxmlformats.org/officeDocument/2006/relationships/image" Target="../media/image253.jpeg"/><Relationship Id="rId5" Type="http://schemas.openxmlformats.org/officeDocument/2006/relationships/image" Target="../media/image252.jpeg"/><Relationship Id="rId4" Type="http://schemas.openxmlformats.org/officeDocument/2006/relationships/image" Target="../media/image251.jpeg"/></Relationships>
</file>

<file path=ppt/slides/_rels/slide46.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261.png"/><Relationship Id="rId2" Type="http://schemas.openxmlformats.org/officeDocument/2006/relationships/image" Target="../media/image256.png"/><Relationship Id="rId1" Type="http://schemas.openxmlformats.org/officeDocument/2006/relationships/slideLayout" Target="../slideLayouts/slideLayout2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47.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image" Target="../media/image272.png"/><Relationship Id="rId3" Type="http://schemas.openxmlformats.org/officeDocument/2006/relationships/image" Target="../media/image262.png"/><Relationship Id="rId7" Type="http://schemas.openxmlformats.org/officeDocument/2006/relationships/image" Target="../media/image266.png"/><Relationship Id="rId12" Type="http://schemas.openxmlformats.org/officeDocument/2006/relationships/image" Target="../media/image271.png"/><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265.png"/><Relationship Id="rId11" Type="http://schemas.openxmlformats.org/officeDocument/2006/relationships/image" Target="../media/image270.png"/><Relationship Id="rId5" Type="http://schemas.openxmlformats.org/officeDocument/2006/relationships/image" Target="../media/image264.png"/><Relationship Id="rId10" Type="http://schemas.openxmlformats.org/officeDocument/2006/relationships/image" Target="../media/image269.png"/><Relationship Id="rId4" Type="http://schemas.openxmlformats.org/officeDocument/2006/relationships/image" Target="../media/image263.png"/><Relationship Id="rId9" Type="http://schemas.openxmlformats.org/officeDocument/2006/relationships/image" Target="../media/image268.png"/></Relationships>
</file>

<file path=ppt/slides/_rels/slide48.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3.png"/><Relationship Id="rId3" Type="http://schemas.openxmlformats.org/officeDocument/2006/relationships/image" Target="../media/image273.png"/><Relationship Id="rId7" Type="http://schemas.openxmlformats.org/officeDocument/2006/relationships/image" Target="../media/image277.png"/><Relationship Id="rId12" Type="http://schemas.openxmlformats.org/officeDocument/2006/relationships/image" Target="../media/image282.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276.png"/><Relationship Id="rId11" Type="http://schemas.openxmlformats.org/officeDocument/2006/relationships/image" Target="../media/image281.png"/><Relationship Id="rId5" Type="http://schemas.openxmlformats.org/officeDocument/2006/relationships/image" Target="../media/image275.png"/><Relationship Id="rId10" Type="http://schemas.openxmlformats.org/officeDocument/2006/relationships/image" Target="../media/image280.png"/><Relationship Id="rId4" Type="http://schemas.openxmlformats.org/officeDocument/2006/relationships/image" Target="../media/image274.png"/><Relationship Id="rId9" Type="http://schemas.openxmlformats.org/officeDocument/2006/relationships/image" Target="../media/image279.png"/><Relationship Id="rId14" Type="http://schemas.openxmlformats.org/officeDocument/2006/relationships/image" Target="../media/image28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image" Target="../media/image17.jpeg"/><Relationship Id="rId16" Type="http://schemas.openxmlformats.org/officeDocument/2006/relationships/image" Target="../media/image31.wmf"/><Relationship Id="rId1" Type="http://schemas.openxmlformats.org/officeDocument/2006/relationships/slideLayout" Target="../slideLayouts/slideLayout20.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forbes.com/sites/greatspeculations/2011/02/07/cisco-gets-to-24-but-gartners-multi-vendor-talk-hurts-if-it-sticks/" TargetMode="External"/><Relationship Id="rId1" Type="http://schemas.openxmlformats.org/officeDocument/2006/relationships/slideLayout" Target="../slideLayouts/slideLayout20.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20.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p:nvPr>
        </p:nvSpPr>
        <p:spPr/>
        <p:txBody>
          <a:bodyPr wrap="square">
            <a:normAutofit fontScale="90000"/>
          </a:bodyPr>
          <a:lstStyle/>
          <a:p>
            <a:r>
              <a:rPr lang="en-US" altLang="zh-CN" sz="2800" dirty="0">
                <a:solidFill>
                  <a:srgbClr val="00B0F0"/>
                </a:solidFill>
                <a:latin typeface="Huawei Sans" panose="020C0503030203020204" pitchFamily="34" charset="0"/>
                <a:sym typeface="+mn-ea"/>
              </a:rPr>
              <a:t>Huawei IP Network Products Sales Training</a:t>
            </a:r>
            <a:br>
              <a:rPr lang="en-US" altLang="zh-CN" sz="2800" dirty="0">
                <a:solidFill>
                  <a:srgbClr val="00B0F0"/>
                </a:solidFill>
                <a:latin typeface="Huawei Sans" panose="020C0503030203020204" pitchFamily="34" charset="0"/>
                <a:sym typeface="+mn-ea"/>
              </a:rPr>
            </a:br>
            <a:r>
              <a:rPr lang="en-US" altLang="zh-CN" sz="2800">
                <a:solidFill>
                  <a:srgbClr val="00B0F0"/>
                </a:solidFill>
                <a:latin typeface="Huawei Sans" panose="020C0503030203020204" pitchFamily="34" charset="0"/>
                <a:sym typeface="+mn-ea"/>
              </a:rPr>
              <a:t>--</a:t>
            </a:r>
            <a:r>
              <a:rPr lang="en-US" altLang="zh-CN" sz="2800" smtClean="0">
                <a:solidFill>
                  <a:srgbClr val="00B0F0"/>
                </a:solidFill>
                <a:latin typeface="Huawei Sans" panose="020C0503030203020204" pitchFamily="34" charset="0"/>
                <a:sym typeface="+mn-ea"/>
              </a:rPr>
              <a:t>2020.5</a:t>
            </a:r>
            <a:endParaRPr lang="en-US" altLang="zh-CN" sz="2800" dirty="0">
              <a:solidFill>
                <a:srgbClr val="00B0F0"/>
              </a:solidFill>
              <a:latin typeface="Huawei Sans" panose="020C0503030203020204" pitchFamily="34" charset="0"/>
              <a:sym typeface="+mn-ea"/>
            </a:endParaRPr>
          </a:p>
        </p:txBody>
      </p:sp>
    </p:spTree>
    <p:extLst>
      <p:ext uri="{BB962C8B-B14F-4D97-AF65-F5344CB8AC3E}">
        <p14:creationId xmlns:p14="http://schemas.microsoft.com/office/powerpoint/2010/main" val="34695704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4294967295"/>
          </p:nvPr>
        </p:nvSpPr>
        <p:spPr>
          <a:xfrm>
            <a:off x="469900" y="1233488"/>
            <a:ext cx="11274425" cy="4679950"/>
          </a:xfrm>
        </p:spPr>
        <p:txBody>
          <a:bodyPr wrap="square"/>
          <a:lstStyle/>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IP Products Sales Strategy Overview</a:t>
            </a:r>
          </a:p>
          <a:p>
            <a:r>
              <a:rPr lang="en-US" altLang="zh-CN" sz="2400" b="1" dirty="0">
                <a:latin typeface="Huawei Sans" panose="020C0503030203020204" pitchFamily="34" charset="0"/>
                <a:ea typeface="微软雅黑" panose="020B0503020204020204" pitchFamily="34" charset="-122"/>
                <a:cs typeface="Huawei Sans" panose="020C0503030203020204" pitchFamily="34" charset="0"/>
              </a:rPr>
              <a:t>Campus Switches</a:t>
            </a: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WLAN </a:t>
            </a:r>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Products</a:t>
            </a: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Data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Center Switches</a:t>
            </a: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Edge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Routing: AR G3 Products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Core Routing: NE Products </a:t>
            </a:r>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Security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Products</a:t>
            </a:r>
          </a:p>
          <a:p>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endPar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pPr marL="0" indent="0">
              <a:buNone/>
            </a:pPr>
            <a:endParaRPr lang="en-US"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22853114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a:ea typeface="宋体"/>
              </a:rPr>
              <a:t>S Series Switches: Sales Opportunities &amp; Strategies</a:t>
            </a:r>
            <a:endParaRPr lang="zh-CN" altLang="en-US" sz="2800">
              <a:ea typeface="宋体"/>
            </a:endParaRPr>
          </a:p>
        </p:txBody>
      </p:sp>
      <p:sp>
        <p:nvSpPr>
          <p:cNvPr id="3" name="圆角矩形 5"/>
          <p:cNvSpPr/>
          <p:nvPr/>
        </p:nvSpPr>
        <p:spPr bwMode="auto">
          <a:xfrm>
            <a:off x="319234" y="1370451"/>
            <a:ext cx="11641735" cy="3178619"/>
          </a:xfrm>
          <a:prstGeom prst="roundRect">
            <a:avLst>
              <a:gd name="adj" fmla="val 7215"/>
            </a:avLst>
          </a:prstGeom>
          <a:noFill/>
          <a:ln w="12700">
            <a:solidFill>
              <a:srgbClr val="00B0F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51" tIns="60925" rIns="121851" bIns="60925" numCol="1" rtlCol="0" anchor="t" anchorCtr="0" compatLnSpc="1">
            <a:prstTxWarp prst="textNoShape">
              <a:avLst/>
            </a:prstTxWarp>
          </a:bodyPr>
          <a:lstStyle/>
          <a:p>
            <a:pPr defTabSz="1218479">
              <a:buClr>
                <a:srgbClr val="CC9900"/>
              </a:buClr>
              <a:buFont typeface="Wingdings" pitchFamily="2" charset="2"/>
              <a:buChar char="n"/>
            </a:pPr>
            <a:endParaRPr lang="zh-CN" altLang="en-US" sz="2267" dirty="0">
              <a:ea typeface="宋体" charset="-122"/>
            </a:endParaRPr>
          </a:p>
        </p:txBody>
      </p:sp>
      <p:sp>
        <p:nvSpPr>
          <p:cNvPr id="4" name="矩形 14"/>
          <p:cNvSpPr/>
          <p:nvPr/>
        </p:nvSpPr>
        <p:spPr>
          <a:xfrm>
            <a:off x="10424617" y="3244526"/>
            <a:ext cx="1780641" cy="1908888"/>
          </a:xfrm>
          <a:prstGeom prst="rect">
            <a:avLst/>
          </a:prstGeom>
        </p:spPr>
        <p:txBody>
          <a:bodyPr wrap="square" lIns="121885" tIns="60944" rIns="121885" bIns="60944">
            <a:spAutoFit/>
          </a:bodyPr>
          <a:lstStyle/>
          <a:p>
            <a:pPr marL="0" lvl="1" eaLnBrk="0" hangingPunct="0">
              <a:lnSpc>
                <a:spcPct val="150000"/>
              </a:lnSpc>
              <a:buClr>
                <a:srgbClr val="990000"/>
              </a:buClr>
              <a:buSzPct val="85000"/>
              <a:tabLst>
                <a:tab pos="480336" algn="l"/>
              </a:tabLst>
              <a:defRPr/>
            </a:pPr>
            <a:r>
              <a:rPr lang="en-US" altLang="zh-CN" sz="1333" b="1" dirty="0">
                <a:solidFill>
                  <a:srgbClr val="00B0F0"/>
                </a:solidFill>
                <a:ea typeface="华文细黑"/>
              </a:rPr>
              <a:t>Others:</a:t>
            </a:r>
            <a:endParaRPr lang="zh-CN" altLang="en-US" sz="1333" b="1" dirty="0">
              <a:solidFill>
                <a:srgbClr val="00B0F0"/>
              </a:solidFill>
              <a:ea typeface="华文细黑"/>
            </a:endParaRPr>
          </a:p>
          <a:p>
            <a:pPr marL="177722" lvl="1" indent="-177722" eaLnBrk="0" hangingPunct="0">
              <a:lnSpc>
                <a:spcPct val="150000"/>
              </a:lnSpc>
              <a:buClr>
                <a:srgbClr val="00B0F0"/>
              </a:buClr>
              <a:buSzPct val="85000"/>
              <a:buFont typeface="Wingdings" pitchFamily="2" charset="2"/>
              <a:buChar char="ü"/>
              <a:tabLst>
                <a:tab pos="480336" algn="l"/>
              </a:tabLst>
              <a:defRPr/>
            </a:pPr>
            <a:r>
              <a:rPr lang="en-US" altLang="zh-CN" sz="1067" dirty="0">
                <a:solidFill>
                  <a:srgbClr val="00B0F0"/>
                </a:solidFill>
                <a:ea typeface="华文细黑"/>
              </a:rPr>
              <a:t>Office networks in vertical industries: </a:t>
            </a:r>
            <a:r>
              <a:rPr lang="en-US" altLang="zh-CN" sz="1067" dirty="0">
                <a:ea typeface="华文细黑"/>
              </a:rPr>
              <a:t>BYOD to promote efficiency  </a:t>
            </a:r>
          </a:p>
          <a:p>
            <a:pPr marL="177722" lvl="1" indent="-177722" eaLnBrk="0" hangingPunct="0">
              <a:lnSpc>
                <a:spcPct val="150000"/>
              </a:lnSpc>
              <a:buClr>
                <a:srgbClr val="990000"/>
              </a:buClr>
              <a:buSzPct val="85000"/>
              <a:buFont typeface="Wingdings" pitchFamily="2" charset="2"/>
              <a:buChar char="ü"/>
              <a:tabLst>
                <a:tab pos="480336" algn="l"/>
              </a:tabLst>
              <a:defRPr/>
            </a:pPr>
            <a:endParaRPr lang="zh-CN" altLang="en-US" sz="1067" dirty="0"/>
          </a:p>
          <a:p>
            <a:pPr marL="177722" lvl="1" indent="-177722" eaLnBrk="0" hangingPunct="0">
              <a:lnSpc>
                <a:spcPct val="150000"/>
              </a:lnSpc>
              <a:buClr>
                <a:srgbClr val="990000"/>
              </a:buClr>
              <a:buSzPct val="85000"/>
              <a:buFont typeface="Wingdings" pitchFamily="2" charset="2"/>
              <a:buChar char="ü"/>
              <a:tabLst>
                <a:tab pos="480336" algn="l"/>
              </a:tabLst>
              <a:defRPr/>
            </a:pPr>
            <a:endParaRPr lang="zh-CN" altLang="en-US" sz="1067" dirty="0">
              <a:solidFill>
                <a:prstClr val="black"/>
              </a:solidFill>
              <a:ea typeface="华文细黑"/>
            </a:endParaRPr>
          </a:p>
        </p:txBody>
      </p:sp>
      <p:pic>
        <p:nvPicPr>
          <p:cNvPr id="5" name="Picture 4" descr="http://www.esserecomunisti.it/wp-content/uploads/universita.jpg"/>
          <p:cNvPicPr>
            <a:picLocks noChangeArrowheads="1"/>
          </p:cNvPicPr>
          <p:nvPr/>
        </p:nvPicPr>
        <p:blipFill>
          <a:blip r:embed="rId2" cstate="print"/>
          <a:srcRect/>
          <a:stretch>
            <a:fillRect/>
          </a:stretch>
        </p:blipFill>
        <p:spPr bwMode="auto">
          <a:xfrm>
            <a:off x="6790167" y="1673023"/>
            <a:ext cx="749557" cy="616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471"/>
          <p:cNvSpPr txBox="1">
            <a:spLocks noChangeArrowheads="1"/>
          </p:cNvSpPr>
          <p:nvPr/>
        </p:nvSpPr>
        <p:spPr bwMode="auto">
          <a:xfrm>
            <a:off x="1119751" y="3325427"/>
            <a:ext cx="2546876" cy="1416189"/>
          </a:xfrm>
          <a:prstGeom prst="rect">
            <a:avLst/>
          </a:prstGeom>
          <a:noFill/>
          <a:ln w="9525">
            <a:noFill/>
            <a:miter lim="800000"/>
            <a:headEnd/>
            <a:tailEnd/>
          </a:ln>
        </p:spPr>
        <p:txBody>
          <a:bodyPr wrap="square" lIns="121885" tIns="60944" rIns="121885" bIns="60944">
            <a:spAutoFit/>
          </a:bodyPr>
          <a:lstStyle/>
          <a:p>
            <a:pPr marL="0" lvl="1" eaLnBrk="0" hangingPunct="0">
              <a:lnSpc>
                <a:spcPct val="150000"/>
              </a:lnSpc>
              <a:buClr>
                <a:srgbClr val="990000"/>
              </a:buClr>
              <a:buSzPct val="85000"/>
              <a:tabLst>
                <a:tab pos="480336" algn="l"/>
              </a:tabLst>
              <a:defRPr/>
            </a:pPr>
            <a:r>
              <a:rPr lang="en-US" altLang="zh-CN" sz="1333" b="1" dirty="0">
                <a:solidFill>
                  <a:srgbClr val="00B0F0"/>
                </a:solidFill>
                <a:ea typeface="华文细黑"/>
              </a:rPr>
              <a:t>ISP:</a:t>
            </a:r>
          </a:p>
          <a:p>
            <a:pPr marL="171450" lvl="1" indent="-171450" eaLnBrk="0" hangingPunct="0">
              <a:lnSpc>
                <a:spcPct val="150000"/>
              </a:lnSpc>
              <a:buClr>
                <a:srgbClr val="00B0F0"/>
              </a:buClr>
              <a:buSzPct val="85000"/>
              <a:buFont typeface="Wingdings" panose="05000000000000000000" pitchFamily="2" charset="2"/>
              <a:buChar char="ü"/>
              <a:tabLst>
                <a:tab pos="480336" algn="l"/>
              </a:tabLst>
              <a:defRPr/>
            </a:pPr>
            <a:r>
              <a:rPr lang="en-US" altLang="zh-CN" sz="1067" dirty="0">
                <a:solidFill>
                  <a:srgbClr val="00B0F0"/>
                </a:solidFill>
              </a:rPr>
              <a:t>ISP Metro Ethernet</a:t>
            </a:r>
            <a:r>
              <a:rPr lang="en-US" altLang="zh-CN" sz="1067" dirty="0">
                <a:solidFill>
                  <a:srgbClr val="00B0F0"/>
                </a:solidFill>
                <a:ea typeface="华文细黑"/>
              </a:rPr>
              <a:t>: </a:t>
            </a:r>
            <a:r>
              <a:rPr lang="en-US" altLang="zh-CN" sz="1067" dirty="0">
                <a:ea typeface="华文细黑"/>
              </a:rPr>
              <a:t>Bandwidth wholesalers to build cost-effective metro networks and data centers </a:t>
            </a:r>
          </a:p>
          <a:p>
            <a:pPr marL="177722" lvl="1" indent="-177722" eaLnBrk="0" hangingPunct="0">
              <a:lnSpc>
                <a:spcPct val="150000"/>
              </a:lnSpc>
              <a:buClr>
                <a:srgbClr val="990000"/>
              </a:buClr>
              <a:buSzPct val="85000"/>
              <a:buFont typeface="Wingdings" pitchFamily="2" charset="2"/>
              <a:buChar char="ü"/>
              <a:tabLst>
                <a:tab pos="480336" algn="l"/>
              </a:tabLst>
              <a:defRPr/>
            </a:pPr>
            <a:endParaRPr lang="zh-CN" altLang="en-US" sz="1067" dirty="0">
              <a:solidFill>
                <a:prstClr val="black"/>
              </a:solidFill>
              <a:ea typeface="华文细黑"/>
            </a:endParaRPr>
          </a:p>
        </p:txBody>
      </p:sp>
      <p:pic>
        <p:nvPicPr>
          <p:cNvPr id="7" name="Picture 8" descr="http://www.drogbaster.it/stadi-calcio/Stadium-Johannesburg.jpg"/>
          <p:cNvPicPr>
            <a:picLocks noChangeArrowheads="1"/>
          </p:cNvPicPr>
          <p:nvPr/>
        </p:nvPicPr>
        <p:blipFill>
          <a:blip r:embed="rId3" cstate="print"/>
          <a:srcRect/>
          <a:stretch>
            <a:fillRect/>
          </a:stretch>
        </p:blipFill>
        <p:spPr bwMode="auto">
          <a:xfrm>
            <a:off x="399711" y="1646906"/>
            <a:ext cx="756443" cy="638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圆角矩形 15"/>
          <p:cNvSpPr/>
          <p:nvPr/>
        </p:nvSpPr>
        <p:spPr bwMode="auto">
          <a:xfrm>
            <a:off x="319234" y="4639222"/>
            <a:ext cx="11641735" cy="1553043"/>
          </a:xfrm>
          <a:prstGeom prst="roundRect">
            <a:avLst>
              <a:gd name="adj" fmla="val 7570"/>
            </a:avLst>
          </a:prstGeom>
          <a:noFill/>
          <a:ln w="12700">
            <a:solidFill>
              <a:srgbClr val="00B0F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51" tIns="60925" rIns="121851" bIns="60925" numCol="1" rtlCol="0" anchor="t" anchorCtr="0" compatLnSpc="1">
            <a:prstTxWarp prst="textNoShape">
              <a:avLst/>
            </a:prstTxWarp>
          </a:bodyPr>
          <a:lstStyle/>
          <a:p>
            <a:pPr defTabSz="1218479">
              <a:buClr>
                <a:srgbClr val="CC9900"/>
              </a:buClr>
              <a:buFont typeface="Wingdings" pitchFamily="2" charset="2"/>
              <a:buChar char="n"/>
            </a:pPr>
            <a:endParaRPr lang="zh-CN" altLang="en-US" sz="2267" dirty="0">
              <a:ea typeface="宋体" charset="-122"/>
            </a:endParaRPr>
          </a:p>
        </p:txBody>
      </p:sp>
      <p:sp>
        <p:nvSpPr>
          <p:cNvPr id="9" name="TextBox 33"/>
          <p:cNvSpPr txBox="1"/>
          <p:nvPr/>
        </p:nvSpPr>
        <p:spPr bwMode="auto">
          <a:xfrm>
            <a:off x="1964775" y="4596274"/>
            <a:ext cx="10397507" cy="1630857"/>
          </a:xfrm>
          <a:prstGeom prst="rect">
            <a:avLst/>
          </a:prstGeom>
          <a:noFill/>
          <a:ln w="9525">
            <a:noFill/>
            <a:miter lim="800000"/>
            <a:headEnd/>
            <a:tailEnd/>
          </a:ln>
        </p:spPr>
        <p:txBody>
          <a:bodyPr wrap="square" lIns="91403" tIns="45701" rIns="91403" bIns="45701" rtlCol="0">
            <a:spAutoFit/>
          </a:bodyPr>
          <a:lstStyle/>
          <a:p>
            <a:pPr marL="228501" indent="-228501">
              <a:lnSpc>
                <a:spcPct val="150000"/>
              </a:lnSpc>
              <a:buClr>
                <a:srgbClr val="00B0F0"/>
              </a:buClr>
              <a:buSzPct val="60000"/>
              <a:buFont typeface="Wingdings" pitchFamily="2" charset="2"/>
              <a:buChar char="u"/>
            </a:pPr>
            <a:r>
              <a:rPr lang="en-US" altLang="zh-CN" sz="1333" b="1" dirty="0">
                <a:solidFill>
                  <a:srgbClr val="00B0F0"/>
                </a:solidFill>
                <a:ea typeface="华文细黑"/>
              </a:rPr>
              <a:t>Focus on NAs</a:t>
            </a:r>
            <a:r>
              <a:rPr lang="en-US" altLang="zh-CN" sz="1333" dirty="0">
                <a:solidFill>
                  <a:srgbClr val="00B0F0"/>
                </a:solidFill>
              </a:rPr>
              <a:t>: Match the NAs of the Enterprise BG </a:t>
            </a:r>
            <a:r>
              <a:rPr lang="en-US" altLang="zh-CN" sz="1333" dirty="0"/>
              <a:t>based on the value areas &amp; industries of switches, and then</a:t>
            </a:r>
          </a:p>
          <a:p>
            <a:pPr marL="228501" indent="-228501">
              <a:lnSpc>
                <a:spcPct val="150000"/>
              </a:lnSpc>
              <a:buClr>
                <a:srgbClr val="00B0F0"/>
              </a:buClr>
              <a:buSzPct val="60000"/>
            </a:pPr>
            <a:r>
              <a:rPr lang="en-US" altLang="zh-CN" sz="1333" dirty="0"/>
              <a:t>	select the value customers.</a:t>
            </a:r>
          </a:p>
          <a:p>
            <a:pPr marL="228501" indent="-228501">
              <a:lnSpc>
                <a:spcPct val="150000"/>
              </a:lnSpc>
              <a:buClr>
                <a:srgbClr val="00B0F0"/>
              </a:buClr>
              <a:buSzPct val="60000"/>
              <a:buFont typeface="Wingdings" pitchFamily="2" charset="2"/>
              <a:buChar char="u"/>
            </a:pPr>
            <a:r>
              <a:rPr lang="en-US" altLang="zh-CN" sz="1333" b="1" dirty="0">
                <a:solidFill>
                  <a:srgbClr val="00B0F0"/>
                </a:solidFill>
                <a:ea typeface="华文细黑"/>
              </a:rPr>
              <a:t>Markets outside China</a:t>
            </a:r>
            <a:r>
              <a:rPr lang="en-US" altLang="zh-CN" sz="1333" dirty="0">
                <a:solidFill>
                  <a:srgbClr val="00B0F0"/>
                </a:solidFill>
              </a:rPr>
              <a:t>: </a:t>
            </a:r>
            <a:r>
              <a:rPr lang="en-US" altLang="zh-CN" sz="1333" dirty="0"/>
              <a:t>Focus on </a:t>
            </a:r>
            <a:r>
              <a:rPr lang="en-US" altLang="zh-CN" sz="1333" dirty="0">
                <a:solidFill>
                  <a:srgbClr val="00B0F0"/>
                </a:solidFill>
              </a:rPr>
              <a:t>main scenarios: </a:t>
            </a:r>
            <a:r>
              <a:rPr lang="en-US" altLang="zh-CN" sz="1333" dirty="0"/>
              <a:t>government, hospital, education, large enterprise, etc.</a:t>
            </a:r>
          </a:p>
          <a:p>
            <a:pPr marL="228501" indent="-228501">
              <a:lnSpc>
                <a:spcPct val="150000"/>
              </a:lnSpc>
              <a:buClr>
                <a:srgbClr val="00B0F0"/>
              </a:buClr>
              <a:buSzPct val="60000"/>
              <a:buFont typeface="Wingdings" pitchFamily="2" charset="2"/>
              <a:buChar char="u"/>
            </a:pPr>
            <a:r>
              <a:rPr lang="en-US" altLang="zh-CN" sz="1333" b="1" dirty="0">
                <a:solidFill>
                  <a:srgbClr val="00B0F0"/>
                </a:solidFill>
                <a:ea typeface="华文细黑"/>
              </a:rPr>
              <a:t>Campus network</a:t>
            </a:r>
            <a:r>
              <a:rPr lang="en-US" altLang="zh-CN" sz="1333" b="1" dirty="0">
                <a:solidFill>
                  <a:srgbClr val="00B0F0"/>
                </a:solidFill>
              </a:rPr>
              <a:t>:</a:t>
            </a:r>
            <a:r>
              <a:rPr lang="en-US" altLang="zh-CN" sz="1333" dirty="0">
                <a:solidFill>
                  <a:srgbClr val="00B0F0"/>
                </a:solidFill>
              </a:rPr>
              <a:t> </a:t>
            </a:r>
            <a:r>
              <a:rPr lang="en-US" altLang="zh-CN" sz="1333" dirty="0"/>
              <a:t>Focus on </a:t>
            </a:r>
            <a:r>
              <a:rPr lang="en-US" altLang="zh-CN" sz="1333" dirty="0">
                <a:solidFill>
                  <a:srgbClr val="00B0F0"/>
                </a:solidFill>
              </a:rPr>
              <a:t>modular switches</a:t>
            </a:r>
            <a:r>
              <a:rPr lang="en-US" altLang="zh-CN" sz="1333" dirty="0"/>
              <a:t>, which determine the market structure.</a:t>
            </a:r>
            <a:endParaRPr lang="en-US" altLang="zh-CN" sz="1333" b="1" dirty="0">
              <a:solidFill>
                <a:srgbClr val="C00000"/>
              </a:solidFill>
            </a:endParaRPr>
          </a:p>
          <a:p>
            <a:pPr marL="228501" indent="-228501">
              <a:lnSpc>
                <a:spcPct val="150000"/>
              </a:lnSpc>
              <a:buClr>
                <a:srgbClr val="00B0F0"/>
              </a:buClr>
              <a:buSzPct val="60000"/>
              <a:buFont typeface="Wingdings" pitchFamily="2" charset="2"/>
              <a:buChar char="u"/>
            </a:pPr>
            <a:r>
              <a:rPr lang="en-US" altLang="zh-CN" sz="1333" b="1" dirty="0">
                <a:solidFill>
                  <a:srgbClr val="00B0F0"/>
                </a:solidFill>
                <a:ea typeface="华文细黑"/>
              </a:rPr>
              <a:t>Solution replication</a:t>
            </a:r>
            <a:r>
              <a:rPr lang="en-US" altLang="zh-CN" sz="1333" b="1" dirty="0">
                <a:solidFill>
                  <a:srgbClr val="00B0F0"/>
                </a:solidFill>
              </a:rPr>
              <a:t>:</a:t>
            </a:r>
            <a:r>
              <a:rPr lang="en-US" altLang="zh-CN" sz="1333" dirty="0">
                <a:solidFill>
                  <a:srgbClr val="00B0F0"/>
                </a:solidFill>
              </a:rPr>
              <a:t> Elaborate solutions </a:t>
            </a:r>
            <a:r>
              <a:rPr lang="en-US" altLang="zh-CN" sz="1333" dirty="0"/>
              <a:t>based on the projects, guide the region &amp; office, and achieve reciprocal benefits.</a:t>
            </a:r>
          </a:p>
        </p:txBody>
      </p:sp>
      <p:pic>
        <p:nvPicPr>
          <p:cNvPr id="10" name="Picture 3" descr="C:\Users\z00163471\Desktop\clip_image001_000.jpg"/>
          <p:cNvPicPr>
            <a:picLocks noChangeAspect="1" noChangeArrowheads="1"/>
          </p:cNvPicPr>
          <p:nvPr/>
        </p:nvPicPr>
        <p:blipFill>
          <a:blip r:embed="rId4" cstate="print"/>
          <a:srcRect/>
          <a:stretch>
            <a:fillRect/>
          </a:stretch>
        </p:blipFill>
        <p:spPr bwMode="auto">
          <a:xfrm>
            <a:off x="790190" y="4733026"/>
            <a:ext cx="939666" cy="9676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27"/>
          <p:cNvSpPr txBox="1"/>
          <p:nvPr/>
        </p:nvSpPr>
        <p:spPr bwMode="auto">
          <a:xfrm>
            <a:off x="547474" y="5631738"/>
            <a:ext cx="1438140" cy="461626"/>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lIns="91403" tIns="45701" rIns="91403" bIns="45701" rtlCol="0">
            <a:spAutoFit/>
          </a:bodyPr>
          <a:lstStyle/>
          <a:p>
            <a:pPr>
              <a:buClr>
                <a:schemeClr val="tx1">
                  <a:lumMod val="50000"/>
                  <a:lumOff val="50000"/>
                </a:schemeClr>
              </a:buClr>
              <a:buSzPct val="60000"/>
            </a:pPr>
            <a:r>
              <a:rPr lang="en-US" altLang="zh-CN" sz="2400" b="1" dirty="0">
                <a:solidFill>
                  <a:schemeClr val="tx2"/>
                </a:solidFill>
                <a:ea typeface="宋体"/>
              </a:rPr>
              <a:t>Strategy</a:t>
            </a:r>
            <a:endParaRPr lang="zh-CN" altLang="en-US" sz="2400" b="1" dirty="0">
              <a:solidFill>
                <a:srgbClr val="990000"/>
              </a:solidFill>
              <a:ea typeface="华文细黑"/>
              <a:cs typeface="华文细黑"/>
            </a:endParaRPr>
          </a:p>
        </p:txBody>
      </p:sp>
      <p:sp>
        <p:nvSpPr>
          <p:cNvPr id="12" name="矩形 11"/>
          <p:cNvSpPr/>
          <p:nvPr/>
        </p:nvSpPr>
        <p:spPr>
          <a:xfrm>
            <a:off x="10470824" y="1334716"/>
            <a:ext cx="1528369" cy="1723901"/>
          </a:xfrm>
          <a:prstGeom prst="rect">
            <a:avLst/>
          </a:prstGeom>
        </p:spPr>
        <p:txBody>
          <a:bodyPr wrap="square" lIns="121885" tIns="60944" rIns="121885" bIns="60944">
            <a:spAutoFit/>
          </a:bodyPr>
          <a:lstStyle/>
          <a:p>
            <a:pPr marL="0" lvl="1" eaLnBrk="0" hangingPunct="0">
              <a:lnSpc>
                <a:spcPct val="150000"/>
              </a:lnSpc>
              <a:buClr>
                <a:srgbClr val="990000"/>
              </a:buClr>
              <a:buSzPct val="100000"/>
              <a:tabLst>
                <a:tab pos="480336" algn="l"/>
              </a:tabLst>
              <a:defRPr/>
            </a:pPr>
            <a:r>
              <a:rPr lang="en-US" altLang="zh-CN" sz="1333" b="1" dirty="0">
                <a:solidFill>
                  <a:srgbClr val="00B0F0"/>
                </a:solidFill>
                <a:ea typeface="华文细黑"/>
              </a:rPr>
              <a:t>Large Enterprise: </a:t>
            </a:r>
          </a:p>
          <a:p>
            <a:pPr marL="0" lvl="1" eaLnBrk="0" hangingPunct="0">
              <a:lnSpc>
                <a:spcPct val="150000"/>
              </a:lnSpc>
              <a:buClr>
                <a:srgbClr val="00B0F0"/>
              </a:buClr>
              <a:buSzPct val="85000"/>
              <a:buFont typeface="Wingdings" pitchFamily="2" charset="2"/>
              <a:buChar char="ü"/>
              <a:tabLst>
                <a:tab pos="480336" algn="l"/>
              </a:tabLst>
              <a:defRPr/>
            </a:pPr>
            <a:r>
              <a:rPr lang="en-US" altLang="zh-CN" sz="1067" dirty="0">
                <a:solidFill>
                  <a:srgbClr val="00B0F0"/>
                </a:solidFill>
                <a:ea typeface="华文细黑"/>
              </a:rPr>
              <a:t>Enterprise office networks: </a:t>
            </a:r>
            <a:r>
              <a:rPr lang="en-US" altLang="zh-CN" sz="1067" dirty="0">
                <a:solidFill>
                  <a:prstClr val="black"/>
                </a:solidFill>
                <a:ea typeface="华文细黑"/>
              </a:rPr>
              <a:t>BYOD, mobile office, EDC, desktop cloud </a:t>
            </a:r>
          </a:p>
        </p:txBody>
      </p:sp>
      <p:pic>
        <p:nvPicPr>
          <p:cNvPr id="13" name="Picture 2" descr="http://www.dailydealmedia.com/wp-content/uploads/2012/03/smart-city-1.jpg"/>
          <p:cNvPicPr>
            <a:picLocks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9661988" y="3616388"/>
            <a:ext cx="843843" cy="6170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41" descr="PR88955-1526x2289-3"/>
          <p:cNvPicPr>
            <a:picLocks noChangeArrowheads="1"/>
          </p:cNvPicPr>
          <p:nvPr/>
        </p:nvPicPr>
        <p:blipFill>
          <a:blip r:embed="rId6" cstate="print"/>
          <a:srcRect/>
          <a:stretch>
            <a:fillRect/>
          </a:stretch>
        </p:blipFill>
        <p:spPr bwMode="auto">
          <a:xfrm>
            <a:off x="6811973" y="3556992"/>
            <a:ext cx="698905" cy="5958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矩形 14"/>
          <p:cNvSpPr/>
          <p:nvPr/>
        </p:nvSpPr>
        <p:spPr>
          <a:xfrm>
            <a:off x="7430240" y="3424949"/>
            <a:ext cx="2527093" cy="1169840"/>
          </a:xfrm>
          <a:prstGeom prst="rect">
            <a:avLst/>
          </a:prstGeom>
        </p:spPr>
        <p:txBody>
          <a:bodyPr wrap="square" lIns="121885" tIns="60944" rIns="121885" bIns="60944">
            <a:spAutoFit/>
          </a:bodyPr>
          <a:lstStyle/>
          <a:p>
            <a:pPr marL="0" lvl="1" eaLnBrk="0" hangingPunct="0">
              <a:lnSpc>
                <a:spcPct val="150000"/>
              </a:lnSpc>
              <a:buClr>
                <a:srgbClr val="990000"/>
              </a:buClr>
              <a:buSzPct val="85000"/>
              <a:tabLst>
                <a:tab pos="480336" algn="l"/>
              </a:tabLst>
              <a:defRPr/>
            </a:pPr>
            <a:r>
              <a:rPr lang="en-US" altLang="zh-CN" sz="1333" b="1" dirty="0">
                <a:solidFill>
                  <a:srgbClr val="00B0F0"/>
                </a:solidFill>
                <a:ea typeface="华文细黑"/>
              </a:rPr>
              <a:t>Commercial distribution</a:t>
            </a:r>
            <a:endParaRPr lang="zh-CN" altLang="en-US" sz="1333" b="1" dirty="0">
              <a:solidFill>
                <a:srgbClr val="00B0F0"/>
              </a:solidFill>
              <a:ea typeface="华文细黑"/>
            </a:endParaRPr>
          </a:p>
          <a:p>
            <a:pPr marL="177722" lvl="1" indent="-177722" eaLnBrk="0" hangingPunct="0">
              <a:lnSpc>
                <a:spcPct val="150000"/>
              </a:lnSpc>
              <a:buClr>
                <a:srgbClr val="00B0F0"/>
              </a:buClr>
              <a:buSzPct val="85000"/>
              <a:buFont typeface="Wingdings" pitchFamily="2" charset="2"/>
              <a:buChar char="ü"/>
              <a:tabLst>
                <a:tab pos="480336" algn="l"/>
              </a:tabLst>
              <a:defRPr/>
            </a:pPr>
            <a:r>
              <a:rPr lang="en-US" altLang="zh-CN" sz="1067" dirty="0">
                <a:solidFill>
                  <a:srgbClr val="00B0F0"/>
                </a:solidFill>
                <a:ea typeface="华文细黑"/>
              </a:rPr>
              <a:t>SOHO&amp;SMB: </a:t>
            </a:r>
            <a:r>
              <a:rPr lang="en-US" altLang="zh-CN" sz="1067" dirty="0">
                <a:solidFill>
                  <a:prstClr val="black"/>
                </a:solidFill>
                <a:ea typeface="华文细黑"/>
              </a:rPr>
              <a:t>choose </a:t>
            </a:r>
            <a:r>
              <a:rPr lang="en-US" altLang="zh-CN" sz="1067" dirty="0"/>
              <a:t>part of the best-selling models in </a:t>
            </a:r>
            <a:r>
              <a:rPr lang="en-US" altLang="zh-CN" sz="1067" dirty="0">
                <a:solidFill>
                  <a:prstClr val="black"/>
                </a:solidFill>
                <a:ea typeface="华文细黑"/>
              </a:rPr>
              <a:t>S2700/S3700/S5700.</a:t>
            </a:r>
            <a:endParaRPr lang="zh-CN" altLang="en-US" sz="1067" dirty="0">
              <a:solidFill>
                <a:prstClr val="black"/>
              </a:solidFill>
              <a:ea typeface="华文细黑"/>
            </a:endParaRPr>
          </a:p>
        </p:txBody>
      </p:sp>
      <p:pic>
        <p:nvPicPr>
          <p:cNvPr id="16" name="Picture 2" descr="C:\Users\z00163471\Desktop\3-network.jpg"/>
          <p:cNvPicPr>
            <a:picLocks noChangeAspect="1" noChangeArrowheads="1"/>
          </p:cNvPicPr>
          <p:nvPr/>
        </p:nvPicPr>
        <p:blipFill>
          <a:blip r:embed="rId7" cstate="screen"/>
          <a:srcRect l="14569" t="4386" r="31316" b="31579"/>
          <a:stretch>
            <a:fillRect/>
          </a:stretch>
        </p:blipFill>
        <p:spPr bwMode="auto">
          <a:xfrm>
            <a:off x="359087" y="3491022"/>
            <a:ext cx="795576" cy="5806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2"/>
          <p:cNvPicPr>
            <a:picLocks noChangeAspect="1" noChangeArrowheads="1"/>
          </p:cNvPicPr>
          <p:nvPr/>
        </p:nvPicPr>
        <p:blipFill>
          <a:blip r:embed="rId8" cstate="print"/>
          <a:srcRect/>
          <a:stretch>
            <a:fillRect/>
          </a:stretch>
        </p:blipFill>
        <p:spPr bwMode="auto">
          <a:xfrm>
            <a:off x="3705188" y="1672075"/>
            <a:ext cx="770403" cy="5778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2"/>
          <p:cNvPicPr>
            <a:picLocks noChangeAspect="1" noChangeArrowheads="1"/>
          </p:cNvPicPr>
          <p:nvPr/>
        </p:nvPicPr>
        <p:blipFill>
          <a:blip r:embed="rId9" cstate="print"/>
          <a:srcRect/>
          <a:stretch>
            <a:fillRect/>
          </a:stretch>
        </p:blipFill>
        <p:spPr bwMode="auto">
          <a:xfrm>
            <a:off x="9701775" y="1659376"/>
            <a:ext cx="806092" cy="6045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1" descr="http://www.retailjobsweb.com/images/retail-jobs.jpg"/>
          <p:cNvPicPr>
            <a:picLocks noChangeAspect="1" noChangeArrowheads="1"/>
          </p:cNvPicPr>
          <p:nvPr/>
        </p:nvPicPr>
        <p:blipFill>
          <a:blip r:embed="rId10" cstate="print"/>
          <a:srcRect/>
          <a:stretch>
            <a:fillRect/>
          </a:stretch>
        </p:blipFill>
        <p:spPr bwMode="auto">
          <a:xfrm>
            <a:off x="3666627" y="3529991"/>
            <a:ext cx="851232" cy="638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471"/>
          <p:cNvSpPr txBox="1">
            <a:spLocks noChangeArrowheads="1"/>
          </p:cNvSpPr>
          <p:nvPr/>
        </p:nvSpPr>
        <p:spPr bwMode="auto">
          <a:xfrm>
            <a:off x="1053380" y="1378619"/>
            <a:ext cx="2898613" cy="2052646"/>
          </a:xfrm>
          <a:prstGeom prst="rect">
            <a:avLst/>
          </a:prstGeom>
          <a:noFill/>
          <a:ln w="9525">
            <a:noFill/>
            <a:miter lim="800000"/>
            <a:headEnd/>
            <a:tailEnd/>
          </a:ln>
        </p:spPr>
        <p:txBody>
          <a:bodyPr wrap="square" lIns="121885" tIns="60944" rIns="121885" bIns="60944">
            <a:spAutoFit/>
          </a:bodyPr>
          <a:lstStyle/>
          <a:p>
            <a:pPr eaLnBrk="0" hangingPunct="0">
              <a:buSzPct val="100000"/>
            </a:pPr>
            <a:r>
              <a:rPr lang="en-US" altLang="zh-CN" sz="1333" b="1" dirty="0">
                <a:solidFill>
                  <a:srgbClr val="00B0F0"/>
                </a:solidFill>
                <a:ea typeface="华文细黑"/>
              </a:rPr>
              <a:t>Government: </a:t>
            </a:r>
          </a:p>
          <a:p>
            <a:pPr eaLnBrk="0" hangingPunct="0">
              <a:lnSpc>
                <a:spcPct val="150000"/>
              </a:lnSpc>
              <a:buSzPct val="100000"/>
              <a:buFont typeface="Wingdings" pitchFamily="2" charset="2"/>
              <a:buChar char="ü"/>
            </a:pPr>
            <a:r>
              <a:rPr lang="en-US" altLang="zh-CN" sz="1067" dirty="0">
                <a:solidFill>
                  <a:srgbClr val="00B0F0"/>
                </a:solidFill>
              </a:rPr>
              <a:t>e-Government: </a:t>
            </a:r>
            <a:r>
              <a:rPr lang="en-US" altLang="zh-CN" sz="1067" dirty="0"/>
              <a:t>Government platform to support efficient office </a:t>
            </a:r>
            <a:endParaRPr lang="zh-CN" altLang="en-US" sz="1067" dirty="0"/>
          </a:p>
          <a:p>
            <a:pPr eaLnBrk="0" hangingPunct="0">
              <a:lnSpc>
                <a:spcPct val="150000"/>
              </a:lnSpc>
              <a:buSzPct val="100000"/>
              <a:buFont typeface="Wingdings" pitchFamily="2" charset="2"/>
              <a:buChar char="ü"/>
            </a:pPr>
            <a:r>
              <a:rPr lang="en-US" altLang="zh-CN" sz="1067" dirty="0">
                <a:solidFill>
                  <a:srgbClr val="00B0F0"/>
                </a:solidFill>
              </a:rPr>
              <a:t>Video surveillance network</a:t>
            </a:r>
          </a:p>
          <a:p>
            <a:pPr eaLnBrk="0" hangingPunct="0">
              <a:lnSpc>
                <a:spcPct val="150000"/>
              </a:lnSpc>
              <a:buSzPct val="100000"/>
              <a:buFont typeface="Wingdings" pitchFamily="2" charset="2"/>
              <a:buChar char="ü"/>
            </a:pPr>
            <a:r>
              <a:rPr lang="en-US" altLang="zh-CN" sz="1067" dirty="0">
                <a:solidFill>
                  <a:srgbClr val="00B0F0"/>
                </a:solidFill>
              </a:rPr>
              <a:t>Sports stadium: </a:t>
            </a:r>
            <a:r>
              <a:rPr lang="en-US" altLang="zh-CN" sz="1067" dirty="0"/>
              <a:t>Large events </a:t>
            </a:r>
          </a:p>
          <a:p>
            <a:pPr eaLnBrk="0" hangingPunct="0">
              <a:lnSpc>
                <a:spcPct val="150000"/>
              </a:lnSpc>
              <a:buSzPct val="100000"/>
              <a:buFont typeface="Wingdings" pitchFamily="2" charset="2"/>
              <a:buChar char="ü"/>
            </a:pPr>
            <a:r>
              <a:rPr lang="en-US" altLang="zh-CN" sz="1067" dirty="0">
                <a:solidFill>
                  <a:srgbClr val="00B0F0"/>
                </a:solidFill>
              </a:rPr>
              <a:t>Airport/Sea port: </a:t>
            </a:r>
            <a:r>
              <a:rPr lang="en-US" altLang="zh-CN" sz="1067" dirty="0"/>
              <a:t>Airport/seaport network infrastructure replacement and upgrade </a:t>
            </a:r>
            <a:endParaRPr lang="zh-CN" altLang="en-US" sz="1067" dirty="0"/>
          </a:p>
        </p:txBody>
      </p:sp>
      <p:sp>
        <p:nvSpPr>
          <p:cNvPr id="21" name="矩形 11"/>
          <p:cNvSpPr/>
          <p:nvPr/>
        </p:nvSpPr>
        <p:spPr>
          <a:xfrm>
            <a:off x="4436316" y="3387977"/>
            <a:ext cx="2501227" cy="1169840"/>
          </a:xfrm>
          <a:prstGeom prst="rect">
            <a:avLst/>
          </a:prstGeom>
        </p:spPr>
        <p:txBody>
          <a:bodyPr wrap="square" lIns="121885" tIns="60944" rIns="121885" bIns="60944">
            <a:spAutoFit/>
          </a:bodyPr>
          <a:lstStyle/>
          <a:p>
            <a:pPr marL="0" lvl="1" eaLnBrk="0" hangingPunct="0">
              <a:lnSpc>
                <a:spcPct val="150000"/>
              </a:lnSpc>
              <a:buClr>
                <a:srgbClr val="990000"/>
              </a:buClr>
              <a:buSzPct val="85000"/>
              <a:tabLst>
                <a:tab pos="480336" algn="l"/>
              </a:tabLst>
              <a:defRPr/>
            </a:pPr>
            <a:r>
              <a:rPr lang="en-US" altLang="zh-CN" sz="1333" b="1" dirty="0">
                <a:solidFill>
                  <a:srgbClr val="00B0F0"/>
                </a:solidFill>
                <a:ea typeface="华文细黑"/>
              </a:rPr>
              <a:t>Media:</a:t>
            </a:r>
          </a:p>
          <a:p>
            <a:pPr marL="0" lvl="1" eaLnBrk="0" hangingPunct="0">
              <a:lnSpc>
                <a:spcPct val="150000"/>
              </a:lnSpc>
              <a:buClr>
                <a:srgbClr val="00B0F0"/>
              </a:buClr>
              <a:buSzPct val="100000"/>
              <a:buFont typeface="Wingdings" pitchFamily="2" charset="2"/>
              <a:buChar char="ü"/>
              <a:tabLst>
                <a:tab pos="480336" algn="l"/>
              </a:tabLst>
              <a:defRPr/>
            </a:pPr>
            <a:r>
              <a:rPr lang="en-US" altLang="zh-CN" sz="1067" dirty="0">
                <a:solidFill>
                  <a:srgbClr val="00B0F0"/>
                </a:solidFill>
              </a:rPr>
              <a:t>Office and production network: </a:t>
            </a:r>
          </a:p>
          <a:p>
            <a:pPr marL="0" lvl="1" eaLnBrk="0" hangingPunct="0">
              <a:lnSpc>
                <a:spcPct val="150000"/>
              </a:lnSpc>
              <a:buClr>
                <a:srgbClr val="990000"/>
              </a:buClr>
              <a:buSzPct val="100000"/>
              <a:tabLst>
                <a:tab pos="480336" algn="l"/>
              </a:tabLst>
              <a:defRPr/>
            </a:pPr>
            <a:r>
              <a:rPr lang="en-US" altLang="zh-CN" sz="1067" dirty="0"/>
              <a:t>HD video requires network infrastructure upgrade.</a:t>
            </a:r>
          </a:p>
        </p:txBody>
      </p:sp>
      <p:sp>
        <p:nvSpPr>
          <p:cNvPr id="22" name="TextBox 43"/>
          <p:cNvSpPr txBox="1"/>
          <p:nvPr/>
        </p:nvSpPr>
        <p:spPr bwMode="auto">
          <a:xfrm>
            <a:off x="5149754" y="2898865"/>
            <a:ext cx="2003946" cy="461600"/>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lIns="91376" tIns="45688" rIns="91376" bIns="45688" rtlCol="0">
            <a:spAutoFit/>
          </a:bodyPr>
          <a:lstStyle/>
          <a:p>
            <a:pPr>
              <a:buClr>
                <a:schemeClr val="tx1">
                  <a:lumMod val="50000"/>
                  <a:lumOff val="50000"/>
                </a:schemeClr>
              </a:buClr>
              <a:buSzPct val="60000"/>
            </a:pPr>
            <a:r>
              <a:rPr lang="en-US" altLang="zh-CN" sz="2400" b="1" dirty="0">
                <a:solidFill>
                  <a:srgbClr val="00B0F0"/>
                </a:solidFill>
                <a:ea typeface="华文细黑"/>
                <a:cs typeface="华文细黑"/>
              </a:rPr>
              <a:t>Opportunity</a:t>
            </a:r>
            <a:endParaRPr lang="zh-CN" altLang="en-US" sz="2400" b="1" dirty="0">
              <a:solidFill>
                <a:srgbClr val="00B0F0"/>
              </a:solidFill>
              <a:ea typeface="华文细黑"/>
              <a:cs typeface="华文细黑"/>
            </a:endParaRPr>
          </a:p>
        </p:txBody>
      </p:sp>
      <p:sp>
        <p:nvSpPr>
          <p:cNvPr id="23" name="矩形 11"/>
          <p:cNvSpPr/>
          <p:nvPr/>
        </p:nvSpPr>
        <p:spPr>
          <a:xfrm>
            <a:off x="7477569" y="1314703"/>
            <a:ext cx="2747043" cy="1908888"/>
          </a:xfrm>
          <a:prstGeom prst="rect">
            <a:avLst/>
          </a:prstGeom>
        </p:spPr>
        <p:txBody>
          <a:bodyPr wrap="square" lIns="121885" tIns="60944" rIns="121885" bIns="60944">
            <a:spAutoFit/>
          </a:bodyPr>
          <a:lstStyle/>
          <a:p>
            <a:pPr marL="0" lvl="1" eaLnBrk="0" hangingPunct="0">
              <a:lnSpc>
                <a:spcPct val="150000"/>
              </a:lnSpc>
              <a:buClr>
                <a:srgbClr val="990000"/>
              </a:buClr>
              <a:buSzPct val="100000"/>
              <a:tabLst>
                <a:tab pos="480336" algn="l"/>
              </a:tabLst>
              <a:defRPr/>
            </a:pPr>
            <a:r>
              <a:rPr lang="en-US" altLang="zh-CN" sz="1333" b="1" dirty="0">
                <a:solidFill>
                  <a:srgbClr val="00B0F0"/>
                </a:solidFill>
                <a:ea typeface="华文细黑"/>
              </a:rPr>
              <a:t>Education:</a:t>
            </a:r>
          </a:p>
          <a:p>
            <a:pPr marL="0" lvl="1" eaLnBrk="0" hangingPunct="0">
              <a:lnSpc>
                <a:spcPct val="150000"/>
              </a:lnSpc>
              <a:buClr>
                <a:srgbClr val="00B0F0"/>
              </a:buClr>
              <a:buSzPct val="85000"/>
              <a:buFont typeface="Wingdings" pitchFamily="2" charset="2"/>
              <a:buChar char="ü"/>
              <a:tabLst>
                <a:tab pos="480336" algn="l"/>
              </a:tabLst>
              <a:defRPr/>
            </a:pPr>
            <a:r>
              <a:rPr lang="en-US" altLang="zh-CN" sz="1067" dirty="0">
                <a:solidFill>
                  <a:srgbClr val="00B0F0"/>
                </a:solidFill>
              </a:rPr>
              <a:t>Higher education:</a:t>
            </a:r>
          </a:p>
          <a:p>
            <a:pPr marL="0" lvl="1" eaLnBrk="0" hangingPunct="0">
              <a:lnSpc>
                <a:spcPct val="150000"/>
              </a:lnSpc>
              <a:buClr>
                <a:srgbClr val="990000"/>
              </a:buClr>
              <a:buSzPct val="85000"/>
              <a:tabLst>
                <a:tab pos="480336" algn="l"/>
              </a:tabLst>
              <a:defRPr/>
            </a:pPr>
            <a:r>
              <a:rPr lang="en-US" altLang="zh-CN" sz="1067" dirty="0"/>
              <a:t>Digital campus, network access </a:t>
            </a:r>
          </a:p>
          <a:p>
            <a:pPr marL="0" lvl="1" eaLnBrk="0" hangingPunct="0">
              <a:lnSpc>
                <a:spcPct val="150000"/>
              </a:lnSpc>
              <a:buClr>
                <a:srgbClr val="990000"/>
              </a:buClr>
              <a:buSzPct val="85000"/>
              <a:tabLst>
                <a:tab pos="480336" algn="l"/>
              </a:tabLst>
              <a:defRPr/>
            </a:pPr>
            <a:r>
              <a:rPr lang="en-US" altLang="zh-CN" sz="1067" dirty="0"/>
              <a:t>of teachers’ and students’ devices </a:t>
            </a:r>
          </a:p>
          <a:p>
            <a:pPr marL="0" lvl="1" eaLnBrk="0" hangingPunct="0">
              <a:lnSpc>
                <a:spcPct val="150000"/>
              </a:lnSpc>
              <a:buClr>
                <a:srgbClr val="00B0F0"/>
              </a:buClr>
              <a:buSzPct val="85000"/>
              <a:buFont typeface="Wingdings" pitchFamily="2" charset="2"/>
              <a:buChar char="ü"/>
              <a:tabLst>
                <a:tab pos="480336" algn="l"/>
              </a:tabLst>
              <a:defRPr/>
            </a:pPr>
            <a:r>
              <a:rPr lang="en-US" altLang="zh-CN" sz="1067" dirty="0">
                <a:solidFill>
                  <a:srgbClr val="00B0F0"/>
                </a:solidFill>
                <a:ea typeface="华文细黑"/>
              </a:rPr>
              <a:t>General education: </a:t>
            </a:r>
            <a:r>
              <a:rPr lang="en-US" altLang="zh-CN" sz="1067" dirty="0">
                <a:ea typeface="华文细黑"/>
              </a:rPr>
              <a:t>Education network infrastructure replacement and upgrade; HD video surveillance network </a:t>
            </a:r>
          </a:p>
        </p:txBody>
      </p:sp>
      <p:sp>
        <p:nvSpPr>
          <p:cNvPr id="24" name="矩形 11"/>
          <p:cNvSpPr/>
          <p:nvPr/>
        </p:nvSpPr>
        <p:spPr>
          <a:xfrm>
            <a:off x="4405294" y="1307239"/>
            <a:ext cx="1895317" cy="1662539"/>
          </a:xfrm>
          <a:prstGeom prst="rect">
            <a:avLst/>
          </a:prstGeom>
        </p:spPr>
        <p:txBody>
          <a:bodyPr wrap="square" lIns="121885" tIns="60944" rIns="121885" bIns="60944">
            <a:spAutoFit/>
          </a:bodyPr>
          <a:lstStyle/>
          <a:p>
            <a:pPr marL="0" lvl="1" eaLnBrk="0" hangingPunct="0">
              <a:lnSpc>
                <a:spcPct val="150000"/>
              </a:lnSpc>
              <a:buClr>
                <a:srgbClr val="990000"/>
              </a:buClr>
              <a:buSzPct val="100000"/>
              <a:tabLst>
                <a:tab pos="480336" algn="l"/>
              </a:tabLst>
              <a:defRPr/>
            </a:pPr>
            <a:r>
              <a:rPr lang="en-US" altLang="zh-CN" sz="1333" b="1" dirty="0">
                <a:solidFill>
                  <a:srgbClr val="00B0F0"/>
                </a:solidFill>
                <a:ea typeface="华文细黑"/>
              </a:rPr>
              <a:t>Hospital:</a:t>
            </a:r>
          </a:p>
          <a:p>
            <a:pPr marL="0" lvl="1" eaLnBrk="0" hangingPunct="0">
              <a:lnSpc>
                <a:spcPct val="150000"/>
              </a:lnSpc>
              <a:buClr>
                <a:srgbClr val="00B0F0"/>
              </a:buClr>
              <a:buSzPct val="85000"/>
              <a:buFont typeface="Wingdings" pitchFamily="2" charset="2"/>
              <a:buChar char="ü"/>
              <a:tabLst>
                <a:tab pos="480336" algn="l"/>
              </a:tabLst>
              <a:defRPr/>
            </a:pPr>
            <a:r>
              <a:rPr lang="en-US" altLang="zh-CN" sz="1067" dirty="0">
                <a:solidFill>
                  <a:srgbClr val="00B0F0"/>
                </a:solidFill>
                <a:ea typeface="华文细黑"/>
              </a:rPr>
              <a:t>E-health: </a:t>
            </a:r>
            <a:r>
              <a:rPr lang="en-US" altLang="zh-CN" sz="1067" dirty="0">
                <a:solidFill>
                  <a:prstClr val="black"/>
                </a:solidFill>
                <a:ea typeface="华文细黑"/>
              </a:rPr>
              <a:t>Hospital network infrastructure, remote hospital, hospital metro network (delivered in Ghana) </a:t>
            </a:r>
          </a:p>
        </p:txBody>
      </p:sp>
    </p:spTree>
    <p:extLst>
      <p:ext uri="{BB962C8B-B14F-4D97-AF65-F5344CB8AC3E}">
        <p14:creationId xmlns:p14="http://schemas.microsoft.com/office/powerpoint/2010/main" val="748024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a:ea typeface="宋体"/>
              </a:rPr>
              <a:t>S Series Switches:</a:t>
            </a:r>
            <a:r>
              <a:rPr lang="en-US" altLang="zh-CN" sz="3200">
                <a:cs typeface="Arial" pitchFamily="34" charset="0"/>
              </a:rPr>
              <a:t> Key Selling Points</a:t>
            </a:r>
            <a:endParaRPr lang="zh-CN" altLang="en-US" sz="3200"/>
          </a:p>
        </p:txBody>
      </p:sp>
      <p:sp>
        <p:nvSpPr>
          <p:cNvPr id="26" name="圆角矩形 25"/>
          <p:cNvSpPr/>
          <p:nvPr/>
        </p:nvSpPr>
        <p:spPr bwMode="auto">
          <a:xfrm>
            <a:off x="272087" y="2448228"/>
            <a:ext cx="4910667" cy="1737054"/>
          </a:xfrm>
          <a:prstGeom prst="roundRect">
            <a:avLst>
              <a:gd name="adj" fmla="val 6458"/>
            </a:avLst>
          </a:prstGeom>
          <a:solidFill>
            <a:schemeClr val="bg1">
              <a:lumMod val="95000"/>
            </a:schemeClr>
          </a:solidFill>
          <a:ln w="12700">
            <a:noFill/>
          </a:ln>
          <a:effectLst/>
          <a:extLst/>
        </p:spPr>
        <p:txBody>
          <a:bodyPr vert="horz" wrap="square" lIns="121868" tIns="60933" rIns="121868" bIns="60933" numCol="1" rtlCol="0" anchor="t" anchorCtr="0" compatLnSpc="1">
            <a:prstTxWarp prst="textNoShape">
              <a:avLst/>
            </a:prstTxWarp>
          </a:bodyPr>
          <a:lstStyle/>
          <a:p>
            <a:pPr defTabSz="1218651">
              <a:buClr>
                <a:srgbClr val="CC9900"/>
              </a:buClr>
              <a:buFont typeface="Wingdings" pitchFamily="2" charset="2"/>
              <a:buChar char="n"/>
            </a:pPr>
            <a:endParaRPr lang="zh-CN" altLang="en-US" sz="2000" dirty="0">
              <a:ea typeface="宋体" charset="-122"/>
            </a:endParaRPr>
          </a:p>
        </p:txBody>
      </p:sp>
      <p:sp>
        <p:nvSpPr>
          <p:cNvPr id="27" name="圆角矩形 26"/>
          <p:cNvSpPr/>
          <p:nvPr/>
        </p:nvSpPr>
        <p:spPr bwMode="auto">
          <a:xfrm>
            <a:off x="272087" y="1244053"/>
            <a:ext cx="4910667" cy="1202650"/>
          </a:xfrm>
          <a:prstGeom prst="roundRect">
            <a:avLst>
              <a:gd name="adj" fmla="val 6458"/>
            </a:avLst>
          </a:prstGeom>
          <a:solidFill>
            <a:schemeClr val="bg1">
              <a:lumMod val="95000"/>
            </a:schemeClr>
          </a:solidFill>
          <a:ln w="12700">
            <a:noFill/>
          </a:ln>
          <a:effectLst/>
          <a:extLst/>
        </p:spPr>
        <p:txBody>
          <a:bodyPr vert="horz" wrap="square" lIns="121868" tIns="60933" rIns="121868" bIns="60933" numCol="1" rtlCol="0" anchor="t" anchorCtr="0" compatLnSpc="1">
            <a:prstTxWarp prst="textNoShape">
              <a:avLst/>
            </a:prstTxWarp>
          </a:bodyPr>
          <a:lstStyle/>
          <a:p>
            <a:pPr defTabSz="1218651">
              <a:buClr>
                <a:srgbClr val="CC9900"/>
              </a:buClr>
              <a:buFont typeface="Wingdings" pitchFamily="2" charset="2"/>
              <a:buChar char="n"/>
            </a:pPr>
            <a:endParaRPr lang="zh-CN" altLang="en-US" sz="2000" dirty="0">
              <a:ea typeface="宋体" charset="-122"/>
            </a:endParaRPr>
          </a:p>
        </p:txBody>
      </p:sp>
      <p:sp>
        <p:nvSpPr>
          <p:cNvPr id="28" name="矩形 272"/>
          <p:cNvSpPr/>
          <p:nvPr/>
        </p:nvSpPr>
        <p:spPr bwMode="auto">
          <a:xfrm>
            <a:off x="5258955" y="1516043"/>
            <a:ext cx="6598323" cy="838861"/>
          </a:xfrm>
          <a:prstGeom prst="rect">
            <a:avLst/>
          </a:prstGeom>
          <a:solidFill>
            <a:schemeClr val="bg1">
              <a:lumMod val="95000"/>
            </a:schemeClr>
          </a:solidFill>
          <a:ln/>
          <a:extLst/>
        </p:spPr>
        <p:style>
          <a:lnRef idx="0">
            <a:schemeClr val="accent3"/>
          </a:lnRef>
          <a:fillRef idx="3">
            <a:schemeClr val="accent3"/>
          </a:fillRef>
          <a:effectRef idx="3">
            <a:schemeClr val="accent3"/>
          </a:effectRef>
          <a:fontRef idx="minor">
            <a:schemeClr val="lt1"/>
          </a:fontRef>
        </p:style>
        <p:txBody>
          <a:bodyPr vert="horz" wrap="square" lIns="121920" tIns="60960" rIns="121920" bIns="60960" numCol="1" rtlCol="0" anchor="t" anchorCtr="0" compatLnSpc="1">
            <a:prstTxWarp prst="textNoShape">
              <a:avLst/>
            </a:prstTxWarp>
          </a:bodyPr>
          <a:lstStyle/>
          <a:p>
            <a:pPr fontAlgn="base">
              <a:spcBef>
                <a:spcPct val="0"/>
              </a:spcBef>
              <a:spcAft>
                <a:spcPct val="0"/>
              </a:spcAft>
              <a:buClr>
                <a:srgbClr val="CC9900"/>
              </a:buClr>
            </a:pPr>
            <a:endParaRPr lang="zh-CN" altLang="en-US" sz="1100" dirty="0">
              <a:solidFill>
                <a:schemeClr val="tx1"/>
              </a:solidFill>
              <a:ea typeface="宋体" charset="-122"/>
              <a:cs typeface="Arial" pitchFamily="34" charset="0"/>
            </a:endParaRPr>
          </a:p>
        </p:txBody>
      </p:sp>
      <p:sp>
        <p:nvSpPr>
          <p:cNvPr id="29" name="矩形 246"/>
          <p:cNvSpPr/>
          <p:nvPr/>
        </p:nvSpPr>
        <p:spPr bwMode="auto">
          <a:xfrm>
            <a:off x="5233556" y="1229404"/>
            <a:ext cx="6623357" cy="299338"/>
          </a:xfrm>
          <a:prstGeom prst="rect">
            <a:avLst/>
          </a:prstGeom>
          <a:solidFill>
            <a:srgbClr val="00B0F0"/>
          </a:solidFill>
          <a:ln>
            <a:headEnd/>
            <a:tailEnd/>
          </a:ln>
          <a:effectLst/>
        </p:spPr>
        <p:style>
          <a:lnRef idx="0">
            <a:schemeClr val="accent1"/>
          </a:lnRef>
          <a:fillRef idx="3">
            <a:schemeClr val="accent1"/>
          </a:fillRef>
          <a:effectRef idx="3">
            <a:schemeClr val="accent1"/>
          </a:effectRef>
          <a:fontRef idx="minor">
            <a:schemeClr val="lt1"/>
          </a:fontRef>
        </p:style>
        <p:txBody>
          <a:bodyPr wrap="none" lIns="121699" tIns="60851" rIns="121699" bIns="60851"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400" b="1" dirty="0">
                <a:solidFill>
                  <a:schemeClr val="bg1"/>
                </a:solidFill>
                <a:ea typeface="微软雅黑" pitchFamily="34" charset="-122"/>
                <a:sym typeface="Wingdings" pitchFamily="2" charset="2"/>
              </a:rPr>
              <a:t>SDN Architecture, Ability to Support New Services</a:t>
            </a:r>
            <a:endParaRPr lang="zh-CN" altLang="en-US" sz="1400" b="1" dirty="0" err="1">
              <a:solidFill>
                <a:schemeClr val="bg1"/>
              </a:solidFill>
              <a:ea typeface="微软雅黑" pitchFamily="34" charset="-122"/>
              <a:sym typeface="Wingdings" pitchFamily="2" charset="2"/>
            </a:endParaRPr>
          </a:p>
        </p:txBody>
      </p:sp>
      <p:sp>
        <p:nvSpPr>
          <p:cNvPr id="30" name="矩形 273"/>
          <p:cNvSpPr/>
          <p:nvPr/>
        </p:nvSpPr>
        <p:spPr bwMode="auto">
          <a:xfrm>
            <a:off x="5262690" y="4717449"/>
            <a:ext cx="6561635" cy="1672372"/>
          </a:xfrm>
          <a:prstGeom prst="rect">
            <a:avLst/>
          </a:prstGeom>
          <a:solidFill>
            <a:schemeClr val="bg1">
              <a:lumMod val="95000"/>
            </a:schemeClr>
          </a:solidFill>
          <a:ln/>
          <a:extLst/>
        </p:spPr>
        <p:style>
          <a:lnRef idx="0">
            <a:schemeClr val="accent3"/>
          </a:lnRef>
          <a:fillRef idx="3">
            <a:schemeClr val="accent3"/>
          </a:fillRef>
          <a:effectRef idx="3">
            <a:schemeClr val="accent3"/>
          </a:effectRef>
          <a:fontRef idx="minor">
            <a:schemeClr val="lt1"/>
          </a:fontRef>
        </p:style>
        <p:txBody>
          <a:bodyPr vert="horz" wrap="square" lIns="121920" tIns="60960" rIns="121920" bIns="60960" numCol="1" rtlCol="0" anchor="t" anchorCtr="0" compatLnSpc="1">
            <a:prstTxWarp prst="textNoShape">
              <a:avLst/>
            </a:prstTxWarp>
          </a:bodyPr>
          <a:lstStyle/>
          <a:p>
            <a:pPr defTabSz="914133">
              <a:buClr>
                <a:srgbClr val="CC9900"/>
              </a:buClr>
              <a:buFont typeface="Wingdings" pitchFamily="2" charset="2"/>
              <a:buChar char="n"/>
            </a:pPr>
            <a:endParaRPr lang="zh-CN" altLang="en-US" sz="1600" dirty="0">
              <a:solidFill>
                <a:schemeClr val="tx1"/>
              </a:solidFill>
              <a:ea typeface="宋体" charset="-122"/>
              <a:cs typeface="Arial" pitchFamily="34" charset="0"/>
            </a:endParaRPr>
          </a:p>
        </p:txBody>
      </p:sp>
      <p:sp>
        <p:nvSpPr>
          <p:cNvPr id="31" name="矩形 274"/>
          <p:cNvSpPr/>
          <p:nvPr/>
        </p:nvSpPr>
        <p:spPr bwMode="auto">
          <a:xfrm>
            <a:off x="5258956" y="2606945"/>
            <a:ext cx="6588157" cy="1900936"/>
          </a:xfrm>
          <a:prstGeom prst="rect">
            <a:avLst/>
          </a:prstGeom>
          <a:solidFill>
            <a:schemeClr val="bg1">
              <a:lumMod val="95000"/>
            </a:schemeClr>
          </a:solidFill>
          <a:ln/>
          <a:extLst/>
        </p:spPr>
        <p:style>
          <a:lnRef idx="0">
            <a:schemeClr val="accent3"/>
          </a:lnRef>
          <a:fillRef idx="3">
            <a:schemeClr val="accent3"/>
          </a:fillRef>
          <a:effectRef idx="3">
            <a:schemeClr val="accent3"/>
          </a:effectRef>
          <a:fontRef idx="minor">
            <a:schemeClr val="lt1"/>
          </a:fontRef>
        </p:style>
        <p:txBody>
          <a:bodyPr vert="horz" wrap="square" lIns="121920" tIns="60960" rIns="121920" bIns="60960" numCol="1" rtlCol="0" anchor="ctr" anchorCtr="0" compatLnSpc="1">
            <a:prstTxWarp prst="textNoShape">
              <a:avLst/>
            </a:prstTxWarp>
          </a:bodyPr>
          <a:lstStyle/>
          <a:p>
            <a:pPr marL="115854" indent="-115854">
              <a:buClr>
                <a:srgbClr val="000000"/>
              </a:buClr>
              <a:buSzPct val="100000"/>
              <a:buFont typeface="Arial" pitchFamily="34" charset="0"/>
              <a:buChar char="•"/>
            </a:pPr>
            <a:endParaRPr lang="en-US" altLang="zh-CN" sz="1200" dirty="0">
              <a:solidFill>
                <a:srgbClr val="000000"/>
              </a:solidFill>
              <a:ea typeface="Arial Unicode MS" pitchFamily="34" charset="-122"/>
              <a:cs typeface="Arial" pitchFamily="34" charset="0"/>
              <a:sym typeface="Wingdings" pitchFamily="2" charset="2"/>
            </a:endParaRPr>
          </a:p>
        </p:txBody>
      </p:sp>
      <p:sp>
        <p:nvSpPr>
          <p:cNvPr id="32" name="Rectangle 10"/>
          <p:cNvSpPr>
            <a:spLocks noChangeArrowheads="1"/>
          </p:cNvSpPr>
          <p:nvPr/>
        </p:nvSpPr>
        <p:spPr bwMode="auto">
          <a:xfrm>
            <a:off x="5310316" y="4863033"/>
            <a:ext cx="6442111" cy="1269392"/>
          </a:xfrm>
          <a:prstGeom prst="rect">
            <a:avLst/>
          </a:prstGeom>
          <a:noFill/>
          <a:ln w="9525" algn="ctr">
            <a:noFill/>
            <a:miter lim="800000"/>
            <a:headEnd/>
            <a:tailEnd/>
          </a:ln>
        </p:spPr>
        <p:txBody>
          <a:bodyPr lIns="23999" tIns="14400" rIns="23999" bIns="14400" anchor="t"/>
          <a:lstStyle/>
          <a:p>
            <a:pPr marL="174574" indent="-174574">
              <a:buClr>
                <a:srgbClr val="00B0F0"/>
              </a:buClr>
              <a:buSzPct val="100000"/>
              <a:buFont typeface="Arial" pitchFamily="34" charset="0"/>
              <a:buChar char="•"/>
              <a:tabLst>
                <a:tab pos="457067" algn="l"/>
              </a:tabLst>
            </a:pPr>
            <a:r>
              <a:rPr lang="en-US" altLang="zh-CN" sz="1100" b="1" dirty="0">
                <a:solidFill>
                  <a:srgbClr val="00B0F0"/>
                </a:solidFill>
                <a:ea typeface="Arial Unicode MS" pitchFamily="34" charset="-122"/>
                <a:cs typeface="Arial" pitchFamily="34" charset="0"/>
                <a:sym typeface="Wingdings" pitchFamily="2" charset="2"/>
              </a:rPr>
              <a:t>Forwarding interoperability: </a:t>
            </a:r>
            <a:r>
              <a:rPr lang="en-US" altLang="zh-CN" sz="1100" dirty="0"/>
              <a:t>S series switches are developed in compliance with international standard protocols. </a:t>
            </a:r>
            <a:r>
              <a:rPr lang="en-US" altLang="zh-CN" sz="1100" dirty="0" err="1"/>
              <a:t>Miercom</a:t>
            </a:r>
            <a:r>
              <a:rPr lang="en-US" altLang="zh-CN" sz="1100" dirty="0"/>
              <a:t> and </a:t>
            </a:r>
            <a:r>
              <a:rPr lang="en-US" altLang="zh-CN" sz="1100" dirty="0" err="1"/>
              <a:t>Tolly</a:t>
            </a:r>
            <a:r>
              <a:rPr lang="en-US" altLang="zh-CN" sz="1100" dirty="0"/>
              <a:t> have proved the outstanding interoperability capabilities of Huawei’s S series switches.</a:t>
            </a:r>
          </a:p>
          <a:p>
            <a:pPr marL="174574" indent="-174574">
              <a:buClr>
                <a:srgbClr val="00B0F0"/>
              </a:buClr>
              <a:buSzPct val="100000"/>
              <a:buFont typeface="Arial" pitchFamily="34" charset="0"/>
              <a:buChar char="•"/>
              <a:tabLst>
                <a:tab pos="457067" algn="l"/>
              </a:tabLst>
            </a:pPr>
            <a:r>
              <a:rPr lang="en-US" altLang="zh-CN" sz="1100" b="1" dirty="0">
                <a:solidFill>
                  <a:srgbClr val="00B0F0"/>
                </a:solidFill>
                <a:ea typeface="Arial Unicode MS" pitchFamily="34" charset="-122"/>
                <a:cs typeface="Arial" pitchFamily="34" charset="0"/>
                <a:sym typeface="Wingdings" pitchFamily="2" charset="2"/>
              </a:rPr>
              <a:t>Authentication interoperability: </a:t>
            </a:r>
            <a:r>
              <a:rPr lang="en-US" altLang="zh-CN" sz="1100" dirty="0">
                <a:sym typeface="Wingdings" pitchFamily="2" charset="2"/>
              </a:rPr>
              <a:t>Except the proprietary attributes, Huawei and Cisco devices are interoperable; Huawei’s interoperability capabilities are equivalent to HP and Aruba.</a:t>
            </a:r>
          </a:p>
          <a:p>
            <a:pPr marL="174574" indent="-174574">
              <a:buClr>
                <a:srgbClr val="00B0F0"/>
              </a:buClr>
              <a:buSzPct val="100000"/>
              <a:buFont typeface="Arial" pitchFamily="34" charset="0"/>
              <a:buChar char="•"/>
              <a:tabLst>
                <a:tab pos="457067" algn="l"/>
              </a:tabLst>
            </a:pPr>
            <a:r>
              <a:rPr lang="en-US" altLang="zh-CN" sz="1100" b="1" dirty="0">
                <a:solidFill>
                  <a:srgbClr val="00B0F0"/>
                </a:solidFill>
                <a:ea typeface="Arial Unicode MS" pitchFamily="34" charset="-122"/>
                <a:cs typeface="Arial" pitchFamily="34" charset="0"/>
                <a:sym typeface="Wingdings" pitchFamily="2" charset="2"/>
              </a:rPr>
              <a:t>Terminal interoperability: </a:t>
            </a:r>
            <a:r>
              <a:rPr lang="en-US" altLang="zh-CN" sz="1100" dirty="0">
                <a:sym typeface="Wingdings" pitchFamily="2" charset="2"/>
              </a:rPr>
              <a:t>Using Huawei-recommended terminal discovery protocols, Cisco and Avaya phones are interoperable.</a:t>
            </a:r>
          </a:p>
        </p:txBody>
      </p:sp>
      <p:sp>
        <p:nvSpPr>
          <p:cNvPr id="33" name="Rectangle 10"/>
          <p:cNvSpPr>
            <a:spLocks noChangeArrowheads="1"/>
          </p:cNvSpPr>
          <p:nvPr/>
        </p:nvSpPr>
        <p:spPr bwMode="auto">
          <a:xfrm>
            <a:off x="5297527" y="1717549"/>
            <a:ext cx="6527327" cy="594665"/>
          </a:xfrm>
          <a:prstGeom prst="rect">
            <a:avLst/>
          </a:prstGeom>
          <a:noFill/>
          <a:ln w="9525" algn="ctr">
            <a:noFill/>
            <a:miter lim="800000"/>
            <a:headEnd/>
            <a:tailEnd/>
          </a:ln>
        </p:spPr>
        <p:txBody>
          <a:bodyPr lIns="23999" tIns="14400" rIns="23999" bIns="14400" anchor="ctr"/>
          <a:lstStyle/>
          <a:p>
            <a:pPr marL="228594" indent="-228594">
              <a:buSzPct val="100000"/>
              <a:buFont typeface="Arial" panose="020B0604020202020204" pitchFamily="34" charset="0"/>
              <a:buChar char="•"/>
            </a:pPr>
            <a:r>
              <a:rPr lang="en-US" altLang="zh-CN" sz="1100" b="1" dirty="0">
                <a:solidFill>
                  <a:srgbClr val="00B0F0"/>
                </a:solidFill>
                <a:ea typeface="Arial Unicode MS" pitchFamily="34" charset="-122"/>
                <a:cs typeface="Arial" pitchFamily="34" charset="0"/>
                <a:sym typeface="Wingdings" pitchFamily="2" charset="2"/>
              </a:rPr>
              <a:t>Template-based network design and automatic service deployment, </a:t>
            </a:r>
            <a:r>
              <a:rPr lang="en-US" altLang="zh-CN" sz="1100" dirty="0"/>
              <a:t>reducing the OPEX</a:t>
            </a:r>
            <a:endParaRPr lang="zh-CN" altLang="zh-CN" sz="1100" dirty="0"/>
          </a:p>
          <a:p>
            <a:pPr marL="228594" indent="-228594">
              <a:buSzPct val="100000"/>
              <a:buFont typeface="Arial" panose="020B0604020202020204" pitchFamily="34" charset="0"/>
              <a:buChar char="•"/>
            </a:pPr>
            <a:r>
              <a:rPr lang="en-US" altLang="zh-CN" sz="1100" b="1" dirty="0">
                <a:solidFill>
                  <a:srgbClr val="00B0F0"/>
                </a:solidFill>
                <a:ea typeface="Arial Unicode MS" pitchFamily="34" charset="-122"/>
                <a:cs typeface="Arial" pitchFamily="34" charset="0"/>
                <a:sym typeface="Wingdings" pitchFamily="2" charset="2"/>
              </a:rPr>
              <a:t>Big Data-based visualized</a:t>
            </a:r>
            <a:r>
              <a:rPr lang="en-US" altLang="zh-CN" sz="1100" dirty="0">
                <a:solidFill>
                  <a:srgbClr val="00B0F0"/>
                </a:solidFill>
              </a:rPr>
              <a:t> </a:t>
            </a:r>
            <a:r>
              <a:rPr lang="en-US" altLang="zh-CN" sz="1100" dirty="0"/>
              <a:t>and intelligent O&amp;M, providing quantitative data for decision-making </a:t>
            </a:r>
            <a:endParaRPr lang="zh-CN" altLang="zh-CN" sz="1100" dirty="0"/>
          </a:p>
          <a:p>
            <a:pPr marL="228594" indent="-228594">
              <a:buSzPct val="100000"/>
              <a:buFont typeface="Arial" panose="020B0604020202020204" pitchFamily="34" charset="0"/>
              <a:buChar char="•"/>
            </a:pPr>
            <a:r>
              <a:rPr lang="en-US" altLang="zh-CN" sz="1100" b="1" dirty="0">
                <a:solidFill>
                  <a:srgbClr val="00B0F0"/>
                </a:solidFill>
                <a:ea typeface="Arial Unicode MS" pitchFamily="34" charset="-122"/>
                <a:cs typeface="Arial" pitchFamily="34" charset="0"/>
                <a:sym typeface="Wingdings" pitchFamily="2" charset="2"/>
              </a:rPr>
              <a:t>Free mobility </a:t>
            </a:r>
            <a:r>
              <a:rPr lang="en-US" altLang="zh-CN" sz="1100" dirty="0"/>
              <a:t>and on-demand resource migration, ensuring consistent user experience</a:t>
            </a:r>
            <a:endParaRPr lang="zh-CN" altLang="zh-CN" sz="1100" dirty="0"/>
          </a:p>
          <a:p>
            <a:pPr marL="228594" indent="-228594">
              <a:buSzPct val="100000"/>
              <a:buFont typeface="Arial" panose="020B0604020202020204" pitchFamily="34" charset="0"/>
              <a:buChar char="•"/>
            </a:pPr>
            <a:endParaRPr lang="en-US" altLang="zh-CN" sz="1100" dirty="0">
              <a:solidFill>
                <a:srgbClr val="000000"/>
              </a:solidFill>
              <a:ea typeface="Arial Unicode MS" pitchFamily="34" charset="-122"/>
              <a:cs typeface="Arial" pitchFamily="34" charset="0"/>
              <a:sym typeface="Wingdings" pitchFamily="2" charset="2"/>
            </a:endParaRPr>
          </a:p>
        </p:txBody>
      </p:sp>
      <p:sp>
        <p:nvSpPr>
          <p:cNvPr id="34" name="矩形 245"/>
          <p:cNvSpPr/>
          <p:nvPr/>
        </p:nvSpPr>
        <p:spPr bwMode="auto">
          <a:xfrm>
            <a:off x="5249991" y="4498595"/>
            <a:ext cx="6574863" cy="273889"/>
          </a:xfrm>
          <a:prstGeom prst="rect">
            <a:avLst/>
          </a:prstGeom>
          <a:solidFill>
            <a:srgbClr val="00B0F0"/>
          </a:solidFill>
          <a:ln>
            <a:headEnd/>
            <a:tailEnd/>
          </a:ln>
          <a:effectLst/>
        </p:spPr>
        <p:style>
          <a:lnRef idx="0">
            <a:schemeClr val="accent1"/>
          </a:lnRef>
          <a:fillRef idx="3">
            <a:schemeClr val="accent1"/>
          </a:fillRef>
          <a:effectRef idx="3">
            <a:schemeClr val="accent1"/>
          </a:effectRef>
          <a:fontRef idx="minor">
            <a:schemeClr val="lt1"/>
          </a:fontRef>
        </p:style>
        <p:txBody>
          <a:bodyPr wrap="none" lIns="121699" tIns="60851" rIns="121699" bIns="60851"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400" b="1" dirty="0">
                <a:solidFill>
                  <a:schemeClr val="bg1"/>
                </a:solidFill>
                <a:ea typeface="微软雅黑" pitchFamily="34" charset="-122"/>
                <a:sym typeface="Wingdings" pitchFamily="2" charset="2"/>
              </a:rPr>
              <a:t>Standards Compliance, Interoperability</a:t>
            </a:r>
            <a:r>
              <a:rPr lang="zh-CN" altLang="en-US" sz="1400" b="1" dirty="0">
                <a:solidFill>
                  <a:schemeClr val="bg1"/>
                </a:solidFill>
                <a:ea typeface="微软雅黑" pitchFamily="34" charset="-122"/>
                <a:sym typeface="Wingdings" pitchFamily="2" charset="2"/>
              </a:rPr>
              <a:t> </a:t>
            </a:r>
            <a:r>
              <a:rPr lang="en-US" altLang="zh-CN" sz="1400" b="1" dirty="0">
                <a:solidFill>
                  <a:schemeClr val="bg1"/>
                </a:solidFill>
                <a:ea typeface="微软雅黑" pitchFamily="34" charset="-122"/>
                <a:sym typeface="Wingdings" pitchFamily="2" charset="2"/>
              </a:rPr>
              <a:t>with Other Vendors</a:t>
            </a:r>
            <a:endParaRPr lang="zh-CN" altLang="en-US" sz="1400" b="1" dirty="0">
              <a:solidFill>
                <a:schemeClr val="bg1"/>
              </a:solidFill>
              <a:ea typeface="微软雅黑" pitchFamily="34" charset="-122"/>
              <a:sym typeface="Wingdings" pitchFamily="2" charset="2"/>
            </a:endParaRPr>
          </a:p>
        </p:txBody>
      </p:sp>
      <p:sp>
        <p:nvSpPr>
          <p:cNvPr id="35" name="矩形 247"/>
          <p:cNvSpPr/>
          <p:nvPr/>
        </p:nvSpPr>
        <p:spPr bwMode="auto">
          <a:xfrm>
            <a:off x="5250487" y="2367559"/>
            <a:ext cx="6596000" cy="252086"/>
          </a:xfrm>
          <a:prstGeom prst="rect">
            <a:avLst/>
          </a:prstGeom>
          <a:solidFill>
            <a:srgbClr val="00B0F0"/>
          </a:solidFill>
          <a:ln>
            <a:headEnd/>
            <a:tailEnd/>
          </a:ln>
          <a:effectLst/>
        </p:spPr>
        <p:style>
          <a:lnRef idx="0">
            <a:schemeClr val="accent1"/>
          </a:lnRef>
          <a:fillRef idx="3">
            <a:schemeClr val="accent1"/>
          </a:fillRef>
          <a:effectRef idx="3">
            <a:schemeClr val="accent1"/>
          </a:effectRef>
          <a:fontRef idx="minor">
            <a:schemeClr val="lt1"/>
          </a:fontRef>
        </p:style>
        <p:txBody>
          <a:bodyPr wrap="none" lIns="121699" tIns="60851" rIns="121699" bIns="60851"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400" b="1" dirty="0">
                <a:solidFill>
                  <a:schemeClr val="bg1"/>
                </a:solidFill>
                <a:ea typeface="微软雅黑" pitchFamily="34" charset="-122"/>
                <a:sym typeface="Wingdings" pitchFamily="2" charset="2"/>
              </a:rPr>
              <a:t>Rich Agile Functions to Improve User Experience and Simplify O&amp;M </a:t>
            </a:r>
            <a:endParaRPr lang="zh-CN" altLang="en-US" sz="1400" b="1" dirty="0">
              <a:solidFill>
                <a:schemeClr val="bg1"/>
              </a:solidFill>
              <a:ea typeface="微软雅黑" pitchFamily="34" charset="-122"/>
              <a:sym typeface="Wingdings" pitchFamily="2" charset="2"/>
            </a:endParaRPr>
          </a:p>
        </p:txBody>
      </p:sp>
      <p:pic>
        <p:nvPicPr>
          <p:cNvPr id="36" name="Picture 2" descr="http://t3.gstatic.com/images?q=tbn:ANd9GcRRyasrShINRfRhxyBukgQ8mH3MmefxIIvtTZ5ROZj7pQdB6hwi6Q"/>
          <p:cNvPicPr>
            <a:picLocks noChangeAspect="1" noChangeArrowheads="1"/>
          </p:cNvPicPr>
          <p:nvPr/>
        </p:nvPicPr>
        <p:blipFill>
          <a:blip r:embed="rId2" cstate="print"/>
          <a:srcRect/>
          <a:stretch>
            <a:fillRect/>
          </a:stretch>
        </p:blipFill>
        <p:spPr bwMode="auto">
          <a:xfrm>
            <a:off x="546400" y="1298216"/>
            <a:ext cx="1059188" cy="718493"/>
          </a:xfrm>
          <a:prstGeom prst="rect">
            <a:avLst/>
          </a:prstGeom>
          <a:ln>
            <a:noFill/>
          </a:ln>
          <a:effectLst>
            <a:softEdge rad="63500"/>
          </a:effectLst>
        </p:spPr>
      </p:pic>
      <p:sp>
        <p:nvSpPr>
          <p:cNvPr id="37" name="TextBox 297"/>
          <p:cNvSpPr txBox="1"/>
          <p:nvPr/>
        </p:nvSpPr>
        <p:spPr>
          <a:xfrm>
            <a:off x="534465" y="2034480"/>
            <a:ext cx="740834" cy="256507"/>
          </a:xfrm>
          <a:prstGeom prst="rect">
            <a:avLst/>
          </a:prstGeom>
          <a:noFill/>
        </p:spPr>
        <p:txBody>
          <a:bodyPr wrap="none" lIns="91403" tIns="45701" rIns="91403" bIns="45701" rtlCol="0">
            <a:spAutoFit/>
          </a:bodyPr>
          <a:lstStyle/>
          <a:p>
            <a:pPr>
              <a:buClr>
                <a:srgbClr val="00B0F0"/>
              </a:buClr>
              <a:buFont typeface="Wingdings" pitchFamily="2" charset="2"/>
              <a:buChar char="p"/>
            </a:pPr>
            <a:r>
              <a:rPr lang="en-US" altLang="zh-CN" sz="1050" b="1" dirty="0">
                <a:solidFill>
                  <a:srgbClr val="00B0F0"/>
                </a:solidFill>
                <a:ea typeface="微软雅黑" pitchFamily="34" charset="-122"/>
              </a:rPr>
              <a:t> BYOD</a:t>
            </a:r>
            <a:endParaRPr lang="zh-CN" altLang="en-US" sz="1050" dirty="0">
              <a:solidFill>
                <a:srgbClr val="00B0F0"/>
              </a:solidFill>
              <a:ea typeface="微软雅黑" pitchFamily="34" charset="-122"/>
            </a:endParaRPr>
          </a:p>
        </p:txBody>
      </p:sp>
      <p:sp>
        <p:nvSpPr>
          <p:cNvPr id="38" name="TextBox 298"/>
          <p:cNvSpPr txBox="1"/>
          <p:nvPr/>
        </p:nvSpPr>
        <p:spPr>
          <a:xfrm>
            <a:off x="3875886" y="2031826"/>
            <a:ext cx="1804365" cy="256507"/>
          </a:xfrm>
          <a:prstGeom prst="rect">
            <a:avLst/>
          </a:prstGeom>
          <a:noFill/>
        </p:spPr>
        <p:txBody>
          <a:bodyPr wrap="square" lIns="91403" tIns="45701" rIns="91403" bIns="45701" rtlCol="0">
            <a:spAutoFit/>
          </a:bodyPr>
          <a:lstStyle/>
          <a:p>
            <a:pPr>
              <a:buClr>
                <a:srgbClr val="00B0F0"/>
              </a:buClr>
              <a:buFont typeface="Wingdings" pitchFamily="2" charset="2"/>
              <a:buChar char="p"/>
            </a:pPr>
            <a:r>
              <a:rPr lang="zh-CN" altLang="en-US" sz="1050" b="1" dirty="0">
                <a:solidFill>
                  <a:srgbClr val="00B0F0"/>
                </a:solidFill>
                <a:ea typeface="微软雅黑" pitchFamily="34" charset="-122"/>
              </a:rPr>
              <a:t> </a:t>
            </a:r>
            <a:r>
              <a:rPr lang="en-US" altLang="zh-CN" sz="1050" b="1" dirty="0">
                <a:solidFill>
                  <a:srgbClr val="00B0F0"/>
                </a:solidFill>
                <a:ea typeface="微软雅黑" pitchFamily="34" charset="-122"/>
              </a:rPr>
              <a:t>SDN</a:t>
            </a:r>
            <a:endParaRPr lang="en-US" altLang="zh-CN" sz="1050" dirty="0">
              <a:solidFill>
                <a:srgbClr val="00B0F0"/>
              </a:solidFill>
              <a:ea typeface="微软雅黑" pitchFamily="34" charset="-122"/>
            </a:endParaRPr>
          </a:p>
        </p:txBody>
      </p:sp>
      <p:pic>
        <p:nvPicPr>
          <p:cNvPr id="39" name="Picture 4" descr="http://t0.gstatic.com/images?q=tbn:ANd9GcTG5q8ZAChcD0AhjFp2Efgc2gLGiNwF-hohj2ZAcSlteE57Hi7Y"/>
          <p:cNvPicPr>
            <a:picLocks noChangeAspect="1" noChangeArrowheads="1"/>
          </p:cNvPicPr>
          <p:nvPr/>
        </p:nvPicPr>
        <p:blipFill>
          <a:blip r:embed="rId3" cstate="print"/>
          <a:srcRect/>
          <a:stretch>
            <a:fillRect/>
          </a:stretch>
        </p:blipFill>
        <p:spPr bwMode="auto">
          <a:xfrm>
            <a:off x="2152736" y="1291865"/>
            <a:ext cx="1038113" cy="715433"/>
          </a:xfrm>
          <a:prstGeom prst="rect">
            <a:avLst/>
          </a:prstGeom>
          <a:noFill/>
          <a:effectLst>
            <a:softEdge rad="63500"/>
          </a:effectLst>
        </p:spPr>
      </p:pic>
      <p:sp>
        <p:nvSpPr>
          <p:cNvPr id="40" name="TextBox 315"/>
          <p:cNvSpPr txBox="1"/>
          <p:nvPr/>
        </p:nvSpPr>
        <p:spPr>
          <a:xfrm>
            <a:off x="1917051" y="1996713"/>
            <a:ext cx="1822136" cy="256545"/>
          </a:xfrm>
          <a:prstGeom prst="rect">
            <a:avLst/>
          </a:prstGeom>
          <a:noFill/>
        </p:spPr>
        <p:txBody>
          <a:bodyPr wrap="square" rtlCol="0">
            <a:spAutoFit/>
          </a:bodyPr>
          <a:lstStyle/>
          <a:p>
            <a:pPr>
              <a:buClr>
                <a:srgbClr val="00B0F0"/>
              </a:buClr>
              <a:buFont typeface="Wingdings" pitchFamily="2" charset="2"/>
              <a:buChar char="p"/>
            </a:pPr>
            <a:r>
              <a:rPr lang="zh-CN" altLang="en-US" sz="1050" b="1" dirty="0">
                <a:solidFill>
                  <a:srgbClr val="00B0F0"/>
                </a:solidFill>
                <a:ea typeface="微软雅黑" pitchFamily="34" charset="-122"/>
              </a:rPr>
              <a:t> </a:t>
            </a:r>
            <a:r>
              <a:rPr lang="en-US" altLang="zh-CN" sz="1050" b="1" dirty="0">
                <a:solidFill>
                  <a:srgbClr val="00B0F0"/>
                </a:solidFill>
                <a:ea typeface="微软雅黑" pitchFamily="34" charset="-122"/>
              </a:rPr>
              <a:t>Cloud application</a:t>
            </a:r>
            <a:endParaRPr lang="zh-CN" altLang="en-US" sz="1050" dirty="0">
              <a:solidFill>
                <a:srgbClr val="00B0F0"/>
              </a:solidFill>
              <a:ea typeface="微软雅黑" pitchFamily="34" charset="-122"/>
            </a:endParaRPr>
          </a:p>
        </p:txBody>
      </p:sp>
      <p:sp>
        <p:nvSpPr>
          <p:cNvPr id="41" name="矩形 40"/>
          <p:cNvSpPr/>
          <p:nvPr/>
        </p:nvSpPr>
        <p:spPr>
          <a:xfrm>
            <a:off x="419121" y="2210804"/>
            <a:ext cx="1901900" cy="235898"/>
          </a:xfrm>
          <a:prstGeom prst="rect">
            <a:avLst/>
          </a:prstGeom>
        </p:spPr>
        <p:txBody>
          <a:bodyPr wrap="square">
            <a:spAutoFit/>
          </a:bodyPr>
          <a:lstStyle/>
          <a:p>
            <a:r>
              <a:rPr lang="en-US" altLang="zh-CN" sz="900" dirty="0">
                <a:solidFill>
                  <a:srgbClr val="000000"/>
                </a:solidFill>
                <a:ea typeface="微软雅黑" pitchFamily="34" charset="-122"/>
              </a:rPr>
              <a:t>Convergent network</a:t>
            </a:r>
            <a:endParaRPr lang="zh-CN" altLang="en-US" sz="2000" dirty="0">
              <a:solidFill>
                <a:srgbClr val="000000"/>
              </a:solidFill>
              <a:ea typeface="微软雅黑" pitchFamily="34" charset="-122"/>
            </a:endParaRPr>
          </a:p>
        </p:txBody>
      </p:sp>
      <p:sp>
        <p:nvSpPr>
          <p:cNvPr id="42" name="矩形 41"/>
          <p:cNvSpPr/>
          <p:nvPr/>
        </p:nvSpPr>
        <p:spPr>
          <a:xfrm>
            <a:off x="1930429" y="2221388"/>
            <a:ext cx="1796059" cy="235898"/>
          </a:xfrm>
          <a:prstGeom prst="rect">
            <a:avLst/>
          </a:prstGeom>
        </p:spPr>
        <p:txBody>
          <a:bodyPr wrap="square">
            <a:spAutoFit/>
          </a:bodyPr>
          <a:lstStyle/>
          <a:p>
            <a:r>
              <a:rPr lang="en-US" altLang="zh-CN" sz="900" dirty="0">
                <a:solidFill>
                  <a:srgbClr val="000000"/>
                </a:solidFill>
                <a:ea typeface="微软雅黑" pitchFamily="34" charset="-122"/>
              </a:rPr>
              <a:t>Real-time and secure</a:t>
            </a:r>
          </a:p>
        </p:txBody>
      </p:sp>
      <p:sp>
        <p:nvSpPr>
          <p:cNvPr id="43" name="矩形 42"/>
          <p:cNvSpPr/>
          <p:nvPr/>
        </p:nvSpPr>
        <p:spPr>
          <a:xfrm>
            <a:off x="3846101" y="2211863"/>
            <a:ext cx="1749484" cy="235898"/>
          </a:xfrm>
          <a:prstGeom prst="rect">
            <a:avLst/>
          </a:prstGeom>
        </p:spPr>
        <p:txBody>
          <a:bodyPr wrap="square">
            <a:spAutoFit/>
          </a:bodyPr>
          <a:lstStyle/>
          <a:p>
            <a:r>
              <a:rPr lang="en-US" altLang="zh-CN" sz="900" dirty="0">
                <a:solidFill>
                  <a:srgbClr val="000000"/>
                </a:solidFill>
                <a:ea typeface="微软雅黑" pitchFamily="34" charset="-122"/>
              </a:rPr>
              <a:t>Programmable</a:t>
            </a:r>
          </a:p>
        </p:txBody>
      </p:sp>
      <p:sp>
        <p:nvSpPr>
          <p:cNvPr id="44" name="圆角矩形 43"/>
          <p:cNvSpPr/>
          <p:nvPr/>
        </p:nvSpPr>
        <p:spPr bwMode="auto">
          <a:xfrm>
            <a:off x="233723" y="4178064"/>
            <a:ext cx="4953000" cy="2243517"/>
          </a:xfrm>
          <a:prstGeom prst="roundRect">
            <a:avLst>
              <a:gd name="adj" fmla="val 6458"/>
            </a:avLst>
          </a:prstGeom>
          <a:solidFill>
            <a:schemeClr val="bg1">
              <a:lumMod val="95000"/>
            </a:schemeClr>
          </a:solidFill>
          <a:ln w="12700">
            <a:noFill/>
          </a:ln>
          <a:effectLst/>
          <a:extLst/>
        </p:spPr>
        <p:txBody>
          <a:bodyPr vert="horz" wrap="square" lIns="121868" tIns="60933" rIns="121868" bIns="60933" numCol="1" rtlCol="0" anchor="t" anchorCtr="0" compatLnSpc="1">
            <a:prstTxWarp prst="textNoShape">
              <a:avLst/>
            </a:prstTxWarp>
          </a:bodyPr>
          <a:lstStyle/>
          <a:p>
            <a:pPr defTabSz="1218651">
              <a:buClr>
                <a:srgbClr val="CC9900"/>
              </a:buClr>
              <a:buFont typeface="Wingdings" pitchFamily="2" charset="2"/>
              <a:buChar char="n"/>
            </a:pPr>
            <a:endParaRPr lang="zh-CN" altLang="en-US" sz="2000" dirty="0">
              <a:ea typeface="宋体" charset="-122"/>
              <a:sym typeface="Wingdings" pitchFamily="2" charset="2"/>
            </a:endParaRPr>
          </a:p>
        </p:txBody>
      </p:sp>
      <p:pic>
        <p:nvPicPr>
          <p:cNvPr id="45" name="Picture 2"/>
          <p:cNvPicPr>
            <a:picLocks noChangeAspect="1" noChangeArrowheads="1"/>
          </p:cNvPicPr>
          <p:nvPr/>
        </p:nvPicPr>
        <p:blipFill>
          <a:blip r:embed="rId4" cstate="print"/>
          <a:srcRect/>
          <a:stretch>
            <a:fillRect/>
          </a:stretch>
        </p:blipFill>
        <p:spPr bwMode="auto">
          <a:xfrm>
            <a:off x="3881005" y="1264349"/>
            <a:ext cx="994832" cy="723899"/>
          </a:xfrm>
          <a:prstGeom prst="rect">
            <a:avLst/>
          </a:prstGeom>
          <a:noFill/>
          <a:ln w="9525">
            <a:noFill/>
            <a:miter lim="800000"/>
            <a:headEnd/>
            <a:tailEnd/>
          </a:ln>
          <a:effectLst>
            <a:softEdge rad="63500"/>
          </a:effectLst>
        </p:spPr>
      </p:pic>
      <p:graphicFrame>
        <p:nvGraphicFramePr>
          <p:cNvPr id="46" name="表格 45"/>
          <p:cNvGraphicFramePr>
            <a:graphicFrameLocks noGrp="1"/>
          </p:cNvGraphicFramePr>
          <p:nvPr>
            <p:extLst>
              <p:ext uri="{D42A27DB-BD31-4B8C-83A1-F6EECF244321}">
                <p14:modId xmlns:p14="http://schemas.microsoft.com/office/powerpoint/2010/main" val="2661778799"/>
              </p:ext>
            </p:extLst>
          </p:nvPr>
        </p:nvGraphicFramePr>
        <p:xfrm>
          <a:off x="318227" y="4307021"/>
          <a:ext cx="4859866" cy="2082800"/>
        </p:xfrm>
        <a:graphic>
          <a:graphicData uri="http://schemas.openxmlformats.org/drawingml/2006/table">
            <a:tbl>
              <a:tblPr/>
              <a:tblGrid>
                <a:gridCol w="971973"/>
                <a:gridCol w="1673013"/>
                <a:gridCol w="1107440"/>
                <a:gridCol w="1107440"/>
              </a:tblGrid>
              <a:tr h="406400">
                <a:tc>
                  <a:txBody>
                    <a:bodyPr/>
                    <a:lstStyle/>
                    <a:p>
                      <a:pPr marL="0" indent="0" algn="l">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Function </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l" defTabSz="914400" rtl="0" eaLnBrk="1" latinLnBrk="0" hangingPunct="1">
                        <a:lnSpc>
                          <a:spcPts val="1200"/>
                        </a:lnSpc>
                        <a:spcBef>
                          <a:spcPts val="400"/>
                        </a:spcBef>
                        <a:spcAft>
                          <a:spcPts val="400"/>
                        </a:spcAft>
                      </a:pPr>
                      <a:r>
                        <a:rPr lang="en-US" sz="800" b="1" kern="1200" dirty="0" smtClean="0">
                          <a:solidFill>
                            <a:schemeClr val="tx1"/>
                          </a:solidFill>
                          <a:latin typeface="Arial" panose="020B0604020202020204" pitchFamily="34" charset="0"/>
                          <a:ea typeface="黑体"/>
                          <a:cs typeface="Book Antiqua"/>
                        </a:rPr>
                        <a:t>Sub-function</a:t>
                      </a:r>
                      <a:endParaRPr lang="en-US" altLang="zh-CN" sz="800" b="1" kern="1200" dirty="0" smtClean="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l">
                        <a:lnSpc>
                          <a:spcPts val="1200"/>
                        </a:lnSpc>
                        <a:spcBef>
                          <a:spcPts val="400"/>
                        </a:spcBef>
                        <a:spcAft>
                          <a:spcPts val="400"/>
                        </a:spcAft>
                      </a:pPr>
                      <a:r>
                        <a:rPr lang="en-US" sz="800" b="1" kern="1200" dirty="0" smtClean="0">
                          <a:solidFill>
                            <a:schemeClr val="tx1"/>
                          </a:solidFill>
                          <a:latin typeface="Arial" panose="020B0604020202020204" pitchFamily="34" charset="0"/>
                          <a:ea typeface="黑体"/>
                          <a:cs typeface="Book Antiqua"/>
                        </a:rPr>
                        <a:t>Interconnection with Cisco Devices</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l" defTabSz="914400" rtl="0" eaLnBrk="1" fontAlgn="auto" latinLnBrk="0" hangingPunct="1">
                        <a:lnSpc>
                          <a:spcPts val="1200"/>
                        </a:lnSpc>
                        <a:spcBef>
                          <a:spcPts val="400"/>
                        </a:spcBef>
                        <a:spcAft>
                          <a:spcPts val="400"/>
                        </a:spcAft>
                        <a:buClrTx/>
                        <a:buSzTx/>
                        <a:buFontTx/>
                        <a:buNone/>
                        <a:tabLst/>
                        <a:defRPr/>
                      </a:pPr>
                      <a:r>
                        <a:rPr lang="en-US" altLang="zh-CN" sz="800" b="1" kern="1200" dirty="0" smtClean="0">
                          <a:solidFill>
                            <a:schemeClr val="tx1"/>
                          </a:solidFill>
                          <a:latin typeface="Arial" panose="020B0604020202020204" pitchFamily="34" charset="0"/>
                          <a:ea typeface="黑体"/>
                          <a:cs typeface="Book Antiqua"/>
                        </a:rPr>
                        <a:t>Replacement with Cisco Devices</a:t>
                      </a: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203200">
                <a:tc rowSpan="3">
                  <a:txBody>
                    <a:bodyPr/>
                    <a:lstStyle/>
                    <a:p>
                      <a:pPr marL="0" indent="0" algn="l" defTabSz="914400" rtl="0" eaLnBrk="1" latinLnBrk="0" hangingPunct="1">
                        <a:lnSpc>
                          <a:spcPts val="1200"/>
                        </a:lnSpc>
                        <a:spcBef>
                          <a:spcPts val="400"/>
                        </a:spcBef>
                        <a:spcAft>
                          <a:spcPts val="400"/>
                        </a:spcAft>
                      </a:pPr>
                      <a:r>
                        <a:rPr lang="en-US" sz="800" b="1" kern="1200" dirty="0" smtClean="0">
                          <a:solidFill>
                            <a:schemeClr val="tx1"/>
                          </a:solidFill>
                          <a:latin typeface="Arial" panose="020B0604020202020204" pitchFamily="34" charset="0"/>
                          <a:ea typeface="黑体"/>
                          <a:cs typeface="Book Antiqua"/>
                        </a:rPr>
                        <a:t>Authentication</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PAP/CHAP</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203200">
                <a:tc vMerge="1">
                  <a:txBody>
                    <a:bodyPr/>
                    <a:lstStyle/>
                    <a:p>
                      <a:endParaRPr lang="zh-CN" altLang="en-US"/>
                    </a:p>
                  </a:txBody>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EAP-MD5</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200">
                <a:tc vMerge="1">
                  <a:txBody>
                    <a:bodyPr/>
                    <a:lstStyle/>
                    <a:p>
                      <a:endParaRPr lang="zh-CN" altLang="en-US"/>
                    </a:p>
                  </a:txBody>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EAP-TLS</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200">
                <a:tc rowSpan="3">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Authorization – </a:t>
                      </a:r>
                      <a:r>
                        <a:rPr lang="en-US" sz="800" b="1" kern="1200" dirty="0" smtClean="0">
                          <a:solidFill>
                            <a:schemeClr val="tx1"/>
                          </a:solidFill>
                          <a:latin typeface="Arial" panose="020B0604020202020204" pitchFamily="34" charset="0"/>
                          <a:ea typeface="黑体"/>
                          <a:cs typeface="Book Antiqua"/>
                        </a:rPr>
                        <a:t>Access</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Wired MAC authentication</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200">
                <a:tc vMerge="1">
                  <a:txBody>
                    <a:bodyPr/>
                    <a:lstStyle/>
                    <a:p>
                      <a:endParaRPr lang="zh-CN" altLang="en-US"/>
                    </a:p>
                  </a:txBody>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Wired DOT1X authentication</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200">
                <a:tc vMerge="1">
                  <a:txBody>
                    <a:bodyPr/>
                    <a:lstStyle/>
                    <a:p>
                      <a:endParaRPr lang="zh-CN" altLang="en-US"/>
                    </a:p>
                  </a:txBody>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Wireless MAC authentication</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200">
                <a:tc>
                  <a:txBody>
                    <a:bodyPr/>
                    <a:lstStyle/>
                    <a:p>
                      <a:pPr marL="0" indent="0" algn="l" defTabSz="914400" rtl="0" eaLnBrk="1" latinLnBrk="0" hangingPunct="1">
                        <a:lnSpc>
                          <a:spcPts val="1200"/>
                        </a:lnSpc>
                        <a:spcBef>
                          <a:spcPts val="400"/>
                        </a:spcBef>
                        <a:spcAft>
                          <a:spcPts val="400"/>
                        </a:spcAft>
                      </a:pPr>
                      <a:r>
                        <a:rPr lang="en-US" sz="800" b="1" kern="1200" dirty="0" smtClean="0">
                          <a:solidFill>
                            <a:schemeClr val="tx1"/>
                          </a:solidFill>
                          <a:latin typeface="Arial" panose="020B0604020202020204" pitchFamily="34" charset="0"/>
                          <a:ea typeface="黑体"/>
                          <a:cs typeface="Book Antiqua"/>
                        </a:rPr>
                        <a:t>RADIUS</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RADIUS attributes</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200">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BYOD</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Bring Your Own Device</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N</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defTabSz="914400" rtl="0" eaLnBrk="1" latinLnBrk="0" hangingPunct="1">
                        <a:lnSpc>
                          <a:spcPts val="1200"/>
                        </a:lnSpc>
                        <a:spcBef>
                          <a:spcPts val="400"/>
                        </a:spcBef>
                        <a:spcAft>
                          <a:spcPts val="400"/>
                        </a:spcAft>
                      </a:pPr>
                      <a:r>
                        <a:rPr lang="en-US" sz="800" b="1" kern="1200" dirty="0">
                          <a:solidFill>
                            <a:schemeClr val="tx1"/>
                          </a:solidFill>
                          <a:latin typeface="Arial" panose="020B0604020202020204" pitchFamily="34" charset="0"/>
                          <a:ea typeface="黑体"/>
                          <a:cs typeface="Book Antiqua"/>
                        </a:rPr>
                        <a:t>Y</a:t>
                      </a:r>
                      <a:endParaRPr lang="zh-CN" sz="800" b="1" kern="1200" dirty="0">
                        <a:solidFill>
                          <a:schemeClr val="tx1"/>
                        </a:solidFill>
                        <a:latin typeface="Arial" panose="020B0604020202020204" pitchFamily="34" charset="0"/>
                        <a:ea typeface="黑体"/>
                        <a:cs typeface="Book Antiqua"/>
                      </a:endParaRPr>
                    </a:p>
                  </a:txBody>
                  <a:tcPr marL="91013" marR="9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7" name="矩形 46"/>
          <p:cNvSpPr/>
          <p:nvPr/>
        </p:nvSpPr>
        <p:spPr>
          <a:xfrm>
            <a:off x="5208153" y="2601057"/>
            <a:ext cx="6648759" cy="1785104"/>
          </a:xfrm>
          <a:prstGeom prst="rect">
            <a:avLst/>
          </a:prstGeom>
        </p:spPr>
        <p:txBody>
          <a:bodyPr wrap="square">
            <a:spAutoFit/>
          </a:bodyPr>
          <a:lstStyle/>
          <a:p>
            <a:pPr marL="228594" indent="-228594">
              <a:buSzPct val="100000"/>
              <a:buFont typeface="Arial" panose="020B0604020202020204" pitchFamily="34" charset="0"/>
              <a:buChar char="•"/>
            </a:pPr>
            <a:r>
              <a:rPr lang="en-US" altLang="zh-CN" sz="1100" b="1" dirty="0">
                <a:solidFill>
                  <a:srgbClr val="00B0F0"/>
                </a:solidFill>
                <a:ea typeface="Arial Unicode MS" pitchFamily="34" charset="-122"/>
                <a:cs typeface="Arial" pitchFamily="34" charset="0"/>
              </a:rPr>
              <a:t>Automation Capabilities:</a:t>
            </a:r>
            <a:r>
              <a:rPr lang="en-US" altLang="zh-CN" sz="1100" dirty="0">
                <a:solidFill>
                  <a:srgbClr val="00B0F0"/>
                </a:solidFill>
                <a:ea typeface="Arial Unicode MS" pitchFamily="34" charset="-122"/>
                <a:cs typeface="Arial" pitchFamily="34" charset="0"/>
              </a:rPr>
              <a:t> </a:t>
            </a:r>
            <a:r>
              <a:rPr lang="en-US" altLang="zh-CN" sz="1100" dirty="0">
                <a:ea typeface="Arial Unicode MS" pitchFamily="34" charset="-122"/>
                <a:cs typeface="Arial" pitchFamily="34" charset="0"/>
              </a:rPr>
              <a:t>Campus switches provide NETCONF/YANG capabilities. They are also VXLAN capable to implement network virtualization. The switches support policy automation, achieving end-to-end network deployment and reducing network O&amp;M.</a:t>
            </a:r>
          </a:p>
          <a:p>
            <a:pPr marL="228594" indent="-228594">
              <a:buSzPct val="100000"/>
              <a:buFont typeface="Arial" panose="020B0604020202020204" pitchFamily="34" charset="0"/>
              <a:buChar char="•"/>
            </a:pPr>
            <a:r>
              <a:rPr lang="en-US" altLang="zh-CN" sz="1100" b="1" dirty="0">
                <a:solidFill>
                  <a:srgbClr val="00B0F0"/>
                </a:solidFill>
                <a:ea typeface="Arial Unicode MS" pitchFamily="34" charset="-122"/>
                <a:cs typeface="Arial" pitchFamily="34" charset="0"/>
              </a:rPr>
              <a:t>Intelligence Capabilities: </a:t>
            </a:r>
            <a:r>
              <a:rPr lang="en-US" altLang="zh-CN" sz="1100" dirty="0">
                <a:ea typeface="Arial Unicode MS" pitchFamily="34" charset="-122"/>
                <a:cs typeface="Arial" pitchFamily="34" charset="0"/>
              </a:rPr>
              <a:t>Campus switches support streaming telemetry to collect network data in seconds. They use Enhanced Media Delivery Index (eMDI) to detect audio and video quality. The result is intelligent O&amp;M of wired and wireless networks.</a:t>
            </a:r>
          </a:p>
          <a:p>
            <a:pPr marL="228594" indent="-228594">
              <a:buSzPct val="100000"/>
              <a:buFont typeface="Arial" panose="020B0604020202020204" pitchFamily="34" charset="0"/>
              <a:buChar char="•"/>
            </a:pPr>
            <a:r>
              <a:rPr lang="en-US" altLang="zh-CN" sz="1100" b="1" dirty="0">
                <a:solidFill>
                  <a:srgbClr val="00B0F0"/>
                </a:solidFill>
                <a:ea typeface="Arial Unicode MS" pitchFamily="34" charset="-122"/>
                <a:cs typeface="Arial" pitchFamily="34" charset="0"/>
              </a:rPr>
              <a:t>Integrated Security Capabilities: </a:t>
            </a:r>
            <a:r>
              <a:rPr lang="en-US" altLang="zh-CN" sz="1100" dirty="0">
                <a:ea typeface="Arial Unicode MS" pitchFamily="34" charset="-122"/>
                <a:cs typeface="Arial" pitchFamily="34" charset="0"/>
              </a:rPr>
              <a:t>Campus switches implement Encrypted Communication Analytics (ECA) and proactive threat deception through built-in security probes. These features promote collaborative campus-security protection and help prevent the lateral movement of threats across networks.</a:t>
            </a:r>
          </a:p>
        </p:txBody>
      </p:sp>
      <p:pic>
        <p:nvPicPr>
          <p:cNvPr id="48" name="Picture 3" descr="image0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09155" y="2489321"/>
            <a:ext cx="4480305" cy="1778000"/>
          </a:xfrm>
          <a:prstGeom prst="rect">
            <a:avLst/>
          </a:prstGeom>
          <a:solidFill>
            <a:schemeClr val="bg1">
              <a:lumMod val="95000"/>
            </a:schemeClr>
          </a:solidFill>
          <a:ln w="9525">
            <a:noFill/>
            <a:miter lim="800000"/>
            <a:headEnd/>
            <a:tailEnd/>
          </a:ln>
        </p:spPr>
      </p:pic>
    </p:spTree>
    <p:extLst>
      <p:ext uri="{BB962C8B-B14F-4D97-AF65-F5344CB8AC3E}">
        <p14:creationId xmlns:p14="http://schemas.microsoft.com/office/powerpoint/2010/main" val="37725108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400" dirty="0"/>
              <a:t>CloudEngine S Series Switches: Building a High-Quality Campus Network for the Wi-Fi 6 </a:t>
            </a:r>
            <a:r>
              <a:rPr lang="en-US" altLang="zh-CN" sz="2400" dirty="0" smtClean="0"/>
              <a:t>Era</a:t>
            </a:r>
            <a:endParaRPr lang="zh-CN" altLang="en-US" sz="2400" dirty="0"/>
          </a:p>
        </p:txBody>
      </p:sp>
      <p:pic>
        <p:nvPicPr>
          <p:cNvPr id="210" name="图片 209"/>
          <p:cNvPicPr>
            <a:picLocks noChangeAspect="1"/>
          </p:cNvPicPr>
          <p:nvPr/>
        </p:nvPicPr>
        <p:blipFill>
          <a:blip r:embed="rId2">
            <a:extLst>
              <a:ext uri="{28A0092B-C50C-407E-A947-70E740481C1C}">
                <a14:useLocalDpi xmlns:a14="http://schemas.microsoft.com/office/drawing/2010/main" val="0"/>
              </a:ext>
            </a:extLst>
          </a:blip>
          <a:srcRect l="1913" r="1977"/>
          <a:stretch>
            <a:fillRect/>
          </a:stretch>
        </p:blipFill>
        <p:spPr>
          <a:xfrm>
            <a:off x="755668" y="1472810"/>
            <a:ext cx="10398063" cy="3336767"/>
          </a:xfrm>
          <a:prstGeom prst="rect">
            <a:avLst/>
          </a:prstGeom>
          <a:noFill/>
        </p:spPr>
      </p:pic>
      <p:sp>
        <p:nvSpPr>
          <p:cNvPr id="211" name="TextBox 23"/>
          <p:cNvSpPr txBox="1"/>
          <p:nvPr/>
        </p:nvSpPr>
        <p:spPr>
          <a:xfrm>
            <a:off x="1130438" y="3455389"/>
            <a:ext cx="1297319" cy="480131"/>
          </a:xfrm>
          <a:prstGeom prst="rect">
            <a:avLst/>
          </a:prstGeom>
          <a:noFill/>
        </p:spPr>
        <p:txBody>
          <a:bodyPr wrap="square" lIns="0" tIns="0" rIns="0" bIns="0" anchor="ctr">
            <a:spAutoFit/>
          </a:bodyPr>
          <a:lstStyle>
            <a:defPPr>
              <a:defRPr lang="en-US"/>
            </a:defPPr>
            <a:lvl1pPr algn="ctr">
              <a:lnSpc>
                <a:spcPct val="150000"/>
              </a:lnSpc>
              <a:defRPr sz="1600" b="1">
                <a:solidFill>
                  <a:srgbClr val="C00000"/>
                </a:solidFill>
                <a:latin typeface="Arial" panose="020B0604020202020204" pitchFamily="34" charset="0"/>
                <a:ea typeface="微软雅黑" pitchFamily="34" charset="-122"/>
                <a:cs typeface="Arial" panose="020B0604020202020204" pitchFamily="34" charset="0"/>
              </a:defRPr>
            </a:lvl1pPr>
          </a:lstStyle>
          <a:p>
            <a:pPr defTabSz="914034">
              <a:lnSpc>
                <a:spcPct val="130000"/>
              </a:lnSpc>
              <a:spcBef>
                <a:spcPct val="0"/>
              </a:spcBef>
              <a:spcAft>
                <a:spcPct val="0"/>
              </a:spcAft>
              <a:defRPr/>
            </a:pPr>
            <a:r>
              <a:rPr lang="en-US" altLang="zh-CN" sz="1200" kern="0" dirty="0" err="1">
                <a:solidFill>
                  <a:srgbClr val="1D1D1A"/>
                </a:solidFill>
                <a:latin typeface="+mn-lt"/>
                <a:ea typeface="方正兰亭黑简体" panose="02000000000000000000" pitchFamily="2" charset="-122"/>
                <a:cs typeface="Huawei Sans" panose="020C0503030203020204" pitchFamily="34" charset="0"/>
                <a:sym typeface="Huawei Sans" panose="020C0503030203020204" pitchFamily="34" charset="0"/>
              </a:rPr>
              <a:t>CloudEngine</a:t>
            </a:r>
            <a:r>
              <a:rPr lang="en-US" altLang="zh-CN" sz="1200" kern="0" dirty="0">
                <a:solidFill>
                  <a:srgbClr val="1D1D1A"/>
                </a:solidFill>
                <a:latin typeface="+mn-lt"/>
                <a:ea typeface="方正兰亭黑简体" panose="02000000000000000000" pitchFamily="2" charset="-122"/>
                <a:cs typeface="Huawei Sans" panose="020C0503030203020204" pitchFamily="34" charset="0"/>
                <a:sym typeface="Huawei Sans" panose="020C0503030203020204" pitchFamily="34" charset="0"/>
              </a:rPr>
              <a:t> S5735-S/L</a:t>
            </a:r>
          </a:p>
        </p:txBody>
      </p:sp>
      <p:sp>
        <p:nvSpPr>
          <p:cNvPr id="212" name="TextBox 23"/>
          <p:cNvSpPr txBox="1"/>
          <p:nvPr/>
        </p:nvSpPr>
        <p:spPr>
          <a:xfrm>
            <a:off x="2753418" y="3186136"/>
            <a:ext cx="1119436" cy="480131"/>
          </a:xfrm>
          <a:prstGeom prst="rect">
            <a:avLst/>
          </a:prstGeom>
          <a:noFill/>
        </p:spPr>
        <p:txBody>
          <a:bodyPr wrap="square" lIns="0" tIns="0" rIns="0" bIns="0" anchor="ctr">
            <a:spAutoFit/>
          </a:bodyPr>
          <a:lstStyle>
            <a:defPPr>
              <a:defRPr lang="en-US"/>
            </a:defPPr>
            <a:lvl1pPr algn="ctr">
              <a:lnSpc>
                <a:spcPct val="150000"/>
              </a:lnSpc>
              <a:defRPr sz="1600" b="1">
                <a:solidFill>
                  <a:srgbClr val="C00000"/>
                </a:solidFill>
                <a:latin typeface="Arial" panose="020B0604020202020204" pitchFamily="34" charset="0"/>
                <a:ea typeface="微软雅黑" pitchFamily="34" charset="-122"/>
                <a:cs typeface="Arial" panose="020B0604020202020204" pitchFamily="34" charset="0"/>
              </a:defRPr>
            </a:lvl1pPr>
          </a:lstStyle>
          <a:p>
            <a:pPr defTabSz="914034">
              <a:lnSpc>
                <a:spcPct val="130000"/>
              </a:lnSpc>
              <a:spcBef>
                <a:spcPct val="0"/>
              </a:spcBef>
              <a:spcAft>
                <a:spcPct val="0"/>
              </a:spcAft>
              <a:defRPr/>
            </a:pPr>
            <a:r>
              <a:rPr lang="en-US" altLang="zh-CN" sz="1200" kern="0" dirty="0" err="1">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a:t>
            </a:r>
            <a:r>
              <a:rPr lang="en-US" altLang="zh-CN" sz="1200" kern="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S5730-H/S</a:t>
            </a:r>
          </a:p>
        </p:txBody>
      </p:sp>
      <p:sp>
        <p:nvSpPr>
          <p:cNvPr id="213" name="TextBox 23"/>
          <p:cNvSpPr txBox="1"/>
          <p:nvPr/>
        </p:nvSpPr>
        <p:spPr>
          <a:xfrm>
            <a:off x="4050457" y="2436922"/>
            <a:ext cx="1119436" cy="480131"/>
          </a:xfrm>
          <a:prstGeom prst="rect">
            <a:avLst/>
          </a:prstGeom>
          <a:noFill/>
        </p:spPr>
        <p:txBody>
          <a:bodyPr wrap="square" lIns="0" tIns="0" rIns="0" bIns="0" anchor="ctr">
            <a:spAutoFit/>
          </a:bodyPr>
          <a:lstStyle>
            <a:defPPr>
              <a:defRPr lang="en-US"/>
            </a:defPPr>
            <a:lvl1pPr algn="ctr">
              <a:lnSpc>
                <a:spcPct val="150000"/>
              </a:lnSpc>
              <a:defRPr sz="1600" b="1">
                <a:solidFill>
                  <a:srgbClr val="C00000"/>
                </a:solidFill>
                <a:latin typeface="Arial" panose="020B0604020202020204" pitchFamily="34" charset="0"/>
                <a:ea typeface="微软雅黑" pitchFamily="34" charset="-122"/>
                <a:cs typeface="Arial" panose="020B0604020202020204" pitchFamily="34" charset="0"/>
              </a:defRPr>
            </a:lvl1pPr>
          </a:lstStyle>
          <a:p>
            <a:pPr defTabSz="914034">
              <a:lnSpc>
                <a:spcPct val="130000"/>
              </a:lnSpc>
              <a:spcBef>
                <a:spcPct val="0"/>
              </a:spcBef>
              <a:spcAft>
                <a:spcPct val="0"/>
              </a:spcAft>
              <a:defRPr/>
            </a:pPr>
            <a:r>
              <a:rPr lang="en-US" altLang="zh-CN" sz="1200" ker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 S12700E-4</a:t>
            </a:r>
          </a:p>
        </p:txBody>
      </p:sp>
      <p:sp>
        <p:nvSpPr>
          <p:cNvPr id="214" name="TextBox 23"/>
          <p:cNvSpPr txBox="1"/>
          <p:nvPr/>
        </p:nvSpPr>
        <p:spPr>
          <a:xfrm>
            <a:off x="5289239" y="1241850"/>
            <a:ext cx="1150012" cy="480131"/>
          </a:xfrm>
          <a:prstGeom prst="rect">
            <a:avLst/>
          </a:prstGeom>
          <a:noFill/>
        </p:spPr>
        <p:txBody>
          <a:bodyPr wrap="square" lIns="0" tIns="0" rIns="0" bIns="0" anchor="ctr">
            <a:spAutoFit/>
          </a:bodyPr>
          <a:lstStyle>
            <a:defPPr>
              <a:defRPr lang="en-US"/>
            </a:defPPr>
            <a:lvl1pPr algn="ctr">
              <a:lnSpc>
                <a:spcPct val="150000"/>
              </a:lnSpc>
              <a:defRPr sz="1600" b="1">
                <a:solidFill>
                  <a:srgbClr val="C00000"/>
                </a:solidFill>
                <a:latin typeface="Arial" panose="020B0604020202020204" pitchFamily="34" charset="0"/>
                <a:ea typeface="微软雅黑" pitchFamily="34" charset="-122"/>
                <a:cs typeface="Arial" panose="020B0604020202020204" pitchFamily="34" charset="0"/>
              </a:defRPr>
            </a:lvl1pPr>
          </a:lstStyle>
          <a:p>
            <a:pPr defTabSz="914034">
              <a:lnSpc>
                <a:spcPct val="130000"/>
              </a:lnSpc>
              <a:spcBef>
                <a:spcPct val="0"/>
              </a:spcBef>
              <a:spcAft>
                <a:spcPct val="0"/>
              </a:spcAft>
              <a:defRPr/>
            </a:pPr>
            <a:r>
              <a:rPr lang="en-US" altLang="zh-CN" sz="1200" kern="0" dirty="0" err="1">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a:t>
            </a:r>
            <a:r>
              <a:rPr lang="en-US" altLang="zh-CN" sz="1200" kern="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S12700E-12</a:t>
            </a:r>
          </a:p>
        </p:txBody>
      </p:sp>
      <p:sp>
        <p:nvSpPr>
          <p:cNvPr id="215" name="TextBox 23"/>
          <p:cNvSpPr txBox="1"/>
          <p:nvPr/>
        </p:nvSpPr>
        <p:spPr>
          <a:xfrm>
            <a:off x="6576688" y="1658078"/>
            <a:ext cx="1113385" cy="480131"/>
          </a:xfrm>
          <a:prstGeom prst="rect">
            <a:avLst/>
          </a:prstGeom>
          <a:noFill/>
        </p:spPr>
        <p:txBody>
          <a:bodyPr wrap="square" lIns="0" tIns="0" rIns="0" bIns="0" anchor="ctr">
            <a:spAutoFit/>
          </a:bodyPr>
          <a:lstStyle>
            <a:defPPr>
              <a:defRPr lang="en-US"/>
            </a:defPPr>
            <a:lvl1pPr algn="ctr">
              <a:lnSpc>
                <a:spcPct val="150000"/>
              </a:lnSpc>
              <a:defRPr sz="1600" b="1">
                <a:solidFill>
                  <a:srgbClr val="C00000"/>
                </a:solidFill>
                <a:latin typeface="Arial" panose="020B0604020202020204" pitchFamily="34" charset="0"/>
                <a:ea typeface="微软雅黑" pitchFamily="34" charset="-122"/>
                <a:cs typeface="Arial" panose="020B0604020202020204" pitchFamily="34" charset="0"/>
              </a:defRPr>
            </a:lvl1pPr>
          </a:lstStyle>
          <a:p>
            <a:pPr defTabSz="914034">
              <a:lnSpc>
                <a:spcPct val="130000"/>
              </a:lnSpc>
              <a:spcBef>
                <a:spcPct val="0"/>
              </a:spcBef>
              <a:spcAft>
                <a:spcPct val="0"/>
              </a:spcAft>
              <a:defRPr/>
            </a:pPr>
            <a:r>
              <a:rPr lang="en-US" altLang="zh-CN" sz="1200" kern="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 S12700E-8</a:t>
            </a:r>
          </a:p>
        </p:txBody>
      </p:sp>
      <p:sp>
        <p:nvSpPr>
          <p:cNvPr id="216" name="TextBox 23"/>
          <p:cNvSpPr txBox="1"/>
          <p:nvPr/>
        </p:nvSpPr>
        <p:spPr>
          <a:xfrm>
            <a:off x="7980663" y="2943184"/>
            <a:ext cx="1113385" cy="480131"/>
          </a:xfrm>
          <a:prstGeom prst="rect">
            <a:avLst/>
          </a:prstGeom>
          <a:noFill/>
        </p:spPr>
        <p:txBody>
          <a:bodyPr wrap="square" lIns="0" tIns="0" rIns="0" bIns="0" anchor="ctr">
            <a:spAutoFit/>
          </a:bodyPr>
          <a:lstStyle>
            <a:defPPr>
              <a:defRPr lang="en-US"/>
            </a:defPPr>
            <a:lvl1pPr algn="ctr">
              <a:lnSpc>
                <a:spcPct val="150000"/>
              </a:lnSpc>
              <a:defRPr sz="1600" b="1">
                <a:solidFill>
                  <a:srgbClr val="C00000"/>
                </a:solidFill>
                <a:latin typeface="Arial" panose="020B0604020202020204" pitchFamily="34" charset="0"/>
                <a:ea typeface="微软雅黑" pitchFamily="34" charset="-122"/>
                <a:cs typeface="Arial" panose="020B0604020202020204" pitchFamily="34" charset="0"/>
              </a:defRPr>
            </a:lvl1pPr>
          </a:lstStyle>
          <a:p>
            <a:pPr defTabSz="914034">
              <a:lnSpc>
                <a:spcPct val="130000"/>
              </a:lnSpc>
              <a:spcBef>
                <a:spcPct val="0"/>
              </a:spcBef>
              <a:spcAft>
                <a:spcPct val="0"/>
              </a:spcAft>
              <a:defRPr/>
            </a:pPr>
            <a:r>
              <a:rPr lang="en-US" altLang="zh-CN" sz="1200" ker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 S7700</a:t>
            </a:r>
          </a:p>
        </p:txBody>
      </p:sp>
      <p:sp>
        <p:nvSpPr>
          <p:cNvPr id="217" name="TextBox 23"/>
          <p:cNvSpPr txBox="1"/>
          <p:nvPr/>
        </p:nvSpPr>
        <p:spPr>
          <a:xfrm>
            <a:off x="9423377" y="3245365"/>
            <a:ext cx="1113385" cy="480131"/>
          </a:xfrm>
          <a:prstGeom prst="rect">
            <a:avLst/>
          </a:prstGeom>
          <a:noFill/>
        </p:spPr>
        <p:txBody>
          <a:bodyPr wrap="square" lIns="0" tIns="0" rIns="0" bIns="0" anchor="ctr">
            <a:spAutoFit/>
          </a:bodyPr>
          <a:lstStyle>
            <a:defPPr>
              <a:defRPr lang="en-US"/>
            </a:defPPr>
            <a:lvl1pPr algn="ctr">
              <a:lnSpc>
                <a:spcPct val="150000"/>
              </a:lnSpc>
              <a:defRPr sz="1600" b="1">
                <a:solidFill>
                  <a:srgbClr val="C00000"/>
                </a:solidFill>
                <a:latin typeface="Arial" panose="020B0604020202020204" pitchFamily="34" charset="0"/>
                <a:ea typeface="微软雅黑" pitchFamily="34" charset="-122"/>
                <a:cs typeface="Arial" panose="020B0604020202020204" pitchFamily="34" charset="0"/>
              </a:defRPr>
            </a:lvl1pPr>
          </a:lstStyle>
          <a:p>
            <a:pPr defTabSz="914034">
              <a:lnSpc>
                <a:spcPct val="130000"/>
              </a:lnSpc>
              <a:spcBef>
                <a:spcPct val="0"/>
              </a:spcBef>
              <a:spcAft>
                <a:spcPct val="0"/>
              </a:spcAft>
              <a:defRPr/>
            </a:pPr>
            <a:r>
              <a:rPr lang="en-US" altLang="zh-CN" sz="1200" kern="0" dirty="0" err="1">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a:t>
            </a:r>
            <a:r>
              <a:rPr lang="en-US" altLang="zh-CN" sz="1200" kern="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S6730-H/S</a:t>
            </a:r>
          </a:p>
        </p:txBody>
      </p:sp>
      <p:sp>
        <p:nvSpPr>
          <p:cNvPr id="219" name="矩形 218"/>
          <p:cNvSpPr/>
          <p:nvPr/>
        </p:nvSpPr>
        <p:spPr>
          <a:xfrm>
            <a:off x="726792" y="4596250"/>
            <a:ext cx="2472653" cy="342584"/>
          </a:xfrm>
          <a:prstGeom prst="rect">
            <a:avLst/>
          </a:prstGeom>
          <a:solidFill>
            <a:srgbClr val="00B0F0"/>
          </a:solidFill>
          <a:ln w="12700" cap="flat" cmpd="sng" algn="ctr">
            <a:noFill/>
            <a:prstDash val="solid"/>
            <a:miter lim="800000"/>
          </a:ln>
          <a:effectLst/>
        </p:spPr>
        <p:txBody>
          <a:bodyPr rtlCol="0" anchor="ctr"/>
          <a:lstStyle/>
          <a:p>
            <a:pPr algn="ctr" defTabSz="914034">
              <a:spcBef>
                <a:spcPct val="0"/>
              </a:spcBef>
              <a:spcAft>
                <a:spcPct val="0"/>
              </a:spcAft>
              <a:defRPr/>
            </a:pPr>
            <a:r>
              <a:rPr lang="en-US" altLang="zh-CN" sz="1599" b="1" kern="0">
                <a:solidFill>
                  <a:srgbClr val="FFFFFF"/>
                </a:solidFill>
                <a:ea typeface="方正兰亭黑简体" panose="02000000000000000000" pitchFamily="2" charset="-122"/>
                <a:cs typeface="Huawei Sans" panose="020C0503030203020204" pitchFamily="34" charset="0"/>
                <a:sym typeface="Huawei Sans" panose="020C0503030203020204" pitchFamily="34" charset="0"/>
              </a:rPr>
              <a:t>Wi-Fi 6 Ready</a:t>
            </a:r>
          </a:p>
        </p:txBody>
      </p:sp>
      <p:sp>
        <p:nvSpPr>
          <p:cNvPr id="220" name="矩形 219"/>
          <p:cNvSpPr/>
          <p:nvPr/>
        </p:nvSpPr>
        <p:spPr>
          <a:xfrm>
            <a:off x="3413894" y="4600362"/>
            <a:ext cx="2623585" cy="342584"/>
          </a:xfrm>
          <a:prstGeom prst="rect">
            <a:avLst/>
          </a:prstGeom>
          <a:solidFill>
            <a:srgbClr val="00B0F0"/>
          </a:solidFill>
          <a:ln w="12700" cap="flat" cmpd="sng" algn="ctr">
            <a:noFill/>
            <a:prstDash val="solid"/>
            <a:miter lim="800000"/>
          </a:ln>
          <a:effectLst/>
        </p:spPr>
        <p:txBody>
          <a:bodyPr rtlCol="0" anchor="ctr"/>
          <a:lstStyle/>
          <a:p>
            <a:pPr algn="ctr" defTabSz="914034">
              <a:spcBef>
                <a:spcPct val="0"/>
              </a:spcBef>
              <a:spcAft>
                <a:spcPct val="0"/>
              </a:spcAft>
              <a:defRPr/>
            </a:pPr>
            <a:r>
              <a:rPr lang="en-US" altLang="zh-CN" sz="1599" b="1" kern="0" dirty="0" err="1">
                <a:solidFill>
                  <a:srgbClr val="FFFFFF"/>
                </a:solidFill>
                <a:ea typeface="方正兰亭黑简体" panose="02000000000000000000" pitchFamily="2" charset="-122"/>
                <a:cs typeface="Huawei Sans" panose="020C0503030203020204" pitchFamily="34" charset="0"/>
                <a:sym typeface="Huawei Sans" panose="020C0503030203020204" pitchFamily="34" charset="0"/>
              </a:rPr>
              <a:t>IoT</a:t>
            </a:r>
            <a:r>
              <a:rPr lang="en-US" altLang="zh-CN" sz="1599" b="1" kern="0" dirty="0">
                <a:solidFill>
                  <a:srgbClr val="FFFFFF"/>
                </a:solidFill>
                <a:ea typeface="方正兰亭黑简体" panose="02000000000000000000" pitchFamily="2" charset="-122"/>
                <a:cs typeface="Huawei Sans" panose="020C0503030203020204" pitchFamily="34" charset="0"/>
                <a:sym typeface="Huawei Sans" panose="020C0503030203020204" pitchFamily="34" charset="0"/>
              </a:rPr>
              <a:t> Ready</a:t>
            </a:r>
          </a:p>
        </p:txBody>
      </p:sp>
      <p:sp>
        <p:nvSpPr>
          <p:cNvPr id="221" name="矩形 220"/>
          <p:cNvSpPr/>
          <p:nvPr/>
        </p:nvSpPr>
        <p:spPr>
          <a:xfrm>
            <a:off x="6247241" y="4600362"/>
            <a:ext cx="2593606" cy="342584"/>
          </a:xfrm>
          <a:prstGeom prst="rect">
            <a:avLst/>
          </a:prstGeom>
          <a:solidFill>
            <a:srgbClr val="00B0F0"/>
          </a:solidFill>
          <a:ln w="12700" cap="flat" cmpd="sng" algn="ctr">
            <a:noFill/>
            <a:prstDash val="solid"/>
            <a:miter lim="800000"/>
          </a:ln>
          <a:effectLst/>
        </p:spPr>
        <p:txBody>
          <a:bodyPr rtlCol="0" anchor="ctr"/>
          <a:lstStyle/>
          <a:p>
            <a:pPr algn="ctr" defTabSz="914034">
              <a:spcBef>
                <a:spcPct val="0"/>
              </a:spcBef>
              <a:spcAft>
                <a:spcPct val="0"/>
              </a:spcAft>
              <a:defRPr/>
            </a:pPr>
            <a:r>
              <a:rPr lang="en-US" altLang="zh-CN" sz="1599" b="1" kern="0">
                <a:solidFill>
                  <a:srgbClr val="FFFFFF"/>
                </a:solidFill>
                <a:ea typeface="方正兰亭黑简体" panose="02000000000000000000" pitchFamily="2" charset="-122"/>
                <a:cs typeface="Huawei Sans" panose="020C0503030203020204" pitchFamily="34" charset="0"/>
                <a:sym typeface="Huawei Sans" panose="020C0503030203020204" pitchFamily="34" charset="0"/>
              </a:rPr>
              <a:t>Cloud Ready</a:t>
            </a:r>
          </a:p>
        </p:txBody>
      </p:sp>
      <p:sp>
        <p:nvSpPr>
          <p:cNvPr id="222" name="矩形 221"/>
          <p:cNvSpPr/>
          <p:nvPr/>
        </p:nvSpPr>
        <p:spPr>
          <a:xfrm>
            <a:off x="8992556" y="4596250"/>
            <a:ext cx="2472653" cy="342584"/>
          </a:xfrm>
          <a:prstGeom prst="rect">
            <a:avLst/>
          </a:prstGeom>
          <a:solidFill>
            <a:srgbClr val="00B0F0"/>
          </a:solidFill>
          <a:ln w="12700" cap="flat" cmpd="sng" algn="ctr">
            <a:noFill/>
            <a:prstDash val="solid"/>
            <a:miter lim="800000"/>
          </a:ln>
          <a:effectLst/>
        </p:spPr>
        <p:txBody>
          <a:bodyPr rtlCol="0" anchor="ctr"/>
          <a:lstStyle/>
          <a:p>
            <a:pPr algn="ctr" defTabSz="914034">
              <a:spcBef>
                <a:spcPct val="0"/>
              </a:spcBef>
              <a:spcAft>
                <a:spcPct val="0"/>
              </a:spcAft>
              <a:defRPr/>
            </a:pPr>
            <a:r>
              <a:rPr lang="zh-CN" altLang="en-US" sz="1599" b="1" kern="0">
                <a:solidFill>
                  <a:srgbClr val="FFFFFF"/>
                </a:solidFill>
                <a:ea typeface="方正兰亭黑简体" panose="02000000000000000000" pitchFamily="2" charset="-122"/>
                <a:cs typeface="Huawei Sans" panose="020C0503030203020204" pitchFamily="34" charset="0"/>
                <a:sym typeface="Huawei Sans" panose="020C0503030203020204" pitchFamily="34" charset="0"/>
              </a:rPr>
              <a:t>Quality Ready</a:t>
            </a:r>
          </a:p>
        </p:txBody>
      </p:sp>
      <p:sp>
        <p:nvSpPr>
          <p:cNvPr id="223" name="矩形 222"/>
          <p:cNvSpPr/>
          <p:nvPr/>
        </p:nvSpPr>
        <p:spPr>
          <a:xfrm>
            <a:off x="726792" y="4997160"/>
            <a:ext cx="2472653" cy="1286366"/>
          </a:xfrm>
          <a:prstGeom prst="rect">
            <a:avLst/>
          </a:prstGeom>
          <a:noFill/>
          <a:ln w="12700" cap="flat" cmpd="sng" algn="ctr">
            <a:solidFill>
              <a:srgbClr val="1D1D1A">
                <a:lumMod val="60000"/>
                <a:lumOff val="40000"/>
              </a:srgbClr>
            </a:solidFill>
            <a:prstDash val="solid"/>
            <a:miter lim="800000"/>
          </a:ln>
          <a:effectLst/>
        </p:spPr>
        <p:txBody>
          <a:bodyPr rtlCol="0" anchor="t"/>
          <a:lstStyle/>
          <a:p>
            <a:pPr defTabSz="914034">
              <a:lnSpc>
                <a:spcPct val="150000"/>
              </a:lnSpc>
              <a:spcBef>
                <a:spcPct val="0"/>
              </a:spcBef>
              <a:spcAft>
                <a:spcPct val="0"/>
              </a:spcAft>
              <a:defRPr/>
            </a:pPr>
            <a:endParaRPr lang="en-US" altLang="zh-CN" sz="1399"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4" name="矩形 223"/>
          <p:cNvSpPr/>
          <p:nvPr/>
        </p:nvSpPr>
        <p:spPr>
          <a:xfrm>
            <a:off x="3421571" y="4997158"/>
            <a:ext cx="2593606" cy="1286368"/>
          </a:xfrm>
          <a:prstGeom prst="rect">
            <a:avLst/>
          </a:prstGeom>
          <a:noFill/>
          <a:ln w="12700" cap="flat" cmpd="sng" algn="ctr">
            <a:solidFill>
              <a:srgbClr val="1D1D1A">
                <a:lumMod val="60000"/>
                <a:lumOff val="40000"/>
              </a:srgbClr>
            </a:solidFill>
            <a:prstDash val="solid"/>
            <a:miter lim="800000"/>
          </a:ln>
          <a:effectLst/>
        </p:spPr>
        <p:txBody>
          <a:bodyPr rtlCol="0" anchor="t"/>
          <a:lstStyle/>
          <a:p>
            <a:pPr defTabSz="914034">
              <a:lnSpc>
                <a:spcPct val="150000"/>
              </a:lnSpc>
              <a:defRPr/>
            </a:pPr>
            <a:endParaRPr lang="en-US" altLang="zh-CN" sz="1399"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5" name="矩形 224"/>
          <p:cNvSpPr/>
          <p:nvPr/>
        </p:nvSpPr>
        <p:spPr>
          <a:xfrm>
            <a:off x="6237302" y="4997159"/>
            <a:ext cx="2593606" cy="1286366"/>
          </a:xfrm>
          <a:prstGeom prst="rect">
            <a:avLst/>
          </a:prstGeom>
          <a:noFill/>
          <a:ln w="12700" cap="flat" cmpd="sng" algn="ctr">
            <a:solidFill>
              <a:srgbClr val="1D1D1A">
                <a:lumMod val="50000"/>
                <a:lumOff val="50000"/>
              </a:srgbClr>
            </a:solidFill>
            <a:prstDash val="solid"/>
            <a:miter lim="800000"/>
          </a:ln>
          <a:effectLst/>
        </p:spPr>
        <p:txBody>
          <a:bodyPr rtlCol="0" anchor="t"/>
          <a:lstStyle/>
          <a:p>
            <a:pPr defTabSz="914034">
              <a:lnSpc>
                <a:spcPct val="150000"/>
              </a:lnSpc>
              <a:spcBef>
                <a:spcPct val="0"/>
              </a:spcBef>
              <a:spcAft>
                <a:spcPct val="0"/>
              </a:spcAft>
              <a:defRPr/>
            </a:pPr>
            <a:endParaRPr lang="en-US" altLang="zh-CN" sz="1399"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6" name="矩形 225"/>
          <p:cNvSpPr/>
          <p:nvPr/>
        </p:nvSpPr>
        <p:spPr>
          <a:xfrm>
            <a:off x="8992556" y="4997159"/>
            <a:ext cx="2472653" cy="1286365"/>
          </a:xfrm>
          <a:prstGeom prst="rect">
            <a:avLst/>
          </a:prstGeom>
          <a:noFill/>
          <a:ln w="12700" cap="flat" cmpd="sng" algn="ctr">
            <a:solidFill>
              <a:srgbClr val="1D1D1A">
                <a:lumMod val="60000"/>
                <a:lumOff val="40000"/>
              </a:srgbClr>
            </a:solidFill>
            <a:prstDash val="solid"/>
            <a:miter lim="800000"/>
          </a:ln>
          <a:effectLst/>
        </p:spPr>
        <p:txBody>
          <a:bodyPr rtlCol="0" anchor="t"/>
          <a:lstStyle/>
          <a:p>
            <a:pPr defTabSz="914034">
              <a:lnSpc>
                <a:spcPct val="150000"/>
              </a:lnSpc>
              <a:spcBef>
                <a:spcPct val="0"/>
              </a:spcBef>
              <a:spcAft>
                <a:spcPct val="0"/>
              </a:spcAft>
              <a:defRPr/>
            </a:pPr>
            <a:endParaRPr lang="en-US" altLang="zh-CN" sz="1399"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228" name="图片 2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5684" y="1495849"/>
            <a:ext cx="715094" cy="983927"/>
          </a:xfrm>
          <a:prstGeom prst="rect">
            <a:avLst/>
          </a:prstGeom>
        </p:spPr>
      </p:pic>
      <p:sp>
        <p:nvSpPr>
          <p:cNvPr id="4" name="矩形 3"/>
          <p:cNvSpPr/>
          <p:nvPr/>
        </p:nvSpPr>
        <p:spPr>
          <a:xfrm>
            <a:off x="681438" y="5066240"/>
            <a:ext cx="2563359" cy="1184940"/>
          </a:xfrm>
          <a:prstGeom prst="rect">
            <a:avLst/>
          </a:prstGeom>
        </p:spPr>
        <p:txBody>
          <a:bodyPr wrap="square">
            <a:spAutoFit/>
          </a:bodyPr>
          <a:lstStyle/>
          <a:p>
            <a:pPr marL="171381" indent="-171381" defTabSz="914034">
              <a:lnSpc>
                <a:spcPct val="120000"/>
              </a:lnSpc>
              <a:spcBef>
                <a:spcPts val="600"/>
              </a:spcBef>
              <a:spcAft>
                <a:spcPct val="0"/>
              </a:spcAft>
              <a:buFont typeface="Arial" panose="020B0604020202020204" pitchFamily="34" charset="0"/>
              <a:buChar char="•"/>
              <a:defRPr/>
            </a:pPr>
            <a:r>
              <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C</a:t>
            </a:r>
            <a:r>
              <a:rPr lang="zh-CN" altLang="en-US"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ore </a:t>
            </a:r>
            <a:r>
              <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switches deliver </a:t>
            </a:r>
            <a:r>
              <a:rPr lang="zh-CN" altLang="en-US"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6</a:t>
            </a:r>
            <a:r>
              <a:rPr lang="en-US" altLang="zh-CN"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x the industry</a:t>
            </a:r>
            <a:r>
              <a:rPr lang="zh-CN" altLang="en-US"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 switching performance</a:t>
            </a:r>
            <a:endParaRPr lang="en-US" altLang="zh-CN"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endParaRPr>
          </a:p>
          <a:p>
            <a:pPr marL="171381" indent="-171381" defTabSz="914034">
              <a:lnSpc>
                <a:spcPct val="120000"/>
              </a:lnSpc>
              <a:spcBef>
                <a:spcPts val="600"/>
              </a:spcBef>
              <a:spcAft>
                <a:spcPct val="0"/>
              </a:spcAft>
              <a:buFont typeface="Arial" panose="020B0604020202020204" pitchFamily="34" charset="0"/>
              <a:buChar char="•"/>
              <a:defRPr/>
            </a:pPr>
            <a:r>
              <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I</a:t>
            </a:r>
            <a:r>
              <a:rPr lang="zh-CN" altLang="en-US"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nnovative </a:t>
            </a:r>
            <a:r>
              <a:rPr lang="en-US" altLang="zh-CN"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hybrid optical-electrical</a:t>
            </a:r>
            <a:r>
              <a:rPr lang="zh-CN" altLang="en-US" sz="1100" b="1" kern="0" dirty="0">
                <a:solidFill>
                  <a:srgbClr val="C00000"/>
                </a:solidFill>
                <a:ea typeface="方正兰亭黑简体" panose="02000000000000000000" pitchFamily="2" charset="-122"/>
                <a:cs typeface="Huawei Sans" panose="020C0503030203020204" pitchFamily="34" charset="0"/>
                <a:sym typeface="Huawei Sans" panose="020C0503030203020204" pitchFamily="34" charset="0"/>
              </a:rPr>
              <a:t> </a:t>
            </a:r>
            <a:r>
              <a:rPr lang="zh-CN" altLang="en-US"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switches </a:t>
            </a:r>
            <a:r>
              <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build </a:t>
            </a:r>
            <a:r>
              <a:rPr lang="zh-CN" altLang="en-US"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ultra-high-speed Wi-Fi 6 network</a:t>
            </a:r>
            <a:r>
              <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s</a:t>
            </a:r>
          </a:p>
        </p:txBody>
      </p:sp>
      <p:sp>
        <p:nvSpPr>
          <p:cNvPr id="6" name="矩形 5"/>
          <p:cNvSpPr/>
          <p:nvPr/>
        </p:nvSpPr>
        <p:spPr>
          <a:xfrm>
            <a:off x="3391592" y="5075971"/>
            <a:ext cx="2755254" cy="1184940"/>
          </a:xfrm>
          <a:prstGeom prst="rect">
            <a:avLst/>
          </a:prstGeom>
        </p:spPr>
        <p:txBody>
          <a:bodyPr wrap="square">
            <a:spAutoFit/>
          </a:bodyPr>
          <a:lstStyle/>
          <a:p>
            <a:pPr marL="171381" indent="-171381" defTabSz="914034">
              <a:lnSpc>
                <a:spcPct val="120000"/>
              </a:lnSpc>
              <a:spcBef>
                <a:spcPts val="600"/>
              </a:spcBef>
              <a:buFont typeface="Arial" panose="020B0604020202020204" pitchFamily="34" charset="0"/>
              <a:buChar char="•"/>
              <a:defRPr/>
            </a:pPr>
            <a:r>
              <a:rPr lang="en-US" altLang="zh-CN"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Integrated</a:t>
            </a:r>
            <a:r>
              <a:rPr lang="zh-CN" altLang="en-US"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 </a:t>
            </a:r>
            <a:r>
              <a:rPr lang="en-US" altLang="zh-CN"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W</a:t>
            </a:r>
            <a:r>
              <a:rPr lang="zh-CN" altLang="en-US"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AC </a:t>
            </a:r>
            <a:r>
              <a:rPr lang="en-US" altLang="zh-CN"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(or native AC) provides </a:t>
            </a:r>
            <a:r>
              <a:rPr lang="zh-CN" altLang="en-US"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ultra-large specifications</a:t>
            </a:r>
            <a:endParaRPr lang="en-US" altLang="zh-CN"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endParaRPr>
          </a:p>
          <a:p>
            <a:pPr marL="171381" indent="-171381" defTabSz="914034">
              <a:lnSpc>
                <a:spcPct val="120000"/>
              </a:lnSpc>
              <a:spcBef>
                <a:spcPts val="600"/>
              </a:spcBef>
              <a:buFont typeface="Arial" panose="020B0604020202020204" pitchFamily="34" charset="0"/>
              <a:buChar char="•"/>
              <a:defRPr/>
            </a:pPr>
            <a:r>
              <a:rPr lang="zh-CN" altLang="en-US"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Intelligent terminal identification </a:t>
            </a:r>
            <a:r>
              <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facilitates </a:t>
            </a:r>
            <a:r>
              <a:rPr lang="zh-CN" altLang="en-US"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refined access control of IoT terminals </a:t>
            </a:r>
            <a:r>
              <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at scale</a:t>
            </a:r>
          </a:p>
        </p:txBody>
      </p:sp>
      <p:sp>
        <p:nvSpPr>
          <p:cNvPr id="8" name="矩形 7"/>
          <p:cNvSpPr/>
          <p:nvPr/>
        </p:nvSpPr>
        <p:spPr>
          <a:xfrm>
            <a:off x="6216954" y="5098585"/>
            <a:ext cx="2634302" cy="904863"/>
          </a:xfrm>
          <a:prstGeom prst="rect">
            <a:avLst/>
          </a:prstGeom>
        </p:spPr>
        <p:txBody>
          <a:bodyPr wrap="square">
            <a:spAutoFit/>
          </a:bodyPr>
          <a:lstStyle/>
          <a:p>
            <a:pPr marL="171381" indent="-171381" defTabSz="914034">
              <a:lnSpc>
                <a:spcPct val="120000"/>
              </a:lnSpc>
              <a:spcBef>
                <a:spcPts val="600"/>
              </a:spcBef>
              <a:spcAft>
                <a:spcPct val="0"/>
              </a:spcAft>
              <a:buFont typeface="Arial" panose="020B0604020202020204" pitchFamily="34" charset="0"/>
              <a:buChar char="•"/>
              <a:defRPr/>
            </a:pPr>
            <a:r>
              <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C</a:t>
            </a:r>
            <a:r>
              <a:rPr lang="zh-CN" altLang="en-US"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loud-based management and O&amp;M, </a:t>
            </a:r>
            <a:r>
              <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when combined with </a:t>
            </a:r>
            <a:r>
              <a:rPr lang="zh-CN" altLang="en-US"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iMaster NCE</a:t>
            </a:r>
            <a:r>
              <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 achieves</a:t>
            </a:r>
            <a:r>
              <a:rPr lang="zh-CN" altLang="en-US"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 </a:t>
            </a:r>
            <a:r>
              <a:rPr lang="zh-CN" altLang="en-US"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automatic deployment</a:t>
            </a:r>
            <a:r>
              <a:rPr lang="zh-CN" altLang="en-US" sz="1100" b="1" kern="0" dirty="0">
                <a:solidFill>
                  <a:srgbClr val="C00000"/>
                </a:solidFill>
                <a:ea typeface="方正兰亭黑简体" panose="02000000000000000000" pitchFamily="2" charset="-122"/>
                <a:cs typeface="Huawei Sans" panose="020C0503030203020204" pitchFamily="34" charset="0"/>
                <a:sym typeface="Huawei Sans" panose="020C0503030203020204" pitchFamily="34" charset="0"/>
              </a:rPr>
              <a:t> </a:t>
            </a:r>
            <a:r>
              <a:rPr lang="zh-CN" altLang="en-US"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and </a:t>
            </a:r>
            <a:r>
              <a:rPr lang="zh-CN" altLang="en-US"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intelligent O&amp;M</a:t>
            </a:r>
            <a:endParaRPr lang="en-US" altLang="zh-CN" sz="1100"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 name="矩形 9"/>
          <p:cNvSpPr/>
          <p:nvPr/>
        </p:nvSpPr>
        <p:spPr>
          <a:xfrm>
            <a:off x="8992556" y="5098585"/>
            <a:ext cx="2634301" cy="1184940"/>
          </a:xfrm>
          <a:prstGeom prst="rect">
            <a:avLst/>
          </a:prstGeom>
        </p:spPr>
        <p:txBody>
          <a:bodyPr wrap="square">
            <a:spAutoFit/>
          </a:bodyPr>
          <a:lstStyle/>
          <a:p>
            <a:pPr marL="171381" indent="-171381" defTabSz="914034">
              <a:lnSpc>
                <a:spcPct val="120000"/>
              </a:lnSpc>
              <a:spcBef>
                <a:spcPts val="600"/>
              </a:spcBef>
              <a:spcAft>
                <a:spcPct val="0"/>
              </a:spcAft>
              <a:buFont typeface="Arial" panose="020B0604020202020204" pitchFamily="34" charset="0"/>
              <a:buChar char="•"/>
              <a:defRPr/>
            </a:pPr>
            <a:r>
              <a:rPr lang="en-US" altLang="zh-CN" sz="1100" b="1" kern="0" dirty="0" err="1">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HQoS</a:t>
            </a:r>
            <a:r>
              <a:rPr lang="en-US" altLang="zh-CN"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 ensures the application experience for key users.</a:t>
            </a:r>
          </a:p>
          <a:p>
            <a:pPr marL="171381" indent="-171381" defTabSz="914034">
              <a:lnSpc>
                <a:spcPct val="120000"/>
              </a:lnSpc>
              <a:spcBef>
                <a:spcPts val="600"/>
              </a:spcBef>
              <a:spcAft>
                <a:spcPct val="0"/>
              </a:spcAft>
              <a:buFont typeface="Arial" panose="020B0604020202020204" pitchFamily="34" charset="0"/>
              <a:buChar char="•"/>
              <a:defRPr/>
            </a:pPr>
            <a:r>
              <a:rPr lang="en-US" altLang="zh-CN"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Fully programmable, </a:t>
            </a:r>
            <a:r>
              <a:rPr lang="zh-CN" altLang="en-US" sz="1100" b="1" kern="0"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open architecture </a:t>
            </a:r>
            <a:r>
              <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facilitates </a:t>
            </a:r>
            <a:r>
              <a:rPr lang="zh-CN" altLang="en-US"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smooth network evolution</a:t>
            </a:r>
            <a:endParaRPr lang="en-US" altLang="zh-CN" sz="1100" kern="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p:txBody>
      </p:sp>
    </p:spTree>
    <p:extLst>
      <p:ext uri="{BB962C8B-B14F-4D97-AF65-F5344CB8AC3E}">
        <p14:creationId xmlns:p14="http://schemas.microsoft.com/office/powerpoint/2010/main" val="3233679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400" dirty="0"/>
              <a:t>CloudEngine S12700E: The new core of the campus network in the era of Wi-Fi </a:t>
            </a:r>
            <a:r>
              <a:rPr lang="en-US" altLang="zh-CN" sz="2400" dirty="0" smtClean="0"/>
              <a:t>6</a:t>
            </a:r>
            <a:endParaRPr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l="10475" t="20136" r="14843" b="10369"/>
          <a:stretch>
            <a:fillRect/>
          </a:stretch>
        </p:blipFill>
        <p:spPr>
          <a:xfrm>
            <a:off x="1030492" y="1964049"/>
            <a:ext cx="4352962" cy="2278504"/>
          </a:xfrm>
          <a:prstGeom prst="rect">
            <a:avLst/>
          </a:prstGeom>
        </p:spPr>
      </p:pic>
      <p:sp>
        <p:nvSpPr>
          <p:cNvPr id="8" name="TextBox 23"/>
          <p:cNvSpPr txBox="1"/>
          <p:nvPr/>
        </p:nvSpPr>
        <p:spPr>
          <a:xfrm>
            <a:off x="1698440" y="1584898"/>
            <a:ext cx="3017065" cy="369140"/>
          </a:xfrm>
          <a:prstGeom prst="rect">
            <a:avLst/>
          </a:prstGeom>
          <a:noFill/>
        </p:spPr>
        <p:txBody>
          <a:bodyPr wrap="square" lIns="0" tIns="0" rIns="0" bIns="0" anchor="ctr">
            <a:spAutoFit/>
          </a:bodyPr>
          <a:lstStyle/>
          <a:p>
            <a:pPr algn="ctr">
              <a:lnSpc>
                <a:spcPct val="150000"/>
              </a:lnSpc>
              <a:defRPr/>
            </a:pPr>
            <a:r>
              <a:rPr lang="en-US" altLang="zh-CN" sz="1599" b="1"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CloudEngine S12700E-4/8/12</a:t>
            </a:r>
          </a:p>
        </p:txBody>
      </p:sp>
      <p:sp>
        <p:nvSpPr>
          <p:cNvPr id="14" name="backup_247502"/>
          <p:cNvSpPr>
            <a:spLocks/>
          </p:cNvSpPr>
          <p:nvPr/>
        </p:nvSpPr>
        <p:spPr bwMode="auto">
          <a:xfrm>
            <a:off x="5869667" y="2923372"/>
            <a:ext cx="359859" cy="35985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 name="connsiteX170" fmla="*/ 325000 h 606722"/>
              <a:gd name="connsiteY170" fmla="*/ 325000 h 606722"/>
              <a:gd name="connsiteX171" fmla="*/ 325000 h 606722"/>
              <a:gd name="connsiteY171" fmla="*/ 325000 h 606722"/>
              <a:gd name="connsiteX172" fmla="*/ 325000 h 606722"/>
              <a:gd name="connsiteY172" fmla="*/ 325000 h 606722"/>
              <a:gd name="connsiteX173" fmla="*/ 325000 h 606722"/>
              <a:gd name="connsiteY173" fmla="*/ 325000 h 606722"/>
              <a:gd name="connsiteX174" fmla="*/ 325000 h 606722"/>
              <a:gd name="connsiteY174" fmla="*/ 325000 h 606722"/>
              <a:gd name="connsiteX175" fmla="*/ 325000 h 606722"/>
              <a:gd name="connsiteY175" fmla="*/ 325000 h 606722"/>
              <a:gd name="connsiteX176" fmla="*/ 325000 h 606722"/>
              <a:gd name="connsiteY176" fmla="*/ 325000 h 606722"/>
              <a:gd name="connsiteX177" fmla="*/ 325000 h 606722"/>
              <a:gd name="connsiteY177" fmla="*/ 325000 h 606722"/>
              <a:gd name="connsiteX178" fmla="*/ 325000 h 606722"/>
              <a:gd name="connsiteY178" fmla="*/ 325000 h 606722"/>
              <a:gd name="connsiteX179" fmla="*/ 325000 h 606722"/>
              <a:gd name="connsiteY179" fmla="*/ 325000 h 606722"/>
              <a:gd name="connsiteX180" fmla="*/ 325000 h 606722"/>
              <a:gd name="connsiteY180" fmla="*/ 325000 h 606722"/>
              <a:gd name="connsiteX181" fmla="*/ 325000 h 606722"/>
              <a:gd name="connsiteY181" fmla="*/ 325000 h 606722"/>
              <a:gd name="connsiteX182" fmla="*/ 325000 h 606722"/>
              <a:gd name="connsiteY182" fmla="*/ 325000 h 606722"/>
              <a:gd name="connsiteX183" fmla="*/ 325000 h 606722"/>
              <a:gd name="connsiteY183" fmla="*/ 325000 h 606722"/>
              <a:gd name="connsiteX184" fmla="*/ 325000 h 606722"/>
              <a:gd name="connsiteY184" fmla="*/ 325000 h 606722"/>
              <a:gd name="connsiteX185" fmla="*/ 325000 h 606722"/>
              <a:gd name="connsiteY185" fmla="*/ 325000 h 606722"/>
              <a:gd name="connsiteX186" fmla="*/ 325000 h 606722"/>
              <a:gd name="connsiteY186" fmla="*/ 325000 h 606722"/>
              <a:gd name="connsiteX187" fmla="*/ 325000 h 606722"/>
              <a:gd name="connsiteY187" fmla="*/ 325000 h 606722"/>
              <a:gd name="connsiteX188" fmla="*/ 325000 h 606722"/>
              <a:gd name="connsiteY188" fmla="*/ 325000 h 606722"/>
              <a:gd name="connsiteX189" fmla="*/ 325000 h 606722"/>
              <a:gd name="connsiteY189" fmla="*/ 325000 h 606722"/>
              <a:gd name="connsiteX190" fmla="*/ 325000 h 606722"/>
              <a:gd name="connsiteY190" fmla="*/ 325000 h 606722"/>
              <a:gd name="connsiteX191" fmla="*/ 325000 h 606722"/>
              <a:gd name="connsiteY191" fmla="*/ 325000 h 606722"/>
              <a:gd name="connsiteX192" fmla="*/ 325000 h 606722"/>
              <a:gd name="connsiteY192" fmla="*/ 325000 h 606722"/>
              <a:gd name="connsiteX193" fmla="*/ 325000 h 606722"/>
              <a:gd name="connsiteY193" fmla="*/ 325000 h 606722"/>
              <a:gd name="connsiteX194" fmla="*/ 325000 h 606722"/>
              <a:gd name="connsiteY194" fmla="*/ 325000 h 606722"/>
              <a:gd name="connsiteX195" fmla="*/ 325000 h 606722"/>
              <a:gd name="connsiteY195" fmla="*/ 325000 h 606722"/>
              <a:gd name="connsiteX196" fmla="*/ 325000 h 606722"/>
              <a:gd name="connsiteY196" fmla="*/ 325000 h 606722"/>
              <a:gd name="connsiteX197" fmla="*/ 325000 h 606722"/>
              <a:gd name="connsiteY197" fmla="*/ 325000 h 606722"/>
              <a:gd name="connsiteX198" fmla="*/ 325000 h 606722"/>
              <a:gd name="connsiteY198" fmla="*/ 325000 h 606722"/>
              <a:gd name="connsiteX199" fmla="*/ 325000 h 606722"/>
              <a:gd name="connsiteY199" fmla="*/ 325000 h 606722"/>
              <a:gd name="connsiteX200" fmla="*/ 325000 h 606722"/>
              <a:gd name="connsiteY20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609614" h="608697">
                <a:moveTo>
                  <a:pt x="383486" y="510576"/>
                </a:moveTo>
                <a:cubicBezTo>
                  <a:pt x="378047" y="510576"/>
                  <a:pt x="373622" y="514995"/>
                  <a:pt x="373622" y="520333"/>
                </a:cubicBezTo>
                <a:lnTo>
                  <a:pt x="373622" y="589091"/>
                </a:lnTo>
                <a:lnTo>
                  <a:pt x="550616" y="589091"/>
                </a:lnTo>
                <a:lnTo>
                  <a:pt x="550616" y="520333"/>
                </a:lnTo>
                <a:cubicBezTo>
                  <a:pt x="550616" y="514995"/>
                  <a:pt x="546284" y="510576"/>
                  <a:pt x="540845" y="510576"/>
                </a:cubicBezTo>
                <a:close/>
                <a:moveTo>
                  <a:pt x="157356" y="431986"/>
                </a:moveTo>
                <a:cubicBezTo>
                  <a:pt x="151918" y="431986"/>
                  <a:pt x="147494" y="436403"/>
                  <a:pt x="147494" y="441833"/>
                </a:cubicBezTo>
                <a:cubicBezTo>
                  <a:pt x="147494" y="447262"/>
                  <a:pt x="151918" y="451679"/>
                  <a:pt x="157356" y="451679"/>
                </a:cubicBezTo>
                <a:cubicBezTo>
                  <a:pt x="162793" y="451679"/>
                  <a:pt x="167125" y="447262"/>
                  <a:pt x="167125" y="441833"/>
                </a:cubicBezTo>
                <a:cubicBezTo>
                  <a:pt x="167125" y="436403"/>
                  <a:pt x="162793" y="431986"/>
                  <a:pt x="157356" y="431986"/>
                </a:cubicBezTo>
                <a:close/>
                <a:moveTo>
                  <a:pt x="157356" y="412384"/>
                </a:moveTo>
                <a:cubicBezTo>
                  <a:pt x="173576" y="412384"/>
                  <a:pt x="186847" y="425636"/>
                  <a:pt x="186847" y="441833"/>
                </a:cubicBezTo>
                <a:cubicBezTo>
                  <a:pt x="186847" y="447722"/>
                  <a:pt x="185004" y="453152"/>
                  <a:pt x="182055" y="457753"/>
                </a:cubicBezTo>
                <a:cubicBezTo>
                  <a:pt x="211178" y="493460"/>
                  <a:pt x="251361" y="517755"/>
                  <a:pt x="296797" y="526497"/>
                </a:cubicBezTo>
                <a:lnTo>
                  <a:pt x="293110" y="545823"/>
                </a:lnTo>
                <a:cubicBezTo>
                  <a:pt x="242882" y="536160"/>
                  <a:pt x="198552" y="509196"/>
                  <a:pt x="166480" y="469717"/>
                </a:cubicBezTo>
                <a:cubicBezTo>
                  <a:pt x="163623" y="470637"/>
                  <a:pt x="160581" y="471281"/>
                  <a:pt x="157356" y="471281"/>
                </a:cubicBezTo>
                <a:cubicBezTo>
                  <a:pt x="141043" y="471281"/>
                  <a:pt x="127864" y="458029"/>
                  <a:pt x="127864" y="441833"/>
                </a:cubicBezTo>
                <a:cubicBezTo>
                  <a:pt x="127864" y="425636"/>
                  <a:pt x="141043" y="412384"/>
                  <a:pt x="157356" y="412384"/>
                </a:cubicBezTo>
                <a:close/>
                <a:moveTo>
                  <a:pt x="373622" y="333849"/>
                </a:moveTo>
                <a:lnTo>
                  <a:pt x="373622" y="431970"/>
                </a:lnTo>
                <a:lnTo>
                  <a:pt x="550616" y="431970"/>
                </a:lnTo>
                <a:lnTo>
                  <a:pt x="550616" y="333849"/>
                </a:lnTo>
                <a:lnTo>
                  <a:pt x="530981" y="333849"/>
                </a:lnTo>
                <a:lnTo>
                  <a:pt x="530981" y="412364"/>
                </a:lnTo>
                <a:lnTo>
                  <a:pt x="511346" y="412364"/>
                </a:lnTo>
                <a:lnTo>
                  <a:pt x="511346" y="333849"/>
                </a:lnTo>
                <a:close/>
                <a:moveTo>
                  <a:pt x="348179" y="333849"/>
                </a:moveTo>
                <a:lnTo>
                  <a:pt x="334352" y="347656"/>
                </a:lnTo>
                <a:lnTo>
                  <a:pt x="334352" y="589091"/>
                </a:lnTo>
                <a:lnTo>
                  <a:pt x="353987" y="589091"/>
                </a:lnTo>
                <a:lnTo>
                  <a:pt x="353987" y="520333"/>
                </a:lnTo>
                <a:cubicBezTo>
                  <a:pt x="353987" y="504133"/>
                  <a:pt x="367262" y="490879"/>
                  <a:pt x="383486" y="490879"/>
                </a:cubicBezTo>
                <a:lnTo>
                  <a:pt x="540845" y="490879"/>
                </a:lnTo>
                <a:cubicBezTo>
                  <a:pt x="557069" y="490879"/>
                  <a:pt x="570344" y="504133"/>
                  <a:pt x="570344" y="520333"/>
                </a:cubicBezTo>
                <a:lnTo>
                  <a:pt x="570344" y="589091"/>
                </a:lnTo>
                <a:lnTo>
                  <a:pt x="589979" y="589091"/>
                </a:lnTo>
                <a:lnTo>
                  <a:pt x="589979" y="333849"/>
                </a:lnTo>
                <a:lnTo>
                  <a:pt x="570344" y="333849"/>
                </a:lnTo>
                <a:lnTo>
                  <a:pt x="570344" y="451667"/>
                </a:lnTo>
                <a:lnTo>
                  <a:pt x="353987" y="451667"/>
                </a:lnTo>
                <a:lnTo>
                  <a:pt x="353987" y="333849"/>
                </a:lnTo>
                <a:close/>
                <a:moveTo>
                  <a:pt x="186857" y="324029"/>
                </a:moveTo>
                <a:cubicBezTo>
                  <a:pt x="181419" y="324029"/>
                  <a:pt x="176994" y="328448"/>
                  <a:pt x="176994" y="333880"/>
                </a:cubicBezTo>
                <a:cubicBezTo>
                  <a:pt x="176994" y="339220"/>
                  <a:pt x="181419" y="343639"/>
                  <a:pt x="186857" y="343639"/>
                </a:cubicBezTo>
                <a:cubicBezTo>
                  <a:pt x="192296" y="343639"/>
                  <a:pt x="196628" y="339220"/>
                  <a:pt x="196628" y="333880"/>
                </a:cubicBezTo>
                <a:cubicBezTo>
                  <a:pt x="196628" y="328448"/>
                  <a:pt x="192296" y="324029"/>
                  <a:pt x="186857" y="324029"/>
                </a:cubicBezTo>
                <a:close/>
                <a:moveTo>
                  <a:pt x="186857" y="304419"/>
                </a:moveTo>
                <a:cubicBezTo>
                  <a:pt x="203080" y="304419"/>
                  <a:pt x="216354" y="317584"/>
                  <a:pt x="216354" y="333880"/>
                </a:cubicBezTo>
                <a:cubicBezTo>
                  <a:pt x="216354" y="350084"/>
                  <a:pt x="203080" y="363341"/>
                  <a:pt x="186857" y="363341"/>
                </a:cubicBezTo>
                <a:cubicBezTo>
                  <a:pt x="170542" y="363341"/>
                  <a:pt x="157361" y="350084"/>
                  <a:pt x="157361" y="333880"/>
                </a:cubicBezTo>
                <a:cubicBezTo>
                  <a:pt x="157361" y="317584"/>
                  <a:pt x="170542" y="304419"/>
                  <a:pt x="186857" y="304419"/>
                </a:cubicBezTo>
                <a:close/>
                <a:moveTo>
                  <a:pt x="19635" y="294546"/>
                </a:moveTo>
                <a:lnTo>
                  <a:pt x="19635" y="373060"/>
                </a:lnTo>
                <a:lnTo>
                  <a:pt x="39362" y="373060"/>
                </a:lnTo>
                <a:lnTo>
                  <a:pt x="39362" y="314151"/>
                </a:lnTo>
                <a:lnTo>
                  <a:pt x="58998" y="314151"/>
                </a:lnTo>
                <a:lnTo>
                  <a:pt x="58998" y="373060"/>
                </a:lnTo>
                <a:lnTo>
                  <a:pt x="78633" y="373060"/>
                </a:lnTo>
                <a:lnTo>
                  <a:pt x="78633" y="314151"/>
                </a:lnTo>
                <a:lnTo>
                  <a:pt x="98360" y="314151"/>
                </a:lnTo>
                <a:lnTo>
                  <a:pt x="98360" y="373060"/>
                </a:lnTo>
                <a:lnTo>
                  <a:pt x="117996" y="373060"/>
                </a:lnTo>
                <a:lnTo>
                  <a:pt x="117996" y="314151"/>
                </a:lnTo>
                <a:lnTo>
                  <a:pt x="137631" y="314151"/>
                </a:lnTo>
                <a:lnTo>
                  <a:pt x="137631" y="373060"/>
                </a:lnTo>
                <a:lnTo>
                  <a:pt x="235991" y="373060"/>
                </a:lnTo>
                <a:lnTo>
                  <a:pt x="235991" y="314151"/>
                </a:lnTo>
                <a:lnTo>
                  <a:pt x="255626" y="314151"/>
                </a:lnTo>
                <a:lnTo>
                  <a:pt x="255626" y="373060"/>
                </a:lnTo>
                <a:lnTo>
                  <a:pt x="275354" y="373060"/>
                </a:lnTo>
                <a:lnTo>
                  <a:pt x="275354" y="314151"/>
                </a:lnTo>
                <a:lnTo>
                  <a:pt x="294989" y="314151"/>
                </a:lnTo>
                <a:lnTo>
                  <a:pt x="294989" y="373060"/>
                </a:lnTo>
                <a:lnTo>
                  <a:pt x="314624" y="373060"/>
                </a:lnTo>
                <a:lnTo>
                  <a:pt x="314624" y="339556"/>
                </a:lnTo>
                <a:lnTo>
                  <a:pt x="340067" y="314151"/>
                </a:lnTo>
                <a:lnTo>
                  <a:pt x="353987" y="314151"/>
                </a:lnTo>
                <a:lnTo>
                  <a:pt x="353987" y="294546"/>
                </a:lnTo>
                <a:close/>
                <a:moveTo>
                  <a:pt x="39362" y="255242"/>
                </a:moveTo>
                <a:lnTo>
                  <a:pt x="39362" y="274940"/>
                </a:lnTo>
                <a:lnTo>
                  <a:pt x="334352" y="274940"/>
                </a:lnTo>
                <a:lnTo>
                  <a:pt x="334352" y="255242"/>
                </a:lnTo>
                <a:close/>
                <a:moveTo>
                  <a:pt x="531002" y="255230"/>
                </a:moveTo>
                <a:cubicBezTo>
                  <a:pt x="525563" y="255230"/>
                  <a:pt x="521138" y="259649"/>
                  <a:pt x="521138" y="265081"/>
                </a:cubicBezTo>
                <a:cubicBezTo>
                  <a:pt x="521138" y="270512"/>
                  <a:pt x="525563" y="274931"/>
                  <a:pt x="531002" y="274931"/>
                </a:cubicBezTo>
                <a:cubicBezTo>
                  <a:pt x="536441" y="274931"/>
                  <a:pt x="540866" y="270512"/>
                  <a:pt x="540866" y="265081"/>
                </a:cubicBezTo>
                <a:cubicBezTo>
                  <a:pt x="540866" y="259649"/>
                  <a:pt x="536441" y="255230"/>
                  <a:pt x="531002" y="255230"/>
                </a:cubicBezTo>
                <a:close/>
                <a:moveTo>
                  <a:pt x="186857" y="186589"/>
                </a:moveTo>
                <a:cubicBezTo>
                  <a:pt x="181419" y="186589"/>
                  <a:pt x="176994" y="191008"/>
                  <a:pt x="176994" y="196348"/>
                </a:cubicBezTo>
                <a:cubicBezTo>
                  <a:pt x="176994" y="201780"/>
                  <a:pt x="181419" y="206199"/>
                  <a:pt x="186857" y="206199"/>
                </a:cubicBezTo>
                <a:cubicBezTo>
                  <a:pt x="192296" y="206199"/>
                  <a:pt x="196628" y="201780"/>
                  <a:pt x="196628" y="196348"/>
                </a:cubicBezTo>
                <a:cubicBezTo>
                  <a:pt x="196628" y="191008"/>
                  <a:pt x="192296" y="186589"/>
                  <a:pt x="186857" y="186589"/>
                </a:cubicBezTo>
                <a:close/>
                <a:moveTo>
                  <a:pt x="186857" y="166887"/>
                </a:moveTo>
                <a:cubicBezTo>
                  <a:pt x="203080" y="166887"/>
                  <a:pt x="216354" y="180144"/>
                  <a:pt x="216354" y="196348"/>
                </a:cubicBezTo>
                <a:cubicBezTo>
                  <a:pt x="216354" y="212644"/>
                  <a:pt x="203080" y="225809"/>
                  <a:pt x="186857" y="225809"/>
                </a:cubicBezTo>
                <a:cubicBezTo>
                  <a:pt x="170542" y="225809"/>
                  <a:pt x="157361" y="212644"/>
                  <a:pt x="157361" y="196348"/>
                </a:cubicBezTo>
                <a:cubicBezTo>
                  <a:pt x="157361" y="180144"/>
                  <a:pt x="170542" y="166887"/>
                  <a:pt x="186857" y="166887"/>
                </a:cubicBezTo>
                <a:close/>
                <a:moveTo>
                  <a:pt x="19635" y="157122"/>
                </a:moveTo>
                <a:lnTo>
                  <a:pt x="19635" y="235637"/>
                </a:lnTo>
                <a:lnTo>
                  <a:pt x="39362" y="235637"/>
                </a:lnTo>
                <a:lnTo>
                  <a:pt x="39362" y="176727"/>
                </a:lnTo>
                <a:lnTo>
                  <a:pt x="58998" y="176727"/>
                </a:lnTo>
                <a:lnTo>
                  <a:pt x="58998" y="235637"/>
                </a:lnTo>
                <a:lnTo>
                  <a:pt x="78633" y="235637"/>
                </a:lnTo>
                <a:lnTo>
                  <a:pt x="78633" y="176727"/>
                </a:lnTo>
                <a:lnTo>
                  <a:pt x="98360" y="176727"/>
                </a:lnTo>
                <a:lnTo>
                  <a:pt x="98360" y="235637"/>
                </a:lnTo>
                <a:lnTo>
                  <a:pt x="117996" y="235637"/>
                </a:lnTo>
                <a:lnTo>
                  <a:pt x="117996" y="176727"/>
                </a:lnTo>
                <a:lnTo>
                  <a:pt x="137631" y="176727"/>
                </a:lnTo>
                <a:lnTo>
                  <a:pt x="137631" y="235637"/>
                </a:lnTo>
                <a:lnTo>
                  <a:pt x="235991" y="235637"/>
                </a:lnTo>
                <a:lnTo>
                  <a:pt x="235991" y="176727"/>
                </a:lnTo>
                <a:lnTo>
                  <a:pt x="255626" y="176727"/>
                </a:lnTo>
                <a:lnTo>
                  <a:pt x="255626" y="235637"/>
                </a:lnTo>
                <a:lnTo>
                  <a:pt x="275354" y="235637"/>
                </a:lnTo>
                <a:lnTo>
                  <a:pt x="275354" y="176727"/>
                </a:lnTo>
                <a:lnTo>
                  <a:pt x="294989" y="176727"/>
                </a:lnTo>
                <a:lnTo>
                  <a:pt x="294989" y="235637"/>
                </a:lnTo>
                <a:lnTo>
                  <a:pt x="314624" y="235637"/>
                </a:lnTo>
                <a:lnTo>
                  <a:pt x="314624" y="176727"/>
                </a:lnTo>
                <a:lnTo>
                  <a:pt x="334352" y="176727"/>
                </a:lnTo>
                <a:lnTo>
                  <a:pt x="334352" y="235637"/>
                </a:lnTo>
                <a:lnTo>
                  <a:pt x="353987" y="235637"/>
                </a:lnTo>
                <a:lnTo>
                  <a:pt x="353987" y="157122"/>
                </a:lnTo>
                <a:close/>
                <a:moveTo>
                  <a:pt x="396133" y="126806"/>
                </a:moveTo>
                <a:cubicBezTo>
                  <a:pt x="452735" y="143653"/>
                  <a:pt x="500027" y="183331"/>
                  <a:pt x="526945" y="235990"/>
                </a:cubicBezTo>
                <a:cubicBezTo>
                  <a:pt x="528236" y="235805"/>
                  <a:pt x="529619" y="235621"/>
                  <a:pt x="531002" y="235621"/>
                </a:cubicBezTo>
                <a:cubicBezTo>
                  <a:pt x="547226" y="235621"/>
                  <a:pt x="560501" y="248878"/>
                  <a:pt x="560501" y="265081"/>
                </a:cubicBezTo>
                <a:cubicBezTo>
                  <a:pt x="560501" y="281283"/>
                  <a:pt x="547226" y="294540"/>
                  <a:pt x="531002" y="294540"/>
                </a:cubicBezTo>
                <a:cubicBezTo>
                  <a:pt x="514777" y="294540"/>
                  <a:pt x="501502" y="281283"/>
                  <a:pt x="501502" y="265081"/>
                </a:cubicBezTo>
                <a:cubicBezTo>
                  <a:pt x="501502" y="257348"/>
                  <a:pt x="504544" y="250443"/>
                  <a:pt x="509430" y="245196"/>
                </a:cubicBezTo>
                <a:cubicBezTo>
                  <a:pt x="485000" y="197232"/>
                  <a:pt x="442042" y="160960"/>
                  <a:pt x="390509" y="145678"/>
                </a:cubicBezTo>
                <a:close/>
                <a:moveTo>
                  <a:pt x="39362" y="117818"/>
                </a:moveTo>
                <a:lnTo>
                  <a:pt x="39362" y="137424"/>
                </a:lnTo>
                <a:lnTo>
                  <a:pt x="334352" y="137424"/>
                </a:lnTo>
                <a:lnTo>
                  <a:pt x="334352" y="117818"/>
                </a:lnTo>
                <a:close/>
                <a:moveTo>
                  <a:pt x="186857" y="49036"/>
                </a:moveTo>
                <a:cubicBezTo>
                  <a:pt x="181419" y="49036"/>
                  <a:pt x="176994" y="53455"/>
                  <a:pt x="176994" y="58887"/>
                </a:cubicBezTo>
                <a:cubicBezTo>
                  <a:pt x="176994" y="64319"/>
                  <a:pt x="181419" y="68738"/>
                  <a:pt x="186857" y="68738"/>
                </a:cubicBezTo>
                <a:cubicBezTo>
                  <a:pt x="192296" y="68738"/>
                  <a:pt x="196628" y="64319"/>
                  <a:pt x="196628" y="58887"/>
                </a:cubicBezTo>
                <a:cubicBezTo>
                  <a:pt x="196628" y="53455"/>
                  <a:pt x="192296" y="49036"/>
                  <a:pt x="186857" y="49036"/>
                </a:cubicBezTo>
                <a:close/>
                <a:moveTo>
                  <a:pt x="186857" y="29426"/>
                </a:moveTo>
                <a:cubicBezTo>
                  <a:pt x="203080" y="29426"/>
                  <a:pt x="216354" y="42683"/>
                  <a:pt x="216354" y="58887"/>
                </a:cubicBezTo>
                <a:cubicBezTo>
                  <a:pt x="216354" y="75091"/>
                  <a:pt x="203080" y="88348"/>
                  <a:pt x="186857" y="88348"/>
                </a:cubicBezTo>
                <a:cubicBezTo>
                  <a:pt x="170542" y="88348"/>
                  <a:pt x="157361" y="75091"/>
                  <a:pt x="157361" y="58887"/>
                </a:cubicBezTo>
                <a:cubicBezTo>
                  <a:pt x="157361" y="42683"/>
                  <a:pt x="170542" y="29426"/>
                  <a:pt x="186857" y="29426"/>
                </a:cubicBezTo>
                <a:close/>
                <a:moveTo>
                  <a:pt x="19635" y="19606"/>
                </a:moveTo>
                <a:lnTo>
                  <a:pt x="19635" y="98213"/>
                </a:lnTo>
                <a:lnTo>
                  <a:pt x="39362" y="98213"/>
                </a:lnTo>
                <a:lnTo>
                  <a:pt x="39362" y="39303"/>
                </a:lnTo>
                <a:lnTo>
                  <a:pt x="58998" y="39303"/>
                </a:lnTo>
                <a:lnTo>
                  <a:pt x="58998" y="98213"/>
                </a:lnTo>
                <a:lnTo>
                  <a:pt x="78633" y="98213"/>
                </a:lnTo>
                <a:lnTo>
                  <a:pt x="78633" y="39303"/>
                </a:lnTo>
                <a:lnTo>
                  <a:pt x="98360" y="39303"/>
                </a:lnTo>
                <a:lnTo>
                  <a:pt x="98360" y="98213"/>
                </a:lnTo>
                <a:lnTo>
                  <a:pt x="117996" y="98213"/>
                </a:lnTo>
                <a:lnTo>
                  <a:pt x="117996" y="39303"/>
                </a:lnTo>
                <a:lnTo>
                  <a:pt x="137631" y="39303"/>
                </a:lnTo>
                <a:lnTo>
                  <a:pt x="137631" y="98213"/>
                </a:lnTo>
                <a:lnTo>
                  <a:pt x="235991" y="98213"/>
                </a:lnTo>
                <a:lnTo>
                  <a:pt x="235991" y="39303"/>
                </a:lnTo>
                <a:lnTo>
                  <a:pt x="255626" y="39303"/>
                </a:lnTo>
                <a:lnTo>
                  <a:pt x="255626" y="98213"/>
                </a:lnTo>
                <a:lnTo>
                  <a:pt x="275354" y="98213"/>
                </a:lnTo>
                <a:lnTo>
                  <a:pt x="275354" y="39303"/>
                </a:lnTo>
                <a:lnTo>
                  <a:pt x="294989" y="39303"/>
                </a:lnTo>
                <a:lnTo>
                  <a:pt x="294989" y="98213"/>
                </a:lnTo>
                <a:lnTo>
                  <a:pt x="314624" y="98213"/>
                </a:lnTo>
                <a:lnTo>
                  <a:pt x="314624" y="39303"/>
                </a:lnTo>
                <a:lnTo>
                  <a:pt x="334352" y="39303"/>
                </a:lnTo>
                <a:lnTo>
                  <a:pt x="334352" y="98213"/>
                </a:lnTo>
                <a:lnTo>
                  <a:pt x="353987" y="98213"/>
                </a:lnTo>
                <a:lnTo>
                  <a:pt x="353987" y="19606"/>
                </a:lnTo>
                <a:close/>
                <a:moveTo>
                  <a:pt x="0" y="0"/>
                </a:moveTo>
                <a:lnTo>
                  <a:pt x="373622" y="0"/>
                </a:lnTo>
                <a:lnTo>
                  <a:pt x="373622" y="117818"/>
                </a:lnTo>
                <a:lnTo>
                  <a:pt x="353987" y="117818"/>
                </a:lnTo>
                <a:lnTo>
                  <a:pt x="353987" y="137424"/>
                </a:lnTo>
                <a:lnTo>
                  <a:pt x="373622" y="137424"/>
                </a:lnTo>
                <a:lnTo>
                  <a:pt x="373622" y="255242"/>
                </a:lnTo>
                <a:lnTo>
                  <a:pt x="353987" y="255242"/>
                </a:lnTo>
                <a:lnTo>
                  <a:pt x="353987" y="274940"/>
                </a:lnTo>
                <a:lnTo>
                  <a:pt x="373622" y="274940"/>
                </a:lnTo>
                <a:lnTo>
                  <a:pt x="373622" y="314151"/>
                </a:lnTo>
                <a:lnTo>
                  <a:pt x="609614" y="314151"/>
                </a:lnTo>
                <a:lnTo>
                  <a:pt x="609614" y="608697"/>
                </a:lnTo>
                <a:lnTo>
                  <a:pt x="314624" y="608697"/>
                </a:lnTo>
                <a:lnTo>
                  <a:pt x="314624" y="392758"/>
                </a:lnTo>
                <a:lnTo>
                  <a:pt x="0" y="392758"/>
                </a:lnTo>
                <a:lnTo>
                  <a:pt x="0" y="274940"/>
                </a:lnTo>
                <a:lnTo>
                  <a:pt x="19635" y="274940"/>
                </a:lnTo>
                <a:lnTo>
                  <a:pt x="19635" y="255242"/>
                </a:lnTo>
                <a:lnTo>
                  <a:pt x="0" y="255242"/>
                </a:lnTo>
                <a:lnTo>
                  <a:pt x="0" y="137424"/>
                </a:lnTo>
                <a:lnTo>
                  <a:pt x="19635" y="137424"/>
                </a:lnTo>
                <a:lnTo>
                  <a:pt x="19635" y="117818"/>
                </a:lnTo>
                <a:lnTo>
                  <a:pt x="0" y="117818"/>
                </a:lnTo>
                <a:close/>
              </a:path>
            </a:pathLst>
          </a:custGeom>
          <a:solidFill>
            <a:srgbClr val="1D1D1A">
              <a:lumMod val="60000"/>
              <a:lumOff val="40000"/>
            </a:srgbClr>
          </a:solidFill>
          <a:ln>
            <a:noFill/>
          </a:ln>
        </p:spPr>
        <p:txBody>
          <a:bodyPr/>
          <a:lstStyle/>
          <a:p>
            <a:endParaRPr lang="zh-CN" altLang="en-US" sz="1799">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15" name="图片 14"/>
          <p:cNvPicPr preferRelativeResize="0">
            <a:picLocks/>
          </p:cNvPicPr>
          <p:nvPr/>
        </p:nvPicPr>
        <p:blipFill>
          <a:blip r:embed="rId4">
            <a:duotone>
              <a:prstClr val="black"/>
              <a:srgbClr val="231815">
                <a:tint val="45000"/>
                <a:satMod val="400000"/>
              </a:srgbClr>
            </a:duotone>
          </a:blip>
          <a:stretch>
            <a:fillRect/>
          </a:stretch>
        </p:blipFill>
        <p:spPr>
          <a:xfrm>
            <a:off x="5839118" y="2075527"/>
            <a:ext cx="359859" cy="359859"/>
          </a:xfrm>
          <a:prstGeom prst="rect">
            <a:avLst/>
          </a:prstGeom>
        </p:spPr>
      </p:pic>
      <p:sp>
        <p:nvSpPr>
          <p:cNvPr id="16" name="hdd-card_76751"/>
          <p:cNvSpPr>
            <a:spLocks noChangeAspect="1"/>
          </p:cNvSpPr>
          <p:nvPr/>
        </p:nvSpPr>
        <p:spPr bwMode="auto">
          <a:xfrm>
            <a:off x="5839118" y="3771217"/>
            <a:ext cx="359859" cy="359859"/>
          </a:xfrm>
          <a:custGeom>
            <a:avLst/>
            <a:gdLst>
              <a:gd name="T0" fmla="*/ 1291 w 2331"/>
              <a:gd name="T1" fmla="*/ 1016 h 2649"/>
              <a:gd name="T2" fmla="*/ 1040 w 2331"/>
              <a:gd name="T3" fmla="*/ 1162 h 2649"/>
              <a:gd name="T4" fmla="*/ 1144 w 2331"/>
              <a:gd name="T5" fmla="*/ 837 h 2649"/>
              <a:gd name="T6" fmla="*/ 1750 w 2331"/>
              <a:gd name="T7" fmla="*/ 837 h 2649"/>
              <a:gd name="T8" fmla="*/ 1646 w 2331"/>
              <a:gd name="T9" fmla="*/ 1162 h 2649"/>
              <a:gd name="T10" fmla="*/ 1897 w 2331"/>
              <a:gd name="T11" fmla="*/ 1016 h 2649"/>
              <a:gd name="T12" fmla="*/ 1750 w 2331"/>
              <a:gd name="T13" fmla="*/ 837 h 2649"/>
              <a:gd name="T14" fmla="*/ 2331 w 2331"/>
              <a:gd name="T15" fmla="*/ 2131 h 2649"/>
              <a:gd name="T16" fmla="*/ 2331 w 2331"/>
              <a:gd name="T17" fmla="*/ 2444 h 2649"/>
              <a:gd name="T18" fmla="*/ 205 w 2331"/>
              <a:gd name="T19" fmla="*/ 2649 h 2649"/>
              <a:gd name="T20" fmla="*/ 0 w 2331"/>
              <a:gd name="T21" fmla="*/ 2252 h 2649"/>
              <a:gd name="T22" fmla="*/ 0 w 2331"/>
              <a:gd name="T23" fmla="*/ 205 h 2649"/>
              <a:gd name="T24" fmla="*/ 2126 w 2331"/>
              <a:gd name="T25" fmla="*/ 0 h 2649"/>
              <a:gd name="T26" fmla="*/ 1513 w 2331"/>
              <a:gd name="T27" fmla="*/ 1229 h 2649"/>
              <a:gd name="T28" fmla="*/ 1750 w 2331"/>
              <a:gd name="T29" fmla="*/ 1296 h 2649"/>
              <a:gd name="T30" fmla="*/ 2030 w 2331"/>
              <a:gd name="T31" fmla="*/ 983 h 2649"/>
              <a:gd name="T32" fmla="*/ 1580 w 2331"/>
              <a:gd name="T33" fmla="*/ 703 h 2649"/>
              <a:gd name="T34" fmla="*/ 1513 w 2331"/>
              <a:gd name="T35" fmla="*/ 1229 h 2649"/>
              <a:gd name="T36" fmla="*/ 974 w 2331"/>
              <a:gd name="T37" fmla="*/ 1296 h 2649"/>
              <a:gd name="T38" fmla="*/ 1424 w 2331"/>
              <a:gd name="T39" fmla="*/ 1016 h 2649"/>
              <a:gd name="T40" fmla="*/ 1144 w 2331"/>
              <a:gd name="T41" fmla="*/ 703 h 2649"/>
              <a:gd name="T42" fmla="*/ 907 w 2331"/>
              <a:gd name="T43" fmla="*/ 770 h 2649"/>
              <a:gd name="T44" fmla="*/ 301 w 2331"/>
              <a:gd name="T45" fmla="*/ 1229 h 2649"/>
              <a:gd name="T46" fmla="*/ 434 w 2331"/>
              <a:gd name="T47" fmla="*/ 1229 h 2649"/>
              <a:gd name="T48" fmla="*/ 685 w 2331"/>
              <a:gd name="T49" fmla="*/ 1066 h 2649"/>
              <a:gd name="T50" fmla="*/ 751 w 2331"/>
              <a:gd name="T51" fmla="*/ 1296 h 2649"/>
              <a:gd name="T52" fmla="*/ 818 w 2331"/>
              <a:gd name="T53" fmla="*/ 770 h 2649"/>
              <a:gd name="T54" fmla="*/ 685 w 2331"/>
              <a:gd name="T55" fmla="*/ 770 h 2649"/>
              <a:gd name="T56" fmla="*/ 434 w 2331"/>
              <a:gd name="T57" fmla="*/ 933 h 2649"/>
              <a:gd name="T58" fmla="*/ 368 w 2331"/>
              <a:gd name="T59" fmla="*/ 703 h 2649"/>
              <a:gd name="T60" fmla="*/ 301 w 2331"/>
              <a:gd name="T61" fmla="*/ 1229 h 2649"/>
              <a:gd name="T62" fmla="*/ 2126 w 2331"/>
              <a:gd name="T63" fmla="*/ 2059 h 2649"/>
              <a:gd name="T64" fmla="*/ 133 w 2331"/>
              <a:gd name="T65" fmla="*/ 2131 h 2649"/>
              <a:gd name="T66" fmla="*/ 205 w 2331"/>
              <a:gd name="T67" fmla="*/ 2516 h 2649"/>
              <a:gd name="T68" fmla="*/ 2198 w 2331"/>
              <a:gd name="T69" fmla="*/ 2444 h 2649"/>
              <a:gd name="T70" fmla="*/ 389 w 2331"/>
              <a:gd name="T71" fmla="*/ 2221 h 2649"/>
              <a:gd name="T72" fmla="*/ 319 w 2331"/>
              <a:gd name="T73" fmla="*/ 2288 h 2649"/>
              <a:gd name="T74" fmla="*/ 389 w 2331"/>
              <a:gd name="T75" fmla="*/ 2354 h 2649"/>
              <a:gd name="T76" fmla="*/ 389 w 2331"/>
              <a:gd name="T77" fmla="*/ 2221 h 2649"/>
              <a:gd name="T78" fmla="*/ 1804 w 2331"/>
              <a:gd name="T79" fmla="*/ 2221 h 2649"/>
              <a:gd name="T80" fmla="*/ 1804 w 2331"/>
              <a:gd name="T81" fmla="*/ 2354 h 2649"/>
              <a:gd name="T82" fmla="*/ 2035 w 2331"/>
              <a:gd name="T83"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1" h="2649">
                <a:moveTo>
                  <a:pt x="1291" y="983"/>
                </a:moveTo>
                <a:lnTo>
                  <a:pt x="1291" y="1016"/>
                </a:lnTo>
                <a:cubicBezTo>
                  <a:pt x="1291" y="1096"/>
                  <a:pt x="1225" y="1162"/>
                  <a:pt x="1144" y="1162"/>
                </a:cubicBezTo>
                <a:lnTo>
                  <a:pt x="1040" y="1162"/>
                </a:lnTo>
                <a:lnTo>
                  <a:pt x="1040" y="837"/>
                </a:lnTo>
                <a:lnTo>
                  <a:pt x="1144" y="837"/>
                </a:lnTo>
                <a:cubicBezTo>
                  <a:pt x="1225" y="837"/>
                  <a:pt x="1291" y="902"/>
                  <a:pt x="1291" y="983"/>
                </a:cubicBezTo>
                <a:close/>
                <a:moveTo>
                  <a:pt x="1750" y="837"/>
                </a:moveTo>
                <a:lnTo>
                  <a:pt x="1646" y="837"/>
                </a:lnTo>
                <a:lnTo>
                  <a:pt x="1646" y="1162"/>
                </a:lnTo>
                <a:lnTo>
                  <a:pt x="1750" y="1162"/>
                </a:lnTo>
                <a:cubicBezTo>
                  <a:pt x="1831" y="1162"/>
                  <a:pt x="1897" y="1096"/>
                  <a:pt x="1897" y="1016"/>
                </a:cubicBezTo>
                <a:lnTo>
                  <a:pt x="1897" y="983"/>
                </a:lnTo>
                <a:cubicBezTo>
                  <a:pt x="1897" y="902"/>
                  <a:pt x="1831" y="837"/>
                  <a:pt x="1750" y="837"/>
                </a:cubicBezTo>
                <a:close/>
                <a:moveTo>
                  <a:pt x="2331" y="205"/>
                </a:moveTo>
                <a:lnTo>
                  <a:pt x="2331" y="2131"/>
                </a:lnTo>
                <a:lnTo>
                  <a:pt x="2331" y="2252"/>
                </a:lnTo>
                <a:lnTo>
                  <a:pt x="2331" y="2444"/>
                </a:lnTo>
                <a:cubicBezTo>
                  <a:pt x="2331" y="2557"/>
                  <a:pt x="2239" y="2649"/>
                  <a:pt x="2126" y="2649"/>
                </a:cubicBezTo>
                <a:lnTo>
                  <a:pt x="205" y="2649"/>
                </a:lnTo>
                <a:cubicBezTo>
                  <a:pt x="92" y="2649"/>
                  <a:pt x="0" y="2557"/>
                  <a:pt x="0" y="2444"/>
                </a:cubicBezTo>
                <a:lnTo>
                  <a:pt x="0" y="2252"/>
                </a:lnTo>
                <a:lnTo>
                  <a:pt x="0" y="2131"/>
                </a:lnTo>
                <a:lnTo>
                  <a:pt x="0" y="205"/>
                </a:lnTo>
                <a:cubicBezTo>
                  <a:pt x="0" y="92"/>
                  <a:pt x="92" y="0"/>
                  <a:pt x="205" y="0"/>
                </a:cubicBezTo>
                <a:lnTo>
                  <a:pt x="2126" y="0"/>
                </a:lnTo>
                <a:cubicBezTo>
                  <a:pt x="2239" y="0"/>
                  <a:pt x="2331" y="92"/>
                  <a:pt x="2331" y="205"/>
                </a:cubicBezTo>
                <a:close/>
                <a:moveTo>
                  <a:pt x="1513" y="1229"/>
                </a:moveTo>
                <a:cubicBezTo>
                  <a:pt x="1513" y="1266"/>
                  <a:pt x="1543" y="1296"/>
                  <a:pt x="1580" y="1296"/>
                </a:cubicBezTo>
                <a:lnTo>
                  <a:pt x="1750" y="1296"/>
                </a:lnTo>
                <a:cubicBezTo>
                  <a:pt x="1904" y="1296"/>
                  <a:pt x="2030" y="1170"/>
                  <a:pt x="2030" y="1016"/>
                </a:cubicBezTo>
                <a:lnTo>
                  <a:pt x="2030" y="983"/>
                </a:lnTo>
                <a:cubicBezTo>
                  <a:pt x="2030" y="829"/>
                  <a:pt x="1904" y="703"/>
                  <a:pt x="1750" y="703"/>
                </a:cubicBezTo>
                <a:lnTo>
                  <a:pt x="1580" y="703"/>
                </a:lnTo>
                <a:cubicBezTo>
                  <a:pt x="1543" y="703"/>
                  <a:pt x="1513" y="733"/>
                  <a:pt x="1513" y="770"/>
                </a:cubicBezTo>
                <a:lnTo>
                  <a:pt x="1513" y="1229"/>
                </a:lnTo>
                <a:close/>
                <a:moveTo>
                  <a:pt x="907" y="1229"/>
                </a:moveTo>
                <a:cubicBezTo>
                  <a:pt x="907" y="1266"/>
                  <a:pt x="937" y="1296"/>
                  <a:pt x="974" y="1296"/>
                </a:cubicBezTo>
                <a:lnTo>
                  <a:pt x="1144" y="1296"/>
                </a:lnTo>
                <a:cubicBezTo>
                  <a:pt x="1298" y="1296"/>
                  <a:pt x="1424" y="1170"/>
                  <a:pt x="1424" y="1016"/>
                </a:cubicBezTo>
                <a:lnTo>
                  <a:pt x="1424" y="983"/>
                </a:lnTo>
                <a:cubicBezTo>
                  <a:pt x="1424" y="829"/>
                  <a:pt x="1298" y="703"/>
                  <a:pt x="1144" y="703"/>
                </a:cubicBezTo>
                <a:lnTo>
                  <a:pt x="974" y="703"/>
                </a:lnTo>
                <a:cubicBezTo>
                  <a:pt x="937" y="703"/>
                  <a:pt x="907" y="733"/>
                  <a:pt x="907" y="770"/>
                </a:cubicBezTo>
                <a:lnTo>
                  <a:pt x="907" y="1229"/>
                </a:lnTo>
                <a:close/>
                <a:moveTo>
                  <a:pt x="301" y="1229"/>
                </a:moveTo>
                <a:cubicBezTo>
                  <a:pt x="301" y="1266"/>
                  <a:pt x="331" y="1296"/>
                  <a:pt x="368" y="1296"/>
                </a:cubicBezTo>
                <a:cubicBezTo>
                  <a:pt x="405" y="1296"/>
                  <a:pt x="434" y="1266"/>
                  <a:pt x="434" y="1229"/>
                </a:cubicBezTo>
                <a:lnTo>
                  <a:pt x="434" y="1066"/>
                </a:lnTo>
                <a:lnTo>
                  <a:pt x="685" y="1066"/>
                </a:lnTo>
                <a:lnTo>
                  <a:pt x="685" y="1229"/>
                </a:lnTo>
                <a:cubicBezTo>
                  <a:pt x="685" y="1266"/>
                  <a:pt x="715" y="1296"/>
                  <a:pt x="751" y="1296"/>
                </a:cubicBezTo>
                <a:cubicBezTo>
                  <a:pt x="788" y="1296"/>
                  <a:pt x="818" y="1266"/>
                  <a:pt x="818" y="1229"/>
                </a:cubicBezTo>
                <a:lnTo>
                  <a:pt x="818" y="770"/>
                </a:lnTo>
                <a:cubicBezTo>
                  <a:pt x="818" y="733"/>
                  <a:pt x="788" y="703"/>
                  <a:pt x="751" y="703"/>
                </a:cubicBezTo>
                <a:cubicBezTo>
                  <a:pt x="715" y="703"/>
                  <a:pt x="685" y="733"/>
                  <a:pt x="685" y="770"/>
                </a:cubicBezTo>
                <a:lnTo>
                  <a:pt x="685" y="933"/>
                </a:lnTo>
                <a:lnTo>
                  <a:pt x="434" y="933"/>
                </a:lnTo>
                <a:lnTo>
                  <a:pt x="434" y="770"/>
                </a:lnTo>
                <a:cubicBezTo>
                  <a:pt x="434" y="733"/>
                  <a:pt x="405" y="703"/>
                  <a:pt x="368" y="703"/>
                </a:cubicBezTo>
                <a:cubicBezTo>
                  <a:pt x="331" y="703"/>
                  <a:pt x="301" y="733"/>
                  <a:pt x="301" y="770"/>
                </a:cubicBezTo>
                <a:lnTo>
                  <a:pt x="301" y="1229"/>
                </a:lnTo>
                <a:close/>
                <a:moveTo>
                  <a:pt x="2198" y="2131"/>
                </a:moveTo>
                <a:cubicBezTo>
                  <a:pt x="2198" y="2091"/>
                  <a:pt x="2166" y="2059"/>
                  <a:pt x="2126" y="2059"/>
                </a:cubicBezTo>
                <a:lnTo>
                  <a:pt x="205" y="2059"/>
                </a:lnTo>
                <a:cubicBezTo>
                  <a:pt x="165" y="2059"/>
                  <a:pt x="133" y="2091"/>
                  <a:pt x="133" y="2131"/>
                </a:cubicBezTo>
                <a:lnTo>
                  <a:pt x="133" y="2444"/>
                </a:lnTo>
                <a:cubicBezTo>
                  <a:pt x="133" y="2484"/>
                  <a:pt x="165" y="2516"/>
                  <a:pt x="205" y="2516"/>
                </a:cubicBezTo>
                <a:lnTo>
                  <a:pt x="2126" y="2516"/>
                </a:lnTo>
                <a:cubicBezTo>
                  <a:pt x="2166" y="2516"/>
                  <a:pt x="2198" y="2484"/>
                  <a:pt x="2198" y="2444"/>
                </a:cubicBezTo>
                <a:lnTo>
                  <a:pt x="2198" y="2131"/>
                </a:lnTo>
                <a:close/>
                <a:moveTo>
                  <a:pt x="389" y="2221"/>
                </a:moveTo>
                <a:lnTo>
                  <a:pt x="385" y="2221"/>
                </a:lnTo>
                <a:cubicBezTo>
                  <a:pt x="349" y="2221"/>
                  <a:pt x="319" y="2251"/>
                  <a:pt x="319" y="2288"/>
                </a:cubicBezTo>
                <a:cubicBezTo>
                  <a:pt x="319" y="2324"/>
                  <a:pt x="349" y="2354"/>
                  <a:pt x="385" y="2354"/>
                </a:cubicBezTo>
                <a:lnTo>
                  <a:pt x="389" y="2354"/>
                </a:lnTo>
                <a:cubicBezTo>
                  <a:pt x="426" y="2354"/>
                  <a:pt x="455" y="2324"/>
                  <a:pt x="455" y="2288"/>
                </a:cubicBezTo>
                <a:cubicBezTo>
                  <a:pt x="455" y="2251"/>
                  <a:pt x="426" y="2221"/>
                  <a:pt x="389" y="2221"/>
                </a:cubicBezTo>
                <a:close/>
                <a:moveTo>
                  <a:pt x="1968" y="2221"/>
                </a:moveTo>
                <a:lnTo>
                  <a:pt x="1804" y="2221"/>
                </a:lnTo>
                <a:cubicBezTo>
                  <a:pt x="1767" y="2221"/>
                  <a:pt x="1737" y="2251"/>
                  <a:pt x="1737" y="2288"/>
                </a:cubicBezTo>
                <a:cubicBezTo>
                  <a:pt x="1737" y="2324"/>
                  <a:pt x="1767" y="2354"/>
                  <a:pt x="1804" y="2354"/>
                </a:cubicBezTo>
                <a:lnTo>
                  <a:pt x="1968" y="2354"/>
                </a:lnTo>
                <a:cubicBezTo>
                  <a:pt x="2005" y="2354"/>
                  <a:pt x="2035" y="2324"/>
                  <a:pt x="2035" y="2288"/>
                </a:cubicBezTo>
                <a:cubicBezTo>
                  <a:pt x="2035" y="2251"/>
                  <a:pt x="2005" y="2221"/>
                  <a:pt x="1968" y="2221"/>
                </a:cubicBezTo>
                <a:close/>
              </a:path>
            </a:pathLst>
          </a:custGeom>
          <a:solidFill>
            <a:srgbClr val="1D1D1A">
              <a:lumMod val="60000"/>
              <a:lumOff val="40000"/>
            </a:srgbClr>
          </a:solidFill>
          <a:ln>
            <a:noFill/>
          </a:ln>
        </p:spPr>
        <p:txBody>
          <a:bodyPr/>
          <a:lstStyle/>
          <a:p>
            <a:endParaRPr lang="zh-CN" altLang="en-US" sz="1799">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 name="矩形 16"/>
          <p:cNvSpPr/>
          <p:nvPr/>
        </p:nvSpPr>
        <p:spPr>
          <a:xfrm>
            <a:off x="6303344" y="2018738"/>
            <a:ext cx="5125962" cy="3261158"/>
          </a:xfrm>
          <a:prstGeom prst="rect">
            <a:avLst/>
          </a:prstGeom>
        </p:spPr>
        <p:txBody>
          <a:bodyPr wrap="square">
            <a:spAutoFit/>
          </a:bodyPr>
          <a:lstStyle/>
          <a:p>
            <a:pPr marL="285636" indent="-285636">
              <a:lnSpc>
                <a:spcPct val="150000"/>
              </a:lnSpc>
              <a:buFont typeface="Arial" panose="020B0604020202020204" pitchFamily="34" charset="0"/>
              <a:buChar char="•"/>
              <a:defRPr/>
            </a:pPr>
            <a:r>
              <a:rPr lang="en-US" altLang="zh-CN"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C</a:t>
            </a:r>
            <a:r>
              <a:rPr lang="zh-CN" altLang="en-US"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ontrol and switching </a:t>
            </a:r>
            <a:r>
              <a:rPr lang="en-US" altLang="zh-CN" sz="1399" b="1"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separation</a:t>
            </a:r>
            <a:r>
              <a:rPr lang="zh-CN" altLang="en-US" sz="1399" b="1"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 architecture</a:t>
            </a:r>
            <a:r>
              <a:rPr lang="en-US" altLang="zh-CN"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 enabling</a:t>
            </a:r>
            <a:r>
              <a:rPr lang="zh-CN" altLang="en-US"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 on-demand configuration </a:t>
            </a:r>
            <a:r>
              <a:rPr lang="en-US" altLang="zh-CN"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and</a:t>
            </a:r>
            <a:r>
              <a:rPr lang="zh-CN" altLang="en-US"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 flexible capacity expansion</a:t>
            </a:r>
            <a:endParaRPr lang="en-US" altLang="zh-CN"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a:p>
            <a:pPr marL="285636" indent="-285636">
              <a:buFont typeface="Arial" panose="020B0604020202020204" pitchFamily="34" charset="0"/>
              <a:buChar char="•"/>
              <a:defRPr/>
            </a:pPr>
            <a:endParaRPr lang="en-US" altLang="zh-CN" sz="120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a:p>
            <a:pPr marL="285636" indent="-285636">
              <a:lnSpc>
                <a:spcPct val="150000"/>
              </a:lnSpc>
              <a:buFont typeface="Arial" panose="020B0604020202020204" pitchFamily="34" charset="0"/>
              <a:buChar char="•"/>
              <a:defRPr/>
            </a:pPr>
            <a:r>
              <a:rPr lang="zh-CN" altLang="en-US"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Redundancy design for key components, providing </a:t>
            </a:r>
            <a:r>
              <a:rPr lang="zh-CN" altLang="en-US" sz="1399" b="1"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99.999% </a:t>
            </a:r>
            <a:r>
              <a:rPr lang="zh-CN" altLang="en-US"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reliability</a:t>
            </a:r>
            <a:endParaRPr lang="en-US" altLang="zh-CN"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a:p>
            <a:pPr marL="285636" indent="-285636">
              <a:buFont typeface="Arial" panose="020B0604020202020204" pitchFamily="34" charset="0"/>
              <a:buChar char="•"/>
              <a:defRPr/>
            </a:pPr>
            <a:endParaRPr lang="en-US" altLang="zh-CN" sz="1200"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a:p>
            <a:pPr marL="285636" indent="-285636">
              <a:lnSpc>
                <a:spcPct val="150000"/>
              </a:lnSpc>
              <a:buFont typeface="Arial" panose="020B0604020202020204" pitchFamily="34" charset="0"/>
              <a:buChar char="•"/>
              <a:defRPr/>
            </a:pPr>
            <a:r>
              <a:rPr lang="zh-CN" altLang="en-US" sz="1399" b="1"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Ultra-large buffer and HQoS </a:t>
            </a:r>
            <a:r>
              <a:rPr lang="en-US" altLang="zh-CN" sz="1399" b="1" dirty="0">
                <a:solidFill>
                  <a:srgbClr val="EC7061"/>
                </a:solidFill>
                <a:ea typeface="方正兰亭黑简体" panose="02000000000000000000" pitchFamily="2" charset="-122"/>
                <a:cs typeface="Huawei Sans" panose="020C0503030203020204" pitchFamily="34" charset="0"/>
                <a:sym typeface="Huawei Sans" panose="020C0503030203020204" pitchFamily="34" charset="0"/>
              </a:rPr>
              <a:t>scheduling</a:t>
            </a:r>
            <a:r>
              <a:rPr lang="en-US" altLang="zh-CN"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 ensuring</a:t>
            </a:r>
            <a:r>
              <a:rPr lang="zh-CN" altLang="en-US"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 user experience </a:t>
            </a:r>
            <a:r>
              <a:rPr lang="en-US" altLang="zh-CN"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with</a:t>
            </a:r>
            <a:r>
              <a:rPr lang="zh-CN" altLang="en-US"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 key applications</a:t>
            </a:r>
            <a:endParaRPr lang="en-US" altLang="zh-CN"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a:p>
            <a:pPr marL="285636" indent="-285636">
              <a:buFont typeface="Arial" panose="020B0604020202020204" pitchFamily="34" charset="0"/>
              <a:buChar char="•"/>
              <a:defRPr/>
            </a:pPr>
            <a:endParaRPr lang="en-US" altLang="zh-CN"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a:p>
            <a:pPr marL="285636" indent="-285636">
              <a:lnSpc>
                <a:spcPct val="150000"/>
              </a:lnSpc>
              <a:buFont typeface="Arial" panose="020B0604020202020204" pitchFamily="34" charset="0"/>
              <a:buChar char="•"/>
              <a:defRPr/>
            </a:pPr>
            <a:r>
              <a:rPr lang="en-US" altLang="zh-CN"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4.8 </a:t>
            </a:r>
            <a:r>
              <a:rPr lang="en-US" altLang="zh-CN" sz="1399" dirty="0" err="1">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Tbps</a:t>
            </a:r>
            <a:r>
              <a:rPr lang="en-US" altLang="zh-CN" sz="1399" dirty="0">
                <a:solidFill>
                  <a:srgbClr val="1D1D1A"/>
                </a:solidFill>
                <a:ea typeface="方正兰亭黑简体" panose="02000000000000000000" pitchFamily="2" charset="-122"/>
                <a:cs typeface="Huawei Sans" panose="020C0503030203020204" pitchFamily="34" charset="0"/>
                <a:sym typeface="Huawei Sans" panose="020C0503030203020204" pitchFamily="34" charset="0"/>
              </a:rPr>
              <a:t>/slot super-strong forwarding, building a Wi-Fi 6 high-speed channel </a:t>
            </a:r>
          </a:p>
        </p:txBody>
      </p:sp>
      <p:sp>
        <p:nvSpPr>
          <p:cNvPr id="18" name="medal-on-a-ribbon-for-number-one_41983"/>
          <p:cNvSpPr>
            <a:spLocks/>
          </p:cNvSpPr>
          <p:nvPr/>
        </p:nvSpPr>
        <p:spPr bwMode="auto">
          <a:xfrm>
            <a:off x="5839118" y="4619061"/>
            <a:ext cx="359859" cy="395845"/>
          </a:xfrm>
          <a:custGeom>
            <a:avLst/>
            <a:gdLst>
              <a:gd name="connsiteX0" fmla="*/ 168296 w 349360"/>
              <a:gd name="connsiteY0" fmla="*/ 485031 h 607445"/>
              <a:gd name="connsiteX1" fmla="*/ 130539 w 349360"/>
              <a:gd name="connsiteY1" fmla="*/ 490127 h 607445"/>
              <a:gd name="connsiteX2" fmla="*/ 129961 w 349360"/>
              <a:gd name="connsiteY2" fmla="*/ 491281 h 607445"/>
              <a:gd name="connsiteX3" fmla="*/ 168296 w 349360"/>
              <a:gd name="connsiteY3" fmla="*/ 593694 h 607445"/>
              <a:gd name="connsiteX4" fmla="*/ 206727 w 349360"/>
              <a:gd name="connsiteY4" fmla="*/ 491281 h 607445"/>
              <a:gd name="connsiteX5" fmla="*/ 206149 w 349360"/>
              <a:gd name="connsiteY5" fmla="*/ 490127 h 607445"/>
              <a:gd name="connsiteX6" fmla="*/ 168296 w 349360"/>
              <a:gd name="connsiteY6" fmla="*/ 485031 h 607445"/>
              <a:gd name="connsiteX7" fmla="*/ 168392 w 349360"/>
              <a:gd name="connsiteY7" fmla="*/ 471183 h 607445"/>
              <a:gd name="connsiteX8" fmla="*/ 216744 w 349360"/>
              <a:gd name="connsiteY8" fmla="*/ 481088 h 607445"/>
              <a:gd name="connsiteX9" fmla="*/ 219730 w 349360"/>
              <a:gd name="connsiteY9" fmla="*/ 483204 h 607445"/>
              <a:gd name="connsiteX10" fmla="*/ 221271 w 349360"/>
              <a:gd name="connsiteY10" fmla="*/ 488877 h 607445"/>
              <a:gd name="connsiteX11" fmla="*/ 168392 w 349360"/>
              <a:gd name="connsiteY11" fmla="*/ 607445 h 607445"/>
              <a:gd name="connsiteX12" fmla="*/ 115417 w 349360"/>
              <a:gd name="connsiteY12" fmla="*/ 488877 h 607445"/>
              <a:gd name="connsiteX13" fmla="*/ 116958 w 349360"/>
              <a:gd name="connsiteY13" fmla="*/ 483204 h 607445"/>
              <a:gd name="connsiteX14" fmla="*/ 119944 w 349360"/>
              <a:gd name="connsiteY14" fmla="*/ 481088 h 607445"/>
              <a:gd name="connsiteX15" fmla="*/ 168392 w 349360"/>
              <a:gd name="connsiteY15" fmla="*/ 471183 h 607445"/>
              <a:gd name="connsiteX16" fmla="*/ 174695 w 349360"/>
              <a:gd name="connsiteY16" fmla="*/ 169868 h 607445"/>
              <a:gd name="connsiteX17" fmla="*/ 220245 w 349360"/>
              <a:gd name="connsiteY17" fmla="*/ 215264 h 607445"/>
              <a:gd name="connsiteX18" fmla="*/ 214756 w 349360"/>
              <a:gd name="connsiteY18" fmla="*/ 236904 h 607445"/>
              <a:gd name="connsiteX19" fmla="*/ 174695 w 349360"/>
              <a:gd name="connsiteY19" fmla="*/ 260756 h 607445"/>
              <a:gd name="connsiteX20" fmla="*/ 135982 w 349360"/>
              <a:gd name="connsiteY20" fmla="*/ 239116 h 607445"/>
              <a:gd name="connsiteX21" fmla="*/ 129145 w 349360"/>
              <a:gd name="connsiteY21" fmla="*/ 215264 h 607445"/>
              <a:gd name="connsiteX22" fmla="*/ 174695 w 349360"/>
              <a:gd name="connsiteY22" fmla="*/ 169868 h 607445"/>
              <a:gd name="connsiteX23" fmla="*/ 174660 w 349360"/>
              <a:gd name="connsiteY23" fmla="*/ 156003 h 607445"/>
              <a:gd name="connsiteX24" fmla="*/ 115331 w 349360"/>
              <a:gd name="connsiteY24" fmla="*/ 215240 h 607445"/>
              <a:gd name="connsiteX25" fmla="*/ 124192 w 349360"/>
              <a:gd name="connsiteY25" fmla="*/ 246301 h 607445"/>
              <a:gd name="connsiteX26" fmla="*/ 174660 w 349360"/>
              <a:gd name="connsiteY26" fmla="*/ 274478 h 607445"/>
              <a:gd name="connsiteX27" fmla="*/ 226862 w 349360"/>
              <a:gd name="connsiteY27" fmla="*/ 243512 h 607445"/>
              <a:gd name="connsiteX28" fmla="*/ 233989 w 349360"/>
              <a:gd name="connsiteY28" fmla="*/ 215240 h 607445"/>
              <a:gd name="connsiteX29" fmla="*/ 174660 w 349360"/>
              <a:gd name="connsiteY29" fmla="*/ 156003 h 607445"/>
              <a:gd name="connsiteX30" fmla="*/ 171674 w 349360"/>
              <a:gd name="connsiteY30" fmla="*/ 793 h 607445"/>
              <a:gd name="connsiteX31" fmla="*/ 178031 w 349360"/>
              <a:gd name="connsiteY31" fmla="*/ 793 h 607445"/>
              <a:gd name="connsiteX32" fmla="*/ 325680 w 349360"/>
              <a:gd name="connsiteY32" fmla="*/ 232261 h 607445"/>
              <a:gd name="connsiteX33" fmla="*/ 318360 w 349360"/>
              <a:gd name="connsiteY33" fmla="*/ 291499 h 607445"/>
              <a:gd name="connsiteX34" fmla="*/ 347736 w 349360"/>
              <a:gd name="connsiteY34" fmla="*/ 320637 h 607445"/>
              <a:gd name="connsiteX35" fmla="*/ 349180 w 349360"/>
              <a:gd name="connsiteY35" fmla="*/ 326887 h 607445"/>
              <a:gd name="connsiteX36" fmla="*/ 297942 w 349360"/>
              <a:gd name="connsiteY36" fmla="*/ 521525 h 607445"/>
              <a:gd name="connsiteX37" fmla="*/ 293030 w 349360"/>
              <a:gd name="connsiteY37" fmla="*/ 526430 h 607445"/>
              <a:gd name="connsiteX38" fmla="*/ 291296 w 349360"/>
              <a:gd name="connsiteY38" fmla="*/ 526718 h 607445"/>
              <a:gd name="connsiteX39" fmla="*/ 286384 w 349360"/>
              <a:gd name="connsiteY39" fmla="*/ 524699 h 607445"/>
              <a:gd name="connsiteX40" fmla="*/ 264521 w 349360"/>
              <a:gd name="connsiteY40" fmla="*/ 491041 h 607445"/>
              <a:gd name="connsiteX41" fmla="*/ 228403 w 349360"/>
              <a:gd name="connsiteY41" fmla="*/ 439881 h 607445"/>
              <a:gd name="connsiteX42" fmla="*/ 228403 w 349360"/>
              <a:gd name="connsiteY42" fmla="*/ 443631 h 607445"/>
              <a:gd name="connsiteX43" fmla="*/ 221468 w 349360"/>
              <a:gd name="connsiteY43" fmla="*/ 450555 h 607445"/>
              <a:gd name="connsiteX44" fmla="*/ 127852 w 349360"/>
              <a:gd name="connsiteY44" fmla="*/ 450555 h 607445"/>
              <a:gd name="connsiteX45" fmla="*/ 120917 w 349360"/>
              <a:gd name="connsiteY45" fmla="*/ 443631 h 607445"/>
              <a:gd name="connsiteX46" fmla="*/ 120917 w 349360"/>
              <a:gd name="connsiteY46" fmla="*/ 438054 h 607445"/>
              <a:gd name="connsiteX47" fmla="*/ 84799 w 349360"/>
              <a:gd name="connsiteY47" fmla="*/ 489310 h 607445"/>
              <a:gd name="connsiteX48" fmla="*/ 62936 w 349360"/>
              <a:gd name="connsiteY48" fmla="*/ 522872 h 607445"/>
              <a:gd name="connsiteX49" fmla="*/ 56290 w 349360"/>
              <a:gd name="connsiteY49" fmla="*/ 524699 h 607445"/>
              <a:gd name="connsiteX50" fmla="*/ 51378 w 349360"/>
              <a:gd name="connsiteY50" fmla="*/ 519794 h 607445"/>
              <a:gd name="connsiteX51" fmla="*/ 236 w 349360"/>
              <a:gd name="connsiteY51" fmla="*/ 325060 h 607445"/>
              <a:gd name="connsiteX52" fmla="*/ 1681 w 349360"/>
              <a:gd name="connsiteY52" fmla="*/ 318906 h 607445"/>
              <a:gd name="connsiteX53" fmla="*/ 30960 w 349360"/>
              <a:gd name="connsiteY53" fmla="*/ 289672 h 607445"/>
              <a:gd name="connsiteX54" fmla="*/ 24122 w 349360"/>
              <a:gd name="connsiteY54" fmla="*/ 232261 h 607445"/>
              <a:gd name="connsiteX55" fmla="*/ 171674 w 349360"/>
              <a:gd name="connsiteY55" fmla="*/ 793 h 60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49360" h="607445">
                <a:moveTo>
                  <a:pt x="168296" y="485031"/>
                </a:moveTo>
                <a:cubicBezTo>
                  <a:pt x="147299" y="485031"/>
                  <a:pt x="134103" y="488108"/>
                  <a:pt x="130539" y="490127"/>
                </a:cubicBezTo>
                <a:cubicBezTo>
                  <a:pt x="130347" y="490512"/>
                  <a:pt x="130154" y="490993"/>
                  <a:pt x="129961" y="491281"/>
                </a:cubicBezTo>
                <a:cubicBezTo>
                  <a:pt x="140460" y="546382"/>
                  <a:pt x="158086" y="593694"/>
                  <a:pt x="168296" y="593694"/>
                </a:cubicBezTo>
                <a:cubicBezTo>
                  <a:pt x="178602" y="593694"/>
                  <a:pt x="196228" y="546382"/>
                  <a:pt x="206727" y="491281"/>
                </a:cubicBezTo>
                <a:cubicBezTo>
                  <a:pt x="206534" y="490993"/>
                  <a:pt x="206341" y="490512"/>
                  <a:pt x="206149" y="490127"/>
                </a:cubicBezTo>
                <a:cubicBezTo>
                  <a:pt x="202585" y="488108"/>
                  <a:pt x="189389" y="485031"/>
                  <a:pt x="168296" y="485031"/>
                </a:cubicBezTo>
                <a:close/>
                <a:moveTo>
                  <a:pt x="168392" y="471183"/>
                </a:moveTo>
                <a:cubicBezTo>
                  <a:pt x="184092" y="471183"/>
                  <a:pt x="208460" y="472626"/>
                  <a:pt x="216744" y="481088"/>
                </a:cubicBezTo>
                <a:cubicBezTo>
                  <a:pt x="217900" y="481569"/>
                  <a:pt x="218959" y="482242"/>
                  <a:pt x="219730" y="483204"/>
                </a:cubicBezTo>
                <a:cubicBezTo>
                  <a:pt x="221078" y="484742"/>
                  <a:pt x="221656" y="486858"/>
                  <a:pt x="221271" y="488877"/>
                </a:cubicBezTo>
                <a:cubicBezTo>
                  <a:pt x="214817" y="524553"/>
                  <a:pt x="196710" y="607445"/>
                  <a:pt x="168392" y="607445"/>
                </a:cubicBezTo>
                <a:cubicBezTo>
                  <a:pt x="158953" y="607445"/>
                  <a:pt x="134874" y="595906"/>
                  <a:pt x="115417" y="488877"/>
                </a:cubicBezTo>
                <a:cubicBezTo>
                  <a:pt x="115032" y="486858"/>
                  <a:pt x="115610" y="484838"/>
                  <a:pt x="116958" y="483204"/>
                </a:cubicBezTo>
                <a:cubicBezTo>
                  <a:pt x="117729" y="482242"/>
                  <a:pt x="118788" y="481569"/>
                  <a:pt x="119944" y="481088"/>
                </a:cubicBezTo>
                <a:cubicBezTo>
                  <a:pt x="128228" y="472626"/>
                  <a:pt x="152692" y="471183"/>
                  <a:pt x="168392" y="471183"/>
                </a:cubicBezTo>
                <a:close/>
                <a:moveTo>
                  <a:pt x="174695" y="169868"/>
                </a:moveTo>
                <a:cubicBezTo>
                  <a:pt x="199829" y="169868"/>
                  <a:pt x="220245" y="190257"/>
                  <a:pt x="220245" y="215264"/>
                </a:cubicBezTo>
                <a:cubicBezTo>
                  <a:pt x="220245" y="222862"/>
                  <a:pt x="218319" y="230364"/>
                  <a:pt x="214756" y="236904"/>
                </a:cubicBezTo>
                <a:cubicBezTo>
                  <a:pt x="206763" y="251619"/>
                  <a:pt x="191451" y="260756"/>
                  <a:pt x="174695" y="260756"/>
                </a:cubicBezTo>
                <a:cubicBezTo>
                  <a:pt x="158805" y="260756"/>
                  <a:pt x="144360" y="252677"/>
                  <a:pt x="135982" y="239116"/>
                </a:cubicBezTo>
                <a:cubicBezTo>
                  <a:pt x="131553" y="231902"/>
                  <a:pt x="129145" y="223631"/>
                  <a:pt x="129145" y="215264"/>
                </a:cubicBezTo>
                <a:cubicBezTo>
                  <a:pt x="129145" y="190257"/>
                  <a:pt x="149561" y="169868"/>
                  <a:pt x="174695" y="169868"/>
                </a:cubicBezTo>
                <a:close/>
                <a:moveTo>
                  <a:pt x="174660" y="156003"/>
                </a:moveTo>
                <a:cubicBezTo>
                  <a:pt x="141913" y="156003"/>
                  <a:pt x="115331" y="182640"/>
                  <a:pt x="115331" y="215240"/>
                </a:cubicBezTo>
                <a:cubicBezTo>
                  <a:pt x="115331" y="226203"/>
                  <a:pt x="118413" y="236877"/>
                  <a:pt x="124192" y="246301"/>
                </a:cubicBezTo>
                <a:cubicBezTo>
                  <a:pt x="135075" y="263996"/>
                  <a:pt x="153953" y="274478"/>
                  <a:pt x="174660" y="274478"/>
                </a:cubicBezTo>
                <a:cubicBezTo>
                  <a:pt x="196427" y="274478"/>
                  <a:pt x="216460" y="262649"/>
                  <a:pt x="226862" y="243512"/>
                </a:cubicBezTo>
                <a:cubicBezTo>
                  <a:pt x="231581" y="234858"/>
                  <a:pt x="233989" y="225145"/>
                  <a:pt x="233989" y="215240"/>
                </a:cubicBezTo>
                <a:cubicBezTo>
                  <a:pt x="233989" y="182640"/>
                  <a:pt x="207407" y="156003"/>
                  <a:pt x="174660" y="156003"/>
                </a:cubicBezTo>
                <a:close/>
                <a:moveTo>
                  <a:pt x="171674" y="793"/>
                </a:moveTo>
                <a:cubicBezTo>
                  <a:pt x="173697" y="-265"/>
                  <a:pt x="176105" y="-265"/>
                  <a:pt x="178031" y="793"/>
                </a:cubicBezTo>
                <a:cubicBezTo>
                  <a:pt x="269144" y="48009"/>
                  <a:pt x="325680" y="136673"/>
                  <a:pt x="325680" y="232261"/>
                </a:cubicBezTo>
                <a:cubicBezTo>
                  <a:pt x="325680" y="252071"/>
                  <a:pt x="323176" y="271977"/>
                  <a:pt x="318360" y="291499"/>
                </a:cubicBezTo>
                <a:cubicBezTo>
                  <a:pt x="328666" y="300154"/>
                  <a:pt x="338586" y="309866"/>
                  <a:pt x="347736" y="320637"/>
                </a:cubicBezTo>
                <a:cubicBezTo>
                  <a:pt x="349180" y="322368"/>
                  <a:pt x="349662" y="324676"/>
                  <a:pt x="349180" y="326887"/>
                </a:cubicBezTo>
                <a:lnTo>
                  <a:pt x="297942" y="521525"/>
                </a:lnTo>
                <a:cubicBezTo>
                  <a:pt x="297364" y="523929"/>
                  <a:pt x="295437" y="525853"/>
                  <a:pt x="293030" y="526430"/>
                </a:cubicBezTo>
                <a:cubicBezTo>
                  <a:pt x="292452" y="526622"/>
                  <a:pt x="291874" y="526718"/>
                  <a:pt x="291296" y="526718"/>
                </a:cubicBezTo>
                <a:cubicBezTo>
                  <a:pt x="289466" y="526718"/>
                  <a:pt x="287636" y="525949"/>
                  <a:pt x="286384" y="524699"/>
                </a:cubicBezTo>
                <a:cubicBezTo>
                  <a:pt x="279642" y="517967"/>
                  <a:pt x="272611" y="505466"/>
                  <a:pt x="264521" y="491041"/>
                </a:cubicBezTo>
                <a:cubicBezTo>
                  <a:pt x="253830" y="472193"/>
                  <a:pt x="241116" y="449497"/>
                  <a:pt x="228403" y="439881"/>
                </a:cubicBezTo>
                <a:lnTo>
                  <a:pt x="228403" y="443631"/>
                </a:lnTo>
                <a:cubicBezTo>
                  <a:pt x="228403" y="447478"/>
                  <a:pt x="225321" y="450555"/>
                  <a:pt x="221468" y="450555"/>
                </a:cubicBezTo>
                <a:lnTo>
                  <a:pt x="127852" y="450555"/>
                </a:lnTo>
                <a:cubicBezTo>
                  <a:pt x="123999" y="450555"/>
                  <a:pt x="120917" y="447478"/>
                  <a:pt x="120917" y="443631"/>
                </a:cubicBezTo>
                <a:lnTo>
                  <a:pt x="120917" y="438054"/>
                </a:lnTo>
                <a:cubicBezTo>
                  <a:pt x="108300" y="447670"/>
                  <a:pt x="95490" y="470365"/>
                  <a:pt x="84799" y="489310"/>
                </a:cubicBezTo>
                <a:cubicBezTo>
                  <a:pt x="76709" y="503735"/>
                  <a:pt x="69678" y="516140"/>
                  <a:pt x="62936" y="522872"/>
                </a:cubicBezTo>
                <a:cubicBezTo>
                  <a:pt x="61202" y="524603"/>
                  <a:pt x="58698" y="525372"/>
                  <a:pt x="56290" y="524699"/>
                </a:cubicBezTo>
                <a:cubicBezTo>
                  <a:pt x="53883" y="524026"/>
                  <a:pt x="52053" y="522198"/>
                  <a:pt x="51378" y="519794"/>
                </a:cubicBezTo>
                <a:lnTo>
                  <a:pt x="236" y="325060"/>
                </a:lnTo>
                <a:cubicBezTo>
                  <a:pt x="-342" y="322945"/>
                  <a:pt x="140" y="320540"/>
                  <a:pt x="1681" y="318906"/>
                </a:cubicBezTo>
                <a:cubicBezTo>
                  <a:pt x="10830" y="308135"/>
                  <a:pt x="20654" y="298326"/>
                  <a:pt x="30960" y="289672"/>
                </a:cubicBezTo>
                <a:cubicBezTo>
                  <a:pt x="26433" y="270823"/>
                  <a:pt x="24122" y="251494"/>
                  <a:pt x="24122" y="232261"/>
                </a:cubicBezTo>
                <a:cubicBezTo>
                  <a:pt x="24122" y="136673"/>
                  <a:pt x="80658" y="48009"/>
                  <a:pt x="171674" y="793"/>
                </a:cubicBezTo>
                <a:close/>
              </a:path>
            </a:pathLst>
          </a:custGeom>
          <a:solidFill>
            <a:schemeClr val="bg2">
              <a:lumMod val="75000"/>
            </a:schemeClr>
          </a:solidFill>
          <a:ln>
            <a:noFill/>
          </a:ln>
        </p:spPr>
        <p:txBody>
          <a:bodyPr/>
          <a:lstStyle/>
          <a:p>
            <a:endParaRPr lang="zh-CN" altLang="en-US" sz="1799">
              <a:solidFill>
                <a:srgbClr val="1D1D1A"/>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TextBox 23"/>
          <p:cNvSpPr txBox="1"/>
          <p:nvPr/>
        </p:nvSpPr>
        <p:spPr>
          <a:xfrm>
            <a:off x="512231" y="5468684"/>
            <a:ext cx="11198200" cy="390423"/>
          </a:xfrm>
          <a:prstGeom prst="rect">
            <a:avLst/>
          </a:prstGeom>
          <a:solidFill>
            <a:srgbClr val="00B0F0">
              <a:alpha val="5000"/>
            </a:srgbClr>
          </a:solidFill>
          <a:ln>
            <a:solidFill>
              <a:srgbClr val="66CCFF"/>
            </a:solidFill>
          </a:ln>
        </p:spPr>
        <p:txBody>
          <a:bodyPr wrap="square" lIns="0" tIns="0" rIns="0" bIns="0" anchor="ctr" anchorCtr="1">
            <a:noAutofit/>
          </a:bodyPr>
          <a:lstStyle/>
          <a:p>
            <a:pPr algn="ctr" defTabSz="914034">
              <a:defRPr/>
            </a:pPr>
            <a:r>
              <a:rPr lang="en-US" altLang="zh-CN" sz="1799" b="1" kern="0" dirty="0">
                <a:ea typeface="方正兰亭黑简体" panose="02000000000000000000" pitchFamily="2" charset="-122"/>
                <a:cs typeface="Huawei Sans" panose="020C0503030203020204" pitchFamily="34" charset="0"/>
                <a:sym typeface="Huawei Sans" panose="020C0503030203020204" pitchFamily="34" charset="0"/>
              </a:rPr>
              <a:t>Next-Generation High-Performance Campus Core Switches Unleash Wi-Fi 6 High-Speed Potential</a:t>
            </a:r>
          </a:p>
        </p:txBody>
      </p:sp>
      <p:graphicFrame>
        <p:nvGraphicFramePr>
          <p:cNvPr id="5" name="表格 4"/>
          <p:cNvGraphicFramePr>
            <a:graphicFrameLocks noGrp="1"/>
          </p:cNvGraphicFramePr>
          <p:nvPr>
            <p:extLst>
              <p:ext uri="{D42A27DB-BD31-4B8C-83A1-F6EECF244321}">
                <p14:modId xmlns:p14="http://schemas.microsoft.com/office/powerpoint/2010/main" val="160702505"/>
              </p:ext>
            </p:extLst>
          </p:nvPr>
        </p:nvGraphicFramePr>
        <p:xfrm>
          <a:off x="1174001" y="4387897"/>
          <a:ext cx="4218014" cy="653760"/>
        </p:xfrm>
        <a:graphic>
          <a:graphicData uri="http://schemas.openxmlformats.org/drawingml/2006/table">
            <a:tbl>
              <a:tblPr/>
              <a:tblGrid>
                <a:gridCol w="2071383"/>
                <a:gridCol w="2146631"/>
              </a:tblGrid>
              <a:tr h="289300">
                <a:tc gridSpan="2">
                  <a:txBody>
                    <a:bodyPr/>
                    <a:lstStyle/>
                    <a:p>
                      <a:pPr algn="ctr" fontAlgn="ctr"/>
                      <a:r>
                        <a:rPr lang="en-US" sz="1200" b="1" i="0" u="none" strike="noStrike" dirty="0" smtClean="0">
                          <a:solidFill>
                            <a:schemeClr val="bg1"/>
                          </a:solidFill>
                          <a:effectLst/>
                          <a:latin typeface="Huawei Sans" panose="020C0503030203020204" pitchFamily="34" charset="0"/>
                          <a:ea typeface="Arial Unicode MS" panose="020B0604020202020204" pitchFamily="34" charset="-122"/>
                          <a:cs typeface="Huawei Sans" panose="020C0503030203020204" pitchFamily="34" charset="0"/>
                        </a:rPr>
                        <a:t>Benchmarking Model</a:t>
                      </a:r>
                      <a:endParaRPr lang="en-US" sz="1200" b="1" i="0" u="none" strike="noStrike" dirty="0">
                        <a:solidFill>
                          <a:schemeClr val="bg1"/>
                        </a:solidFill>
                        <a:effectLst/>
                        <a:latin typeface="Huawei Sans" panose="020C0503030203020204" pitchFamily="34" charset="0"/>
                        <a:ea typeface="Arial Unicode MS" panose="020B0604020202020204" pitchFamily="34" charset="-122"/>
                        <a:cs typeface="Huawei Sans" panose="020C0503030203020204" pitchFamily="34" charset="0"/>
                      </a:endParaRPr>
                    </a:p>
                  </a:txBody>
                  <a:tcPr marL="72000" marR="72000" marT="72000" marB="72000" anchor="ctr">
                    <a:lnL w="12700" cap="flat" cmpd="sng" algn="ctr">
                      <a:solidFill>
                        <a:srgbClr val="B4E6F6"/>
                      </a:solidFill>
                      <a:prstDash val="solid"/>
                      <a:round/>
                      <a:headEnd type="none" w="med" len="med"/>
                      <a:tailEnd type="none" w="med" len="med"/>
                    </a:lnL>
                    <a:lnR w="12700" cap="flat" cmpd="sng" algn="ctr">
                      <a:solidFill>
                        <a:srgbClr val="B4E6F6"/>
                      </a:solidFill>
                      <a:prstDash val="solid"/>
                      <a:round/>
                      <a:headEnd type="none" w="med" len="med"/>
                      <a:tailEnd type="none" w="med" len="med"/>
                    </a:lnR>
                    <a:lnT w="12700" cap="flat" cmpd="sng" algn="ctr">
                      <a:solidFill>
                        <a:srgbClr val="B4E6F6"/>
                      </a:solidFill>
                      <a:prstDash val="solid"/>
                      <a:round/>
                      <a:headEnd type="none" w="med" len="med"/>
                      <a:tailEnd type="none" w="med" len="med"/>
                    </a:lnT>
                    <a:lnB w="12700" cap="flat" cmpd="sng" algn="ctr">
                      <a:solidFill>
                        <a:srgbClr val="B4E6F6"/>
                      </a:solidFill>
                      <a:prstDash val="solid"/>
                      <a:round/>
                      <a:headEnd type="none" w="med" len="med"/>
                      <a:tailEnd type="none" w="med" len="med"/>
                    </a:lnB>
                    <a:solidFill>
                      <a:srgbClr val="00B0F0"/>
                    </a:solidFill>
                  </a:tcPr>
                </a:tc>
                <a:tc hMerge="1">
                  <a:txBody>
                    <a:bodyPr/>
                    <a:lstStyle/>
                    <a:p>
                      <a:endParaRPr lang="zh-CN" altLang="en-US"/>
                    </a:p>
                  </a:txBody>
                  <a:tcPr/>
                </a:tc>
              </a:tr>
              <a:tr h="289300">
                <a:tc>
                  <a:txBody>
                    <a:bodyPr/>
                    <a:lstStyle/>
                    <a:p>
                      <a:pPr algn="ctr" fontAlgn="t"/>
                      <a:r>
                        <a:rPr lang="en-US" sz="1200" b="1" i="0" u="none" strike="noStrike" dirty="0" smtClean="0">
                          <a:effectLst/>
                          <a:latin typeface="Huawei Sans" panose="020C0503030203020204" pitchFamily="34" charset="0"/>
                          <a:ea typeface="Arial Unicode MS" panose="020B0604020202020204" pitchFamily="34" charset="-122"/>
                          <a:cs typeface="Huawei Sans" panose="020C0503030203020204" pitchFamily="34" charset="0"/>
                        </a:rPr>
                        <a:t>HW:S12700E</a:t>
                      </a:r>
                    </a:p>
                  </a:txBody>
                  <a:tcPr marL="72000" marR="72000" marT="72000" marB="72000" anchor="ctr">
                    <a:lnL w="12700" cap="flat" cmpd="sng" algn="ctr">
                      <a:solidFill>
                        <a:srgbClr val="B4E6F6"/>
                      </a:solidFill>
                      <a:prstDash val="solid"/>
                      <a:round/>
                      <a:headEnd type="none" w="med" len="med"/>
                      <a:tailEnd type="none" w="med" len="med"/>
                    </a:lnL>
                    <a:lnR w="12700" cap="flat" cmpd="sng" algn="ctr">
                      <a:solidFill>
                        <a:srgbClr val="B4E6F6"/>
                      </a:solidFill>
                      <a:prstDash val="solid"/>
                      <a:round/>
                      <a:headEnd type="none" w="med" len="med"/>
                      <a:tailEnd type="none" w="med" len="med"/>
                    </a:lnR>
                    <a:lnT w="12700" cap="flat" cmpd="sng" algn="ctr">
                      <a:solidFill>
                        <a:srgbClr val="B4E6F6"/>
                      </a:solidFill>
                      <a:prstDash val="solid"/>
                      <a:round/>
                      <a:headEnd type="none" w="med" len="med"/>
                      <a:tailEnd type="none" w="med" len="med"/>
                    </a:lnT>
                    <a:lnB w="12700" cap="flat" cmpd="sng" algn="ctr">
                      <a:solidFill>
                        <a:srgbClr val="B4E6F6"/>
                      </a:solidFill>
                      <a:prstDash val="solid"/>
                      <a:round/>
                      <a:headEnd type="none" w="med" len="med"/>
                      <a:tailEnd type="none" w="med" len="med"/>
                    </a:lnB>
                    <a:noFill/>
                  </a:tcPr>
                </a:tc>
                <a:tc>
                  <a:txBody>
                    <a:bodyPr/>
                    <a:lstStyle/>
                    <a:p>
                      <a:pPr algn="ctr" fontAlgn="t"/>
                      <a:r>
                        <a:rPr lang="en-US" sz="1200" b="1" i="0" u="none" strike="noStrike" dirty="0" smtClean="0">
                          <a:effectLst/>
                          <a:latin typeface="Huawei Sans" panose="020C0503030203020204" pitchFamily="34" charset="0"/>
                          <a:ea typeface="Arial Unicode MS" panose="020B0604020202020204" pitchFamily="34" charset="-122"/>
                          <a:cs typeface="Huawei Sans" panose="020C0503030203020204" pitchFamily="34" charset="0"/>
                        </a:rPr>
                        <a:t>CISCO:C9600</a:t>
                      </a:r>
                      <a:endParaRPr lang="en-US" sz="1200" b="1" i="0" u="none" strike="noStrike" dirty="0">
                        <a:effectLst/>
                        <a:latin typeface="Huawei Sans" panose="020C0503030203020204" pitchFamily="34" charset="0"/>
                        <a:ea typeface="Arial Unicode MS" panose="020B0604020202020204" pitchFamily="34" charset="-122"/>
                        <a:cs typeface="Huawei Sans" panose="020C0503030203020204" pitchFamily="34" charset="0"/>
                      </a:endParaRPr>
                    </a:p>
                  </a:txBody>
                  <a:tcPr marL="72000" marR="72000" marT="72000" marB="72000" anchor="ctr">
                    <a:lnL w="12700" cap="flat" cmpd="sng" algn="ctr">
                      <a:solidFill>
                        <a:srgbClr val="B4E6F6"/>
                      </a:solidFill>
                      <a:prstDash val="solid"/>
                      <a:round/>
                      <a:headEnd type="none" w="med" len="med"/>
                      <a:tailEnd type="none" w="med" len="med"/>
                    </a:lnL>
                    <a:lnR w="12700" cap="flat" cmpd="sng" algn="ctr">
                      <a:solidFill>
                        <a:srgbClr val="B4E6F6"/>
                      </a:solidFill>
                      <a:prstDash val="solid"/>
                      <a:round/>
                      <a:headEnd type="none" w="med" len="med"/>
                      <a:tailEnd type="none" w="med" len="med"/>
                    </a:lnR>
                    <a:lnT w="12700" cap="flat" cmpd="sng" algn="ctr">
                      <a:solidFill>
                        <a:srgbClr val="B4E6F6"/>
                      </a:solidFill>
                      <a:prstDash val="solid"/>
                      <a:round/>
                      <a:headEnd type="none" w="med" len="med"/>
                      <a:tailEnd type="none" w="med" len="med"/>
                    </a:lnT>
                    <a:lnB w="12700" cap="flat" cmpd="sng" algn="ctr">
                      <a:solidFill>
                        <a:srgbClr val="B4E6F6"/>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77375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400" dirty="0"/>
              <a:t>CloudEngine S5735-S-IA: Next-generation Video Backhaul </a:t>
            </a:r>
            <a:r>
              <a:rPr lang="en-US" altLang="zh-CN" sz="2400" dirty="0" smtClean="0"/>
              <a:t>Switch</a:t>
            </a:r>
            <a:endParaRPr lang="zh-CN" altLang="en-US" sz="2400" dirty="0"/>
          </a:p>
        </p:txBody>
      </p:sp>
      <p:pic>
        <p:nvPicPr>
          <p:cNvPr id="4" name="图片 3"/>
          <p:cNvPicPr preferRelativeResize="0"/>
          <p:nvPr/>
        </p:nvPicPr>
        <p:blipFill>
          <a:blip r:embed="rId3">
            <a:extLst>
              <a:ext uri="{28A0092B-C50C-407E-A947-70E740481C1C}">
                <a14:useLocalDpi xmlns:a14="http://schemas.microsoft.com/office/drawing/2010/main" val="0"/>
              </a:ext>
            </a:extLst>
          </a:blip>
          <a:srcRect b="10797"/>
          <a:stretch>
            <a:fillRect/>
          </a:stretch>
        </p:blipFill>
        <p:spPr>
          <a:xfrm>
            <a:off x="6117610" y="3987615"/>
            <a:ext cx="5628303" cy="2391986"/>
          </a:xfrm>
          <a:prstGeom prst="rect">
            <a:avLst/>
          </a:prstGeom>
        </p:spPr>
      </p:pic>
      <p:pic>
        <p:nvPicPr>
          <p:cNvPr id="5" name="图片 4"/>
          <p:cNvPicPr preferRelativeResize="0"/>
          <p:nvPr/>
        </p:nvPicPr>
        <p:blipFill>
          <a:blip r:embed="rId4">
            <a:extLst>
              <a:ext uri="{28A0092B-C50C-407E-A947-70E740481C1C}">
                <a14:useLocalDpi xmlns:a14="http://schemas.microsoft.com/office/drawing/2010/main" val="0"/>
              </a:ext>
            </a:extLst>
          </a:blip>
          <a:stretch>
            <a:fillRect/>
          </a:stretch>
        </p:blipFill>
        <p:spPr>
          <a:xfrm>
            <a:off x="446088" y="3977787"/>
            <a:ext cx="5671522" cy="2403964"/>
          </a:xfrm>
          <a:prstGeom prst="rect">
            <a:avLst/>
          </a:prstGeom>
        </p:spPr>
      </p:pic>
      <p:pic>
        <p:nvPicPr>
          <p:cNvPr id="6" name="图片 5"/>
          <p:cNvPicPr preferRelativeResize="0"/>
          <p:nvPr/>
        </p:nvPicPr>
        <p:blipFill>
          <a:blip r:embed="rId5">
            <a:extLst>
              <a:ext uri="{28A0092B-C50C-407E-A947-70E740481C1C}">
                <a14:useLocalDpi xmlns:a14="http://schemas.microsoft.com/office/drawing/2010/main" val="0"/>
              </a:ext>
            </a:extLst>
          </a:blip>
          <a:stretch>
            <a:fillRect/>
          </a:stretch>
        </p:blipFill>
        <p:spPr>
          <a:xfrm>
            <a:off x="446087" y="1233488"/>
            <a:ext cx="5653515" cy="2741380"/>
          </a:xfrm>
          <a:prstGeom prst="rect">
            <a:avLst/>
          </a:prstGeom>
        </p:spPr>
      </p:pic>
      <p:pic>
        <p:nvPicPr>
          <p:cNvPr id="7" name="图片 6"/>
          <p:cNvPicPr preferRelativeResize="0"/>
          <p:nvPr/>
        </p:nvPicPr>
        <p:blipFill>
          <a:blip r:embed="rId6">
            <a:extLst>
              <a:ext uri="{28A0092B-C50C-407E-A947-70E740481C1C}">
                <a14:useLocalDpi xmlns:a14="http://schemas.microsoft.com/office/drawing/2010/main" val="0"/>
              </a:ext>
            </a:extLst>
          </a:blip>
          <a:stretch>
            <a:fillRect/>
          </a:stretch>
        </p:blipFill>
        <p:spPr>
          <a:xfrm>
            <a:off x="6099604" y="1252691"/>
            <a:ext cx="5646310" cy="2723675"/>
          </a:xfrm>
          <a:prstGeom prst="rect">
            <a:avLst/>
          </a:prstGeom>
        </p:spPr>
      </p:pic>
      <p:sp>
        <p:nvSpPr>
          <p:cNvPr id="8" name="圆角矩形 7"/>
          <p:cNvSpPr/>
          <p:nvPr/>
        </p:nvSpPr>
        <p:spPr>
          <a:xfrm>
            <a:off x="1206536" y="2046379"/>
            <a:ext cx="9825963" cy="3847043"/>
          </a:xfrm>
          <a:prstGeom prst="roundRect">
            <a:avLst/>
          </a:prstGeom>
          <a:solidFill>
            <a:srgbClr val="00B0F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666"/>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TextBox 1417"/>
          <p:cNvSpPr txBox="1"/>
          <p:nvPr/>
        </p:nvSpPr>
        <p:spPr>
          <a:xfrm>
            <a:off x="1392442" y="4442307"/>
            <a:ext cx="3073191" cy="1367466"/>
          </a:xfrm>
          <a:prstGeom prst="rect">
            <a:avLst/>
          </a:prstGeom>
          <a:noFill/>
          <a:ln>
            <a:noFill/>
          </a:ln>
        </p:spPr>
        <p:txBody>
          <a:bodyPr vert="horz" wrap="square" lIns="91380" tIns="45690" rIns="91380" bIns="45690" numCol="1" anchor="t" anchorCtr="0" compatLnSpc="1">
            <a:prstTxWarp prst="textNoShape">
              <a:avLst/>
            </a:prstTxWarp>
            <a:noAutofit/>
          </a:bodyPr>
          <a:lstStyle>
            <a:defPPr>
              <a:defRPr lang="zh-CN"/>
            </a:defPPr>
            <a:lvl1pPr>
              <a:defRPr sz="2000">
                <a:latin typeface="微软雅黑" panose="020B0503020204020204" pitchFamily="34" charset="-122"/>
                <a:ea typeface="微软雅黑" pitchFamily="34" charset="-122"/>
              </a:defRPr>
            </a:lvl1pPr>
          </a:lstStyle>
          <a:p>
            <a:pPr>
              <a:spcBef>
                <a:spcPts val="600"/>
              </a:spcBef>
            </a:pPr>
            <a:r>
              <a:rPr lang="zh-CN" altLang="en-US" sz="1399" b="1" kern="0" dirty="0">
                <a:solidFill>
                  <a:srgbClr val="FFFF00"/>
                </a:solidFill>
                <a:latin typeface="+mn-lt"/>
                <a:ea typeface="方正兰亭黑简体" panose="02000000000000000000" pitchFamily="2" charset="-122"/>
                <a:cs typeface="Huawei Sans" panose="020C0503030203020204" pitchFamily="34" charset="0"/>
                <a:sym typeface="Huawei Sans" panose="020C0503030203020204" pitchFamily="34" charset="0"/>
              </a:rPr>
              <a:t>High security</a:t>
            </a:r>
          </a:p>
          <a:p>
            <a:pPr marL="285559" indent="-285559">
              <a:spcBef>
                <a:spcPts val="600"/>
              </a:spcBef>
              <a:buFont typeface="Arial" panose="020B0604020202020204" pitchFamily="34" charset="0"/>
              <a:buChar char="•"/>
            </a:pPr>
            <a:r>
              <a:rPr lang="en-US" altLang="zh-CN"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Pan Tilt and Zoom (PTZ) dome camera linked when an alarm is generated upon unauthorized device opening</a:t>
            </a:r>
          </a:p>
          <a:p>
            <a:pPr marL="285559" indent="-285559">
              <a:spcBef>
                <a:spcPts val="600"/>
              </a:spcBef>
              <a:buFont typeface="Arial" panose="020B0604020202020204" pitchFamily="34" charset="0"/>
              <a:buChar char="•"/>
            </a:pPr>
            <a:r>
              <a:rPr lang="en-US" altLang="zh-CN"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IPC identification, preventing unauthorized access or replacement</a:t>
            </a:r>
          </a:p>
        </p:txBody>
      </p:sp>
      <p:sp>
        <p:nvSpPr>
          <p:cNvPr id="10" name="TextBox 1417"/>
          <p:cNvSpPr txBox="1"/>
          <p:nvPr/>
        </p:nvSpPr>
        <p:spPr>
          <a:xfrm>
            <a:off x="1392440" y="2278839"/>
            <a:ext cx="3193565" cy="1367466"/>
          </a:xfrm>
          <a:prstGeom prst="rect">
            <a:avLst/>
          </a:prstGeom>
          <a:noFill/>
          <a:ln>
            <a:noFill/>
          </a:ln>
        </p:spPr>
        <p:txBody>
          <a:bodyPr vert="horz" wrap="square" lIns="91380" tIns="45690" rIns="91380" bIns="45690" numCol="1" anchor="t" anchorCtr="0" compatLnSpc="1">
            <a:prstTxWarp prst="textNoShape">
              <a:avLst/>
            </a:prstTxWarp>
            <a:noAutofit/>
          </a:bodyPr>
          <a:lstStyle>
            <a:defPPr>
              <a:defRPr lang="zh-CN"/>
            </a:defPPr>
            <a:lvl1pPr>
              <a:defRPr sz="2000">
                <a:latin typeface="微软雅黑" panose="020B0503020204020204" pitchFamily="34" charset="-122"/>
                <a:ea typeface="微软雅黑" pitchFamily="34" charset="-122"/>
              </a:defRPr>
            </a:lvl1pPr>
          </a:lstStyle>
          <a:p>
            <a:pPr>
              <a:spcBef>
                <a:spcPts val="600"/>
              </a:spcBef>
            </a:pPr>
            <a:r>
              <a:rPr lang="zh-CN" altLang="en-US" sz="1399" b="1" kern="0" dirty="0">
                <a:solidFill>
                  <a:srgbClr val="FFFF00"/>
                </a:solidFill>
                <a:latin typeface="+mn-lt"/>
                <a:ea typeface="方正兰亭黑简体" panose="02000000000000000000" pitchFamily="2" charset="-122"/>
                <a:cs typeface="Huawei Sans" panose="020C0503030203020204" pitchFamily="34" charset="0"/>
                <a:sym typeface="Huawei Sans" panose="020C0503030203020204" pitchFamily="34" charset="0"/>
              </a:rPr>
              <a:t>High reliability</a:t>
            </a:r>
          </a:p>
          <a:p>
            <a:pPr marL="285559" indent="-285559">
              <a:spcBef>
                <a:spcPts val="600"/>
              </a:spcBef>
              <a:buFont typeface="Arial" panose="020B0604020202020204" pitchFamily="34" charset="0"/>
              <a:buChar char="•"/>
            </a:pPr>
            <a:r>
              <a:rPr lang="zh-CN" altLang="en-US"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Operating temperature: </a:t>
            </a:r>
            <a:r>
              <a:rPr lang="zh-CN" altLang="en-US" sz="1050" b="1" dirty="0">
                <a:solidFill>
                  <a:srgbClr val="FFFF00"/>
                </a:solidFill>
                <a:latin typeface="+mn-lt"/>
                <a:ea typeface="方正兰亭黑简体" panose="02000000000000000000" pitchFamily="2" charset="-122"/>
                <a:cs typeface="Huawei Sans" panose="020C0503030203020204" pitchFamily="34" charset="0"/>
                <a:sym typeface="Huawei Sans" panose="020C0503030203020204" pitchFamily="34" charset="0"/>
              </a:rPr>
              <a:t>–40°C to +55°C</a:t>
            </a:r>
          </a:p>
          <a:p>
            <a:pPr marL="285559" indent="-285559">
              <a:spcBef>
                <a:spcPts val="600"/>
              </a:spcBef>
              <a:buFont typeface="Arial" panose="020B0604020202020204" pitchFamily="34" charset="0"/>
              <a:buChar char="•"/>
            </a:pPr>
            <a:r>
              <a:rPr lang="en-US" altLang="zh-CN"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IP55, anti-salt spray, 6 kV surge protection</a:t>
            </a:r>
          </a:p>
          <a:p>
            <a:pPr marL="285559" indent="-285559">
              <a:spcBef>
                <a:spcPts val="600"/>
              </a:spcBef>
              <a:buFont typeface="Arial" panose="020B0604020202020204" pitchFamily="34" charset="0"/>
              <a:buChar char="•"/>
            </a:pPr>
            <a:r>
              <a:rPr lang="zh-CN" altLang="en-US"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Natural heat dissipation without fans, maintenance-free for 5 years</a:t>
            </a:r>
          </a:p>
        </p:txBody>
      </p:sp>
      <p:sp>
        <p:nvSpPr>
          <p:cNvPr id="11" name="TextBox 1417"/>
          <p:cNvSpPr txBox="1"/>
          <p:nvPr/>
        </p:nvSpPr>
        <p:spPr>
          <a:xfrm>
            <a:off x="8087999" y="2278839"/>
            <a:ext cx="2782834" cy="1333501"/>
          </a:xfrm>
          <a:prstGeom prst="rect">
            <a:avLst/>
          </a:prstGeom>
          <a:noFill/>
          <a:ln>
            <a:noFill/>
          </a:ln>
        </p:spPr>
        <p:txBody>
          <a:bodyPr vert="horz" wrap="square" lIns="91380" tIns="45690" rIns="91380" bIns="45690" numCol="1" anchor="t" anchorCtr="0" compatLnSpc="1">
            <a:prstTxWarp prst="textNoShape">
              <a:avLst/>
            </a:prstTxWarp>
            <a:noAutofit/>
          </a:bodyPr>
          <a:lstStyle>
            <a:defPPr>
              <a:defRPr lang="zh-CN"/>
            </a:defPPr>
            <a:lvl1pPr>
              <a:defRPr sz="2000">
                <a:latin typeface="微软雅黑" panose="020B0503020204020204" pitchFamily="34" charset="-122"/>
                <a:ea typeface="微软雅黑" pitchFamily="34" charset="-122"/>
              </a:defRPr>
            </a:lvl1pPr>
          </a:lstStyle>
          <a:p>
            <a:pPr>
              <a:spcBef>
                <a:spcPts val="600"/>
              </a:spcBef>
            </a:pPr>
            <a:r>
              <a:rPr lang="zh-CN" altLang="en-US" sz="1399" b="1" kern="0" dirty="0">
                <a:solidFill>
                  <a:srgbClr val="FFFF00"/>
                </a:solidFill>
                <a:latin typeface="+mn-lt"/>
                <a:ea typeface="方正兰亭黑简体" panose="02000000000000000000" pitchFamily="2" charset="-122"/>
                <a:cs typeface="Huawei Sans" panose="020C0503030203020204" pitchFamily="34" charset="0"/>
                <a:sym typeface="Huawei Sans" panose="020C0503030203020204" pitchFamily="34" charset="0"/>
              </a:rPr>
              <a:t>Easy deployment</a:t>
            </a:r>
            <a:endParaRPr lang="en-US" altLang="zh-CN" sz="1399" b="1" kern="0" dirty="0">
              <a:solidFill>
                <a:srgbClr val="FFFF00"/>
              </a:solidFill>
              <a:latin typeface="+mn-lt"/>
              <a:ea typeface="方正兰亭黑简体" panose="02000000000000000000" pitchFamily="2" charset="-122"/>
              <a:cs typeface="Huawei Sans" panose="020C0503030203020204" pitchFamily="34" charset="0"/>
              <a:sym typeface="Huawei Sans" panose="020C0503030203020204" pitchFamily="34" charset="0"/>
            </a:endParaRPr>
          </a:p>
          <a:p>
            <a:pPr marL="285559" indent="-285559">
              <a:spcBef>
                <a:spcPts val="600"/>
              </a:spcBef>
              <a:buFont typeface="Arial" panose="020B0604020202020204" pitchFamily="34" charset="0"/>
              <a:buChar char="•"/>
            </a:pPr>
            <a:r>
              <a:rPr lang="zh-CN" altLang="en-US"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Integrated design, requiring no internal connections</a:t>
            </a:r>
            <a:endParaRPr lang="en-US" altLang="zh-CN"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endParaRPr>
          </a:p>
          <a:p>
            <a:pPr marL="285559" indent="-285559">
              <a:spcBef>
                <a:spcPts val="600"/>
              </a:spcBef>
              <a:buFont typeface="Arial" panose="020B0604020202020204" pitchFamily="34" charset="0"/>
              <a:buChar char="•"/>
            </a:pPr>
            <a:r>
              <a:rPr lang="zh-CN" altLang="en-US"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Installation completed by a single person within </a:t>
            </a:r>
            <a:r>
              <a:rPr lang="zh-CN" altLang="en-US" sz="1050" b="1" dirty="0">
                <a:solidFill>
                  <a:srgbClr val="FFFF00"/>
                </a:solidFill>
                <a:latin typeface="+mn-lt"/>
                <a:ea typeface="方正兰亭黑简体" panose="02000000000000000000" pitchFamily="2" charset="-122"/>
                <a:cs typeface="Huawei Sans" panose="020C0503030203020204" pitchFamily="34" charset="0"/>
                <a:sym typeface="Huawei Sans" panose="020C0503030203020204" pitchFamily="34" charset="0"/>
              </a:rPr>
              <a:t>20 minutes</a:t>
            </a:r>
            <a:r>
              <a:rPr lang="zh-CN" altLang="en-US"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 </a:t>
            </a:r>
            <a:r>
              <a:rPr lang="en-US" altLang="zh-CN"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reducing onsite installation workload by 80%</a:t>
            </a:r>
          </a:p>
          <a:p>
            <a:pPr marL="285559" indent="-285559">
              <a:spcBef>
                <a:spcPts val="600"/>
              </a:spcBef>
              <a:buFont typeface="Arial" panose="020B0604020202020204" pitchFamily="34" charset="0"/>
              <a:buChar char="•"/>
            </a:pPr>
            <a:r>
              <a:rPr lang="zh-CN" altLang="en-US"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12 V DC, </a:t>
            </a:r>
            <a:r>
              <a:rPr lang="zh-CN" altLang="en-US" sz="1050" b="1" dirty="0">
                <a:solidFill>
                  <a:srgbClr val="FFFF00"/>
                </a:solidFill>
                <a:latin typeface="+mn-lt"/>
                <a:ea typeface="方正兰亭黑简体" panose="02000000000000000000" pitchFamily="2" charset="-122"/>
                <a:cs typeface="Huawei Sans" panose="020C0503030203020204" pitchFamily="34" charset="0"/>
                <a:sym typeface="Huawei Sans" panose="020C0503030203020204" pitchFamily="34" charset="0"/>
              </a:rPr>
              <a:t>24 V</a:t>
            </a:r>
            <a:r>
              <a:rPr lang="zh-CN" altLang="en-US"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/220 V AC, and PoE</a:t>
            </a:r>
            <a:endParaRPr lang="en-US" altLang="zh-CN"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 name="TextBox 1417"/>
          <p:cNvSpPr txBox="1"/>
          <p:nvPr/>
        </p:nvSpPr>
        <p:spPr>
          <a:xfrm>
            <a:off x="8087999" y="4442308"/>
            <a:ext cx="3043235" cy="1176346"/>
          </a:xfrm>
          <a:prstGeom prst="rect">
            <a:avLst/>
          </a:prstGeom>
          <a:noFill/>
          <a:ln>
            <a:noFill/>
          </a:ln>
        </p:spPr>
        <p:txBody>
          <a:bodyPr vert="horz" wrap="square" lIns="91380" tIns="45690" rIns="91380" bIns="45690" numCol="1" anchor="t" anchorCtr="0" compatLnSpc="1">
            <a:prstTxWarp prst="textNoShape">
              <a:avLst/>
            </a:prstTxWarp>
            <a:noAutofit/>
          </a:bodyPr>
          <a:lstStyle>
            <a:defPPr>
              <a:defRPr lang="zh-CN"/>
            </a:defPPr>
            <a:lvl1pPr>
              <a:defRPr sz="2000">
                <a:latin typeface="微软雅黑" panose="020B0503020204020204" pitchFamily="34" charset="-122"/>
                <a:ea typeface="微软雅黑" pitchFamily="34" charset="-122"/>
              </a:defRPr>
            </a:lvl1pPr>
          </a:lstStyle>
          <a:p>
            <a:pPr>
              <a:spcBef>
                <a:spcPts val="600"/>
              </a:spcBef>
            </a:pPr>
            <a:r>
              <a:rPr lang="zh-CN" altLang="en-US" sz="1399" b="1" kern="0" dirty="0">
                <a:solidFill>
                  <a:srgbClr val="FFFF00"/>
                </a:solidFill>
                <a:latin typeface="+mn-lt"/>
                <a:ea typeface="方正兰亭黑简体" panose="02000000000000000000" pitchFamily="2" charset="-122"/>
                <a:cs typeface="Huawei Sans" panose="020C0503030203020204" pitchFamily="34" charset="0"/>
                <a:sym typeface="Huawei Sans" panose="020C0503030203020204" pitchFamily="34" charset="0"/>
              </a:rPr>
              <a:t>Easy O&amp;M</a:t>
            </a:r>
            <a:endParaRPr lang="en-US" altLang="zh-CN" sz="1399" b="1" kern="0" dirty="0">
              <a:solidFill>
                <a:srgbClr val="FFFF00"/>
              </a:solidFill>
              <a:latin typeface="+mn-lt"/>
              <a:ea typeface="方正兰亭黑简体" panose="02000000000000000000" pitchFamily="2" charset="-122"/>
              <a:cs typeface="Huawei Sans" panose="020C0503030203020204" pitchFamily="34" charset="0"/>
              <a:sym typeface="Huawei Sans" panose="020C0503030203020204" pitchFamily="34" charset="0"/>
            </a:endParaRPr>
          </a:p>
          <a:p>
            <a:pPr marL="285559" indent="-285559">
              <a:spcBef>
                <a:spcPts val="600"/>
              </a:spcBef>
              <a:buFont typeface="Arial" panose="020B0604020202020204" pitchFamily="34" charset="0"/>
              <a:buChar char="•"/>
            </a:pPr>
            <a:r>
              <a:rPr lang="en-US" altLang="zh-CN"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IPC topology discovery and offline diagnosis*</a:t>
            </a:r>
          </a:p>
          <a:p>
            <a:pPr marL="285559" indent="-285559">
              <a:spcBef>
                <a:spcPts val="600"/>
              </a:spcBef>
              <a:buFont typeface="Arial" panose="020B0604020202020204" pitchFamily="34" charset="0"/>
              <a:buChar char="•"/>
            </a:pPr>
            <a:r>
              <a:rPr lang="en-US" altLang="zh-CN"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Industry-unique </a:t>
            </a:r>
            <a:r>
              <a:rPr lang="en-US" altLang="zh-CN" sz="1050" b="1" dirty="0" err="1">
                <a:solidFill>
                  <a:srgbClr val="FFFF00"/>
                </a:solidFill>
                <a:latin typeface="+mn-lt"/>
                <a:ea typeface="方正兰亭黑简体" panose="02000000000000000000" pitchFamily="2" charset="-122"/>
                <a:cs typeface="Huawei Sans" panose="020C0503030203020204" pitchFamily="34" charset="0"/>
                <a:sym typeface="Huawei Sans" panose="020C0503030203020204" pitchFamily="34" charset="0"/>
              </a:rPr>
              <a:t>eMDI</a:t>
            </a:r>
            <a:r>
              <a:rPr lang="en-US" altLang="zh-CN" sz="1050" b="1" dirty="0">
                <a:solidFill>
                  <a:srgbClr val="FFFFFF"/>
                </a:solidFill>
                <a:latin typeface="+mn-lt"/>
                <a:ea typeface="方正兰亭黑简体" panose="02000000000000000000" pitchFamily="2" charset="-122"/>
                <a:cs typeface="Huawei Sans" panose="020C0503030203020204" pitchFamily="34" charset="0"/>
                <a:sym typeface="Huawei Sans" panose="020C0503030203020204" pitchFamily="34" charset="0"/>
              </a:rPr>
              <a:t> for intelligent diagnosis of audio and video services</a:t>
            </a:r>
          </a:p>
        </p:txBody>
      </p:sp>
      <p:sp>
        <p:nvSpPr>
          <p:cNvPr id="13" name="椭圆 12"/>
          <p:cNvSpPr>
            <a:spLocks noChangeAspect="1"/>
          </p:cNvSpPr>
          <p:nvPr/>
        </p:nvSpPr>
        <p:spPr>
          <a:xfrm>
            <a:off x="4188650" y="2046378"/>
            <a:ext cx="3847043" cy="3847043"/>
          </a:xfrm>
          <a:prstGeom prst="ellipse">
            <a:avLst/>
          </a:prstGeom>
          <a:solidFill>
            <a:srgbClr val="99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666"/>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14" name="Group 10"/>
          <p:cNvGrpSpPr/>
          <p:nvPr/>
        </p:nvGrpSpPr>
        <p:grpSpPr>
          <a:xfrm>
            <a:off x="4310576" y="2682737"/>
            <a:ext cx="3653219" cy="2964208"/>
            <a:chOff x="5311878" y="1056063"/>
            <a:chExt cx="3304482" cy="2505662"/>
          </a:xfrm>
        </p:grpSpPr>
        <p:pic>
          <p:nvPicPr>
            <p:cNvPr id="15" name="Picture 8" descr="C:\Users\dh\Desktop\0507png\2\未标题-12.png"/>
            <p:cNvPicPr>
              <a:picLocks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548991" y="2890309"/>
              <a:ext cx="2786828" cy="58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65"/>
            <p:cNvGrpSpPr/>
            <p:nvPr/>
          </p:nvGrpSpPr>
          <p:grpSpPr>
            <a:xfrm>
              <a:off x="5311878" y="1319646"/>
              <a:ext cx="891502" cy="1700067"/>
              <a:chOff x="3977083" y="989734"/>
              <a:chExt cx="668626" cy="1275049"/>
            </a:xfrm>
          </p:grpSpPr>
          <p:grpSp>
            <p:nvGrpSpPr>
              <p:cNvPr id="47" name="组合 66"/>
              <p:cNvGrpSpPr/>
              <p:nvPr/>
            </p:nvGrpSpPr>
            <p:grpSpPr>
              <a:xfrm>
                <a:off x="4169118" y="1881281"/>
                <a:ext cx="265149" cy="265149"/>
                <a:chOff x="4169118" y="1772097"/>
                <a:chExt cx="265149" cy="265149"/>
              </a:xfrm>
            </p:grpSpPr>
            <p:sp>
              <p:nvSpPr>
                <p:cNvPr id="59" name="椭圆 78"/>
                <p:cNvSpPr/>
                <p:nvPr/>
              </p:nvSpPr>
              <p:spPr>
                <a:xfrm>
                  <a:off x="4169118" y="1772097"/>
                  <a:ext cx="265149" cy="265149"/>
                </a:xfrm>
                <a:prstGeom prst="ellipse">
                  <a:avLst/>
                </a:prstGeom>
                <a:solidFill>
                  <a:sysClr val="window" lastClr="FFFFFF">
                    <a:lumMod val="65000"/>
                  </a:sysClr>
                </a:solidFill>
                <a:ln w="25400" cap="flat" cmpd="sng" algn="ctr">
                  <a:noFill/>
                  <a:prstDash val="solid"/>
                </a:ln>
                <a:effectLst/>
              </p:spPr>
              <p:txBody>
                <a:bodyPr rot="0" spcFirstLastPara="0" vertOverflow="overflow" horzOverflow="overflow" vert="horz" wrap="square" lIns="121872" tIns="60936" rIns="121872" bIns="60936" numCol="1" spcCol="0" rtlCol="0" fromWordArt="0" anchor="ctr" anchorCtr="0" forceAA="0" compatLnSpc="1">
                  <a:prstTxWarp prst="textNoShape">
                    <a:avLst/>
                  </a:prstTxWarp>
                  <a:noAutofit/>
                </a:bodyPr>
                <a:lstStyle/>
                <a:p>
                  <a:pPr algn="ctr" defTabSz="914034" fontAlgn="base">
                    <a:spcBef>
                      <a:spcPct val="0"/>
                    </a:spcBef>
                    <a:spcAft>
                      <a:spcPct val="0"/>
                    </a:spcAft>
                    <a:defRPr/>
                  </a:pPr>
                  <a:endParaRPr lang="zh-CN" altLang="en-US" sz="1799" kern="0">
                    <a:solidFill>
                      <a:srgbClr val="FFFFFF"/>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60" name="组合 294"/>
                <p:cNvGrpSpPr/>
                <p:nvPr/>
              </p:nvGrpSpPr>
              <p:grpSpPr>
                <a:xfrm>
                  <a:off x="4195901" y="1864437"/>
                  <a:ext cx="208812" cy="97034"/>
                  <a:chOff x="3293224" y="1661160"/>
                  <a:chExt cx="952523" cy="143976"/>
                </a:xfrm>
              </p:grpSpPr>
              <p:grpSp>
                <p:nvGrpSpPr>
                  <p:cNvPr id="61" name="组合 192"/>
                  <p:cNvGrpSpPr/>
                  <p:nvPr/>
                </p:nvGrpSpPr>
                <p:grpSpPr>
                  <a:xfrm>
                    <a:off x="3984132" y="1725247"/>
                    <a:ext cx="108860" cy="20192"/>
                    <a:chOff x="10707167" y="1194489"/>
                    <a:chExt cx="196850" cy="36513"/>
                  </a:xfrm>
                  <a:solidFill>
                    <a:sysClr val="windowText" lastClr="000000">
                      <a:lumMod val="50000"/>
                      <a:lumOff val="50000"/>
                    </a:sysClr>
                  </a:solidFill>
                </p:grpSpPr>
                <p:sp>
                  <p:nvSpPr>
                    <p:cNvPr id="63" name="Freeform 6"/>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4" name="Freeform 7"/>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5" name="Freeform 8"/>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6" name="Freeform 9"/>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62" name="Freeform 14"/>
                  <p:cNvSpPr>
                    <a:spLocks noEditPoints="1"/>
                  </p:cNvSpPr>
                  <p:nvPr/>
                </p:nvSpPr>
                <p:spPr bwMode="auto">
                  <a:xfrm>
                    <a:off x="3293224" y="1661160"/>
                    <a:ext cx="952523" cy="143976"/>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solidFill>
                    <a:sysClr val="window" lastClr="FFFFFF"/>
                  </a:solid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grpSp>
          <p:sp>
            <p:nvSpPr>
              <p:cNvPr id="48" name="TextBox 135"/>
              <p:cNvSpPr txBox="1"/>
              <p:nvPr/>
            </p:nvSpPr>
            <p:spPr>
              <a:xfrm>
                <a:off x="4018195" y="2108684"/>
                <a:ext cx="597911" cy="156099"/>
              </a:xfrm>
              <a:prstGeom prst="rect">
                <a:avLst/>
              </a:prstGeom>
              <a:noFill/>
            </p:spPr>
            <p:txBody>
              <a:bodyPr wrap="square" rtlCol="0">
                <a:spAutoFit/>
              </a:bodyPr>
              <a:lstStyle/>
              <a:p>
                <a:pPr algn="ctr" defTabSz="914034" fontAlgn="base">
                  <a:spcBef>
                    <a:spcPct val="0"/>
                  </a:spcBef>
                  <a:spcAft>
                    <a:spcPct val="0"/>
                  </a:spcAft>
                  <a:defRPr/>
                </a:pPr>
                <a:r>
                  <a:rPr lang="zh-CN" altLang="en-US" sz="1000" kern="0" dirty="0">
                    <a:ea typeface="方正兰亭黑简体" panose="02000000000000000000" pitchFamily="2" charset="-122"/>
                    <a:cs typeface="Huawei Sans" panose="020C0503030203020204" pitchFamily="34" charset="0"/>
                    <a:sym typeface="Huawei Sans" panose="020C0503030203020204" pitchFamily="34" charset="0"/>
                  </a:rPr>
                  <a:t>Switch</a:t>
                </a:r>
              </a:p>
            </p:txBody>
          </p:sp>
          <p:grpSp>
            <p:nvGrpSpPr>
              <p:cNvPr id="49" name="组合 68"/>
              <p:cNvGrpSpPr/>
              <p:nvPr/>
            </p:nvGrpSpPr>
            <p:grpSpPr>
              <a:xfrm>
                <a:off x="4020466" y="1440516"/>
                <a:ext cx="597911" cy="486656"/>
                <a:chOff x="4020466" y="1488284"/>
                <a:chExt cx="597911" cy="486656"/>
              </a:xfrm>
            </p:grpSpPr>
            <p:grpSp>
              <p:nvGrpSpPr>
                <p:cNvPr id="55" name="组合 74"/>
                <p:cNvGrpSpPr/>
                <p:nvPr/>
              </p:nvGrpSpPr>
              <p:grpSpPr>
                <a:xfrm>
                  <a:off x="4167216" y="1488284"/>
                  <a:ext cx="265149" cy="265149"/>
                  <a:chOff x="4167216" y="1426868"/>
                  <a:chExt cx="265149" cy="265149"/>
                </a:xfrm>
              </p:grpSpPr>
              <p:sp>
                <p:nvSpPr>
                  <p:cNvPr id="57" name="椭圆 76"/>
                  <p:cNvSpPr/>
                  <p:nvPr/>
                </p:nvSpPr>
                <p:spPr>
                  <a:xfrm>
                    <a:off x="4167216" y="1426868"/>
                    <a:ext cx="265149" cy="265149"/>
                  </a:xfrm>
                  <a:prstGeom prst="ellipse">
                    <a:avLst/>
                  </a:prstGeom>
                  <a:solidFill>
                    <a:sysClr val="window" lastClr="FFFFFF">
                      <a:lumMod val="65000"/>
                    </a:sysClr>
                  </a:solidFill>
                  <a:ln w="25400" cap="flat" cmpd="sng" algn="ctr">
                    <a:noFill/>
                    <a:prstDash val="solid"/>
                  </a:ln>
                  <a:effectLst/>
                </p:spPr>
                <p:txBody>
                  <a:bodyPr rot="0" spcFirstLastPara="0" vertOverflow="overflow" horzOverflow="overflow" vert="horz" wrap="square" lIns="121872" tIns="60936" rIns="121872" bIns="60936" numCol="1" spcCol="0" rtlCol="0" fromWordArt="0" anchor="ctr" anchorCtr="0" forceAA="0" compatLnSpc="1">
                    <a:prstTxWarp prst="textNoShape">
                      <a:avLst/>
                    </a:prstTxWarp>
                    <a:noAutofit/>
                  </a:bodyPr>
                  <a:lstStyle/>
                  <a:p>
                    <a:pPr algn="ctr" defTabSz="914034" fontAlgn="base">
                      <a:spcBef>
                        <a:spcPct val="0"/>
                      </a:spcBef>
                      <a:spcAft>
                        <a:spcPct val="0"/>
                      </a:spcAft>
                      <a:defRPr/>
                    </a:pPr>
                    <a:endParaRPr lang="zh-CN" altLang="en-US" sz="1799" kern="0">
                      <a:solidFill>
                        <a:srgbClr val="FFFFFF"/>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8" name="Freeform 63"/>
                  <p:cNvSpPr/>
                  <p:nvPr/>
                </p:nvSpPr>
                <p:spPr bwMode="auto">
                  <a:xfrm>
                    <a:off x="4230485" y="1449870"/>
                    <a:ext cx="151972" cy="219277"/>
                  </a:xfrm>
                  <a:custGeom>
                    <a:avLst/>
                    <a:gdLst/>
                    <a:ahLst/>
                    <a:cxnLst>
                      <a:cxn ang="0">
                        <a:pos x="4913" y="0"/>
                      </a:cxn>
                      <a:cxn ang="0">
                        <a:pos x="11380" y="9251"/>
                      </a:cxn>
                      <a:cxn ang="0">
                        <a:pos x="8661" y="9251"/>
                      </a:cxn>
                      <a:cxn ang="0">
                        <a:pos x="8667" y="9270"/>
                      </a:cxn>
                      <a:cxn ang="0">
                        <a:pos x="4712" y="9270"/>
                      </a:cxn>
                      <a:cxn ang="0">
                        <a:pos x="6491" y="16420"/>
                      </a:cxn>
                      <a:cxn ang="0">
                        <a:pos x="0" y="7132"/>
                      </a:cxn>
                      <a:cxn ang="0">
                        <a:pos x="6689" y="7132"/>
                      </a:cxn>
                      <a:cxn ang="0">
                        <a:pos x="4913" y="0"/>
                      </a:cxn>
                    </a:cxnLst>
                    <a:rect l="0" t="0" r="r" b="b"/>
                    <a:pathLst>
                      <a:path w="11380" h="16420">
                        <a:moveTo>
                          <a:pt x="4913" y="0"/>
                        </a:moveTo>
                        <a:lnTo>
                          <a:pt x="11380" y="9251"/>
                        </a:lnTo>
                        <a:lnTo>
                          <a:pt x="8661" y="9251"/>
                        </a:lnTo>
                        <a:lnTo>
                          <a:pt x="8667" y="9270"/>
                        </a:lnTo>
                        <a:lnTo>
                          <a:pt x="4712" y="9270"/>
                        </a:lnTo>
                        <a:lnTo>
                          <a:pt x="6491" y="16420"/>
                        </a:lnTo>
                        <a:lnTo>
                          <a:pt x="0" y="7132"/>
                        </a:lnTo>
                        <a:lnTo>
                          <a:pt x="6689" y="7132"/>
                        </a:lnTo>
                        <a:lnTo>
                          <a:pt x="4913" y="0"/>
                        </a:lnTo>
                        <a:close/>
                      </a:path>
                    </a:pathLst>
                  </a:custGeom>
                  <a:solidFill>
                    <a:sysClr val="window" lastClr="FFFFFF"/>
                  </a:solid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56" name="TextBox 143"/>
                <p:cNvSpPr txBox="1"/>
                <p:nvPr/>
              </p:nvSpPr>
              <p:spPr>
                <a:xfrm>
                  <a:off x="4020466" y="1721279"/>
                  <a:ext cx="597911" cy="253661"/>
                </a:xfrm>
                <a:prstGeom prst="rect">
                  <a:avLst/>
                </a:prstGeom>
                <a:noFill/>
              </p:spPr>
              <p:txBody>
                <a:bodyPr wrap="square" rtlCol="0">
                  <a:spAutoFit/>
                </a:bodyPr>
                <a:lstStyle/>
                <a:p>
                  <a:pPr algn="ctr" defTabSz="914034" fontAlgn="base">
                    <a:spcBef>
                      <a:spcPct val="0"/>
                    </a:spcBef>
                    <a:spcAft>
                      <a:spcPct val="0"/>
                    </a:spcAft>
                    <a:defRPr/>
                  </a:pPr>
                  <a:r>
                    <a:rPr lang="zh-CN" altLang="en-US" sz="1000" kern="0" dirty="0">
                      <a:ea typeface="方正兰亭黑简体" panose="02000000000000000000" pitchFamily="2" charset="-122"/>
                      <a:cs typeface="Huawei Sans" panose="020C0503030203020204" pitchFamily="34" charset="0"/>
                      <a:sym typeface="Huawei Sans" panose="020C0503030203020204" pitchFamily="34" charset="0"/>
                    </a:rPr>
                    <a:t>Surge protector</a:t>
                  </a:r>
                </a:p>
              </p:txBody>
            </p:sp>
          </p:grpSp>
          <p:grpSp>
            <p:nvGrpSpPr>
              <p:cNvPr id="50" name="组合 69"/>
              <p:cNvGrpSpPr/>
              <p:nvPr/>
            </p:nvGrpSpPr>
            <p:grpSpPr>
              <a:xfrm>
                <a:off x="3977083" y="989734"/>
                <a:ext cx="668626" cy="469562"/>
                <a:chOff x="3977083" y="1044326"/>
                <a:chExt cx="668626" cy="469562"/>
              </a:xfrm>
            </p:grpSpPr>
            <p:grpSp>
              <p:nvGrpSpPr>
                <p:cNvPr id="51" name="组合 70"/>
                <p:cNvGrpSpPr/>
                <p:nvPr/>
              </p:nvGrpSpPr>
              <p:grpSpPr>
                <a:xfrm>
                  <a:off x="4169118" y="1044326"/>
                  <a:ext cx="265149" cy="265149"/>
                  <a:chOff x="4169118" y="1105742"/>
                  <a:chExt cx="265149" cy="265149"/>
                </a:xfrm>
              </p:grpSpPr>
              <p:sp>
                <p:nvSpPr>
                  <p:cNvPr id="53" name="椭圆 72"/>
                  <p:cNvSpPr/>
                  <p:nvPr/>
                </p:nvSpPr>
                <p:spPr>
                  <a:xfrm>
                    <a:off x="4169118" y="1105742"/>
                    <a:ext cx="265149" cy="265149"/>
                  </a:xfrm>
                  <a:prstGeom prst="ellipse">
                    <a:avLst/>
                  </a:prstGeom>
                  <a:solidFill>
                    <a:sysClr val="window" lastClr="FFFFFF">
                      <a:lumMod val="65000"/>
                    </a:sysClr>
                  </a:solidFill>
                  <a:ln w="25400" cap="flat" cmpd="sng" algn="ctr">
                    <a:noFill/>
                    <a:prstDash val="solid"/>
                  </a:ln>
                  <a:effectLst/>
                </p:spPr>
                <p:txBody>
                  <a:bodyPr rot="0" spcFirstLastPara="0" vertOverflow="overflow" horzOverflow="overflow" vert="horz" wrap="square" lIns="121872" tIns="60936" rIns="121872" bIns="60936" numCol="1" spcCol="0" rtlCol="0" fromWordArt="0" anchor="ctr" anchorCtr="0" forceAA="0" compatLnSpc="1">
                    <a:prstTxWarp prst="textNoShape">
                      <a:avLst/>
                    </a:prstTxWarp>
                    <a:noAutofit/>
                  </a:bodyPr>
                  <a:lstStyle/>
                  <a:p>
                    <a:pPr algn="ctr" defTabSz="914034" fontAlgn="base">
                      <a:spcBef>
                        <a:spcPct val="0"/>
                      </a:spcBef>
                      <a:spcAft>
                        <a:spcPct val="0"/>
                      </a:spcAft>
                      <a:defRPr/>
                    </a:pPr>
                    <a:endParaRPr lang="zh-CN" altLang="en-US" sz="1799" kern="0">
                      <a:solidFill>
                        <a:srgbClr val="FFFFFF"/>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4" name="Freeform 102"/>
                  <p:cNvSpPr>
                    <a:spLocks noChangeAspect="1" noEditPoints="1"/>
                  </p:cNvSpPr>
                  <p:nvPr/>
                </p:nvSpPr>
                <p:spPr bwMode="auto">
                  <a:xfrm>
                    <a:off x="4235329" y="1121744"/>
                    <a:ext cx="129966" cy="216000"/>
                  </a:xfrm>
                  <a:custGeom>
                    <a:avLst/>
                    <a:gdLst/>
                    <a:ahLst/>
                    <a:cxnLst>
                      <a:cxn ang="0">
                        <a:pos x="9656" y="11764"/>
                      </a:cxn>
                      <a:cxn ang="0">
                        <a:pos x="9452" y="12648"/>
                      </a:cxn>
                      <a:cxn ang="0">
                        <a:pos x="9044" y="13532"/>
                      </a:cxn>
                      <a:cxn ang="0">
                        <a:pos x="8568" y="14348"/>
                      </a:cxn>
                      <a:cxn ang="0">
                        <a:pos x="7888" y="14960"/>
                      </a:cxn>
                      <a:cxn ang="0">
                        <a:pos x="7140" y="15504"/>
                      </a:cxn>
                      <a:cxn ang="0">
                        <a:pos x="6256" y="15844"/>
                      </a:cxn>
                      <a:cxn ang="0">
                        <a:pos x="5304" y="16048"/>
                      </a:cxn>
                      <a:cxn ang="0">
                        <a:pos x="4352" y="16048"/>
                      </a:cxn>
                      <a:cxn ang="0">
                        <a:pos x="3400" y="15844"/>
                      </a:cxn>
                      <a:cxn ang="0">
                        <a:pos x="2516" y="15504"/>
                      </a:cxn>
                      <a:cxn ang="0">
                        <a:pos x="1768" y="14960"/>
                      </a:cxn>
                      <a:cxn ang="0">
                        <a:pos x="1088" y="14348"/>
                      </a:cxn>
                      <a:cxn ang="0">
                        <a:pos x="544" y="13532"/>
                      </a:cxn>
                      <a:cxn ang="0">
                        <a:pos x="204" y="12648"/>
                      </a:cxn>
                      <a:cxn ang="0">
                        <a:pos x="0" y="11764"/>
                      </a:cxn>
                      <a:cxn ang="0">
                        <a:pos x="0" y="10744"/>
                      </a:cxn>
                      <a:cxn ang="0">
                        <a:pos x="340" y="9792"/>
                      </a:cxn>
                      <a:cxn ang="0">
                        <a:pos x="1224" y="8228"/>
                      </a:cxn>
                      <a:cxn ang="0">
                        <a:pos x="2788" y="5712"/>
                      </a:cxn>
                      <a:cxn ang="0">
                        <a:pos x="3536" y="4148"/>
                      </a:cxn>
                      <a:cxn ang="0">
                        <a:pos x="4284" y="2244"/>
                      </a:cxn>
                      <a:cxn ang="0">
                        <a:pos x="4829" y="0"/>
                      </a:cxn>
                      <a:cxn ang="0">
                        <a:pos x="5440" y="2244"/>
                      </a:cxn>
                      <a:cxn ang="0">
                        <a:pos x="6188" y="4080"/>
                      </a:cxn>
                      <a:cxn ang="0">
                        <a:pos x="7004" y="5644"/>
                      </a:cxn>
                      <a:cxn ang="0">
                        <a:pos x="8500" y="8092"/>
                      </a:cxn>
                      <a:cxn ang="0">
                        <a:pos x="9384" y="9656"/>
                      </a:cxn>
                      <a:cxn ang="0">
                        <a:pos x="9656" y="10676"/>
                      </a:cxn>
                      <a:cxn ang="0">
                        <a:pos x="1224" y="11424"/>
                      </a:cxn>
                      <a:cxn ang="0">
                        <a:pos x="1292" y="12172"/>
                      </a:cxn>
                      <a:cxn ang="0">
                        <a:pos x="1632" y="13056"/>
                      </a:cxn>
                      <a:cxn ang="0">
                        <a:pos x="2312" y="13736"/>
                      </a:cxn>
                      <a:cxn ang="0">
                        <a:pos x="3196" y="14076"/>
                      </a:cxn>
                      <a:cxn ang="0">
                        <a:pos x="3876" y="14144"/>
                      </a:cxn>
                      <a:cxn ang="0">
                        <a:pos x="4148" y="13940"/>
                      </a:cxn>
                      <a:cxn ang="0">
                        <a:pos x="4148" y="13600"/>
                      </a:cxn>
                      <a:cxn ang="0">
                        <a:pos x="3944" y="13328"/>
                      </a:cxn>
                      <a:cxn ang="0">
                        <a:pos x="3400" y="13260"/>
                      </a:cxn>
                      <a:cxn ang="0">
                        <a:pos x="2856" y="12988"/>
                      </a:cxn>
                      <a:cxn ang="0">
                        <a:pos x="2380" y="12512"/>
                      </a:cxn>
                      <a:cxn ang="0">
                        <a:pos x="2177" y="11968"/>
                      </a:cxn>
                      <a:cxn ang="0">
                        <a:pos x="2108" y="11492"/>
                      </a:cxn>
                      <a:cxn ang="0">
                        <a:pos x="1972" y="11220"/>
                      </a:cxn>
                      <a:cxn ang="0">
                        <a:pos x="1700" y="11016"/>
                      </a:cxn>
                      <a:cxn ang="0">
                        <a:pos x="1360" y="11152"/>
                      </a:cxn>
                      <a:cxn ang="0">
                        <a:pos x="1224" y="11424"/>
                      </a:cxn>
                    </a:cxnLst>
                    <a:rect l="0" t="0" r="r" b="b"/>
                    <a:pathLst>
                      <a:path w="9656" h="16048">
                        <a:moveTo>
                          <a:pt x="9656" y="11220"/>
                        </a:moveTo>
                        <a:lnTo>
                          <a:pt x="9656" y="11764"/>
                        </a:lnTo>
                        <a:lnTo>
                          <a:pt x="9588" y="12240"/>
                        </a:lnTo>
                        <a:lnTo>
                          <a:pt x="9452" y="12648"/>
                        </a:lnTo>
                        <a:lnTo>
                          <a:pt x="9248" y="13124"/>
                        </a:lnTo>
                        <a:lnTo>
                          <a:pt x="9044" y="13532"/>
                        </a:lnTo>
                        <a:lnTo>
                          <a:pt x="8840" y="13940"/>
                        </a:lnTo>
                        <a:lnTo>
                          <a:pt x="8568" y="14348"/>
                        </a:lnTo>
                        <a:lnTo>
                          <a:pt x="8228" y="14688"/>
                        </a:lnTo>
                        <a:lnTo>
                          <a:pt x="7888" y="14960"/>
                        </a:lnTo>
                        <a:lnTo>
                          <a:pt x="7548" y="15232"/>
                        </a:lnTo>
                        <a:lnTo>
                          <a:pt x="7140" y="15504"/>
                        </a:lnTo>
                        <a:lnTo>
                          <a:pt x="6732" y="15708"/>
                        </a:lnTo>
                        <a:lnTo>
                          <a:pt x="6256" y="15844"/>
                        </a:lnTo>
                        <a:lnTo>
                          <a:pt x="5780" y="15980"/>
                        </a:lnTo>
                        <a:lnTo>
                          <a:pt x="5304" y="16048"/>
                        </a:lnTo>
                        <a:lnTo>
                          <a:pt x="4829" y="16048"/>
                        </a:lnTo>
                        <a:lnTo>
                          <a:pt x="4352" y="16048"/>
                        </a:lnTo>
                        <a:lnTo>
                          <a:pt x="3808" y="15980"/>
                        </a:lnTo>
                        <a:lnTo>
                          <a:pt x="3400" y="15844"/>
                        </a:lnTo>
                        <a:lnTo>
                          <a:pt x="2924" y="15708"/>
                        </a:lnTo>
                        <a:lnTo>
                          <a:pt x="2516" y="15504"/>
                        </a:lnTo>
                        <a:lnTo>
                          <a:pt x="2108" y="15232"/>
                        </a:lnTo>
                        <a:lnTo>
                          <a:pt x="1768" y="14960"/>
                        </a:lnTo>
                        <a:lnTo>
                          <a:pt x="1360" y="14688"/>
                        </a:lnTo>
                        <a:lnTo>
                          <a:pt x="1088" y="14348"/>
                        </a:lnTo>
                        <a:lnTo>
                          <a:pt x="816" y="13940"/>
                        </a:lnTo>
                        <a:lnTo>
                          <a:pt x="544" y="13532"/>
                        </a:lnTo>
                        <a:lnTo>
                          <a:pt x="340" y="13124"/>
                        </a:lnTo>
                        <a:lnTo>
                          <a:pt x="204" y="12648"/>
                        </a:lnTo>
                        <a:lnTo>
                          <a:pt x="68" y="12240"/>
                        </a:lnTo>
                        <a:lnTo>
                          <a:pt x="0" y="11764"/>
                        </a:lnTo>
                        <a:lnTo>
                          <a:pt x="0" y="11220"/>
                        </a:lnTo>
                        <a:lnTo>
                          <a:pt x="0" y="10744"/>
                        </a:lnTo>
                        <a:lnTo>
                          <a:pt x="136" y="10268"/>
                        </a:lnTo>
                        <a:lnTo>
                          <a:pt x="340" y="9792"/>
                        </a:lnTo>
                        <a:lnTo>
                          <a:pt x="544" y="9248"/>
                        </a:lnTo>
                        <a:lnTo>
                          <a:pt x="1224" y="8228"/>
                        </a:lnTo>
                        <a:lnTo>
                          <a:pt x="1972" y="7072"/>
                        </a:lnTo>
                        <a:lnTo>
                          <a:pt x="2788" y="5712"/>
                        </a:lnTo>
                        <a:lnTo>
                          <a:pt x="3196" y="4964"/>
                        </a:lnTo>
                        <a:lnTo>
                          <a:pt x="3536" y="4148"/>
                        </a:lnTo>
                        <a:lnTo>
                          <a:pt x="3944" y="3264"/>
                        </a:lnTo>
                        <a:lnTo>
                          <a:pt x="4284" y="2244"/>
                        </a:lnTo>
                        <a:lnTo>
                          <a:pt x="4556" y="1156"/>
                        </a:lnTo>
                        <a:lnTo>
                          <a:pt x="4829" y="0"/>
                        </a:lnTo>
                        <a:lnTo>
                          <a:pt x="5100" y="1224"/>
                        </a:lnTo>
                        <a:lnTo>
                          <a:pt x="5440" y="2244"/>
                        </a:lnTo>
                        <a:lnTo>
                          <a:pt x="5780" y="3264"/>
                        </a:lnTo>
                        <a:lnTo>
                          <a:pt x="6188" y="4080"/>
                        </a:lnTo>
                        <a:lnTo>
                          <a:pt x="6596" y="4896"/>
                        </a:lnTo>
                        <a:lnTo>
                          <a:pt x="7004" y="5644"/>
                        </a:lnTo>
                        <a:lnTo>
                          <a:pt x="7819" y="6936"/>
                        </a:lnTo>
                        <a:lnTo>
                          <a:pt x="8500" y="8092"/>
                        </a:lnTo>
                        <a:lnTo>
                          <a:pt x="9112" y="9112"/>
                        </a:lnTo>
                        <a:lnTo>
                          <a:pt x="9384" y="9656"/>
                        </a:lnTo>
                        <a:lnTo>
                          <a:pt x="9520" y="10132"/>
                        </a:lnTo>
                        <a:lnTo>
                          <a:pt x="9656" y="10676"/>
                        </a:lnTo>
                        <a:lnTo>
                          <a:pt x="9656" y="11220"/>
                        </a:lnTo>
                        <a:close/>
                        <a:moveTo>
                          <a:pt x="1224" y="11424"/>
                        </a:moveTo>
                        <a:lnTo>
                          <a:pt x="1224" y="11696"/>
                        </a:lnTo>
                        <a:lnTo>
                          <a:pt x="1292" y="12172"/>
                        </a:lnTo>
                        <a:lnTo>
                          <a:pt x="1428" y="12648"/>
                        </a:lnTo>
                        <a:lnTo>
                          <a:pt x="1632" y="13056"/>
                        </a:lnTo>
                        <a:lnTo>
                          <a:pt x="1972" y="13396"/>
                        </a:lnTo>
                        <a:lnTo>
                          <a:pt x="2312" y="13736"/>
                        </a:lnTo>
                        <a:lnTo>
                          <a:pt x="2720" y="13940"/>
                        </a:lnTo>
                        <a:lnTo>
                          <a:pt x="3196" y="14076"/>
                        </a:lnTo>
                        <a:lnTo>
                          <a:pt x="3672" y="14213"/>
                        </a:lnTo>
                        <a:lnTo>
                          <a:pt x="3876" y="14144"/>
                        </a:lnTo>
                        <a:lnTo>
                          <a:pt x="4012" y="14076"/>
                        </a:lnTo>
                        <a:lnTo>
                          <a:pt x="4148" y="13940"/>
                        </a:lnTo>
                        <a:lnTo>
                          <a:pt x="4148" y="13736"/>
                        </a:lnTo>
                        <a:lnTo>
                          <a:pt x="4148" y="13600"/>
                        </a:lnTo>
                        <a:lnTo>
                          <a:pt x="4080" y="13464"/>
                        </a:lnTo>
                        <a:lnTo>
                          <a:pt x="3944" y="13328"/>
                        </a:lnTo>
                        <a:lnTo>
                          <a:pt x="3740" y="13260"/>
                        </a:lnTo>
                        <a:lnTo>
                          <a:pt x="3400" y="13260"/>
                        </a:lnTo>
                        <a:lnTo>
                          <a:pt x="3128" y="13124"/>
                        </a:lnTo>
                        <a:lnTo>
                          <a:pt x="2856" y="12988"/>
                        </a:lnTo>
                        <a:lnTo>
                          <a:pt x="2584" y="12784"/>
                        </a:lnTo>
                        <a:lnTo>
                          <a:pt x="2380" y="12512"/>
                        </a:lnTo>
                        <a:lnTo>
                          <a:pt x="2244" y="12240"/>
                        </a:lnTo>
                        <a:lnTo>
                          <a:pt x="2177" y="11968"/>
                        </a:lnTo>
                        <a:lnTo>
                          <a:pt x="2108" y="11696"/>
                        </a:lnTo>
                        <a:lnTo>
                          <a:pt x="2108" y="11492"/>
                        </a:lnTo>
                        <a:lnTo>
                          <a:pt x="2108" y="11356"/>
                        </a:lnTo>
                        <a:lnTo>
                          <a:pt x="1972" y="11220"/>
                        </a:lnTo>
                        <a:lnTo>
                          <a:pt x="1837" y="11084"/>
                        </a:lnTo>
                        <a:lnTo>
                          <a:pt x="1700" y="11016"/>
                        </a:lnTo>
                        <a:lnTo>
                          <a:pt x="1496" y="11084"/>
                        </a:lnTo>
                        <a:lnTo>
                          <a:pt x="1360" y="11152"/>
                        </a:lnTo>
                        <a:lnTo>
                          <a:pt x="1224" y="11288"/>
                        </a:lnTo>
                        <a:lnTo>
                          <a:pt x="1224" y="11424"/>
                        </a:lnTo>
                        <a:close/>
                      </a:path>
                    </a:pathLst>
                  </a:custGeom>
                  <a:solidFill>
                    <a:sysClr val="window" lastClr="FFFFFF"/>
                  </a:solid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52" name="TextBox 139"/>
                <p:cNvSpPr txBox="1"/>
                <p:nvPr/>
              </p:nvSpPr>
              <p:spPr>
                <a:xfrm>
                  <a:off x="3977083" y="1260227"/>
                  <a:ext cx="668626" cy="253661"/>
                </a:xfrm>
                <a:prstGeom prst="rect">
                  <a:avLst/>
                </a:prstGeom>
                <a:noFill/>
              </p:spPr>
              <p:txBody>
                <a:bodyPr wrap="square" rtlCol="0">
                  <a:spAutoFit/>
                </a:bodyPr>
                <a:lstStyle/>
                <a:p>
                  <a:pPr algn="ctr" defTabSz="914034" fontAlgn="base">
                    <a:spcBef>
                      <a:spcPct val="0"/>
                    </a:spcBef>
                    <a:spcAft>
                      <a:spcPct val="0"/>
                    </a:spcAft>
                    <a:defRPr/>
                  </a:pPr>
                  <a:r>
                    <a:rPr lang="en-US" altLang="zh-CN" sz="1000" kern="0" dirty="0">
                      <a:ea typeface="方正兰亭黑简体" panose="02000000000000000000" pitchFamily="2" charset="-122"/>
                      <a:cs typeface="Huawei Sans" panose="020C0503030203020204" pitchFamily="34" charset="0"/>
                      <a:sym typeface="Huawei Sans" panose="020C0503030203020204" pitchFamily="34" charset="0"/>
                    </a:rPr>
                    <a:t>Protective shell</a:t>
                  </a:r>
                  <a:endParaRPr lang="zh-CN" altLang="en-US" sz="1000" kern="0" dirty="0">
                    <a:ea typeface="方正兰亭黑简体" panose="02000000000000000000" pitchFamily="2" charset="-122"/>
                    <a:cs typeface="Huawei Sans" panose="020C0503030203020204" pitchFamily="34" charset="0"/>
                    <a:sym typeface="Huawei Sans" panose="020C0503030203020204" pitchFamily="34" charset="0"/>
                  </a:endParaRPr>
                </a:p>
              </p:txBody>
            </p:sp>
          </p:grpSp>
        </p:grpSp>
        <p:grpSp>
          <p:nvGrpSpPr>
            <p:cNvPr id="17" name="组合 86"/>
            <p:cNvGrpSpPr/>
            <p:nvPr/>
          </p:nvGrpSpPr>
          <p:grpSpPr>
            <a:xfrm>
              <a:off x="7699377" y="1321278"/>
              <a:ext cx="916983" cy="1748789"/>
              <a:chOff x="5815477" y="990958"/>
              <a:chExt cx="687737" cy="1311593"/>
            </a:xfrm>
          </p:grpSpPr>
          <p:grpSp>
            <p:nvGrpSpPr>
              <p:cNvPr id="23" name="组合 87"/>
              <p:cNvGrpSpPr/>
              <p:nvPr/>
            </p:nvGrpSpPr>
            <p:grpSpPr>
              <a:xfrm>
                <a:off x="5977737" y="1888104"/>
                <a:ext cx="265149" cy="265149"/>
                <a:chOff x="5977737" y="1772096"/>
                <a:chExt cx="265149" cy="265149"/>
              </a:xfrm>
            </p:grpSpPr>
            <p:sp>
              <p:nvSpPr>
                <p:cNvPr id="43" name="椭圆 107"/>
                <p:cNvSpPr/>
                <p:nvPr/>
              </p:nvSpPr>
              <p:spPr>
                <a:xfrm>
                  <a:off x="5977737" y="1772096"/>
                  <a:ext cx="265149" cy="265149"/>
                </a:xfrm>
                <a:prstGeom prst="ellipse">
                  <a:avLst/>
                </a:prstGeom>
                <a:solidFill>
                  <a:sysClr val="window" lastClr="FFFFFF">
                    <a:lumMod val="65000"/>
                  </a:sysClr>
                </a:solidFill>
                <a:ln w="25400" cap="flat" cmpd="sng" algn="ctr">
                  <a:noFill/>
                  <a:prstDash val="solid"/>
                </a:ln>
                <a:effectLst/>
              </p:spPr>
              <p:txBody>
                <a:bodyPr rot="0" spcFirstLastPara="0" vertOverflow="overflow" horzOverflow="overflow" vert="horz" wrap="square" lIns="121872" tIns="60936" rIns="121872" bIns="60936" numCol="1" spcCol="0" rtlCol="0" fromWordArt="0" anchor="ctr" anchorCtr="0" forceAA="0" compatLnSpc="1">
                  <a:prstTxWarp prst="textNoShape">
                    <a:avLst/>
                  </a:prstTxWarp>
                  <a:noAutofit/>
                </a:bodyPr>
                <a:lstStyle/>
                <a:p>
                  <a:pPr algn="ctr" defTabSz="914034" fontAlgn="base">
                    <a:spcBef>
                      <a:spcPct val="0"/>
                    </a:spcBef>
                    <a:spcAft>
                      <a:spcPct val="0"/>
                    </a:spcAft>
                    <a:defRPr/>
                  </a:pPr>
                  <a:endParaRPr lang="zh-CN" altLang="en-US" sz="1799" kern="0">
                    <a:solidFill>
                      <a:srgbClr val="FFFFFF"/>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44" name="组合 333"/>
                <p:cNvGrpSpPr/>
                <p:nvPr/>
              </p:nvGrpSpPr>
              <p:grpSpPr>
                <a:xfrm>
                  <a:off x="6030435" y="1807477"/>
                  <a:ext cx="153243" cy="206335"/>
                  <a:chOff x="-6559550" y="2457450"/>
                  <a:chExt cx="1612900" cy="2171701"/>
                </a:xfrm>
                <a:solidFill>
                  <a:sysClr val="window" lastClr="FFFFFF"/>
                </a:solidFill>
              </p:grpSpPr>
              <p:sp>
                <p:nvSpPr>
                  <p:cNvPr id="45" name="Freeform 17"/>
                  <p:cNvSpPr>
                    <a:spLocks noEditPoints="1"/>
                  </p:cNvSpPr>
                  <p:nvPr/>
                </p:nvSpPr>
                <p:spPr bwMode="auto">
                  <a:xfrm>
                    <a:off x="-6559550" y="2457450"/>
                    <a:ext cx="1612900" cy="1611313"/>
                  </a:xfrm>
                  <a:custGeom>
                    <a:avLst/>
                    <a:gdLst/>
                    <a:ahLst/>
                    <a:cxnLst>
                      <a:cxn ang="0">
                        <a:pos x="5423" y="5270"/>
                      </a:cxn>
                      <a:cxn ang="0">
                        <a:pos x="5837" y="5481"/>
                      </a:cxn>
                      <a:cxn ang="0">
                        <a:pos x="6155" y="5814"/>
                      </a:cxn>
                      <a:cxn ang="0">
                        <a:pos x="6347" y="6240"/>
                      </a:cxn>
                      <a:cxn ang="0">
                        <a:pos x="6384" y="6723"/>
                      </a:cxn>
                      <a:cxn ang="0">
                        <a:pos x="6255" y="7178"/>
                      </a:cxn>
                      <a:cxn ang="0">
                        <a:pos x="5987" y="7554"/>
                      </a:cxn>
                      <a:cxn ang="0">
                        <a:pos x="5610" y="7822"/>
                      </a:cxn>
                      <a:cxn ang="0">
                        <a:pos x="5155" y="7952"/>
                      </a:cxn>
                      <a:cxn ang="0">
                        <a:pos x="4671" y="7915"/>
                      </a:cxn>
                      <a:cxn ang="0">
                        <a:pos x="4245" y="7723"/>
                      </a:cxn>
                      <a:cxn ang="0">
                        <a:pos x="3912" y="7405"/>
                      </a:cxn>
                      <a:cxn ang="0">
                        <a:pos x="3700" y="6991"/>
                      </a:cxn>
                      <a:cxn ang="0">
                        <a:pos x="3640" y="6512"/>
                      </a:cxn>
                      <a:cxn ang="0">
                        <a:pos x="3746" y="6048"/>
                      </a:cxn>
                      <a:cxn ang="0">
                        <a:pos x="3996" y="5658"/>
                      </a:cxn>
                      <a:cxn ang="0">
                        <a:pos x="4359" y="5374"/>
                      </a:cxn>
                      <a:cxn ang="0">
                        <a:pos x="4805" y="5223"/>
                      </a:cxn>
                      <a:cxn ang="0">
                        <a:pos x="7023" y="71"/>
                      </a:cxn>
                      <a:cxn ang="0">
                        <a:pos x="8998" y="737"/>
                      </a:cxn>
                      <a:cxn ang="0">
                        <a:pos x="10605" y="2000"/>
                      </a:cxn>
                      <a:cxn ang="0">
                        <a:pos x="11712" y="3724"/>
                      </a:cxn>
                      <a:cxn ang="0">
                        <a:pos x="12184" y="5779"/>
                      </a:cxn>
                      <a:cxn ang="0">
                        <a:pos x="11917" y="7900"/>
                      </a:cxn>
                      <a:cxn ang="0">
                        <a:pos x="10978" y="9733"/>
                      </a:cxn>
                      <a:cxn ang="0">
                        <a:pos x="9500" y="11140"/>
                      </a:cxn>
                      <a:cxn ang="0">
                        <a:pos x="7616" y="11991"/>
                      </a:cxn>
                      <a:cxn ang="0">
                        <a:pos x="5474" y="12152"/>
                      </a:cxn>
                      <a:cxn ang="0">
                        <a:pos x="3457" y="11581"/>
                      </a:cxn>
                      <a:cxn ang="0">
                        <a:pos x="1789" y="10395"/>
                      </a:cxn>
                      <a:cxn ang="0">
                        <a:pos x="603" y="8728"/>
                      </a:cxn>
                      <a:cxn ang="0">
                        <a:pos x="32" y="6713"/>
                      </a:cxn>
                      <a:cxn ang="0">
                        <a:pos x="192" y="4572"/>
                      </a:cxn>
                      <a:cxn ang="0">
                        <a:pos x="1043" y="2690"/>
                      </a:cxn>
                      <a:cxn ang="0">
                        <a:pos x="2453" y="1213"/>
                      </a:cxn>
                      <a:cxn ang="0">
                        <a:pos x="4286" y="275"/>
                      </a:cxn>
                      <a:cxn ang="0">
                        <a:pos x="5014" y="3439"/>
                      </a:cxn>
                      <a:cxn ang="0">
                        <a:pos x="6094" y="3630"/>
                      </a:cxn>
                      <a:cxn ang="0">
                        <a:pos x="7013" y="4158"/>
                      </a:cxn>
                      <a:cxn ang="0">
                        <a:pos x="7704" y="4955"/>
                      </a:cxn>
                      <a:cxn ang="0">
                        <a:pos x="8097" y="5951"/>
                      </a:cxn>
                      <a:cxn ang="0">
                        <a:pos x="8124" y="7061"/>
                      </a:cxn>
                      <a:cxn ang="0">
                        <a:pos x="7780" y="8080"/>
                      </a:cxn>
                      <a:cxn ang="0">
                        <a:pos x="7128" y="8909"/>
                      </a:cxn>
                      <a:cxn ang="0">
                        <a:pos x="6237" y="9479"/>
                      </a:cxn>
                      <a:cxn ang="0">
                        <a:pos x="5176" y="9722"/>
                      </a:cxn>
                      <a:cxn ang="0">
                        <a:pos x="4080" y="9585"/>
                      </a:cxn>
                      <a:cxn ang="0">
                        <a:pos x="3133" y="9101"/>
                      </a:cxn>
                      <a:cxn ang="0">
                        <a:pos x="2407" y="8338"/>
                      </a:cxn>
                      <a:cxn ang="0">
                        <a:pos x="1967" y="7367"/>
                      </a:cxn>
                      <a:cxn ang="0">
                        <a:pos x="1884" y="6263"/>
                      </a:cxn>
                      <a:cxn ang="0">
                        <a:pos x="2179" y="5222"/>
                      </a:cxn>
                      <a:cxn ang="0">
                        <a:pos x="2792" y="4362"/>
                      </a:cxn>
                      <a:cxn ang="0">
                        <a:pos x="3652" y="3750"/>
                      </a:cxn>
                      <a:cxn ang="0">
                        <a:pos x="4693" y="3456"/>
                      </a:cxn>
                    </a:cxnLst>
                    <a:rect l="0" t="0" r="r" b="b"/>
                    <a:pathLst>
                      <a:path w="12192" h="12184">
                        <a:moveTo>
                          <a:pt x="5014" y="5207"/>
                        </a:moveTo>
                        <a:lnTo>
                          <a:pt x="5085" y="5209"/>
                        </a:lnTo>
                        <a:lnTo>
                          <a:pt x="5155" y="5214"/>
                        </a:lnTo>
                        <a:lnTo>
                          <a:pt x="5224" y="5223"/>
                        </a:lnTo>
                        <a:lnTo>
                          <a:pt x="5292" y="5236"/>
                        </a:lnTo>
                        <a:lnTo>
                          <a:pt x="5357" y="5251"/>
                        </a:lnTo>
                        <a:lnTo>
                          <a:pt x="5423" y="5270"/>
                        </a:lnTo>
                        <a:lnTo>
                          <a:pt x="5487" y="5291"/>
                        </a:lnTo>
                        <a:lnTo>
                          <a:pt x="5549" y="5316"/>
                        </a:lnTo>
                        <a:lnTo>
                          <a:pt x="5610" y="5343"/>
                        </a:lnTo>
                        <a:lnTo>
                          <a:pt x="5669" y="5374"/>
                        </a:lnTo>
                        <a:lnTo>
                          <a:pt x="5727" y="5407"/>
                        </a:lnTo>
                        <a:lnTo>
                          <a:pt x="5783" y="5443"/>
                        </a:lnTo>
                        <a:lnTo>
                          <a:pt x="5837" y="5481"/>
                        </a:lnTo>
                        <a:lnTo>
                          <a:pt x="5889" y="5522"/>
                        </a:lnTo>
                        <a:lnTo>
                          <a:pt x="5939" y="5565"/>
                        </a:lnTo>
                        <a:lnTo>
                          <a:pt x="5987" y="5611"/>
                        </a:lnTo>
                        <a:lnTo>
                          <a:pt x="6033" y="5658"/>
                        </a:lnTo>
                        <a:lnTo>
                          <a:pt x="6076" y="5709"/>
                        </a:lnTo>
                        <a:lnTo>
                          <a:pt x="6117" y="5761"/>
                        </a:lnTo>
                        <a:lnTo>
                          <a:pt x="6155" y="5814"/>
                        </a:lnTo>
                        <a:lnTo>
                          <a:pt x="6191" y="5871"/>
                        </a:lnTo>
                        <a:lnTo>
                          <a:pt x="6225" y="5928"/>
                        </a:lnTo>
                        <a:lnTo>
                          <a:pt x="6255" y="5988"/>
                        </a:lnTo>
                        <a:lnTo>
                          <a:pt x="6282" y="6048"/>
                        </a:lnTo>
                        <a:lnTo>
                          <a:pt x="6307" y="6111"/>
                        </a:lnTo>
                        <a:lnTo>
                          <a:pt x="6329" y="6174"/>
                        </a:lnTo>
                        <a:lnTo>
                          <a:pt x="6347" y="6240"/>
                        </a:lnTo>
                        <a:lnTo>
                          <a:pt x="6362" y="6306"/>
                        </a:lnTo>
                        <a:lnTo>
                          <a:pt x="6375" y="6374"/>
                        </a:lnTo>
                        <a:lnTo>
                          <a:pt x="6384" y="6442"/>
                        </a:lnTo>
                        <a:lnTo>
                          <a:pt x="6389" y="6512"/>
                        </a:lnTo>
                        <a:lnTo>
                          <a:pt x="6391" y="6583"/>
                        </a:lnTo>
                        <a:lnTo>
                          <a:pt x="6389" y="6654"/>
                        </a:lnTo>
                        <a:lnTo>
                          <a:pt x="6384" y="6723"/>
                        </a:lnTo>
                        <a:lnTo>
                          <a:pt x="6375" y="6792"/>
                        </a:lnTo>
                        <a:lnTo>
                          <a:pt x="6362" y="6860"/>
                        </a:lnTo>
                        <a:lnTo>
                          <a:pt x="6347" y="6926"/>
                        </a:lnTo>
                        <a:lnTo>
                          <a:pt x="6329" y="6991"/>
                        </a:lnTo>
                        <a:lnTo>
                          <a:pt x="6307" y="7055"/>
                        </a:lnTo>
                        <a:lnTo>
                          <a:pt x="6282" y="7117"/>
                        </a:lnTo>
                        <a:lnTo>
                          <a:pt x="6255" y="7178"/>
                        </a:lnTo>
                        <a:lnTo>
                          <a:pt x="6225" y="7237"/>
                        </a:lnTo>
                        <a:lnTo>
                          <a:pt x="6191" y="7295"/>
                        </a:lnTo>
                        <a:lnTo>
                          <a:pt x="6155" y="7351"/>
                        </a:lnTo>
                        <a:lnTo>
                          <a:pt x="6117" y="7405"/>
                        </a:lnTo>
                        <a:lnTo>
                          <a:pt x="6076" y="7457"/>
                        </a:lnTo>
                        <a:lnTo>
                          <a:pt x="6033" y="7507"/>
                        </a:lnTo>
                        <a:lnTo>
                          <a:pt x="5987" y="7554"/>
                        </a:lnTo>
                        <a:lnTo>
                          <a:pt x="5939" y="7601"/>
                        </a:lnTo>
                        <a:lnTo>
                          <a:pt x="5889" y="7644"/>
                        </a:lnTo>
                        <a:lnTo>
                          <a:pt x="5837" y="7685"/>
                        </a:lnTo>
                        <a:lnTo>
                          <a:pt x="5783" y="7723"/>
                        </a:lnTo>
                        <a:lnTo>
                          <a:pt x="5727" y="7759"/>
                        </a:lnTo>
                        <a:lnTo>
                          <a:pt x="5669" y="7792"/>
                        </a:lnTo>
                        <a:lnTo>
                          <a:pt x="5610" y="7822"/>
                        </a:lnTo>
                        <a:lnTo>
                          <a:pt x="5549" y="7850"/>
                        </a:lnTo>
                        <a:lnTo>
                          <a:pt x="5487" y="7875"/>
                        </a:lnTo>
                        <a:lnTo>
                          <a:pt x="5423" y="7896"/>
                        </a:lnTo>
                        <a:lnTo>
                          <a:pt x="5357" y="7915"/>
                        </a:lnTo>
                        <a:lnTo>
                          <a:pt x="5292" y="7930"/>
                        </a:lnTo>
                        <a:lnTo>
                          <a:pt x="5224" y="7942"/>
                        </a:lnTo>
                        <a:lnTo>
                          <a:pt x="5155" y="7952"/>
                        </a:lnTo>
                        <a:lnTo>
                          <a:pt x="5085" y="7957"/>
                        </a:lnTo>
                        <a:lnTo>
                          <a:pt x="5014" y="7959"/>
                        </a:lnTo>
                        <a:lnTo>
                          <a:pt x="4944" y="7957"/>
                        </a:lnTo>
                        <a:lnTo>
                          <a:pt x="4874" y="7952"/>
                        </a:lnTo>
                        <a:lnTo>
                          <a:pt x="4805" y="7942"/>
                        </a:lnTo>
                        <a:lnTo>
                          <a:pt x="4737" y="7930"/>
                        </a:lnTo>
                        <a:lnTo>
                          <a:pt x="4671" y="7915"/>
                        </a:lnTo>
                        <a:lnTo>
                          <a:pt x="4606" y="7896"/>
                        </a:lnTo>
                        <a:lnTo>
                          <a:pt x="4542" y="7875"/>
                        </a:lnTo>
                        <a:lnTo>
                          <a:pt x="4479" y="7850"/>
                        </a:lnTo>
                        <a:lnTo>
                          <a:pt x="4419" y="7822"/>
                        </a:lnTo>
                        <a:lnTo>
                          <a:pt x="4359" y="7792"/>
                        </a:lnTo>
                        <a:lnTo>
                          <a:pt x="4302" y="7759"/>
                        </a:lnTo>
                        <a:lnTo>
                          <a:pt x="4245" y="7723"/>
                        </a:lnTo>
                        <a:lnTo>
                          <a:pt x="4192" y="7685"/>
                        </a:lnTo>
                        <a:lnTo>
                          <a:pt x="4140" y="7644"/>
                        </a:lnTo>
                        <a:lnTo>
                          <a:pt x="4089" y="7601"/>
                        </a:lnTo>
                        <a:lnTo>
                          <a:pt x="4042" y="7554"/>
                        </a:lnTo>
                        <a:lnTo>
                          <a:pt x="3996" y="7507"/>
                        </a:lnTo>
                        <a:lnTo>
                          <a:pt x="3953" y="7457"/>
                        </a:lnTo>
                        <a:lnTo>
                          <a:pt x="3912" y="7405"/>
                        </a:lnTo>
                        <a:lnTo>
                          <a:pt x="3874" y="7351"/>
                        </a:lnTo>
                        <a:lnTo>
                          <a:pt x="3838" y="7295"/>
                        </a:lnTo>
                        <a:lnTo>
                          <a:pt x="3805" y="7237"/>
                        </a:lnTo>
                        <a:lnTo>
                          <a:pt x="3774" y="7178"/>
                        </a:lnTo>
                        <a:lnTo>
                          <a:pt x="3746" y="7117"/>
                        </a:lnTo>
                        <a:lnTo>
                          <a:pt x="3722" y="7055"/>
                        </a:lnTo>
                        <a:lnTo>
                          <a:pt x="3700" y="6991"/>
                        </a:lnTo>
                        <a:lnTo>
                          <a:pt x="3682" y="6926"/>
                        </a:lnTo>
                        <a:lnTo>
                          <a:pt x="3666" y="6860"/>
                        </a:lnTo>
                        <a:lnTo>
                          <a:pt x="3654" y="6792"/>
                        </a:lnTo>
                        <a:lnTo>
                          <a:pt x="3645" y="6723"/>
                        </a:lnTo>
                        <a:lnTo>
                          <a:pt x="3640" y="6654"/>
                        </a:lnTo>
                        <a:lnTo>
                          <a:pt x="3638" y="6583"/>
                        </a:lnTo>
                        <a:lnTo>
                          <a:pt x="3640" y="6512"/>
                        </a:lnTo>
                        <a:lnTo>
                          <a:pt x="3645" y="6442"/>
                        </a:lnTo>
                        <a:lnTo>
                          <a:pt x="3654" y="6374"/>
                        </a:lnTo>
                        <a:lnTo>
                          <a:pt x="3666" y="6306"/>
                        </a:lnTo>
                        <a:lnTo>
                          <a:pt x="3682" y="6240"/>
                        </a:lnTo>
                        <a:lnTo>
                          <a:pt x="3700" y="6174"/>
                        </a:lnTo>
                        <a:lnTo>
                          <a:pt x="3722" y="6111"/>
                        </a:lnTo>
                        <a:lnTo>
                          <a:pt x="3746" y="6048"/>
                        </a:lnTo>
                        <a:lnTo>
                          <a:pt x="3774" y="5988"/>
                        </a:lnTo>
                        <a:lnTo>
                          <a:pt x="3805" y="5928"/>
                        </a:lnTo>
                        <a:lnTo>
                          <a:pt x="3838" y="5871"/>
                        </a:lnTo>
                        <a:lnTo>
                          <a:pt x="3874" y="5814"/>
                        </a:lnTo>
                        <a:lnTo>
                          <a:pt x="3912" y="5761"/>
                        </a:lnTo>
                        <a:lnTo>
                          <a:pt x="3953" y="5709"/>
                        </a:lnTo>
                        <a:lnTo>
                          <a:pt x="3996" y="5658"/>
                        </a:lnTo>
                        <a:lnTo>
                          <a:pt x="4042" y="5611"/>
                        </a:lnTo>
                        <a:lnTo>
                          <a:pt x="4089" y="5565"/>
                        </a:lnTo>
                        <a:lnTo>
                          <a:pt x="4140" y="5522"/>
                        </a:lnTo>
                        <a:lnTo>
                          <a:pt x="4192" y="5481"/>
                        </a:lnTo>
                        <a:lnTo>
                          <a:pt x="4245" y="5443"/>
                        </a:lnTo>
                        <a:lnTo>
                          <a:pt x="4302" y="5407"/>
                        </a:lnTo>
                        <a:lnTo>
                          <a:pt x="4359" y="5374"/>
                        </a:lnTo>
                        <a:lnTo>
                          <a:pt x="4419" y="5343"/>
                        </a:lnTo>
                        <a:lnTo>
                          <a:pt x="4479" y="5316"/>
                        </a:lnTo>
                        <a:lnTo>
                          <a:pt x="4542" y="5291"/>
                        </a:lnTo>
                        <a:lnTo>
                          <a:pt x="4606" y="5270"/>
                        </a:lnTo>
                        <a:lnTo>
                          <a:pt x="4671" y="5251"/>
                        </a:lnTo>
                        <a:lnTo>
                          <a:pt x="4737" y="5236"/>
                        </a:lnTo>
                        <a:lnTo>
                          <a:pt x="4805" y="5223"/>
                        </a:lnTo>
                        <a:lnTo>
                          <a:pt x="4874" y="5214"/>
                        </a:lnTo>
                        <a:lnTo>
                          <a:pt x="4944" y="5209"/>
                        </a:lnTo>
                        <a:lnTo>
                          <a:pt x="5014" y="5207"/>
                        </a:lnTo>
                        <a:close/>
                        <a:moveTo>
                          <a:pt x="6097" y="0"/>
                        </a:moveTo>
                        <a:lnTo>
                          <a:pt x="6409" y="8"/>
                        </a:lnTo>
                        <a:lnTo>
                          <a:pt x="6718" y="32"/>
                        </a:lnTo>
                        <a:lnTo>
                          <a:pt x="7023" y="71"/>
                        </a:lnTo>
                        <a:lnTo>
                          <a:pt x="7322" y="124"/>
                        </a:lnTo>
                        <a:lnTo>
                          <a:pt x="7616" y="193"/>
                        </a:lnTo>
                        <a:lnTo>
                          <a:pt x="7906" y="275"/>
                        </a:lnTo>
                        <a:lnTo>
                          <a:pt x="8188" y="370"/>
                        </a:lnTo>
                        <a:lnTo>
                          <a:pt x="8465" y="480"/>
                        </a:lnTo>
                        <a:lnTo>
                          <a:pt x="8735" y="602"/>
                        </a:lnTo>
                        <a:lnTo>
                          <a:pt x="8998" y="737"/>
                        </a:lnTo>
                        <a:lnTo>
                          <a:pt x="9253" y="884"/>
                        </a:lnTo>
                        <a:lnTo>
                          <a:pt x="9500" y="1042"/>
                        </a:lnTo>
                        <a:lnTo>
                          <a:pt x="9739" y="1213"/>
                        </a:lnTo>
                        <a:lnTo>
                          <a:pt x="9970" y="1394"/>
                        </a:lnTo>
                        <a:lnTo>
                          <a:pt x="10191" y="1586"/>
                        </a:lnTo>
                        <a:lnTo>
                          <a:pt x="10403" y="1787"/>
                        </a:lnTo>
                        <a:lnTo>
                          <a:pt x="10605" y="2000"/>
                        </a:lnTo>
                        <a:lnTo>
                          <a:pt x="10797" y="2220"/>
                        </a:lnTo>
                        <a:lnTo>
                          <a:pt x="10978" y="2451"/>
                        </a:lnTo>
                        <a:lnTo>
                          <a:pt x="11149" y="2690"/>
                        </a:lnTo>
                        <a:lnTo>
                          <a:pt x="11307" y="2937"/>
                        </a:lnTo>
                        <a:lnTo>
                          <a:pt x="11455" y="3192"/>
                        </a:lnTo>
                        <a:lnTo>
                          <a:pt x="11589" y="3455"/>
                        </a:lnTo>
                        <a:lnTo>
                          <a:pt x="11712" y="3724"/>
                        </a:lnTo>
                        <a:lnTo>
                          <a:pt x="11821" y="4000"/>
                        </a:lnTo>
                        <a:lnTo>
                          <a:pt x="11917" y="4284"/>
                        </a:lnTo>
                        <a:lnTo>
                          <a:pt x="11999" y="4572"/>
                        </a:lnTo>
                        <a:lnTo>
                          <a:pt x="12068" y="4866"/>
                        </a:lnTo>
                        <a:lnTo>
                          <a:pt x="12121" y="5166"/>
                        </a:lnTo>
                        <a:lnTo>
                          <a:pt x="12160" y="5471"/>
                        </a:lnTo>
                        <a:lnTo>
                          <a:pt x="12184" y="5779"/>
                        </a:lnTo>
                        <a:lnTo>
                          <a:pt x="12192" y="6091"/>
                        </a:lnTo>
                        <a:lnTo>
                          <a:pt x="12184" y="6404"/>
                        </a:lnTo>
                        <a:lnTo>
                          <a:pt x="12160" y="6713"/>
                        </a:lnTo>
                        <a:lnTo>
                          <a:pt x="12121" y="7017"/>
                        </a:lnTo>
                        <a:lnTo>
                          <a:pt x="12068" y="7316"/>
                        </a:lnTo>
                        <a:lnTo>
                          <a:pt x="11999" y="7611"/>
                        </a:lnTo>
                        <a:lnTo>
                          <a:pt x="11917" y="7900"/>
                        </a:lnTo>
                        <a:lnTo>
                          <a:pt x="11821" y="8182"/>
                        </a:lnTo>
                        <a:lnTo>
                          <a:pt x="11712" y="8459"/>
                        </a:lnTo>
                        <a:lnTo>
                          <a:pt x="11589" y="8728"/>
                        </a:lnTo>
                        <a:lnTo>
                          <a:pt x="11455" y="8991"/>
                        </a:lnTo>
                        <a:lnTo>
                          <a:pt x="11307" y="9246"/>
                        </a:lnTo>
                        <a:lnTo>
                          <a:pt x="11149" y="9494"/>
                        </a:lnTo>
                        <a:lnTo>
                          <a:pt x="10978" y="9733"/>
                        </a:lnTo>
                        <a:lnTo>
                          <a:pt x="10797" y="9962"/>
                        </a:lnTo>
                        <a:lnTo>
                          <a:pt x="10605" y="10184"/>
                        </a:lnTo>
                        <a:lnTo>
                          <a:pt x="10403" y="10395"/>
                        </a:lnTo>
                        <a:lnTo>
                          <a:pt x="10191" y="10598"/>
                        </a:lnTo>
                        <a:lnTo>
                          <a:pt x="9970" y="10789"/>
                        </a:lnTo>
                        <a:lnTo>
                          <a:pt x="9739" y="10970"/>
                        </a:lnTo>
                        <a:lnTo>
                          <a:pt x="9500" y="11140"/>
                        </a:lnTo>
                        <a:lnTo>
                          <a:pt x="9253" y="11299"/>
                        </a:lnTo>
                        <a:lnTo>
                          <a:pt x="8998" y="11446"/>
                        </a:lnTo>
                        <a:lnTo>
                          <a:pt x="8735" y="11581"/>
                        </a:lnTo>
                        <a:lnTo>
                          <a:pt x="8465" y="11704"/>
                        </a:lnTo>
                        <a:lnTo>
                          <a:pt x="8188" y="11812"/>
                        </a:lnTo>
                        <a:lnTo>
                          <a:pt x="7906" y="11909"/>
                        </a:lnTo>
                        <a:lnTo>
                          <a:pt x="7616" y="11991"/>
                        </a:lnTo>
                        <a:lnTo>
                          <a:pt x="7322" y="12060"/>
                        </a:lnTo>
                        <a:lnTo>
                          <a:pt x="7023" y="12113"/>
                        </a:lnTo>
                        <a:lnTo>
                          <a:pt x="6718" y="12152"/>
                        </a:lnTo>
                        <a:lnTo>
                          <a:pt x="6409" y="12176"/>
                        </a:lnTo>
                        <a:lnTo>
                          <a:pt x="6097" y="12184"/>
                        </a:lnTo>
                        <a:lnTo>
                          <a:pt x="5783" y="12176"/>
                        </a:lnTo>
                        <a:lnTo>
                          <a:pt x="5474" y="12152"/>
                        </a:lnTo>
                        <a:lnTo>
                          <a:pt x="5169" y="12113"/>
                        </a:lnTo>
                        <a:lnTo>
                          <a:pt x="4870" y="12060"/>
                        </a:lnTo>
                        <a:lnTo>
                          <a:pt x="4576" y="11991"/>
                        </a:lnTo>
                        <a:lnTo>
                          <a:pt x="4286" y="11909"/>
                        </a:lnTo>
                        <a:lnTo>
                          <a:pt x="4004" y="11812"/>
                        </a:lnTo>
                        <a:lnTo>
                          <a:pt x="3727" y="11704"/>
                        </a:lnTo>
                        <a:lnTo>
                          <a:pt x="3457" y="11581"/>
                        </a:lnTo>
                        <a:lnTo>
                          <a:pt x="3194" y="11446"/>
                        </a:lnTo>
                        <a:lnTo>
                          <a:pt x="2939" y="11299"/>
                        </a:lnTo>
                        <a:lnTo>
                          <a:pt x="2692" y="11140"/>
                        </a:lnTo>
                        <a:lnTo>
                          <a:pt x="2453" y="10970"/>
                        </a:lnTo>
                        <a:lnTo>
                          <a:pt x="2222" y="10789"/>
                        </a:lnTo>
                        <a:lnTo>
                          <a:pt x="2001" y="10598"/>
                        </a:lnTo>
                        <a:lnTo>
                          <a:pt x="1789" y="10395"/>
                        </a:lnTo>
                        <a:lnTo>
                          <a:pt x="1587" y="10184"/>
                        </a:lnTo>
                        <a:lnTo>
                          <a:pt x="1395" y="9962"/>
                        </a:lnTo>
                        <a:lnTo>
                          <a:pt x="1214" y="9733"/>
                        </a:lnTo>
                        <a:lnTo>
                          <a:pt x="1043" y="9494"/>
                        </a:lnTo>
                        <a:lnTo>
                          <a:pt x="885" y="9246"/>
                        </a:lnTo>
                        <a:lnTo>
                          <a:pt x="737" y="8991"/>
                        </a:lnTo>
                        <a:lnTo>
                          <a:pt x="603" y="8728"/>
                        </a:lnTo>
                        <a:lnTo>
                          <a:pt x="480" y="8459"/>
                        </a:lnTo>
                        <a:lnTo>
                          <a:pt x="371" y="8182"/>
                        </a:lnTo>
                        <a:lnTo>
                          <a:pt x="275" y="7900"/>
                        </a:lnTo>
                        <a:lnTo>
                          <a:pt x="192" y="7611"/>
                        </a:lnTo>
                        <a:lnTo>
                          <a:pt x="124" y="7316"/>
                        </a:lnTo>
                        <a:lnTo>
                          <a:pt x="71" y="7017"/>
                        </a:lnTo>
                        <a:lnTo>
                          <a:pt x="32" y="6713"/>
                        </a:lnTo>
                        <a:lnTo>
                          <a:pt x="8" y="6404"/>
                        </a:lnTo>
                        <a:lnTo>
                          <a:pt x="0" y="6091"/>
                        </a:lnTo>
                        <a:lnTo>
                          <a:pt x="8" y="5779"/>
                        </a:lnTo>
                        <a:lnTo>
                          <a:pt x="32" y="5471"/>
                        </a:lnTo>
                        <a:lnTo>
                          <a:pt x="71" y="5166"/>
                        </a:lnTo>
                        <a:lnTo>
                          <a:pt x="124" y="4866"/>
                        </a:lnTo>
                        <a:lnTo>
                          <a:pt x="192" y="4572"/>
                        </a:lnTo>
                        <a:lnTo>
                          <a:pt x="275" y="4284"/>
                        </a:lnTo>
                        <a:lnTo>
                          <a:pt x="371" y="4000"/>
                        </a:lnTo>
                        <a:lnTo>
                          <a:pt x="480" y="3724"/>
                        </a:lnTo>
                        <a:lnTo>
                          <a:pt x="603" y="3455"/>
                        </a:lnTo>
                        <a:lnTo>
                          <a:pt x="737" y="3192"/>
                        </a:lnTo>
                        <a:lnTo>
                          <a:pt x="885" y="2937"/>
                        </a:lnTo>
                        <a:lnTo>
                          <a:pt x="1043" y="2690"/>
                        </a:lnTo>
                        <a:lnTo>
                          <a:pt x="1214" y="2451"/>
                        </a:lnTo>
                        <a:lnTo>
                          <a:pt x="1395" y="2220"/>
                        </a:lnTo>
                        <a:lnTo>
                          <a:pt x="1587" y="2000"/>
                        </a:lnTo>
                        <a:lnTo>
                          <a:pt x="1789" y="1787"/>
                        </a:lnTo>
                        <a:lnTo>
                          <a:pt x="2001" y="1586"/>
                        </a:lnTo>
                        <a:lnTo>
                          <a:pt x="2222" y="1394"/>
                        </a:lnTo>
                        <a:lnTo>
                          <a:pt x="2453" y="1213"/>
                        </a:lnTo>
                        <a:lnTo>
                          <a:pt x="2692" y="1042"/>
                        </a:lnTo>
                        <a:lnTo>
                          <a:pt x="2939" y="884"/>
                        </a:lnTo>
                        <a:lnTo>
                          <a:pt x="3194" y="737"/>
                        </a:lnTo>
                        <a:lnTo>
                          <a:pt x="3457" y="602"/>
                        </a:lnTo>
                        <a:lnTo>
                          <a:pt x="3727" y="480"/>
                        </a:lnTo>
                        <a:lnTo>
                          <a:pt x="4004" y="370"/>
                        </a:lnTo>
                        <a:lnTo>
                          <a:pt x="4286" y="275"/>
                        </a:lnTo>
                        <a:lnTo>
                          <a:pt x="4576" y="193"/>
                        </a:lnTo>
                        <a:lnTo>
                          <a:pt x="4870" y="124"/>
                        </a:lnTo>
                        <a:lnTo>
                          <a:pt x="5169" y="71"/>
                        </a:lnTo>
                        <a:lnTo>
                          <a:pt x="5474" y="32"/>
                        </a:lnTo>
                        <a:lnTo>
                          <a:pt x="5783" y="8"/>
                        </a:lnTo>
                        <a:lnTo>
                          <a:pt x="6097" y="0"/>
                        </a:lnTo>
                        <a:close/>
                        <a:moveTo>
                          <a:pt x="5014" y="3439"/>
                        </a:moveTo>
                        <a:lnTo>
                          <a:pt x="5176" y="3443"/>
                        </a:lnTo>
                        <a:lnTo>
                          <a:pt x="5336" y="3456"/>
                        </a:lnTo>
                        <a:lnTo>
                          <a:pt x="5493" y="3475"/>
                        </a:lnTo>
                        <a:lnTo>
                          <a:pt x="5647" y="3503"/>
                        </a:lnTo>
                        <a:lnTo>
                          <a:pt x="5799" y="3538"/>
                        </a:lnTo>
                        <a:lnTo>
                          <a:pt x="5949" y="3581"/>
                        </a:lnTo>
                        <a:lnTo>
                          <a:pt x="6094" y="3630"/>
                        </a:lnTo>
                        <a:lnTo>
                          <a:pt x="6237" y="3686"/>
                        </a:lnTo>
                        <a:lnTo>
                          <a:pt x="6377" y="3750"/>
                        </a:lnTo>
                        <a:lnTo>
                          <a:pt x="6512" y="3819"/>
                        </a:lnTo>
                        <a:lnTo>
                          <a:pt x="6644" y="3895"/>
                        </a:lnTo>
                        <a:lnTo>
                          <a:pt x="6771" y="3977"/>
                        </a:lnTo>
                        <a:lnTo>
                          <a:pt x="6895" y="4065"/>
                        </a:lnTo>
                        <a:lnTo>
                          <a:pt x="7013" y="4158"/>
                        </a:lnTo>
                        <a:lnTo>
                          <a:pt x="7128" y="4257"/>
                        </a:lnTo>
                        <a:lnTo>
                          <a:pt x="7237" y="4362"/>
                        </a:lnTo>
                        <a:lnTo>
                          <a:pt x="7342" y="4470"/>
                        </a:lnTo>
                        <a:lnTo>
                          <a:pt x="7440" y="4585"/>
                        </a:lnTo>
                        <a:lnTo>
                          <a:pt x="7534" y="4704"/>
                        </a:lnTo>
                        <a:lnTo>
                          <a:pt x="7622" y="4827"/>
                        </a:lnTo>
                        <a:lnTo>
                          <a:pt x="7704" y="4955"/>
                        </a:lnTo>
                        <a:lnTo>
                          <a:pt x="7780" y="5086"/>
                        </a:lnTo>
                        <a:lnTo>
                          <a:pt x="7850" y="5222"/>
                        </a:lnTo>
                        <a:lnTo>
                          <a:pt x="7913" y="5361"/>
                        </a:lnTo>
                        <a:lnTo>
                          <a:pt x="7969" y="5503"/>
                        </a:lnTo>
                        <a:lnTo>
                          <a:pt x="8018" y="5650"/>
                        </a:lnTo>
                        <a:lnTo>
                          <a:pt x="8062" y="5799"/>
                        </a:lnTo>
                        <a:lnTo>
                          <a:pt x="8097" y="5951"/>
                        </a:lnTo>
                        <a:lnTo>
                          <a:pt x="8124" y="6105"/>
                        </a:lnTo>
                        <a:lnTo>
                          <a:pt x="8145" y="6263"/>
                        </a:lnTo>
                        <a:lnTo>
                          <a:pt x="8157" y="6422"/>
                        </a:lnTo>
                        <a:lnTo>
                          <a:pt x="8161" y="6583"/>
                        </a:lnTo>
                        <a:lnTo>
                          <a:pt x="8157" y="6744"/>
                        </a:lnTo>
                        <a:lnTo>
                          <a:pt x="8145" y="6904"/>
                        </a:lnTo>
                        <a:lnTo>
                          <a:pt x="8124" y="7061"/>
                        </a:lnTo>
                        <a:lnTo>
                          <a:pt x="8097" y="7215"/>
                        </a:lnTo>
                        <a:lnTo>
                          <a:pt x="8062" y="7367"/>
                        </a:lnTo>
                        <a:lnTo>
                          <a:pt x="8018" y="7516"/>
                        </a:lnTo>
                        <a:lnTo>
                          <a:pt x="7969" y="7662"/>
                        </a:lnTo>
                        <a:lnTo>
                          <a:pt x="7913" y="7805"/>
                        </a:lnTo>
                        <a:lnTo>
                          <a:pt x="7850" y="7944"/>
                        </a:lnTo>
                        <a:lnTo>
                          <a:pt x="7780" y="8080"/>
                        </a:lnTo>
                        <a:lnTo>
                          <a:pt x="7704" y="8211"/>
                        </a:lnTo>
                        <a:lnTo>
                          <a:pt x="7622" y="8338"/>
                        </a:lnTo>
                        <a:lnTo>
                          <a:pt x="7534" y="8462"/>
                        </a:lnTo>
                        <a:lnTo>
                          <a:pt x="7440" y="8580"/>
                        </a:lnTo>
                        <a:lnTo>
                          <a:pt x="7342" y="8695"/>
                        </a:lnTo>
                        <a:lnTo>
                          <a:pt x="7237" y="8804"/>
                        </a:lnTo>
                        <a:lnTo>
                          <a:pt x="7128" y="8909"/>
                        </a:lnTo>
                        <a:lnTo>
                          <a:pt x="7013" y="9007"/>
                        </a:lnTo>
                        <a:lnTo>
                          <a:pt x="6895" y="9101"/>
                        </a:lnTo>
                        <a:lnTo>
                          <a:pt x="6771" y="9189"/>
                        </a:lnTo>
                        <a:lnTo>
                          <a:pt x="6644" y="9271"/>
                        </a:lnTo>
                        <a:lnTo>
                          <a:pt x="6512" y="9347"/>
                        </a:lnTo>
                        <a:lnTo>
                          <a:pt x="6377" y="9417"/>
                        </a:lnTo>
                        <a:lnTo>
                          <a:pt x="6237" y="9479"/>
                        </a:lnTo>
                        <a:lnTo>
                          <a:pt x="6094" y="9536"/>
                        </a:lnTo>
                        <a:lnTo>
                          <a:pt x="5949" y="9585"/>
                        </a:lnTo>
                        <a:lnTo>
                          <a:pt x="5799" y="9628"/>
                        </a:lnTo>
                        <a:lnTo>
                          <a:pt x="5647" y="9663"/>
                        </a:lnTo>
                        <a:lnTo>
                          <a:pt x="5493" y="9691"/>
                        </a:lnTo>
                        <a:lnTo>
                          <a:pt x="5336" y="9711"/>
                        </a:lnTo>
                        <a:lnTo>
                          <a:pt x="5176" y="9722"/>
                        </a:lnTo>
                        <a:lnTo>
                          <a:pt x="5014" y="9726"/>
                        </a:lnTo>
                        <a:lnTo>
                          <a:pt x="4853" y="9722"/>
                        </a:lnTo>
                        <a:lnTo>
                          <a:pt x="4693" y="9711"/>
                        </a:lnTo>
                        <a:lnTo>
                          <a:pt x="4536" y="9691"/>
                        </a:lnTo>
                        <a:lnTo>
                          <a:pt x="4382" y="9663"/>
                        </a:lnTo>
                        <a:lnTo>
                          <a:pt x="4230" y="9628"/>
                        </a:lnTo>
                        <a:lnTo>
                          <a:pt x="4080" y="9585"/>
                        </a:lnTo>
                        <a:lnTo>
                          <a:pt x="3934" y="9536"/>
                        </a:lnTo>
                        <a:lnTo>
                          <a:pt x="3792" y="9479"/>
                        </a:lnTo>
                        <a:lnTo>
                          <a:pt x="3652" y="9417"/>
                        </a:lnTo>
                        <a:lnTo>
                          <a:pt x="3516" y="9347"/>
                        </a:lnTo>
                        <a:lnTo>
                          <a:pt x="3385" y="9271"/>
                        </a:lnTo>
                        <a:lnTo>
                          <a:pt x="3258" y="9189"/>
                        </a:lnTo>
                        <a:lnTo>
                          <a:pt x="3133" y="9101"/>
                        </a:lnTo>
                        <a:lnTo>
                          <a:pt x="3015" y="9007"/>
                        </a:lnTo>
                        <a:lnTo>
                          <a:pt x="2900" y="8909"/>
                        </a:lnTo>
                        <a:lnTo>
                          <a:pt x="2792" y="8804"/>
                        </a:lnTo>
                        <a:lnTo>
                          <a:pt x="2687" y="8695"/>
                        </a:lnTo>
                        <a:lnTo>
                          <a:pt x="2588" y="8580"/>
                        </a:lnTo>
                        <a:lnTo>
                          <a:pt x="2495" y="8462"/>
                        </a:lnTo>
                        <a:lnTo>
                          <a:pt x="2407" y="8338"/>
                        </a:lnTo>
                        <a:lnTo>
                          <a:pt x="2324" y="8211"/>
                        </a:lnTo>
                        <a:lnTo>
                          <a:pt x="2248" y="8080"/>
                        </a:lnTo>
                        <a:lnTo>
                          <a:pt x="2179" y="7944"/>
                        </a:lnTo>
                        <a:lnTo>
                          <a:pt x="2116" y="7805"/>
                        </a:lnTo>
                        <a:lnTo>
                          <a:pt x="2060" y="7662"/>
                        </a:lnTo>
                        <a:lnTo>
                          <a:pt x="2010" y="7516"/>
                        </a:lnTo>
                        <a:lnTo>
                          <a:pt x="1967" y="7367"/>
                        </a:lnTo>
                        <a:lnTo>
                          <a:pt x="1932" y="7215"/>
                        </a:lnTo>
                        <a:lnTo>
                          <a:pt x="1905" y="7061"/>
                        </a:lnTo>
                        <a:lnTo>
                          <a:pt x="1884" y="6904"/>
                        </a:lnTo>
                        <a:lnTo>
                          <a:pt x="1873" y="6744"/>
                        </a:lnTo>
                        <a:lnTo>
                          <a:pt x="1869" y="6583"/>
                        </a:lnTo>
                        <a:lnTo>
                          <a:pt x="1873" y="6422"/>
                        </a:lnTo>
                        <a:lnTo>
                          <a:pt x="1884" y="6263"/>
                        </a:lnTo>
                        <a:lnTo>
                          <a:pt x="1905" y="6105"/>
                        </a:lnTo>
                        <a:lnTo>
                          <a:pt x="1932" y="5951"/>
                        </a:lnTo>
                        <a:lnTo>
                          <a:pt x="1967" y="5799"/>
                        </a:lnTo>
                        <a:lnTo>
                          <a:pt x="2010" y="5650"/>
                        </a:lnTo>
                        <a:lnTo>
                          <a:pt x="2060" y="5503"/>
                        </a:lnTo>
                        <a:lnTo>
                          <a:pt x="2116" y="5361"/>
                        </a:lnTo>
                        <a:lnTo>
                          <a:pt x="2179" y="5222"/>
                        </a:lnTo>
                        <a:lnTo>
                          <a:pt x="2248" y="5086"/>
                        </a:lnTo>
                        <a:lnTo>
                          <a:pt x="2324" y="4955"/>
                        </a:lnTo>
                        <a:lnTo>
                          <a:pt x="2407" y="4827"/>
                        </a:lnTo>
                        <a:lnTo>
                          <a:pt x="2495" y="4704"/>
                        </a:lnTo>
                        <a:lnTo>
                          <a:pt x="2588" y="4585"/>
                        </a:lnTo>
                        <a:lnTo>
                          <a:pt x="2687" y="4470"/>
                        </a:lnTo>
                        <a:lnTo>
                          <a:pt x="2792" y="4362"/>
                        </a:lnTo>
                        <a:lnTo>
                          <a:pt x="2900" y="4257"/>
                        </a:lnTo>
                        <a:lnTo>
                          <a:pt x="3015" y="4158"/>
                        </a:lnTo>
                        <a:lnTo>
                          <a:pt x="3133" y="4065"/>
                        </a:lnTo>
                        <a:lnTo>
                          <a:pt x="3258" y="3977"/>
                        </a:lnTo>
                        <a:lnTo>
                          <a:pt x="3385" y="3895"/>
                        </a:lnTo>
                        <a:lnTo>
                          <a:pt x="3516" y="3819"/>
                        </a:lnTo>
                        <a:lnTo>
                          <a:pt x="3652" y="3750"/>
                        </a:lnTo>
                        <a:lnTo>
                          <a:pt x="3792" y="3686"/>
                        </a:lnTo>
                        <a:lnTo>
                          <a:pt x="3934" y="3630"/>
                        </a:lnTo>
                        <a:lnTo>
                          <a:pt x="4080" y="3581"/>
                        </a:lnTo>
                        <a:lnTo>
                          <a:pt x="4230" y="3538"/>
                        </a:lnTo>
                        <a:lnTo>
                          <a:pt x="4382" y="3503"/>
                        </a:lnTo>
                        <a:lnTo>
                          <a:pt x="4536" y="3475"/>
                        </a:lnTo>
                        <a:lnTo>
                          <a:pt x="4693" y="3456"/>
                        </a:lnTo>
                        <a:lnTo>
                          <a:pt x="4853" y="3443"/>
                        </a:lnTo>
                        <a:lnTo>
                          <a:pt x="5014" y="3439"/>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6" name="Freeform 18"/>
                  <p:cNvSpPr>
                    <a:spLocks noEditPoints="1"/>
                  </p:cNvSpPr>
                  <p:nvPr/>
                </p:nvSpPr>
                <p:spPr bwMode="auto">
                  <a:xfrm>
                    <a:off x="-6246813" y="4160838"/>
                    <a:ext cx="987425" cy="468313"/>
                  </a:xfrm>
                  <a:custGeom>
                    <a:avLst/>
                    <a:gdLst/>
                    <a:ahLst/>
                    <a:cxnLst>
                      <a:cxn ang="0">
                        <a:pos x="4376" y="1769"/>
                      </a:cxn>
                      <a:cxn ang="0">
                        <a:pos x="638" y="2271"/>
                      </a:cxn>
                      <a:cxn ang="0">
                        <a:pos x="6901" y="2275"/>
                      </a:cxn>
                      <a:cxn ang="0">
                        <a:pos x="6994" y="2291"/>
                      </a:cxn>
                      <a:cxn ang="0">
                        <a:pos x="7084" y="2321"/>
                      </a:cxn>
                      <a:cxn ang="0">
                        <a:pos x="7166" y="2364"/>
                      </a:cxn>
                      <a:cxn ang="0">
                        <a:pos x="7241" y="2417"/>
                      </a:cxn>
                      <a:cxn ang="0">
                        <a:pos x="7307" y="2480"/>
                      </a:cxn>
                      <a:cxn ang="0">
                        <a:pos x="7364" y="2553"/>
                      </a:cxn>
                      <a:cxn ang="0">
                        <a:pos x="7410" y="2633"/>
                      </a:cxn>
                      <a:cxn ang="0">
                        <a:pos x="7445" y="2719"/>
                      </a:cxn>
                      <a:cxn ang="0">
                        <a:pos x="7465" y="2811"/>
                      </a:cxn>
                      <a:cxn ang="0">
                        <a:pos x="7474" y="2908"/>
                      </a:cxn>
                      <a:cxn ang="0">
                        <a:pos x="7465" y="3004"/>
                      </a:cxn>
                      <a:cxn ang="0">
                        <a:pos x="7445" y="3097"/>
                      </a:cxn>
                      <a:cxn ang="0">
                        <a:pos x="7410" y="3184"/>
                      </a:cxn>
                      <a:cxn ang="0">
                        <a:pos x="7364" y="3264"/>
                      </a:cxn>
                      <a:cxn ang="0">
                        <a:pos x="7307" y="3336"/>
                      </a:cxn>
                      <a:cxn ang="0">
                        <a:pos x="7241" y="3399"/>
                      </a:cxn>
                      <a:cxn ang="0">
                        <a:pos x="7166" y="3453"/>
                      </a:cxn>
                      <a:cxn ang="0">
                        <a:pos x="7084" y="3495"/>
                      </a:cxn>
                      <a:cxn ang="0">
                        <a:pos x="6994" y="3524"/>
                      </a:cxn>
                      <a:cxn ang="0">
                        <a:pos x="6901" y="3542"/>
                      </a:cxn>
                      <a:cxn ang="0">
                        <a:pos x="638" y="3545"/>
                      </a:cxn>
                      <a:cxn ang="0">
                        <a:pos x="541" y="3538"/>
                      </a:cxn>
                      <a:cxn ang="0">
                        <a:pos x="449" y="3516"/>
                      </a:cxn>
                      <a:cxn ang="0">
                        <a:pos x="363" y="3482"/>
                      </a:cxn>
                      <a:cxn ang="0">
                        <a:pos x="283" y="3436"/>
                      </a:cxn>
                      <a:cxn ang="0">
                        <a:pos x="210" y="3379"/>
                      </a:cxn>
                      <a:cxn ang="0">
                        <a:pos x="147" y="3313"/>
                      </a:cxn>
                      <a:cxn ang="0">
                        <a:pos x="94" y="3238"/>
                      </a:cxn>
                      <a:cxn ang="0">
                        <a:pos x="51" y="3155"/>
                      </a:cxn>
                      <a:cxn ang="0">
                        <a:pos x="21" y="3067"/>
                      </a:cxn>
                      <a:cxn ang="0">
                        <a:pos x="4" y="2972"/>
                      </a:cxn>
                      <a:cxn ang="0">
                        <a:pos x="1" y="2875"/>
                      </a:cxn>
                      <a:cxn ang="0">
                        <a:pos x="14" y="2780"/>
                      </a:cxn>
                      <a:cxn ang="0">
                        <a:pos x="39" y="2689"/>
                      </a:cxn>
                      <a:cxn ang="0">
                        <a:pos x="78" y="2605"/>
                      </a:cxn>
                      <a:cxn ang="0">
                        <a:pos x="128" y="2527"/>
                      </a:cxn>
                      <a:cxn ang="0">
                        <a:pos x="188" y="2458"/>
                      </a:cxn>
                      <a:cxn ang="0">
                        <a:pos x="257" y="2398"/>
                      </a:cxn>
                      <a:cxn ang="0">
                        <a:pos x="335" y="2349"/>
                      </a:cxn>
                      <a:cxn ang="0">
                        <a:pos x="419" y="2310"/>
                      </a:cxn>
                      <a:cxn ang="0">
                        <a:pos x="511" y="2284"/>
                      </a:cxn>
                      <a:cxn ang="0">
                        <a:pos x="605" y="2272"/>
                      </a:cxn>
                    </a:cxnLst>
                    <a:rect l="0" t="0" r="r" b="b"/>
                    <a:pathLst>
                      <a:path w="7474" h="3545">
                        <a:moveTo>
                          <a:pt x="3098" y="0"/>
                        </a:moveTo>
                        <a:lnTo>
                          <a:pt x="4376" y="0"/>
                        </a:lnTo>
                        <a:lnTo>
                          <a:pt x="4376" y="1769"/>
                        </a:lnTo>
                        <a:lnTo>
                          <a:pt x="3098" y="1769"/>
                        </a:lnTo>
                        <a:lnTo>
                          <a:pt x="3098" y="0"/>
                        </a:lnTo>
                        <a:close/>
                        <a:moveTo>
                          <a:pt x="638" y="2271"/>
                        </a:moveTo>
                        <a:lnTo>
                          <a:pt x="6836" y="2271"/>
                        </a:lnTo>
                        <a:lnTo>
                          <a:pt x="6869" y="2272"/>
                        </a:lnTo>
                        <a:lnTo>
                          <a:pt x="6901" y="2275"/>
                        </a:lnTo>
                        <a:lnTo>
                          <a:pt x="6933" y="2279"/>
                        </a:lnTo>
                        <a:lnTo>
                          <a:pt x="6963" y="2284"/>
                        </a:lnTo>
                        <a:lnTo>
                          <a:pt x="6994" y="2291"/>
                        </a:lnTo>
                        <a:lnTo>
                          <a:pt x="7025" y="2299"/>
                        </a:lnTo>
                        <a:lnTo>
                          <a:pt x="7055" y="2310"/>
                        </a:lnTo>
                        <a:lnTo>
                          <a:pt x="7084" y="2321"/>
                        </a:lnTo>
                        <a:lnTo>
                          <a:pt x="7111" y="2334"/>
                        </a:lnTo>
                        <a:lnTo>
                          <a:pt x="7139" y="2349"/>
                        </a:lnTo>
                        <a:lnTo>
                          <a:pt x="7166" y="2364"/>
                        </a:lnTo>
                        <a:lnTo>
                          <a:pt x="7191" y="2380"/>
                        </a:lnTo>
                        <a:lnTo>
                          <a:pt x="7217" y="2398"/>
                        </a:lnTo>
                        <a:lnTo>
                          <a:pt x="7241" y="2417"/>
                        </a:lnTo>
                        <a:lnTo>
                          <a:pt x="7264" y="2437"/>
                        </a:lnTo>
                        <a:lnTo>
                          <a:pt x="7286" y="2458"/>
                        </a:lnTo>
                        <a:lnTo>
                          <a:pt x="7307" y="2480"/>
                        </a:lnTo>
                        <a:lnTo>
                          <a:pt x="7327" y="2504"/>
                        </a:lnTo>
                        <a:lnTo>
                          <a:pt x="7346" y="2527"/>
                        </a:lnTo>
                        <a:lnTo>
                          <a:pt x="7364" y="2553"/>
                        </a:lnTo>
                        <a:lnTo>
                          <a:pt x="7380" y="2579"/>
                        </a:lnTo>
                        <a:lnTo>
                          <a:pt x="7396" y="2605"/>
                        </a:lnTo>
                        <a:lnTo>
                          <a:pt x="7410" y="2633"/>
                        </a:lnTo>
                        <a:lnTo>
                          <a:pt x="7423" y="2661"/>
                        </a:lnTo>
                        <a:lnTo>
                          <a:pt x="7435" y="2689"/>
                        </a:lnTo>
                        <a:lnTo>
                          <a:pt x="7445" y="2719"/>
                        </a:lnTo>
                        <a:lnTo>
                          <a:pt x="7453" y="2750"/>
                        </a:lnTo>
                        <a:lnTo>
                          <a:pt x="7460" y="2780"/>
                        </a:lnTo>
                        <a:lnTo>
                          <a:pt x="7465" y="2811"/>
                        </a:lnTo>
                        <a:lnTo>
                          <a:pt x="7470" y="2843"/>
                        </a:lnTo>
                        <a:lnTo>
                          <a:pt x="7473" y="2875"/>
                        </a:lnTo>
                        <a:lnTo>
                          <a:pt x="7474" y="2908"/>
                        </a:lnTo>
                        <a:lnTo>
                          <a:pt x="7473" y="2941"/>
                        </a:lnTo>
                        <a:lnTo>
                          <a:pt x="7470" y="2972"/>
                        </a:lnTo>
                        <a:lnTo>
                          <a:pt x="7465" y="3004"/>
                        </a:lnTo>
                        <a:lnTo>
                          <a:pt x="7460" y="3036"/>
                        </a:lnTo>
                        <a:lnTo>
                          <a:pt x="7453" y="3067"/>
                        </a:lnTo>
                        <a:lnTo>
                          <a:pt x="7445" y="3097"/>
                        </a:lnTo>
                        <a:lnTo>
                          <a:pt x="7435" y="3126"/>
                        </a:lnTo>
                        <a:lnTo>
                          <a:pt x="7423" y="3155"/>
                        </a:lnTo>
                        <a:lnTo>
                          <a:pt x="7410" y="3184"/>
                        </a:lnTo>
                        <a:lnTo>
                          <a:pt x="7396" y="3212"/>
                        </a:lnTo>
                        <a:lnTo>
                          <a:pt x="7380" y="3238"/>
                        </a:lnTo>
                        <a:lnTo>
                          <a:pt x="7364" y="3264"/>
                        </a:lnTo>
                        <a:lnTo>
                          <a:pt x="7346" y="3289"/>
                        </a:lnTo>
                        <a:lnTo>
                          <a:pt x="7327" y="3313"/>
                        </a:lnTo>
                        <a:lnTo>
                          <a:pt x="7307" y="3336"/>
                        </a:lnTo>
                        <a:lnTo>
                          <a:pt x="7286" y="3358"/>
                        </a:lnTo>
                        <a:lnTo>
                          <a:pt x="7264" y="3379"/>
                        </a:lnTo>
                        <a:lnTo>
                          <a:pt x="7241" y="3399"/>
                        </a:lnTo>
                        <a:lnTo>
                          <a:pt x="7217" y="3418"/>
                        </a:lnTo>
                        <a:lnTo>
                          <a:pt x="7191" y="3436"/>
                        </a:lnTo>
                        <a:lnTo>
                          <a:pt x="7166" y="3453"/>
                        </a:lnTo>
                        <a:lnTo>
                          <a:pt x="7139" y="3468"/>
                        </a:lnTo>
                        <a:lnTo>
                          <a:pt x="7111" y="3482"/>
                        </a:lnTo>
                        <a:lnTo>
                          <a:pt x="7084" y="3495"/>
                        </a:lnTo>
                        <a:lnTo>
                          <a:pt x="7055" y="3506"/>
                        </a:lnTo>
                        <a:lnTo>
                          <a:pt x="7025" y="3516"/>
                        </a:lnTo>
                        <a:lnTo>
                          <a:pt x="6994" y="3524"/>
                        </a:lnTo>
                        <a:lnTo>
                          <a:pt x="6963" y="3532"/>
                        </a:lnTo>
                        <a:lnTo>
                          <a:pt x="6933" y="3538"/>
                        </a:lnTo>
                        <a:lnTo>
                          <a:pt x="6901" y="3542"/>
                        </a:lnTo>
                        <a:lnTo>
                          <a:pt x="6869" y="3544"/>
                        </a:lnTo>
                        <a:lnTo>
                          <a:pt x="6836" y="3545"/>
                        </a:lnTo>
                        <a:lnTo>
                          <a:pt x="638" y="3545"/>
                        </a:lnTo>
                        <a:lnTo>
                          <a:pt x="605" y="3544"/>
                        </a:lnTo>
                        <a:lnTo>
                          <a:pt x="573" y="3542"/>
                        </a:lnTo>
                        <a:lnTo>
                          <a:pt x="541" y="3538"/>
                        </a:lnTo>
                        <a:lnTo>
                          <a:pt x="511" y="3532"/>
                        </a:lnTo>
                        <a:lnTo>
                          <a:pt x="480" y="3524"/>
                        </a:lnTo>
                        <a:lnTo>
                          <a:pt x="449" y="3516"/>
                        </a:lnTo>
                        <a:lnTo>
                          <a:pt x="419" y="3506"/>
                        </a:lnTo>
                        <a:lnTo>
                          <a:pt x="390" y="3495"/>
                        </a:lnTo>
                        <a:lnTo>
                          <a:pt x="363" y="3482"/>
                        </a:lnTo>
                        <a:lnTo>
                          <a:pt x="335" y="3468"/>
                        </a:lnTo>
                        <a:lnTo>
                          <a:pt x="308" y="3453"/>
                        </a:lnTo>
                        <a:lnTo>
                          <a:pt x="283" y="3436"/>
                        </a:lnTo>
                        <a:lnTo>
                          <a:pt x="257" y="3418"/>
                        </a:lnTo>
                        <a:lnTo>
                          <a:pt x="233" y="3399"/>
                        </a:lnTo>
                        <a:lnTo>
                          <a:pt x="210" y="3379"/>
                        </a:lnTo>
                        <a:lnTo>
                          <a:pt x="188" y="3358"/>
                        </a:lnTo>
                        <a:lnTo>
                          <a:pt x="167" y="3336"/>
                        </a:lnTo>
                        <a:lnTo>
                          <a:pt x="147" y="3313"/>
                        </a:lnTo>
                        <a:lnTo>
                          <a:pt x="128" y="3289"/>
                        </a:lnTo>
                        <a:lnTo>
                          <a:pt x="110" y="3264"/>
                        </a:lnTo>
                        <a:lnTo>
                          <a:pt x="94" y="3238"/>
                        </a:lnTo>
                        <a:lnTo>
                          <a:pt x="78" y="3212"/>
                        </a:lnTo>
                        <a:lnTo>
                          <a:pt x="64" y="3184"/>
                        </a:lnTo>
                        <a:lnTo>
                          <a:pt x="51" y="3155"/>
                        </a:lnTo>
                        <a:lnTo>
                          <a:pt x="39" y="3126"/>
                        </a:lnTo>
                        <a:lnTo>
                          <a:pt x="29" y="3097"/>
                        </a:lnTo>
                        <a:lnTo>
                          <a:pt x="21" y="3067"/>
                        </a:lnTo>
                        <a:lnTo>
                          <a:pt x="14" y="3036"/>
                        </a:lnTo>
                        <a:lnTo>
                          <a:pt x="9" y="3004"/>
                        </a:lnTo>
                        <a:lnTo>
                          <a:pt x="4" y="2972"/>
                        </a:lnTo>
                        <a:lnTo>
                          <a:pt x="1" y="2941"/>
                        </a:lnTo>
                        <a:lnTo>
                          <a:pt x="0" y="2908"/>
                        </a:lnTo>
                        <a:lnTo>
                          <a:pt x="1" y="2875"/>
                        </a:lnTo>
                        <a:lnTo>
                          <a:pt x="4" y="2843"/>
                        </a:lnTo>
                        <a:lnTo>
                          <a:pt x="9" y="2811"/>
                        </a:lnTo>
                        <a:lnTo>
                          <a:pt x="14" y="2780"/>
                        </a:lnTo>
                        <a:lnTo>
                          <a:pt x="21" y="2750"/>
                        </a:lnTo>
                        <a:lnTo>
                          <a:pt x="29" y="2719"/>
                        </a:lnTo>
                        <a:lnTo>
                          <a:pt x="39" y="2689"/>
                        </a:lnTo>
                        <a:lnTo>
                          <a:pt x="51" y="2661"/>
                        </a:lnTo>
                        <a:lnTo>
                          <a:pt x="64" y="2633"/>
                        </a:lnTo>
                        <a:lnTo>
                          <a:pt x="78" y="2605"/>
                        </a:lnTo>
                        <a:lnTo>
                          <a:pt x="94" y="2579"/>
                        </a:lnTo>
                        <a:lnTo>
                          <a:pt x="110" y="2553"/>
                        </a:lnTo>
                        <a:lnTo>
                          <a:pt x="128" y="2527"/>
                        </a:lnTo>
                        <a:lnTo>
                          <a:pt x="147" y="2504"/>
                        </a:lnTo>
                        <a:lnTo>
                          <a:pt x="167" y="2480"/>
                        </a:lnTo>
                        <a:lnTo>
                          <a:pt x="188" y="2458"/>
                        </a:lnTo>
                        <a:lnTo>
                          <a:pt x="210" y="2437"/>
                        </a:lnTo>
                        <a:lnTo>
                          <a:pt x="233" y="2417"/>
                        </a:lnTo>
                        <a:lnTo>
                          <a:pt x="257" y="2398"/>
                        </a:lnTo>
                        <a:lnTo>
                          <a:pt x="283" y="2380"/>
                        </a:lnTo>
                        <a:lnTo>
                          <a:pt x="308" y="2364"/>
                        </a:lnTo>
                        <a:lnTo>
                          <a:pt x="335" y="2349"/>
                        </a:lnTo>
                        <a:lnTo>
                          <a:pt x="363" y="2334"/>
                        </a:lnTo>
                        <a:lnTo>
                          <a:pt x="390" y="2321"/>
                        </a:lnTo>
                        <a:lnTo>
                          <a:pt x="419" y="2310"/>
                        </a:lnTo>
                        <a:lnTo>
                          <a:pt x="449" y="2299"/>
                        </a:lnTo>
                        <a:lnTo>
                          <a:pt x="480" y="2291"/>
                        </a:lnTo>
                        <a:lnTo>
                          <a:pt x="511" y="2284"/>
                        </a:lnTo>
                        <a:lnTo>
                          <a:pt x="541" y="2279"/>
                        </a:lnTo>
                        <a:lnTo>
                          <a:pt x="573" y="2275"/>
                        </a:lnTo>
                        <a:lnTo>
                          <a:pt x="605" y="2272"/>
                        </a:lnTo>
                        <a:lnTo>
                          <a:pt x="638" y="2271"/>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grpSp>
          <p:sp>
            <p:nvSpPr>
              <p:cNvPr id="24" name="TextBox 156"/>
              <p:cNvSpPr txBox="1"/>
              <p:nvPr/>
            </p:nvSpPr>
            <p:spPr>
              <a:xfrm>
                <a:off x="5815477" y="2146452"/>
                <a:ext cx="597314" cy="156099"/>
              </a:xfrm>
              <a:prstGeom prst="rect">
                <a:avLst/>
              </a:prstGeom>
              <a:noFill/>
            </p:spPr>
            <p:txBody>
              <a:bodyPr wrap="square" rtlCol="0">
                <a:spAutoFit/>
              </a:bodyPr>
              <a:lstStyle/>
              <a:p>
                <a:pPr algn="ctr" defTabSz="914034" fontAlgn="base">
                  <a:spcBef>
                    <a:spcPct val="0"/>
                  </a:spcBef>
                  <a:spcAft>
                    <a:spcPct val="0"/>
                  </a:spcAft>
                  <a:defRPr/>
                </a:pPr>
                <a:r>
                  <a:rPr lang="en-US" altLang="zh-CN" sz="1000" kern="0" err="1">
                    <a:ea typeface="方正兰亭黑简体" panose="02000000000000000000" pitchFamily="2" charset="-122"/>
                    <a:cs typeface="Huawei Sans" panose="020C0503030203020204" pitchFamily="34" charset="0"/>
                    <a:sym typeface="Huawei Sans" panose="020C0503030203020204" pitchFamily="34" charset="0"/>
                  </a:rPr>
                  <a:t>PoE+</a:t>
                </a:r>
                <a:endParaRPr lang="zh-CN" altLang="en-US" sz="1000" kern="0">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25" name="组合 89"/>
              <p:cNvGrpSpPr/>
              <p:nvPr/>
            </p:nvGrpSpPr>
            <p:grpSpPr>
              <a:xfrm>
                <a:off x="5824274" y="1426867"/>
                <a:ext cx="678940" cy="484193"/>
                <a:chOff x="5824274" y="1467811"/>
                <a:chExt cx="678940" cy="484193"/>
              </a:xfrm>
            </p:grpSpPr>
            <p:grpSp>
              <p:nvGrpSpPr>
                <p:cNvPr id="37" name="组合 101"/>
                <p:cNvGrpSpPr/>
                <p:nvPr/>
              </p:nvGrpSpPr>
              <p:grpSpPr>
                <a:xfrm>
                  <a:off x="5975835" y="1467811"/>
                  <a:ext cx="265149" cy="265149"/>
                  <a:chOff x="5975835" y="1426867"/>
                  <a:chExt cx="265149" cy="265149"/>
                </a:xfrm>
              </p:grpSpPr>
              <p:sp>
                <p:nvSpPr>
                  <p:cNvPr id="39" name="椭圆 103"/>
                  <p:cNvSpPr/>
                  <p:nvPr/>
                </p:nvSpPr>
                <p:spPr>
                  <a:xfrm>
                    <a:off x="5975835" y="1426867"/>
                    <a:ext cx="265149" cy="265149"/>
                  </a:xfrm>
                  <a:prstGeom prst="ellipse">
                    <a:avLst/>
                  </a:prstGeom>
                  <a:solidFill>
                    <a:sysClr val="window" lastClr="FFFFFF">
                      <a:lumMod val="65000"/>
                    </a:sysClr>
                  </a:solidFill>
                  <a:ln w="25400" cap="flat" cmpd="sng" algn="ctr">
                    <a:noFill/>
                    <a:prstDash val="solid"/>
                  </a:ln>
                  <a:effectLst/>
                </p:spPr>
                <p:txBody>
                  <a:bodyPr rot="0" spcFirstLastPara="0" vertOverflow="overflow" horzOverflow="overflow" vert="horz" wrap="square" lIns="121872" tIns="60936" rIns="121872" bIns="60936" numCol="1" spcCol="0" rtlCol="0" fromWordArt="0" anchor="ctr" anchorCtr="0" forceAA="0" compatLnSpc="1">
                    <a:prstTxWarp prst="textNoShape">
                      <a:avLst/>
                    </a:prstTxWarp>
                    <a:noAutofit/>
                  </a:bodyPr>
                  <a:lstStyle/>
                  <a:p>
                    <a:pPr algn="ctr" defTabSz="914034" fontAlgn="base">
                      <a:spcBef>
                        <a:spcPct val="0"/>
                      </a:spcBef>
                      <a:spcAft>
                        <a:spcPct val="0"/>
                      </a:spcAft>
                      <a:defRPr/>
                    </a:pPr>
                    <a:endParaRPr lang="zh-CN" altLang="en-US" sz="1799" kern="0">
                      <a:solidFill>
                        <a:srgbClr val="FFFFFF"/>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40" name="组合 166"/>
                  <p:cNvGrpSpPr/>
                  <p:nvPr/>
                </p:nvGrpSpPr>
                <p:grpSpPr>
                  <a:xfrm>
                    <a:off x="6050908" y="1451357"/>
                    <a:ext cx="124814" cy="204088"/>
                    <a:chOff x="2852738" y="3049638"/>
                    <a:chExt cx="195261" cy="319279"/>
                  </a:xfrm>
                  <a:solidFill>
                    <a:sysClr val="window" lastClr="FFFFFF"/>
                  </a:solidFill>
                </p:grpSpPr>
                <p:sp>
                  <p:nvSpPr>
                    <p:cNvPr id="41" name="Freeform 541"/>
                    <p:cNvSpPr>
                      <a:spLocks noEditPoints="1"/>
                    </p:cNvSpPr>
                    <p:nvPr/>
                  </p:nvSpPr>
                  <p:spPr bwMode="auto">
                    <a:xfrm>
                      <a:off x="2852738" y="3049638"/>
                      <a:ext cx="195261" cy="319279"/>
                    </a:xfrm>
                    <a:custGeom>
                      <a:avLst/>
                      <a:gdLst/>
                      <a:ahLst/>
                      <a:cxnLst>
                        <a:cxn ang="0">
                          <a:pos x="26" y="10"/>
                        </a:cxn>
                        <a:cxn ang="0">
                          <a:pos x="26" y="22"/>
                        </a:cxn>
                        <a:cxn ang="0">
                          <a:pos x="22" y="22"/>
                        </a:cxn>
                        <a:cxn ang="0">
                          <a:pos x="22" y="22"/>
                        </a:cxn>
                        <a:cxn ang="0">
                          <a:pos x="14" y="24"/>
                        </a:cxn>
                        <a:cxn ang="0">
                          <a:pos x="6" y="30"/>
                        </a:cxn>
                        <a:cxn ang="0">
                          <a:pos x="2" y="36"/>
                        </a:cxn>
                        <a:cxn ang="0">
                          <a:pos x="0" y="46"/>
                        </a:cxn>
                        <a:cxn ang="0">
                          <a:pos x="0" y="218"/>
                        </a:cxn>
                        <a:cxn ang="0">
                          <a:pos x="0" y="218"/>
                        </a:cxn>
                        <a:cxn ang="0">
                          <a:pos x="2" y="228"/>
                        </a:cxn>
                        <a:cxn ang="0">
                          <a:pos x="6" y="234"/>
                        </a:cxn>
                        <a:cxn ang="0">
                          <a:pos x="14" y="240"/>
                        </a:cxn>
                        <a:cxn ang="0">
                          <a:pos x="22" y="242"/>
                        </a:cxn>
                        <a:cxn ang="0">
                          <a:pos x="126" y="242"/>
                        </a:cxn>
                        <a:cxn ang="0">
                          <a:pos x="126" y="242"/>
                        </a:cxn>
                        <a:cxn ang="0">
                          <a:pos x="134" y="240"/>
                        </a:cxn>
                        <a:cxn ang="0">
                          <a:pos x="142" y="234"/>
                        </a:cxn>
                        <a:cxn ang="0">
                          <a:pos x="146" y="228"/>
                        </a:cxn>
                        <a:cxn ang="0">
                          <a:pos x="148" y="218"/>
                        </a:cxn>
                        <a:cxn ang="0">
                          <a:pos x="148" y="46"/>
                        </a:cxn>
                        <a:cxn ang="0">
                          <a:pos x="148" y="46"/>
                        </a:cxn>
                        <a:cxn ang="0">
                          <a:pos x="146" y="36"/>
                        </a:cxn>
                        <a:cxn ang="0">
                          <a:pos x="142" y="30"/>
                        </a:cxn>
                        <a:cxn ang="0">
                          <a:pos x="134" y="24"/>
                        </a:cxn>
                        <a:cxn ang="0">
                          <a:pos x="126" y="22"/>
                        </a:cxn>
                        <a:cxn ang="0">
                          <a:pos x="122" y="22"/>
                        </a:cxn>
                        <a:cxn ang="0">
                          <a:pos x="122" y="10"/>
                        </a:cxn>
                        <a:cxn ang="0">
                          <a:pos x="122" y="10"/>
                        </a:cxn>
                        <a:cxn ang="0">
                          <a:pos x="122" y="6"/>
                        </a:cxn>
                        <a:cxn ang="0">
                          <a:pos x="120" y="2"/>
                        </a:cxn>
                        <a:cxn ang="0">
                          <a:pos x="116" y="0"/>
                        </a:cxn>
                        <a:cxn ang="0">
                          <a:pos x="112" y="0"/>
                        </a:cxn>
                        <a:cxn ang="0">
                          <a:pos x="36" y="0"/>
                        </a:cxn>
                        <a:cxn ang="0">
                          <a:pos x="36" y="0"/>
                        </a:cxn>
                        <a:cxn ang="0">
                          <a:pos x="32" y="0"/>
                        </a:cxn>
                        <a:cxn ang="0">
                          <a:pos x="28" y="2"/>
                        </a:cxn>
                        <a:cxn ang="0">
                          <a:pos x="26" y="6"/>
                        </a:cxn>
                        <a:cxn ang="0">
                          <a:pos x="26" y="10"/>
                        </a:cxn>
                        <a:cxn ang="0">
                          <a:pos x="26" y="10"/>
                        </a:cxn>
                        <a:cxn ang="0">
                          <a:pos x="124" y="48"/>
                        </a:cxn>
                        <a:cxn ang="0">
                          <a:pos x="124" y="216"/>
                        </a:cxn>
                        <a:cxn ang="0">
                          <a:pos x="24" y="216"/>
                        </a:cxn>
                        <a:cxn ang="0">
                          <a:pos x="24" y="48"/>
                        </a:cxn>
                        <a:cxn ang="0">
                          <a:pos x="124" y="48"/>
                        </a:cxn>
                      </a:cxnLst>
                      <a:rect l="0" t="0" r="r" b="b"/>
                      <a:pathLst>
                        <a:path w="148" h="241">
                          <a:moveTo>
                            <a:pt x="26" y="10"/>
                          </a:moveTo>
                          <a:lnTo>
                            <a:pt x="26" y="22"/>
                          </a:lnTo>
                          <a:lnTo>
                            <a:pt x="22" y="22"/>
                          </a:lnTo>
                          <a:lnTo>
                            <a:pt x="22" y="22"/>
                          </a:lnTo>
                          <a:lnTo>
                            <a:pt x="14" y="24"/>
                          </a:lnTo>
                          <a:lnTo>
                            <a:pt x="6" y="30"/>
                          </a:lnTo>
                          <a:lnTo>
                            <a:pt x="2" y="36"/>
                          </a:lnTo>
                          <a:lnTo>
                            <a:pt x="0" y="46"/>
                          </a:lnTo>
                          <a:lnTo>
                            <a:pt x="0" y="218"/>
                          </a:lnTo>
                          <a:lnTo>
                            <a:pt x="0" y="218"/>
                          </a:lnTo>
                          <a:lnTo>
                            <a:pt x="2" y="228"/>
                          </a:lnTo>
                          <a:lnTo>
                            <a:pt x="6" y="234"/>
                          </a:lnTo>
                          <a:lnTo>
                            <a:pt x="14" y="240"/>
                          </a:lnTo>
                          <a:lnTo>
                            <a:pt x="22" y="242"/>
                          </a:lnTo>
                          <a:lnTo>
                            <a:pt x="126" y="242"/>
                          </a:lnTo>
                          <a:lnTo>
                            <a:pt x="126" y="242"/>
                          </a:lnTo>
                          <a:lnTo>
                            <a:pt x="134" y="240"/>
                          </a:lnTo>
                          <a:lnTo>
                            <a:pt x="142" y="234"/>
                          </a:lnTo>
                          <a:lnTo>
                            <a:pt x="146" y="228"/>
                          </a:lnTo>
                          <a:lnTo>
                            <a:pt x="148" y="218"/>
                          </a:lnTo>
                          <a:lnTo>
                            <a:pt x="148" y="46"/>
                          </a:lnTo>
                          <a:lnTo>
                            <a:pt x="148" y="46"/>
                          </a:lnTo>
                          <a:lnTo>
                            <a:pt x="146" y="36"/>
                          </a:lnTo>
                          <a:lnTo>
                            <a:pt x="142" y="30"/>
                          </a:lnTo>
                          <a:lnTo>
                            <a:pt x="134" y="24"/>
                          </a:lnTo>
                          <a:lnTo>
                            <a:pt x="126" y="22"/>
                          </a:lnTo>
                          <a:lnTo>
                            <a:pt x="122" y="22"/>
                          </a:lnTo>
                          <a:lnTo>
                            <a:pt x="122" y="10"/>
                          </a:lnTo>
                          <a:lnTo>
                            <a:pt x="122" y="10"/>
                          </a:lnTo>
                          <a:lnTo>
                            <a:pt x="122" y="6"/>
                          </a:lnTo>
                          <a:lnTo>
                            <a:pt x="120" y="2"/>
                          </a:lnTo>
                          <a:lnTo>
                            <a:pt x="116" y="0"/>
                          </a:lnTo>
                          <a:lnTo>
                            <a:pt x="112" y="0"/>
                          </a:lnTo>
                          <a:lnTo>
                            <a:pt x="36" y="0"/>
                          </a:lnTo>
                          <a:lnTo>
                            <a:pt x="36" y="0"/>
                          </a:lnTo>
                          <a:lnTo>
                            <a:pt x="32" y="0"/>
                          </a:lnTo>
                          <a:lnTo>
                            <a:pt x="28" y="2"/>
                          </a:lnTo>
                          <a:lnTo>
                            <a:pt x="26" y="6"/>
                          </a:lnTo>
                          <a:lnTo>
                            <a:pt x="26" y="10"/>
                          </a:lnTo>
                          <a:lnTo>
                            <a:pt x="26" y="10"/>
                          </a:lnTo>
                          <a:close/>
                          <a:moveTo>
                            <a:pt x="124" y="48"/>
                          </a:moveTo>
                          <a:lnTo>
                            <a:pt x="124" y="216"/>
                          </a:lnTo>
                          <a:lnTo>
                            <a:pt x="24" y="216"/>
                          </a:lnTo>
                          <a:lnTo>
                            <a:pt x="24" y="48"/>
                          </a:lnTo>
                          <a:lnTo>
                            <a:pt x="124" y="48"/>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2" name="矩形 106"/>
                    <p:cNvSpPr/>
                    <p:nvPr/>
                  </p:nvSpPr>
                  <p:spPr bwMode="auto">
                    <a:xfrm>
                      <a:off x="2880000" y="3112551"/>
                      <a:ext cx="141552" cy="225435"/>
                    </a:xfrm>
                    <a:prstGeom prst="rect">
                      <a:avLst/>
                    </a:prstGeom>
                    <a:solidFill>
                      <a:sysClr val="window" lastClr="FFFFFF">
                        <a:lumMod val="85000"/>
                      </a:sys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72" tIns="60936" rIns="121872" bIns="60936" numCol="1" rtlCol="0" anchor="t" anchorCtr="0" compatLnSpc="1">
                      <a:prstTxWarp prst="textNoShape">
                        <a:avLst/>
                      </a:prstTxWarp>
                    </a:bodyPr>
                    <a:lstStyle/>
                    <a:p>
                      <a:pPr defTabSz="1218682" fontAlgn="base">
                        <a:spcBef>
                          <a:spcPct val="0"/>
                        </a:spcBef>
                        <a:spcAft>
                          <a:spcPct val="0"/>
                        </a:spcAft>
                        <a:buClr>
                          <a:srgbClr val="CC9900"/>
                        </a:buClr>
                        <a:buFont typeface="Wingdings" pitchFamily="2" charset="2"/>
                        <a:buChar char="n"/>
                        <a:defRPr/>
                      </a:pPr>
                      <a:endParaRPr lang="zh-CN" altLang="en-US" sz="23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grpSp>
            <p:sp>
              <p:nvSpPr>
                <p:cNvPr id="38" name="TextBox 170"/>
                <p:cNvSpPr txBox="1"/>
                <p:nvPr/>
              </p:nvSpPr>
              <p:spPr>
                <a:xfrm>
                  <a:off x="5824274" y="1698342"/>
                  <a:ext cx="678940" cy="253662"/>
                </a:xfrm>
                <a:prstGeom prst="rect">
                  <a:avLst/>
                </a:prstGeom>
                <a:noFill/>
              </p:spPr>
              <p:txBody>
                <a:bodyPr wrap="square" rtlCol="0">
                  <a:spAutoFit/>
                </a:bodyPr>
                <a:lstStyle/>
                <a:p>
                  <a:pPr algn="ctr" defTabSz="914034" fontAlgn="base">
                    <a:spcBef>
                      <a:spcPct val="0"/>
                    </a:spcBef>
                    <a:spcAft>
                      <a:spcPct val="0"/>
                    </a:spcAft>
                    <a:defRPr/>
                  </a:pPr>
                  <a:r>
                    <a:rPr lang="en-US" altLang="zh-CN" sz="1000" kern="0" dirty="0">
                      <a:ea typeface="方正兰亭黑简体" panose="02000000000000000000" pitchFamily="2" charset="-122"/>
                      <a:cs typeface="Huawei Sans" panose="020C0503030203020204" pitchFamily="34" charset="0"/>
                      <a:sym typeface="Huawei Sans" panose="020C0503030203020204" pitchFamily="34" charset="0"/>
                    </a:rPr>
                    <a:t>AC/DC power supply</a:t>
                  </a:r>
                  <a:endParaRPr lang="zh-CN" altLang="en-US" sz="1000" kern="0" dirty="0">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26" name="TextBox 158"/>
              <p:cNvSpPr txBox="1"/>
              <p:nvPr/>
            </p:nvSpPr>
            <p:spPr>
              <a:xfrm>
                <a:off x="5819722" y="1229758"/>
                <a:ext cx="597911" cy="253662"/>
              </a:xfrm>
              <a:prstGeom prst="rect">
                <a:avLst/>
              </a:prstGeom>
              <a:noFill/>
            </p:spPr>
            <p:txBody>
              <a:bodyPr wrap="square" rtlCol="0">
                <a:spAutoFit/>
              </a:bodyPr>
              <a:lstStyle/>
              <a:p>
                <a:pPr algn="ctr" defTabSz="914034" fontAlgn="base">
                  <a:spcBef>
                    <a:spcPct val="0"/>
                  </a:spcBef>
                  <a:spcAft>
                    <a:spcPct val="0"/>
                  </a:spcAft>
                  <a:defRPr/>
                </a:pPr>
                <a:r>
                  <a:rPr lang="zh-CN" altLang="en-US" sz="1000" kern="0" dirty="0">
                    <a:ea typeface="方正兰亭黑简体" panose="02000000000000000000" pitchFamily="2" charset="-122"/>
                    <a:cs typeface="Huawei Sans" panose="020C0503030203020204" pitchFamily="34" charset="0"/>
                    <a:sym typeface="Huawei Sans" panose="020C0503030203020204" pitchFamily="34" charset="0"/>
                  </a:rPr>
                  <a:t>Fiber splice tray</a:t>
                </a:r>
              </a:p>
            </p:txBody>
          </p:sp>
          <p:grpSp>
            <p:nvGrpSpPr>
              <p:cNvPr id="27" name="组合 91"/>
              <p:cNvGrpSpPr/>
              <p:nvPr/>
            </p:nvGrpSpPr>
            <p:grpSpPr>
              <a:xfrm>
                <a:off x="5971892" y="990958"/>
                <a:ext cx="265149" cy="265149"/>
                <a:chOff x="5971892" y="997782"/>
                <a:chExt cx="265149" cy="265149"/>
              </a:xfrm>
            </p:grpSpPr>
            <p:sp>
              <p:nvSpPr>
                <p:cNvPr id="28" name="椭圆 92"/>
                <p:cNvSpPr/>
                <p:nvPr/>
              </p:nvSpPr>
              <p:spPr>
                <a:xfrm>
                  <a:off x="5971892" y="997782"/>
                  <a:ext cx="265149" cy="265149"/>
                </a:xfrm>
                <a:prstGeom prst="ellipse">
                  <a:avLst/>
                </a:prstGeom>
                <a:solidFill>
                  <a:sysClr val="window" lastClr="FFFFFF">
                    <a:lumMod val="65000"/>
                  </a:sysClr>
                </a:solidFill>
                <a:ln w="25400" cap="flat" cmpd="sng" algn="ctr">
                  <a:noFill/>
                  <a:prstDash val="solid"/>
                </a:ln>
                <a:effectLst/>
              </p:spPr>
              <p:txBody>
                <a:bodyPr rot="0" spcFirstLastPara="0" vertOverflow="overflow" horzOverflow="overflow" vert="horz" wrap="square" lIns="121872" tIns="60936" rIns="121872" bIns="60936" numCol="1" spcCol="0" rtlCol="0" fromWordArt="0" anchor="ctr" anchorCtr="0" forceAA="0" compatLnSpc="1">
                  <a:prstTxWarp prst="textNoShape">
                    <a:avLst/>
                  </a:prstTxWarp>
                  <a:noAutofit/>
                </a:bodyPr>
                <a:lstStyle/>
                <a:p>
                  <a:pPr algn="ctr" defTabSz="914034" fontAlgn="base">
                    <a:spcBef>
                      <a:spcPct val="0"/>
                    </a:spcBef>
                    <a:spcAft>
                      <a:spcPct val="0"/>
                    </a:spcAft>
                    <a:defRPr/>
                  </a:pPr>
                  <a:endParaRPr lang="zh-CN" altLang="en-US" sz="1799" kern="0">
                    <a:solidFill>
                      <a:srgbClr val="FFFFFF"/>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29" name="组合 209"/>
                <p:cNvGrpSpPr/>
                <p:nvPr/>
              </p:nvGrpSpPr>
              <p:grpSpPr>
                <a:xfrm>
                  <a:off x="6013398" y="1037121"/>
                  <a:ext cx="187315" cy="187315"/>
                  <a:chOff x="4276725" y="5435600"/>
                  <a:chExt cx="803275" cy="803276"/>
                </a:xfrm>
                <a:solidFill>
                  <a:sysClr val="window" lastClr="FFFFFF"/>
                </a:solidFill>
              </p:grpSpPr>
              <p:sp>
                <p:nvSpPr>
                  <p:cNvPr id="30" name="Freeform 42"/>
                  <p:cNvSpPr/>
                  <p:nvPr/>
                </p:nvSpPr>
                <p:spPr bwMode="auto">
                  <a:xfrm>
                    <a:off x="4276725" y="5435600"/>
                    <a:ext cx="803275" cy="379413"/>
                  </a:xfrm>
                  <a:custGeom>
                    <a:avLst/>
                    <a:gdLst/>
                    <a:ahLst/>
                    <a:cxnLst>
                      <a:cxn ang="0">
                        <a:pos x="8096" y="0"/>
                      </a:cxn>
                      <a:cxn ang="0">
                        <a:pos x="6568" y="153"/>
                      </a:cxn>
                      <a:cxn ang="0">
                        <a:pos x="5041" y="611"/>
                      </a:cxn>
                      <a:cxn ang="0">
                        <a:pos x="3818" y="1221"/>
                      </a:cxn>
                      <a:cxn ang="0">
                        <a:pos x="2597" y="2138"/>
                      </a:cxn>
                      <a:cxn ang="0">
                        <a:pos x="1680" y="3361"/>
                      </a:cxn>
                      <a:cxn ang="0">
                        <a:pos x="764" y="4582"/>
                      </a:cxn>
                      <a:cxn ang="0">
                        <a:pos x="306" y="5958"/>
                      </a:cxn>
                      <a:cxn ang="0">
                        <a:pos x="0" y="7638"/>
                      </a:cxn>
                      <a:cxn ang="0">
                        <a:pos x="917" y="7638"/>
                      </a:cxn>
                      <a:cxn ang="0">
                        <a:pos x="1221" y="6263"/>
                      </a:cxn>
                      <a:cxn ang="0">
                        <a:pos x="1680" y="5041"/>
                      </a:cxn>
                      <a:cxn ang="0">
                        <a:pos x="2291" y="3971"/>
                      </a:cxn>
                      <a:cxn ang="0">
                        <a:pos x="3055" y="3055"/>
                      </a:cxn>
                      <a:cxn ang="0">
                        <a:pos x="4124" y="2138"/>
                      </a:cxn>
                      <a:cxn ang="0">
                        <a:pos x="5346" y="1527"/>
                      </a:cxn>
                      <a:cxn ang="0">
                        <a:pos x="6721" y="1070"/>
                      </a:cxn>
                      <a:cxn ang="0">
                        <a:pos x="8096" y="917"/>
                      </a:cxn>
                      <a:cxn ang="0">
                        <a:pos x="9623" y="1070"/>
                      </a:cxn>
                      <a:cxn ang="0">
                        <a:pos x="10998" y="1527"/>
                      </a:cxn>
                      <a:cxn ang="0">
                        <a:pos x="12220" y="2138"/>
                      </a:cxn>
                      <a:cxn ang="0">
                        <a:pos x="13290" y="3055"/>
                      </a:cxn>
                      <a:cxn ang="0">
                        <a:pos x="14054" y="3971"/>
                      </a:cxn>
                      <a:cxn ang="0">
                        <a:pos x="14664" y="5041"/>
                      </a:cxn>
                      <a:cxn ang="0">
                        <a:pos x="15122" y="6263"/>
                      </a:cxn>
                      <a:cxn ang="0">
                        <a:pos x="15275" y="7638"/>
                      </a:cxn>
                      <a:cxn ang="0">
                        <a:pos x="16192" y="7638"/>
                      </a:cxn>
                      <a:cxn ang="0">
                        <a:pos x="16039" y="5958"/>
                      </a:cxn>
                      <a:cxn ang="0">
                        <a:pos x="15428" y="4582"/>
                      </a:cxn>
                      <a:cxn ang="0">
                        <a:pos x="14664" y="3361"/>
                      </a:cxn>
                      <a:cxn ang="0">
                        <a:pos x="13748" y="2138"/>
                      </a:cxn>
                      <a:cxn ang="0">
                        <a:pos x="12526" y="1221"/>
                      </a:cxn>
                      <a:cxn ang="0">
                        <a:pos x="11151" y="611"/>
                      </a:cxn>
                      <a:cxn ang="0">
                        <a:pos x="9776" y="153"/>
                      </a:cxn>
                      <a:cxn ang="0">
                        <a:pos x="8096" y="0"/>
                      </a:cxn>
                    </a:cxnLst>
                    <a:rect l="0" t="0" r="r" b="b"/>
                    <a:pathLst>
                      <a:path w="16192" h="7638">
                        <a:moveTo>
                          <a:pt x="8096" y="0"/>
                        </a:moveTo>
                        <a:lnTo>
                          <a:pt x="6568" y="153"/>
                        </a:lnTo>
                        <a:lnTo>
                          <a:pt x="5041" y="611"/>
                        </a:lnTo>
                        <a:lnTo>
                          <a:pt x="3818" y="1221"/>
                        </a:lnTo>
                        <a:lnTo>
                          <a:pt x="2597" y="2138"/>
                        </a:lnTo>
                        <a:lnTo>
                          <a:pt x="1680" y="3361"/>
                        </a:lnTo>
                        <a:lnTo>
                          <a:pt x="764" y="4582"/>
                        </a:lnTo>
                        <a:lnTo>
                          <a:pt x="306" y="5958"/>
                        </a:lnTo>
                        <a:lnTo>
                          <a:pt x="0" y="7638"/>
                        </a:lnTo>
                        <a:lnTo>
                          <a:pt x="917" y="7638"/>
                        </a:lnTo>
                        <a:lnTo>
                          <a:pt x="1221" y="6263"/>
                        </a:lnTo>
                        <a:lnTo>
                          <a:pt x="1680" y="5041"/>
                        </a:lnTo>
                        <a:lnTo>
                          <a:pt x="2291" y="3971"/>
                        </a:lnTo>
                        <a:lnTo>
                          <a:pt x="3055" y="3055"/>
                        </a:lnTo>
                        <a:lnTo>
                          <a:pt x="4124" y="2138"/>
                        </a:lnTo>
                        <a:lnTo>
                          <a:pt x="5346" y="1527"/>
                        </a:lnTo>
                        <a:lnTo>
                          <a:pt x="6721" y="1070"/>
                        </a:lnTo>
                        <a:lnTo>
                          <a:pt x="8096" y="917"/>
                        </a:lnTo>
                        <a:lnTo>
                          <a:pt x="9623" y="1070"/>
                        </a:lnTo>
                        <a:lnTo>
                          <a:pt x="10998" y="1527"/>
                        </a:lnTo>
                        <a:lnTo>
                          <a:pt x="12220" y="2138"/>
                        </a:lnTo>
                        <a:lnTo>
                          <a:pt x="13290" y="3055"/>
                        </a:lnTo>
                        <a:lnTo>
                          <a:pt x="14054" y="3971"/>
                        </a:lnTo>
                        <a:lnTo>
                          <a:pt x="14664" y="5041"/>
                        </a:lnTo>
                        <a:lnTo>
                          <a:pt x="15122" y="6263"/>
                        </a:lnTo>
                        <a:lnTo>
                          <a:pt x="15275" y="7638"/>
                        </a:lnTo>
                        <a:lnTo>
                          <a:pt x="16192" y="7638"/>
                        </a:lnTo>
                        <a:lnTo>
                          <a:pt x="16039" y="5958"/>
                        </a:lnTo>
                        <a:lnTo>
                          <a:pt x="15428" y="4582"/>
                        </a:lnTo>
                        <a:lnTo>
                          <a:pt x="14664" y="3361"/>
                        </a:lnTo>
                        <a:lnTo>
                          <a:pt x="13748" y="2138"/>
                        </a:lnTo>
                        <a:lnTo>
                          <a:pt x="12526" y="1221"/>
                        </a:lnTo>
                        <a:lnTo>
                          <a:pt x="11151" y="611"/>
                        </a:lnTo>
                        <a:lnTo>
                          <a:pt x="9776" y="153"/>
                        </a:lnTo>
                        <a:lnTo>
                          <a:pt x="8096" y="0"/>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1" name="Freeform 43"/>
                  <p:cNvSpPr/>
                  <p:nvPr/>
                </p:nvSpPr>
                <p:spPr bwMode="auto">
                  <a:xfrm>
                    <a:off x="4549775" y="5708650"/>
                    <a:ext cx="265113" cy="106363"/>
                  </a:xfrm>
                  <a:custGeom>
                    <a:avLst/>
                    <a:gdLst/>
                    <a:ahLst/>
                    <a:cxnLst>
                      <a:cxn ang="0">
                        <a:pos x="2597" y="0"/>
                      </a:cxn>
                      <a:cxn ang="0">
                        <a:pos x="1680" y="153"/>
                      </a:cxn>
                      <a:cxn ang="0">
                        <a:pos x="917" y="611"/>
                      </a:cxn>
                      <a:cxn ang="0">
                        <a:pos x="306" y="1222"/>
                      </a:cxn>
                      <a:cxn ang="0">
                        <a:pos x="0" y="2139"/>
                      </a:cxn>
                      <a:cxn ang="0">
                        <a:pos x="1680" y="2139"/>
                      </a:cxn>
                      <a:cxn ang="0">
                        <a:pos x="2139" y="1680"/>
                      </a:cxn>
                      <a:cxn ang="0">
                        <a:pos x="2597" y="1527"/>
                      </a:cxn>
                      <a:cxn ang="0">
                        <a:pos x="3208" y="1680"/>
                      </a:cxn>
                      <a:cxn ang="0">
                        <a:pos x="3667" y="2139"/>
                      </a:cxn>
                      <a:cxn ang="0">
                        <a:pos x="5347" y="2139"/>
                      </a:cxn>
                      <a:cxn ang="0">
                        <a:pos x="4888" y="1222"/>
                      </a:cxn>
                      <a:cxn ang="0">
                        <a:pos x="4430" y="611"/>
                      </a:cxn>
                      <a:cxn ang="0">
                        <a:pos x="3514" y="153"/>
                      </a:cxn>
                      <a:cxn ang="0">
                        <a:pos x="2597" y="0"/>
                      </a:cxn>
                    </a:cxnLst>
                    <a:rect l="0" t="0" r="r" b="b"/>
                    <a:pathLst>
                      <a:path w="5347" h="2139">
                        <a:moveTo>
                          <a:pt x="2597" y="0"/>
                        </a:moveTo>
                        <a:lnTo>
                          <a:pt x="1680" y="153"/>
                        </a:lnTo>
                        <a:lnTo>
                          <a:pt x="917" y="611"/>
                        </a:lnTo>
                        <a:lnTo>
                          <a:pt x="306" y="1222"/>
                        </a:lnTo>
                        <a:lnTo>
                          <a:pt x="0" y="2139"/>
                        </a:lnTo>
                        <a:lnTo>
                          <a:pt x="1680" y="2139"/>
                        </a:lnTo>
                        <a:lnTo>
                          <a:pt x="2139" y="1680"/>
                        </a:lnTo>
                        <a:lnTo>
                          <a:pt x="2597" y="1527"/>
                        </a:lnTo>
                        <a:lnTo>
                          <a:pt x="3208" y="1680"/>
                        </a:lnTo>
                        <a:lnTo>
                          <a:pt x="3667" y="2139"/>
                        </a:lnTo>
                        <a:lnTo>
                          <a:pt x="5347" y="2139"/>
                        </a:lnTo>
                        <a:lnTo>
                          <a:pt x="4888" y="1222"/>
                        </a:lnTo>
                        <a:lnTo>
                          <a:pt x="4430" y="611"/>
                        </a:lnTo>
                        <a:lnTo>
                          <a:pt x="3514" y="153"/>
                        </a:lnTo>
                        <a:lnTo>
                          <a:pt x="2597" y="0"/>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2" name="Freeform 44"/>
                  <p:cNvSpPr/>
                  <p:nvPr/>
                </p:nvSpPr>
                <p:spPr bwMode="auto">
                  <a:xfrm>
                    <a:off x="4276725" y="5815013"/>
                    <a:ext cx="803275" cy="423863"/>
                  </a:xfrm>
                  <a:custGeom>
                    <a:avLst/>
                    <a:gdLst/>
                    <a:ahLst/>
                    <a:cxnLst>
                      <a:cxn ang="0">
                        <a:pos x="8096" y="8554"/>
                      </a:cxn>
                      <a:cxn ang="0">
                        <a:pos x="9776" y="8401"/>
                      </a:cxn>
                      <a:cxn ang="0">
                        <a:pos x="11304" y="7943"/>
                      </a:cxn>
                      <a:cxn ang="0">
                        <a:pos x="12678" y="7179"/>
                      </a:cxn>
                      <a:cxn ang="0">
                        <a:pos x="13901" y="6263"/>
                      </a:cxn>
                      <a:cxn ang="0">
                        <a:pos x="14817" y="5040"/>
                      </a:cxn>
                      <a:cxn ang="0">
                        <a:pos x="15581" y="3666"/>
                      </a:cxn>
                      <a:cxn ang="0">
                        <a:pos x="16039" y="2138"/>
                      </a:cxn>
                      <a:cxn ang="0">
                        <a:pos x="16192" y="458"/>
                      </a:cxn>
                      <a:cxn ang="0">
                        <a:pos x="16192" y="0"/>
                      </a:cxn>
                      <a:cxn ang="0">
                        <a:pos x="15275" y="0"/>
                      </a:cxn>
                      <a:cxn ang="0">
                        <a:pos x="15428" y="458"/>
                      </a:cxn>
                      <a:cxn ang="0">
                        <a:pos x="15275" y="1985"/>
                      </a:cxn>
                      <a:cxn ang="0">
                        <a:pos x="14817" y="3208"/>
                      </a:cxn>
                      <a:cxn ang="0">
                        <a:pos x="14054" y="4429"/>
                      </a:cxn>
                      <a:cxn ang="0">
                        <a:pos x="13290" y="5499"/>
                      </a:cxn>
                      <a:cxn ang="0">
                        <a:pos x="12220" y="6416"/>
                      </a:cxn>
                      <a:cxn ang="0">
                        <a:pos x="10998" y="7179"/>
                      </a:cxn>
                      <a:cxn ang="0">
                        <a:pos x="9623" y="7484"/>
                      </a:cxn>
                      <a:cxn ang="0">
                        <a:pos x="8096" y="7637"/>
                      </a:cxn>
                      <a:cxn ang="0">
                        <a:pos x="6721" y="7484"/>
                      </a:cxn>
                      <a:cxn ang="0">
                        <a:pos x="5346" y="7179"/>
                      </a:cxn>
                      <a:cxn ang="0">
                        <a:pos x="4124" y="6416"/>
                      </a:cxn>
                      <a:cxn ang="0">
                        <a:pos x="3055" y="5499"/>
                      </a:cxn>
                      <a:cxn ang="0">
                        <a:pos x="2138" y="4429"/>
                      </a:cxn>
                      <a:cxn ang="0">
                        <a:pos x="1527" y="3208"/>
                      </a:cxn>
                      <a:cxn ang="0">
                        <a:pos x="1070" y="1985"/>
                      </a:cxn>
                      <a:cxn ang="0">
                        <a:pos x="917" y="458"/>
                      </a:cxn>
                      <a:cxn ang="0">
                        <a:pos x="917" y="0"/>
                      </a:cxn>
                      <a:cxn ang="0">
                        <a:pos x="0" y="0"/>
                      </a:cxn>
                      <a:cxn ang="0">
                        <a:pos x="0" y="458"/>
                      </a:cxn>
                      <a:cxn ang="0">
                        <a:pos x="153" y="2138"/>
                      </a:cxn>
                      <a:cxn ang="0">
                        <a:pos x="611" y="3666"/>
                      </a:cxn>
                      <a:cxn ang="0">
                        <a:pos x="1374" y="5040"/>
                      </a:cxn>
                      <a:cxn ang="0">
                        <a:pos x="2444" y="6263"/>
                      </a:cxn>
                      <a:cxn ang="0">
                        <a:pos x="3666" y="7179"/>
                      </a:cxn>
                      <a:cxn ang="0">
                        <a:pos x="5041" y="7943"/>
                      </a:cxn>
                      <a:cxn ang="0">
                        <a:pos x="6568" y="8401"/>
                      </a:cxn>
                      <a:cxn ang="0">
                        <a:pos x="8096" y="8554"/>
                      </a:cxn>
                    </a:cxnLst>
                    <a:rect l="0" t="0" r="r" b="b"/>
                    <a:pathLst>
                      <a:path w="16192" h="8554">
                        <a:moveTo>
                          <a:pt x="8096" y="8554"/>
                        </a:moveTo>
                        <a:lnTo>
                          <a:pt x="9776" y="8401"/>
                        </a:lnTo>
                        <a:lnTo>
                          <a:pt x="11304" y="7943"/>
                        </a:lnTo>
                        <a:lnTo>
                          <a:pt x="12678" y="7179"/>
                        </a:lnTo>
                        <a:lnTo>
                          <a:pt x="13901" y="6263"/>
                        </a:lnTo>
                        <a:lnTo>
                          <a:pt x="14817" y="5040"/>
                        </a:lnTo>
                        <a:lnTo>
                          <a:pt x="15581" y="3666"/>
                        </a:lnTo>
                        <a:lnTo>
                          <a:pt x="16039" y="2138"/>
                        </a:lnTo>
                        <a:lnTo>
                          <a:pt x="16192" y="458"/>
                        </a:lnTo>
                        <a:lnTo>
                          <a:pt x="16192" y="0"/>
                        </a:lnTo>
                        <a:lnTo>
                          <a:pt x="15275" y="0"/>
                        </a:lnTo>
                        <a:lnTo>
                          <a:pt x="15428" y="458"/>
                        </a:lnTo>
                        <a:lnTo>
                          <a:pt x="15275" y="1985"/>
                        </a:lnTo>
                        <a:lnTo>
                          <a:pt x="14817" y="3208"/>
                        </a:lnTo>
                        <a:lnTo>
                          <a:pt x="14054" y="4429"/>
                        </a:lnTo>
                        <a:lnTo>
                          <a:pt x="13290" y="5499"/>
                        </a:lnTo>
                        <a:lnTo>
                          <a:pt x="12220" y="6416"/>
                        </a:lnTo>
                        <a:lnTo>
                          <a:pt x="10998" y="7179"/>
                        </a:lnTo>
                        <a:lnTo>
                          <a:pt x="9623" y="7484"/>
                        </a:lnTo>
                        <a:lnTo>
                          <a:pt x="8096" y="7637"/>
                        </a:lnTo>
                        <a:lnTo>
                          <a:pt x="6721" y="7484"/>
                        </a:lnTo>
                        <a:lnTo>
                          <a:pt x="5346" y="7179"/>
                        </a:lnTo>
                        <a:lnTo>
                          <a:pt x="4124" y="6416"/>
                        </a:lnTo>
                        <a:lnTo>
                          <a:pt x="3055" y="5499"/>
                        </a:lnTo>
                        <a:lnTo>
                          <a:pt x="2138" y="4429"/>
                        </a:lnTo>
                        <a:lnTo>
                          <a:pt x="1527" y="3208"/>
                        </a:lnTo>
                        <a:lnTo>
                          <a:pt x="1070" y="1985"/>
                        </a:lnTo>
                        <a:lnTo>
                          <a:pt x="917" y="458"/>
                        </a:lnTo>
                        <a:lnTo>
                          <a:pt x="917" y="0"/>
                        </a:lnTo>
                        <a:lnTo>
                          <a:pt x="0" y="0"/>
                        </a:lnTo>
                        <a:lnTo>
                          <a:pt x="0" y="458"/>
                        </a:lnTo>
                        <a:lnTo>
                          <a:pt x="153" y="2138"/>
                        </a:lnTo>
                        <a:lnTo>
                          <a:pt x="611" y="3666"/>
                        </a:lnTo>
                        <a:lnTo>
                          <a:pt x="1374" y="5040"/>
                        </a:lnTo>
                        <a:lnTo>
                          <a:pt x="2444" y="6263"/>
                        </a:lnTo>
                        <a:lnTo>
                          <a:pt x="3666" y="7179"/>
                        </a:lnTo>
                        <a:lnTo>
                          <a:pt x="5041" y="7943"/>
                        </a:lnTo>
                        <a:lnTo>
                          <a:pt x="6568" y="8401"/>
                        </a:lnTo>
                        <a:lnTo>
                          <a:pt x="8096" y="8554"/>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3" name="Freeform 45"/>
                  <p:cNvSpPr/>
                  <p:nvPr/>
                </p:nvSpPr>
                <p:spPr bwMode="auto">
                  <a:xfrm>
                    <a:off x="4549775" y="5815013"/>
                    <a:ext cx="265113" cy="158750"/>
                  </a:xfrm>
                  <a:custGeom>
                    <a:avLst/>
                    <a:gdLst/>
                    <a:ahLst/>
                    <a:cxnLst>
                      <a:cxn ang="0">
                        <a:pos x="2597" y="3208"/>
                      </a:cxn>
                      <a:cxn ang="0">
                        <a:pos x="3208" y="3055"/>
                      </a:cxn>
                      <a:cxn ang="0">
                        <a:pos x="3667" y="2902"/>
                      </a:cxn>
                      <a:cxn ang="0">
                        <a:pos x="4124" y="2749"/>
                      </a:cxn>
                      <a:cxn ang="0">
                        <a:pos x="4583" y="2444"/>
                      </a:cxn>
                      <a:cxn ang="0">
                        <a:pos x="4888" y="1985"/>
                      </a:cxn>
                      <a:cxn ang="0">
                        <a:pos x="5194" y="1528"/>
                      </a:cxn>
                      <a:cxn ang="0">
                        <a:pos x="5347" y="1069"/>
                      </a:cxn>
                      <a:cxn ang="0">
                        <a:pos x="5347" y="458"/>
                      </a:cxn>
                      <a:cxn ang="0">
                        <a:pos x="5347" y="0"/>
                      </a:cxn>
                      <a:cxn ang="0">
                        <a:pos x="3667" y="0"/>
                      </a:cxn>
                      <a:cxn ang="0">
                        <a:pos x="3818" y="458"/>
                      </a:cxn>
                      <a:cxn ang="0">
                        <a:pos x="3667" y="916"/>
                      </a:cxn>
                      <a:cxn ang="0">
                        <a:pos x="3514" y="1222"/>
                      </a:cxn>
                      <a:cxn ang="0">
                        <a:pos x="3055" y="1528"/>
                      </a:cxn>
                      <a:cxn ang="0">
                        <a:pos x="2597" y="1528"/>
                      </a:cxn>
                      <a:cxn ang="0">
                        <a:pos x="2139" y="1528"/>
                      </a:cxn>
                      <a:cxn ang="0">
                        <a:pos x="1833" y="1222"/>
                      </a:cxn>
                      <a:cxn ang="0">
                        <a:pos x="1680" y="916"/>
                      </a:cxn>
                      <a:cxn ang="0">
                        <a:pos x="1527" y="458"/>
                      </a:cxn>
                      <a:cxn ang="0">
                        <a:pos x="1680" y="0"/>
                      </a:cxn>
                      <a:cxn ang="0">
                        <a:pos x="0" y="0"/>
                      </a:cxn>
                      <a:cxn ang="0">
                        <a:pos x="0" y="458"/>
                      </a:cxn>
                      <a:cxn ang="0">
                        <a:pos x="0" y="1069"/>
                      </a:cxn>
                      <a:cxn ang="0">
                        <a:pos x="153" y="1528"/>
                      </a:cxn>
                      <a:cxn ang="0">
                        <a:pos x="459" y="1985"/>
                      </a:cxn>
                      <a:cxn ang="0">
                        <a:pos x="764" y="2444"/>
                      </a:cxn>
                      <a:cxn ang="0">
                        <a:pos x="1222" y="2749"/>
                      </a:cxn>
                      <a:cxn ang="0">
                        <a:pos x="1527" y="2902"/>
                      </a:cxn>
                      <a:cxn ang="0">
                        <a:pos x="2139" y="3055"/>
                      </a:cxn>
                      <a:cxn ang="0">
                        <a:pos x="2597" y="3208"/>
                      </a:cxn>
                    </a:cxnLst>
                    <a:rect l="0" t="0" r="r" b="b"/>
                    <a:pathLst>
                      <a:path w="5347" h="3208">
                        <a:moveTo>
                          <a:pt x="2597" y="3208"/>
                        </a:moveTo>
                        <a:lnTo>
                          <a:pt x="3208" y="3055"/>
                        </a:lnTo>
                        <a:lnTo>
                          <a:pt x="3667" y="2902"/>
                        </a:lnTo>
                        <a:lnTo>
                          <a:pt x="4124" y="2749"/>
                        </a:lnTo>
                        <a:lnTo>
                          <a:pt x="4583" y="2444"/>
                        </a:lnTo>
                        <a:lnTo>
                          <a:pt x="4888" y="1985"/>
                        </a:lnTo>
                        <a:lnTo>
                          <a:pt x="5194" y="1528"/>
                        </a:lnTo>
                        <a:lnTo>
                          <a:pt x="5347" y="1069"/>
                        </a:lnTo>
                        <a:lnTo>
                          <a:pt x="5347" y="458"/>
                        </a:lnTo>
                        <a:lnTo>
                          <a:pt x="5347" y="0"/>
                        </a:lnTo>
                        <a:lnTo>
                          <a:pt x="3667" y="0"/>
                        </a:lnTo>
                        <a:lnTo>
                          <a:pt x="3818" y="458"/>
                        </a:lnTo>
                        <a:lnTo>
                          <a:pt x="3667" y="916"/>
                        </a:lnTo>
                        <a:lnTo>
                          <a:pt x="3514" y="1222"/>
                        </a:lnTo>
                        <a:lnTo>
                          <a:pt x="3055" y="1528"/>
                        </a:lnTo>
                        <a:lnTo>
                          <a:pt x="2597" y="1528"/>
                        </a:lnTo>
                        <a:lnTo>
                          <a:pt x="2139" y="1528"/>
                        </a:lnTo>
                        <a:lnTo>
                          <a:pt x="1833" y="1222"/>
                        </a:lnTo>
                        <a:lnTo>
                          <a:pt x="1680" y="916"/>
                        </a:lnTo>
                        <a:lnTo>
                          <a:pt x="1527" y="458"/>
                        </a:lnTo>
                        <a:lnTo>
                          <a:pt x="1680" y="0"/>
                        </a:lnTo>
                        <a:lnTo>
                          <a:pt x="0" y="0"/>
                        </a:lnTo>
                        <a:lnTo>
                          <a:pt x="0" y="458"/>
                        </a:lnTo>
                        <a:lnTo>
                          <a:pt x="0" y="1069"/>
                        </a:lnTo>
                        <a:lnTo>
                          <a:pt x="153" y="1528"/>
                        </a:lnTo>
                        <a:lnTo>
                          <a:pt x="459" y="1985"/>
                        </a:lnTo>
                        <a:lnTo>
                          <a:pt x="764" y="2444"/>
                        </a:lnTo>
                        <a:lnTo>
                          <a:pt x="1222" y="2749"/>
                        </a:lnTo>
                        <a:lnTo>
                          <a:pt x="1527" y="2902"/>
                        </a:lnTo>
                        <a:lnTo>
                          <a:pt x="2139" y="3055"/>
                        </a:lnTo>
                        <a:lnTo>
                          <a:pt x="2597" y="3208"/>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4" name="Freeform 46"/>
                  <p:cNvSpPr/>
                  <p:nvPr/>
                </p:nvSpPr>
                <p:spPr bwMode="auto">
                  <a:xfrm>
                    <a:off x="4656138" y="5927725"/>
                    <a:ext cx="180975" cy="98425"/>
                  </a:xfrm>
                  <a:custGeom>
                    <a:avLst/>
                    <a:gdLst/>
                    <a:ahLst/>
                    <a:cxnLst>
                      <a:cxn ang="0">
                        <a:pos x="3666" y="305"/>
                      </a:cxn>
                      <a:cxn ang="0">
                        <a:pos x="3360" y="0"/>
                      </a:cxn>
                      <a:cxn ang="0">
                        <a:pos x="2902" y="458"/>
                      </a:cxn>
                      <a:cxn ang="0">
                        <a:pos x="2444" y="917"/>
                      </a:cxn>
                      <a:cxn ang="0">
                        <a:pos x="1832" y="1222"/>
                      </a:cxn>
                      <a:cxn ang="0">
                        <a:pos x="1069" y="1528"/>
                      </a:cxn>
                      <a:cxn ang="0">
                        <a:pos x="305" y="1528"/>
                      </a:cxn>
                      <a:cxn ang="0">
                        <a:pos x="0" y="1528"/>
                      </a:cxn>
                      <a:cxn ang="0">
                        <a:pos x="0" y="1985"/>
                      </a:cxn>
                      <a:cxn ang="0">
                        <a:pos x="305" y="1985"/>
                      </a:cxn>
                      <a:cxn ang="0">
                        <a:pos x="1375" y="1833"/>
                      </a:cxn>
                      <a:cxn ang="0">
                        <a:pos x="2291" y="1528"/>
                      </a:cxn>
                      <a:cxn ang="0">
                        <a:pos x="3055" y="1069"/>
                      </a:cxn>
                      <a:cxn ang="0">
                        <a:pos x="3666" y="305"/>
                      </a:cxn>
                    </a:cxnLst>
                    <a:rect l="0" t="0" r="r" b="b"/>
                    <a:pathLst>
                      <a:path w="3665" h="1985">
                        <a:moveTo>
                          <a:pt x="3666" y="305"/>
                        </a:moveTo>
                        <a:lnTo>
                          <a:pt x="3360" y="0"/>
                        </a:lnTo>
                        <a:lnTo>
                          <a:pt x="2902" y="458"/>
                        </a:lnTo>
                        <a:lnTo>
                          <a:pt x="2444" y="917"/>
                        </a:lnTo>
                        <a:lnTo>
                          <a:pt x="1832" y="1222"/>
                        </a:lnTo>
                        <a:lnTo>
                          <a:pt x="1069" y="1528"/>
                        </a:lnTo>
                        <a:lnTo>
                          <a:pt x="305" y="1528"/>
                        </a:lnTo>
                        <a:lnTo>
                          <a:pt x="0" y="1528"/>
                        </a:lnTo>
                        <a:lnTo>
                          <a:pt x="0" y="1985"/>
                        </a:lnTo>
                        <a:lnTo>
                          <a:pt x="305" y="1985"/>
                        </a:lnTo>
                        <a:lnTo>
                          <a:pt x="1375" y="1833"/>
                        </a:lnTo>
                        <a:lnTo>
                          <a:pt x="2291" y="1528"/>
                        </a:lnTo>
                        <a:lnTo>
                          <a:pt x="3055" y="1069"/>
                        </a:lnTo>
                        <a:lnTo>
                          <a:pt x="3666" y="305"/>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5" name="Freeform 47"/>
                  <p:cNvSpPr/>
                  <p:nvPr/>
                </p:nvSpPr>
                <p:spPr bwMode="auto">
                  <a:xfrm>
                    <a:off x="4648200" y="5965825"/>
                    <a:ext cx="234950" cy="122238"/>
                  </a:xfrm>
                  <a:custGeom>
                    <a:avLst/>
                    <a:gdLst/>
                    <a:ahLst/>
                    <a:cxnLst>
                      <a:cxn ang="0">
                        <a:pos x="4735" y="458"/>
                      </a:cxn>
                      <a:cxn ang="0">
                        <a:pos x="4277" y="0"/>
                      </a:cxn>
                      <a:cxn ang="0">
                        <a:pos x="3819" y="458"/>
                      </a:cxn>
                      <a:cxn ang="0">
                        <a:pos x="3208" y="1069"/>
                      </a:cxn>
                      <a:cxn ang="0">
                        <a:pos x="2291" y="1527"/>
                      </a:cxn>
                      <a:cxn ang="0">
                        <a:pos x="1528" y="1833"/>
                      </a:cxn>
                      <a:cxn ang="0">
                        <a:pos x="458" y="1833"/>
                      </a:cxn>
                      <a:cxn ang="0">
                        <a:pos x="153" y="1833"/>
                      </a:cxn>
                      <a:cxn ang="0">
                        <a:pos x="0" y="2444"/>
                      </a:cxn>
                      <a:cxn ang="0">
                        <a:pos x="458" y="2444"/>
                      </a:cxn>
                      <a:cxn ang="0">
                        <a:pos x="1681" y="2291"/>
                      </a:cxn>
                      <a:cxn ang="0">
                        <a:pos x="2902" y="1985"/>
                      </a:cxn>
                      <a:cxn ang="0">
                        <a:pos x="3972" y="1221"/>
                      </a:cxn>
                      <a:cxn ang="0">
                        <a:pos x="4735" y="458"/>
                      </a:cxn>
                    </a:cxnLst>
                    <a:rect l="0" t="0" r="r" b="b"/>
                    <a:pathLst>
                      <a:path w="4735" h="2444">
                        <a:moveTo>
                          <a:pt x="4735" y="458"/>
                        </a:moveTo>
                        <a:lnTo>
                          <a:pt x="4277" y="0"/>
                        </a:lnTo>
                        <a:lnTo>
                          <a:pt x="3819" y="458"/>
                        </a:lnTo>
                        <a:lnTo>
                          <a:pt x="3208" y="1069"/>
                        </a:lnTo>
                        <a:lnTo>
                          <a:pt x="2291" y="1527"/>
                        </a:lnTo>
                        <a:lnTo>
                          <a:pt x="1528" y="1833"/>
                        </a:lnTo>
                        <a:lnTo>
                          <a:pt x="458" y="1833"/>
                        </a:lnTo>
                        <a:lnTo>
                          <a:pt x="153" y="1833"/>
                        </a:lnTo>
                        <a:lnTo>
                          <a:pt x="0" y="2444"/>
                        </a:lnTo>
                        <a:lnTo>
                          <a:pt x="458" y="2444"/>
                        </a:lnTo>
                        <a:lnTo>
                          <a:pt x="1681" y="2291"/>
                        </a:lnTo>
                        <a:lnTo>
                          <a:pt x="2902" y="1985"/>
                        </a:lnTo>
                        <a:lnTo>
                          <a:pt x="3972" y="1221"/>
                        </a:lnTo>
                        <a:lnTo>
                          <a:pt x="4735" y="458"/>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6" name="Freeform 48"/>
                  <p:cNvSpPr/>
                  <p:nvPr/>
                </p:nvSpPr>
                <p:spPr bwMode="auto">
                  <a:xfrm>
                    <a:off x="4648200" y="6003925"/>
                    <a:ext cx="287338" cy="152400"/>
                  </a:xfrm>
                  <a:custGeom>
                    <a:avLst/>
                    <a:gdLst/>
                    <a:ahLst/>
                    <a:cxnLst>
                      <a:cxn ang="0">
                        <a:pos x="5805" y="610"/>
                      </a:cxn>
                      <a:cxn ang="0">
                        <a:pos x="5193" y="0"/>
                      </a:cxn>
                      <a:cxn ang="0">
                        <a:pos x="4735" y="610"/>
                      </a:cxn>
                      <a:cxn ang="0">
                        <a:pos x="3819" y="1221"/>
                      </a:cxn>
                      <a:cxn ang="0">
                        <a:pos x="2902" y="1833"/>
                      </a:cxn>
                      <a:cxn ang="0">
                        <a:pos x="1681" y="2138"/>
                      </a:cxn>
                      <a:cxn ang="0">
                        <a:pos x="458" y="2291"/>
                      </a:cxn>
                      <a:cxn ang="0">
                        <a:pos x="0" y="2291"/>
                      </a:cxn>
                      <a:cxn ang="0">
                        <a:pos x="0" y="3055"/>
                      </a:cxn>
                      <a:cxn ang="0">
                        <a:pos x="458" y="3055"/>
                      </a:cxn>
                      <a:cxn ang="0">
                        <a:pos x="1985" y="2902"/>
                      </a:cxn>
                      <a:cxn ang="0">
                        <a:pos x="3513" y="2444"/>
                      </a:cxn>
                      <a:cxn ang="0">
                        <a:pos x="4735" y="1527"/>
                      </a:cxn>
                      <a:cxn ang="0">
                        <a:pos x="5805" y="610"/>
                      </a:cxn>
                    </a:cxnLst>
                    <a:rect l="0" t="0" r="r" b="b"/>
                    <a:pathLst>
                      <a:path w="5805" h="3055">
                        <a:moveTo>
                          <a:pt x="5805" y="610"/>
                        </a:moveTo>
                        <a:lnTo>
                          <a:pt x="5193" y="0"/>
                        </a:lnTo>
                        <a:lnTo>
                          <a:pt x="4735" y="610"/>
                        </a:lnTo>
                        <a:lnTo>
                          <a:pt x="3819" y="1221"/>
                        </a:lnTo>
                        <a:lnTo>
                          <a:pt x="2902" y="1833"/>
                        </a:lnTo>
                        <a:lnTo>
                          <a:pt x="1681" y="2138"/>
                        </a:lnTo>
                        <a:lnTo>
                          <a:pt x="458" y="2291"/>
                        </a:lnTo>
                        <a:lnTo>
                          <a:pt x="0" y="2291"/>
                        </a:lnTo>
                        <a:lnTo>
                          <a:pt x="0" y="3055"/>
                        </a:lnTo>
                        <a:lnTo>
                          <a:pt x="458" y="3055"/>
                        </a:lnTo>
                        <a:lnTo>
                          <a:pt x="1985" y="2902"/>
                        </a:lnTo>
                        <a:lnTo>
                          <a:pt x="3513" y="2444"/>
                        </a:lnTo>
                        <a:lnTo>
                          <a:pt x="4735" y="1527"/>
                        </a:lnTo>
                        <a:lnTo>
                          <a:pt x="5805" y="610"/>
                        </a:lnTo>
                        <a:close/>
                      </a:path>
                    </a:pathLst>
                  </a:custGeom>
                  <a:grpFill/>
                  <a:ln w="9525">
                    <a:noFill/>
                    <a:round/>
                  </a:ln>
                </p:spPr>
                <p:txBody>
                  <a:bodyPr vert="horz" wrap="square" lIns="121872" tIns="60936" rIns="121872" bIns="60936" numCol="1" anchor="t" anchorCtr="0" compatLnSpc="1">
                    <a:prstTxWarp prst="textNoShape">
                      <a:avLst/>
                    </a:prstTxWarp>
                  </a:bodyPr>
                  <a:lstStyle/>
                  <a:p>
                    <a:pPr defTabSz="914034" fontAlgn="base">
                      <a:spcBef>
                        <a:spcPct val="0"/>
                      </a:spcBef>
                      <a:spcAft>
                        <a:spcPct val="0"/>
                      </a:spcAft>
                      <a:defRPr/>
                    </a:pPr>
                    <a:endParaRPr lang="zh-CN" altLang="en-US" sz="1799" kern="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grpSp>
          </p:grpSp>
        </p:grpSp>
        <p:pic>
          <p:nvPicPr>
            <p:cNvPr id="18" name="图片 12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50587" y="1056063"/>
              <a:ext cx="653043" cy="2008958"/>
            </a:xfrm>
            <a:prstGeom prst="rect">
              <a:avLst/>
            </a:prstGeom>
          </p:spPr>
        </p:pic>
        <p:sp>
          <p:nvSpPr>
            <p:cNvPr id="19" name="Freeform 6"/>
            <p:cNvSpPr/>
            <p:nvPr/>
          </p:nvSpPr>
          <p:spPr bwMode="auto">
            <a:xfrm rot="8821288" flipV="1">
              <a:off x="6331788" y="1868567"/>
              <a:ext cx="646795" cy="295201"/>
            </a:xfrm>
            <a:custGeom>
              <a:avLst/>
              <a:gdLst/>
              <a:ahLst/>
              <a:cxnLst>
                <a:cxn ang="0">
                  <a:pos x="1582" y="0"/>
                </a:cxn>
                <a:cxn ang="0">
                  <a:pos x="1502" y="34"/>
                </a:cxn>
                <a:cxn ang="0">
                  <a:pos x="1372" y="84"/>
                </a:cxn>
                <a:cxn ang="0">
                  <a:pos x="1196" y="144"/>
                </a:cxn>
                <a:cxn ang="0">
                  <a:pos x="982" y="200"/>
                </a:cxn>
                <a:cxn ang="0">
                  <a:pos x="866" y="224"/>
                </a:cxn>
                <a:cxn ang="0">
                  <a:pos x="746" y="244"/>
                </a:cxn>
                <a:cxn ang="0">
                  <a:pos x="622" y="258"/>
                </a:cxn>
                <a:cxn ang="0">
                  <a:pos x="494" y="262"/>
                </a:cxn>
                <a:cxn ang="0">
                  <a:pos x="368" y="260"/>
                </a:cxn>
                <a:cxn ang="0">
                  <a:pos x="242" y="246"/>
                </a:cxn>
                <a:cxn ang="0">
                  <a:pos x="120" y="220"/>
                </a:cxn>
                <a:cxn ang="0">
                  <a:pos x="154" y="194"/>
                </a:cxn>
                <a:cxn ang="0">
                  <a:pos x="84" y="208"/>
                </a:cxn>
                <a:cxn ang="0">
                  <a:pos x="36" y="210"/>
                </a:cxn>
                <a:cxn ang="0">
                  <a:pos x="8" y="206"/>
                </a:cxn>
                <a:cxn ang="0">
                  <a:pos x="0" y="204"/>
                </a:cxn>
                <a:cxn ang="0">
                  <a:pos x="26" y="236"/>
                </a:cxn>
                <a:cxn ang="0">
                  <a:pos x="66" y="274"/>
                </a:cxn>
                <a:cxn ang="0">
                  <a:pos x="134" y="324"/>
                </a:cxn>
                <a:cxn ang="0">
                  <a:pos x="114" y="284"/>
                </a:cxn>
                <a:cxn ang="0">
                  <a:pos x="248" y="302"/>
                </a:cxn>
                <a:cxn ang="0">
                  <a:pos x="382" y="308"/>
                </a:cxn>
                <a:cxn ang="0">
                  <a:pos x="514" y="306"/>
                </a:cxn>
                <a:cxn ang="0">
                  <a:pos x="644" y="294"/>
                </a:cxn>
                <a:cxn ang="0">
                  <a:pos x="770" y="276"/>
                </a:cxn>
                <a:cxn ang="0">
                  <a:pos x="890" y="250"/>
                </a:cxn>
                <a:cxn ang="0">
                  <a:pos x="1006" y="222"/>
                </a:cxn>
                <a:cxn ang="0">
                  <a:pos x="1214" y="156"/>
                </a:cxn>
                <a:cxn ang="0">
                  <a:pos x="1384" y="92"/>
                </a:cxn>
                <a:cxn ang="0">
                  <a:pos x="1506" y="36"/>
                </a:cxn>
                <a:cxn ang="0">
                  <a:pos x="1582" y="0"/>
                </a:cxn>
              </a:cxnLst>
              <a:rect l="0" t="0" r="r" b="b"/>
              <a:pathLst>
                <a:path w="1582" h="324">
                  <a:moveTo>
                    <a:pt x="1582" y="0"/>
                  </a:moveTo>
                  <a:lnTo>
                    <a:pt x="1582" y="0"/>
                  </a:lnTo>
                  <a:lnTo>
                    <a:pt x="1546" y="16"/>
                  </a:lnTo>
                  <a:lnTo>
                    <a:pt x="1502" y="34"/>
                  </a:lnTo>
                  <a:lnTo>
                    <a:pt x="1444" y="58"/>
                  </a:lnTo>
                  <a:lnTo>
                    <a:pt x="1372" y="84"/>
                  </a:lnTo>
                  <a:lnTo>
                    <a:pt x="1290" y="114"/>
                  </a:lnTo>
                  <a:lnTo>
                    <a:pt x="1196" y="144"/>
                  </a:lnTo>
                  <a:lnTo>
                    <a:pt x="1094" y="174"/>
                  </a:lnTo>
                  <a:lnTo>
                    <a:pt x="982" y="200"/>
                  </a:lnTo>
                  <a:lnTo>
                    <a:pt x="926" y="214"/>
                  </a:lnTo>
                  <a:lnTo>
                    <a:pt x="866" y="224"/>
                  </a:lnTo>
                  <a:lnTo>
                    <a:pt x="806" y="236"/>
                  </a:lnTo>
                  <a:lnTo>
                    <a:pt x="746" y="244"/>
                  </a:lnTo>
                  <a:lnTo>
                    <a:pt x="684" y="252"/>
                  </a:lnTo>
                  <a:lnTo>
                    <a:pt x="622" y="258"/>
                  </a:lnTo>
                  <a:lnTo>
                    <a:pt x="558" y="262"/>
                  </a:lnTo>
                  <a:lnTo>
                    <a:pt x="494" y="262"/>
                  </a:lnTo>
                  <a:lnTo>
                    <a:pt x="432" y="262"/>
                  </a:lnTo>
                  <a:lnTo>
                    <a:pt x="368" y="260"/>
                  </a:lnTo>
                  <a:lnTo>
                    <a:pt x="306" y="254"/>
                  </a:lnTo>
                  <a:lnTo>
                    <a:pt x="242" y="246"/>
                  </a:lnTo>
                  <a:lnTo>
                    <a:pt x="180" y="234"/>
                  </a:lnTo>
                  <a:lnTo>
                    <a:pt x="120" y="220"/>
                  </a:lnTo>
                  <a:lnTo>
                    <a:pt x="154" y="194"/>
                  </a:lnTo>
                  <a:lnTo>
                    <a:pt x="154" y="194"/>
                  </a:lnTo>
                  <a:lnTo>
                    <a:pt x="116" y="202"/>
                  </a:lnTo>
                  <a:lnTo>
                    <a:pt x="84" y="208"/>
                  </a:lnTo>
                  <a:lnTo>
                    <a:pt x="58" y="210"/>
                  </a:lnTo>
                  <a:lnTo>
                    <a:pt x="36" y="210"/>
                  </a:lnTo>
                  <a:lnTo>
                    <a:pt x="20" y="208"/>
                  </a:lnTo>
                  <a:lnTo>
                    <a:pt x="8" y="206"/>
                  </a:lnTo>
                  <a:lnTo>
                    <a:pt x="0" y="204"/>
                  </a:lnTo>
                  <a:lnTo>
                    <a:pt x="0" y="204"/>
                  </a:lnTo>
                  <a:lnTo>
                    <a:pt x="4" y="212"/>
                  </a:lnTo>
                  <a:lnTo>
                    <a:pt x="26" y="236"/>
                  </a:lnTo>
                  <a:lnTo>
                    <a:pt x="42" y="252"/>
                  </a:lnTo>
                  <a:lnTo>
                    <a:pt x="66" y="274"/>
                  </a:lnTo>
                  <a:lnTo>
                    <a:pt x="96" y="298"/>
                  </a:lnTo>
                  <a:lnTo>
                    <a:pt x="134" y="324"/>
                  </a:lnTo>
                  <a:lnTo>
                    <a:pt x="114" y="284"/>
                  </a:lnTo>
                  <a:lnTo>
                    <a:pt x="114" y="284"/>
                  </a:lnTo>
                  <a:lnTo>
                    <a:pt x="182" y="294"/>
                  </a:lnTo>
                  <a:lnTo>
                    <a:pt x="248" y="302"/>
                  </a:lnTo>
                  <a:lnTo>
                    <a:pt x="314" y="306"/>
                  </a:lnTo>
                  <a:lnTo>
                    <a:pt x="382" y="308"/>
                  </a:lnTo>
                  <a:lnTo>
                    <a:pt x="448" y="308"/>
                  </a:lnTo>
                  <a:lnTo>
                    <a:pt x="514" y="306"/>
                  </a:lnTo>
                  <a:lnTo>
                    <a:pt x="580" y="300"/>
                  </a:lnTo>
                  <a:lnTo>
                    <a:pt x="644" y="294"/>
                  </a:lnTo>
                  <a:lnTo>
                    <a:pt x="708" y="286"/>
                  </a:lnTo>
                  <a:lnTo>
                    <a:pt x="770" y="276"/>
                  </a:lnTo>
                  <a:lnTo>
                    <a:pt x="830" y="264"/>
                  </a:lnTo>
                  <a:lnTo>
                    <a:pt x="890" y="250"/>
                  </a:lnTo>
                  <a:lnTo>
                    <a:pt x="950" y="236"/>
                  </a:lnTo>
                  <a:lnTo>
                    <a:pt x="1006" y="222"/>
                  </a:lnTo>
                  <a:lnTo>
                    <a:pt x="1114" y="190"/>
                  </a:lnTo>
                  <a:lnTo>
                    <a:pt x="1214" y="156"/>
                  </a:lnTo>
                  <a:lnTo>
                    <a:pt x="1304" y="124"/>
                  </a:lnTo>
                  <a:lnTo>
                    <a:pt x="1384" y="92"/>
                  </a:lnTo>
                  <a:lnTo>
                    <a:pt x="1452" y="62"/>
                  </a:lnTo>
                  <a:lnTo>
                    <a:pt x="1506" y="36"/>
                  </a:lnTo>
                  <a:lnTo>
                    <a:pt x="1548" y="16"/>
                  </a:lnTo>
                  <a:lnTo>
                    <a:pt x="1582" y="0"/>
                  </a:lnTo>
                  <a:lnTo>
                    <a:pt x="1582" y="0"/>
                  </a:lnTo>
                  <a:close/>
                </a:path>
              </a:pathLst>
            </a:custGeom>
            <a:solidFill>
              <a:srgbClr val="EC7061"/>
            </a:solidFill>
            <a:ln w="6350" cap="flat" cmpd="sng" algn="ctr">
              <a:noFill/>
              <a:prstDash val="solid"/>
            </a:ln>
            <a:effectLst/>
          </p:spPr>
          <p:txBody>
            <a:bodyPr lIns="91404" tIns="45702" rIns="91404" bIns="45702" rtlCol="0" anchor="ctr"/>
            <a:lstStyle/>
            <a:p>
              <a:pPr algn="ctr" defTabSz="914034" fontAlgn="base">
                <a:spcBef>
                  <a:spcPct val="0"/>
                </a:spcBef>
                <a:spcAft>
                  <a:spcPct val="0"/>
                </a:spcAft>
                <a:defRPr/>
              </a:pPr>
              <a:endParaRPr lang="zh-CN" altLang="en-US" sz="3199" kern="0">
                <a:solidFill>
                  <a:srgbClr val="FFFFFF"/>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Freeform 6"/>
            <p:cNvSpPr/>
            <p:nvPr/>
          </p:nvSpPr>
          <p:spPr bwMode="auto">
            <a:xfrm rot="12655883" flipV="1">
              <a:off x="6270335" y="2293307"/>
              <a:ext cx="702301" cy="199430"/>
            </a:xfrm>
            <a:custGeom>
              <a:avLst/>
              <a:gdLst/>
              <a:ahLst/>
              <a:cxnLst>
                <a:cxn ang="0">
                  <a:pos x="1582" y="0"/>
                </a:cxn>
                <a:cxn ang="0">
                  <a:pos x="1502" y="34"/>
                </a:cxn>
                <a:cxn ang="0">
                  <a:pos x="1372" y="84"/>
                </a:cxn>
                <a:cxn ang="0">
                  <a:pos x="1196" y="144"/>
                </a:cxn>
                <a:cxn ang="0">
                  <a:pos x="982" y="200"/>
                </a:cxn>
                <a:cxn ang="0">
                  <a:pos x="866" y="224"/>
                </a:cxn>
                <a:cxn ang="0">
                  <a:pos x="746" y="244"/>
                </a:cxn>
                <a:cxn ang="0">
                  <a:pos x="622" y="258"/>
                </a:cxn>
                <a:cxn ang="0">
                  <a:pos x="494" y="262"/>
                </a:cxn>
                <a:cxn ang="0">
                  <a:pos x="368" y="260"/>
                </a:cxn>
                <a:cxn ang="0">
                  <a:pos x="242" y="246"/>
                </a:cxn>
                <a:cxn ang="0">
                  <a:pos x="120" y="220"/>
                </a:cxn>
                <a:cxn ang="0">
                  <a:pos x="154" y="194"/>
                </a:cxn>
                <a:cxn ang="0">
                  <a:pos x="84" y="208"/>
                </a:cxn>
                <a:cxn ang="0">
                  <a:pos x="36" y="210"/>
                </a:cxn>
                <a:cxn ang="0">
                  <a:pos x="8" y="206"/>
                </a:cxn>
                <a:cxn ang="0">
                  <a:pos x="0" y="204"/>
                </a:cxn>
                <a:cxn ang="0">
                  <a:pos x="26" y="236"/>
                </a:cxn>
                <a:cxn ang="0">
                  <a:pos x="66" y="274"/>
                </a:cxn>
                <a:cxn ang="0">
                  <a:pos x="134" y="324"/>
                </a:cxn>
                <a:cxn ang="0">
                  <a:pos x="114" y="284"/>
                </a:cxn>
                <a:cxn ang="0">
                  <a:pos x="248" y="302"/>
                </a:cxn>
                <a:cxn ang="0">
                  <a:pos x="382" y="308"/>
                </a:cxn>
                <a:cxn ang="0">
                  <a:pos x="514" y="306"/>
                </a:cxn>
                <a:cxn ang="0">
                  <a:pos x="644" y="294"/>
                </a:cxn>
                <a:cxn ang="0">
                  <a:pos x="770" y="276"/>
                </a:cxn>
                <a:cxn ang="0">
                  <a:pos x="890" y="250"/>
                </a:cxn>
                <a:cxn ang="0">
                  <a:pos x="1006" y="222"/>
                </a:cxn>
                <a:cxn ang="0">
                  <a:pos x="1214" y="156"/>
                </a:cxn>
                <a:cxn ang="0">
                  <a:pos x="1384" y="92"/>
                </a:cxn>
                <a:cxn ang="0">
                  <a:pos x="1506" y="36"/>
                </a:cxn>
                <a:cxn ang="0">
                  <a:pos x="1582" y="0"/>
                </a:cxn>
              </a:cxnLst>
              <a:rect l="0" t="0" r="r" b="b"/>
              <a:pathLst>
                <a:path w="1582" h="324">
                  <a:moveTo>
                    <a:pt x="1582" y="0"/>
                  </a:moveTo>
                  <a:lnTo>
                    <a:pt x="1582" y="0"/>
                  </a:lnTo>
                  <a:lnTo>
                    <a:pt x="1546" y="16"/>
                  </a:lnTo>
                  <a:lnTo>
                    <a:pt x="1502" y="34"/>
                  </a:lnTo>
                  <a:lnTo>
                    <a:pt x="1444" y="58"/>
                  </a:lnTo>
                  <a:lnTo>
                    <a:pt x="1372" y="84"/>
                  </a:lnTo>
                  <a:lnTo>
                    <a:pt x="1290" y="114"/>
                  </a:lnTo>
                  <a:lnTo>
                    <a:pt x="1196" y="144"/>
                  </a:lnTo>
                  <a:lnTo>
                    <a:pt x="1094" y="174"/>
                  </a:lnTo>
                  <a:lnTo>
                    <a:pt x="982" y="200"/>
                  </a:lnTo>
                  <a:lnTo>
                    <a:pt x="926" y="214"/>
                  </a:lnTo>
                  <a:lnTo>
                    <a:pt x="866" y="224"/>
                  </a:lnTo>
                  <a:lnTo>
                    <a:pt x="806" y="236"/>
                  </a:lnTo>
                  <a:lnTo>
                    <a:pt x="746" y="244"/>
                  </a:lnTo>
                  <a:lnTo>
                    <a:pt x="684" y="252"/>
                  </a:lnTo>
                  <a:lnTo>
                    <a:pt x="622" y="258"/>
                  </a:lnTo>
                  <a:lnTo>
                    <a:pt x="558" y="262"/>
                  </a:lnTo>
                  <a:lnTo>
                    <a:pt x="494" y="262"/>
                  </a:lnTo>
                  <a:lnTo>
                    <a:pt x="432" y="262"/>
                  </a:lnTo>
                  <a:lnTo>
                    <a:pt x="368" y="260"/>
                  </a:lnTo>
                  <a:lnTo>
                    <a:pt x="306" y="254"/>
                  </a:lnTo>
                  <a:lnTo>
                    <a:pt x="242" y="246"/>
                  </a:lnTo>
                  <a:lnTo>
                    <a:pt x="180" y="234"/>
                  </a:lnTo>
                  <a:lnTo>
                    <a:pt x="120" y="220"/>
                  </a:lnTo>
                  <a:lnTo>
                    <a:pt x="154" y="194"/>
                  </a:lnTo>
                  <a:lnTo>
                    <a:pt x="154" y="194"/>
                  </a:lnTo>
                  <a:lnTo>
                    <a:pt x="116" y="202"/>
                  </a:lnTo>
                  <a:lnTo>
                    <a:pt x="84" y="208"/>
                  </a:lnTo>
                  <a:lnTo>
                    <a:pt x="58" y="210"/>
                  </a:lnTo>
                  <a:lnTo>
                    <a:pt x="36" y="210"/>
                  </a:lnTo>
                  <a:lnTo>
                    <a:pt x="20" y="208"/>
                  </a:lnTo>
                  <a:lnTo>
                    <a:pt x="8" y="206"/>
                  </a:lnTo>
                  <a:lnTo>
                    <a:pt x="0" y="204"/>
                  </a:lnTo>
                  <a:lnTo>
                    <a:pt x="0" y="204"/>
                  </a:lnTo>
                  <a:lnTo>
                    <a:pt x="4" y="212"/>
                  </a:lnTo>
                  <a:lnTo>
                    <a:pt x="26" y="236"/>
                  </a:lnTo>
                  <a:lnTo>
                    <a:pt x="42" y="252"/>
                  </a:lnTo>
                  <a:lnTo>
                    <a:pt x="66" y="274"/>
                  </a:lnTo>
                  <a:lnTo>
                    <a:pt x="96" y="298"/>
                  </a:lnTo>
                  <a:lnTo>
                    <a:pt x="134" y="324"/>
                  </a:lnTo>
                  <a:lnTo>
                    <a:pt x="114" y="284"/>
                  </a:lnTo>
                  <a:lnTo>
                    <a:pt x="114" y="284"/>
                  </a:lnTo>
                  <a:lnTo>
                    <a:pt x="182" y="294"/>
                  </a:lnTo>
                  <a:lnTo>
                    <a:pt x="248" y="302"/>
                  </a:lnTo>
                  <a:lnTo>
                    <a:pt x="314" y="306"/>
                  </a:lnTo>
                  <a:lnTo>
                    <a:pt x="382" y="308"/>
                  </a:lnTo>
                  <a:lnTo>
                    <a:pt x="448" y="308"/>
                  </a:lnTo>
                  <a:lnTo>
                    <a:pt x="514" y="306"/>
                  </a:lnTo>
                  <a:lnTo>
                    <a:pt x="580" y="300"/>
                  </a:lnTo>
                  <a:lnTo>
                    <a:pt x="644" y="294"/>
                  </a:lnTo>
                  <a:lnTo>
                    <a:pt x="708" y="286"/>
                  </a:lnTo>
                  <a:lnTo>
                    <a:pt x="770" y="276"/>
                  </a:lnTo>
                  <a:lnTo>
                    <a:pt x="830" y="264"/>
                  </a:lnTo>
                  <a:lnTo>
                    <a:pt x="890" y="250"/>
                  </a:lnTo>
                  <a:lnTo>
                    <a:pt x="950" y="236"/>
                  </a:lnTo>
                  <a:lnTo>
                    <a:pt x="1006" y="222"/>
                  </a:lnTo>
                  <a:lnTo>
                    <a:pt x="1114" y="190"/>
                  </a:lnTo>
                  <a:lnTo>
                    <a:pt x="1214" y="156"/>
                  </a:lnTo>
                  <a:lnTo>
                    <a:pt x="1304" y="124"/>
                  </a:lnTo>
                  <a:lnTo>
                    <a:pt x="1384" y="92"/>
                  </a:lnTo>
                  <a:lnTo>
                    <a:pt x="1452" y="62"/>
                  </a:lnTo>
                  <a:lnTo>
                    <a:pt x="1506" y="36"/>
                  </a:lnTo>
                  <a:lnTo>
                    <a:pt x="1548" y="16"/>
                  </a:lnTo>
                  <a:lnTo>
                    <a:pt x="1582" y="0"/>
                  </a:lnTo>
                  <a:lnTo>
                    <a:pt x="1582" y="0"/>
                  </a:lnTo>
                  <a:close/>
                </a:path>
              </a:pathLst>
            </a:custGeom>
            <a:solidFill>
              <a:srgbClr val="EC7061"/>
            </a:solidFill>
            <a:ln w="6350" cap="flat" cmpd="sng" algn="ctr">
              <a:noFill/>
              <a:prstDash val="solid"/>
            </a:ln>
            <a:effectLst/>
          </p:spPr>
          <p:txBody>
            <a:bodyPr lIns="91404" tIns="45702" rIns="91404" bIns="45702" rtlCol="0" anchor="ctr"/>
            <a:lstStyle/>
            <a:p>
              <a:pPr algn="ctr" defTabSz="914034" fontAlgn="base">
                <a:spcBef>
                  <a:spcPct val="0"/>
                </a:spcBef>
                <a:spcAft>
                  <a:spcPct val="0"/>
                </a:spcAft>
                <a:defRPr/>
              </a:pPr>
              <a:endParaRPr lang="zh-CN" altLang="en-US" sz="3199" kern="0">
                <a:solidFill>
                  <a:srgbClr val="FFFFFF"/>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 name="TextBox 158"/>
            <p:cNvSpPr txBox="1"/>
            <p:nvPr/>
          </p:nvSpPr>
          <p:spPr>
            <a:xfrm>
              <a:off x="6148354" y="3015591"/>
              <a:ext cx="1551023" cy="546134"/>
            </a:xfrm>
            <a:prstGeom prst="rect">
              <a:avLst/>
            </a:prstGeom>
            <a:noFill/>
          </p:spPr>
          <p:txBody>
            <a:bodyPr wrap="square" rtlCol="0">
              <a:spAutoFit/>
            </a:bodyPr>
            <a:lstStyle/>
            <a:p>
              <a:pPr algn="ctr" defTabSz="914034" fontAlgn="base">
                <a:spcBef>
                  <a:spcPct val="0"/>
                </a:spcBef>
                <a:spcAft>
                  <a:spcPct val="0"/>
                </a:spcAft>
                <a:defRPr/>
              </a:pPr>
              <a:r>
                <a:rPr lang="en-US" altLang="zh-CN" sz="1799" b="1" kern="0" dirty="0" err="1">
                  <a:ea typeface="方正兰亭黑简体" panose="02000000000000000000" pitchFamily="2" charset="-122"/>
                  <a:cs typeface="Huawei Sans" panose="020C0503030203020204" pitchFamily="34" charset="0"/>
                  <a:sym typeface="Huawei Sans" panose="020C0503030203020204" pitchFamily="34" charset="0"/>
                </a:rPr>
                <a:t>SmartX</a:t>
              </a:r>
              <a:endParaRPr lang="en-US" altLang="zh-CN" sz="1799" b="1" kern="0" dirty="0">
                <a:ea typeface="方正兰亭黑简体" panose="02000000000000000000" pitchFamily="2" charset="-122"/>
                <a:cs typeface="Huawei Sans" panose="020C0503030203020204" pitchFamily="34" charset="0"/>
                <a:sym typeface="Huawei Sans" panose="020C0503030203020204" pitchFamily="34" charset="0"/>
              </a:endParaRPr>
            </a:p>
            <a:p>
              <a:pPr algn="ctr" defTabSz="914034" fontAlgn="base">
                <a:spcBef>
                  <a:spcPct val="0"/>
                </a:spcBef>
                <a:spcAft>
                  <a:spcPct val="0"/>
                </a:spcAft>
                <a:defRPr/>
              </a:pPr>
              <a:endParaRPr lang="zh-CN" altLang="en-US" sz="1799" b="1" kern="0" dirty="0">
                <a:solidFill>
                  <a:srgbClr val="000000"/>
                </a:solidFill>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TextBox 135"/>
            <p:cNvSpPr txBox="1"/>
            <p:nvPr/>
          </p:nvSpPr>
          <p:spPr>
            <a:xfrm>
              <a:off x="6311624" y="2601132"/>
              <a:ext cx="762776" cy="338215"/>
            </a:xfrm>
            <a:prstGeom prst="rect">
              <a:avLst/>
            </a:prstGeom>
            <a:noFill/>
          </p:spPr>
          <p:txBody>
            <a:bodyPr wrap="square" rtlCol="0">
              <a:spAutoFit/>
            </a:bodyPr>
            <a:lstStyle/>
            <a:p>
              <a:pPr algn="ctr" defTabSz="914034" fontAlgn="base">
                <a:spcBef>
                  <a:spcPct val="0"/>
                </a:spcBef>
                <a:spcAft>
                  <a:spcPct val="0"/>
                </a:spcAft>
                <a:defRPr/>
              </a:pPr>
              <a:r>
                <a:rPr lang="zh-CN" altLang="en-US" sz="1000" kern="0" dirty="0">
                  <a:ea typeface="方正兰亭黑简体" panose="02000000000000000000" pitchFamily="2" charset="-122"/>
                  <a:cs typeface="Huawei Sans" panose="020C0503030203020204" pitchFamily="34" charset="0"/>
                  <a:sym typeface="Huawei Sans" panose="020C0503030203020204" pitchFamily="34" charset="0"/>
                </a:rPr>
                <a:t>Integrated design</a:t>
              </a:r>
            </a:p>
          </p:txBody>
        </p:sp>
      </p:grpSp>
      <p:pic>
        <p:nvPicPr>
          <p:cNvPr id="67" name="图片 6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4683" y="3029547"/>
            <a:ext cx="545918" cy="1006100"/>
          </a:xfrm>
          <a:prstGeom prst="rect">
            <a:avLst/>
          </a:prstGeom>
          <a:effectLst/>
        </p:spPr>
      </p:pic>
      <p:pic>
        <p:nvPicPr>
          <p:cNvPr id="68" name="图片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04072" y="4193202"/>
            <a:ext cx="747232" cy="650209"/>
          </a:xfrm>
          <a:prstGeom prst="rect">
            <a:avLst/>
          </a:prstGeom>
        </p:spPr>
      </p:pic>
    </p:spTree>
    <p:extLst>
      <p:ext uri="{BB962C8B-B14F-4D97-AF65-F5344CB8AC3E}">
        <p14:creationId xmlns:p14="http://schemas.microsoft.com/office/powerpoint/2010/main" val="1070047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800" dirty="0"/>
              <a:t>CloudEngine S-series Switch Evolution Path </a:t>
            </a:r>
            <a:endParaRPr lang="zh-CN" altLang="en-US" sz="2800" dirty="0"/>
          </a:p>
        </p:txBody>
      </p:sp>
      <p:cxnSp>
        <p:nvCxnSpPr>
          <p:cNvPr id="4" name="直接连接符 3"/>
          <p:cNvCxnSpPr/>
          <p:nvPr/>
        </p:nvCxnSpPr>
        <p:spPr>
          <a:xfrm>
            <a:off x="722719" y="2545299"/>
            <a:ext cx="10723811" cy="0"/>
          </a:xfrm>
          <a:prstGeom prst="line">
            <a:avLst/>
          </a:prstGeom>
          <a:ln w="19050">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22719" y="3716725"/>
            <a:ext cx="10723811" cy="0"/>
          </a:xfrm>
          <a:prstGeom prst="line">
            <a:avLst/>
          </a:prstGeom>
          <a:ln w="19050">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1061470" y="1849108"/>
            <a:ext cx="810987" cy="215360"/>
          </a:xfrm>
          <a:prstGeom prst="rect">
            <a:avLst/>
          </a:prstGeom>
          <a:noFill/>
        </p:spPr>
        <p:txBody>
          <a:bodyPr wrap="square" lIns="0" tIns="0" rIns="0" bIns="0">
            <a:spAutoFit/>
          </a:bodyPr>
          <a:lstStyle/>
          <a:p>
            <a:pPr algn="ctr">
              <a:defRPr/>
            </a:pPr>
            <a:r>
              <a:rPr lang="en-US" altLang="zh-CN" sz="1399"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Modular</a:t>
            </a:r>
          </a:p>
        </p:txBody>
      </p:sp>
      <p:sp>
        <p:nvSpPr>
          <p:cNvPr id="8" name="TextBox 23"/>
          <p:cNvSpPr txBox="1"/>
          <p:nvPr/>
        </p:nvSpPr>
        <p:spPr>
          <a:xfrm>
            <a:off x="1061470" y="2907459"/>
            <a:ext cx="723445" cy="430719"/>
          </a:xfrm>
          <a:prstGeom prst="rect">
            <a:avLst/>
          </a:prstGeom>
          <a:noFill/>
        </p:spPr>
        <p:txBody>
          <a:bodyPr wrap="square" lIns="0" tIns="0" rIns="0" bIns="0">
            <a:spAutoFit/>
          </a:bodyPr>
          <a:lstStyle/>
          <a:p>
            <a:pPr algn="ctr">
              <a:defRPr/>
            </a:pPr>
            <a:r>
              <a:rPr lang="en-US" altLang="zh-CN" sz="1399"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Fixed</a:t>
            </a:r>
          </a:p>
          <a:p>
            <a:pPr algn="ctr">
              <a:defRPr/>
            </a:pPr>
            <a:r>
              <a:rPr lang="en-US" altLang="zh-CN" sz="1399"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(10GE)</a:t>
            </a:r>
          </a:p>
        </p:txBody>
      </p:sp>
      <p:sp>
        <p:nvSpPr>
          <p:cNvPr id="9" name="TextBox 23"/>
          <p:cNvSpPr txBox="1"/>
          <p:nvPr/>
        </p:nvSpPr>
        <p:spPr>
          <a:xfrm>
            <a:off x="1061470" y="4657173"/>
            <a:ext cx="723445" cy="430719"/>
          </a:xfrm>
          <a:prstGeom prst="rect">
            <a:avLst/>
          </a:prstGeom>
          <a:noFill/>
        </p:spPr>
        <p:txBody>
          <a:bodyPr wrap="square" lIns="0" tIns="0" rIns="0" bIns="0">
            <a:spAutoFit/>
          </a:bodyPr>
          <a:lstStyle/>
          <a:p>
            <a:pPr algn="ctr">
              <a:defRPr/>
            </a:pPr>
            <a:r>
              <a:rPr lang="en-US" altLang="zh-CN" sz="1399"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Fixed</a:t>
            </a:r>
          </a:p>
          <a:p>
            <a:pPr algn="ctr">
              <a:defRPr/>
            </a:pPr>
            <a:r>
              <a:rPr lang="en-US" altLang="zh-CN" sz="1399"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(GE)</a:t>
            </a:r>
          </a:p>
        </p:txBody>
      </p:sp>
      <p:sp>
        <p:nvSpPr>
          <p:cNvPr id="13" name="圆角矩形 12"/>
          <p:cNvSpPr/>
          <p:nvPr/>
        </p:nvSpPr>
        <p:spPr>
          <a:xfrm>
            <a:off x="2183468" y="1593227"/>
            <a:ext cx="2159157" cy="323873"/>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S12704/08/12</a:t>
            </a:r>
          </a:p>
        </p:txBody>
      </p:sp>
      <p:sp>
        <p:nvSpPr>
          <p:cNvPr id="14" name="圆角矩形 13"/>
          <p:cNvSpPr/>
          <p:nvPr/>
        </p:nvSpPr>
        <p:spPr>
          <a:xfrm>
            <a:off x="6107957" y="1593227"/>
            <a:ext cx="2159157" cy="323873"/>
          </a:xfrm>
          <a:prstGeom prst="roundRect">
            <a:avLst/>
          </a:prstGeom>
          <a:solidFill>
            <a:srgbClr val="00B0F0"/>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err="1">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a:t>
            </a: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S12700E-4/8/12</a:t>
            </a:r>
          </a:p>
        </p:txBody>
      </p:sp>
      <p:sp>
        <p:nvSpPr>
          <p:cNvPr id="15" name="圆角矩形 14"/>
          <p:cNvSpPr/>
          <p:nvPr/>
        </p:nvSpPr>
        <p:spPr>
          <a:xfrm>
            <a:off x="2183468" y="2061041"/>
            <a:ext cx="2159157" cy="323873"/>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S7703/06/12</a:t>
            </a:r>
          </a:p>
        </p:txBody>
      </p:sp>
      <p:sp>
        <p:nvSpPr>
          <p:cNvPr id="16" name="圆角矩形 15"/>
          <p:cNvSpPr/>
          <p:nvPr/>
        </p:nvSpPr>
        <p:spPr>
          <a:xfrm>
            <a:off x="6107957" y="2061041"/>
            <a:ext cx="2159157" cy="323873"/>
          </a:xfrm>
          <a:prstGeom prst="roundRect">
            <a:avLst/>
          </a:prstGeom>
          <a:solidFill>
            <a:srgbClr val="00B0F0"/>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S7700 MCU</a:t>
            </a:r>
            <a:r>
              <a:rPr lang="zh-CN" altLang="en-US"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MCUD/SRUHX1</a:t>
            </a:r>
          </a:p>
        </p:txBody>
      </p:sp>
      <p:cxnSp>
        <p:nvCxnSpPr>
          <p:cNvPr id="20" name="直接箭头连接符 19"/>
          <p:cNvCxnSpPr>
            <a:stCxn id="13" idx="3"/>
          </p:cNvCxnSpPr>
          <p:nvPr/>
        </p:nvCxnSpPr>
        <p:spPr>
          <a:xfrm>
            <a:off x="4342625" y="1755164"/>
            <a:ext cx="1765332" cy="0"/>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2183468" y="2634882"/>
            <a:ext cx="2159157" cy="251902"/>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S6720-HI/EI</a:t>
            </a:r>
          </a:p>
        </p:txBody>
      </p:sp>
      <p:sp>
        <p:nvSpPr>
          <p:cNvPr id="23" name="圆角矩形 22"/>
          <p:cNvSpPr/>
          <p:nvPr/>
        </p:nvSpPr>
        <p:spPr>
          <a:xfrm>
            <a:off x="2183468" y="3005948"/>
            <a:ext cx="2159157" cy="251902"/>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S6720-SI</a:t>
            </a:r>
          </a:p>
        </p:txBody>
      </p:sp>
      <p:sp>
        <p:nvSpPr>
          <p:cNvPr id="24" name="圆角矩形 23"/>
          <p:cNvSpPr/>
          <p:nvPr/>
        </p:nvSpPr>
        <p:spPr>
          <a:xfrm>
            <a:off x="2183468" y="3377014"/>
            <a:ext cx="2159157" cy="251902"/>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S6720-LI</a:t>
            </a:r>
          </a:p>
        </p:txBody>
      </p:sp>
      <p:sp>
        <p:nvSpPr>
          <p:cNvPr id="25" name="圆角矩形 24"/>
          <p:cNvSpPr/>
          <p:nvPr/>
        </p:nvSpPr>
        <p:spPr>
          <a:xfrm>
            <a:off x="6107957" y="2634882"/>
            <a:ext cx="2159157" cy="251902"/>
          </a:xfrm>
          <a:prstGeom prst="roundRect">
            <a:avLst/>
          </a:prstGeom>
          <a:solidFill>
            <a:srgbClr val="00B0F0"/>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 S6730-H</a:t>
            </a:r>
          </a:p>
        </p:txBody>
      </p:sp>
      <p:sp>
        <p:nvSpPr>
          <p:cNvPr id="26" name="圆角矩形 25"/>
          <p:cNvSpPr/>
          <p:nvPr/>
        </p:nvSpPr>
        <p:spPr>
          <a:xfrm>
            <a:off x="6107957" y="3005948"/>
            <a:ext cx="2159157" cy="251902"/>
          </a:xfrm>
          <a:prstGeom prst="roundRect">
            <a:avLst/>
          </a:prstGeom>
          <a:solidFill>
            <a:srgbClr val="00B0F0"/>
          </a:solidFill>
          <a:ln w="9525" cap="flat" cmpd="sng" algn="ctr">
            <a:noFill/>
            <a:prstDash val="solid"/>
          </a:ln>
          <a:effectLst/>
        </p:spPr>
        <p:txBody>
          <a:bodyPr lIns="0" tIns="34255" rIns="0"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 S6730-S</a:t>
            </a:r>
          </a:p>
        </p:txBody>
      </p:sp>
      <p:sp>
        <p:nvSpPr>
          <p:cNvPr id="27" name="圆角矩形 26"/>
          <p:cNvSpPr/>
          <p:nvPr/>
        </p:nvSpPr>
        <p:spPr>
          <a:xfrm>
            <a:off x="6107957" y="3377014"/>
            <a:ext cx="2159157" cy="251902"/>
          </a:xfrm>
          <a:prstGeom prst="roundRect">
            <a:avLst/>
          </a:prstGeom>
          <a:solidFill>
            <a:srgbClr val="00B0F0"/>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err="1">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a:t>
            </a: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S5732-H(Multi-GE)</a:t>
            </a:r>
          </a:p>
        </p:txBody>
      </p:sp>
      <p:sp>
        <p:nvSpPr>
          <p:cNvPr id="28" name="圆角矩形 27"/>
          <p:cNvSpPr/>
          <p:nvPr/>
        </p:nvSpPr>
        <p:spPr>
          <a:xfrm>
            <a:off x="2183468" y="3812190"/>
            <a:ext cx="2159157" cy="251902"/>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S5730-HI</a:t>
            </a:r>
          </a:p>
        </p:txBody>
      </p:sp>
      <p:sp>
        <p:nvSpPr>
          <p:cNvPr id="29" name="圆角矩形 28"/>
          <p:cNvSpPr/>
          <p:nvPr/>
        </p:nvSpPr>
        <p:spPr>
          <a:xfrm>
            <a:off x="2183468" y="4155731"/>
            <a:ext cx="2159157" cy="251902"/>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S5720-HI/EI</a:t>
            </a:r>
          </a:p>
        </p:txBody>
      </p:sp>
      <p:sp>
        <p:nvSpPr>
          <p:cNvPr id="30" name="圆角矩形 29"/>
          <p:cNvSpPr/>
          <p:nvPr/>
        </p:nvSpPr>
        <p:spPr>
          <a:xfrm>
            <a:off x="2183468" y="4499272"/>
            <a:ext cx="2159157" cy="251902"/>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S5730-SI</a:t>
            </a:r>
          </a:p>
        </p:txBody>
      </p:sp>
      <p:sp>
        <p:nvSpPr>
          <p:cNvPr id="31" name="圆角矩形 30"/>
          <p:cNvSpPr/>
          <p:nvPr/>
        </p:nvSpPr>
        <p:spPr>
          <a:xfrm>
            <a:off x="6107957" y="4156167"/>
            <a:ext cx="2159157" cy="251902"/>
          </a:xfrm>
          <a:prstGeom prst="roundRect">
            <a:avLst/>
          </a:prstGeom>
          <a:solidFill>
            <a:srgbClr val="00B0F0"/>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 S5731-H</a:t>
            </a:r>
          </a:p>
        </p:txBody>
      </p:sp>
      <p:sp>
        <p:nvSpPr>
          <p:cNvPr id="32" name="圆角矩形 31"/>
          <p:cNvSpPr/>
          <p:nvPr/>
        </p:nvSpPr>
        <p:spPr>
          <a:xfrm>
            <a:off x="2183468" y="4842813"/>
            <a:ext cx="2159157" cy="251902"/>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S5720-SI</a:t>
            </a:r>
          </a:p>
        </p:txBody>
      </p:sp>
      <p:sp>
        <p:nvSpPr>
          <p:cNvPr id="33" name="圆角矩形 32"/>
          <p:cNvSpPr/>
          <p:nvPr/>
        </p:nvSpPr>
        <p:spPr>
          <a:xfrm>
            <a:off x="2183468" y="5612307"/>
            <a:ext cx="2159157" cy="323873"/>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S5720I-SI</a:t>
            </a:r>
            <a:r>
              <a:rPr lang="en-US" altLang="zh-CN" sz="10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p>
          <a:p>
            <a:pPr algn="ctr" defTabSz="685121" fontAlgn="base">
              <a:spcBef>
                <a:spcPct val="0"/>
              </a:spcBef>
              <a:spcAft>
                <a:spcPct val="0"/>
              </a:spcAft>
            </a:pPr>
            <a:r>
              <a:rPr lang="en-US" altLang="zh-CN" sz="9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Extended-Temperature Switch </a:t>
            </a:r>
            <a:endParaRPr lang="en-US" altLang="zh-CN" sz="900" b="1"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4" name="圆角矩形 33"/>
          <p:cNvSpPr/>
          <p:nvPr/>
        </p:nvSpPr>
        <p:spPr>
          <a:xfrm>
            <a:off x="8340900" y="2061041"/>
            <a:ext cx="1799297" cy="323873"/>
          </a:xfrm>
          <a:prstGeom prst="roundRect">
            <a:avLst/>
          </a:prstGeom>
          <a:solidFill>
            <a:srgbClr val="00B0F0"/>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X5/X6</a:t>
            </a:r>
          </a:p>
        </p:txBody>
      </p:sp>
      <p:cxnSp>
        <p:nvCxnSpPr>
          <p:cNvPr id="35" name="直接箭头连接符 34"/>
          <p:cNvCxnSpPr>
            <a:stCxn id="15" idx="3"/>
          </p:cNvCxnSpPr>
          <p:nvPr/>
        </p:nvCxnSpPr>
        <p:spPr>
          <a:xfrm>
            <a:off x="4342625" y="2222977"/>
            <a:ext cx="1765332" cy="0"/>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2" idx="3"/>
          </p:cNvCxnSpPr>
          <p:nvPr/>
        </p:nvCxnSpPr>
        <p:spPr>
          <a:xfrm>
            <a:off x="4342625" y="2760833"/>
            <a:ext cx="1765332" cy="0"/>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3" idx="3"/>
          </p:cNvCxnSpPr>
          <p:nvPr/>
        </p:nvCxnSpPr>
        <p:spPr>
          <a:xfrm>
            <a:off x="4342625" y="3131899"/>
            <a:ext cx="1765332" cy="0"/>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4" idx="3"/>
            <a:endCxn id="26" idx="1"/>
          </p:cNvCxnSpPr>
          <p:nvPr/>
        </p:nvCxnSpPr>
        <p:spPr>
          <a:xfrm flipV="1">
            <a:off x="4342625" y="3131900"/>
            <a:ext cx="1765332" cy="371066"/>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23" idx="3"/>
            <a:endCxn id="27" idx="1"/>
          </p:cNvCxnSpPr>
          <p:nvPr/>
        </p:nvCxnSpPr>
        <p:spPr>
          <a:xfrm>
            <a:off x="4342625" y="3131900"/>
            <a:ext cx="1765332" cy="371066"/>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8" idx="3"/>
            <a:endCxn id="31" idx="1"/>
          </p:cNvCxnSpPr>
          <p:nvPr/>
        </p:nvCxnSpPr>
        <p:spPr>
          <a:xfrm>
            <a:off x="4342625" y="3938141"/>
            <a:ext cx="1765332" cy="343977"/>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29" idx="3"/>
            <a:endCxn id="31" idx="1"/>
          </p:cNvCxnSpPr>
          <p:nvPr/>
        </p:nvCxnSpPr>
        <p:spPr>
          <a:xfrm>
            <a:off x="4342625" y="4281682"/>
            <a:ext cx="1765332" cy="436"/>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107957" y="4499817"/>
            <a:ext cx="2159157" cy="251902"/>
          </a:xfrm>
          <a:prstGeom prst="roundRect">
            <a:avLst/>
          </a:prstGeom>
          <a:solidFill>
            <a:srgbClr val="00B0F0"/>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 S5731-S</a:t>
            </a:r>
          </a:p>
        </p:txBody>
      </p:sp>
      <p:cxnSp>
        <p:nvCxnSpPr>
          <p:cNvPr id="44" name="直接箭头连接符 43"/>
          <p:cNvCxnSpPr>
            <a:stCxn id="29" idx="3"/>
            <a:endCxn id="43" idx="1"/>
          </p:cNvCxnSpPr>
          <p:nvPr/>
        </p:nvCxnSpPr>
        <p:spPr>
          <a:xfrm>
            <a:off x="4342625" y="4281682"/>
            <a:ext cx="1765332" cy="344086"/>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8" idx="3"/>
            <a:endCxn id="43" idx="1"/>
          </p:cNvCxnSpPr>
          <p:nvPr/>
        </p:nvCxnSpPr>
        <p:spPr>
          <a:xfrm>
            <a:off x="4342625" y="3938142"/>
            <a:ext cx="1765332" cy="687626"/>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
        <p:nvSpPr>
          <p:cNvPr id="46" name="圆角矩形 45"/>
          <p:cNvSpPr/>
          <p:nvPr/>
        </p:nvSpPr>
        <p:spPr>
          <a:xfrm>
            <a:off x="6107957" y="4843466"/>
            <a:ext cx="2159157" cy="251902"/>
          </a:xfrm>
          <a:prstGeom prst="roundRect">
            <a:avLst/>
          </a:prstGeom>
          <a:solidFill>
            <a:srgbClr val="00B0F0"/>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 S5735-S</a:t>
            </a:r>
          </a:p>
        </p:txBody>
      </p:sp>
      <p:sp>
        <p:nvSpPr>
          <p:cNvPr id="47" name="圆角矩形 46"/>
          <p:cNvSpPr/>
          <p:nvPr/>
        </p:nvSpPr>
        <p:spPr>
          <a:xfrm>
            <a:off x="6107957" y="5613179"/>
            <a:ext cx="2159157" cy="323873"/>
          </a:xfrm>
          <a:prstGeom prst="roundRect">
            <a:avLst/>
          </a:prstGeom>
          <a:solidFill>
            <a:srgbClr val="00B0F0"/>
          </a:solidFill>
          <a:ln w="9525" cap="flat" cmpd="sng" algn="ctr">
            <a:noFill/>
            <a:prstDash val="solid"/>
          </a:ln>
          <a:effectLst/>
        </p:spPr>
        <p:txBody>
          <a:bodyPr lIns="0" tIns="34255" rIns="0" bIns="34255" rtlCol="0" anchor="ctr"/>
          <a:lstStyle/>
          <a:p>
            <a:pPr algn="ctr" defTabSz="685121" fontAlgn="base">
              <a:spcBef>
                <a:spcPct val="0"/>
              </a:spcBef>
              <a:spcAft>
                <a:spcPct val="0"/>
              </a:spcAft>
            </a:pPr>
            <a:r>
              <a:rPr lang="en-US" altLang="zh-CN" sz="1000" b="1" kern="0" dirty="0" err="1">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a:t>
            </a: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S5735-S-I(24 Port)</a:t>
            </a:r>
          </a:p>
        </p:txBody>
      </p:sp>
      <p:cxnSp>
        <p:nvCxnSpPr>
          <p:cNvPr id="48" name="直接箭头连接符 47"/>
          <p:cNvCxnSpPr>
            <a:stCxn id="32" idx="3"/>
            <a:endCxn id="46" idx="1"/>
          </p:cNvCxnSpPr>
          <p:nvPr/>
        </p:nvCxnSpPr>
        <p:spPr>
          <a:xfrm>
            <a:off x="4342625" y="4968763"/>
            <a:ext cx="1765332" cy="654"/>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3" idx="3"/>
            <a:endCxn id="47" idx="1"/>
          </p:cNvCxnSpPr>
          <p:nvPr/>
        </p:nvCxnSpPr>
        <p:spPr>
          <a:xfrm>
            <a:off x="4342625" y="5774244"/>
            <a:ext cx="1765332" cy="872"/>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
        <p:nvSpPr>
          <p:cNvPr id="50" name="圆角矩形 49"/>
          <p:cNvSpPr/>
          <p:nvPr/>
        </p:nvSpPr>
        <p:spPr>
          <a:xfrm>
            <a:off x="2183468" y="6008293"/>
            <a:ext cx="2159157" cy="251902"/>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S5720-LI</a:t>
            </a:r>
          </a:p>
        </p:txBody>
      </p:sp>
      <p:sp>
        <p:nvSpPr>
          <p:cNvPr id="51" name="圆角矩形 50"/>
          <p:cNvSpPr/>
          <p:nvPr/>
        </p:nvSpPr>
        <p:spPr>
          <a:xfrm>
            <a:off x="6107957" y="6009276"/>
            <a:ext cx="2159157" cy="251902"/>
          </a:xfrm>
          <a:prstGeom prst="roundRect">
            <a:avLst/>
          </a:prstGeom>
          <a:solidFill>
            <a:srgbClr val="00B0F0"/>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 S5735-L</a:t>
            </a:r>
          </a:p>
        </p:txBody>
      </p:sp>
      <p:cxnSp>
        <p:nvCxnSpPr>
          <p:cNvPr id="52" name="直接箭头连接符 51"/>
          <p:cNvCxnSpPr>
            <a:stCxn id="50" idx="3"/>
            <a:endCxn id="51" idx="1"/>
          </p:cNvCxnSpPr>
          <p:nvPr/>
        </p:nvCxnSpPr>
        <p:spPr>
          <a:xfrm>
            <a:off x="4342625" y="6134245"/>
            <a:ext cx="1765332" cy="983"/>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
        <p:nvSpPr>
          <p:cNvPr id="60" name="圆角矩形 59"/>
          <p:cNvSpPr/>
          <p:nvPr/>
        </p:nvSpPr>
        <p:spPr>
          <a:xfrm>
            <a:off x="6107957" y="3812517"/>
            <a:ext cx="2159157" cy="251902"/>
          </a:xfrm>
          <a:prstGeom prst="roundRect">
            <a:avLst/>
          </a:prstGeom>
          <a:solidFill>
            <a:srgbClr val="00B0F0"/>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 S5732-H</a:t>
            </a:r>
          </a:p>
        </p:txBody>
      </p:sp>
      <p:cxnSp>
        <p:nvCxnSpPr>
          <p:cNvPr id="61" name="直接箭头连接符 60"/>
          <p:cNvCxnSpPr>
            <a:stCxn id="28" idx="3"/>
            <a:endCxn id="60" idx="1"/>
          </p:cNvCxnSpPr>
          <p:nvPr/>
        </p:nvCxnSpPr>
        <p:spPr>
          <a:xfrm>
            <a:off x="4342625" y="3938142"/>
            <a:ext cx="1765332" cy="327"/>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8340901" y="1593227"/>
            <a:ext cx="1799297" cy="323873"/>
          </a:xfrm>
          <a:prstGeom prst="roundRect">
            <a:avLst/>
          </a:prstGeom>
          <a:solidFill>
            <a:srgbClr val="00B0F0"/>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X5/X6</a:t>
            </a:r>
          </a:p>
        </p:txBody>
      </p:sp>
      <p:cxnSp>
        <p:nvCxnSpPr>
          <p:cNvPr id="71" name="直接箭头连接符 70"/>
          <p:cNvCxnSpPr>
            <a:stCxn id="30" idx="3"/>
            <a:endCxn id="43" idx="1"/>
          </p:cNvCxnSpPr>
          <p:nvPr/>
        </p:nvCxnSpPr>
        <p:spPr>
          <a:xfrm>
            <a:off x="4342625" y="4625223"/>
            <a:ext cx="1765332" cy="545"/>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30" idx="3"/>
            <a:endCxn id="31" idx="1"/>
          </p:cNvCxnSpPr>
          <p:nvPr/>
        </p:nvCxnSpPr>
        <p:spPr>
          <a:xfrm flipV="1">
            <a:off x="4342625" y="4282118"/>
            <a:ext cx="1765332" cy="343105"/>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2183468" y="5186354"/>
            <a:ext cx="2159157" cy="323873"/>
          </a:xfrm>
          <a:prstGeom prst="roundRect">
            <a:avLst/>
          </a:prstGeom>
          <a:solidFill>
            <a:srgbClr val="EC7061"/>
          </a:solidFill>
          <a:ln w="9525" cap="flat" cmpd="sng" algn="ctr">
            <a:noFill/>
            <a:prstDash val="solid"/>
          </a:ln>
          <a:effectLst/>
        </p:spPr>
        <p:txBody>
          <a:bodyPr lIns="68509" tIns="34255" rIns="68509" bIns="34255" rtlCol="0" anchor="ctr"/>
          <a:lstStyle/>
          <a:p>
            <a:pPr algn="ctr" defTabSz="685121" fontAlgn="base">
              <a:spcBef>
                <a:spcPct val="0"/>
              </a:spcBef>
              <a:spcAft>
                <a:spcPct val="0"/>
              </a:spcAft>
            </a:pP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S5720I-SI</a:t>
            </a:r>
          </a:p>
          <a:p>
            <a:pPr algn="ctr" defTabSz="685121" fontAlgn="base">
              <a:spcBef>
                <a:spcPct val="0"/>
              </a:spcBef>
              <a:spcAft>
                <a:spcPct val="0"/>
              </a:spcAft>
            </a:pPr>
            <a:r>
              <a:rPr lang="en-US" altLang="zh-CN" sz="9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Video Backhaul Switch</a:t>
            </a:r>
          </a:p>
        </p:txBody>
      </p:sp>
      <p:sp>
        <p:nvSpPr>
          <p:cNvPr id="85" name="圆角矩形 84"/>
          <p:cNvSpPr/>
          <p:nvPr/>
        </p:nvSpPr>
        <p:spPr>
          <a:xfrm>
            <a:off x="6107957" y="5187116"/>
            <a:ext cx="2159157" cy="323873"/>
          </a:xfrm>
          <a:prstGeom prst="roundRect">
            <a:avLst/>
          </a:prstGeom>
          <a:solidFill>
            <a:srgbClr val="00B0F0"/>
          </a:solidFill>
          <a:ln w="9525" cap="flat" cmpd="sng" algn="ctr">
            <a:noFill/>
            <a:prstDash val="solid"/>
          </a:ln>
          <a:effectLst/>
        </p:spPr>
        <p:txBody>
          <a:bodyPr lIns="0" tIns="34255" rIns="0" bIns="34255" rtlCol="0" anchor="ctr"/>
          <a:lstStyle/>
          <a:p>
            <a:pPr algn="ctr" defTabSz="685121" fontAlgn="base">
              <a:spcBef>
                <a:spcPct val="0"/>
              </a:spcBef>
              <a:spcAft>
                <a:spcPct val="0"/>
              </a:spcAft>
            </a:pPr>
            <a:r>
              <a:rPr lang="en-US" altLang="zh-CN" sz="1000" b="1" kern="0" dirty="0" err="1">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CloudEngine</a:t>
            </a:r>
            <a:r>
              <a:rPr lang="en-US" altLang="zh-CN" sz="1000" b="1" kern="0" dirty="0">
                <a:solidFill>
                  <a:sysClr val="window" lastClr="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S5735-S-IA</a:t>
            </a:r>
          </a:p>
        </p:txBody>
      </p:sp>
      <p:cxnSp>
        <p:nvCxnSpPr>
          <p:cNvPr id="86" name="直接箭头连接符 85"/>
          <p:cNvCxnSpPr>
            <a:stCxn id="84" idx="3"/>
            <a:endCxn id="85" idx="1"/>
          </p:cNvCxnSpPr>
          <p:nvPr/>
        </p:nvCxnSpPr>
        <p:spPr>
          <a:xfrm>
            <a:off x="4342625" y="5348291"/>
            <a:ext cx="1765332" cy="763"/>
          </a:xfrm>
          <a:prstGeom prst="straightConnector1">
            <a:avLst/>
          </a:prstGeom>
          <a:ln>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351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4294967295"/>
          </p:nvPr>
        </p:nvSpPr>
        <p:spPr>
          <a:xfrm>
            <a:off x="469900" y="1233488"/>
            <a:ext cx="11274425" cy="4679950"/>
          </a:xfrm>
        </p:spPr>
        <p:txBody>
          <a:bodyPr wrap="square"/>
          <a:lstStyle/>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IP Products Sales Strategy Overview</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Switches</a:t>
            </a:r>
          </a:p>
          <a:p>
            <a:r>
              <a:rPr lang="en-US" altLang="zh-CN" sz="2400" b="1" dirty="0">
                <a:latin typeface="Huawei Sans" panose="020C0503030203020204" pitchFamily="34" charset="0"/>
                <a:ea typeface="微软雅黑" panose="020B0503020204020204" pitchFamily="34" charset="-122"/>
                <a:cs typeface="Huawei Sans" panose="020C0503030203020204" pitchFamily="34" charset="0"/>
              </a:rPr>
              <a:t>Campus WLAN Products</a:t>
            </a: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Data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Center Switches</a:t>
            </a: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Edge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Routing: AR G3 Products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Core Routing: NE Products </a:t>
            </a:r>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Security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Products</a:t>
            </a:r>
          </a:p>
          <a:p>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endPar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pPr marL="0" indent="0">
              <a:buNone/>
            </a:pPr>
            <a:endParaRPr lang="en-US"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1908869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41"/>
          <p:cNvSpPr>
            <a:spLocks noGrp="1"/>
          </p:cNvSpPr>
          <p:nvPr>
            <p:ph type="title"/>
          </p:nvPr>
        </p:nvSpPr>
        <p:spPr>
          <a:xfrm>
            <a:off x="1594176" y="410400"/>
            <a:ext cx="10342719" cy="640800"/>
          </a:xfrm>
        </p:spPr>
        <p:txBody>
          <a:bodyPr/>
          <a:lstStyle/>
          <a:p>
            <a:r>
              <a:rPr lang="en-US" altLang="zh-CN" sz="2400" dirty="0"/>
              <a:t>Wireless: A Solid Foundation for Enterprises' Digital </a:t>
            </a:r>
            <a:r>
              <a:rPr lang="en-US" altLang="zh-CN" sz="2400" dirty="0" smtClean="0"/>
              <a:t>Transformation</a:t>
            </a:r>
            <a:endParaRPr lang="zh-CN" altLang="en-US" sz="2400" dirty="0"/>
          </a:p>
        </p:txBody>
      </p:sp>
      <p:sp>
        <p:nvSpPr>
          <p:cNvPr id="27" name="AutoShape 8"/>
          <p:cNvSpPr>
            <a:spLocks noChangeArrowheads="1"/>
          </p:cNvSpPr>
          <p:nvPr/>
        </p:nvSpPr>
        <p:spPr bwMode="auto">
          <a:xfrm rot="5400000">
            <a:off x="3536638" y="2821233"/>
            <a:ext cx="3600000" cy="1476000"/>
          </a:xfrm>
          <a:prstGeom prst="roundRect">
            <a:avLst>
              <a:gd name="adj" fmla="val 50000"/>
            </a:avLst>
          </a:prstGeom>
          <a:noFill/>
          <a:ln w="12700" algn="ctr">
            <a:solidFill>
              <a:srgbClr val="A6D2FF"/>
            </a:solidFill>
            <a:miter lim="800000"/>
            <a:headEnd/>
            <a:tailEnd/>
          </a:ln>
          <a:effectLst/>
        </p:spPr>
        <p:txBody>
          <a:bodyPr wrap="none" lIns="161657" tIns="45623" rIns="91248" bIns="45623" anchor="ctr"/>
          <a:lstStyle/>
          <a:p>
            <a:pPr marL="810727" fontAlgn="ctr">
              <a:spcAft>
                <a:spcPts val="200"/>
              </a:spcAft>
              <a:defRPr/>
            </a:pPr>
            <a:endParaRPr lang="en-US" altLang="zh-CN" sz="1799" dirty="0">
              <a:solidFill>
                <a:srgbClr val="FFFFFF"/>
              </a:solidFill>
              <a:latin typeface="Huawei Sans" panose="020C0503030203020204" pitchFamily="34" charset="0"/>
              <a:cs typeface="Huawei Sans" panose="020C0503030203020204" pitchFamily="34" charset="0"/>
              <a:sym typeface="+mn-lt"/>
            </a:endParaRPr>
          </a:p>
        </p:txBody>
      </p:sp>
      <p:sp>
        <p:nvSpPr>
          <p:cNvPr id="28" name="TextBox 59"/>
          <p:cNvSpPr txBox="1"/>
          <p:nvPr/>
        </p:nvSpPr>
        <p:spPr>
          <a:xfrm>
            <a:off x="4705310" y="2842830"/>
            <a:ext cx="1213522" cy="1369606"/>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spcAft>
                <a:spcPts val="200"/>
              </a:spcAft>
            </a:pPr>
            <a:r>
              <a:rPr lang="en-US" sz="1200" b="1" dirty="0">
                <a:solidFill>
                  <a:srgbClr val="EC7061"/>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ESL (wireless)</a:t>
            </a:r>
          </a:p>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Wireless mobile cashier</a:t>
            </a:r>
          </a:p>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Self-service checkout machine</a:t>
            </a:r>
          </a:p>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Wireless scale</a:t>
            </a:r>
          </a:p>
        </p:txBody>
      </p:sp>
      <p:sp>
        <p:nvSpPr>
          <p:cNvPr id="29" name="TextBox 59"/>
          <p:cNvSpPr txBox="1"/>
          <p:nvPr/>
        </p:nvSpPr>
        <p:spPr>
          <a:xfrm>
            <a:off x="4344694" y="1262591"/>
            <a:ext cx="2023157" cy="369332"/>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spcAft>
                <a:spcPts val="200"/>
              </a:spcAft>
            </a:pPr>
            <a:r>
              <a:rPr lang="en-US" sz="1200" dirty="0">
                <a:solidFill>
                  <a:srgbClr val="00B0F0"/>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Retail/Shopping Mall/Supermarket</a:t>
            </a:r>
          </a:p>
        </p:txBody>
      </p:sp>
      <p:sp>
        <p:nvSpPr>
          <p:cNvPr id="54" name="流程图: 联系 53"/>
          <p:cNvSpPr>
            <a:spLocks noChangeAspect="1"/>
          </p:cNvSpPr>
          <p:nvPr/>
        </p:nvSpPr>
        <p:spPr>
          <a:xfrm>
            <a:off x="4889003" y="1841392"/>
            <a:ext cx="936000" cy="936000"/>
          </a:xfrm>
          <a:prstGeom prst="flowChartConnector">
            <a:avLst/>
          </a:prstGeom>
          <a:blipFill dpi="0" rotWithShape="1">
            <a:blip r:embed="rId3"/>
            <a:srcRect/>
            <a:stretch>
              <a:fillRect l="-11000"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6426" y="4352284"/>
            <a:ext cx="869418" cy="8694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AutoShape 8"/>
          <p:cNvSpPr>
            <a:spLocks noChangeArrowheads="1"/>
          </p:cNvSpPr>
          <p:nvPr/>
        </p:nvSpPr>
        <p:spPr bwMode="auto">
          <a:xfrm rot="5400000">
            <a:off x="317900" y="2821231"/>
            <a:ext cx="3600000" cy="1476000"/>
          </a:xfrm>
          <a:prstGeom prst="roundRect">
            <a:avLst>
              <a:gd name="adj" fmla="val 50000"/>
            </a:avLst>
          </a:prstGeom>
          <a:noFill/>
          <a:ln w="12700" algn="ctr">
            <a:solidFill>
              <a:srgbClr val="A6D2FF"/>
            </a:solidFill>
            <a:miter lim="800000"/>
            <a:headEnd/>
            <a:tailEnd/>
          </a:ln>
          <a:effectLst/>
        </p:spPr>
        <p:txBody>
          <a:bodyPr wrap="none" lIns="161657" tIns="45623" rIns="91248" bIns="45623" anchor="ctr"/>
          <a:lstStyle/>
          <a:p>
            <a:pPr marL="810727" fontAlgn="ctr">
              <a:defRPr/>
            </a:pPr>
            <a:endParaRPr lang="en-US" altLang="zh-CN" sz="2798" dirty="0">
              <a:solidFill>
                <a:srgbClr val="FFFFFF"/>
              </a:solidFill>
              <a:latin typeface="Huawei Sans" panose="020C0503030203020204" pitchFamily="34" charset="0"/>
              <a:cs typeface="Huawei Sans" panose="020C0503030203020204" pitchFamily="34" charset="0"/>
              <a:sym typeface="+mn-lt"/>
            </a:endParaRPr>
          </a:p>
        </p:txBody>
      </p:sp>
      <p:sp>
        <p:nvSpPr>
          <p:cNvPr id="18" name="TextBox 59"/>
          <p:cNvSpPr txBox="1"/>
          <p:nvPr/>
        </p:nvSpPr>
        <p:spPr>
          <a:xfrm>
            <a:off x="1532694" y="2842830"/>
            <a:ext cx="1213878" cy="1343958"/>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spcAft>
                <a:spcPts val="200"/>
              </a:spcAft>
            </a:pPr>
            <a:r>
              <a:rPr lang="en-US" sz="1200" b="1" dirty="0">
                <a:solidFill>
                  <a:srgbClr val="EC7061"/>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Wired-to-wireless upgrade</a:t>
            </a:r>
          </a:p>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AR/VR teaching</a:t>
            </a:r>
          </a:p>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Wireless multimedia teaching</a:t>
            </a: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3275" y="4253207"/>
            <a:ext cx="707541" cy="707541"/>
          </a:xfrm>
          <a:prstGeom prst="rect">
            <a:avLst/>
          </a:prstGeom>
          <a:noFill/>
        </p:spPr>
      </p:pic>
      <p:sp>
        <p:nvSpPr>
          <p:cNvPr id="20" name="TextBox 59"/>
          <p:cNvSpPr txBox="1"/>
          <p:nvPr/>
        </p:nvSpPr>
        <p:spPr>
          <a:xfrm>
            <a:off x="707145" y="1262591"/>
            <a:ext cx="2582682" cy="369332"/>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r>
              <a:rPr lang="en-US" sz="1200" dirty="0">
                <a:solidFill>
                  <a:srgbClr val="00B0F0"/>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Higher Education, Primary/Secondary Education</a:t>
            </a:r>
          </a:p>
        </p:txBody>
      </p:sp>
      <p:sp>
        <p:nvSpPr>
          <p:cNvPr id="63" name="流程图: 联系 62"/>
          <p:cNvSpPr>
            <a:spLocks noChangeAspect="1"/>
          </p:cNvSpPr>
          <p:nvPr/>
        </p:nvSpPr>
        <p:spPr>
          <a:xfrm>
            <a:off x="1674151" y="1841392"/>
            <a:ext cx="936000" cy="936000"/>
          </a:xfrm>
          <a:prstGeom prst="flowChartConnector">
            <a:avLst/>
          </a:prstGeom>
          <a:blipFill dpi="0" rotWithShape="1">
            <a:blip r:embed="rId6"/>
            <a:srcRect/>
            <a:stretch>
              <a:fillRect l="-8000" r="-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 name="文本框 10"/>
          <p:cNvSpPr txBox="1"/>
          <p:nvPr/>
        </p:nvSpPr>
        <p:spPr>
          <a:xfrm>
            <a:off x="1381739" y="4923209"/>
            <a:ext cx="1482721" cy="415336"/>
          </a:xfrm>
          <a:prstGeom prst="rect">
            <a:avLst/>
          </a:prstGeom>
          <a:noFill/>
        </p:spPr>
        <p:txBody>
          <a:bodyPr wrap="square" rtlCol="0" anchor="ctr">
            <a:spAutoFit/>
          </a:bodyPr>
          <a:lstStyle/>
          <a:p>
            <a:pPr algn="ctr" fontAlgn="ctr"/>
            <a:r>
              <a:rPr lang="en-US" sz="105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Xi'an </a:t>
            </a:r>
            <a:r>
              <a:rPr lang="en-US" sz="1050" dirty="0" err="1">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Jiaotong</a:t>
            </a:r>
            <a:r>
              <a:rPr lang="en-US" sz="105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 University</a:t>
            </a:r>
          </a:p>
        </p:txBody>
      </p:sp>
      <p:sp>
        <p:nvSpPr>
          <p:cNvPr id="14" name="AutoShape 8"/>
          <p:cNvSpPr>
            <a:spLocks noChangeArrowheads="1"/>
          </p:cNvSpPr>
          <p:nvPr/>
        </p:nvSpPr>
        <p:spPr bwMode="auto">
          <a:xfrm rot="5400000">
            <a:off x="1927269" y="2821233"/>
            <a:ext cx="3600000" cy="1476000"/>
          </a:xfrm>
          <a:prstGeom prst="roundRect">
            <a:avLst>
              <a:gd name="adj" fmla="val 50000"/>
            </a:avLst>
          </a:prstGeom>
          <a:noFill/>
          <a:ln w="12700" algn="ctr">
            <a:solidFill>
              <a:srgbClr val="A6D2FF"/>
            </a:solidFill>
            <a:miter lim="800000"/>
            <a:headEnd/>
            <a:tailEnd/>
          </a:ln>
          <a:effectLst/>
        </p:spPr>
        <p:txBody>
          <a:bodyPr wrap="none" lIns="161657" tIns="45623" rIns="91248" bIns="45623" anchor="ctr"/>
          <a:lstStyle/>
          <a:p>
            <a:pPr marL="810727" fontAlgn="ctr">
              <a:spcAft>
                <a:spcPts val="200"/>
              </a:spcAft>
              <a:defRPr/>
            </a:pPr>
            <a:endParaRPr lang="en-US" altLang="zh-CN" sz="1799" dirty="0">
              <a:solidFill>
                <a:srgbClr val="FFFFFF"/>
              </a:solidFill>
              <a:latin typeface="Huawei Sans" panose="020C0503030203020204" pitchFamily="34" charset="0"/>
              <a:cs typeface="Huawei Sans" panose="020C0503030203020204" pitchFamily="34" charset="0"/>
              <a:sym typeface="+mn-lt"/>
            </a:endParaRPr>
          </a:p>
        </p:txBody>
      </p:sp>
      <p:sp>
        <p:nvSpPr>
          <p:cNvPr id="15" name="TextBox 59"/>
          <p:cNvSpPr txBox="1"/>
          <p:nvPr/>
        </p:nvSpPr>
        <p:spPr>
          <a:xfrm>
            <a:off x="3190869" y="2842830"/>
            <a:ext cx="1088705" cy="1159292"/>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All-wireless office</a:t>
            </a:r>
          </a:p>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Wireless campus</a:t>
            </a:r>
          </a:p>
          <a:p>
            <a:pPr algn="ctr" fontAlgn="ctr">
              <a:spcAft>
                <a:spcPts val="200"/>
              </a:spcAft>
            </a:pPr>
            <a:r>
              <a:rPr lang="en-US" sz="1200" b="1" dirty="0" err="1">
                <a:solidFill>
                  <a:srgbClr val="EC7061"/>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WeLink</a:t>
            </a:r>
            <a:r>
              <a:rPr lang="en-US" sz="1200" b="1" dirty="0">
                <a:solidFill>
                  <a:srgbClr val="EC7061"/>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 for wireless office</a:t>
            </a:r>
          </a:p>
        </p:txBody>
      </p:sp>
      <p:sp>
        <p:nvSpPr>
          <p:cNvPr id="16" name="TextBox 59"/>
          <p:cNvSpPr txBox="1"/>
          <p:nvPr/>
        </p:nvSpPr>
        <p:spPr>
          <a:xfrm>
            <a:off x="3128675" y="1262591"/>
            <a:ext cx="1280222" cy="184666"/>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spcAft>
                <a:spcPts val="200"/>
              </a:spcAft>
            </a:pPr>
            <a:r>
              <a:rPr lang="en-US" sz="1200" dirty="0">
                <a:solidFill>
                  <a:srgbClr val="00B0F0"/>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Large Enterprise</a:t>
            </a:r>
          </a:p>
        </p:txBody>
      </p:sp>
      <p:sp>
        <p:nvSpPr>
          <p:cNvPr id="53" name="流程图: 联系 52"/>
          <p:cNvSpPr>
            <a:spLocks noChangeAspect="1"/>
          </p:cNvSpPr>
          <p:nvPr/>
        </p:nvSpPr>
        <p:spPr>
          <a:xfrm>
            <a:off x="3281577" y="1841392"/>
            <a:ext cx="936000" cy="936000"/>
          </a:xfrm>
          <a:prstGeom prst="flowChartConnector">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64" name="文本框 63"/>
          <p:cNvSpPr txBox="1"/>
          <p:nvPr/>
        </p:nvSpPr>
        <p:spPr>
          <a:xfrm>
            <a:off x="3159898" y="4923209"/>
            <a:ext cx="1109026" cy="415336"/>
          </a:xfrm>
          <a:prstGeom prst="rect">
            <a:avLst/>
          </a:prstGeom>
          <a:noFill/>
        </p:spPr>
        <p:txBody>
          <a:bodyPr wrap="square" rtlCol="0" anchor="ctr">
            <a:spAutoFit/>
          </a:bodyPr>
          <a:lstStyle/>
          <a:p>
            <a:pPr algn="ctr" fontAlgn="ctr"/>
            <a:r>
              <a:rPr lang="en-US" sz="1000" dirty="0">
                <a:solidFill>
                  <a:srgbClr val="1D1D1A"/>
                </a:solidFill>
                <a:latin typeface="Huawei Sans" panose="020C0503030203020204" pitchFamily="34" charset="0"/>
                <a:ea typeface="Arial Unicode MS" panose="020B0604020202020204" pitchFamily="34" charset="-122"/>
                <a:cs typeface="Huawei Sans" panose="020C0503030203020204" pitchFamily="34" charset="0"/>
              </a:rPr>
              <a:t>Ping An Technology</a:t>
            </a:r>
          </a:p>
        </p:txBody>
      </p:sp>
      <p:pic>
        <p:nvPicPr>
          <p:cNvPr id="21" name="图片 20"/>
          <p:cNvPicPr>
            <a:picLocks noChangeAspect="1"/>
          </p:cNvPicPr>
          <p:nvPr/>
        </p:nvPicPr>
        <p:blipFill>
          <a:blip r:embed="rId8"/>
          <a:stretch>
            <a:fillRect/>
          </a:stretch>
        </p:blipFill>
        <p:spPr>
          <a:xfrm>
            <a:off x="3321057" y="4129829"/>
            <a:ext cx="850796" cy="850797"/>
          </a:xfrm>
          <a:prstGeom prst="rect">
            <a:avLst/>
          </a:prstGeom>
        </p:spPr>
      </p:pic>
      <p:sp>
        <p:nvSpPr>
          <p:cNvPr id="33" name="AutoShape 8"/>
          <p:cNvSpPr>
            <a:spLocks noChangeArrowheads="1"/>
          </p:cNvSpPr>
          <p:nvPr/>
        </p:nvSpPr>
        <p:spPr bwMode="auto">
          <a:xfrm rot="5400000">
            <a:off x="8364747" y="2821231"/>
            <a:ext cx="3600000" cy="1476000"/>
          </a:xfrm>
          <a:prstGeom prst="roundRect">
            <a:avLst>
              <a:gd name="adj" fmla="val 50000"/>
            </a:avLst>
          </a:prstGeom>
          <a:noFill/>
          <a:ln w="12700" algn="ctr">
            <a:solidFill>
              <a:srgbClr val="A6D2FF"/>
            </a:solidFill>
            <a:miter lim="800000"/>
            <a:headEnd/>
            <a:tailEnd/>
          </a:ln>
          <a:effectLst/>
        </p:spPr>
        <p:txBody>
          <a:bodyPr wrap="none" lIns="161657" tIns="45623" rIns="91248" bIns="45623" anchor="ctr"/>
          <a:lstStyle/>
          <a:p>
            <a:pPr marL="810727" fontAlgn="ctr">
              <a:spcAft>
                <a:spcPts val="200"/>
              </a:spcAft>
              <a:defRPr/>
            </a:pPr>
            <a:endParaRPr lang="en-US" altLang="zh-CN" sz="1999" dirty="0">
              <a:solidFill>
                <a:srgbClr val="FFFFFF"/>
              </a:solidFill>
              <a:latin typeface="Huawei Sans" panose="020C0503030203020204" pitchFamily="34" charset="0"/>
              <a:cs typeface="Huawei Sans" panose="020C0503030203020204" pitchFamily="34" charset="0"/>
              <a:sym typeface="+mn-lt"/>
            </a:endParaRPr>
          </a:p>
        </p:txBody>
      </p:sp>
      <p:sp>
        <p:nvSpPr>
          <p:cNvPr id="34" name="TextBox 59"/>
          <p:cNvSpPr txBox="1"/>
          <p:nvPr/>
        </p:nvSpPr>
        <p:spPr>
          <a:xfrm>
            <a:off x="9515286" y="2842830"/>
            <a:ext cx="1280222" cy="394980"/>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spcAft>
                <a:spcPts val="200"/>
              </a:spcAft>
            </a:pPr>
            <a:r>
              <a:rPr lang="en-US" sz="1200" b="1" dirty="0">
                <a:solidFill>
                  <a:srgbClr val="EC7061"/>
                </a:solidFill>
                <a:latin typeface="Huawei Sans" panose="020C0503030203020204" pitchFamily="34" charset="0"/>
                <a:ea typeface="微软雅黑" panose="020B0503020204020204" pitchFamily="34" charset="-122"/>
                <a:cs typeface="Huawei Sans" panose="020C0503030203020204" pitchFamily="34" charset="0"/>
              </a:rPr>
              <a:t>Public Wi-Fi</a:t>
            </a:r>
          </a:p>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MISE wireless city</a:t>
            </a:r>
          </a:p>
        </p:txBody>
      </p:sp>
      <p:sp>
        <p:nvSpPr>
          <p:cNvPr id="35" name="TextBox 59"/>
          <p:cNvSpPr txBox="1"/>
          <p:nvPr/>
        </p:nvSpPr>
        <p:spPr>
          <a:xfrm>
            <a:off x="9506535" y="1262591"/>
            <a:ext cx="1280222" cy="184666"/>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spcAft>
                <a:spcPts val="200"/>
              </a:spcAft>
            </a:pPr>
            <a:r>
              <a:rPr lang="en-US" sz="1200" dirty="0">
                <a:solidFill>
                  <a:srgbClr val="00B0F0"/>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Public Services</a:t>
            </a:r>
          </a:p>
        </p:txBody>
      </p:sp>
      <p:pic>
        <p:nvPicPr>
          <p:cNvPr id="60" name="图片 59"/>
          <p:cNvPicPr>
            <a:picLocks noChangeAspect="1"/>
          </p:cNvPicPr>
          <p:nvPr/>
        </p:nvPicPr>
        <p:blipFill rotWithShape="1">
          <a:blip r:embed="rId9">
            <a:extLst>
              <a:ext uri="{28A0092B-C50C-407E-A947-70E740481C1C}">
                <a14:useLocalDpi xmlns:a14="http://schemas.microsoft.com/office/drawing/2010/main" val="0"/>
              </a:ext>
            </a:extLst>
          </a:blip>
          <a:srcRect l="35911" r="36561" b="29566"/>
          <a:stretch/>
        </p:blipFill>
        <p:spPr>
          <a:xfrm>
            <a:off x="9801441" y="4267996"/>
            <a:ext cx="757239" cy="778206"/>
          </a:xfrm>
          <a:prstGeom prst="rect">
            <a:avLst/>
          </a:prstGeom>
        </p:spPr>
      </p:pic>
      <p:sp>
        <p:nvSpPr>
          <p:cNvPr id="61" name="流程图: 联系 60"/>
          <p:cNvSpPr>
            <a:spLocks noChangeAspect="1"/>
          </p:cNvSpPr>
          <p:nvPr/>
        </p:nvSpPr>
        <p:spPr>
          <a:xfrm>
            <a:off x="9711281" y="1841392"/>
            <a:ext cx="936000" cy="936000"/>
          </a:xfrm>
          <a:prstGeom prst="flowChartConnector">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65" name="文本框 64"/>
          <p:cNvSpPr txBox="1"/>
          <p:nvPr/>
        </p:nvSpPr>
        <p:spPr>
          <a:xfrm>
            <a:off x="9731387" y="5035998"/>
            <a:ext cx="924441" cy="253817"/>
          </a:xfrm>
          <a:prstGeom prst="rect">
            <a:avLst/>
          </a:prstGeom>
          <a:noFill/>
        </p:spPr>
        <p:txBody>
          <a:bodyPr wrap="square" rtlCol="0" anchor="ctr">
            <a:spAutoFit/>
          </a:bodyPr>
          <a:lstStyle/>
          <a:p>
            <a:pPr algn="ctr" fontAlgn="ctr"/>
            <a:r>
              <a:rPr lang="en-US" sz="105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Italy MISE</a:t>
            </a:r>
          </a:p>
        </p:txBody>
      </p:sp>
      <p:sp>
        <p:nvSpPr>
          <p:cNvPr id="67" name="文本框 66"/>
          <p:cNvSpPr txBox="1"/>
          <p:nvPr/>
        </p:nvSpPr>
        <p:spPr>
          <a:xfrm>
            <a:off x="954397" y="5509617"/>
            <a:ext cx="3532827" cy="872922"/>
          </a:xfrm>
          <a:prstGeom prst="rect">
            <a:avLst/>
          </a:prstGeom>
          <a:solidFill>
            <a:srgbClr val="F4FBFE"/>
          </a:solidFill>
          <a:ln>
            <a:solidFill>
              <a:srgbClr val="A6D2FF"/>
            </a:solidFill>
          </a:ln>
        </p:spPr>
        <p:txBody>
          <a:bodyPr wrap="square" lIns="108000" tIns="36000" rIns="36000" bIns="36000" rtlCol="0">
            <a:spAutoFit/>
          </a:bodyPr>
          <a:lstStyle/>
          <a:p>
            <a:pPr>
              <a:lnSpc>
                <a:spcPct val="130000"/>
              </a:lnSpc>
            </a:pPr>
            <a:r>
              <a:rPr lang="en-US"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AR/VR: improves students' learning efficiency by 76%.</a:t>
            </a:r>
          </a:p>
          <a:p>
            <a:pPr>
              <a:lnSpc>
                <a:spcPct val="130000"/>
              </a:lnSpc>
            </a:pPr>
            <a:r>
              <a:rPr lang="en-US" altLang="zh-CN" sz="10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By </a:t>
            </a:r>
            <a:r>
              <a:rPr lang="en-US" altLang="zh-CN"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2024, 75% of conferences will be held remotely.</a:t>
            </a:r>
          </a:p>
          <a:p>
            <a:pPr>
              <a:lnSpc>
                <a:spcPct val="130000"/>
              </a:lnSpc>
            </a:pPr>
            <a:r>
              <a:rPr lang="en-US" altLang="zh-CN"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(Currently, only 40% of conferences are held remotely</a:t>
            </a:r>
            <a:r>
              <a:rPr lang="en-US" altLang="zh-CN" sz="10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p>
          <a:p>
            <a:pPr algn="r">
              <a:lnSpc>
                <a:spcPct val="130000"/>
              </a:lnSpc>
            </a:pPr>
            <a:r>
              <a:rPr lang="en-US" altLang="zh-CN" sz="10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 Gartner</a:t>
            </a:r>
            <a:endParaRPr lang="en-US" altLang="zh-CN"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8" name="矩形 67"/>
          <p:cNvSpPr/>
          <p:nvPr/>
        </p:nvSpPr>
        <p:spPr>
          <a:xfrm>
            <a:off x="4634969" y="5509617"/>
            <a:ext cx="3099433" cy="872922"/>
          </a:xfrm>
          <a:prstGeom prst="rect">
            <a:avLst/>
          </a:prstGeom>
          <a:solidFill>
            <a:srgbClr val="F4FBFE"/>
          </a:solidFill>
          <a:ln>
            <a:solidFill>
              <a:srgbClr val="A6D2FF"/>
            </a:solidFill>
          </a:ln>
        </p:spPr>
        <p:txBody>
          <a:bodyPr wrap="square" lIns="108000" tIns="36000" rIns="36000" bIns="36000">
            <a:spAutoFit/>
          </a:bodyPr>
          <a:lstStyle/>
          <a:p>
            <a:pPr>
              <a:lnSpc>
                <a:spcPct val="130000"/>
              </a:lnSpc>
            </a:pPr>
            <a:r>
              <a:rPr lang="en-US"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Millions of robots are deployed in commercial scenarios, including hundreds of thousands of robots that start to provide professional services</a:t>
            </a:r>
            <a:r>
              <a:rPr lang="en-US" sz="10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p>
          <a:p>
            <a:pPr algn="r">
              <a:lnSpc>
                <a:spcPct val="130000"/>
              </a:lnSpc>
            </a:pPr>
            <a:r>
              <a:rPr lang="en-US" sz="10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 </a:t>
            </a:r>
            <a:r>
              <a:rPr lang="en-US"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Deloitte</a:t>
            </a:r>
          </a:p>
        </p:txBody>
      </p:sp>
      <p:sp>
        <p:nvSpPr>
          <p:cNvPr id="69" name="矩形 68"/>
          <p:cNvSpPr/>
          <p:nvPr/>
        </p:nvSpPr>
        <p:spPr>
          <a:xfrm>
            <a:off x="7860971" y="5509617"/>
            <a:ext cx="3076267" cy="872922"/>
          </a:xfrm>
          <a:prstGeom prst="rect">
            <a:avLst/>
          </a:prstGeom>
          <a:solidFill>
            <a:srgbClr val="F4FBFE"/>
          </a:solidFill>
          <a:ln>
            <a:solidFill>
              <a:srgbClr val="A6D2FF"/>
            </a:solidFill>
          </a:ln>
        </p:spPr>
        <p:txBody>
          <a:bodyPr wrap="square" lIns="108000" tIns="36000" rIns="36000" bIns="36000">
            <a:spAutoFit/>
          </a:bodyPr>
          <a:lstStyle/>
          <a:p>
            <a:pPr>
              <a:lnSpc>
                <a:spcPct val="130000"/>
              </a:lnSpc>
            </a:pPr>
            <a:r>
              <a:rPr lang="en-US"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By 2024, the compound annual growth rate (CAGR) of the urban hotspot market space in public areas will exceed 12</a:t>
            </a:r>
            <a:r>
              <a:rPr lang="en-US" sz="10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p>
          <a:p>
            <a:pPr algn="r">
              <a:lnSpc>
                <a:spcPct val="130000"/>
              </a:lnSpc>
            </a:pPr>
            <a:r>
              <a:rPr lang="en-US" sz="10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 </a:t>
            </a:r>
            <a:r>
              <a:rPr lang="en-US"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Global Market Insights</a:t>
            </a:r>
          </a:p>
        </p:txBody>
      </p:sp>
      <p:sp>
        <p:nvSpPr>
          <p:cNvPr id="24" name="AutoShape 8"/>
          <p:cNvSpPr>
            <a:spLocks noChangeArrowheads="1"/>
          </p:cNvSpPr>
          <p:nvPr/>
        </p:nvSpPr>
        <p:spPr bwMode="auto">
          <a:xfrm rot="5400000">
            <a:off x="5146007" y="2821232"/>
            <a:ext cx="3600000" cy="1476000"/>
          </a:xfrm>
          <a:prstGeom prst="roundRect">
            <a:avLst>
              <a:gd name="adj" fmla="val 50000"/>
            </a:avLst>
          </a:prstGeom>
          <a:noFill/>
          <a:ln w="12700" algn="ctr">
            <a:solidFill>
              <a:srgbClr val="A6D2FF"/>
            </a:solidFill>
            <a:miter lim="800000"/>
            <a:headEnd/>
            <a:tailEnd/>
          </a:ln>
          <a:effectLst/>
        </p:spPr>
        <p:txBody>
          <a:bodyPr wrap="none" lIns="161657" tIns="45623" rIns="91248" bIns="45623" anchor="ctr"/>
          <a:lstStyle/>
          <a:p>
            <a:pPr marL="810727" fontAlgn="ctr">
              <a:spcAft>
                <a:spcPts val="200"/>
              </a:spcAft>
              <a:defRPr/>
            </a:pPr>
            <a:endParaRPr lang="en-US" altLang="zh-CN" sz="1799" dirty="0">
              <a:solidFill>
                <a:srgbClr val="FFFFFF"/>
              </a:solidFill>
              <a:latin typeface="Huawei Sans" panose="020C0503030203020204" pitchFamily="34" charset="0"/>
              <a:cs typeface="Huawei Sans" panose="020C0503030203020204" pitchFamily="34" charset="0"/>
              <a:sym typeface="+mn-lt"/>
            </a:endParaRPr>
          </a:p>
        </p:txBody>
      </p:sp>
      <p:sp>
        <p:nvSpPr>
          <p:cNvPr id="25" name="TextBox 59"/>
          <p:cNvSpPr txBox="1"/>
          <p:nvPr/>
        </p:nvSpPr>
        <p:spPr>
          <a:xfrm>
            <a:off x="6243461" y="2842830"/>
            <a:ext cx="1467713" cy="1184940"/>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Automated production</a:t>
            </a:r>
          </a:p>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AGV (wireless)</a:t>
            </a:r>
          </a:p>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Asset management</a:t>
            </a:r>
          </a:p>
          <a:p>
            <a:pPr algn="ctr" fontAlgn="ctr">
              <a:spcAft>
                <a:spcPts val="200"/>
              </a:spcAft>
            </a:pPr>
            <a:r>
              <a:rPr lang="en-US" sz="1200" b="1" dirty="0">
                <a:solidFill>
                  <a:srgbClr val="EC7061"/>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HD quality inspection</a:t>
            </a:r>
          </a:p>
        </p:txBody>
      </p:sp>
      <p:sp>
        <p:nvSpPr>
          <p:cNvPr id="26" name="TextBox 59"/>
          <p:cNvSpPr txBox="1"/>
          <p:nvPr/>
        </p:nvSpPr>
        <p:spPr>
          <a:xfrm>
            <a:off x="6331562" y="1262591"/>
            <a:ext cx="1280222" cy="369332"/>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spcAft>
                <a:spcPts val="200"/>
              </a:spcAft>
            </a:pPr>
            <a:r>
              <a:rPr lang="en-US" sz="1200" dirty="0">
                <a:solidFill>
                  <a:srgbClr val="00B0F0"/>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Production and Manufacturing</a:t>
            </a:r>
          </a:p>
        </p:txBody>
      </p:sp>
      <p:pic>
        <p:nvPicPr>
          <p:cNvPr id="74" name="图片 73"/>
          <p:cNvPicPr>
            <a:picLocks noChangeAspect="1"/>
          </p:cNvPicPr>
          <p:nvPr/>
        </p:nvPicPr>
        <p:blipFill rotWithShape="1">
          <a:blip r:embed="rId11"/>
          <a:srcRect r="20424"/>
          <a:stretch/>
        </p:blipFill>
        <p:spPr>
          <a:xfrm>
            <a:off x="6496429" y="1841394"/>
            <a:ext cx="936000" cy="870454"/>
          </a:xfrm>
          <a:prstGeom prst="ellipse">
            <a:avLst/>
          </a:prstGeom>
        </p:spPr>
      </p:pic>
      <p:pic>
        <p:nvPicPr>
          <p:cNvPr id="75" name="Picture 2" descr="http://www.flashhold.com/public/static/home/images/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53903" y="4632516"/>
            <a:ext cx="1205662" cy="154476"/>
          </a:xfrm>
          <a:prstGeom prst="rect">
            <a:avLst/>
          </a:prstGeom>
          <a:noFill/>
          <a:extLst>
            <a:ext uri="{909E8E84-426E-40DD-AFC4-6F175D3DCCD1}">
              <a14:hiddenFill xmlns:a14="http://schemas.microsoft.com/office/drawing/2010/main">
                <a:solidFill>
                  <a:srgbClr val="FFFFFF"/>
                </a:solidFill>
              </a14:hiddenFill>
            </a:ext>
          </a:extLst>
        </p:spPr>
      </p:pic>
      <p:pic>
        <p:nvPicPr>
          <p:cNvPr id="76" name="图片 75"/>
          <p:cNvPicPr>
            <a:picLocks noChangeAspect="1"/>
          </p:cNvPicPr>
          <p:nvPr/>
        </p:nvPicPr>
        <p:blipFill>
          <a:blip r:embed="rId13"/>
          <a:stretch>
            <a:fillRect/>
          </a:stretch>
        </p:blipFill>
        <p:spPr>
          <a:xfrm>
            <a:off x="7981863" y="4554582"/>
            <a:ext cx="1149432" cy="232409"/>
          </a:xfrm>
          <a:prstGeom prst="rect">
            <a:avLst/>
          </a:prstGeom>
        </p:spPr>
      </p:pic>
      <p:sp>
        <p:nvSpPr>
          <p:cNvPr id="36" name="AutoShape 8"/>
          <p:cNvSpPr>
            <a:spLocks noChangeArrowheads="1"/>
          </p:cNvSpPr>
          <p:nvPr/>
        </p:nvSpPr>
        <p:spPr bwMode="auto">
          <a:xfrm rot="5400000">
            <a:off x="6755376" y="2821233"/>
            <a:ext cx="3600000" cy="1476000"/>
          </a:xfrm>
          <a:prstGeom prst="roundRect">
            <a:avLst>
              <a:gd name="adj" fmla="val 50000"/>
            </a:avLst>
          </a:prstGeom>
          <a:noFill/>
          <a:ln w="12700" algn="ctr">
            <a:solidFill>
              <a:srgbClr val="A6D2FF"/>
            </a:solidFill>
            <a:miter lim="800000"/>
            <a:headEnd/>
            <a:tailEnd/>
          </a:ln>
          <a:effectLst/>
        </p:spPr>
        <p:txBody>
          <a:bodyPr wrap="none" lIns="161657" tIns="45623" rIns="91248" bIns="45623" anchor="ctr"/>
          <a:lstStyle/>
          <a:p>
            <a:pPr marL="810727" fontAlgn="ctr">
              <a:spcAft>
                <a:spcPts val="200"/>
              </a:spcAft>
              <a:defRPr/>
            </a:pPr>
            <a:endParaRPr lang="en-US" altLang="zh-CN" sz="1799" dirty="0">
              <a:solidFill>
                <a:srgbClr val="FFFFFF"/>
              </a:solidFill>
              <a:latin typeface="Huawei Sans" panose="020C0503030203020204" pitchFamily="34" charset="0"/>
              <a:cs typeface="Huawei Sans" panose="020C0503030203020204" pitchFamily="34" charset="0"/>
              <a:sym typeface="+mn-lt"/>
            </a:endParaRPr>
          </a:p>
        </p:txBody>
      </p:sp>
      <p:sp>
        <p:nvSpPr>
          <p:cNvPr id="37" name="TextBox 59"/>
          <p:cNvSpPr txBox="1"/>
          <p:nvPr/>
        </p:nvSpPr>
        <p:spPr>
          <a:xfrm>
            <a:off x="7920712" y="2842830"/>
            <a:ext cx="1280222" cy="579646"/>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spcAft>
                <a:spcPts val="200"/>
              </a:spcAft>
            </a:pPr>
            <a:r>
              <a:rPr lang="en-US" sz="1200" b="1" dirty="0">
                <a:solidFill>
                  <a:srgbClr val="EC7061"/>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Massive branch management</a:t>
            </a:r>
          </a:p>
          <a:p>
            <a:pPr algn="ctr" fontAlgn="ctr">
              <a:spcAft>
                <a:spcPts val="200"/>
              </a:spcAft>
            </a:pPr>
            <a:r>
              <a:rPr lang="en-US" sz="12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Remote O&amp;M</a:t>
            </a:r>
          </a:p>
        </p:txBody>
      </p:sp>
      <p:sp>
        <p:nvSpPr>
          <p:cNvPr id="38" name="TextBox 59"/>
          <p:cNvSpPr txBox="1"/>
          <p:nvPr/>
        </p:nvSpPr>
        <p:spPr>
          <a:xfrm>
            <a:off x="7906529" y="1262591"/>
            <a:ext cx="1280222" cy="184666"/>
          </a:xfrm>
          <a:prstGeom prst="rect">
            <a:avLst/>
          </a:prstGeom>
          <a:noFill/>
        </p:spPr>
        <p:txBody>
          <a:bodyPr wrap="square" lIns="0" tIns="0" rIns="0" bIns="0">
            <a:spAutoFit/>
          </a:bodyPr>
          <a:lstStyle>
            <a:defPPr>
              <a:defRPr lang="zh-CN"/>
            </a:defPPr>
            <a:lvl1pPr lvl="0">
              <a:defRPr sz="1600">
                <a:solidFill>
                  <a:schemeClr val="tx1">
                    <a:lumMod val="75000"/>
                    <a:lumOff val="25000"/>
                  </a:schemeClr>
                </a:solidFill>
                <a:latin typeface="+mn-ea"/>
              </a:defRPr>
            </a:lvl1pPr>
          </a:lstStyle>
          <a:p>
            <a:pPr algn="ctr" fontAlgn="ctr">
              <a:spcAft>
                <a:spcPts val="200"/>
              </a:spcAft>
            </a:pPr>
            <a:r>
              <a:rPr lang="en-US" sz="1200" dirty="0">
                <a:solidFill>
                  <a:srgbClr val="00B0F0"/>
                </a:solidFill>
                <a:latin typeface="Huawei Sans" panose="020C0503030203020204" pitchFamily="34" charset="0"/>
                <a:ea typeface="Microsoft YaHei" panose="020B0503020204020204" pitchFamily="34" charset="-122"/>
                <a:cs typeface="Huawei Sans" panose="020C0503030203020204" pitchFamily="34" charset="0"/>
                <a:sym typeface="Arial" panose="020B0604020202020204" pitchFamily="34" charset="0"/>
              </a:rPr>
              <a:t>Mass Branches</a:t>
            </a:r>
          </a:p>
        </p:txBody>
      </p:sp>
      <p:pic>
        <p:nvPicPr>
          <p:cNvPr id="77" name="图片 76"/>
          <p:cNvPicPr>
            <a:picLocks noChangeAspect="1"/>
          </p:cNvPicPr>
          <p:nvPr/>
        </p:nvPicPr>
        <p:blipFill rotWithShape="1">
          <a:blip r:embed="rId14"/>
          <a:srcRect l="14782" r="25291"/>
          <a:stretch/>
        </p:blipFill>
        <p:spPr>
          <a:xfrm>
            <a:off x="8103855" y="1841392"/>
            <a:ext cx="936000" cy="874640"/>
          </a:xfrm>
          <a:prstGeom prst="ellipse">
            <a:avLst/>
          </a:prstGeom>
        </p:spPr>
      </p:pic>
    </p:spTree>
    <p:extLst>
      <p:ext uri="{BB962C8B-B14F-4D97-AF65-F5344CB8AC3E}">
        <p14:creationId xmlns:p14="http://schemas.microsoft.com/office/powerpoint/2010/main" val="4134798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圆角矩形 408"/>
          <p:cNvSpPr/>
          <p:nvPr/>
        </p:nvSpPr>
        <p:spPr>
          <a:xfrm>
            <a:off x="1051368" y="4971737"/>
            <a:ext cx="2880000" cy="1368000"/>
          </a:xfrm>
          <a:prstGeom prst="roundRect">
            <a:avLst>
              <a:gd name="adj" fmla="val 11814"/>
            </a:avLst>
          </a:prstGeom>
          <a:solidFill>
            <a:srgbClr val="F4FBFE"/>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D1D1A"/>
              </a:solidFill>
              <a:effectLst/>
              <a:uLnTx/>
              <a:uFillTx/>
              <a:ea typeface="等线" panose="02010600030101010101" pitchFamily="2" charset="-122"/>
              <a:cs typeface="Huawei Sans" panose="020C0503030203020204" pitchFamily="34" charset="0"/>
            </a:endParaRPr>
          </a:p>
        </p:txBody>
      </p:sp>
      <p:sp>
        <p:nvSpPr>
          <p:cNvPr id="411" name="圆角矩形 410"/>
          <p:cNvSpPr/>
          <p:nvPr/>
        </p:nvSpPr>
        <p:spPr>
          <a:xfrm>
            <a:off x="4551478" y="4971736"/>
            <a:ext cx="2880000" cy="1368000"/>
          </a:xfrm>
          <a:prstGeom prst="roundRect">
            <a:avLst>
              <a:gd name="adj" fmla="val 11814"/>
            </a:avLst>
          </a:prstGeom>
          <a:solidFill>
            <a:srgbClr val="F4FBFE"/>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D1D1A"/>
              </a:solidFill>
              <a:effectLst/>
              <a:uLnTx/>
              <a:uFillTx/>
              <a:ea typeface="等线" panose="02010600030101010101" pitchFamily="2" charset="-122"/>
              <a:cs typeface="Huawei Sans" panose="020C0503030203020204" pitchFamily="34" charset="0"/>
            </a:endParaRPr>
          </a:p>
        </p:txBody>
      </p:sp>
      <p:sp>
        <p:nvSpPr>
          <p:cNvPr id="414" name="圆角矩形 413"/>
          <p:cNvSpPr/>
          <p:nvPr/>
        </p:nvSpPr>
        <p:spPr>
          <a:xfrm>
            <a:off x="8092687" y="4961981"/>
            <a:ext cx="2880000" cy="1368000"/>
          </a:xfrm>
          <a:prstGeom prst="roundRect">
            <a:avLst>
              <a:gd name="adj" fmla="val 11814"/>
            </a:avLst>
          </a:prstGeom>
          <a:solidFill>
            <a:srgbClr val="F4FBFE"/>
          </a:solidFill>
          <a:ln w="12700" cap="flat" cmpd="sng" algn="ctr">
            <a:solidFill>
              <a:srgbClr val="1D1D1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D1D1A"/>
              </a:solidFill>
              <a:effectLst/>
              <a:uLnTx/>
              <a:uFillTx/>
              <a:ea typeface="等线" panose="02010600030101010101" pitchFamily="2" charset="-122"/>
              <a:cs typeface="Huawei Sans" panose="020C0503030203020204" pitchFamily="34" charset="0"/>
            </a:endParaRPr>
          </a:p>
        </p:txBody>
      </p:sp>
      <p:sp>
        <p:nvSpPr>
          <p:cNvPr id="6" name="标题 5"/>
          <p:cNvSpPr>
            <a:spLocks noGrp="1"/>
          </p:cNvSpPr>
          <p:nvPr>
            <p:ph type="title"/>
          </p:nvPr>
        </p:nvSpPr>
        <p:spPr/>
        <p:txBody>
          <a:bodyPr/>
          <a:lstStyle/>
          <a:p>
            <a:r>
              <a:rPr lang="en-US" altLang="zh-CN" sz="2400" dirty="0"/>
              <a:t>Traditional Wi-Fi 4 and Wi-Fi 5 Networks Are Confronting New Challenges of Enterprises' Digital </a:t>
            </a:r>
            <a:r>
              <a:rPr lang="en-US" altLang="zh-CN" sz="2400" dirty="0" smtClean="0"/>
              <a:t>Services</a:t>
            </a:r>
            <a:endParaRPr lang="zh-CN" altLang="en-US" sz="2400" dirty="0"/>
          </a:p>
        </p:txBody>
      </p:sp>
      <p:sp>
        <p:nvSpPr>
          <p:cNvPr id="390" name="文本框 389"/>
          <p:cNvSpPr txBox="1"/>
          <p:nvPr/>
        </p:nvSpPr>
        <p:spPr>
          <a:xfrm>
            <a:off x="1003512" y="5148953"/>
            <a:ext cx="2927856" cy="1169551"/>
          </a:xfrm>
          <a:prstGeom prst="rect">
            <a:avLst/>
          </a:prstGeom>
          <a:noFill/>
        </p:spPr>
        <p:txBody>
          <a:bodyPr wrap="square" rtlCol="0">
            <a:spAutoFit/>
          </a:bodyPr>
          <a:lstStyle/>
          <a:p>
            <a:pPr algn="ctr">
              <a:spcAft>
                <a:spcPts val="600"/>
              </a:spcAft>
            </a:pPr>
            <a:r>
              <a:rPr lang="en-US" sz="1400" b="1" dirty="0">
                <a:solidFill>
                  <a:srgbClr val="151515"/>
                </a:solidFill>
                <a:ea typeface="Microsoft YaHei" panose="020B0503020204020204" pitchFamily="34" charset="-122"/>
                <a:cs typeface="Huawei Sans" panose="020C0503030203020204" pitchFamily="34" charset="0"/>
              </a:rPr>
              <a:t>10-fold increase in bandwidth </a:t>
            </a:r>
            <a:r>
              <a:rPr lang="en-US" sz="1400" b="1" dirty="0" smtClean="0">
                <a:solidFill>
                  <a:srgbClr val="151515"/>
                </a:solidFill>
                <a:ea typeface="Microsoft YaHei" panose="020B0503020204020204" pitchFamily="34" charset="-122"/>
                <a:cs typeface="Huawei Sans" panose="020C0503030203020204" pitchFamily="34" charset="0"/>
              </a:rPr>
              <a:t>requirements</a:t>
            </a:r>
            <a:r>
              <a:rPr lang="en-US" sz="1400" dirty="0" smtClean="0">
                <a:solidFill>
                  <a:srgbClr val="151515"/>
                </a:solidFill>
                <a:ea typeface="Microsoft YaHei" panose="020B0503020204020204" pitchFamily="34" charset="-122"/>
                <a:cs typeface="Huawei Sans" panose="020C0503030203020204" pitchFamily="34" charset="0"/>
              </a:rPr>
              <a:t/>
            </a:r>
            <a:br>
              <a:rPr lang="en-US" sz="1400" dirty="0" smtClean="0">
                <a:solidFill>
                  <a:srgbClr val="151515"/>
                </a:solidFill>
                <a:ea typeface="Microsoft YaHei" panose="020B0503020204020204" pitchFamily="34" charset="-122"/>
                <a:cs typeface="Huawei Sans" panose="020C0503030203020204" pitchFamily="34" charset="0"/>
              </a:rPr>
            </a:br>
            <a:r>
              <a:rPr lang="en-US" sz="1400" dirty="0" smtClean="0">
                <a:solidFill>
                  <a:srgbClr val="151515"/>
                </a:solidFill>
                <a:ea typeface="Microsoft YaHei" panose="020B0503020204020204" pitchFamily="34" charset="-122"/>
                <a:cs typeface="Huawei Sans" panose="020C0503030203020204" pitchFamily="34" charset="0"/>
              </a:rPr>
              <a:t>How to ensure </a:t>
            </a:r>
            <a:r>
              <a:rPr lang="en-US" altLang="zh-CN" sz="1400" dirty="0">
                <a:solidFill>
                  <a:srgbClr val="151515"/>
                </a:solidFill>
                <a:ea typeface="Microsoft YaHei" panose="020B0503020204020204" pitchFamily="34" charset="-122"/>
                <a:cs typeface="Huawei Sans" panose="020C0503030203020204" pitchFamily="34" charset="0"/>
              </a:rPr>
              <a:t>100 Mbit/s </a:t>
            </a:r>
            <a:r>
              <a:rPr lang="en-US" altLang="zh-CN" sz="1400" dirty="0" smtClean="0">
                <a:solidFill>
                  <a:srgbClr val="151515"/>
                </a:solidFill>
                <a:ea typeface="Microsoft YaHei" panose="020B0503020204020204" pitchFamily="34" charset="-122"/>
                <a:cs typeface="Huawei Sans" panose="020C0503030203020204" pitchFamily="34" charset="0"/>
              </a:rPr>
              <a:t>bandwidth for each user at any location?</a:t>
            </a:r>
            <a:endParaRPr lang="en-US" sz="1400" dirty="0">
              <a:solidFill>
                <a:srgbClr val="151515"/>
              </a:solidFill>
              <a:ea typeface="Microsoft YaHei" panose="020B0503020204020204" pitchFamily="34" charset="-122"/>
              <a:cs typeface="Huawei Sans" panose="020C0503030203020204" pitchFamily="34" charset="0"/>
            </a:endParaRPr>
          </a:p>
        </p:txBody>
      </p:sp>
      <p:sp>
        <p:nvSpPr>
          <p:cNvPr id="391" name="文本框 390"/>
          <p:cNvSpPr txBox="1"/>
          <p:nvPr/>
        </p:nvSpPr>
        <p:spPr>
          <a:xfrm>
            <a:off x="2340526" y="1277879"/>
            <a:ext cx="1939216" cy="307777"/>
          </a:xfrm>
          <a:prstGeom prst="rect">
            <a:avLst/>
          </a:prstGeom>
          <a:noFill/>
        </p:spPr>
        <p:txBody>
          <a:bodyPr wrap="square" rtlCol="0">
            <a:spAutoFit/>
          </a:bodyPr>
          <a:lstStyle/>
          <a:p>
            <a:pPr algn="ctr"/>
            <a:r>
              <a:rPr lang="en-US" sz="1400" dirty="0">
                <a:solidFill>
                  <a:srgbClr val="151515"/>
                </a:solidFill>
                <a:ea typeface="Microsoft YaHei" panose="020B0503020204020204" pitchFamily="34" charset="-122"/>
                <a:cs typeface="Huawei Sans" panose="020C0503030203020204" pitchFamily="34" charset="0"/>
              </a:rPr>
              <a:t>4K smart camera</a:t>
            </a:r>
          </a:p>
        </p:txBody>
      </p:sp>
      <p:sp>
        <p:nvSpPr>
          <p:cNvPr id="392" name="文本框 391"/>
          <p:cNvSpPr txBox="1"/>
          <p:nvPr/>
        </p:nvSpPr>
        <p:spPr>
          <a:xfrm>
            <a:off x="6030376" y="1277879"/>
            <a:ext cx="1545691" cy="307777"/>
          </a:xfrm>
          <a:prstGeom prst="rect">
            <a:avLst/>
          </a:prstGeom>
          <a:noFill/>
        </p:spPr>
        <p:txBody>
          <a:bodyPr wrap="square" rtlCol="0">
            <a:spAutoFit/>
          </a:bodyPr>
          <a:lstStyle/>
          <a:p>
            <a:pPr algn="ctr"/>
            <a:r>
              <a:rPr lang="en-US" sz="1400" dirty="0">
                <a:solidFill>
                  <a:srgbClr val="151515"/>
                </a:solidFill>
                <a:ea typeface="Microsoft YaHei" panose="020B0503020204020204" pitchFamily="34" charset="-122"/>
                <a:cs typeface="Huawei Sans" panose="020C0503030203020204" pitchFamily="34" charset="0"/>
              </a:rPr>
              <a:t>Factory AGV</a:t>
            </a:r>
          </a:p>
        </p:txBody>
      </p:sp>
      <p:sp>
        <p:nvSpPr>
          <p:cNvPr id="397" name="文本框 396"/>
          <p:cNvSpPr txBox="1"/>
          <p:nvPr/>
        </p:nvSpPr>
        <p:spPr>
          <a:xfrm>
            <a:off x="799222" y="1277879"/>
            <a:ext cx="1545691" cy="307777"/>
          </a:xfrm>
          <a:prstGeom prst="rect">
            <a:avLst/>
          </a:prstGeom>
          <a:noFill/>
        </p:spPr>
        <p:txBody>
          <a:bodyPr wrap="square" rtlCol="0">
            <a:spAutoFit/>
          </a:bodyPr>
          <a:lstStyle/>
          <a:p>
            <a:pPr algn="ctr"/>
            <a:r>
              <a:rPr lang="en-US" sz="1400" dirty="0">
                <a:solidFill>
                  <a:srgbClr val="151515"/>
                </a:solidFill>
                <a:ea typeface="Microsoft YaHei" panose="020B0503020204020204" pitchFamily="34" charset="-122"/>
                <a:cs typeface="Huawei Sans" panose="020C0503030203020204" pitchFamily="34" charset="0"/>
              </a:rPr>
              <a:t>VR/AR</a:t>
            </a:r>
          </a:p>
        </p:txBody>
      </p:sp>
      <p:sp>
        <p:nvSpPr>
          <p:cNvPr id="398" name="文本框 397"/>
          <p:cNvSpPr txBox="1"/>
          <p:nvPr/>
        </p:nvSpPr>
        <p:spPr>
          <a:xfrm>
            <a:off x="7619312" y="1277879"/>
            <a:ext cx="1936907" cy="523220"/>
          </a:xfrm>
          <a:prstGeom prst="rect">
            <a:avLst/>
          </a:prstGeom>
          <a:noFill/>
        </p:spPr>
        <p:txBody>
          <a:bodyPr wrap="square" rtlCol="0">
            <a:spAutoFit/>
          </a:bodyPr>
          <a:lstStyle/>
          <a:p>
            <a:pPr algn="ctr"/>
            <a:r>
              <a:rPr lang="en-US" sz="1400" dirty="0">
                <a:solidFill>
                  <a:srgbClr val="151515"/>
                </a:solidFill>
                <a:ea typeface="Microsoft YaHei" panose="020B0503020204020204" pitchFamily="34" charset="-122"/>
                <a:cs typeface="Huawei Sans" panose="020C0503030203020204" pitchFamily="34" charset="0"/>
              </a:rPr>
              <a:t>Energy efficiency management</a:t>
            </a:r>
          </a:p>
        </p:txBody>
      </p:sp>
      <p:sp>
        <p:nvSpPr>
          <p:cNvPr id="399" name="文本框 398"/>
          <p:cNvSpPr txBox="1"/>
          <p:nvPr/>
        </p:nvSpPr>
        <p:spPr>
          <a:xfrm>
            <a:off x="9305027" y="1277879"/>
            <a:ext cx="2086170" cy="523220"/>
          </a:xfrm>
          <a:prstGeom prst="rect">
            <a:avLst/>
          </a:prstGeom>
          <a:noFill/>
        </p:spPr>
        <p:txBody>
          <a:bodyPr wrap="square" rtlCol="0">
            <a:spAutoFit/>
          </a:bodyPr>
          <a:lstStyle/>
          <a:p>
            <a:pPr algn="ctr"/>
            <a:r>
              <a:rPr lang="en-US" sz="1400" dirty="0" smtClean="0">
                <a:solidFill>
                  <a:srgbClr val="151515"/>
                </a:solidFill>
                <a:ea typeface="Microsoft YaHei" panose="020B0503020204020204" pitchFamily="34" charset="-122"/>
                <a:cs typeface="Huawei Sans" panose="020C0503030203020204" pitchFamily="34" charset="0"/>
              </a:rPr>
              <a:t>Enterprise apps onto the cloud</a:t>
            </a:r>
            <a:endParaRPr lang="en-US" sz="1400" dirty="0">
              <a:solidFill>
                <a:srgbClr val="151515"/>
              </a:solidFill>
              <a:ea typeface="Microsoft YaHei" panose="020B0503020204020204" pitchFamily="34" charset="-122"/>
              <a:cs typeface="Huawei Sans" panose="020C0503030203020204" pitchFamily="34" charset="0"/>
            </a:endParaRPr>
          </a:p>
        </p:txBody>
      </p:sp>
      <p:sp>
        <p:nvSpPr>
          <p:cNvPr id="402" name="文本框 401"/>
          <p:cNvSpPr txBox="1"/>
          <p:nvPr/>
        </p:nvSpPr>
        <p:spPr>
          <a:xfrm>
            <a:off x="4137461" y="1277879"/>
            <a:ext cx="1946159" cy="307777"/>
          </a:xfrm>
          <a:prstGeom prst="rect">
            <a:avLst/>
          </a:prstGeom>
          <a:noFill/>
        </p:spPr>
        <p:txBody>
          <a:bodyPr wrap="square" rtlCol="0">
            <a:spAutoFit/>
          </a:bodyPr>
          <a:lstStyle/>
          <a:p>
            <a:pPr algn="ctr"/>
            <a:r>
              <a:rPr lang="en-US" sz="1400" dirty="0" smtClean="0">
                <a:solidFill>
                  <a:srgbClr val="151515"/>
                </a:solidFill>
                <a:ea typeface="Microsoft YaHei" panose="020B0503020204020204" pitchFamily="34" charset="-122"/>
                <a:cs typeface="Huawei Sans" panose="020C0503030203020204" pitchFamily="34" charset="0"/>
              </a:rPr>
              <a:t>ESL</a:t>
            </a:r>
            <a:endParaRPr lang="en-US" sz="1400" dirty="0">
              <a:solidFill>
                <a:srgbClr val="151515"/>
              </a:solidFill>
              <a:ea typeface="Microsoft YaHei" panose="020B0503020204020204" pitchFamily="34" charset="-122"/>
              <a:cs typeface="Huawei Sans" panose="020C0503030203020204" pitchFamily="34" charset="0"/>
            </a:endParaRPr>
          </a:p>
        </p:txBody>
      </p:sp>
      <p:sp>
        <p:nvSpPr>
          <p:cNvPr id="410" name="椭圆 409"/>
          <p:cNvSpPr/>
          <p:nvPr/>
        </p:nvSpPr>
        <p:spPr>
          <a:xfrm>
            <a:off x="2424827" y="4816819"/>
            <a:ext cx="309837" cy="309837"/>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ea typeface="+mn-ea"/>
                <a:cs typeface="Huawei Sans" panose="020C0503030203020204" pitchFamily="34" charset="0"/>
              </a:rPr>
              <a:t>1</a:t>
            </a:r>
          </a:p>
        </p:txBody>
      </p:sp>
      <p:sp>
        <p:nvSpPr>
          <p:cNvPr id="412" name="椭圆 411"/>
          <p:cNvSpPr/>
          <p:nvPr/>
        </p:nvSpPr>
        <p:spPr>
          <a:xfrm>
            <a:off x="5819770" y="4818369"/>
            <a:ext cx="309837" cy="309837"/>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ea typeface="+mn-ea"/>
                <a:cs typeface="Huawei Sans" panose="020C0503030203020204" pitchFamily="34" charset="0"/>
              </a:rPr>
              <a:t>2</a:t>
            </a:r>
          </a:p>
        </p:txBody>
      </p:sp>
      <p:sp>
        <p:nvSpPr>
          <p:cNvPr id="413" name="文本框 412"/>
          <p:cNvSpPr txBox="1"/>
          <p:nvPr/>
        </p:nvSpPr>
        <p:spPr>
          <a:xfrm>
            <a:off x="4543341" y="5138075"/>
            <a:ext cx="2906649" cy="1246495"/>
          </a:xfrm>
          <a:prstGeom prst="rect">
            <a:avLst/>
          </a:prstGeom>
          <a:noFill/>
        </p:spPr>
        <p:txBody>
          <a:bodyPr wrap="square" rtlCol="0">
            <a:spAutoFit/>
          </a:bodyPr>
          <a:lstStyle/>
          <a:p>
            <a:pPr algn="ctr">
              <a:spcAft>
                <a:spcPts val="600"/>
              </a:spcAft>
            </a:pPr>
            <a:r>
              <a:rPr lang="en-US" sz="1400" b="1" dirty="0">
                <a:solidFill>
                  <a:srgbClr val="151515"/>
                </a:solidFill>
                <a:ea typeface="Microsoft YaHei" panose="020B0503020204020204" pitchFamily="34" charset="-122"/>
                <a:cs typeface="Huawei Sans" panose="020C0503030203020204" pitchFamily="34" charset="0"/>
              </a:rPr>
              <a:t>High reliability of mobile production activities</a:t>
            </a:r>
          </a:p>
          <a:p>
            <a:pPr algn="ctr">
              <a:spcAft>
                <a:spcPts val="600"/>
              </a:spcAft>
            </a:pPr>
            <a:r>
              <a:rPr lang="en-US" sz="1400" dirty="0">
                <a:solidFill>
                  <a:srgbClr val="151515"/>
                </a:solidFill>
                <a:ea typeface="Microsoft YaHei" panose="020B0503020204020204" pitchFamily="34" charset="-122"/>
                <a:cs typeface="Huawei Sans" panose="020C0503030203020204" pitchFamily="34" charset="0"/>
              </a:rPr>
              <a:t>How to ensure an ultra-low latency of less than 10 </a:t>
            </a:r>
            <a:r>
              <a:rPr lang="en-US" sz="1400" dirty="0" err="1">
                <a:solidFill>
                  <a:srgbClr val="151515"/>
                </a:solidFill>
                <a:ea typeface="Microsoft YaHei" panose="020B0503020204020204" pitchFamily="34" charset="-122"/>
                <a:cs typeface="Huawei Sans" panose="020C0503030203020204" pitchFamily="34" charset="0"/>
              </a:rPr>
              <a:t>ms</a:t>
            </a:r>
            <a:r>
              <a:rPr lang="en-US" sz="1400" dirty="0">
                <a:solidFill>
                  <a:srgbClr val="151515"/>
                </a:solidFill>
                <a:ea typeface="Microsoft YaHei" panose="020B0503020204020204" pitchFamily="34" charset="-122"/>
                <a:cs typeface="Huawei Sans" panose="020C0503030203020204" pitchFamily="34" charset="0"/>
              </a:rPr>
              <a:t> during production movement?</a:t>
            </a:r>
          </a:p>
        </p:txBody>
      </p:sp>
      <p:sp>
        <p:nvSpPr>
          <p:cNvPr id="415" name="椭圆 414"/>
          <p:cNvSpPr/>
          <p:nvPr/>
        </p:nvSpPr>
        <p:spPr>
          <a:xfrm>
            <a:off x="9344531" y="4808614"/>
            <a:ext cx="309837" cy="309837"/>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ea typeface="+mn-ea"/>
                <a:cs typeface="Huawei Sans" panose="020C0503030203020204" pitchFamily="34" charset="0"/>
              </a:rPr>
              <a:t>3</a:t>
            </a:r>
          </a:p>
        </p:txBody>
      </p:sp>
      <p:sp>
        <p:nvSpPr>
          <p:cNvPr id="416" name="文本框 415"/>
          <p:cNvSpPr txBox="1"/>
          <p:nvPr/>
        </p:nvSpPr>
        <p:spPr>
          <a:xfrm>
            <a:off x="8028118" y="5080882"/>
            <a:ext cx="2944570" cy="1246495"/>
          </a:xfrm>
          <a:prstGeom prst="rect">
            <a:avLst/>
          </a:prstGeom>
          <a:noFill/>
        </p:spPr>
        <p:txBody>
          <a:bodyPr wrap="square" rtlCol="0">
            <a:spAutoFit/>
          </a:bodyPr>
          <a:lstStyle/>
          <a:p>
            <a:pPr algn="ctr">
              <a:spcAft>
                <a:spcPts val="600"/>
              </a:spcAft>
            </a:pPr>
            <a:r>
              <a:rPr lang="en-US" sz="1400" b="1" dirty="0">
                <a:solidFill>
                  <a:srgbClr val="151515"/>
                </a:solidFill>
                <a:ea typeface="Microsoft YaHei" panose="020B0503020204020204" pitchFamily="34" charset="-122"/>
                <a:cs typeface="Huawei Sans" panose="020C0503030203020204" pitchFamily="34" charset="0"/>
              </a:rPr>
              <a:t>Experience assurance in the case of environment changes</a:t>
            </a:r>
          </a:p>
          <a:p>
            <a:pPr algn="ctr">
              <a:spcAft>
                <a:spcPts val="600"/>
              </a:spcAft>
            </a:pPr>
            <a:r>
              <a:rPr lang="en-US" sz="1400" dirty="0" smtClean="0">
                <a:solidFill>
                  <a:srgbClr val="151515"/>
                </a:solidFill>
                <a:ea typeface="Microsoft YaHei" panose="020B0503020204020204" pitchFamily="34" charset="-122"/>
                <a:cs typeface="Huawei Sans" panose="020C0503030203020204" pitchFamily="34" charset="0"/>
              </a:rPr>
              <a:t>How to </a:t>
            </a:r>
            <a:r>
              <a:rPr lang="en-US" sz="1400" dirty="0">
                <a:solidFill>
                  <a:srgbClr val="151515"/>
                </a:solidFill>
                <a:ea typeface="Microsoft YaHei" panose="020B0503020204020204" pitchFamily="34" charset="-122"/>
                <a:cs typeface="Huawei Sans" panose="020C0503030203020204" pitchFamily="34" charset="0"/>
              </a:rPr>
              <a:t>provide committed </a:t>
            </a:r>
            <a:r>
              <a:rPr lang="en-US" sz="1400" dirty="0" smtClean="0">
                <a:solidFill>
                  <a:srgbClr val="151515"/>
                </a:solidFill>
                <a:ea typeface="Microsoft YaHei" panose="020B0503020204020204" pitchFamily="34" charset="-122"/>
                <a:cs typeface="Huawei Sans" panose="020C0503030203020204" pitchFamily="34" charset="0"/>
              </a:rPr>
              <a:t>high-quality </a:t>
            </a:r>
            <a:r>
              <a:rPr lang="en-US" sz="1400" dirty="0">
                <a:solidFill>
                  <a:srgbClr val="151515"/>
                </a:solidFill>
                <a:ea typeface="Microsoft YaHei" panose="020B0503020204020204" pitchFamily="34" charset="-122"/>
                <a:cs typeface="Huawei Sans" panose="020C0503030203020204" pitchFamily="34" charset="0"/>
              </a:rPr>
              <a:t>experience </a:t>
            </a:r>
            <a:r>
              <a:rPr lang="en-US" sz="1400" dirty="0" smtClean="0">
                <a:solidFill>
                  <a:srgbClr val="151515"/>
                </a:solidFill>
                <a:ea typeface="Microsoft YaHei" panose="020B0503020204020204" pitchFamily="34" charset="-122"/>
                <a:cs typeface="Huawei Sans" panose="020C0503030203020204" pitchFamily="34" charset="0"/>
              </a:rPr>
              <a:t>in an ever-changing environment</a:t>
            </a:r>
            <a:r>
              <a:rPr lang="en-US" sz="1400" dirty="0">
                <a:solidFill>
                  <a:srgbClr val="151515"/>
                </a:solidFill>
                <a:ea typeface="Microsoft YaHei" panose="020B0503020204020204" pitchFamily="34" charset="-122"/>
                <a:cs typeface="Huawei Sans" panose="020C0503030203020204" pitchFamily="34" charset="0"/>
              </a:rPr>
              <a:t>?</a:t>
            </a:r>
          </a:p>
        </p:txBody>
      </p:sp>
      <p:sp>
        <p:nvSpPr>
          <p:cNvPr id="508" name="椭圆 507"/>
          <p:cNvSpPr/>
          <p:nvPr/>
        </p:nvSpPr>
        <p:spPr>
          <a:xfrm>
            <a:off x="1050484" y="1803877"/>
            <a:ext cx="986317" cy="986313"/>
          </a:xfrm>
          <a:prstGeom prst="ellipse">
            <a:avLst/>
          </a:prstGeom>
          <a:solidFill>
            <a:srgbClr val="00B0F0"/>
          </a:solid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09" name="椭圆 508"/>
          <p:cNvSpPr/>
          <p:nvPr/>
        </p:nvSpPr>
        <p:spPr>
          <a:xfrm>
            <a:off x="2804421" y="1803877"/>
            <a:ext cx="986317" cy="986313"/>
          </a:xfrm>
          <a:prstGeom prst="ellipse">
            <a:avLst/>
          </a:prstGeom>
          <a:solidFill>
            <a:srgbClr val="00B0F0"/>
          </a:solid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10" name="椭圆 509"/>
          <p:cNvSpPr/>
          <p:nvPr/>
        </p:nvSpPr>
        <p:spPr>
          <a:xfrm>
            <a:off x="4558358" y="1803877"/>
            <a:ext cx="986317" cy="986313"/>
          </a:xfrm>
          <a:prstGeom prst="ellipse">
            <a:avLst/>
          </a:prstGeom>
          <a:solidFill>
            <a:srgbClr val="00B0F0"/>
          </a:solid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11" name="椭圆 510"/>
          <p:cNvSpPr/>
          <p:nvPr/>
        </p:nvSpPr>
        <p:spPr>
          <a:xfrm>
            <a:off x="6312295" y="1803877"/>
            <a:ext cx="986317" cy="986313"/>
          </a:xfrm>
          <a:prstGeom prst="ellipse">
            <a:avLst/>
          </a:prstGeom>
          <a:solidFill>
            <a:srgbClr val="00B0F0"/>
          </a:solid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12" name="椭圆 511"/>
          <p:cNvSpPr/>
          <p:nvPr/>
        </p:nvSpPr>
        <p:spPr>
          <a:xfrm>
            <a:off x="8066232" y="1803877"/>
            <a:ext cx="986317" cy="986313"/>
          </a:xfrm>
          <a:prstGeom prst="ellipse">
            <a:avLst/>
          </a:prstGeom>
          <a:solidFill>
            <a:srgbClr val="00B0F0"/>
          </a:solid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13" name="椭圆 512"/>
          <p:cNvSpPr/>
          <p:nvPr/>
        </p:nvSpPr>
        <p:spPr>
          <a:xfrm>
            <a:off x="9820167" y="1803877"/>
            <a:ext cx="986317" cy="986313"/>
          </a:xfrm>
          <a:prstGeom prst="ellipse">
            <a:avLst/>
          </a:prstGeom>
          <a:solidFill>
            <a:srgbClr val="00B0F0"/>
          </a:solid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grpSp>
        <p:nvGrpSpPr>
          <p:cNvPr id="514" name="组合 356"/>
          <p:cNvGrpSpPr>
            <a:grpSpLocks/>
          </p:cNvGrpSpPr>
          <p:nvPr/>
        </p:nvGrpSpPr>
        <p:grpSpPr bwMode="auto">
          <a:xfrm>
            <a:off x="5359388" y="3449383"/>
            <a:ext cx="1137725" cy="1134838"/>
            <a:chOff x="1563688" y="711200"/>
            <a:chExt cx="1116013" cy="1116013"/>
          </a:xfrm>
        </p:grpSpPr>
        <p:sp>
          <p:nvSpPr>
            <p:cNvPr id="533" name="Freeform 272"/>
            <p:cNvSpPr>
              <a:spLocks/>
            </p:cNvSpPr>
            <p:nvPr/>
          </p:nvSpPr>
          <p:spPr bwMode="auto">
            <a:xfrm>
              <a:off x="1563688" y="711200"/>
              <a:ext cx="1116013" cy="1116013"/>
            </a:xfrm>
            <a:custGeom>
              <a:avLst/>
              <a:gdLst>
                <a:gd name="T0" fmla="*/ 2147483647 w 2658"/>
                <a:gd name="T1" fmla="*/ 2147483647 h 2659"/>
                <a:gd name="T2" fmla="*/ 2147483647 w 2658"/>
                <a:gd name="T3" fmla="*/ 2147483647 h 2659"/>
                <a:gd name="T4" fmla="*/ 2147483647 w 2658"/>
                <a:gd name="T5" fmla="*/ 2147483647 h 2659"/>
                <a:gd name="T6" fmla="*/ 0 w 2658"/>
                <a:gd name="T7" fmla="*/ 2147483647 h 2659"/>
                <a:gd name="T8" fmla="*/ 2147483647 w 2658"/>
                <a:gd name="T9" fmla="*/ 0 h 2659"/>
                <a:gd name="T10" fmla="*/ 2147483647 w 2658"/>
                <a:gd name="T11" fmla="*/ 2147483647 h 2659"/>
                <a:gd name="T12" fmla="*/ 0 60000 65536"/>
                <a:gd name="T13" fmla="*/ 0 60000 65536"/>
                <a:gd name="T14" fmla="*/ 0 60000 65536"/>
                <a:gd name="T15" fmla="*/ 0 60000 65536"/>
                <a:gd name="T16" fmla="*/ 0 60000 65536"/>
                <a:gd name="T17" fmla="*/ 0 60000 65536"/>
                <a:gd name="T18" fmla="*/ 0 w 2658"/>
                <a:gd name="T19" fmla="*/ 0 h 2659"/>
                <a:gd name="T20" fmla="*/ 2658 w 2658"/>
                <a:gd name="T21" fmla="*/ 2659 h 2659"/>
              </a:gdLst>
              <a:ahLst/>
              <a:cxnLst>
                <a:cxn ang="T12">
                  <a:pos x="T0" y="T1"/>
                </a:cxn>
                <a:cxn ang="T13">
                  <a:pos x="T2" y="T3"/>
                </a:cxn>
                <a:cxn ang="T14">
                  <a:pos x="T4" y="T5"/>
                </a:cxn>
                <a:cxn ang="T15">
                  <a:pos x="T6" y="T7"/>
                </a:cxn>
                <a:cxn ang="T16">
                  <a:pos x="T8" y="T9"/>
                </a:cxn>
                <a:cxn ang="T17">
                  <a:pos x="T10" y="T11"/>
                </a:cxn>
              </a:cxnLst>
              <a:rect l="T18" t="T19" r="T20" b="T21"/>
              <a:pathLst>
                <a:path w="2658" h="2659">
                  <a:moveTo>
                    <a:pt x="2658" y="1329"/>
                  </a:moveTo>
                  <a:lnTo>
                    <a:pt x="2658" y="1329"/>
                  </a:lnTo>
                  <a:cubicBezTo>
                    <a:pt x="2658" y="2064"/>
                    <a:pt x="2063" y="2659"/>
                    <a:pt x="1329" y="2659"/>
                  </a:cubicBezTo>
                  <a:cubicBezTo>
                    <a:pt x="595" y="2659"/>
                    <a:pt x="0" y="2064"/>
                    <a:pt x="0" y="1329"/>
                  </a:cubicBezTo>
                  <a:cubicBezTo>
                    <a:pt x="0" y="595"/>
                    <a:pt x="595" y="0"/>
                    <a:pt x="1329" y="0"/>
                  </a:cubicBezTo>
                  <a:cubicBezTo>
                    <a:pt x="2063" y="0"/>
                    <a:pt x="2658" y="595"/>
                    <a:pt x="2658" y="1329"/>
                  </a:cubicBezTo>
                  <a:close/>
                </a:path>
              </a:pathLst>
            </a:custGeom>
            <a:solidFill>
              <a:srgbClr val="00B0F0"/>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grpSp>
          <p:nvGrpSpPr>
            <p:cNvPr id="534" name="组合 335"/>
            <p:cNvGrpSpPr>
              <a:grpSpLocks/>
            </p:cNvGrpSpPr>
            <p:nvPr/>
          </p:nvGrpSpPr>
          <p:grpSpPr bwMode="auto">
            <a:xfrm>
              <a:off x="1789113" y="906463"/>
              <a:ext cx="665163" cy="723900"/>
              <a:chOff x="1789113" y="906463"/>
              <a:chExt cx="665163" cy="723900"/>
            </a:xfrm>
          </p:grpSpPr>
          <p:sp>
            <p:nvSpPr>
              <p:cNvPr id="535" name="Freeform 273"/>
              <p:cNvSpPr>
                <a:spLocks/>
              </p:cNvSpPr>
              <p:nvPr/>
            </p:nvSpPr>
            <p:spPr bwMode="auto">
              <a:xfrm>
                <a:off x="2243138" y="1571625"/>
                <a:ext cx="57150"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36" name="Freeform 274"/>
              <p:cNvSpPr>
                <a:spLocks/>
              </p:cNvSpPr>
              <p:nvPr/>
            </p:nvSpPr>
            <p:spPr bwMode="auto">
              <a:xfrm>
                <a:off x="2332038" y="157162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37" name="Freeform 275"/>
              <p:cNvSpPr>
                <a:spLocks/>
              </p:cNvSpPr>
              <p:nvPr/>
            </p:nvSpPr>
            <p:spPr bwMode="auto">
              <a:xfrm>
                <a:off x="1789113" y="906463"/>
                <a:ext cx="665163" cy="142875"/>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38" name="Freeform 276"/>
              <p:cNvSpPr>
                <a:spLocks/>
              </p:cNvSpPr>
              <p:nvPr/>
            </p:nvSpPr>
            <p:spPr bwMode="auto">
              <a:xfrm>
                <a:off x="1857375" y="955675"/>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39" name="Freeform 277"/>
              <p:cNvSpPr>
                <a:spLocks/>
              </p:cNvSpPr>
              <p:nvPr/>
            </p:nvSpPr>
            <p:spPr bwMode="auto">
              <a:xfrm>
                <a:off x="1928813" y="955675"/>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40" name="Freeform 278"/>
              <p:cNvSpPr>
                <a:spLocks/>
              </p:cNvSpPr>
              <p:nvPr/>
            </p:nvSpPr>
            <p:spPr bwMode="auto">
              <a:xfrm>
                <a:off x="2000250" y="955675"/>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41" name="Freeform 279"/>
              <p:cNvSpPr>
                <a:spLocks/>
              </p:cNvSpPr>
              <p:nvPr/>
            </p:nvSpPr>
            <p:spPr bwMode="auto">
              <a:xfrm>
                <a:off x="2073275" y="955675"/>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42" name="Freeform 280"/>
              <p:cNvSpPr>
                <a:spLocks/>
              </p:cNvSpPr>
              <p:nvPr/>
            </p:nvSpPr>
            <p:spPr bwMode="auto">
              <a:xfrm>
                <a:off x="2144713" y="955675"/>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43" name="Freeform 281"/>
              <p:cNvSpPr>
                <a:spLocks/>
              </p:cNvSpPr>
              <p:nvPr/>
            </p:nvSpPr>
            <p:spPr bwMode="auto">
              <a:xfrm>
                <a:off x="2271713" y="947738"/>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44" name="Freeform 282"/>
              <p:cNvSpPr>
                <a:spLocks/>
              </p:cNvSpPr>
              <p:nvPr/>
            </p:nvSpPr>
            <p:spPr bwMode="auto">
              <a:xfrm>
                <a:off x="2271713" y="977900"/>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45" name="Freeform 283"/>
              <p:cNvSpPr>
                <a:spLocks/>
              </p:cNvSpPr>
              <p:nvPr/>
            </p:nvSpPr>
            <p:spPr bwMode="auto">
              <a:xfrm>
                <a:off x="2305050" y="977900"/>
                <a:ext cx="22225"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46" name="Freeform 284"/>
              <p:cNvSpPr>
                <a:spLocks/>
              </p:cNvSpPr>
              <p:nvPr/>
            </p:nvSpPr>
            <p:spPr bwMode="auto">
              <a:xfrm>
                <a:off x="2339975" y="977900"/>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47" name="Freeform 285"/>
              <p:cNvSpPr>
                <a:spLocks/>
              </p:cNvSpPr>
              <p:nvPr/>
            </p:nvSpPr>
            <p:spPr bwMode="auto">
              <a:xfrm>
                <a:off x="1789113" y="1020763"/>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48" name="Freeform 286"/>
              <p:cNvSpPr>
                <a:spLocks/>
              </p:cNvSpPr>
              <p:nvPr/>
            </p:nvSpPr>
            <p:spPr bwMode="auto">
              <a:xfrm>
                <a:off x="1857375" y="10683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49" name="Freeform 287"/>
              <p:cNvSpPr>
                <a:spLocks/>
              </p:cNvSpPr>
              <p:nvPr/>
            </p:nvSpPr>
            <p:spPr bwMode="auto">
              <a:xfrm>
                <a:off x="1928813" y="10683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50" name="Freeform 288"/>
              <p:cNvSpPr>
                <a:spLocks/>
              </p:cNvSpPr>
              <p:nvPr/>
            </p:nvSpPr>
            <p:spPr bwMode="auto">
              <a:xfrm>
                <a:off x="2000250" y="1068388"/>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51" name="Freeform 289"/>
              <p:cNvSpPr>
                <a:spLocks/>
              </p:cNvSpPr>
              <p:nvPr/>
            </p:nvSpPr>
            <p:spPr bwMode="auto">
              <a:xfrm>
                <a:off x="2073275" y="10683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52" name="Freeform 290"/>
              <p:cNvSpPr>
                <a:spLocks/>
              </p:cNvSpPr>
              <p:nvPr/>
            </p:nvSpPr>
            <p:spPr bwMode="auto">
              <a:xfrm>
                <a:off x="2144713" y="10683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53" name="Freeform 291"/>
              <p:cNvSpPr>
                <a:spLocks/>
              </p:cNvSpPr>
              <p:nvPr/>
            </p:nvSpPr>
            <p:spPr bwMode="auto">
              <a:xfrm>
                <a:off x="2271713" y="1062038"/>
                <a:ext cx="88900" cy="20638"/>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54" name="Freeform 292"/>
              <p:cNvSpPr>
                <a:spLocks/>
              </p:cNvSpPr>
              <p:nvPr/>
            </p:nvSpPr>
            <p:spPr bwMode="auto">
              <a:xfrm>
                <a:off x="2271713" y="1090613"/>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55" name="Freeform 293"/>
              <p:cNvSpPr>
                <a:spLocks/>
              </p:cNvSpPr>
              <p:nvPr/>
            </p:nvSpPr>
            <p:spPr bwMode="auto">
              <a:xfrm>
                <a:off x="2305050" y="1090613"/>
                <a:ext cx="22225"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56" name="Freeform 294"/>
              <p:cNvSpPr>
                <a:spLocks/>
              </p:cNvSpPr>
              <p:nvPr/>
            </p:nvSpPr>
            <p:spPr bwMode="auto">
              <a:xfrm>
                <a:off x="2339975" y="1090613"/>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57" name="Freeform 295"/>
              <p:cNvSpPr>
                <a:spLocks/>
              </p:cNvSpPr>
              <p:nvPr/>
            </p:nvSpPr>
            <p:spPr bwMode="auto">
              <a:xfrm>
                <a:off x="1789113" y="1133475"/>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58" name="Freeform 296"/>
              <p:cNvSpPr>
                <a:spLocks/>
              </p:cNvSpPr>
              <p:nvPr/>
            </p:nvSpPr>
            <p:spPr bwMode="auto">
              <a:xfrm>
                <a:off x="1857375" y="11826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59" name="Freeform 297"/>
              <p:cNvSpPr>
                <a:spLocks/>
              </p:cNvSpPr>
              <p:nvPr/>
            </p:nvSpPr>
            <p:spPr bwMode="auto">
              <a:xfrm>
                <a:off x="1928813" y="11826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60" name="Freeform 298"/>
              <p:cNvSpPr>
                <a:spLocks/>
              </p:cNvSpPr>
              <p:nvPr/>
            </p:nvSpPr>
            <p:spPr bwMode="auto">
              <a:xfrm>
                <a:off x="2000250" y="1182688"/>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61" name="Freeform 299"/>
              <p:cNvSpPr>
                <a:spLocks/>
              </p:cNvSpPr>
              <p:nvPr/>
            </p:nvSpPr>
            <p:spPr bwMode="auto">
              <a:xfrm>
                <a:off x="2073275" y="11826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62" name="Freeform 300"/>
              <p:cNvSpPr>
                <a:spLocks/>
              </p:cNvSpPr>
              <p:nvPr/>
            </p:nvSpPr>
            <p:spPr bwMode="auto">
              <a:xfrm>
                <a:off x="2144713" y="11826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63" name="Freeform 301"/>
              <p:cNvSpPr>
                <a:spLocks/>
              </p:cNvSpPr>
              <p:nvPr/>
            </p:nvSpPr>
            <p:spPr bwMode="auto">
              <a:xfrm>
                <a:off x="2271713" y="1174750"/>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64" name="Freeform 302"/>
              <p:cNvSpPr>
                <a:spLocks/>
              </p:cNvSpPr>
              <p:nvPr/>
            </p:nvSpPr>
            <p:spPr bwMode="auto">
              <a:xfrm>
                <a:off x="2271713" y="1204913"/>
                <a:ext cx="20638"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65" name="Freeform 303"/>
              <p:cNvSpPr>
                <a:spLocks/>
              </p:cNvSpPr>
              <p:nvPr/>
            </p:nvSpPr>
            <p:spPr bwMode="auto">
              <a:xfrm>
                <a:off x="2305050" y="1204913"/>
                <a:ext cx="22225"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66" name="Freeform 304"/>
              <p:cNvSpPr>
                <a:spLocks/>
              </p:cNvSpPr>
              <p:nvPr/>
            </p:nvSpPr>
            <p:spPr bwMode="auto">
              <a:xfrm>
                <a:off x="2339975" y="1204913"/>
                <a:ext cx="20638"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67" name="Freeform 305"/>
              <p:cNvSpPr>
                <a:spLocks/>
              </p:cNvSpPr>
              <p:nvPr/>
            </p:nvSpPr>
            <p:spPr bwMode="auto">
              <a:xfrm>
                <a:off x="1789113" y="1247775"/>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68" name="Freeform 306"/>
              <p:cNvSpPr>
                <a:spLocks/>
              </p:cNvSpPr>
              <p:nvPr/>
            </p:nvSpPr>
            <p:spPr bwMode="auto">
              <a:xfrm>
                <a:off x="1857375" y="1295400"/>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69" name="Freeform 307"/>
              <p:cNvSpPr>
                <a:spLocks/>
              </p:cNvSpPr>
              <p:nvPr/>
            </p:nvSpPr>
            <p:spPr bwMode="auto">
              <a:xfrm>
                <a:off x="1928813" y="1295400"/>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70" name="Freeform 308"/>
              <p:cNvSpPr>
                <a:spLocks/>
              </p:cNvSpPr>
              <p:nvPr/>
            </p:nvSpPr>
            <p:spPr bwMode="auto">
              <a:xfrm>
                <a:off x="2000250" y="1295400"/>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71" name="Freeform 309"/>
              <p:cNvSpPr>
                <a:spLocks/>
              </p:cNvSpPr>
              <p:nvPr/>
            </p:nvSpPr>
            <p:spPr bwMode="auto">
              <a:xfrm>
                <a:off x="2073275" y="1295400"/>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72" name="Freeform 310"/>
              <p:cNvSpPr>
                <a:spLocks/>
              </p:cNvSpPr>
              <p:nvPr/>
            </p:nvSpPr>
            <p:spPr bwMode="auto">
              <a:xfrm>
                <a:off x="2144713" y="1295400"/>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73" name="Freeform 311"/>
              <p:cNvSpPr>
                <a:spLocks/>
              </p:cNvSpPr>
              <p:nvPr/>
            </p:nvSpPr>
            <p:spPr bwMode="auto">
              <a:xfrm>
                <a:off x="2271713" y="1289050"/>
                <a:ext cx="88900" cy="20638"/>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74" name="Freeform 312"/>
              <p:cNvSpPr>
                <a:spLocks/>
              </p:cNvSpPr>
              <p:nvPr/>
            </p:nvSpPr>
            <p:spPr bwMode="auto">
              <a:xfrm>
                <a:off x="2271713" y="1317625"/>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75" name="Freeform 313"/>
              <p:cNvSpPr>
                <a:spLocks/>
              </p:cNvSpPr>
              <p:nvPr/>
            </p:nvSpPr>
            <p:spPr bwMode="auto">
              <a:xfrm>
                <a:off x="2305050" y="1317625"/>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76" name="Freeform 314"/>
              <p:cNvSpPr>
                <a:spLocks/>
              </p:cNvSpPr>
              <p:nvPr/>
            </p:nvSpPr>
            <p:spPr bwMode="auto">
              <a:xfrm>
                <a:off x="2339975" y="1317625"/>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77" name="Freeform 315"/>
              <p:cNvSpPr>
                <a:spLocks/>
              </p:cNvSpPr>
              <p:nvPr/>
            </p:nvSpPr>
            <p:spPr bwMode="auto">
              <a:xfrm>
                <a:off x="1789113" y="1360488"/>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78" name="Freeform 316"/>
              <p:cNvSpPr>
                <a:spLocks/>
              </p:cNvSpPr>
              <p:nvPr/>
            </p:nvSpPr>
            <p:spPr bwMode="auto">
              <a:xfrm>
                <a:off x="1857375" y="1408113"/>
                <a:ext cx="47625" cy="38100"/>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79" name="Freeform 317"/>
              <p:cNvSpPr>
                <a:spLocks/>
              </p:cNvSpPr>
              <p:nvPr/>
            </p:nvSpPr>
            <p:spPr bwMode="auto">
              <a:xfrm>
                <a:off x="1928813" y="1408113"/>
                <a:ext cx="47625" cy="38100"/>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80" name="Freeform 318"/>
              <p:cNvSpPr>
                <a:spLocks/>
              </p:cNvSpPr>
              <p:nvPr/>
            </p:nvSpPr>
            <p:spPr bwMode="auto">
              <a:xfrm>
                <a:off x="2000250" y="1408113"/>
                <a:ext cx="49213"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81" name="Freeform 319"/>
              <p:cNvSpPr>
                <a:spLocks/>
              </p:cNvSpPr>
              <p:nvPr/>
            </p:nvSpPr>
            <p:spPr bwMode="auto">
              <a:xfrm>
                <a:off x="2073275" y="1408113"/>
                <a:ext cx="47625"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82" name="Freeform 320"/>
              <p:cNvSpPr>
                <a:spLocks/>
              </p:cNvSpPr>
              <p:nvPr/>
            </p:nvSpPr>
            <p:spPr bwMode="auto">
              <a:xfrm>
                <a:off x="2144713" y="1408113"/>
                <a:ext cx="47625"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83" name="Freeform 321"/>
              <p:cNvSpPr>
                <a:spLocks/>
              </p:cNvSpPr>
              <p:nvPr/>
            </p:nvSpPr>
            <p:spPr bwMode="auto">
              <a:xfrm>
                <a:off x="2271713" y="1401763"/>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84" name="Freeform 322"/>
              <p:cNvSpPr>
                <a:spLocks/>
              </p:cNvSpPr>
              <p:nvPr/>
            </p:nvSpPr>
            <p:spPr bwMode="auto">
              <a:xfrm>
                <a:off x="2271713" y="14303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85" name="Freeform 323"/>
              <p:cNvSpPr>
                <a:spLocks/>
              </p:cNvSpPr>
              <p:nvPr/>
            </p:nvSpPr>
            <p:spPr bwMode="auto">
              <a:xfrm>
                <a:off x="2305050" y="1430338"/>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86" name="Freeform 324"/>
              <p:cNvSpPr>
                <a:spLocks/>
              </p:cNvSpPr>
              <p:nvPr/>
            </p:nvSpPr>
            <p:spPr bwMode="auto">
              <a:xfrm>
                <a:off x="2339975" y="14303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87" name="Freeform 325"/>
              <p:cNvSpPr>
                <a:spLocks/>
              </p:cNvSpPr>
              <p:nvPr/>
            </p:nvSpPr>
            <p:spPr bwMode="auto">
              <a:xfrm>
                <a:off x="1789113" y="1473200"/>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88" name="Freeform 326"/>
              <p:cNvSpPr>
                <a:spLocks/>
              </p:cNvSpPr>
              <p:nvPr/>
            </p:nvSpPr>
            <p:spPr bwMode="auto">
              <a:xfrm>
                <a:off x="1857375" y="1522413"/>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89" name="Freeform 327"/>
              <p:cNvSpPr>
                <a:spLocks/>
              </p:cNvSpPr>
              <p:nvPr/>
            </p:nvSpPr>
            <p:spPr bwMode="auto">
              <a:xfrm>
                <a:off x="1928813" y="1522413"/>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90" name="Freeform 328"/>
              <p:cNvSpPr>
                <a:spLocks/>
              </p:cNvSpPr>
              <p:nvPr/>
            </p:nvSpPr>
            <p:spPr bwMode="auto">
              <a:xfrm>
                <a:off x="2000250" y="1522413"/>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91" name="Freeform 329"/>
              <p:cNvSpPr>
                <a:spLocks/>
              </p:cNvSpPr>
              <p:nvPr/>
            </p:nvSpPr>
            <p:spPr bwMode="auto">
              <a:xfrm>
                <a:off x="2073275" y="1522413"/>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92" name="Freeform 330"/>
              <p:cNvSpPr>
                <a:spLocks/>
              </p:cNvSpPr>
              <p:nvPr/>
            </p:nvSpPr>
            <p:spPr bwMode="auto">
              <a:xfrm>
                <a:off x="2144713" y="1522413"/>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93" name="Freeform 331"/>
              <p:cNvSpPr>
                <a:spLocks/>
              </p:cNvSpPr>
              <p:nvPr/>
            </p:nvSpPr>
            <p:spPr bwMode="auto">
              <a:xfrm>
                <a:off x="2271713" y="1514475"/>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94" name="Freeform 332"/>
              <p:cNvSpPr>
                <a:spLocks/>
              </p:cNvSpPr>
              <p:nvPr/>
            </p:nvSpPr>
            <p:spPr bwMode="auto">
              <a:xfrm>
                <a:off x="2271713" y="15446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95" name="Freeform 333"/>
              <p:cNvSpPr>
                <a:spLocks/>
              </p:cNvSpPr>
              <p:nvPr/>
            </p:nvSpPr>
            <p:spPr bwMode="auto">
              <a:xfrm>
                <a:off x="2305050" y="1544638"/>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sp>
            <p:nvSpPr>
              <p:cNvPr id="596" name="Freeform 334"/>
              <p:cNvSpPr>
                <a:spLocks/>
              </p:cNvSpPr>
              <p:nvPr/>
            </p:nvSpPr>
            <p:spPr bwMode="auto">
              <a:xfrm>
                <a:off x="2339975" y="15446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151515"/>
                  </a:solidFill>
                  <a:effectLst/>
                  <a:uLnTx/>
                  <a:uFillTx/>
                  <a:latin typeface="Huawei Sans" panose="020C0503030203020204" pitchFamily="34" charset="0"/>
                  <a:ea typeface="等线" panose="02010600030101010101" pitchFamily="2" charset="-122"/>
                  <a:cs typeface="Huawei Sans" panose="020C0503030203020204" pitchFamily="34" charset="0"/>
                </a:endParaRPr>
              </a:p>
            </p:txBody>
          </p:sp>
        </p:grpSp>
      </p:grpSp>
      <p:cxnSp>
        <p:nvCxnSpPr>
          <p:cNvPr id="515" name="肘形连接符 514"/>
          <p:cNvCxnSpPr/>
          <p:nvPr/>
        </p:nvCxnSpPr>
        <p:spPr>
          <a:xfrm>
            <a:off x="1543644" y="2790190"/>
            <a:ext cx="4001031" cy="1657046"/>
          </a:xfrm>
          <a:prstGeom prst="bentConnector3">
            <a:avLst>
              <a:gd name="adj1" fmla="val 264"/>
            </a:avLst>
          </a:prstGeom>
          <a:noFill/>
          <a:ln w="28575" cap="flat" cmpd="sng" algn="ctr">
            <a:solidFill>
              <a:srgbClr val="1D1D1A">
                <a:lumMod val="90000"/>
                <a:lumOff val="10000"/>
              </a:srgbClr>
            </a:solidFill>
            <a:prstDash val="sysDot"/>
            <a:miter lim="800000"/>
            <a:headEnd type="oval" w="med" len="med"/>
            <a:tailEnd type="oval" w="med" len="med"/>
          </a:ln>
          <a:effectLst/>
        </p:spPr>
      </p:cxnSp>
      <p:cxnSp>
        <p:nvCxnSpPr>
          <p:cNvPr id="516" name="肘形连接符 515"/>
          <p:cNvCxnSpPr>
            <a:stCxn id="509" idx="4"/>
          </p:cNvCxnSpPr>
          <p:nvPr/>
        </p:nvCxnSpPr>
        <p:spPr>
          <a:xfrm rot="16200000" flipH="1">
            <a:off x="3714642" y="2373127"/>
            <a:ext cx="1204821" cy="2038946"/>
          </a:xfrm>
          <a:prstGeom prst="bentConnector2">
            <a:avLst/>
          </a:prstGeom>
          <a:noFill/>
          <a:ln w="28575" cap="flat" cmpd="sng" algn="ctr">
            <a:solidFill>
              <a:srgbClr val="1D1D1A">
                <a:lumMod val="90000"/>
                <a:lumOff val="10000"/>
              </a:srgbClr>
            </a:solidFill>
            <a:prstDash val="sysDot"/>
            <a:miter lim="800000"/>
            <a:headEnd type="oval" w="med" len="med"/>
            <a:tailEnd type="oval" w="med" len="med"/>
          </a:ln>
          <a:effectLst/>
        </p:spPr>
      </p:cxnSp>
      <p:cxnSp>
        <p:nvCxnSpPr>
          <p:cNvPr id="517" name="肘形连接符 516"/>
          <p:cNvCxnSpPr>
            <a:stCxn id="510" idx="4"/>
          </p:cNvCxnSpPr>
          <p:nvPr/>
        </p:nvCxnSpPr>
        <p:spPr>
          <a:xfrm rot="16200000" flipH="1">
            <a:off x="4870603" y="2971103"/>
            <a:ext cx="790560" cy="428734"/>
          </a:xfrm>
          <a:prstGeom prst="bentConnector3">
            <a:avLst>
              <a:gd name="adj1" fmla="val 50000"/>
            </a:avLst>
          </a:prstGeom>
          <a:noFill/>
          <a:ln w="28575" cap="flat" cmpd="sng" algn="ctr">
            <a:solidFill>
              <a:srgbClr val="1D1D1A">
                <a:lumMod val="90000"/>
                <a:lumOff val="10000"/>
              </a:srgbClr>
            </a:solidFill>
            <a:prstDash val="sysDot"/>
            <a:miter lim="800000"/>
            <a:headEnd type="oval" w="med" len="med"/>
            <a:tailEnd type="oval" w="med" len="med"/>
          </a:ln>
          <a:effectLst/>
        </p:spPr>
      </p:cxnSp>
      <p:cxnSp>
        <p:nvCxnSpPr>
          <p:cNvPr id="518" name="肘形连接符 517"/>
          <p:cNvCxnSpPr>
            <a:stCxn id="511" idx="4"/>
          </p:cNvCxnSpPr>
          <p:nvPr/>
        </p:nvCxnSpPr>
        <p:spPr>
          <a:xfrm rot="5400000">
            <a:off x="6205846" y="2976915"/>
            <a:ext cx="786332" cy="412883"/>
          </a:xfrm>
          <a:prstGeom prst="bentConnector3">
            <a:avLst>
              <a:gd name="adj1" fmla="val 50000"/>
            </a:avLst>
          </a:prstGeom>
          <a:noFill/>
          <a:ln w="28575" cap="flat" cmpd="sng" algn="ctr">
            <a:solidFill>
              <a:srgbClr val="1D1D1A">
                <a:lumMod val="90000"/>
                <a:lumOff val="10000"/>
              </a:srgbClr>
            </a:solidFill>
            <a:prstDash val="sysDot"/>
            <a:miter lim="800000"/>
            <a:headEnd type="oval" w="med" len="med"/>
            <a:tailEnd type="oval" w="med" len="med"/>
          </a:ln>
          <a:effectLst/>
        </p:spPr>
      </p:cxnSp>
      <p:cxnSp>
        <p:nvCxnSpPr>
          <p:cNvPr id="519" name="肘形连接符 518"/>
          <p:cNvCxnSpPr>
            <a:stCxn id="512" idx="4"/>
          </p:cNvCxnSpPr>
          <p:nvPr/>
        </p:nvCxnSpPr>
        <p:spPr>
          <a:xfrm rot="5400000">
            <a:off x="6937275" y="2372894"/>
            <a:ext cx="1204819" cy="2039413"/>
          </a:xfrm>
          <a:prstGeom prst="bentConnector2">
            <a:avLst/>
          </a:prstGeom>
          <a:noFill/>
          <a:ln w="28575" cap="flat" cmpd="sng" algn="ctr">
            <a:solidFill>
              <a:srgbClr val="1D1D1A">
                <a:lumMod val="90000"/>
                <a:lumOff val="10000"/>
              </a:srgbClr>
            </a:solidFill>
            <a:prstDash val="sysDot"/>
            <a:miter lim="800000"/>
            <a:headEnd type="oval" w="med" len="med"/>
            <a:tailEnd type="oval" w="med" len="med"/>
          </a:ln>
          <a:effectLst/>
        </p:spPr>
      </p:cxnSp>
      <p:cxnSp>
        <p:nvCxnSpPr>
          <p:cNvPr id="520" name="肘形连接符 519"/>
          <p:cNvCxnSpPr/>
          <p:nvPr/>
        </p:nvCxnSpPr>
        <p:spPr>
          <a:xfrm rot="10800000" flipV="1">
            <a:off x="6341748" y="2790189"/>
            <a:ext cx="3966020" cy="1657047"/>
          </a:xfrm>
          <a:prstGeom prst="bentConnector3">
            <a:avLst>
              <a:gd name="adj1" fmla="val -175"/>
            </a:avLst>
          </a:prstGeom>
          <a:noFill/>
          <a:ln w="28575" cap="flat" cmpd="sng" algn="ctr">
            <a:solidFill>
              <a:srgbClr val="1D1D1A">
                <a:lumMod val="90000"/>
                <a:lumOff val="10000"/>
              </a:srgbClr>
            </a:solidFill>
            <a:prstDash val="sysDot"/>
            <a:miter lim="800000"/>
            <a:headEnd type="oval" w="med" len="med"/>
            <a:tailEnd type="oval" w="med" len="med"/>
          </a:ln>
          <a:effectLst/>
        </p:spPr>
      </p:cxnSp>
      <p:pic>
        <p:nvPicPr>
          <p:cNvPr id="521" name="图片 520"/>
          <p:cNvPicPr>
            <a:picLocks noChangeAspect="1"/>
          </p:cNvPicPr>
          <p:nvPr/>
        </p:nvPicPr>
        <p:blipFill>
          <a:blip r:embed="rId3"/>
          <a:stretch>
            <a:fillRect/>
          </a:stretch>
        </p:blipFill>
        <p:spPr>
          <a:xfrm>
            <a:off x="2993411" y="2002590"/>
            <a:ext cx="608337" cy="660424"/>
          </a:xfrm>
          <a:prstGeom prst="rect">
            <a:avLst/>
          </a:prstGeom>
        </p:spPr>
      </p:pic>
      <p:pic>
        <p:nvPicPr>
          <p:cNvPr id="522" name="图片 521"/>
          <p:cNvPicPr>
            <a:picLocks noChangeAspect="1"/>
          </p:cNvPicPr>
          <p:nvPr/>
        </p:nvPicPr>
        <p:blipFill>
          <a:blip r:embed="rId4"/>
          <a:stretch>
            <a:fillRect/>
          </a:stretch>
        </p:blipFill>
        <p:spPr>
          <a:xfrm>
            <a:off x="8324758" y="1969423"/>
            <a:ext cx="566517" cy="629977"/>
          </a:xfrm>
          <a:prstGeom prst="rect">
            <a:avLst/>
          </a:prstGeom>
        </p:spPr>
      </p:pic>
      <p:pic>
        <p:nvPicPr>
          <p:cNvPr id="523" name="图片 522"/>
          <p:cNvPicPr>
            <a:picLocks noChangeAspect="1"/>
          </p:cNvPicPr>
          <p:nvPr/>
        </p:nvPicPr>
        <p:blipFill>
          <a:blip r:embed="rId5"/>
          <a:stretch>
            <a:fillRect/>
          </a:stretch>
        </p:blipFill>
        <p:spPr>
          <a:xfrm>
            <a:off x="10004466" y="1983574"/>
            <a:ext cx="646901" cy="540767"/>
          </a:xfrm>
          <a:prstGeom prst="rect">
            <a:avLst/>
          </a:prstGeom>
        </p:spPr>
      </p:pic>
      <p:pic>
        <p:nvPicPr>
          <p:cNvPr id="524" name="图片 523"/>
          <p:cNvPicPr>
            <a:picLocks noChangeAspect="1"/>
          </p:cNvPicPr>
          <p:nvPr/>
        </p:nvPicPr>
        <p:blipFill>
          <a:blip r:embed="rId6"/>
          <a:stretch>
            <a:fillRect/>
          </a:stretch>
        </p:blipFill>
        <p:spPr>
          <a:xfrm>
            <a:off x="1151222" y="2002359"/>
            <a:ext cx="784844" cy="559144"/>
          </a:xfrm>
          <a:prstGeom prst="rect">
            <a:avLst/>
          </a:prstGeom>
        </p:spPr>
      </p:pic>
      <p:pic>
        <p:nvPicPr>
          <p:cNvPr id="525" name="图片 524"/>
          <p:cNvPicPr>
            <a:picLocks noChangeAspect="1"/>
          </p:cNvPicPr>
          <p:nvPr/>
        </p:nvPicPr>
        <p:blipFill>
          <a:blip r:embed="rId7"/>
          <a:stretch>
            <a:fillRect/>
          </a:stretch>
        </p:blipFill>
        <p:spPr>
          <a:xfrm>
            <a:off x="6599012" y="1955594"/>
            <a:ext cx="616655" cy="650575"/>
          </a:xfrm>
          <a:prstGeom prst="rect">
            <a:avLst/>
          </a:prstGeom>
        </p:spPr>
      </p:pic>
      <p:pic>
        <p:nvPicPr>
          <p:cNvPr id="526" name="图片 525"/>
          <p:cNvPicPr>
            <a:picLocks noChangeAspect="1"/>
          </p:cNvPicPr>
          <p:nvPr/>
        </p:nvPicPr>
        <p:blipFill>
          <a:blip r:embed="rId8"/>
          <a:stretch>
            <a:fillRect/>
          </a:stretch>
        </p:blipFill>
        <p:spPr>
          <a:xfrm>
            <a:off x="4716984" y="2059241"/>
            <a:ext cx="710169" cy="494116"/>
          </a:xfrm>
          <a:prstGeom prst="rect">
            <a:avLst/>
          </a:prstGeom>
        </p:spPr>
      </p:pic>
      <p:sp>
        <p:nvSpPr>
          <p:cNvPr id="527" name="文本框 526"/>
          <p:cNvSpPr txBox="1"/>
          <p:nvPr/>
        </p:nvSpPr>
        <p:spPr>
          <a:xfrm>
            <a:off x="1712216" y="4135586"/>
            <a:ext cx="1092205"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51515"/>
                </a:solidFill>
                <a:effectLst/>
                <a:uLnTx/>
                <a:uFillTx/>
                <a:latin typeface="Huawei Sans" panose="020C0503030203020204" pitchFamily="34" charset="0"/>
                <a:ea typeface="Microsoft YaHei" panose="020B0503020204020204" pitchFamily="34" charset="-122"/>
                <a:cs typeface="Huawei Sans" panose="020C0503030203020204" pitchFamily="34" charset="0"/>
              </a:rPr>
              <a:t>Wireless</a:t>
            </a:r>
          </a:p>
        </p:txBody>
      </p:sp>
      <p:sp>
        <p:nvSpPr>
          <p:cNvPr id="528" name="文本框 527"/>
          <p:cNvSpPr txBox="1"/>
          <p:nvPr/>
        </p:nvSpPr>
        <p:spPr>
          <a:xfrm>
            <a:off x="3364310" y="3687490"/>
            <a:ext cx="1092205"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51515"/>
                </a:solidFill>
                <a:effectLst/>
                <a:uLnTx/>
                <a:uFillTx/>
                <a:latin typeface="Huawei Sans" panose="020C0503030203020204" pitchFamily="34" charset="0"/>
                <a:ea typeface="Microsoft YaHei" panose="020B0503020204020204" pitchFamily="34" charset="-122"/>
                <a:cs typeface="Huawei Sans" panose="020C0503030203020204" pitchFamily="34" charset="0"/>
              </a:rPr>
              <a:t>Wireless</a:t>
            </a:r>
          </a:p>
        </p:txBody>
      </p:sp>
      <p:sp>
        <p:nvSpPr>
          <p:cNvPr id="529" name="文本框 528"/>
          <p:cNvSpPr txBox="1"/>
          <p:nvPr/>
        </p:nvSpPr>
        <p:spPr>
          <a:xfrm>
            <a:off x="5886188" y="2892659"/>
            <a:ext cx="1092205"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srgbClr val="151515"/>
                </a:solidFill>
                <a:effectLst/>
                <a:uLnTx/>
                <a:uFillTx/>
                <a:latin typeface="Huawei Sans" panose="020C0503030203020204" pitchFamily="34" charset="0"/>
                <a:ea typeface="Microsoft YaHei" panose="020B0503020204020204" pitchFamily="34" charset="-122"/>
                <a:cs typeface="Huawei Sans" panose="020C0503030203020204" pitchFamily="34" charset="0"/>
              </a:rPr>
              <a:t>IoT</a:t>
            </a:r>
            <a:endParaRPr kumimoji="0" lang="en-US" sz="1600" b="0" i="0" u="none" strike="noStrike" kern="0" cap="none" spc="0" normalizeH="0" baseline="0" noProof="0" dirty="0" smtClean="0">
              <a:ln>
                <a:noFill/>
              </a:ln>
              <a:solidFill>
                <a:srgbClr val="151515"/>
              </a:solidFill>
              <a:effectLst/>
              <a:uLnTx/>
              <a:uFillTx/>
              <a:latin typeface="Huawei Sans" panose="020C0503030203020204" pitchFamily="34" charset="0"/>
              <a:ea typeface="Microsoft YaHei" panose="020B0503020204020204" pitchFamily="34" charset="-122"/>
              <a:cs typeface="Huawei Sans" panose="020C0503030203020204" pitchFamily="34" charset="0"/>
            </a:endParaRPr>
          </a:p>
        </p:txBody>
      </p:sp>
      <p:sp>
        <p:nvSpPr>
          <p:cNvPr id="530" name="文本框 529"/>
          <p:cNvSpPr txBox="1"/>
          <p:nvPr/>
        </p:nvSpPr>
        <p:spPr>
          <a:xfrm>
            <a:off x="4824086" y="2905030"/>
            <a:ext cx="1092205"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srgbClr val="151515"/>
                </a:solidFill>
                <a:effectLst/>
                <a:uLnTx/>
                <a:uFillTx/>
                <a:latin typeface="Huawei Sans" panose="020C0503030203020204" pitchFamily="34" charset="0"/>
                <a:ea typeface="Microsoft YaHei" panose="020B0503020204020204" pitchFamily="34" charset="-122"/>
                <a:cs typeface="Huawei Sans" panose="020C0503030203020204" pitchFamily="34" charset="0"/>
              </a:rPr>
              <a:t>IoT</a:t>
            </a:r>
            <a:endParaRPr kumimoji="0" lang="en-US" sz="1600" b="0" i="0" u="none" strike="noStrike" kern="0" cap="none" spc="0" normalizeH="0" baseline="0" noProof="0" dirty="0" smtClean="0">
              <a:ln>
                <a:noFill/>
              </a:ln>
              <a:solidFill>
                <a:srgbClr val="151515"/>
              </a:solidFill>
              <a:effectLst/>
              <a:uLnTx/>
              <a:uFillTx/>
              <a:latin typeface="Huawei Sans" panose="020C0503030203020204" pitchFamily="34" charset="0"/>
              <a:ea typeface="Microsoft YaHei" panose="020B0503020204020204" pitchFamily="34" charset="-122"/>
              <a:cs typeface="Huawei Sans" panose="020C0503030203020204" pitchFamily="34" charset="0"/>
            </a:endParaRPr>
          </a:p>
        </p:txBody>
      </p:sp>
      <p:sp>
        <p:nvSpPr>
          <p:cNvPr id="531" name="文本框 530"/>
          <p:cNvSpPr txBox="1"/>
          <p:nvPr/>
        </p:nvSpPr>
        <p:spPr>
          <a:xfrm>
            <a:off x="7012501" y="3699109"/>
            <a:ext cx="1092205"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srgbClr val="151515"/>
                </a:solidFill>
                <a:effectLst/>
                <a:uLnTx/>
                <a:uFillTx/>
                <a:latin typeface="Huawei Sans" panose="020C0503030203020204" pitchFamily="34" charset="0"/>
                <a:ea typeface="Microsoft YaHei" panose="020B0503020204020204" pitchFamily="34" charset="-122"/>
                <a:cs typeface="Huawei Sans" panose="020C0503030203020204" pitchFamily="34" charset="0"/>
              </a:rPr>
              <a:t>IoT</a:t>
            </a:r>
            <a:endParaRPr kumimoji="0" lang="en-US" sz="1600" b="0" i="0" u="none" strike="noStrike" kern="0" cap="none" spc="0" normalizeH="0" baseline="0" noProof="0" dirty="0" smtClean="0">
              <a:ln>
                <a:noFill/>
              </a:ln>
              <a:solidFill>
                <a:srgbClr val="151515"/>
              </a:solidFill>
              <a:effectLst/>
              <a:uLnTx/>
              <a:uFillTx/>
              <a:latin typeface="Huawei Sans" panose="020C0503030203020204" pitchFamily="34" charset="0"/>
              <a:ea typeface="Microsoft YaHei" panose="020B0503020204020204" pitchFamily="34" charset="-122"/>
              <a:cs typeface="Huawei Sans" panose="020C0503030203020204" pitchFamily="34" charset="0"/>
            </a:endParaRPr>
          </a:p>
        </p:txBody>
      </p:sp>
      <p:sp>
        <p:nvSpPr>
          <p:cNvPr id="532" name="文本框 531"/>
          <p:cNvSpPr txBox="1"/>
          <p:nvPr/>
        </p:nvSpPr>
        <p:spPr>
          <a:xfrm>
            <a:off x="8633774" y="4120520"/>
            <a:ext cx="15605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151515"/>
                </a:solidFill>
                <a:effectLst/>
                <a:uLnTx/>
                <a:uFillTx/>
                <a:latin typeface="Huawei Sans" panose="020C0503030203020204" pitchFamily="34" charset="0"/>
                <a:ea typeface="Microsoft YaHei" panose="020B0503020204020204" pitchFamily="34" charset="-122"/>
                <a:cs typeface="Huawei Sans" panose="020C0503030203020204" pitchFamily="34" charset="0"/>
              </a:rPr>
              <a:t>Cloud-based</a:t>
            </a:r>
          </a:p>
        </p:txBody>
      </p:sp>
    </p:spTree>
    <p:extLst>
      <p:ext uri="{BB962C8B-B14F-4D97-AF65-F5344CB8AC3E}">
        <p14:creationId xmlns:p14="http://schemas.microsoft.com/office/powerpoint/2010/main" val="265384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4294967295"/>
          </p:nvPr>
        </p:nvSpPr>
        <p:spPr>
          <a:xfrm>
            <a:off x="469900" y="1233488"/>
            <a:ext cx="11274425" cy="4679950"/>
          </a:xfrm>
        </p:spPr>
        <p:txBody>
          <a:bodyPr wrap="square"/>
          <a:lstStyle/>
          <a:p>
            <a:r>
              <a:rPr lang="en-US" altLang="zh-CN" sz="2400" b="1" dirty="0">
                <a:latin typeface="Huawei Sans" panose="020C0503030203020204" pitchFamily="34" charset="0"/>
                <a:ea typeface="微软雅黑" panose="020B0503020204020204" pitchFamily="34" charset="-122"/>
                <a:cs typeface="Huawei Sans" panose="020C0503030203020204" pitchFamily="34" charset="0"/>
              </a:rPr>
              <a:t>IP Products Sales Strategy Overview</a:t>
            </a: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Switches</a:t>
            </a:r>
            <a:endPar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WLAN </a:t>
            </a:r>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Products</a:t>
            </a: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Data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Center Switches</a:t>
            </a: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Edge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Routing: AR G3 Products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Core Routing: NE Products </a:t>
            </a:r>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Security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Products</a:t>
            </a:r>
          </a:p>
          <a:p>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endPar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pPr marL="0" indent="0">
              <a:buNone/>
            </a:pPr>
            <a:endParaRPr lang="en-US"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1937608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911250" y="1278749"/>
          <a:ext cx="10331151" cy="5521920"/>
        </p:xfrm>
        <a:graphic>
          <a:graphicData uri="http://schemas.openxmlformats.org/drawingml/2006/table">
            <a:tbl>
              <a:tblPr firstRow="1" bandRow="1">
                <a:tableStyleId>{68D230F3-CF80-4859-8CE7-A43EE81993B5}</a:tableStyleId>
              </a:tblPr>
              <a:tblGrid>
                <a:gridCol w="2136750"/>
                <a:gridCol w="2844800"/>
                <a:gridCol w="5349601"/>
              </a:tblGrid>
              <a:tr h="0">
                <a:tc>
                  <a:txBody>
                    <a:bodyPr/>
                    <a:lstStyle/>
                    <a:p>
                      <a:pPr fontAlgn="ctr">
                        <a:lnSpc>
                          <a:spcPct val="100000"/>
                        </a:lnSpc>
                        <a:spcBef>
                          <a:spcPct val="0"/>
                        </a:spcBef>
                        <a:spcAft>
                          <a:spcPts val="600"/>
                        </a:spcAft>
                      </a:pPr>
                      <a:r>
                        <a:rPr lang="en-US" sz="1600" dirty="0">
                          <a:solidFill>
                            <a:schemeClr val="bg1"/>
                          </a:solidFill>
                          <a:latin typeface="Huawei Sans" panose="020C0503030203020204" pitchFamily="34" charset="0"/>
                          <a:ea typeface="微软雅黑" panose="020B0503020204020204" pitchFamily="34" charset="-122"/>
                        </a:rPr>
                        <a:t>Now</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fontAlgn="ctr">
                        <a:lnSpc>
                          <a:spcPct val="100000"/>
                        </a:lnSpc>
                        <a:spcBef>
                          <a:spcPct val="0"/>
                        </a:spcBef>
                        <a:spcAft>
                          <a:spcPts val="600"/>
                        </a:spcAft>
                      </a:pPr>
                      <a:r>
                        <a:rPr lang="en-US" sz="1600" dirty="0">
                          <a:solidFill>
                            <a:schemeClr val="bg1"/>
                          </a:solidFill>
                          <a:latin typeface="Huawei Sans" panose="020C0503030203020204" pitchFamily="34" charset="0"/>
                          <a:ea typeface="微软雅黑" panose="020B0503020204020204" pitchFamily="34" charset="-122"/>
                        </a:rPr>
                        <a:t>Future</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fontAlgn="ctr">
                        <a:lnSpc>
                          <a:spcPct val="100000"/>
                        </a:lnSpc>
                        <a:spcBef>
                          <a:spcPct val="0"/>
                        </a:spcBef>
                        <a:spcAft>
                          <a:spcPts val="600"/>
                        </a:spcAft>
                      </a:pPr>
                      <a:r>
                        <a:rPr lang="en-US" sz="1600" dirty="0">
                          <a:solidFill>
                            <a:schemeClr val="bg1"/>
                          </a:solidFill>
                          <a:latin typeface="Huawei Sans" panose="020C0503030203020204" pitchFamily="34" charset="0"/>
                          <a:ea typeface="微软雅黑" panose="020B0503020204020204" pitchFamily="34" charset="-122"/>
                        </a:rPr>
                        <a:t>Customer Benefits</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0">
                <a:tc>
                  <a:txBody>
                    <a:bodyPr/>
                    <a:lstStyle/>
                    <a:p>
                      <a:pPr fontAlgn="ctr">
                        <a:lnSpc>
                          <a:spcPts val="1800"/>
                        </a:lnSpc>
                        <a:spcBef>
                          <a:spcPct val="0"/>
                        </a:spcBef>
                        <a:spcAft>
                          <a:spcPts val="600"/>
                        </a:spcAft>
                      </a:pPr>
                      <a:r>
                        <a:rPr lang="en-US" sz="1200" dirty="0">
                          <a:latin typeface="Huawei Sans" panose="020C0503030203020204" pitchFamily="34" charset="0"/>
                          <a:ea typeface="微软雅黑" panose="020B0503020204020204" pitchFamily="34" charset="-122"/>
                        </a:rPr>
                        <a:t>Best-effort enterprise office network</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fontAlgn="ctr">
                        <a:lnSpc>
                          <a:spcPts val="1800"/>
                        </a:lnSpc>
                        <a:spcBef>
                          <a:spcPct val="0"/>
                        </a:spcBef>
                        <a:spcAft>
                          <a:spcPts val="600"/>
                        </a:spcAft>
                        <a:buFont typeface="Arial" panose="020B0604020202020204" pitchFamily="34" charset="0"/>
                        <a:buChar char="•"/>
                      </a:pPr>
                      <a:r>
                        <a:rPr lang="en-US" sz="1200" dirty="0">
                          <a:latin typeface="Huawei Sans" panose="020C0503030203020204" pitchFamily="34" charset="0"/>
                          <a:ea typeface="微软雅黑" panose="020B0503020204020204" pitchFamily="34" charset="-122"/>
                        </a:rPr>
                        <a:t>Guaranteed </a:t>
                      </a:r>
                      <a:r>
                        <a:rPr lang="en-US" sz="1200" b="1" dirty="0">
                          <a:solidFill>
                            <a:srgbClr val="EC7061"/>
                          </a:solidFill>
                          <a:latin typeface="Huawei Sans" panose="020C0503030203020204" pitchFamily="34" charset="0"/>
                          <a:ea typeface="微软雅黑" panose="020B0503020204020204" pitchFamily="34" charset="-122"/>
                        </a:rPr>
                        <a:t>enterprise office and production network</a:t>
                      </a:r>
                    </a:p>
                    <a:p>
                      <a:pPr marL="285750" indent="-285750" fontAlgn="ctr">
                        <a:lnSpc>
                          <a:spcPts val="1800"/>
                        </a:lnSpc>
                        <a:spcBef>
                          <a:spcPct val="0"/>
                        </a:spcBef>
                        <a:spcAft>
                          <a:spcPts val="600"/>
                        </a:spcAft>
                        <a:buFont typeface="Arial" panose="020B0604020202020204" pitchFamily="34" charset="0"/>
                        <a:buChar char="•"/>
                      </a:pPr>
                      <a:r>
                        <a:rPr lang="en-US" sz="1200" dirty="0">
                          <a:latin typeface="Huawei Sans" panose="020C0503030203020204" pitchFamily="34" charset="0"/>
                          <a:ea typeface="微软雅黑" panose="020B0503020204020204" pitchFamily="34" charset="-122"/>
                        </a:rPr>
                        <a:t>Large capacity, high reliability, and low latency</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58763" marR="0" lvl="0" indent="-258763" algn="l" defTabSz="914309" rtl="0" eaLnBrk="1" fontAlgn="ctr" latinLnBrk="0" hangingPunct="1">
                        <a:lnSpc>
                          <a:spcPts val="1800"/>
                        </a:lnSpc>
                        <a:spcBef>
                          <a:spcPct val="0"/>
                        </a:spcBef>
                        <a:spcAft>
                          <a:spcPts val="600"/>
                        </a:spcAft>
                        <a:buClrTx/>
                        <a:buSzTx/>
                        <a:buFont typeface="Arial" panose="020B0604020202020204" pitchFamily="34" charset="0"/>
                        <a:buChar char="•"/>
                        <a:defRPr/>
                      </a:pPr>
                      <a:r>
                        <a:rPr lang="en-US" sz="1200" dirty="0">
                          <a:solidFill>
                            <a:srgbClr val="EC7061"/>
                          </a:solidFill>
                          <a:latin typeface="Huawei Sans" panose="020C0503030203020204" pitchFamily="34" charset="0"/>
                          <a:ea typeface="微软雅黑" panose="020B0503020204020204" pitchFamily="34" charset="-122"/>
                        </a:rPr>
                        <a:t>10GE</a:t>
                      </a:r>
                      <a:r>
                        <a:rPr lang="en-US" sz="1200" baseline="0" dirty="0">
                          <a:solidFill>
                            <a:srgbClr val="EC7061"/>
                          </a:solidFill>
                          <a:latin typeface="Huawei Sans" panose="020C0503030203020204" pitchFamily="34" charset="0"/>
                          <a:ea typeface="微软雅黑" panose="020B0503020204020204" pitchFamily="34" charset="-122"/>
                        </a:rPr>
                        <a:t> or </a:t>
                      </a:r>
                      <a:r>
                        <a:rPr lang="en-US" sz="1200" dirty="0">
                          <a:solidFill>
                            <a:srgbClr val="EC7061"/>
                          </a:solidFill>
                          <a:latin typeface="Huawei Sans" panose="020C0503030203020204" pitchFamily="34" charset="0"/>
                          <a:ea typeface="微软雅黑" panose="020B0503020204020204" pitchFamily="34" charset="-122"/>
                        </a:rPr>
                        <a:t>higher APs, </a:t>
                      </a:r>
                      <a:r>
                        <a:rPr lang="en-US" sz="1200" dirty="0">
                          <a:solidFill>
                            <a:schemeClr val="tx1"/>
                          </a:solidFill>
                          <a:latin typeface="Huawei Sans" panose="020C0503030203020204" pitchFamily="34" charset="0"/>
                          <a:ea typeface="微软雅黑" panose="020B0503020204020204" pitchFamily="34" charset="-122"/>
                        </a:rPr>
                        <a:t>multi-carrier (2 to 4 carriers), </a:t>
                      </a:r>
                      <a:r>
                        <a:rPr lang="en-US" sz="1200" dirty="0" smtClean="0">
                          <a:solidFill>
                            <a:schemeClr val="tx1"/>
                          </a:solidFill>
                          <a:latin typeface="Huawei Sans" panose="020C0503030203020204" pitchFamily="34" charset="0"/>
                          <a:ea typeface="微软雅黑" panose="020B0503020204020204" pitchFamily="34" charset="-122"/>
                        </a:rPr>
                        <a:t>ultra-broadband </a:t>
                      </a:r>
                      <a:r>
                        <a:rPr lang="en-US" sz="1200" dirty="0">
                          <a:solidFill>
                            <a:schemeClr val="tx1"/>
                          </a:solidFill>
                          <a:latin typeface="Huawei Sans" panose="020C0503030203020204" pitchFamily="34" charset="0"/>
                          <a:ea typeface="微软雅黑" panose="020B0503020204020204" pitchFamily="34" charset="-122"/>
                        </a:rPr>
                        <a:t>(20/40/80/160/320 MHz), and </a:t>
                      </a:r>
                      <a:r>
                        <a:rPr lang="en-US" sz="1200" dirty="0" smtClean="0">
                          <a:solidFill>
                            <a:schemeClr val="tx1"/>
                          </a:solidFill>
                          <a:latin typeface="Huawei Sans" panose="020C0503030203020204" pitchFamily="34" charset="0"/>
                          <a:ea typeface="微软雅黑" panose="020B0503020204020204" pitchFamily="34" charset="-122"/>
                        </a:rPr>
                        <a:t>MSC7 for</a:t>
                      </a:r>
                      <a:r>
                        <a:rPr lang="en-US" sz="1200" baseline="0" dirty="0" smtClean="0">
                          <a:solidFill>
                            <a:schemeClr val="tx1"/>
                          </a:solidFill>
                          <a:latin typeface="Huawei Sans" panose="020C0503030203020204" pitchFamily="34" charset="0"/>
                          <a:ea typeface="微软雅黑" panose="020B0503020204020204" pitchFamily="34" charset="-122"/>
                        </a:rPr>
                        <a:t> valid coverage enhancement</a:t>
                      </a:r>
                      <a:endParaRPr lang="en-US" sz="1200" dirty="0">
                        <a:solidFill>
                          <a:schemeClr val="tx1"/>
                        </a:solidFill>
                        <a:latin typeface="Huawei Sans" panose="020C0503030203020204" pitchFamily="34" charset="0"/>
                        <a:ea typeface="微软雅黑" panose="020B0503020204020204" pitchFamily="34" charset="-122"/>
                      </a:endParaRPr>
                    </a:p>
                    <a:p>
                      <a:pPr marL="258763" marR="0" lvl="0" indent="-258763" algn="l" defTabSz="914309" rtl="0" eaLnBrk="1" fontAlgn="ctr" latinLnBrk="0" hangingPunct="1">
                        <a:lnSpc>
                          <a:spcPts val="1800"/>
                        </a:lnSpc>
                        <a:spcBef>
                          <a:spcPct val="0"/>
                        </a:spcBef>
                        <a:spcAft>
                          <a:spcPts val="600"/>
                        </a:spcAft>
                        <a:buClrTx/>
                        <a:buSzTx/>
                        <a:buFont typeface="Arial" panose="020B0604020202020204" pitchFamily="34" charset="0"/>
                        <a:buChar char="•"/>
                        <a:defRPr/>
                      </a:pPr>
                      <a:r>
                        <a:rPr lang="en-US" sz="1200" dirty="0" smtClean="0">
                          <a:solidFill>
                            <a:srgbClr val="EC7061"/>
                          </a:solidFill>
                          <a:latin typeface="Huawei Sans" panose="020C0503030203020204" pitchFamily="34" charset="0"/>
                          <a:ea typeface="微软雅黑" panose="020B0503020204020204" pitchFamily="34" charset="-122"/>
                        </a:rPr>
                        <a:t>Ultra-fast </a:t>
                      </a:r>
                      <a:r>
                        <a:rPr lang="en-US" sz="1200" dirty="0">
                          <a:solidFill>
                            <a:srgbClr val="EC7061"/>
                          </a:solidFill>
                          <a:latin typeface="Huawei Sans" panose="020C0503030203020204" pitchFamily="34" charset="0"/>
                          <a:ea typeface="微软雅黑" panose="020B0503020204020204" pitchFamily="34" charset="-122"/>
                        </a:rPr>
                        <a:t>ultra-broadband WAC and </a:t>
                      </a:r>
                      <a:r>
                        <a:rPr lang="en-US" sz="1200" dirty="0" err="1" smtClean="0">
                          <a:solidFill>
                            <a:srgbClr val="EC7061"/>
                          </a:solidFill>
                          <a:latin typeface="Huawei Sans" panose="020C0503030203020204" pitchFamily="34" charset="0"/>
                          <a:ea typeface="微软雅黑" panose="020B0503020204020204" pitchFamily="34" charset="-122"/>
                        </a:rPr>
                        <a:t>QoS</a:t>
                      </a:r>
                      <a:r>
                        <a:rPr lang="en-US" sz="1200" dirty="0" smtClean="0">
                          <a:solidFill>
                            <a:srgbClr val="EC7061"/>
                          </a:solidFill>
                          <a:latin typeface="Huawei Sans" panose="020C0503030203020204" pitchFamily="34" charset="0"/>
                          <a:ea typeface="微软雅黑" panose="020B0503020204020204" pitchFamily="34" charset="-122"/>
                        </a:rPr>
                        <a:t>,</a:t>
                      </a:r>
                      <a:r>
                        <a:rPr lang="en-US" sz="1200" baseline="0" dirty="0" smtClean="0">
                          <a:solidFill>
                            <a:srgbClr val="EC7061"/>
                          </a:solidFill>
                          <a:latin typeface="Huawei Sans" panose="020C0503030203020204" pitchFamily="34" charset="0"/>
                          <a:ea typeface="微软雅黑" panose="020B0503020204020204" pitchFamily="34" charset="-122"/>
                        </a:rPr>
                        <a:t> </a:t>
                      </a:r>
                      <a:r>
                        <a:rPr lang="en-US" sz="1200" dirty="0" smtClean="0">
                          <a:solidFill>
                            <a:schemeClr val="tx1"/>
                          </a:solidFill>
                          <a:latin typeface="Huawei Sans" panose="020C0503030203020204" pitchFamily="34" charset="0"/>
                          <a:ea typeface="微软雅黑" panose="020B0503020204020204" pitchFamily="34" charset="-122"/>
                        </a:rPr>
                        <a:t>delivering </a:t>
                      </a:r>
                      <a:r>
                        <a:rPr lang="en-US" sz="1200" dirty="0">
                          <a:solidFill>
                            <a:schemeClr val="tx1"/>
                          </a:solidFill>
                          <a:latin typeface="Huawei Sans" panose="020C0503030203020204" pitchFamily="34" charset="0"/>
                          <a:ea typeface="微软雅黑" panose="020B0503020204020204" pitchFamily="34" charset="-122"/>
                        </a:rPr>
                        <a:t>per-user</a:t>
                      </a:r>
                      <a:r>
                        <a:rPr lang="en-US" sz="1200" baseline="0" dirty="0">
                          <a:solidFill>
                            <a:schemeClr val="tx1"/>
                          </a:solidFill>
                          <a:latin typeface="Huawei Sans" panose="020C0503030203020204" pitchFamily="34" charset="0"/>
                          <a:ea typeface="微软雅黑" panose="020B0503020204020204" pitchFamily="34" charset="-122"/>
                        </a:rPr>
                        <a:t> and per-application assurance across the full process from </a:t>
                      </a:r>
                      <a:r>
                        <a:rPr lang="en-US" sz="1200" dirty="0">
                          <a:solidFill>
                            <a:schemeClr val="tx1"/>
                          </a:solidFill>
                          <a:latin typeface="Huawei Sans" panose="020C0503030203020204" pitchFamily="34" charset="0"/>
                          <a:ea typeface="微软雅黑" panose="020B0503020204020204" pitchFamily="34" charset="-122"/>
                        </a:rPr>
                        <a:t>AP management to user experience</a:t>
                      </a:r>
                      <a:r>
                        <a:rPr lang="en-US" sz="1200" baseline="0" dirty="0">
                          <a:solidFill>
                            <a:schemeClr val="tx1"/>
                          </a:solidFill>
                          <a:latin typeface="Huawei Sans" panose="020C0503030203020204" pitchFamily="34" charset="0"/>
                          <a:ea typeface="微软雅黑" panose="020B0503020204020204" pitchFamily="34" charset="-122"/>
                        </a:rPr>
                        <a:t> </a:t>
                      </a:r>
                      <a:r>
                        <a:rPr lang="en-US" sz="1200" baseline="0" dirty="0" smtClean="0">
                          <a:solidFill>
                            <a:schemeClr val="tx1"/>
                          </a:solidFill>
                          <a:latin typeface="Huawei Sans" panose="020C0503030203020204" pitchFamily="34" charset="0"/>
                          <a:ea typeface="微软雅黑" panose="020B0503020204020204" pitchFamily="34" charset="-122"/>
                        </a:rPr>
                        <a:t>guarantee</a:t>
                      </a:r>
                      <a:endParaRPr lang="en-US" sz="1200" baseline="0" dirty="0">
                        <a:solidFill>
                          <a:schemeClr val="tx1"/>
                        </a:solidFill>
                        <a:latin typeface="Huawei Sans" panose="020C0503030203020204" pitchFamily="34" charset="0"/>
                        <a:ea typeface="微软雅黑" panose="020B0503020204020204" pitchFamily="34" charset="-122"/>
                      </a:endParaRPr>
                    </a:p>
                    <a:p>
                      <a:pPr marL="258763" marR="0" lvl="0" indent="-258763" algn="l" defTabSz="914309" rtl="0" eaLnBrk="1" fontAlgn="ctr" latinLnBrk="0" hangingPunct="1">
                        <a:lnSpc>
                          <a:spcPts val="1800"/>
                        </a:lnSpc>
                        <a:spcBef>
                          <a:spcPct val="0"/>
                        </a:spcBef>
                        <a:spcAft>
                          <a:spcPts val="600"/>
                        </a:spcAft>
                        <a:buClrTx/>
                        <a:buSzTx/>
                        <a:buFont typeface="Arial" panose="020B0604020202020204" pitchFamily="34" charset="0"/>
                        <a:buChar char="•"/>
                        <a:defRPr/>
                      </a:pPr>
                      <a:r>
                        <a:rPr lang="en-US" sz="1200" dirty="0">
                          <a:solidFill>
                            <a:srgbClr val="EC7061"/>
                          </a:solidFill>
                          <a:latin typeface="Huawei Sans" panose="020C0503030203020204" pitchFamily="34" charset="0"/>
                          <a:ea typeface="微软雅黑" panose="020B0503020204020204" pitchFamily="34" charset="-122"/>
                        </a:rPr>
                        <a:t>High reliability, low latency, anti-interference, and seamless roaming, </a:t>
                      </a:r>
                      <a:r>
                        <a:rPr lang="en-US" sz="1200" dirty="0">
                          <a:solidFill>
                            <a:schemeClr val="tx1"/>
                          </a:solidFill>
                          <a:latin typeface="Huawei Sans" panose="020C0503030203020204" pitchFamily="34" charset="0"/>
                          <a:ea typeface="微软雅黑" panose="020B0503020204020204" pitchFamily="34" charset="-122"/>
                        </a:rPr>
                        <a:t>maximally supporting the production network</a:t>
                      </a:r>
                    </a:p>
                    <a:p>
                      <a:pPr marL="258763" marR="0" lvl="0" indent="-258763" algn="l" defTabSz="914309" rtl="0" eaLnBrk="1" fontAlgn="ctr" latinLnBrk="0" hangingPunct="1">
                        <a:lnSpc>
                          <a:spcPts val="1800"/>
                        </a:lnSpc>
                        <a:spcBef>
                          <a:spcPct val="0"/>
                        </a:spcBef>
                        <a:spcAft>
                          <a:spcPts val="600"/>
                        </a:spcAft>
                        <a:buClrTx/>
                        <a:buSzTx/>
                        <a:buFont typeface="Arial" panose="020B0604020202020204" pitchFamily="34" charset="0"/>
                        <a:buChar char="•"/>
                        <a:defRPr/>
                      </a:pPr>
                      <a:r>
                        <a:rPr lang="en-US" sz="1200" dirty="0" smtClean="0">
                          <a:solidFill>
                            <a:srgbClr val="EC7061"/>
                          </a:solidFill>
                          <a:latin typeface="Huawei Sans" panose="020C0503030203020204" pitchFamily="34" charset="0"/>
                          <a:ea typeface="微软雅黑" panose="020B0503020204020204" pitchFamily="34" charset="-122"/>
                        </a:rPr>
                        <a:t>E2E </a:t>
                      </a:r>
                      <a:r>
                        <a:rPr lang="en-US" sz="1200" dirty="0">
                          <a:solidFill>
                            <a:srgbClr val="EC7061"/>
                          </a:solidFill>
                          <a:latin typeface="Huawei Sans" panose="020C0503030203020204" pitchFamily="34" charset="0"/>
                          <a:ea typeface="微软雅黑" panose="020B0503020204020204" pitchFamily="34" charset="-122"/>
                        </a:rPr>
                        <a:t>security, </a:t>
                      </a:r>
                      <a:r>
                        <a:rPr lang="en-US" sz="1200" dirty="0">
                          <a:solidFill>
                            <a:schemeClr val="tx1"/>
                          </a:solidFill>
                          <a:latin typeface="Huawei Sans" panose="020C0503030203020204" pitchFamily="34" charset="0"/>
                          <a:ea typeface="微软雅黑" panose="020B0503020204020204" pitchFamily="34" charset="-122"/>
                        </a:rPr>
                        <a:t>flexible configuration of internal and external networks, and air interface security</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fontAlgn="ctr">
                        <a:lnSpc>
                          <a:spcPts val="1800"/>
                        </a:lnSpc>
                        <a:spcBef>
                          <a:spcPct val="0"/>
                        </a:spcBef>
                        <a:spcAft>
                          <a:spcPts val="600"/>
                        </a:spcAft>
                      </a:pPr>
                      <a:r>
                        <a:rPr lang="en-US" sz="1200" dirty="0">
                          <a:latin typeface="Huawei Sans" panose="020C0503030203020204" pitchFamily="34" charset="0"/>
                          <a:ea typeface="微软雅黑" panose="020B0503020204020204" pitchFamily="34" charset="-122"/>
                        </a:rPr>
                        <a:t>Complex deployment and passive response</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fontAlgn="ctr">
                        <a:lnSpc>
                          <a:spcPts val="1800"/>
                        </a:lnSpc>
                        <a:spcBef>
                          <a:spcPct val="0"/>
                        </a:spcBef>
                        <a:spcAft>
                          <a:spcPts val="600"/>
                        </a:spcAft>
                        <a:buFont typeface="Arial" panose="020B0604020202020204" pitchFamily="34" charset="0"/>
                        <a:buChar char="•"/>
                      </a:pPr>
                      <a:r>
                        <a:rPr lang="en-US" sz="1200" b="1" dirty="0">
                          <a:solidFill>
                            <a:srgbClr val="EC7061"/>
                          </a:solidFill>
                          <a:latin typeface="Huawei Sans" panose="020C0503030203020204" pitchFamily="34" charset="0"/>
                          <a:ea typeface="微软雅黑" panose="020B0503020204020204" pitchFamily="34" charset="-122"/>
                        </a:rPr>
                        <a:t>Intelligent and simplified WLAN </a:t>
                      </a:r>
                      <a:r>
                        <a:rPr lang="en-US" sz="1200" b="0" dirty="0">
                          <a:solidFill>
                            <a:schemeClr val="tx1"/>
                          </a:solidFill>
                          <a:latin typeface="Huawei Sans" panose="020C0503030203020204" pitchFamily="34" charset="0"/>
                          <a:ea typeface="微软雅黑" panose="020B0503020204020204" pitchFamily="34" charset="-122"/>
                        </a:rPr>
                        <a:t>that</a:t>
                      </a:r>
                      <a:r>
                        <a:rPr lang="en-US" sz="1200" b="0" baseline="0" dirty="0">
                          <a:solidFill>
                            <a:schemeClr val="tx1"/>
                          </a:solidFill>
                          <a:latin typeface="Huawei Sans" panose="020C0503030203020204" pitchFamily="34" charset="0"/>
                          <a:ea typeface="微软雅黑" panose="020B0503020204020204" pitchFamily="34" charset="-122"/>
                        </a:rPr>
                        <a:t> f</a:t>
                      </a:r>
                      <a:r>
                        <a:rPr lang="en-US" sz="1200" dirty="0">
                          <a:latin typeface="Huawei Sans" panose="020C0503030203020204" pitchFamily="34" charset="0"/>
                          <a:ea typeface="微软雅黑" panose="020B0503020204020204" pitchFamily="34" charset="-122"/>
                        </a:rPr>
                        <a:t>eatures self-optimization and self-management</a:t>
                      </a:r>
                    </a:p>
                    <a:p>
                      <a:pPr marL="285750" indent="-285750" fontAlgn="ctr">
                        <a:lnSpc>
                          <a:spcPts val="1800"/>
                        </a:lnSpc>
                        <a:spcBef>
                          <a:spcPct val="0"/>
                        </a:spcBef>
                        <a:spcAft>
                          <a:spcPts val="600"/>
                        </a:spcAft>
                        <a:buFont typeface="Arial" panose="020B0604020202020204" pitchFamily="34" charset="0"/>
                        <a:buChar char="•"/>
                      </a:pPr>
                      <a:r>
                        <a:rPr lang="en-US" sz="1200" baseline="0" dirty="0">
                          <a:latin typeface="Huawei Sans" panose="020C0503030203020204" pitchFamily="34" charset="0"/>
                          <a:ea typeface="微软雅黑" panose="020B0503020204020204" pitchFamily="34" charset="-122"/>
                        </a:rPr>
                        <a:t>Intelligent O&amp;M</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58763" indent="-258763" fontAlgn="ctr">
                        <a:lnSpc>
                          <a:spcPts val="1800"/>
                        </a:lnSpc>
                        <a:spcBef>
                          <a:spcPct val="0"/>
                        </a:spcBef>
                        <a:spcAft>
                          <a:spcPts val="600"/>
                        </a:spcAft>
                        <a:buFont typeface="Arial" panose="020B0604020202020204" pitchFamily="34" charset="0"/>
                        <a:buChar char="•"/>
                      </a:pPr>
                      <a:r>
                        <a:rPr lang="en-US" sz="1200" dirty="0">
                          <a:solidFill>
                            <a:srgbClr val="EC7061"/>
                          </a:solidFill>
                          <a:latin typeface="Huawei Sans" panose="020C0503030203020204" pitchFamily="34" charset="0"/>
                          <a:ea typeface="微软雅黑" panose="020B0503020204020204" pitchFamily="34" charset="-122"/>
                        </a:rPr>
                        <a:t>Autonomous driving network, </a:t>
                      </a:r>
                      <a:r>
                        <a:rPr lang="en-US" sz="1200" dirty="0">
                          <a:solidFill>
                            <a:schemeClr val="tx1"/>
                          </a:solidFill>
                          <a:latin typeface="Huawei Sans" panose="020C0503030203020204" pitchFamily="34" charset="0"/>
                          <a:ea typeface="微软雅黑" panose="020B0503020204020204" pitchFamily="34" charset="-122"/>
                        </a:rPr>
                        <a:t>adaptive</a:t>
                      </a:r>
                      <a:r>
                        <a:rPr lang="en-US" sz="1200" baseline="0" dirty="0">
                          <a:solidFill>
                            <a:schemeClr val="tx1"/>
                          </a:solidFill>
                          <a:latin typeface="Huawei Sans" panose="020C0503030203020204" pitchFamily="34" charset="0"/>
                          <a:ea typeface="微软雅黑" panose="020B0503020204020204" pitchFamily="34" charset="-122"/>
                        </a:rPr>
                        <a:t> to </a:t>
                      </a:r>
                      <a:r>
                        <a:rPr lang="en-US" sz="1200" dirty="0">
                          <a:solidFill>
                            <a:schemeClr val="tx1"/>
                          </a:solidFill>
                          <a:latin typeface="Huawei Sans" panose="020C0503030203020204" pitchFamily="34" charset="0"/>
                          <a:ea typeface="微软雅黑" panose="020B0503020204020204" pitchFamily="34" charset="-122"/>
                        </a:rPr>
                        <a:t>scenarios and terminals, automatic network planning and optimization, network health self-check, automatic fault locating, and basic self-healing </a:t>
                      </a:r>
                      <a:r>
                        <a:rPr lang="en-US" sz="1200" dirty="0" smtClean="0">
                          <a:solidFill>
                            <a:schemeClr val="tx1"/>
                          </a:solidFill>
                          <a:latin typeface="Huawei Sans" panose="020C0503030203020204" pitchFamily="34" charset="0"/>
                          <a:ea typeface="微软雅黑" panose="020B0503020204020204" pitchFamily="34" charset="-122"/>
                        </a:rPr>
                        <a:t>capabilities</a:t>
                      </a:r>
                      <a:endParaRPr lang="en-US" sz="1200" dirty="0">
                        <a:solidFill>
                          <a:schemeClr val="tx1"/>
                        </a:solidFill>
                        <a:latin typeface="Huawei Sans" panose="020C0503030203020204" pitchFamily="34" charset="0"/>
                        <a:ea typeface="微软雅黑" panose="020B0503020204020204" pitchFamily="34" charset="-122"/>
                      </a:endParaRPr>
                    </a:p>
                    <a:p>
                      <a:pPr marL="258763" marR="0" lvl="0" indent="-258763" algn="l" defTabSz="914309" rtl="0" eaLnBrk="1" fontAlgn="ctr" latinLnBrk="0" hangingPunct="1">
                        <a:lnSpc>
                          <a:spcPts val="1800"/>
                        </a:lnSpc>
                        <a:spcBef>
                          <a:spcPct val="0"/>
                        </a:spcBef>
                        <a:spcAft>
                          <a:spcPts val="600"/>
                        </a:spcAft>
                        <a:buClrTx/>
                        <a:buSzTx/>
                        <a:buFont typeface="Arial" panose="020B0604020202020204" pitchFamily="34" charset="0"/>
                        <a:buChar char="•"/>
                        <a:defRPr/>
                      </a:pPr>
                      <a:r>
                        <a:rPr lang="en-US" sz="1200" dirty="0">
                          <a:solidFill>
                            <a:srgbClr val="EC7061"/>
                          </a:solidFill>
                          <a:latin typeface="Huawei Sans" panose="020C0503030203020204" pitchFamily="34" charset="0"/>
                          <a:ea typeface="微软雅黑" panose="020B0503020204020204" pitchFamily="34" charset="-122"/>
                        </a:rPr>
                        <a:t>Easy management: </a:t>
                      </a:r>
                      <a:r>
                        <a:rPr lang="en-US" sz="1200" dirty="0">
                          <a:solidFill>
                            <a:schemeClr val="tx1"/>
                          </a:solidFill>
                          <a:latin typeface="Huawei Sans" panose="020C0503030203020204" pitchFamily="34" charset="0"/>
                          <a:ea typeface="微软雅黑" panose="020B0503020204020204" pitchFamily="34" charset="-122"/>
                        </a:rPr>
                        <a:t>intelligent upgrade, </a:t>
                      </a:r>
                      <a:r>
                        <a:rPr lang="en-US" sz="1200" dirty="0" smtClean="0">
                          <a:solidFill>
                            <a:schemeClr val="tx1"/>
                          </a:solidFill>
                          <a:latin typeface="Huawei Sans" panose="020C0503030203020204" pitchFamily="34" charset="0"/>
                          <a:ea typeface="微软雅黑" panose="020B0503020204020204" pitchFamily="34" charset="-122"/>
                        </a:rPr>
                        <a:t>lossless </a:t>
                      </a:r>
                      <a:r>
                        <a:rPr lang="en-US" sz="1200" dirty="0">
                          <a:solidFill>
                            <a:schemeClr val="tx1"/>
                          </a:solidFill>
                          <a:latin typeface="Huawei Sans" panose="020C0503030203020204" pitchFamily="34" charset="0"/>
                          <a:ea typeface="微软雅黑" panose="020B0503020204020204" pitchFamily="34" charset="-122"/>
                        </a:rPr>
                        <a:t>service upgrade, and </a:t>
                      </a:r>
                      <a:r>
                        <a:rPr lang="en-US" sz="1200" dirty="0" smtClean="0">
                          <a:solidFill>
                            <a:schemeClr val="tx1"/>
                          </a:solidFill>
                          <a:latin typeface="Huawei Sans" panose="020C0503030203020204" pitchFamily="34" charset="0"/>
                          <a:ea typeface="微软雅黑" panose="020B0503020204020204" pitchFamily="34" charset="-122"/>
                        </a:rPr>
                        <a:t>wide </a:t>
                      </a:r>
                      <a:r>
                        <a:rPr lang="en-US" sz="1200" dirty="0">
                          <a:solidFill>
                            <a:schemeClr val="tx1"/>
                          </a:solidFill>
                          <a:latin typeface="Huawei Sans" panose="020C0503030203020204" pitchFamily="34" charset="0"/>
                          <a:ea typeface="微软雅黑" panose="020B0503020204020204" pitchFamily="34" charset="-122"/>
                        </a:rPr>
                        <a:t>version compatibility</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fontAlgn="ctr">
                        <a:lnSpc>
                          <a:spcPts val="1800"/>
                        </a:lnSpc>
                        <a:spcBef>
                          <a:spcPct val="0"/>
                        </a:spcBef>
                        <a:spcAft>
                          <a:spcPts val="600"/>
                        </a:spcAft>
                      </a:pPr>
                      <a:r>
                        <a:rPr lang="en-US" sz="1200" dirty="0">
                          <a:latin typeface="Huawei Sans" panose="020C0503030203020204" pitchFamily="34" charset="0"/>
                          <a:ea typeface="微软雅黑" panose="020B0503020204020204" pitchFamily="34" charset="-122"/>
                        </a:rPr>
                        <a:t>People</a:t>
                      </a:r>
                      <a:r>
                        <a:rPr lang="en-US" sz="1200" baseline="0" dirty="0">
                          <a:latin typeface="Huawei Sans" panose="020C0503030203020204" pitchFamily="34" charset="0"/>
                          <a:ea typeface="微软雅黑" panose="020B0503020204020204" pitchFamily="34" charset="-122"/>
                        </a:rPr>
                        <a:t>-people c</a:t>
                      </a:r>
                      <a:r>
                        <a:rPr lang="en-US" sz="1200" dirty="0">
                          <a:latin typeface="Huawei Sans" panose="020C0503030203020204" pitchFamily="34" charset="0"/>
                          <a:ea typeface="微软雅黑" panose="020B0503020204020204" pitchFamily="34" charset="-122"/>
                        </a:rPr>
                        <a:t>onnections</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fontAlgn="ctr">
                        <a:lnSpc>
                          <a:spcPts val="1800"/>
                        </a:lnSpc>
                        <a:spcBef>
                          <a:spcPct val="0"/>
                        </a:spcBef>
                        <a:spcAft>
                          <a:spcPts val="600"/>
                        </a:spcAft>
                        <a:buFont typeface="Arial" panose="020B0604020202020204" pitchFamily="34" charset="0"/>
                        <a:buChar char="•"/>
                      </a:pPr>
                      <a:r>
                        <a:rPr lang="en-US" sz="1200" b="1" dirty="0" smtClean="0">
                          <a:solidFill>
                            <a:srgbClr val="EC7061"/>
                          </a:solidFill>
                          <a:latin typeface="Huawei Sans" panose="020C0503030203020204" pitchFamily="34" charset="0"/>
                          <a:ea typeface="微软雅黑" panose="020B0503020204020204" pitchFamily="34" charset="-122"/>
                          <a:cs typeface="+mn-cs"/>
                        </a:rPr>
                        <a:t>Diversified massive connections </a:t>
                      </a:r>
                      <a:r>
                        <a:rPr lang="en-US" sz="1200" b="0" dirty="0" smtClean="0">
                          <a:solidFill>
                            <a:schemeClr val="tx1"/>
                          </a:solidFill>
                          <a:latin typeface="Huawei Sans" panose="020C0503030203020204" pitchFamily="34" charset="0"/>
                          <a:ea typeface="微软雅黑" panose="020B0503020204020204" pitchFamily="34" charset="-122"/>
                          <a:cs typeface="+mn-cs"/>
                        </a:rPr>
                        <a:t>for</a:t>
                      </a:r>
                      <a:r>
                        <a:rPr lang="en-US" sz="1200" b="0" baseline="0" dirty="0" smtClean="0">
                          <a:solidFill>
                            <a:schemeClr val="tx1"/>
                          </a:solidFill>
                          <a:latin typeface="Huawei Sans" panose="020C0503030203020204" pitchFamily="34" charset="0"/>
                          <a:ea typeface="微软雅黑" panose="020B0503020204020204" pitchFamily="34" charset="-122"/>
                          <a:cs typeface="+mn-cs"/>
                        </a:rPr>
                        <a:t> </a:t>
                      </a:r>
                      <a:r>
                        <a:rPr lang="en-US" sz="1200" dirty="0" smtClean="0">
                          <a:latin typeface="Huawei Sans" panose="020C0503030203020204" pitchFamily="34" charset="0"/>
                          <a:ea typeface="微软雅黑" panose="020B0503020204020204" pitchFamily="34" charset="-122"/>
                          <a:cs typeface="+mn-cs"/>
                        </a:rPr>
                        <a:t>people </a:t>
                      </a:r>
                      <a:r>
                        <a:rPr lang="en-US" sz="1200" dirty="0">
                          <a:latin typeface="Huawei Sans" panose="020C0503030203020204" pitchFamily="34" charset="0"/>
                          <a:ea typeface="微软雅黑" panose="020B0503020204020204" pitchFamily="34" charset="-122"/>
                          <a:cs typeface="+mn-cs"/>
                        </a:rPr>
                        <a:t>and things</a:t>
                      </a:r>
                    </a:p>
                    <a:p>
                      <a:pPr marL="285750" indent="-285750" fontAlgn="ctr">
                        <a:lnSpc>
                          <a:spcPts val="1800"/>
                        </a:lnSpc>
                        <a:spcBef>
                          <a:spcPct val="0"/>
                        </a:spcBef>
                        <a:spcAft>
                          <a:spcPts val="600"/>
                        </a:spcAft>
                        <a:buFont typeface="Arial" panose="020B0604020202020204" pitchFamily="34" charset="0"/>
                        <a:buChar char="•"/>
                      </a:pPr>
                      <a:r>
                        <a:rPr lang="en-US" sz="1200" b="0" dirty="0" smtClean="0">
                          <a:latin typeface="Huawei Sans" panose="020C0503030203020204" pitchFamily="34" charset="0"/>
                          <a:ea typeface="微软雅黑" panose="020B0503020204020204" pitchFamily="34" charset="-122"/>
                        </a:rPr>
                        <a:t>Multi-protocol </a:t>
                      </a:r>
                      <a:r>
                        <a:rPr lang="en-US" sz="1200" b="0" dirty="0" err="1">
                          <a:latin typeface="Huawei Sans" panose="020C0503030203020204" pitchFamily="34" charset="0"/>
                          <a:ea typeface="微软雅黑" panose="020B0503020204020204" pitchFamily="34" charset="-122"/>
                        </a:rPr>
                        <a:t>IoT</a:t>
                      </a:r>
                      <a:r>
                        <a:rPr lang="en-US" sz="1200" b="0" dirty="0">
                          <a:latin typeface="Huawei Sans" panose="020C0503030203020204" pitchFamily="34" charset="0"/>
                          <a:ea typeface="微软雅黑" panose="020B0503020204020204" pitchFamily="34" charset="-122"/>
                        </a:rPr>
                        <a:t> convergence for more value-added services</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58763" indent="-258763" fontAlgn="ctr">
                        <a:lnSpc>
                          <a:spcPts val="1800"/>
                        </a:lnSpc>
                        <a:spcBef>
                          <a:spcPct val="0"/>
                        </a:spcBef>
                        <a:spcAft>
                          <a:spcPts val="600"/>
                        </a:spcAft>
                        <a:buFont typeface="Arial" panose="020B0604020202020204" pitchFamily="34" charset="0"/>
                        <a:buChar char="•"/>
                      </a:pPr>
                      <a:r>
                        <a:rPr lang="en-US" sz="1200" dirty="0">
                          <a:solidFill>
                            <a:srgbClr val="EC7061"/>
                          </a:solidFill>
                          <a:latin typeface="Huawei Sans" panose="020C0503030203020204" pitchFamily="34" charset="0"/>
                          <a:ea typeface="微软雅黑" panose="020B0503020204020204" pitchFamily="34" charset="-122"/>
                        </a:rPr>
                        <a:t>Multi-protocol </a:t>
                      </a:r>
                      <a:r>
                        <a:rPr lang="en-US" sz="1200" dirty="0" err="1">
                          <a:solidFill>
                            <a:srgbClr val="EC7061"/>
                          </a:solidFill>
                          <a:latin typeface="Huawei Sans" panose="020C0503030203020204" pitchFamily="34" charset="0"/>
                          <a:ea typeface="微软雅黑" panose="020B0503020204020204" pitchFamily="34" charset="-122"/>
                        </a:rPr>
                        <a:t>IoT</a:t>
                      </a:r>
                      <a:r>
                        <a:rPr lang="en-US" sz="1200" dirty="0">
                          <a:solidFill>
                            <a:srgbClr val="EC7061"/>
                          </a:solidFill>
                          <a:latin typeface="Huawei Sans" panose="020C0503030203020204" pitchFamily="34" charset="0"/>
                          <a:ea typeface="微软雅黑" panose="020B0503020204020204" pitchFamily="34" charset="-122"/>
                        </a:rPr>
                        <a:t> convergence technology, </a:t>
                      </a:r>
                      <a:r>
                        <a:rPr lang="en-US" sz="1200" dirty="0">
                          <a:solidFill>
                            <a:schemeClr val="tx1"/>
                          </a:solidFill>
                          <a:latin typeface="Huawei Sans" panose="020C0503030203020204" pitchFamily="34" charset="0"/>
                          <a:ea typeface="微软雅黑" panose="020B0503020204020204" pitchFamily="34" charset="-122"/>
                        </a:rPr>
                        <a:t>scalable software and hardware platforms</a:t>
                      </a:r>
                    </a:p>
                    <a:p>
                      <a:pPr marL="258763" marR="0" lvl="0" indent="-258763" algn="l" defTabSz="914309" rtl="0" eaLnBrk="1" fontAlgn="ctr" latinLnBrk="0" hangingPunct="1">
                        <a:lnSpc>
                          <a:spcPts val="1800"/>
                        </a:lnSpc>
                        <a:spcBef>
                          <a:spcPct val="0"/>
                        </a:spcBef>
                        <a:spcAft>
                          <a:spcPts val="600"/>
                        </a:spcAft>
                        <a:buClrTx/>
                        <a:buSzTx/>
                        <a:buFont typeface="Arial" panose="020B0604020202020204" pitchFamily="34" charset="0"/>
                        <a:buChar char="•"/>
                        <a:defRPr/>
                      </a:pPr>
                      <a:r>
                        <a:rPr lang="en-US" sz="1200" dirty="0">
                          <a:latin typeface="Huawei Sans" panose="020C0503030203020204" pitchFamily="34" charset="0"/>
                          <a:ea typeface="微软雅黑" panose="020B0503020204020204" pitchFamily="34" charset="-122"/>
                        </a:rPr>
                        <a:t>Multi-protocol </a:t>
                      </a:r>
                      <a:r>
                        <a:rPr lang="en-US" sz="1200" dirty="0">
                          <a:solidFill>
                            <a:srgbClr val="EC7061"/>
                          </a:solidFill>
                          <a:latin typeface="Huawei Sans" panose="020C0503030203020204" pitchFamily="34" charset="0"/>
                          <a:ea typeface="微软雅黑" panose="020B0503020204020204" pitchFamily="34" charset="-122"/>
                        </a:rPr>
                        <a:t>air interface interference detection and coordination</a:t>
                      </a:r>
                    </a:p>
                  </a:txBody>
                  <a:tcPr marL="81270" marR="81270" marT="40635" marB="40635"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标题 4"/>
          <p:cNvSpPr>
            <a:spLocks noGrp="1"/>
          </p:cNvSpPr>
          <p:nvPr>
            <p:ph type="title"/>
          </p:nvPr>
        </p:nvSpPr>
        <p:spPr/>
        <p:txBody>
          <a:bodyPr/>
          <a:lstStyle/>
          <a:p>
            <a:r>
              <a:rPr lang="en-US" altLang="zh-CN" sz="1800" dirty="0"/>
              <a:t>Huawei Wi-Fi 6 </a:t>
            </a:r>
            <a:r>
              <a:rPr lang="en-US" altLang="zh-CN" sz="1800"/>
              <a:t>Changes </a:t>
            </a:r>
            <a:r>
              <a:rPr lang="en-US" altLang="zh-CN" sz="1800" smtClean="0"/>
              <a:t>Enterprises Highly </a:t>
            </a:r>
            <a:r>
              <a:rPr lang="en-US" altLang="zh-CN" sz="1800" dirty="0"/>
              <a:t>Reliable Enterprise Office and Production Networks + Cloud-Based Intelligent O&amp;M + Multi-Protocol </a:t>
            </a:r>
            <a:r>
              <a:rPr lang="en-US" altLang="zh-CN" sz="1800" dirty="0" err="1"/>
              <a:t>IoT</a:t>
            </a:r>
            <a:r>
              <a:rPr lang="en-US" altLang="zh-CN" sz="1800" dirty="0"/>
              <a:t> </a:t>
            </a:r>
            <a:r>
              <a:rPr lang="en-US" altLang="zh-CN" sz="1800" dirty="0" smtClean="0"/>
              <a:t>Convergence</a:t>
            </a:r>
            <a:endParaRPr lang="zh-CN" altLang="en-US" sz="1800" dirty="0"/>
          </a:p>
        </p:txBody>
      </p:sp>
    </p:spTree>
    <p:extLst>
      <p:ext uri="{BB962C8B-B14F-4D97-AF65-F5344CB8AC3E}">
        <p14:creationId xmlns:p14="http://schemas.microsoft.com/office/powerpoint/2010/main" val="3377500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920623" y="2568291"/>
            <a:ext cx="2879571" cy="2447363"/>
            <a:chOff x="1921123" y="2421682"/>
            <a:chExt cx="2880320" cy="2448000"/>
          </a:xfrm>
        </p:grpSpPr>
        <p:sp>
          <p:nvSpPr>
            <p:cNvPr id="66" name="任意多边形 65"/>
            <p:cNvSpPr/>
            <p:nvPr/>
          </p:nvSpPr>
          <p:spPr bwMode="auto">
            <a:xfrm>
              <a:off x="2421146" y="2421682"/>
              <a:ext cx="786163" cy="2448000"/>
            </a:xfrm>
            <a:custGeom>
              <a:avLst/>
              <a:gdLst>
                <a:gd name="connsiteX0" fmla="*/ 740229 w 1000046"/>
                <a:gd name="connsiteY0" fmla="*/ 0 h 3048000"/>
                <a:gd name="connsiteX1" fmla="*/ 957943 w 1000046"/>
                <a:gd name="connsiteY1" fmla="*/ 1219200 h 3048000"/>
                <a:gd name="connsiteX2" fmla="*/ 0 w 1000046"/>
                <a:gd name="connsiteY2" fmla="*/ 3048000 h 3048000"/>
              </a:gdLst>
              <a:ahLst/>
              <a:cxnLst>
                <a:cxn ang="0">
                  <a:pos x="connsiteX0" y="connsiteY0"/>
                </a:cxn>
                <a:cxn ang="0">
                  <a:pos x="connsiteX1" y="connsiteY1"/>
                </a:cxn>
                <a:cxn ang="0">
                  <a:pos x="connsiteX2" y="connsiteY2"/>
                </a:cxn>
              </a:cxnLst>
              <a:rect l="l" t="t" r="r" b="b"/>
              <a:pathLst>
                <a:path w="1000046" h="3048000">
                  <a:moveTo>
                    <a:pt x="740229" y="0"/>
                  </a:moveTo>
                  <a:cubicBezTo>
                    <a:pt x="910771" y="355600"/>
                    <a:pt x="1081314" y="711200"/>
                    <a:pt x="957943" y="1219200"/>
                  </a:cubicBezTo>
                  <a:cubicBezTo>
                    <a:pt x="834572" y="1727200"/>
                    <a:pt x="0" y="3048000"/>
                    <a:pt x="0" y="3048000"/>
                  </a:cubicBezTo>
                </a:path>
              </a:pathLst>
            </a:custGeom>
            <a:noFill/>
            <a:ln w="6350">
              <a:solidFill>
                <a:srgbClr val="00B0F0">
                  <a:alpha val="75000"/>
                </a:srgbClr>
              </a:solidFill>
            </a:ln>
            <a:scene3d>
              <a:camera prst="perspectiveRelaxedModerately" fov="4500000">
                <a:rot lat="21594000" lon="0" rev="0"/>
              </a:camera>
              <a:lightRig rig="threePt" dir="t"/>
            </a:scene3d>
            <a:sp3d prstMaterial="metal">
              <a:extrusionClr>
                <a:schemeClr val="bg2"/>
              </a:extrusionClr>
              <a:contourClr>
                <a:schemeClr val="bg1"/>
              </a:contourClr>
            </a:sp3d>
            <a:extLst/>
          </p:spPr>
          <p:txBody>
            <a:bodyPr wrap="square" rtlCol="0" anchor="ctr">
              <a:noAutofit/>
            </a:bodyPr>
            <a:lstStyle/>
            <a:p>
              <a:pPr algn="ctr" fontAlgn="ctr"/>
              <a:endParaRPr lang="en-US" altLang="zh-CN" sz="2400" dirty="0"/>
            </a:p>
          </p:txBody>
        </p:sp>
        <p:sp>
          <p:nvSpPr>
            <p:cNvPr id="67" name="任意多边形 66"/>
            <p:cNvSpPr/>
            <p:nvPr/>
          </p:nvSpPr>
          <p:spPr bwMode="auto">
            <a:xfrm>
              <a:off x="1921123" y="2421682"/>
              <a:ext cx="1000046" cy="2448000"/>
            </a:xfrm>
            <a:custGeom>
              <a:avLst/>
              <a:gdLst>
                <a:gd name="connsiteX0" fmla="*/ 740229 w 1000046"/>
                <a:gd name="connsiteY0" fmla="*/ 0 h 3048000"/>
                <a:gd name="connsiteX1" fmla="*/ 957943 w 1000046"/>
                <a:gd name="connsiteY1" fmla="*/ 1219200 h 3048000"/>
                <a:gd name="connsiteX2" fmla="*/ 0 w 1000046"/>
                <a:gd name="connsiteY2" fmla="*/ 3048000 h 3048000"/>
              </a:gdLst>
              <a:ahLst/>
              <a:cxnLst>
                <a:cxn ang="0">
                  <a:pos x="connsiteX0" y="connsiteY0"/>
                </a:cxn>
                <a:cxn ang="0">
                  <a:pos x="connsiteX1" y="connsiteY1"/>
                </a:cxn>
                <a:cxn ang="0">
                  <a:pos x="connsiteX2" y="connsiteY2"/>
                </a:cxn>
              </a:cxnLst>
              <a:rect l="l" t="t" r="r" b="b"/>
              <a:pathLst>
                <a:path w="1000046" h="3048000">
                  <a:moveTo>
                    <a:pt x="740229" y="0"/>
                  </a:moveTo>
                  <a:cubicBezTo>
                    <a:pt x="910771" y="355600"/>
                    <a:pt x="1081314" y="711200"/>
                    <a:pt x="957943" y="1219200"/>
                  </a:cubicBezTo>
                  <a:cubicBezTo>
                    <a:pt x="834572" y="1727200"/>
                    <a:pt x="0" y="3048000"/>
                    <a:pt x="0" y="3048000"/>
                  </a:cubicBezTo>
                </a:path>
              </a:pathLst>
            </a:custGeom>
            <a:noFill/>
            <a:ln w="6350">
              <a:solidFill>
                <a:srgbClr val="00B0F0">
                  <a:alpha val="75000"/>
                </a:srgbClr>
              </a:solidFill>
            </a:ln>
            <a:scene3d>
              <a:camera prst="perspectiveRelaxedModerately" fov="4500000">
                <a:rot lat="21594000" lon="0" rev="0"/>
              </a:camera>
              <a:lightRig rig="threePt" dir="t"/>
            </a:scene3d>
            <a:sp3d prstMaterial="metal">
              <a:extrusionClr>
                <a:schemeClr val="bg2"/>
              </a:extrusionClr>
              <a:contourClr>
                <a:schemeClr val="bg1"/>
              </a:contourClr>
            </a:sp3d>
            <a:extLst/>
          </p:spPr>
          <p:txBody>
            <a:bodyPr wrap="square" rtlCol="0" anchor="ctr">
              <a:noAutofit/>
            </a:bodyPr>
            <a:lstStyle/>
            <a:p>
              <a:pPr algn="ctr" fontAlgn="ctr"/>
              <a:endParaRPr lang="en-US" altLang="zh-CN" sz="2400" dirty="0"/>
            </a:p>
          </p:txBody>
        </p:sp>
        <p:sp>
          <p:nvSpPr>
            <p:cNvPr id="68" name="任意多边形 67"/>
            <p:cNvSpPr/>
            <p:nvPr/>
          </p:nvSpPr>
          <p:spPr bwMode="auto">
            <a:xfrm>
              <a:off x="3515257" y="2421682"/>
              <a:ext cx="786163" cy="2448000"/>
            </a:xfrm>
            <a:custGeom>
              <a:avLst/>
              <a:gdLst>
                <a:gd name="connsiteX0" fmla="*/ 740229 w 1000046"/>
                <a:gd name="connsiteY0" fmla="*/ 0 h 3048000"/>
                <a:gd name="connsiteX1" fmla="*/ 957943 w 1000046"/>
                <a:gd name="connsiteY1" fmla="*/ 1219200 h 3048000"/>
                <a:gd name="connsiteX2" fmla="*/ 0 w 1000046"/>
                <a:gd name="connsiteY2" fmla="*/ 3048000 h 3048000"/>
              </a:gdLst>
              <a:ahLst/>
              <a:cxnLst>
                <a:cxn ang="0">
                  <a:pos x="connsiteX0" y="connsiteY0"/>
                </a:cxn>
                <a:cxn ang="0">
                  <a:pos x="connsiteX1" y="connsiteY1"/>
                </a:cxn>
                <a:cxn ang="0">
                  <a:pos x="connsiteX2" y="connsiteY2"/>
                </a:cxn>
              </a:cxnLst>
              <a:rect l="l" t="t" r="r" b="b"/>
              <a:pathLst>
                <a:path w="1000046" h="3048000">
                  <a:moveTo>
                    <a:pt x="740229" y="0"/>
                  </a:moveTo>
                  <a:cubicBezTo>
                    <a:pt x="910771" y="355600"/>
                    <a:pt x="1081314" y="711200"/>
                    <a:pt x="957943" y="1219200"/>
                  </a:cubicBezTo>
                  <a:cubicBezTo>
                    <a:pt x="834572" y="1727200"/>
                    <a:pt x="0" y="3048000"/>
                    <a:pt x="0" y="3048000"/>
                  </a:cubicBezTo>
                </a:path>
              </a:pathLst>
            </a:custGeom>
            <a:noFill/>
            <a:ln w="6350">
              <a:solidFill>
                <a:srgbClr val="00B0F0">
                  <a:alpha val="75000"/>
                </a:srgbClr>
              </a:solidFill>
            </a:ln>
            <a:scene3d>
              <a:camera prst="perspectiveRelaxedModerately" fov="4500000">
                <a:rot lat="21594000" lon="10800000" rev="0"/>
              </a:camera>
              <a:lightRig rig="threePt" dir="t"/>
            </a:scene3d>
            <a:sp3d prstMaterial="metal">
              <a:extrusionClr>
                <a:schemeClr val="bg2"/>
              </a:extrusionClr>
              <a:contourClr>
                <a:schemeClr val="bg1"/>
              </a:contourClr>
            </a:sp3d>
            <a:extLst/>
          </p:spPr>
          <p:txBody>
            <a:bodyPr wrap="square" rtlCol="0" anchor="ctr">
              <a:noAutofit/>
            </a:bodyPr>
            <a:lstStyle/>
            <a:p>
              <a:pPr algn="ctr" fontAlgn="ctr"/>
              <a:endParaRPr lang="en-US" altLang="zh-CN" sz="2400" dirty="0"/>
            </a:p>
          </p:txBody>
        </p:sp>
        <p:sp>
          <p:nvSpPr>
            <p:cNvPr id="69" name="任意多边形 68"/>
            <p:cNvSpPr/>
            <p:nvPr/>
          </p:nvSpPr>
          <p:spPr bwMode="auto">
            <a:xfrm>
              <a:off x="3801397" y="2421682"/>
              <a:ext cx="1000046" cy="2448000"/>
            </a:xfrm>
            <a:custGeom>
              <a:avLst/>
              <a:gdLst>
                <a:gd name="connsiteX0" fmla="*/ 740229 w 1000046"/>
                <a:gd name="connsiteY0" fmla="*/ 0 h 3048000"/>
                <a:gd name="connsiteX1" fmla="*/ 957943 w 1000046"/>
                <a:gd name="connsiteY1" fmla="*/ 1219200 h 3048000"/>
                <a:gd name="connsiteX2" fmla="*/ 0 w 1000046"/>
                <a:gd name="connsiteY2" fmla="*/ 3048000 h 3048000"/>
              </a:gdLst>
              <a:ahLst/>
              <a:cxnLst>
                <a:cxn ang="0">
                  <a:pos x="connsiteX0" y="connsiteY0"/>
                </a:cxn>
                <a:cxn ang="0">
                  <a:pos x="connsiteX1" y="connsiteY1"/>
                </a:cxn>
                <a:cxn ang="0">
                  <a:pos x="connsiteX2" y="connsiteY2"/>
                </a:cxn>
              </a:cxnLst>
              <a:rect l="l" t="t" r="r" b="b"/>
              <a:pathLst>
                <a:path w="1000046" h="3048000">
                  <a:moveTo>
                    <a:pt x="740229" y="0"/>
                  </a:moveTo>
                  <a:cubicBezTo>
                    <a:pt x="910771" y="355600"/>
                    <a:pt x="1081314" y="711200"/>
                    <a:pt x="957943" y="1219200"/>
                  </a:cubicBezTo>
                  <a:cubicBezTo>
                    <a:pt x="834572" y="1727200"/>
                    <a:pt x="0" y="3048000"/>
                    <a:pt x="0" y="3048000"/>
                  </a:cubicBezTo>
                </a:path>
              </a:pathLst>
            </a:custGeom>
            <a:noFill/>
            <a:ln w="6350">
              <a:solidFill>
                <a:srgbClr val="00B0F0">
                  <a:alpha val="75000"/>
                </a:srgbClr>
              </a:solidFill>
            </a:ln>
            <a:scene3d>
              <a:camera prst="perspectiveRelaxedModerately" fov="4500000">
                <a:rot lat="21594000" lon="10800000" rev="0"/>
              </a:camera>
              <a:lightRig rig="threePt" dir="t"/>
            </a:scene3d>
            <a:sp3d prstMaterial="metal">
              <a:extrusionClr>
                <a:schemeClr val="bg2"/>
              </a:extrusionClr>
              <a:contourClr>
                <a:schemeClr val="bg1"/>
              </a:contourClr>
            </a:sp3d>
            <a:extLst/>
          </p:spPr>
          <p:txBody>
            <a:bodyPr wrap="square" rtlCol="0" anchor="ctr">
              <a:noAutofit/>
            </a:bodyPr>
            <a:lstStyle/>
            <a:p>
              <a:pPr algn="ctr" fontAlgn="ctr"/>
              <a:endParaRPr lang="en-US" altLang="zh-CN" sz="2400" dirty="0"/>
            </a:p>
          </p:txBody>
        </p:sp>
      </p:grpSp>
      <p:pic>
        <p:nvPicPr>
          <p:cNvPr id="72" name="图片 71"/>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03400" y="4811310"/>
            <a:ext cx="4659405" cy="1337927"/>
          </a:xfrm>
          <a:prstGeom prst="rect">
            <a:avLst/>
          </a:prstGeom>
        </p:spPr>
      </p:pic>
      <p:pic>
        <p:nvPicPr>
          <p:cNvPr id="73" name="图片 72"/>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03402" y="3272381"/>
            <a:ext cx="4659404" cy="1309760"/>
          </a:xfrm>
          <a:prstGeom prst="rect">
            <a:avLst/>
          </a:prstGeom>
        </p:spPr>
      </p:pic>
      <p:pic>
        <p:nvPicPr>
          <p:cNvPr id="74" name="图片 73"/>
          <p:cNvPicPr>
            <a:picLocks noChangeAspect="1"/>
          </p:cNvPicPr>
          <p:nvPr/>
        </p:nvPicPr>
        <p:blipFill>
          <a:blip r:embed="rId4"/>
          <a:stretch>
            <a:fillRect/>
          </a:stretch>
        </p:blipFill>
        <p:spPr>
          <a:xfrm>
            <a:off x="1943162" y="1864276"/>
            <a:ext cx="3144989" cy="767963"/>
          </a:xfrm>
          <a:prstGeom prst="rect">
            <a:avLst/>
          </a:prstGeom>
        </p:spPr>
      </p:pic>
      <p:sp>
        <p:nvSpPr>
          <p:cNvPr id="75" name="矩形 74"/>
          <p:cNvSpPr/>
          <p:nvPr/>
        </p:nvSpPr>
        <p:spPr>
          <a:xfrm>
            <a:off x="-534592" y="3648376"/>
            <a:ext cx="254149" cy="254149"/>
          </a:xfrm>
          <a:prstGeom prst="rect">
            <a:avLst/>
          </a:prstGeom>
          <a:solidFill>
            <a:srgbClr val="EA0029"/>
          </a:solidFill>
          <a:ln w="12700" cap="flat" cmpd="sng" algn="ctr">
            <a:noFill/>
            <a:prstDash val="solid"/>
            <a:miter lim="800000"/>
          </a:ln>
          <a:effectLst/>
        </p:spPr>
        <p:txBody>
          <a:bodyPr rot="0" spcFirstLastPara="0" vertOverflow="overflow" horzOverflow="overflow" vert="horz" wrap="square" lIns="121916" tIns="60959" rIns="121916" bIns="60959" numCol="1" spcCol="0" rtlCol="0" fromWordArt="0" anchor="ctr" anchorCtr="0" forceAA="0" compatLnSpc="1">
            <a:prstTxWarp prst="textNoShape">
              <a:avLst/>
            </a:prstTxWarp>
            <a:noAutofit/>
          </a:bodyPr>
          <a:lstStyle/>
          <a:p>
            <a:pPr algn="ctr" defTabSz="1219088" fontAlgn="ctr">
              <a:defRPr/>
            </a:pPr>
            <a:endParaRPr lang="en-US" altLang="zh-CN" sz="2400" kern="0" dirty="0">
              <a:solidFill>
                <a:sysClr val="window" lastClr="FFFFFF"/>
              </a:solidFill>
            </a:endParaRPr>
          </a:p>
        </p:txBody>
      </p:sp>
      <p:sp>
        <p:nvSpPr>
          <p:cNvPr id="76" name="矩形 75"/>
          <p:cNvSpPr/>
          <p:nvPr/>
        </p:nvSpPr>
        <p:spPr>
          <a:xfrm>
            <a:off x="-534592" y="3950836"/>
            <a:ext cx="254149" cy="254149"/>
          </a:xfrm>
          <a:prstGeom prst="rect">
            <a:avLst/>
          </a:prstGeom>
          <a:solidFill>
            <a:srgbClr val="E5005F"/>
          </a:solidFill>
          <a:ln w="12700" cap="flat" cmpd="sng" algn="ctr">
            <a:noFill/>
            <a:prstDash val="solid"/>
            <a:miter lim="800000"/>
          </a:ln>
          <a:effectLst/>
        </p:spPr>
        <p:txBody>
          <a:bodyPr rot="0" spcFirstLastPara="0" vertOverflow="overflow" horzOverflow="overflow" vert="horz" wrap="square" lIns="121916" tIns="60959" rIns="121916" bIns="60959" numCol="1" spcCol="0" rtlCol="0" fromWordArt="0" anchor="ctr" anchorCtr="0" forceAA="0" compatLnSpc="1">
            <a:prstTxWarp prst="textNoShape">
              <a:avLst/>
            </a:prstTxWarp>
            <a:noAutofit/>
          </a:bodyPr>
          <a:lstStyle/>
          <a:p>
            <a:pPr algn="ctr" defTabSz="1219088" fontAlgn="ctr">
              <a:defRPr/>
            </a:pPr>
            <a:endParaRPr lang="en-US" altLang="zh-CN" sz="2400" kern="0" dirty="0">
              <a:solidFill>
                <a:sysClr val="window" lastClr="FFFFFF"/>
              </a:solidFill>
            </a:endParaRPr>
          </a:p>
        </p:txBody>
      </p:sp>
      <p:sp>
        <p:nvSpPr>
          <p:cNvPr id="77" name="矩形 76"/>
          <p:cNvSpPr/>
          <p:nvPr/>
        </p:nvSpPr>
        <p:spPr>
          <a:xfrm>
            <a:off x="-534592" y="4270116"/>
            <a:ext cx="254149" cy="254149"/>
          </a:xfrm>
          <a:prstGeom prst="rect">
            <a:avLst/>
          </a:prstGeom>
          <a:solidFill>
            <a:srgbClr val="FBA000"/>
          </a:solidFill>
          <a:ln w="12700" cap="flat" cmpd="sng" algn="ctr">
            <a:noFill/>
            <a:prstDash val="solid"/>
            <a:miter lim="800000"/>
          </a:ln>
          <a:effectLst/>
        </p:spPr>
        <p:txBody>
          <a:bodyPr rot="0" spcFirstLastPara="0" vertOverflow="overflow" horzOverflow="overflow" vert="horz" wrap="square" lIns="121916" tIns="60959" rIns="121916" bIns="60959" numCol="1" spcCol="0" rtlCol="0" fromWordArt="0" anchor="ctr" anchorCtr="0" forceAA="0" compatLnSpc="1">
            <a:prstTxWarp prst="textNoShape">
              <a:avLst/>
            </a:prstTxWarp>
            <a:noAutofit/>
          </a:bodyPr>
          <a:lstStyle/>
          <a:p>
            <a:pPr algn="ctr" defTabSz="1219088" fontAlgn="ctr">
              <a:defRPr/>
            </a:pPr>
            <a:endParaRPr lang="en-US" altLang="zh-CN" sz="2400" kern="0" dirty="0">
              <a:solidFill>
                <a:sysClr val="window" lastClr="FFFFFF"/>
              </a:solidFill>
            </a:endParaRPr>
          </a:p>
        </p:txBody>
      </p:sp>
      <p:sp>
        <p:nvSpPr>
          <p:cNvPr id="78" name="矩形 77"/>
          <p:cNvSpPr/>
          <p:nvPr/>
        </p:nvSpPr>
        <p:spPr>
          <a:xfrm>
            <a:off x="-534592" y="4589396"/>
            <a:ext cx="254149" cy="254149"/>
          </a:xfrm>
          <a:prstGeom prst="rect">
            <a:avLst/>
          </a:prstGeom>
          <a:solidFill>
            <a:srgbClr val="1D1D1B"/>
          </a:solidFill>
          <a:ln w="12700" cap="flat" cmpd="sng" algn="ctr">
            <a:noFill/>
            <a:prstDash val="solid"/>
            <a:miter lim="800000"/>
          </a:ln>
          <a:effectLst/>
        </p:spPr>
        <p:txBody>
          <a:bodyPr rot="0" spcFirstLastPara="0" vertOverflow="overflow" horzOverflow="overflow" vert="horz" wrap="square" lIns="121916" tIns="60959" rIns="121916" bIns="60959" numCol="1" spcCol="0" rtlCol="0" fromWordArt="0" anchor="ctr" anchorCtr="0" forceAA="0" compatLnSpc="1">
            <a:prstTxWarp prst="textNoShape">
              <a:avLst/>
            </a:prstTxWarp>
            <a:noAutofit/>
          </a:bodyPr>
          <a:lstStyle/>
          <a:p>
            <a:pPr algn="ctr" defTabSz="1219088" fontAlgn="ctr">
              <a:defRPr/>
            </a:pPr>
            <a:endParaRPr lang="en-US" altLang="zh-CN" sz="2400" kern="0" dirty="0">
              <a:solidFill>
                <a:sysClr val="window" lastClr="FFFFFF"/>
              </a:solidFill>
            </a:endParaRPr>
          </a:p>
        </p:txBody>
      </p:sp>
      <p:sp>
        <p:nvSpPr>
          <p:cNvPr id="79" name="矩形 78"/>
          <p:cNvSpPr/>
          <p:nvPr/>
        </p:nvSpPr>
        <p:spPr>
          <a:xfrm>
            <a:off x="-534592" y="4908676"/>
            <a:ext cx="254149" cy="254149"/>
          </a:xfrm>
          <a:prstGeom prst="rect">
            <a:avLst/>
          </a:prstGeom>
          <a:solidFill>
            <a:srgbClr val="666666"/>
          </a:solidFill>
          <a:ln w="12700" cap="flat" cmpd="sng" algn="ctr">
            <a:noFill/>
            <a:prstDash val="solid"/>
            <a:miter lim="800000"/>
          </a:ln>
          <a:effectLst/>
        </p:spPr>
        <p:txBody>
          <a:bodyPr rot="0" spcFirstLastPara="0" vertOverflow="overflow" horzOverflow="overflow" vert="horz" wrap="square" lIns="121916" tIns="60959" rIns="121916" bIns="60959" numCol="1" spcCol="0" rtlCol="0" fromWordArt="0" anchor="ctr" anchorCtr="0" forceAA="0" compatLnSpc="1">
            <a:prstTxWarp prst="textNoShape">
              <a:avLst/>
            </a:prstTxWarp>
            <a:noAutofit/>
          </a:bodyPr>
          <a:lstStyle/>
          <a:p>
            <a:pPr algn="ctr" defTabSz="1219088" fontAlgn="ctr">
              <a:defRPr/>
            </a:pPr>
            <a:endParaRPr lang="en-US" altLang="zh-CN" sz="2400" kern="0" dirty="0">
              <a:solidFill>
                <a:sysClr val="window" lastClr="FFFFFF"/>
              </a:solidFill>
            </a:endParaRPr>
          </a:p>
        </p:txBody>
      </p:sp>
      <p:sp>
        <p:nvSpPr>
          <p:cNvPr id="80" name="矩形 79"/>
          <p:cNvSpPr/>
          <p:nvPr/>
        </p:nvSpPr>
        <p:spPr>
          <a:xfrm>
            <a:off x="-534592" y="5227956"/>
            <a:ext cx="254149" cy="254149"/>
          </a:xfrm>
          <a:prstGeom prst="rect">
            <a:avLst/>
          </a:prstGeom>
          <a:solidFill>
            <a:srgbClr val="F3F3F3"/>
          </a:solidFill>
          <a:ln w="12700" cap="flat" cmpd="sng" algn="ctr">
            <a:noFill/>
            <a:prstDash val="solid"/>
            <a:miter lim="800000"/>
          </a:ln>
          <a:effectLst/>
        </p:spPr>
        <p:txBody>
          <a:bodyPr rot="0" spcFirstLastPara="0" vertOverflow="overflow" horzOverflow="overflow" vert="horz" wrap="square" lIns="121916" tIns="60959" rIns="121916" bIns="60959" numCol="1" spcCol="0" rtlCol="0" fromWordArt="0" anchor="ctr" anchorCtr="0" forceAA="0" compatLnSpc="1">
            <a:prstTxWarp prst="textNoShape">
              <a:avLst/>
            </a:prstTxWarp>
            <a:noAutofit/>
          </a:bodyPr>
          <a:lstStyle/>
          <a:p>
            <a:pPr algn="ctr" defTabSz="1219088" fontAlgn="ctr">
              <a:defRPr/>
            </a:pPr>
            <a:endParaRPr lang="en-US" altLang="zh-CN" sz="2400" kern="0" dirty="0">
              <a:solidFill>
                <a:sysClr val="window" lastClr="FFFFFF"/>
              </a:solidFill>
            </a:endParaRPr>
          </a:p>
        </p:txBody>
      </p:sp>
      <p:sp>
        <p:nvSpPr>
          <p:cNvPr id="81" name="文本框 64"/>
          <p:cNvSpPr txBox="1">
            <a:spLocks noChangeArrowheads="1"/>
          </p:cNvSpPr>
          <p:nvPr/>
        </p:nvSpPr>
        <p:spPr bwMode="auto">
          <a:xfrm>
            <a:off x="6903691" y="6029625"/>
            <a:ext cx="4196335" cy="65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defTabSz="276225" fontAlgn="base">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defTabSz="276225" fontAlgn="base">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defTabSz="276225" fontAlgn="base">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defTabSz="276225" fontAlgn="base">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r" defTabSz="914316" fontAlgn="ctr">
              <a:lnSpc>
                <a:spcPts val="2200"/>
              </a:lnSpc>
            </a:pPr>
            <a:r>
              <a:rPr lang="en-US" sz="1049" i="1" dirty="0" err="1">
                <a:latin typeface="+mn-lt"/>
              </a:rPr>
              <a:t>SmartRadio</a:t>
            </a:r>
            <a:r>
              <a:rPr lang="en-US" sz="1049" i="1" dirty="0">
                <a:latin typeface="+mn-lt"/>
              </a:rPr>
              <a:t>: Supported on Huawei 802.11ac Wave 1 and later APs</a:t>
            </a:r>
            <a:endParaRPr lang="en-US" altLang="zh-CN" sz="1049" i="1" dirty="0">
              <a:latin typeface="+mn-lt"/>
            </a:endParaRPr>
          </a:p>
        </p:txBody>
      </p:sp>
      <p:sp>
        <p:nvSpPr>
          <p:cNvPr id="82" name="副标题 1"/>
          <p:cNvSpPr txBox="1">
            <a:spLocks/>
          </p:cNvSpPr>
          <p:nvPr/>
        </p:nvSpPr>
        <p:spPr>
          <a:xfrm>
            <a:off x="1465656" y="526494"/>
            <a:ext cx="9906538" cy="492315"/>
          </a:xfrm>
          <a:prstGeom prst="rect">
            <a:avLst/>
          </a:prstGeom>
        </p:spPr>
        <p:txBody>
          <a:bodyPr anchor="ctr"/>
          <a:lstStyle>
            <a:defPPr>
              <a:defRPr lang="zh-CN"/>
            </a:defPPr>
            <a:lvl1pPr eaLnBrk="0" hangingPunct="0">
              <a:defRPr sz="2400" b="1">
                <a:solidFill>
                  <a:srgbClr val="990000"/>
                </a:solidFill>
                <a:latin typeface="Arial"/>
                <a:ea typeface="微软雅黑" pitchFamily="34" charset="-122"/>
                <a:cs typeface="Arial" pitchFamily="34" charset="0"/>
              </a:defRPr>
            </a:lvl1pPr>
          </a:lstStyle>
          <a:p>
            <a:r>
              <a:rPr lang="en-US" dirty="0">
                <a:solidFill>
                  <a:schemeClr val="tx1"/>
                </a:solidFill>
                <a:latin typeface="+mn-lt"/>
              </a:rPr>
              <a:t>Industry's First Full Series of Wi-Fi 6 Products, Ideal for Build Future-proof High-quality Wi-Fi</a:t>
            </a:r>
            <a:endParaRPr lang="en-US" altLang="zh-CN" dirty="0">
              <a:solidFill>
                <a:schemeClr val="tx1"/>
              </a:solidFill>
              <a:latin typeface="+mn-lt"/>
            </a:endParaRPr>
          </a:p>
        </p:txBody>
      </p:sp>
      <p:pic>
        <p:nvPicPr>
          <p:cNvPr id="83" name="图片 82"/>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03402" y="1541925"/>
            <a:ext cx="4659404" cy="1476396"/>
          </a:xfrm>
          <a:prstGeom prst="rect">
            <a:avLst/>
          </a:prstGeom>
        </p:spPr>
      </p:pic>
      <p:sp>
        <p:nvSpPr>
          <p:cNvPr id="84" name="文本框 207"/>
          <p:cNvSpPr txBox="1"/>
          <p:nvPr/>
        </p:nvSpPr>
        <p:spPr>
          <a:xfrm>
            <a:off x="7378429" y="1548956"/>
            <a:ext cx="4171715" cy="1481497"/>
          </a:xfrm>
          <a:prstGeom prst="rect">
            <a:avLst/>
          </a:prstGeom>
          <a:noFill/>
        </p:spPr>
        <p:txBody>
          <a:bodyPr wrap="square" lIns="107972" tIns="60957" rIns="107972" bIns="60957" rtlCol="0">
            <a:noAutofit/>
          </a:bodyPr>
          <a:lstStyle/>
          <a:p>
            <a:pPr marL="0" lvl="1" defTabSz="1219332" fontAlgn="ctr">
              <a:spcBef>
                <a:spcPts val="300"/>
              </a:spcBef>
              <a:buSzPct val="100000"/>
              <a:defRPr/>
            </a:pPr>
            <a:r>
              <a:rPr lang="en-US" sz="1200" b="1" dirty="0"/>
              <a:t>Ultra-broadband access and ultra-high-speed experience</a:t>
            </a:r>
            <a:endParaRPr lang="en-US" altLang="zh-CN" sz="1200" b="1" dirty="0"/>
          </a:p>
          <a:p>
            <a:pPr marL="215979" indent="-215979" defTabSz="1219332" fontAlgn="ctr">
              <a:spcBef>
                <a:spcPts val="300"/>
              </a:spcBef>
              <a:buFont typeface="Arial" pitchFamily="34" charset="0"/>
              <a:buChar char="•"/>
            </a:pPr>
            <a:r>
              <a:rPr lang="en-US" sz="1100" dirty="0"/>
              <a:t>Built-in smart antenna, improving signal quality by </a:t>
            </a:r>
            <a:r>
              <a:rPr lang="en-US" sz="1100" b="1" dirty="0">
                <a:solidFill>
                  <a:srgbClr val="00B0F0"/>
                </a:solidFill>
              </a:rPr>
              <a:t>100%</a:t>
            </a:r>
            <a:endParaRPr lang="en-US" altLang="zh-CN" sz="1100" b="1" dirty="0">
              <a:solidFill>
                <a:srgbClr val="00B0F0"/>
              </a:solidFill>
              <a:cs typeface="FZLanTingHeiS-R-GB"/>
            </a:endParaRPr>
          </a:p>
          <a:p>
            <a:pPr marL="215979" indent="-215979" defTabSz="1219332" fontAlgn="ctr">
              <a:spcBef>
                <a:spcPts val="300"/>
              </a:spcBef>
              <a:buFont typeface="Arial" pitchFamily="34" charset="0"/>
              <a:buChar char="•"/>
            </a:pPr>
            <a:r>
              <a:rPr lang="en-US" sz="1100" b="1" dirty="0">
                <a:solidFill>
                  <a:srgbClr val="00B0F0"/>
                </a:solidFill>
              </a:rPr>
              <a:t>4X</a:t>
            </a:r>
            <a:r>
              <a:rPr lang="en-US" sz="1100" dirty="0"/>
              <a:t> increase in concurrent users, from 100 to 400 (compared with Wi-Fi 5)</a:t>
            </a:r>
            <a:endParaRPr lang="en-US" altLang="zh-CN" sz="1100" dirty="0">
              <a:cs typeface="FZLanTingHeiS-R-GB"/>
              <a:sym typeface="Arial" charset="0"/>
            </a:endParaRPr>
          </a:p>
          <a:p>
            <a:pPr marL="215979" indent="-215979" defTabSz="1219332" fontAlgn="ctr">
              <a:spcBef>
                <a:spcPts val="300"/>
              </a:spcBef>
              <a:buFont typeface="Arial" pitchFamily="34" charset="0"/>
              <a:buChar char="•"/>
            </a:pPr>
            <a:r>
              <a:rPr lang="en-US" sz="1100" b="1" dirty="0">
                <a:solidFill>
                  <a:srgbClr val="00B0F0"/>
                </a:solidFill>
              </a:rPr>
              <a:t>4X</a:t>
            </a:r>
            <a:r>
              <a:rPr lang="en-US" sz="1100" dirty="0">
                <a:solidFill>
                  <a:srgbClr val="00B0F0"/>
                </a:solidFill>
              </a:rPr>
              <a:t> </a:t>
            </a:r>
            <a:r>
              <a:rPr lang="en-US" sz="1100" dirty="0"/>
              <a:t>increase in per-user bandwidth, from 2 Mbps to 6 Mbps (compared with Wi-Fi 5)</a:t>
            </a:r>
            <a:endParaRPr lang="en-US" altLang="zh-CN" sz="1100" b="1" dirty="0">
              <a:solidFill>
                <a:srgbClr val="C00000"/>
              </a:solidFill>
              <a:ea typeface="微软雅黑" panose="020B0503020204020204" pitchFamily="34" charset="-122"/>
            </a:endParaRPr>
          </a:p>
        </p:txBody>
      </p:sp>
      <p:sp>
        <p:nvSpPr>
          <p:cNvPr id="85" name="文本框 207"/>
          <p:cNvSpPr txBox="1"/>
          <p:nvPr/>
        </p:nvSpPr>
        <p:spPr>
          <a:xfrm>
            <a:off x="7378431" y="3269667"/>
            <a:ext cx="4103812" cy="1229319"/>
          </a:xfrm>
          <a:prstGeom prst="rect">
            <a:avLst/>
          </a:prstGeom>
          <a:noFill/>
        </p:spPr>
        <p:txBody>
          <a:bodyPr wrap="square" lIns="107972" tIns="60957" rIns="107972" bIns="60957" rtlCol="0">
            <a:noAutofit/>
          </a:bodyPr>
          <a:lstStyle/>
          <a:p>
            <a:pPr marL="0" lvl="1" defTabSz="1219332" fontAlgn="ctr">
              <a:spcBef>
                <a:spcPts val="300"/>
              </a:spcBef>
              <a:buSzPct val="100000"/>
              <a:defRPr/>
            </a:pPr>
            <a:r>
              <a:rPr lang="en-US" sz="1200" b="1" dirty="0"/>
              <a:t>Industry-unique </a:t>
            </a:r>
            <a:r>
              <a:rPr lang="en-US" sz="1200" b="1" dirty="0" err="1"/>
              <a:t>SmartRadio</a:t>
            </a:r>
            <a:r>
              <a:rPr lang="en-US" sz="1200" b="1" dirty="0"/>
              <a:t> technology</a:t>
            </a:r>
            <a:endParaRPr lang="en-US" altLang="zh-CN" sz="1200" b="1" dirty="0">
              <a:ea typeface="微软雅黑" pitchFamily="34" charset="-122"/>
              <a:cs typeface="Arial" panose="020B0604020202020204" pitchFamily="34" charset="0"/>
              <a:sym typeface="Arial" panose="020B0604020202020204" pitchFamily="34" charset="0"/>
            </a:endParaRPr>
          </a:p>
          <a:p>
            <a:pPr marL="215937" indent="-215937" defTabSz="914316" fontAlgn="ctr">
              <a:spcBef>
                <a:spcPts val="300"/>
              </a:spcBef>
              <a:buFont typeface="Arial" panose="020B0604020202020204" pitchFamily="34" charset="0"/>
              <a:buChar char="•"/>
            </a:pPr>
            <a:r>
              <a:rPr lang="en-US" sz="1100" dirty="0"/>
              <a:t>Lossless intelligent roaming, with zero packet loss for services</a:t>
            </a:r>
            <a:endParaRPr lang="en-US" altLang="zh-CN" sz="1100" dirty="0"/>
          </a:p>
          <a:p>
            <a:pPr marL="215937" indent="-215937" defTabSz="914316" fontAlgn="ctr">
              <a:spcBef>
                <a:spcPts val="300"/>
              </a:spcBef>
              <a:buFont typeface="Arial" panose="020B0604020202020204" pitchFamily="34" charset="0"/>
              <a:buChar char="•"/>
            </a:pPr>
            <a:r>
              <a:rPr lang="en-US" sz="1100" b="1" dirty="0">
                <a:solidFill>
                  <a:srgbClr val="00B0F0"/>
                </a:solidFill>
              </a:rPr>
              <a:t>30% </a:t>
            </a:r>
            <a:r>
              <a:rPr lang="en-US" sz="1100" dirty="0"/>
              <a:t>higher performance through DFA and DBS</a:t>
            </a:r>
            <a:endParaRPr lang="en-US" altLang="zh-CN" sz="1100" dirty="0"/>
          </a:p>
          <a:p>
            <a:pPr marL="215979" indent="-215979" defTabSz="1219332" fontAlgn="ctr">
              <a:spcBef>
                <a:spcPts val="300"/>
              </a:spcBef>
              <a:buFont typeface="Arial" pitchFamily="34" charset="0"/>
              <a:buChar char="•"/>
            </a:pPr>
            <a:r>
              <a:rPr lang="en-US" sz="1100" dirty="0"/>
              <a:t>Voice and VR service latency reduced to </a:t>
            </a:r>
            <a:r>
              <a:rPr lang="en-US" sz="1100" dirty="0">
                <a:solidFill>
                  <a:srgbClr val="00B0F0"/>
                </a:solidFill>
              </a:rPr>
              <a:t>less than 10 </a:t>
            </a:r>
            <a:r>
              <a:rPr lang="en-US" sz="1100" dirty="0" err="1">
                <a:solidFill>
                  <a:srgbClr val="00B0F0"/>
                </a:solidFill>
              </a:rPr>
              <a:t>ms</a:t>
            </a:r>
            <a:r>
              <a:rPr lang="en-US" sz="1100" dirty="0"/>
              <a:t>, due to an application acceleration engine</a:t>
            </a:r>
          </a:p>
        </p:txBody>
      </p:sp>
      <p:sp>
        <p:nvSpPr>
          <p:cNvPr id="86" name="文本框 207"/>
          <p:cNvSpPr txBox="1"/>
          <p:nvPr/>
        </p:nvSpPr>
        <p:spPr>
          <a:xfrm>
            <a:off x="7378431" y="4811311"/>
            <a:ext cx="4103812" cy="1245583"/>
          </a:xfrm>
          <a:prstGeom prst="rect">
            <a:avLst/>
          </a:prstGeom>
          <a:noFill/>
        </p:spPr>
        <p:txBody>
          <a:bodyPr wrap="square" lIns="107972" tIns="60957" rIns="107972" bIns="60957" rtlCol="0">
            <a:noAutofit/>
          </a:bodyPr>
          <a:lstStyle/>
          <a:p>
            <a:pPr marL="0" lvl="1" defTabSz="1219332" fontAlgn="ctr">
              <a:spcBef>
                <a:spcPts val="300"/>
              </a:spcBef>
              <a:buSzPct val="100000"/>
              <a:defRPr/>
            </a:pPr>
            <a:r>
              <a:rPr lang="en-US" sz="1200" b="1" dirty="0">
                <a:solidFill>
                  <a:srgbClr val="00B0F0"/>
                </a:solidFill>
              </a:rPr>
              <a:t>Flexible expansion into </a:t>
            </a:r>
            <a:r>
              <a:rPr lang="en-US" sz="1200" b="1" dirty="0" err="1">
                <a:solidFill>
                  <a:srgbClr val="00B0F0"/>
                </a:solidFill>
              </a:rPr>
              <a:t>IoT</a:t>
            </a:r>
            <a:r>
              <a:rPr lang="en-US" sz="1200" b="1" dirty="0">
                <a:solidFill>
                  <a:srgbClr val="00B0F0"/>
                </a:solidFill>
              </a:rPr>
              <a:t> applications</a:t>
            </a:r>
            <a:endParaRPr lang="en-US" altLang="zh-CN" sz="1200" b="1" dirty="0">
              <a:solidFill>
                <a:srgbClr val="00B0F0"/>
              </a:solidFill>
              <a:ea typeface="微软雅黑" pitchFamily="34" charset="-122"/>
              <a:cs typeface="Arial" panose="020B0604020202020204" pitchFamily="34" charset="0"/>
              <a:sym typeface="Arial" panose="020B0604020202020204" pitchFamily="34" charset="0"/>
            </a:endParaRPr>
          </a:p>
          <a:p>
            <a:pPr marL="215979" indent="-215979" defTabSz="1219332" fontAlgn="ctr">
              <a:spcBef>
                <a:spcPts val="300"/>
              </a:spcBef>
              <a:buFont typeface="Arial" pitchFamily="34" charset="0"/>
              <a:buChar char="•"/>
            </a:pPr>
            <a:r>
              <a:rPr lang="en-US" sz="1100" dirty="0"/>
              <a:t>Wi-Fi and </a:t>
            </a:r>
            <a:r>
              <a:rPr lang="en-US" sz="1100" dirty="0" err="1"/>
              <a:t>IoT</a:t>
            </a:r>
            <a:r>
              <a:rPr lang="en-US" sz="1100" dirty="0"/>
              <a:t> converged architecture, reducing the TCO of the entire network by </a:t>
            </a:r>
            <a:r>
              <a:rPr lang="en-US" sz="1100" b="1" dirty="0">
                <a:solidFill>
                  <a:srgbClr val="00B0F0"/>
                </a:solidFill>
              </a:rPr>
              <a:t>50%</a:t>
            </a:r>
          </a:p>
          <a:p>
            <a:pPr marL="215979" indent="-215979" defTabSz="1219332" fontAlgn="ctr">
              <a:spcBef>
                <a:spcPts val="300"/>
              </a:spcBef>
              <a:buFont typeface="Arial" pitchFamily="34" charset="0"/>
              <a:buChar char="•"/>
            </a:pPr>
            <a:r>
              <a:rPr lang="en-US" sz="1100" dirty="0"/>
              <a:t>Built-in Bluetooth 5.0, supporting extended applications such as </a:t>
            </a:r>
            <a:r>
              <a:rPr lang="en-US" sz="1100" b="1" dirty="0">
                <a:solidFill>
                  <a:srgbClr val="00B0F0"/>
                </a:solidFill>
              </a:rPr>
              <a:t>Bluetooth serial port and Bluetooth location</a:t>
            </a:r>
            <a:endParaRPr lang="en-US" altLang="zh-CN" sz="1100" b="1" dirty="0">
              <a:solidFill>
                <a:srgbClr val="00B0F0"/>
              </a:solidFill>
            </a:endParaRPr>
          </a:p>
        </p:txBody>
      </p:sp>
      <p:sp>
        <p:nvSpPr>
          <p:cNvPr id="87" name="winners-ribbon_27475"/>
          <p:cNvSpPr>
            <a:spLocks noChangeAspect="1"/>
          </p:cNvSpPr>
          <p:nvPr/>
        </p:nvSpPr>
        <p:spPr bwMode="auto">
          <a:xfrm>
            <a:off x="6890739" y="1686677"/>
            <a:ext cx="395168" cy="609527"/>
          </a:xfrm>
          <a:custGeom>
            <a:avLst/>
            <a:gdLst>
              <a:gd name="connsiteX0" fmla="*/ 193741 w 390742"/>
              <a:gd name="connsiteY0" fmla="*/ 149990 h 602699"/>
              <a:gd name="connsiteX1" fmla="*/ 190552 w 390742"/>
              <a:gd name="connsiteY1" fmla="*/ 150900 h 602699"/>
              <a:gd name="connsiteX2" fmla="*/ 182959 w 390742"/>
              <a:gd name="connsiteY2" fmla="*/ 154083 h 602699"/>
              <a:gd name="connsiteX3" fmla="*/ 175366 w 390742"/>
              <a:gd name="connsiteY3" fmla="*/ 157873 h 602699"/>
              <a:gd name="connsiteX4" fmla="*/ 169596 w 390742"/>
              <a:gd name="connsiteY4" fmla="*/ 162269 h 602699"/>
              <a:gd name="connsiteX5" fmla="*/ 168229 w 390742"/>
              <a:gd name="connsiteY5" fmla="*/ 166817 h 602699"/>
              <a:gd name="connsiteX6" fmla="*/ 168077 w 390742"/>
              <a:gd name="connsiteY6" fmla="*/ 166665 h 602699"/>
              <a:gd name="connsiteX7" fmla="*/ 170355 w 390742"/>
              <a:gd name="connsiteY7" fmla="*/ 170909 h 602699"/>
              <a:gd name="connsiteX8" fmla="*/ 175063 w 390742"/>
              <a:gd name="connsiteY8" fmla="*/ 172729 h 602699"/>
              <a:gd name="connsiteX9" fmla="*/ 177037 w 390742"/>
              <a:gd name="connsiteY9" fmla="*/ 172274 h 602699"/>
              <a:gd name="connsiteX10" fmla="*/ 178707 w 390742"/>
              <a:gd name="connsiteY10" fmla="*/ 171667 h 602699"/>
              <a:gd name="connsiteX11" fmla="*/ 180681 w 390742"/>
              <a:gd name="connsiteY11" fmla="*/ 171061 h 602699"/>
              <a:gd name="connsiteX12" fmla="*/ 182656 w 390742"/>
              <a:gd name="connsiteY12" fmla="*/ 170758 h 602699"/>
              <a:gd name="connsiteX13" fmla="*/ 182808 w 390742"/>
              <a:gd name="connsiteY13" fmla="*/ 170758 h 602699"/>
              <a:gd name="connsiteX14" fmla="*/ 182656 w 390742"/>
              <a:gd name="connsiteY14" fmla="*/ 176821 h 602699"/>
              <a:gd name="connsiteX15" fmla="*/ 181896 w 390742"/>
              <a:gd name="connsiteY15" fmla="*/ 184856 h 602699"/>
              <a:gd name="connsiteX16" fmla="*/ 181137 w 390742"/>
              <a:gd name="connsiteY16" fmla="*/ 197286 h 602699"/>
              <a:gd name="connsiteX17" fmla="*/ 180833 w 390742"/>
              <a:gd name="connsiteY17" fmla="*/ 209413 h 602699"/>
              <a:gd name="connsiteX18" fmla="*/ 180681 w 390742"/>
              <a:gd name="connsiteY18" fmla="*/ 229878 h 602699"/>
              <a:gd name="connsiteX19" fmla="*/ 178707 w 390742"/>
              <a:gd name="connsiteY19" fmla="*/ 232151 h 602699"/>
              <a:gd name="connsiteX20" fmla="*/ 176126 w 390742"/>
              <a:gd name="connsiteY20" fmla="*/ 235183 h 602699"/>
              <a:gd name="connsiteX21" fmla="*/ 174607 w 390742"/>
              <a:gd name="connsiteY21" fmla="*/ 237760 h 602699"/>
              <a:gd name="connsiteX22" fmla="*/ 175518 w 390742"/>
              <a:gd name="connsiteY22" fmla="*/ 239428 h 602699"/>
              <a:gd name="connsiteX23" fmla="*/ 180074 w 390742"/>
              <a:gd name="connsiteY23" fmla="*/ 240034 h 602699"/>
              <a:gd name="connsiteX24" fmla="*/ 189034 w 390742"/>
              <a:gd name="connsiteY24" fmla="*/ 240034 h 602699"/>
              <a:gd name="connsiteX25" fmla="*/ 190401 w 390742"/>
              <a:gd name="connsiteY25" fmla="*/ 240186 h 602699"/>
              <a:gd name="connsiteX26" fmla="*/ 191767 w 390742"/>
              <a:gd name="connsiteY26" fmla="*/ 240186 h 602699"/>
              <a:gd name="connsiteX27" fmla="*/ 195412 w 390742"/>
              <a:gd name="connsiteY27" fmla="*/ 240186 h 602699"/>
              <a:gd name="connsiteX28" fmla="*/ 198753 w 390742"/>
              <a:gd name="connsiteY28" fmla="*/ 239731 h 602699"/>
              <a:gd name="connsiteX29" fmla="*/ 200879 w 390742"/>
              <a:gd name="connsiteY29" fmla="*/ 238063 h 602699"/>
              <a:gd name="connsiteX30" fmla="*/ 201790 w 390742"/>
              <a:gd name="connsiteY30" fmla="*/ 234728 h 602699"/>
              <a:gd name="connsiteX31" fmla="*/ 201183 w 390742"/>
              <a:gd name="connsiteY31" fmla="*/ 232606 h 602699"/>
              <a:gd name="connsiteX32" fmla="*/ 199968 w 390742"/>
              <a:gd name="connsiteY32" fmla="*/ 232000 h 602699"/>
              <a:gd name="connsiteX33" fmla="*/ 199816 w 390742"/>
              <a:gd name="connsiteY33" fmla="*/ 232000 h 602699"/>
              <a:gd name="connsiteX34" fmla="*/ 199208 w 390742"/>
              <a:gd name="connsiteY34" fmla="*/ 231090 h 602699"/>
              <a:gd name="connsiteX35" fmla="*/ 198753 w 390742"/>
              <a:gd name="connsiteY35" fmla="*/ 230181 h 602699"/>
              <a:gd name="connsiteX36" fmla="*/ 197994 w 390742"/>
              <a:gd name="connsiteY36" fmla="*/ 220782 h 602699"/>
              <a:gd name="connsiteX37" fmla="*/ 197842 w 390742"/>
              <a:gd name="connsiteY37" fmla="*/ 209262 h 602699"/>
              <a:gd name="connsiteX38" fmla="*/ 197994 w 390742"/>
              <a:gd name="connsiteY38" fmla="*/ 200924 h 602699"/>
              <a:gd name="connsiteX39" fmla="*/ 198449 w 390742"/>
              <a:gd name="connsiteY39" fmla="*/ 191071 h 602699"/>
              <a:gd name="connsiteX40" fmla="*/ 199208 w 390742"/>
              <a:gd name="connsiteY40" fmla="*/ 180914 h 602699"/>
              <a:gd name="connsiteX41" fmla="*/ 199968 w 390742"/>
              <a:gd name="connsiteY41" fmla="*/ 170909 h 602699"/>
              <a:gd name="connsiteX42" fmla="*/ 200120 w 390742"/>
              <a:gd name="connsiteY42" fmla="*/ 168484 h 602699"/>
              <a:gd name="connsiteX43" fmla="*/ 200423 w 390742"/>
              <a:gd name="connsiteY43" fmla="*/ 166059 h 602699"/>
              <a:gd name="connsiteX44" fmla="*/ 200423 w 390742"/>
              <a:gd name="connsiteY44" fmla="*/ 164240 h 602699"/>
              <a:gd name="connsiteX45" fmla="*/ 200423 w 390742"/>
              <a:gd name="connsiteY45" fmla="*/ 162117 h 602699"/>
              <a:gd name="connsiteX46" fmla="*/ 200120 w 390742"/>
              <a:gd name="connsiteY46" fmla="*/ 157418 h 602699"/>
              <a:gd name="connsiteX47" fmla="*/ 197994 w 390742"/>
              <a:gd name="connsiteY47" fmla="*/ 153325 h 602699"/>
              <a:gd name="connsiteX48" fmla="*/ 196323 w 390742"/>
              <a:gd name="connsiteY48" fmla="*/ 151051 h 602699"/>
              <a:gd name="connsiteX49" fmla="*/ 193741 w 390742"/>
              <a:gd name="connsiteY49" fmla="*/ 149990 h 602699"/>
              <a:gd name="connsiteX50" fmla="*/ 195260 w 390742"/>
              <a:gd name="connsiteY50" fmla="*/ 93902 h 602699"/>
              <a:gd name="connsiteX51" fmla="*/ 296703 w 390742"/>
              <a:gd name="connsiteY51" fmla="*/ 195164 h 602699"/>
              <a:gd name="connsiteX52" fmla="*/ 195260 w 390742"/>
              <a:gd name="connsiteY52" fmla="*/ 296425 h 602699"/>
              <a:gd name="connsiteX53" fmla="*/ 93969 w 390742"/>
              <a:gd name="connsiteY53" fmla="*/ 195164 h 602699"/>
              <a:gd name="connsiteX54" fmla="*/ 195260 w 390742"/>
              <a:gd name="connsiteY54" fmla="*/ 93902 h 602699"/>
              <a:gd name="connsiteX55" fmla="*/ 195295 w 390742"/>
              <a:gd name="connsiteY55" fmla="*/ 70237 h 602699"/>
              <a:gd name="connsiteX56" fmla="*/ 70185 w 390742"/>
              <a:gd name="connsiteY56" fmla="*/ 195171 h 602699"/>
              <a:gd name="connsiteX57" fmla="*/ 195295 w 390742"/>
              <a:gd name="connsiteY57" fmla="*/ 320104 h 602699"/>
              <a:gd name="connsiteX58" fmla="*/ 320557 w 390742"/>
              <a:gd name="connsiteY58" fmla="*/ 195171 h 602699"/>
              <a:gd name="connsiteX59" fmla="*/ 195295 w 390742"/>
              <a:gd name="connsiteY59" fmla="*/ 70237 h 602699"/>
              <a:gd name="connsiteX60" fmla="*/ 195580 w 390742"/>
              <a:gd name="connsiteY60" fmla="*/ 0 h 602699"/>
              <a:gd name="connsiteX61" fmla="*/ 203039 w 390742"/>
              <a:gd name="connsiteY61" fmla="*/ 8376 h 602699"/>
              <a:gd name="connsiteX62" fmla="*/ 209871 w 390742"/>
              <a:gd name="connsiteY62" fmla="*/ 27026 h 602699"/>
              <a:gd name="connsiteX63" fmla="*/ 210934 w 390742"/>
              <a:gd name="connsiteY63" fmla="*/ 33242 h 602699"/>
              <a:gd name="connsiteX64" fmla="*/ 221866 w 390742"/>
              <a:gd name="connsiteY64" fmla="*/ 34758 h 602699"/>
              <a:gd name="connsiteX65" fmla="*/ 224599 w 390742"/>
              <a:gd name="connsiteY65" fmla="*/ 29148 h 602699"/>
              <a:gd name="connsiteX66" fmla="*/ 236594 w 390742"/>
              <a:gd name="connsiteY66" fmla="*/ 12773 h 602699"/>
              <a:gd name="connsiteX67" fmla="*/ 251170 w 390742"/>
              <a:gd name="connsiteY67" fmla="*/ 16867 h 602699"/>
              <a:gd name="connsiteX68" fmla="*/ 252840 w 390742"/>
              <a:gd name="connsiteY68" fmla="*/ 36577 h 602699"/>
              <a:gd name="connsiteX69" fmla="*/ 252384 w 390742"/>
              <a:gd name="connsiteY69" fmla="*/ 42945 h 602699"/>
              <a:gd name="connsiteX70" fmla="*/ 262557 w 390742"/>
              <a:gd name="connsiteY70" fmla="*/ 47039 h 602699"/>
              <a:gd name="connsiteX71" fmla="*/ 266657 w 390742"/>
              <a:gd name="connsiteY71" fmla="*/ 42491 h 602699"/>
              <a:gd name="connsiteX72" fmla="*/ 282447 w 390742"/>
              <a:gd name="connsiteY72" fmla="*/ 29603 h 602699"/>
              <a:gd name="connsiteX73" fmla="*/ 295505 w 390742"/>
              <a:gd name="connsiteY73" fmla="*/ 37336 h 602699"/>
              <a:gd name="connsiteX74" fmla="*/ 292013 w 390742"/>
              <a:gd name="connsiteY74" fmla="*/ 56894 h 602699"/>
              <a:gd name="connsiteX75" fmla="*/ 289735 w 390742"/>
              <a:gd name="connsiteY75" fmla="*/ 62959 h 602699"/>
              <a:gd name="connsiteX76" fmla="*/ 298542 w 390742"/>
              <a:gd name="connsiteY76" fmla="*/ 69630 h 602699"/>
              <a:gd name="connsiteX77" fmla="*/ 303856 w 390742"/>
              <a:gd name="connsiteY77" fmla="*/ 65991 h 602699"/>
              <a:gd name="connsiteX78" fmla="*/ 322379 w 390742"/>
              <a:gd name="connsiteY78" fmla="*/ 57804 h 602699"/>
              <a:gd name="connsiteX79" fmla="*/ 333008 w 390742"/>
              <a:gd name="connsiteY79" fmla="*/ 68569 h 602699"/>
              <a:gd name="connsiteX80" fmla="*/ 324657 w 390742"/>
              <a:gd name="connsiteY80" fmla="*/ 86460 h 602699"/>
              <a:gd name="connsiteX81" fmla="*/ 320709 w 390742"/>
              <a:gd name="connsiteY81" fmla="*/ 92070 h 602699"/>
              <a:gd name="connsiteX82" fmla="*/ 327238 w 390742"/>
              <a:gd name="connsiteY82" fmla="*/ 100712 h 602699"/>
              <a:gd name="connsiteX83" fmla="*/ 333615 w 390742"/>
              <a:gd name="connsiteY83" fmla="*/ 98438 h 602699"/>
              <a:gd name="connsiteX84" fmla="*/ 353657 w 390742"/>
              <a:gd name="connsiteY84" fmla="*/ 95254 h 602699"/>
              <a:gd name="connsiteX85" fmla="*/ 361097 w 390742"/>
              <a:gd name="connsiteY85" fmla="*/ 108445 h 602699"/>
              <a:gd name="connsiteX86" fmla="*/ 348343 w 390742"/>
              <a:gd name="connsiteY86" fmla="*/ 123607 h 602699"/>
              <a:gd name="connsiteX87" fmla="*/ 342877 w 390742"/>
              <a:gd name="connsiteY87" fmla="*/ 128155 h 602699"/>
              <a:gd name="connsiteX88" fmla="*/ 346673 w 390742"/>
              <a:gd name="connsiteY88" fmla="*/ 138010 h 602699"/>
              <a:gd name="connsiteX89" fmla="*/ 353961 w 390742"/>
              <a:gd name="connsiteY89" fmla="*/ 137404 h 602699"/>
              <a:gd name="connsiteX90" fmla="*/ 374154 w 390742"/>
              <a:gd name="connsiteY90" fmla="*/ 139678 h 602699"/>
              <a:gd name="connsiteX91" fmla="*/ 377950 w 390742"/>
              <a:gd name="connsiteY91" fmla="*/ 154234 h 602699"/>
              <a:gd name="connsiteX92" fmla="*/ 361704 w 390742"/>
              <a:gd name="connsiteY92" fmla="*/ 165605 h 602699"/>
              <a:gd name="connsiteX93" fmla="*/ 354568 w 390742"/>
              <a:gd name="connsiteY93" fmla="*/ 168637 h 602699"/>
              <a:gd name="connsiteX94" fmla="*/ 355934 w 390742"/>
              <a:gd name="connsiteY94" fmla="*/ 179099 h 602699"/>
              <a:gd name="connsiteX95" fmla="*/ 363526 w 390742"/>
              <a:gd name="connsiteY95" fmla="*/ 180464 h 602699"/>
              <a:gd name="connsiteX96" fmla="*/ 382505 w 390742"/>
              <a:gd name="connsiteY96" fmla="*/ 187741 h 602699"/>
              <a:gd name="connsiteX97" fmla="*/ 382353 w 390742"/>
              <a:gd name="connsiteY97" fmla="*/ 202751 h 602699"/>
              <a:gd name="connsiteX98" fmla="*/ 363678 w 390742"/>
              <a:gd name="connsiteY98" fmla="*/ 209574 h 602699"/>
              <a:gd name="connsiteX99" fmla="*/ 355783 w 390742"/>
              <a:gd name="connsiteY99" fmla="*/ 210787 h 602699"/>
              <a:gd name="connsiteX100" fmla="*/ 354112 w 390742"/>
              <a:gd name="connsiteY100" fmla="*/ 221097 h 602699"/>
              <a:gd name="connsiteX101" fmla="*/ 361552 w 390742"/>
              <a:gd name="connsiteY101" fmla="*/ 224281 h 602699"/>
              <a:gd name="connsiteX102" fmla="*/ 378102 w 390742"/>
              <a:gd name="connsiteY102" fmla="*/ 236411 h 602699"/>
              <a:gd name="connsiteX103" fmla="*/ 374003 w 390742"/>
              <a:gd name="connsiteY103" fmla="*/ 250814 h 602699"/>
              <a:gd name="connsiteX104" fmla="*/ 354264 w 390742"/>
              <a:gd name="connsiteY104" fmla="*/ 252634 h 602699"/>
              <a:gd name="connsiteX105" fmla="*/ 345762 w 390742"/>
              <a:gd name="connsiteY105" fmla="*/ 251421 h 602699"/>
              <a:gd name="connsiteX106" fmla="*/ 341510 w 390742"/>
              <a:gd name="connsiteY106" fmla="*/ 260973 h 602699"/>
              <a:gd name="connsiteX107" fmla="*/ 348343 w 390742"/>
              <a:gd name="connsiteY107" fmla="*/ 266279 h 602699"/>
              <a:gd name="connsiteX108" fmla="*/ 361097 w 390742"/>
              <a:gd name="connsiteY108" fmla="*/ 282199 h 602699"/>
              <a:gd name="connsiteX109" fmla="*/ 353505 w 390742"/>
              <a:gd name="connsiteY109" fmla="*/ 295087 h 602699"/>
              <a:gd name="connsiteX110" fmla="*/ 333919 w 390742"/>
              <a:gd name="connsiteY110" fmla="*/ 291600 h 602699"/>
              <a:gd name="connsiteX111" fmla="*/ 325720 w 390742"/>
              <a:gd name="connsiteY111" fmla="*/ 287961 h 602699"/>
              <a:gd name="connsiteX112" fmla="*/ 319191 w 390742"/>
              <a:gd name="connsiteY112" fmla="*/ 296300 h 602699"/>
              <a:gd name="connsiteX113" fmla="*/ 324809 w 390742"/>
              <a:gd name="connsiteY113" fmla="*/ 303426 h 602699"/>
              <a:gd name="connsiteX114" fmla="*/ 333008 w 390742"/>
              <a:gd name="connsiteY114" fmla="*/ 322075 h 602699"/>
              <a:gd name="connsiteX115" fmla="*/ 322227 w 390742"/>
              <a:gd name="connsiteY115" fmla="*/ 332537 h 602699"/>
              <a:gd name="connsiteX116" fmla="*/ 304159 w 390742"/>
              <a:gd name="connsiteY116" fmla="*/ 324198 h 602699"/>
              <a:gd name="connsiteX117" fmla="*/ 297023 w 390742"/>
              <a:gd name="connsiteY117" fmla="*/ 318133 h 602699"/>
              <a:gd name="connsiteX118" fmla="*/ 288521 w 390742"/>
              <a:gd name="connsiteY118" fmla="*/ 324501 h 602699"/>
              <a:gd name="connsiteX119" fmla="*/ 292316 w 390742"/>
              <a:gd name="connsiteY119" fmla="*/ 333143 h 602699"/>
              <a:gd name="connsiteX120" fmla="*/ 295353 w 390742"/>
              <a:gd name="connsiteY120" fmla="*/ 353308 h 602699"/>
              <a:gd name="connsiteX121" fmla="*/ 293683 w 390742"/>
              <a:gd name="connsiteY121" fmla="*/ 363618 h 602699"/>
              <a:gd name="connsiteX122" fmla="*/ 351076 w 390742"/>
              <a:gd name="connsiteY122" fmla="*/ 576793 h 602699"/>
              <a:gd name="connsiteX123" fmla="*/ 337714 w 390742"/>
              <a:gd name="connsiteY123" fmla="*/ 587407 h 602699"/>
              <a:gd name="connsiteX124" fmla="*/ 300515 w 390742"/>
              <a:gd name="connsiteY124" fmla="*/ 567393 h 602699"/>
              <a:gd name="connsiteX125" fmla="*/ 265594 w 390742"/>
              <a:gd name="connsiteY125" fmla="*/ 571638 h 602699"/>
              <a:gd name="connsiteX126" fmla="*/ 236138 w 390742"/>
              <a:gd name="connsiteY126" fmla="*/ 598323 h 602699"/>
              <a:gd name="connsiteX127" fmla="*/ 219285 w 390742"/>
              <a:gd name="connsiteY127" fmla="*/ 591349 h 602699"/>
              <a:gd name="connsiteX128" fmla="*/ 210327 w 390742"/>
              <a:gd name="connsiteY128" fmla="*/ 362709 h 602699"/>
              <a:gd name="connsiteX129" fmla="*/ 210175 w 390742"/>
              <a:gd name="connsiteY129" fmla="*/ 363012 h 602699"/>
              <a:gd name="connsiteX130" fmla="*/ 202887 w 390742"/>
              <a:gd name="connsiteY130" fmla="*/ 381964 h 602699"/>
              <a:gd name="connsiteX131" fmla="*/ 187855 w 390742"/>
              <a:gd name="connsiteY131" fmla="*/ 381812 h 602699"/>
              <a:gd name="connsiteX132" fmla="*/ 183452 w 390742"/>
              <a:gd name="connsiteY132" fmla="*/ 369986 h 602699"/>
              <a:gd name="connsiteX133" fmla="*/ 174646 w 390742"/>
              <a:gd name="connsiteY133" fmla="*/ 591349 h 602699"/>
              <a:gd name="connsiteX134" fmla="*/ 157944 w 390742"/>
              <a:gd name="connsiteY134" fmla="*/ 598323 h 602699"/>
              <a:gd name="connsiteX135" fmla="*/ 128337 w 390742"/>
              <a:gd name="connsiteY135" fmla="*/ 571638 h 602699"/>
              <a:gd name="connsiteX136" fmla="*/ 93567 w 390742"/>
              <a:gd name="connsiteY136" fmla="*/ 567393 h 602699"/>
              <a:gd name="connsiteX137" fmla="*/ 56216 w 390742"/>
              <a:gd name="connsiteY137" fmla="*/ 587407 h 602699"/>
              <a:gd name="connsiteX138" fmla="*/ 42855 w 390742"/>
              <a:gd name="connsiteY138" fmla="*/ 576793 h 602699"/>
              <a:gd name="connsiteX139" fmla="*/ 100096 w 390742"/>
              <a:gd name="connsiteY139" fmla="*/ 364680 h 602699"/>
              <a:gd name="connsiteX140" fmla="*/ 95237 w 390742"/>
              <a:gd name="connsiteY140" fmla="*/ 353157 h 602699"/>
              <a:gd name="connsiteX141" fmla="*/ 98729 w 390742"/>
              <a:gd name="connsiteY141" fmla="*/ 333598 h 602699"/>
              <a:gd name="connsiteX142" fmla="*/ 102981 w 390742"/>
              <a:gd name="connsiteY142" fmla="*/ 324652 h 602699"/>
              <a:gd name="connsiteX143" fmla="*/ 94478 w 390742"/>
              <a:gd name="connsiteY143" fmla="*/ 318284 h 602699"/>
              <a:gd name="connsiteX144" fmla="*/ 86886 w 390742"/>
              <a:gd name="connsiteY144" fmla="*/ 324349 h 602699"/>
              <a:gd name="connsiteX145" fmla="*/ 68363 w 390742"/>
              <a:gd name="connsiteY145" fmla="*/ 332688 h 602699"/>
              <a:gd name="connsiteX146" fmla="*/ 57734 w 390742"/>
              <a:gd name="connsiteY146" fmla="*/ 321923 h 602699"/>
              <a:gd name="connsiteX147" fmla="*/ 66237 w 390742"/>
              <a:gd name="connsiteY147" fmla="*/ 303881 h 602699"/>
              <a:gd name="connsiteX148" fmla="*/ 72310 w 390742"/>
              <a:gd name="connsiteY148" fmla="*/ 296603 h 602699"/>
              <a:gd name="connsiteX149" fmla="*/ 65782 w 390742"/>
              <a:gd name="connsiteY149" fmla="*/ 288112 h 602699"/>
              <a:gd name="connsiteX150" fmla="*/ 57127 w 390742"/>
              <a:gd name="connsiteY150" fmla="*/ 291903 h 602699"/>
              <a:gd name="connsiteX151" fmla="*/ 36933 w 390742"/>
              <a:gd name="connsiteY151" fmla="*/ 295087 h 602699"/>
              <a:gd name="connsiteX152" fmla="*/ 29645 w 390742"/>
              <a:gd name="connsiteY152" fmla="*/ 282048 h 602699"/>
              <a:gd name="connsiteX153" fmla="*/ 42399 w 390742"/>
              <a:gd name="connsiteY153" fmla="*/ 266734 h 602699"/>
              <a:gd name="connsiteX154" fmla="*/ 49991 w 390742"/>
              <a:gd name="connsiteY154" fmla="*/ 261428 h 602699"/>
              <a:gd name="connsiteX155" fmla="*/ 45740 w 390742"/>
              <a:gd name="connsiteY155" fmla="*/ 251724 h 602699"/>
              <a:gd name="connsiteX156" fmla="*/ 36781 w 390742"/>
              <a:gd name="connsiteY156" fmla="*/ 252937 h 602699"/>
              <a:gd name="connsiteX157" fmla="*/ 16436 w 390742"/>
              <a:gd name="connsiteY157" fmla="*/ 250814 h 602699"/>
              <a:gd name="connsiteX158" fmla="*/ 12792 w 390742"/>
              <a:gd name="connsiteY158" fmla="*/ 236259 h 602699"/>
              <a:gd name="connsiteX159" fmla="*/ 29038 w 390742"/>
              <a:gd name="connsiteY159" fmla="*/ 224736 h 602699"/>
              <a:gd name="connsiteX160" fmla="*/ 37237 w 390742"/>
              <a:gd name="connsiteY160" fmla="*/ 221552 h 602699"/>
              <a:gd name="connsiteX161" fmla="*/ 35719 w 390742"/>
              <a:gd name="connsiteY161" fmla="*/ 211090 h 602699"/>
              <a:gd name="connsiteX162" fmla="*/ 27216 w 390742"/>
              <a:gd name="connsiteY162" fmla="*/ 210029 h 602699"/>
              <a:gd name="connsiteX163" fmla="*/ 8237 w 390742"/>
              <a:gd name="connsiteY163" fmla="*/ 202600 h 602699"/>
              <a:gd name="connsiteX164" fmla="*/ 8389 w 390742"/>
              <a:gd name="connsiteY164" fmla="*/ 187590 h 602699"/>
              <a:gd name="connsiteX165" fmla="*/ 27064 w 390742"/>
              <a:gd name="connsiteY165" fmla="*/ 180767 h 602699"/>
              <a:gd name="connsiteX166" fmla="*/ 35415 w 390742"/>
              <a:gd name="connsiteY166" fmla="*/ 179705 h 602699"/>
              <a:gd name="connsiteX167" fmla="*/ 36630 w 390742"/>
              <a:gd name="connsiteY167" fmla="*/ 169244 h 602699"/>
              <a:gd name="connsiteX168" fmla="*/ 29190 w 390742"/>
              <a:gd name="connsiteY168" fmla="*/ 165908 h 602699"/>
              <a:gd name="connsiteX169" fmla="*/ 12640 w 390742"/>
              <a:gd name="connsiteY169" fmla="*/ 153930 h 602699"/>
              <a:gd name="connsiteX170" fmla="*/ 16739 w 390742"/>
              <a:gd name="connsiteY170" fmla="*/ 139527 h 602699"/>
              <a:gd name="connsiteX171" fmla="*/ 36478 w 390742"/>
              <a:gd name="connsiteY171" fmla="*/ 137707 h 602699"/>
              <a:gd name="connsiteX172" fmla="*/ 44373 w 390742"/>
              <a:gd name="connsiteY172" fmla="*/ 138617 h 602699"/>
              <a:gd name="connsiteX173" fmla="*/ 48169 w 390742"/>
              <a:gd name="connsiteY173" fmla="*/ 128913 h 602699"/>
              <a:gd name="connsiteX174" fmla="*/ 42399 w 390742"/>
              <a:gd name="connsiteY174" fmla="*/ 124062 h 602699"/>
              <a:gd name="connsiteX175" fmla="*/ 29645 w 390742"/>
              <a:gd name="connsiteY175" fmla="*/ 108142 h 602699"/>
              <a:gd name="connsiteX176" fmla="*/ 37237 w 390742"/>
              <a:gd name="connsiteY176" fmla="*/ 95254 h 602699"/>
              <a:gd name="connsiteX177" fmla="*/ 56823 w 390742"/>
              <a:gd name="connsiteY177" fmla="*/ 98590 h 602699"/>
              <a:gd name="connsiteX178" fmla="*/ 63656 w 390742"/>
              <a:gd name="connsiteY178" fmla="*/ 101319 h 602699"/>
              <a:gd name="connsiteX179" fmla="*/ 70185 w 390742"/>
              <a:gd name="connsiteY179" fmla="*/ 92828 h 602699"/>
              <a:gd name="connsiteX180" fmla="*/ 66085 w 390742"/>
              <a:gd name="connsiteY180" fmla="*/ 86915 h 602699"/>
              <a:gd name="connsiteX181" fmla="*/ 57734 w 390742"/>
              <a:gd name="connsiteY181" fmla="*/ 68266 h 602699"/>
              <a:gd name="connsiteX182" fmla="*/ 68515 w 390742"/>
              <a:gd name="connsiteY182" fmla="*/ 57804 h 602699"/>
              <a:gd name="connsiteX183" fmla="*/ 86583 w 390742"/>
              <a:gd name="connsiteY183" fmla="*/ 66143 h 602699"/>
              <a:gd name="connsiteX184" fmla="*/ 92200 w 390742"/>
              <a:gd name="connsiteY184" fmla="*/ 70085 h 602699"/>
              <a:gd name="connsiteX185" fmla="*/ 100855 w 390742"/>
              <a:gd name="connsiteY185" fmla="*/ 63565 h 602699"/>
              <a:gd name="connsiteX186" fmla="*/ 98577 w 390742"/>
              <a:gd name="connsiteY186" fmla="*/ 57046 h 602699"/>
              <a:gd name="connsiteX187" fmla="*/ 95389 w 390742"/>
              <a:gd name="connsiteY187" fmla="*/ 37032 h 602699"/>
              <a:gd name="connsiteX188" fmla="*/ 108447 w 390742"/>
              <a:gd name="connsiteY188" fmla="*/ 29603 h 602699"/>
              <a:gd name="connsiteX189" fmla="*/ 123782 w 390742"/>
              <a:gd name="connsiteY189" fmla="*/ 42339 h 602699"/>
              <a:gd name="connsiteX190" fmla="*/ 128033 w 390742"/>
              <a:gd name="connsiteY190" fmla="*/ 47494 h 602699"/>
              <a:gd name="connsiteX191" fmla="*/ 138054 w 390742"/>
              <a:gd name="connsiteY191" fmla="*/ 43249 h 602699"/>
              <a:gd name="connsiteX192" fmla="*/ 137599 w 390742"/>
              <a:gd name="connsiteY192" fmla="*/ 36729 h 602699"/>
              <a:gd name="connsiteX193" fmla="*/ 139724 w 390742"/>
              <a:gd name="connsiteY193" fmla="*/ 16564 h 602699"/>
              <a:gd name="connsiteX194" fmla="*/ 154300 w 390742"/>
              <a:gd name="connsiteY194" fmla="*/ 12773 h 602699"/>
              <a:gd name="connsiteX195" fmla="*/ 165688 w 390742"/>
              <a:gd name="connsiteY195" fmla="*/ 29148 h 602699"/>
              <a:gd name="connsiteX196" fmla="*/ 168421 w 390742"/>
              <a:gd name="connsiteY196" fmla="*/ 34910 h 602699"/>
              <a:gd name="connsiteX197" fmla="*/ 179353 w 390742"/>
              <a:gd name="connsiteY197" fmla="*/ 33242 h 602699"/>
              <a:gd name="connsiteX198" fmla="*/ 180567 w 390742"/>
              <a:gd name="connsiteY198" fmla="*/ 27177 h 602699"/>
              <a:gd name="connsiteX199" fmla="*/ 188007 w 390742"/>
              <a:gd name="connsiteY199" fmla="*/ 8225 h 602699"/>
              <a:gd name="connsiteX200" fmla="*/ 195580 w 390742"/>
              <a:gd name="connsiteY200" fmla="*/ 0 h 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390742" h="602699">
                <a:moveTo>
                  <a:pt x="193741" y="149990"/>
                </a:moveTo>
                <a:cubicBezTo>
                  <a:pt x="192678" y="149990"/>
                  <a:pt x="191615" y="150293"/>
                  <a:pt x="190552" y="150900"/>
                </a:cubicBezTo>
                <a:cubicBezTo>
                  <a:pt x="188274" y="151809"/>
                  <a:pt x="185693" y="152870"/>
                  <a:pt x="182959" y="154083"/>
                </a:cubicBezTo>
                <a:cubicBezTo>
                  <a:pt x="180226" y="155144"/>
                  <a:pt x="177644" y="156509"/>
                  <a:pt x="175366" y="157873"/>
                </a:cubicBezTo>
                <a:cubicBezTo>
                  <a:pt x="172937" y="159389"/>
                  <a:pt x="171114" y="160753"/>
                  <a:pt x="169596" y="162269"/>
                </a:cubicBezTo>
                <a:cubicBezTo>
                  <a:pt x="168229" y="163785"/>
                  <a:pt x="167773" y="165301"/>
                  <a:pt x="168229" y="166817"/>
                </a:cubicBezTo>
                <a:lnTo>
                  <a:pt x="168077" y="166665"/>
                </a:lnTo>
                <a:cubicBezTo>
                  <a:pt x="168229" y="168332"/>
                  <a:pt x="168988" y="169848"/>
                  <a:pt x="170355" y="170909"/>
                </a:cubicBezTo>
                <a:cubicBezTo>
                  <a:pt x="171722" y="172122"/>
                  <a:pt x="173240" y="172729"/>
                  <a:pt x="175063" y="172729"/>
                </a:cubicBezTo>
                <a:cubicBezTo>
                  <a:pt x="175974" y="172729"/>
                  <a:pt x="176581" y="172577"/>
                  <a:pt x="177037" y="172274"/>
                </a:cubicBezTo>
                <a:cubicBezTo>
                  <a:pt x="177492" y="171971"/>
                  <a:pt x="178100" y="171819"/>
                  <a:pt x="178707" y="171667"/>
                </a:cubicBezTo>
                <a:cubicBezTo>
                  <a:pt x="179467" y="171516"/>
                  <a:pt x="180074" y="171213"/>
                  <a:pt x="180681" y="171061"/>
                </a:cubicBezTo>
                <a:cubicBezTo>
                  <a:pt x="181441" y="170909"/>
                  <a:pt x="182048" y="170758"/>
                  <a:pt x="182656" y="170758"/>
                </a:cubicBezTo>
                <a:lnTo>
                  <a:pt x="182808" y="170758"/>
                </a:lnTo>
                <a:cubicBezTo>
                  <a:pt x="182808" y="172274"/>
                  <a:pt x="182808" y="174244"/>
                  <a:pt x="182656" y="176821"/>
                </a:cubicBezTo>
                <a:cubicBezTo>
                  <a:pt x="182352" y="179247"/>
                  <a:pt x="182200" y="181975"/>
                  <a:pt x="181896" y="184856"/>
                </a:cubicBezTo>
                <a:cubicBezTo>
                  <a:pt x="181744" y="188797"/>
                  <a:pt x="181441" y="193041"/>
                  <a:pt x="181137" y="197286"/>
                </a:cubicBezTo>
                <a:cubicBezTo>
                  <a:pt x="180985" y="201682"/>
                  <a:pt x="180833" y="205623"/>
                  <a:pt x="180833" y="209413"/>
                </a:cubicBezTo>
                <a:lnTo>
                  <a:pt x="180681" y="229878"/>
                </a:lnTo>
                <a:lnTo>
                  <a:pt x="178707" y="232151"/>
                </a:lnTo>
                <a:cubicBezTo>
                  <a:pt x="177796" y="233213"/>
                  <a:pt x="176885" y="234274"/>
                  <a:pt x="176126" y="235183"/>
                </a:cubicBezTo>
                <a:cubicBezTo>
                  <a:pt x="175214" y="236244"/>
                  <a:pt x="174759" y="237002"/>
                  <a:pt x="174607" y="237760"/>
                </a:cubicBezTo>
                <a:cubicBezTo>
                  <a:pt x="174455" y="238367"/>
                  <a:pt x="174759" y="238973"/>
                  <a:pt x="175518" y="239428"/>
                </a:cubicBezTo>
                <a:cubicBezTo>
                  <a:pt x="176278" y="239883"/>
                  <a:pt x="177796" y="240034"/>
                  <a:pt x="180074" y="240034"/>
                </a:cubicBezTo>
                <a:lnTo>
                  <a:pt x="189034" y="240034"/>
                </a:lnTo>
                <a:cubicBezTo>
                  <a:pt x="189489" y="240034"/>
                  <a:pt x="189945" y="240034"/>
                  <a:pt x="190401" y="240186"/>
                </a:cubicBezTo>
                <a:cubicBezTo>
                  <a:pt x="190856" y="240186"/>
                  <a:pt x="191312" y="240186"/>
                  <a:pt x="191767" y="240186"/>
                </a:cubicBezTo>
                <a:cubicBezTo>
                  <a:pt x="192982" y="240337"/>
                  <a:pt x="194349" y="240337"/>
                  <a:pt x="195412" y="240186"/>
                </a:cubicBezTo>
                <a:cubicBezTo>
                  <a:pt x="196627" y="240186"/>
                  <a:pt x="197690" y="240034"/>
                  <a:pt x="198753" y="239731"/>
                </a:cubicBezTo>
                <a:cubicBezTo>
                  <a:pt x="199664" y="239276"/>
                  <a:pt x="200423" y="238821"/>
                  <a:pt x="200879" y="238063"/>
                </a:cubicBezTo>
                <a:cubicBezTo>
                  <a:pt x="201486" y="237154"/>
                  <a:pt x="201790" y="236093"/>
                  <a:pt x="201790" y="234728"/>
                </a:cubicBezTo>
                <a:cubicBezTo>
                  <a:pt x="201790" y="233516"/>
                  <a:pt x="201638" y="232909"/>
                  <a:pt x="201183" y="232606"/>
                </a:cubicBezTo>
                <a:cubicBezTo>
                  <a:pt x="200879" y="232455"/>
                  <a:pt x="200423" y="232151"/>
                  <a:pt x="199968" y="232000"/>
                </a:cubicBezTo>
                <a:lnTo>
                  <a:pt x="199816" y="232000"/>
                </a:lnTo>
                <a:cubicBezTo>
                  <a:pt x="199664" y="231697"/>
                  <a:pt x="199512" y="231394"/>
                  <a:pt x="199208" y="231090"/>
                </a:cubicBezTo>
                <a:cubicBezTo>
                  <a:pt x="199057" y="230787"/>
                  <a:pt x="198905" y="230484"/>
                  <a:pt x="198753" y="230181"/>
                </a:cubicBezTo>
                <a:cubicBezTo>
                  <a:pt x="198449" y="227755"/>
                  <a:pt x="198145" y="224572"/>
                  <a:pt x="197994" y="220782"/>
                </a:cubicBezTo>
                <a:cubicBezTo>
                  <a:pt x="197842" y="216841"/>
                  <a:pt x="197690" y="213051"/>
                  <a:pt x="197842" y="209262"/>
                </a:cubicBezTo>
                <a:cubicBezTo>
                  <a:pt x="197842" y="206836"/>
                  <a:pt x="197842" y="203956"/>
                  <a:pt x="197994" y="200924"/>
                </a:cubicBezTo>
                <a:cubicBezTo>
                  <a:pt x="198145" y="197741"/>
                  <a:pt x="198297" y="194557"/>
                  <a:pt x="198449" y="191071"/>
                </a:cubicBezTo>
                <a:cubicBezTo>
                  <a:pt x="198753" y="187736"/>
                  <a:pt x="198905" y="184401"/>
                  <a:pt x="199208" y="180914"/>
                </a:cubicBezTo>
                <a:cubicBezTo>
                  <a:pt x="199512" y="177428"/>
                  <a:pt x="199664" y="174093"/>
                  <a:pt x="199968" y="170909"/>
                </a:cubicBezTo>
                <a:cubicBezTo>
                  <a:pt x="200120" y="170152"/>
                  <a:pt x="200120" y="169242"/>
                  <a:pt x="200120" y="168484"/>
                </a:cubicBezTo>
                <a:cubicBezTo>
                  <a:pt x="200271" y="167575"/>
                  <a:pt x="200271" y="166817"/>
                  <a:pt x="200423" y="166059"/>
                </a:cubicBezTo>
                <a:cubicBezTo>
                  <a:pt x="200423" y="165452"/>
                  <a:pt x="200423" y="164846"/>
                  <a:pt x="200423" y="164240"/>
                </a:cubicBezTo>
                <a:lnTo>
                  <a:pt x="200423" y="162117"/>
                </a:lnTo>
                <a:cubicBezTo>
                  <a:pt x="200423" y="160450"/>
                  <a:pt x="200423" y="158782"/>
                  <a:pt x="200120" y="157418"/>
                </a:cubicBezTo>
                <a:cubicBezTo>
                  <a:pt x="199816" y="155902"/>
                  <a:pt x="199208" y="154538"/>
                  <a:pt x="197994" y="153325"/>
                </a:cubicBezTo>
                <a:cubicBezTo>
                  <a:pt x="197690" y="152416"/>
                  <a:pt x="197082" y="151506"/>
                  <a:pt x="196323" y="151051"/>
                </a:cubicBezTo>
                <a:cubicBezTo>
                  <a:pt x="195716" y="150597"/>
                  <a:pt x="194805" y="150142"/>
                  <a:pt x="193741" y="149990"/>
                </a:cubicBezTo>
                <a:close/>
                <a:moveTo>
                  <a:pt x="195260" y="93902"/>
                </a:moveTo>
                <a:cubicBezTo>
                  <a:pt x="251297" y="93902"/>
                  <a:pt x="296703" y="139227"/>
                  <a:pt x="296703" y="195164"/>
                </a:cubicBezTo>
                <a:cubicBezTo>
                  <a:pt x="296703" y="251100"/>
                  <a:pt x="251297" y="296425"/>
                  <a:pt x="195260" y="296425"/>
                </a:cubicBezTo>
                <a:cubicBezTo>
                  <a:pt x="139375" y="296425"/>
                  <a:pt x="93969" y="251100"/>
                  <a:pt x="93969" y="195164"/>
                </a:cubicBezTo>
                <a:cubicBezTo>
                  <a:pt x="93969" y="139227"/>
                  <a:pt x="139375" y="93902"/>
                  <a:pt x="195260" y="93902"/>
                </a:cubicBezTo>
                <a:close/>
                <a:moveTo>
                  <a:pt x="195295" y="70237"/>
                </a:moveTo>
                <a:cubicBezTo>
                  <a:pt x="126211" y="70237"/>
                  <a:pt x="70185" y="126184"/>
                  <a:pt x="70185" y="195171"/>
                </a:cubicBezTo>
                <a:cubicBezTo>
                  <a:pt x="70185" y="264157"/>
                  <a:pt x="126211" y="320104"/>
                  <a:pt x="195295" y="320104"/>
                </a:cubicBezTo>
                <a:cubicBezTo>
                  <a:pt x="264531" y="320104"/>
                  <a:pt x="320557" y="264157"/>
                  <a:pt x="320557" y="195171"/>
                </a:cubicBezTo>
                <a:cubicBezTo>
                  <a:pt x="320557" y="126184"/>
                  <a:pt x="264531" y="70237"/>
                  <a:pt x="195295" y="70237"/>
                </a:cubicBezTo>
                <a:close/>
                <a:moveTo>
                  <a:pt x="195580" y="0"/>
                </a:moveTo>
                <a:cubicBezTo>
                  <a:pt x="198294" y="37"/>
                  <a:pt x="200989" y="2842"/>
                  <a:pt x="203039" y="8376"/>
                </a:cubicBezTo>
                <a:lnTo>
                  <a:pt x="209871" y="27026"/>
                </a:lnTo>
                <a:cubicBezTo>
                  <a:pt x="210630" y="29300"/>
                  <a:pt x="210934" y="31271"/>
                  <a:pt x="210934" y="33242"/>
                </a:cubicBezTo>
                <a:cubicBezTo>
                  <a:pt x="214578" y="33545"/>
                  <a:pt x="218222" y="34152"/>
                  <a:pt x="221866" y="34758"/>
                </a:cubicBezTo>
                <a:cubicBezTo>
                  <a:pt x="222473" y="32939"/>
                  <a:pt x="223232" y="31119"/>
                  <a:pt x="224599" y="29148"/>
                </a:cubicBezTo>
                <a:lnTo>
                  <a:pt x="236594" y="12773"/>
                </a:lnTo>
                <a:cubicBezTo>
                  <a:pt x="243578" y="3221"/>
                  <a:pt x="250107" y="5041"/>
                  <a:pt x="251170" y="16867"/>
                </a:cubicBezTo>
                <a:lnTo>
                  <a:pt x="252840" y="36577"/>
                </a:lnTo>
                <a:cubicBezTo>
                  <a:pt x="253143" y="39003"/>
                  <a:pt x="252840" y="40974"/>
                  <a:pt x="252384" y="42945"/>
                </a:cubicBezTo>
                <a:cubicBezTo>
                  <a:pt x="255725" y="44158"/>
                  <a:pt x="259217" y="45523"/>
                  <a:pt x="262557" y="47039"/>
                </a:cubicBezTo>
                <a:cubicBezTo>
                  <a:pt x="263468" y="45523"/>
                  <a:pt x="264835" y="43855"/>
                  <a:pt x="266657" y="42491"/>
                </a:cubicBezTo>
                <a:lnTo>
                  <a:pt x="282447" y="29603"/>
                </a:lnTo>
                <a:cubicBezTo>
                  <a:pt x="291709" y="22174"/>
                  <a:pt x="297479" y="25661"/>
                  <a:pt x="295505" y="37336"/>
                </a:cubicBezTo>
                <a:lnTo>
                  <a:pt x="292013" y="56894"/>
                </a:lnTo>
                <a:cubicBezTo>
                  <a:pt x="291557" y="59169"/>
                  <a:pt x="290798" y="61291"/>
                  <a:pt x="289735" y="62959"/>
                </a:cubicBezTo>
                <a:cubicBezTo>
                  <a:pt x="292772" y="65082"/>
                  <a:pt x="295657" y="67204"/>
                  <a:pt x="298542" y="69630"/>
                </a:cubicBezTo>
                <a:cubicBezTo>
                  <a:pt x="299908" y="68266"/>
                  <a:pt x="301578" y="67053"/>
                  <a:pt x="303856" y="65991"/>
                </a:cubicBezTo>
                <a:lnTo>
                  <a:pt x="322379" y="57804"/>
                </a:lnTo>
                <a:cubicBezTo>
                  <a:pt x="333311" y="52952"/>
                  <a:pt x="338018" y="57804"/>
                  <a:pt x="333008" y="68569"/>
                </a:cubicBezTo>
                <a:lnTo>
                  <a:pt x="324657" y="86460"/>
                </a:lnTo>
                <a:cubicBezTo>
                  <a:pt x="323594" y="88734"/>
                  <a:pt x="322227" y="90554"/>
                  <a:pt x="320709" y="92070"/>
                </a:cubicBezTo>
                <a:cubicBezTo>
                  <a:pt x="322987" y="94799"/>
                  <a:pt x="325112" y="97680"/>
                  <a:pt x="327238" y="100712"/>
                </a:cubicBezTo>
                <a:cubicBezTo>
                  <a:pt x="329060" y="99651"/>
                  <a:pt x="331034" y="98893"/>
                  <a:pt x="333615" y="98438"/>
                </a:cubicBezTo>
                <a:lnTo>
                  <a:pt x="353657" y="95254"/>
                </a:lnTo>
                <a:cubicBezTo>
                  <a:pt x="365500" y="93434"/>
                  <a:pt x="368688" y="99348"/>
                  <a:pt x="361097" y="108445"/>
                </a:cubicBezTo>
                <a:lnTo>
                  <a:pt x="348343" y="123607"/>
                </a:lnTo>
                <a:cubicBezTo>
                  <a:pt x="346673" y="125729"/>
                  <a:pt x="344699" y="127094"/>
                  <a:pt x="342877" y="128155"/>
                </a:cubicBezTo>
                <a:cubicBezTo>
                  <a:pt x="344243" y="131339"/>
                  <a:pt x="345458" y="134675"/>
                  <a:pt x="346673" y="138010"/>
                </a:cubicBezTo>
                <a:cubicBezTo>
                  <a:pt x="348798" y="137404"/>
                  <a:pt x="351228" y="137101"/>
                  <a:pt x="353961" y="137404"/>
                </a:cubicBezTo>
                <a:lnTo>
                  <a:pt x="374154" y="139678"/>
                </a:lnTo>
                <a:cubicBezTo>
                  <a:pt x="385997" y="140891"/>
                  <a:pt x="387668" y="147411"/>
                  <a:pt x="377950" y="154234"/>
                </a:cubicBezTo>
                <a:lnTo>
                  <a:pt x="361704" y="165605"/>
                </a:lnTo>
                <a:cubicBezTo>
                  <a:pt x="359275" y="167273"/>
                  <a:pt x="356997" y="168182"/>
                  <a:pt x="354568" y="168637"/>
                </a:cubicBezTo>
                <a:cubicBezTo>
                  <a:pt x="355175" y="172125"/>
                  <a:pt x="355631" y="175612"/>
                  <a:pt x="355934" y="179099"/>
                </a:cubicBezTo>
                <a:cubicBezTo>
                  <a:pt x="358364" y="178947"/>
                  <a:pt x="360793" y="179402"/>
                  <a:pt x="363526" y="180464"/>
                </a:cubicBezTo>
                <a:lnTo>
                  <a:pt x="382505" y="187741"/>
                </a:lnTo>
                <a:cubicBezTo>
                  <a:pt x="393589" y="191987"/>
                  <a:pt x="393437" y="198658"/>
                  <a:pt x="382353" y="202751"/>
                </a:cubicBezTo>
                <a:lnTo>
                  <a:pt x="363678" y="209574"/>
                </a:lnTo>
                <a:cubicBezTo>
                  <a:pt x="360793" y="210636"/>
                  <a:pt x="358212" y="210939"/>
                  <a:pt x="355783" y="210787"/>
                </a:cubicBezTo>
                <a:cubicBezTo>
                  <a:pt x="355327" y="214123"/>
                  <a:pt x="354720" y="217610"/>
                  <a:pt x="354112" y="221097"/>
                </a:cubicBezTo>
                <a:cubicBezTo>
                  <a:pt x="356542" y="221400"/>
                  <a:pt x="359123" y="222462"/>
                  <a:pt x="361552" y="224281"/>
                </a:cubicBezTo>
                <a:lnTo>
                  <a:pt x="378102" y="236411"/>
                </a:lnTo>
                <a:cubicBezTo>
                  <a:pt x="387668" y="243385"/>
                  <a:pt x="385846" y="249753"/>
                  <a:pt x="374003" y="250814"/>
                </a:cubicBezTo>
                <a:lnTo>
                  <a:pt x="354264" y="252634"/>
                </a:lnTo>
                <a:cubicBezTo>
                  <a:pt x="350924" y="252785"/>
                  <a:pt x="348191" y="252331"/>
                  <a:pt x="345762" y="251421"/>
                </a:cubicBezTo>
                <a:cubicBezTo>
                  <a:pt x="344395" y="254605"/>
                  <a:pt x="343029" y="257789"/>
                  <a:pt x="341510" y="260973"/>
                </a:cubicBezTo>
                <a:cubicBezTo>
                  <a:pt x="343940" y="262034"/>
                  <a:pt x="346369" y="263702"/>
                  <a:pt x="348343" y="266279"/>
                </a:cubicBezTo>
                <a:lnTo>
                  <a:pt x="361097" y="282199"/>
                </a:lnTo>
                <a:cubicBezTo>
                  <a:pt x="368688" y="291296"/>
                  <a:pt x="365196" y="297209"/>
                  <a:pt x="353505" y="295087"/>
                </a:cubicBezTo>
                <a:lnTo>
                  <a:pt x="333919" y="291600"/>
                </a:lnTo>
                <a:cubicBezTo>
                  <a:pt x="330578" y="290993"/>
                  <a:pt x="327845" y="289629"/>
                  <a:pt x="325720" y="287961"/>
                </a:cubicBezTo>
                <a:cubicBezTo>
                  <a:pt x="323594" y="290842"/>
                  <a:pt x="321468" y="293571"/>
                  <a:pt x="319191" y="296300"/>
                </a:cubicBezTo>
                <a:cubicBezTo>
                  <a:pt x="321468" y="297968"/>
                  <a:pt x="323442" y="300242"/>
                  <a:pt x="324809" y="303426"/>
                </a:cubicBezTo>
                <a:lnTo>
                  <a:pt x="333008" y="322075"/>
                </a:lnTo>
                <a:cubicBezTo>
                  <a:pt x="337866" y="332840"/>
                  <a:pt x="333008" y="337540"/>
                  <a:pt x="322227" y="332537"/>
                </a:cubicBezTo>
                <a:lnTo>
                  <a:pt x="304159" y="324198"/>
                </a:lnTo>
                <a:cubicBezTo>
                  <a:pt x="300971" y="322681"/>
                  <a:pt x="298542" y="320559"/>
                  <a:pt x="297023" y="318133"/>
                </a:cubicBezTo>
                <a:cubicBezTo>
                  <a:pt x="294290" y="320407"/>
                  <a:pt x="291405" y="322530"/>
                  <a:pt x="288521" y="324501"/>
                </a:cubicBezTo>
                <a:cubicBezTo>
                  <a:pt x="290343" y="326775"/>
                  <a:pt x="291709" y="329504"/>
                  <a:pt x="292316" y="333143"/>
                </a:cubicBezTo>
                <a:lnTo>
                  <a:pt x="295353" y="353308"/>
                </a:lnTo>
                <a:cubicBezTo>
                  <a:pt x="296264" y="358463"/>
                  <a:pt x="295505" y="361950"/>
                  <a:pt x="293683" y="363618"/>
                </a:cubicBezTo>
                <a:lnTo>
                  <a:pt x="351076" y="576793"/>
                </a:lnTo>
                <a:cubicBezTo>
                  <a:pt x="354264" y="588316"/>
                  <a:pt x="348191" y="593016"/>
                  <a:pt x="337714" y="587407"/>
                </a:cubicBezTo>
                <a:lnTo>
                  <a:pt x="300515" y="567393"/>
                </a:lnTo>
                <a:cubicBezTo>
                  <a:pt x="290039" y="561783"/>
                  <a:pt x="274400" y="563754"/>
                  <a:pt x="265594" y="571638"/>
                </a:cubicBezTo>
                <a:lnTo>
                  <a:pt x="236138" y="598323"/>
                </a:lnTo>
                <a:cubicBezTo>
                  <a:pt x="227332" y="606207"/>
                  <a:pt x="219740" y="603175"/>
                  <a:pt x="219285" y="591349"/>
                </a:cubicBezTo>
                <a:lnTo>
                  <a:pt x="210327" y="362709"/>
                </a:lnTo>
                <a:cubicBezTo>
                  <a:pt x="210175" y="362860"/>
                  <a:pt x="210175" y="363012"/>
                  <a:pt x="210175" y="363012"/>
                </a:cubicBezTo>
                <a:lnTo>
                  <a:pt x="202887" y="381964"/>
                </a:lnTo>
                <a:cubicBezTo>
                  <a:pt x="198635" y="393032"/>
                  <a:pt x="191803" y="393032"/>
                  <a:pt x="187855" y="381812"/>
                </a:cubicBezTo>
                <a:lnTo>
                  <a:pt x="183452" y="369986"/>
                </a:lnTo>
                <a:lnTo>
                  <a:pt x="174646" y="591349"/>
                </a:lnTo>
                <a:cubicBezTo>
                  <a:pt x="174190" y="603175"/>
                  <a:pt x="166751" y="606207"/>
                  <a:pt x="157944" y="598323"/>
                </a:cubicBezTo>
                <a:lnTo>
                  <a:pt x="128337" y="571638"/>
                </a:lnTo>
                <a:cubicBezTo>
                  <a:pt x="119530" y="563754"/>
                  <a:pt x="104043" y="561783"/>
                  <a:pt x="93567" y="567393"/>
                </a:cubicBezTo>
                <a:lnTo>
                  <a:pt x="56216" y="587407"/>
                </a:lnTo>
                <a:cubicBezTo>
                  <a:pt x="45740" y="593016"/>
                  <a:pt x="39818" y="588165"/>
                  <a:pt x="42855" y="576793"/>
                </a:cubicBezTo>
                <a:lnTo>
                  <a:pt x="100096" y="364680"/>
                </a:lnTo>
                <a:cubicBezTo>
                  <a:pt x="95996" y="364831"/>
                  <a:pt x="94022" y="360737"/>
                  <a:pt x="95237" y="353157"/>
                </a:cubicBezTo>
                <a:lnTo>
                  <a:pt x="98729" y="333598"/>
                </a:lnTo>
                <a:cubicBezTo>
                  <a:pt x="99337" y="329807"/>
                  <a:pt x="101007" y="326927"/>
                  <a:pt x="102981" y="324652"/>
                </a:cubicBezTo>
                <a:cubicBezTo>
                  <a:pt x="100096" y="322681"/>
                  <a:pt x="97211" y="320559"/>
                  <a:pt x="94478" y="318284"/>
                </a:cubicBezTo>
                <a:cubicBezTo>
                  <a:pt x="92808" y="320710"/>
                  <a:pt x="90378" y="322833"/>
                  <a:pt x="86886" y="324349"/>
                </a:cubicBezTo>
                <a:lnTo>
                  <a:pt x="68363" y="332688"/>
                </a:lnTo>
                <a:cubicBezTo>
                  <a:pt x="57431" y="337388"/>
                  <a:pt x="52724" y="332537"/>
                  <a:pt x="57734" y="321923"/>
                </a:cubicBezTo>
                <a:lnTo>
                  <a:pt x="66237" y="303881"/>
                </a:lnTo>
                <a:cubicBezTo>
                  <a:pt x="67755" y="300545"/>
                  <a:pt x="69881" y="298119"/>
                  <a:pt x="72310" y="296603"/>
                </a:cubicBezTo>
                <a:cubicBezTo>
                  <a:pt x="70033" y="293874"/>
                  <a:pt x="67907" y="290993"/>
                  <a:pt x="65782" y="288112"/>
                </a:cubicBezTo>
                <a:cubicBezTo>
                  <a:pt x="63656" y="289932"/>
                  <a:pt x="60771" y="291448"/>
                  <a:pt x="57127" y="291903"/>
                </a:cubicBezTo>
                <a:lnTo>
                  <a:pt x="36933" y="295087"/>
                </a:lnTo>
                <a:cubicBezTo>
                  <a:pt x="25242" y="296906"/>
                  <a:pt x="22054" y="290993"/>
                  <a:pt x="29645" y="282048"/>
                </a:cubicBezTo>
                <a:lnTo>
                  <a:pt x="42399" y="266734"/>
                </a:lnTo>
                <a:cubicBezTo>
                  <a:pt x="44677" y="264005"/>
                  <a:pt x="47258" y="262337"/>
                  <a:pt x="49991" y="261428"/>
                </a:cubicBezTo>
                <a:cubicBezTo>
                  <a:pt x="48473" y="258244"/>
                  <a:pt x="47106" y="254908"/>
                  <a:pt x="45740" y="251724"/>
                </a:cubicBezTo>
                <a:cubicBezTo>
                  <a:pt x="43310" y="252785"/>
                  <a:pt x="40274" y="253240"/>
                  <a:pt x="36781" y="252937"/>
                </a:cubicBezTo>
                <a:lnTo>
                  <a:pt x="16436" y="250814"/>
                </a:lnTo>
                <a:cubicBezTo>
                  <a:pt x="4745" y="249450"/>
                  <a:pt x="3074" y="242930"/>
                  <a:pt x="12792" y="236259"/>
                </a:cubicBezTo>
                <a:lnTo>
                  <a:pt x="29038" y="224736"/>
                </a:lnTo>
                <a:cubicBezTo>
                  <a:pt x="31771" y="222917"/>
                  <a:pt x="34656" y="221855"/>
                  <a:pt x="37237" y="221552"/>
                </a:cubicBezTo>
                <a:cubicBezTo>
                  <a:pt x="36630" y="218065"/>
                  <a:pt x="36022" y="214729"/>
                  <a:pt x="35719" y="211090"/>
                </a:cubicBezTo>
                <a:cubicBezTo>
                  <a:pt x="33137" y="211394"/>
                  <a:pt x="30253" y="211090"/>
                  <a:pt x="27216" y="210029"/>
                </a:cubicBezTo>
                <a:lnTo>
                  <a:pt x="8237" y="202600"/>
                </a:lnTo>
                <a:cubicBezTo>
                  <a:pt x="-2847" y="198354"/>
                  <a:pt x="-2695" y="191683"/>
                  <a:pt x="8389" y="187590"/>
                </a:cubicBezTo>
                <a:lnTo>
                  <a:pt x="27064" y="180767"/>
                </a:lnTo>
                <a:cubicBezTo>
                  <a:pt x="30101" y="179705"/>
                  <a:pt x="32834" y="179402"/>
                  <a:pt x="35415" y="179705"/>
                </a:cubicBezTo>
                <a:cubicBezTo>
                  <a:pt x="35719" y="176218"/>
                  <a:pt x="36174" y="172731"/>
                  <a:pt x="36630" y="169244"/>
                </a:cubicBezTo>
                <a:cubicBezTo>
                  <a:pt x="34200" y="168789"/>
                  <a:pt x="31619" y="167728"/>
                  <a:pt x="29190" y="165908"/>
                </a:cubicBezTo>
                <a:lnTo>
                  <a:pt x="12640" y="153930"/>
                </a:lnTo>
                <a:cubicBezTo>
                  <a:pt x="3074" y="146956"/>
                  <a:pt x="4896" y="140588"/>
                  <a:pt x="16739" y="139527"/>
                </a:cubicBezTo>
                <a:lnTo>
                  <a:pt x="36478" y="137707"/>
                </a:lnTo>
                <a:cubicBezTo>
                  <a:pt x="39514" y="137556"/>
                  <a:pt x="42096" y="137859"/>
                  <a:pt x="44373" y="138617"/>
                </a:cubicBezTo>
                <a:cubicBezTo>
                  <a:pt x="45588" y="135281"/>
                  <a:pt x="46802" y="132097"/>
                  <a:pt x="48169" y="128913"/>
                </a:cubicBezTo>
                <a:cubicBezTo>
                  <a:pt x="46195" y="127852"/>
                  <a:pt x="44221" y="126184"/>
                  <a:pt x="42399" y="124062"/>
                </a:cubicBezTo>
                <a:lnTo>
                  <a:pt x="29645" y="108142"/>
                </a:lnTo>
                <a:cubicBezTo>
                  <a:pt x="22205" y="98893"/>
                  <a:pt x="25546" y="93131"/>
                  <a:pt x="37237" y="95254"/>
                </a:cubicBezTo>
                <a:lnTo>
                  <a:pt x="56823" y="98590"/>
                </a:lnTo>
                <a:cubicBezTo>
                  <a:pt x="59556" y="99045"/>
                  <a:pt x="61834" y="100106"/>
                  <a:pt x="63656" y="101319"/>
                </a:cubicBezTo>
                <a:cubicBezTo>
                  <a:pt x="65782" y="98438"/>
                  <a:pt x="67907" y="95557"/>
                  <a:pt x="70185" y="92828"/>
                </a:cubicBezTo>
                <a:cubicBezTo>
                  <a:pt x="68515" y="91160"/>
                  <a:pt x="67148" y="89341"/>
                  <a:pt x="66085" y="86915"/>
                </a:cubicBezTo>
                <a:lnTo>
                  <a:pt x="57734" y="68266"/>
                </a:lnTo>
                <a:cubicBezTo>
                  <a:pt x="53028" y="57501"/>
                  <a:pt x="57886" y="52649"/>
                  <a:pt x="68515" y="57804"/>
                </a:cubicBezTo>
                <a:lnTo>
                  <a:pt x="86583" y="66143"/>
                </a:lnTo>
                <a:cubicBezTo>
                  <a:pt x="88860" y="67204"/>
                  <a:pt x="90682" y="68569"/>
                  <a:pt x="92200" y="70085"/>
                </a:cubicBezTo>
                <a:cubicBezTo>
                  <a:pt x="94933" y="67811"/>
                  <a:pt x="97818" y="65688"/>
                  <a:pt x="100855" y="63565"/>
                </a:cubicBezTo>
                <a:cubicBezTo>
                  <a:pt x="99792" y="61746"/>
                  <a:pt x="98881" y="59623"/>
                  <a:pt x="98577" y="57046"/>
                </a:cubicBezTo>
                <a:lnTo>
                  <a:pt x="95389" y="37032"/>
                </a:lnTo>
                <a:cubicBezTo>
                  <a:pt x="93567" y="25358"/>
                  <a:pt x="99488" y="22022"/>
                  <a:pt x="108447" y="29603"/>
                </a:cubicBezTo>
                <a:lnTo>
                  <a:pt x="123782" y="42339"/>
                </a:lnTo>
                <a:cubicBezTo>
                  <a:pt x="125604" y="44007"/>
                  <a:pt x="126970" y="45675"/>
                  <a:pt x="128033" y="47494"/>
                </a:cubicBezTo>
                <a:cubicBezTo>
                  <a:pt x="131373" y="45978"/>
                  <a:pt x="134714" y="44613"/>
                  <a:pt x="138054" y="43249"/>
                </a:cubicBezTo>
                <a:cubicBezTo>
                  <a:pt x="137599" y="41278"/>
                  <a:pt x="137295" y="39155"/>
                  <a:pt x="137599" y="36729"/>
                </a:cubicBezTo>
                <a:lnTo>
                  <a:pt x="139724" y="16564"/>
                </a:lnTo>
                <a:cubicBezTo>
                  <a:pt x="141091" y="4738"/>
                  <a:pt x="147620" y="3070"/>
                  <a:pt x="154300" y="12773"/>
                </a:cubicBezTo>
                <a:lnTo>
                  <a:pt x="165688" y="29148"/>
                </a:lnTo>
                <a:cubicBezTo>
                  <a:pt x="167054" y="30968"/>
                  <a:pt x="167965" y="32939"/>
                  <a:pt x="168421" y="34910"/>
                </a:cubicBezTo>
                <a:cubicBezTo>
                  <a:pt x="172065" y="34303"/>
                  <a:pt x="175709" y="33697"/>
                  <a:pt x="179353" y="33242"/>
                </a:cubicBezTo>
                <a:cubicBezTo>
                  <a:pt x="179504" y="31422"/>
                  <a:pt x="179808" y="29300"/>
                  <a:pt x="180567" y="27177"/>
                </a:cubicBezTo>
                <a:lnTo>
                  <a:pt x="188007" y="8225"/>
                </a:lnTo>
                <a:cubicBezTo>
                  <a:pt x="190133" y="2691"/>
                  <a:pt x="192866" y="-38"/>
                  <a:pt x="195580" y="0"/>
                </a:cubicBezTo>
                <a:close/>
              </a:path>
            </a:pathLst>
          </a:custGeom>
          <a:solidFill>
            <a:srgbClr val="00B0F0"/>
          </a:solidFill>
          <a:ln>
            <a:noFill/>
          </a:ln>
        </p:spPr>
        <p:txBody>
          <a:bodyPr wrap="square">
            <a:noAutofit/>
          </a:bodyPr>
          <a:lstStyle/>
          <a:p>
            <a:pPr fontAlgn="ctr"/>
            <a:endParaRPr lang="en-US" altLang="zh-CN" sz="2400" dirty="0"/>
          </a:p>
        </p:txBody>
      </p:sp>
      <p:sp>
        <p:nvSpPr>
          <p:cNvPr id="88" name="circular-wall-clock-for-livingroom_47654"/>
          <p:cNvSpPr>
            <a:spLocks noChangeAspect="1"/>
          </p:cNvSpPr>
          <p:nvPr/>
        </p:nvSpPr>
        <p:spPr bwMode="auto">
          <a:xfrm>
            <a:off x="6890740" y="3381652"/>
            <a:ext cx="432489" cy="431888"/>
          </a:xfrm>
          <a:custGeom>
            <a:avLst/>
            <a:gdLst>
              <a:gd name="connsiteX0" fmla="*/ 283038 w 607850"/>
              <a:gd name="connsiteY0" fmla="*/ 451054 h 607004"/>
              <a:gd name="connsiteX1" fmla="*/ 314440 w 607850"/>
              <a:gd name="connsiteY1" fmla="*/ 451054 h 607004"/>
              <a:gd name="connsiteX2" fmla="*/ 314440 w 607850"/>
              <a:gd name="connsiteY2" fmla="*/ 513787 h 607004"/>
              <a:gd name="connsiteX3" fmla="*/ 283038 w 607850"/>
              <a:gd name="connsiteY3" fmla="*/ 513787 h 607004"/>
              <a:gd name="connsiteX4" fmla="*/ 191268 w 607850"/>
              <a:gd name="connsiteY4" fmla="*/ 449008 h 607004"/>
              <a:gd name="connsiteX5" fmla="*/ 208028 w 607850"/>
              <a:gd name="connsiteY5" fmla="*/ 465732 h 607004"/>
              <a:gd name="connsiteX6" fmla="*/ 191268 w 607850"/>
              <a:gd name="connsiteY6" fmla="*/ 482456 h 607004"/>
              <a:gd name="connsiteX7" fmla="*/ 174508 w 607850"/>
              <a:gd name="connsiteY7" fmla="*/ 465732 h 607004"/>
              <a:gd name="connsiteX8" fmla="*/ 191268 w 607850"/>
              <a:gd name="connsiteY8" fmla="*/ 449008 h 607004"/>
              <a:gd name="connsiteX9" fmla="*/ 395625 w 607850"/>
              <a:gd name="connsiteY9" fmla="*/ 443716 h 607004"/>
              <a:gd name="connsiteX10" fmla="*/ 412385 w 607850"/>
              <a:gd name="connsiteY10" fmla="*/ 460476 h 607004"/>
              <a:gd name="connsiteX11" fmla="*/ 395625 w 607850"/>
              <a:gd name="connsiteY11" fmla="*/ 477236 h 607004"/>
              <a:gd name="connsiteX12" fmla="*/ 378865 w 607850"/>
              <a:gd name="connsiteY12" fmla="*/ 460476 h 607004"/>
              <a:gd name="connsiteX13" fmla="*/ 395625 w 607850"/>
              <a:gd name="connsiteY13" fmla="*/ 443716 h 607004"/>
              <a:gd name="connsiteX14" fmla="*/ 458499 w 607850"/>
              <a:gd name="connsiteY14" fmla="*/ 391427 h 607004"/>
              <a:gd name="connsiteX15" fmla="*/ 475259 w 607850"/>
              <a:gd name="connsiteY15" fmla="*/ 408187 h 607004"/>
              <a:gd name="connsiteX16" fmla="*/ 458499 w 607850"/>
              <a:gd name="connsiteY16" fmla="*/ 424947 h 607004"/>
              <a:gd name="connsiteX17" fmla="*/ 441739 w 607850"/>
              <a:gd name="connsiteY17" fmla="*/ 408187 h 607004"/>
              <a:gd name="connsiteX18" fmla="*/ 458499 w 607850"/>
              <a:gd name="connsiteY18" fmla="*/ 391427 h 607004"/>
              <a:gd name="connsiteX19" fmla="*/ 138838 w 607850"/>
              <a:gd name="connsiteY19" fmla="*/ 386205 h 607004"/>
              <a:gd name="connsiteX20" fmla="*/ 155598 w 607850"/>
              <a:gd name="connsiteY20" fmla="*/ 402929 h 607004"/>
              <a:gd name="connsiteX21" fmla="*/ 138838 w 607850"/>
              <a:gd name="connsiteY21" fmla="*/ 419653 h 607004"/>
              <a:gd name="connsiteX22" fmla="*/ 122078 w 607850"/>
              <a:gd name="connsiteY22" fmla="*/ 402929 h 607004"/>
              <a:gd name="connsiteX23" fmla="*/ 138838 w 607850"/>
              <a:gd name="connsiteY23" fmla="*/ 386205 h 607004"/>
              <a:gd name="connsiteX24" fmla="*/ 450701 w 607850"/>
              <a:gd name="connsiteY24" fmla="*/ 283603 h 607004"/>
              <a:gd name="connsiteX25" fmla="*/ 513575 w 607850"/>
              <a:gd name="connsiteY25" fmla="*/ 283603 h 607004"/>
              <a:gd name="connsiteX26" fmla="*/ 513575 w 607850"/>
              <a:gd name="connsiteY26" fmla="*/ 315005 h 607004"/>
              <a:gd name="connsiteX27" fmla="*/ 450701 w 607850"/>
              <a:gd name="connsiteY27" fmla="*/ 315005 h 607004"/>
              <a:gd name="connsiteX28" fmla="*/ 83832 w 607850"/>
              <a:gd name="connsiteY28" fmla="*/ 283603 h 607004"/>
              <a:gd name="connsiteX29" fmla="*/ 146706 w 607850"/>
              <a:gd name="connsiteY29" fmla="*/ 283603 h 607004"/>
              <a:gd name="connsiteX30" fmla="*/ 146706 w 607850"/>
              <a:gd name="connsiteY30" fmla="*/ 315005 h 607004"/>
              <a:gd name="connsiteX31" fmla="*/ 83832 w 607850"/>
              <a:gd name="connsiteY31" fmla="*/ 315005 h 607004"/>
              <a:gd name="connsiteX32" fmla="*/ 463792 w 607850"/>
              <a:gd name="connsiteY32" fmla="*/ 197795 h 607004"/>
              <a:gd name="connsiteX33" fmla="*/ 480552 w 607850"/>
              <a:gd name="connsiteY33" fmla="*/ 214555 h 607004"/>
              <a:gd name="connsiteX34" fmla="*/ 463792 w 607850"/>
              <a:gd name="connsiteY34" fmla="*/ 231315 h 607004"/>
              <a:gd name="connsiteX35" fmla="*/ 447032 w 607850"/>
              <a:gd name="connsiteY35" fmla="*/ 214555 h 607004"/>
              <a:gd name="connsiteX36" fmla="*/ 463792 w 607850"/>
              <a:gd name="connsiteY36" fmla="*/ 197795 h 607004"/>
              <a:gd name="connsiteX37" fmla="*/ 144095 w 607850"/>
              <a:gd name="connsiteY37" fmla="*/ 182059 h 607004"/>
              <a:gd name="connsiteX38" fmla="*/ 160890 w 607850"/>
              <a:gd name="connsiteY38" fmla="*/ 198783 h 607004"/>
              <a:gd name="connsiteX39" fmla="*/ 144095 w 607850"/>
              <a:gd name="connsiteY39" fmla="*/ 215507 h 607004"/>
              <a:gd name="connsiteX40" fmla="*/ 127300 w 607850"/>
              <a:gd name="connsiteY40" fmla="*/ 198783 h 607004"/>
              <a:gd name="connsiteX41" fmla="*/ 144095 w 607850"/>
              <a:gd name="connsiteY41" fmla="*/ 182059 h 607004"/>
              <a:gd name="connsiteX42" fmla="*/ 298740 w 607850"/>
              <a:gd name="connsiteY42" fmla="*/ 166393 h 607004"/>
              <a:gd name="connsiteX43" fmla="*/ 314432 w 607850"/>
              <a:gd name="connsiteY43" fmla="*/ 182066 h 607004"/>
              <a:gd name="connsiteX44" fmla="*/ 314432 w 607850"/>
              <a:gd name="connsiteY44" fmla="*/ 299242 h 607004"/>
              <a:gd name="connsiteX45" fmla="*/ 378840 w 607850"/>
              <a:gd name="connsiteY45" fmla="*/ 299242 h 607004"/>
              <a:gd name="connsiteX46" fmla="*/ 394531 w 607850"/>
              <a:gd name="connsiteY46" fmla="*/ 314996 h 607004"/>
              <a:gd name="connsiteX47" fmla="*/ 378840 w 607850"/>
              <a:gd name="connsiteY47" fmla="*/ 330669 h 607004"/>
              <a:gd name="connsiteX48" fmla="*/ 298740 w 607850"/>
              <a:gd name="connsiteY48" fmla="*/ 330669 h 607004"/>
              <a:gd name="connsiteX49" fmla="*/ 282967 w 607850"/>
              <a:gd name="connsiteY49" fmla="*/ 314996 h 607004"/>
              <a:gd name="connsiteX50" fmla="*/ 282967 w 607850"/>
              <a:gd name="connsiteY50" fmla="*/ 182066 h 607004"/>
              <a:gd name="connsiteX51" fmla="*/ 298740 w 607850"/>
              <a:gd name="connsiteY51" fmla="*/ 166393 h 607004"/>
              <a:gd name="connsiteX52" fmla="*/ 411326 w 607850"/>
              <a:gd name="connsiteY52" fmla="*/ 134992 h 607004"/>
              <a:gd name="connsiteX53" fmla="*/ 428121 w 607850"/>
              <a:gd name="connsiteY53" fmla="*/ 151752 h 607004"/>
              <a:gd name="connsiteX54" fmla="*/ 411326 w 607850"/>
              <a:gd name="connsiteY54" fmla="*/ 168512 h 607004"/>
              <a:gd name="connsiteX55" fmla="*/ 394531 w 607850"/>
              <a:gd name="connsiteY55" fmla="*/ 151752 h 607004"/>
              <a:gd name="connsiteX56" fmla="*/ 411326 w 607850"/>
              <a:gd name="connsiteY56" fmla="*/ 134992 h 607004"/>
              <a:gd name="connsiteX57" fmla="*/ 207004 w 607850"/>
              <a:gd name="connsiteY57" fmla="*/ 129770 h 607004"/>
              <a:gd name="connsiteX58" fmla="*/ 223764 w 607850"/>
              <a:gd name="connsiteY58" fmla="*/ 146530 h 607004"/>
              <a:gd name="connsiteX59" fmla="*/ 207004 w 607850"/>
              <a:gd name="connsiteY59" fmla="*/ 163290 h 607004"/>
              <a:gd name="connsiteX60" fmla="*/ 190244 w 607850"/>
              <a:gd name="connsiteY60" fmla="*/ 146530 h 607004"/>
              <a:gd name="connsiteX61" fmla="*/ 207004 w 607850"/>
              <a:gd name="connsiteY61" fmla="*/ 129770 h 607004"/>
              <a:gd name="connsiteX62" fmla="*/ 283038 w 607850"/>
              <a:gd name="connsiteY62" fmla="*/ 84820 h 607004"/>
              <a:gd name="connsiteX63" fmla="*/ 314440 w 607850"/>
              <a:gd name="connsiteY63" fmla="*/ 84820 h 607004"/>
              <a:gd name="connsiteX64" fmla="*/ 314440 w 607850"/>
              <a:gd name="connsiteY64" fmla="*/ 147553 h 607004"/>
              <a:gd name="connsiteX65" fmla="*/ 283038 w 607850"/>
              <a:gd name="connsiteY65" fmla="*/ 147553 h 607004"/>
              <a:gd name="connsiteX66" fmla="*/ 303884 w 607850"/>
              <a:gd name="connsiteY66" fmla="*/ 62794 h 607004"/>
              <a:gd name="connsiteX67" fmla="*/ 62881 w 607850"/>
              <a:gd name="connsiteY67" fmla="*/ 303461 h 607004"/>
              <a:gd name="connsiteX68" fmla="*/ 303884 w 607850"/>
              <a:gd name="connsiteY68" fmla="*/ 544211 h 607004"/>
              <a:gd name="connsiteX69" fmla="*/ 544969 w 607850"/>
              <a:gd name="connsiteY69" fmla="*/ 303461 h 607004"/>
              <a:gd name="connsiteX70" fmla="*/ 303884 w 607850"/>
              <a:gd name="connsiteY70" fmla="*/ 62794 h 607004"/>
              <a:gd name="connsiteX71" fmla="*/ 303884 w 607850"/>
              <a:gd name="connsiteY71" fmla="*/ 0 h 607004"/>
              <a:gd name="connsiteX72" fmla="*/ 607850 w 607850"/>
              <a:gd name="connsiteY72" fmla="*/ 303461 h 607004"/>
              <a:gd name="connsiteX73" fmla="*/ 303884 w 607850"/>
              <a:gd name="connsiteY73" fmla="*/ 607004 h 607004"/>
              <a:gd name="connsiteX74" fmla="*/ 0 w 607850"/>
              <a:gd name="connsiteY74" fmla="*/ 303461 h 607004"/>
              <a:gd name="connsiteX75" fmla="*/ 303884 w 607850"/>
              <a:gd name="connsiteY75"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850" h="607004">
                <a:moveTo>
                  <a:pt x="283038" y="451054"/>
                </a:moveTo>
                <a:lnTo>
                  <a:pt x="314440" y="451054"/>
                </a:lnTo>
                <a:lnTo>
                  <a:pt x="314440" y="513787"/>
                </a:lnTo>
                <a:lnTo>
                  <a:pt x="283038" y="513787"/>
                </a:lnTo>
                <a:close/>
                <a:moveTo>
                  <a:pt x="191268" y="449008"/>
                </a:moveTo>
                <a:cubicBezTo>
                  <a:pt x="200524" y="449008"/>
                  <a:pt x="208028" y="456496"/>
                  <a:pt x="208028" y="465732"/>
                </a:cubicBezTo>
                <a:cubicBezTo>
                  <a:pt x="208028" y="474968"/>
                  <a:pt x="200524" y="482456"/>
                  <a:pt x="191268" y="482456"/>
                </a:cubicBezTo>
                <a:cubicBezTo>
                  <a:pt x="182012" y="482456"/>
                  <a:pt x="174508" y="474968"/>
                  <a:pt x="174508" y="465732"/>
                </a:cubicBezTo>
                <a:cubicBezTo>
                  <a:pt x="174508" y="456496"/>
                  <a:pt x="182012" y="449008"/>
                  <a:pt x="191268" y="449008"/>
                </a:cubicBezTo>
                <a:close/>
                <a:moveTo>
                  <a:pt x="395625" y="443716"/>
                </a:moveTo>
                <a:cubicBezTo>
                  <a:pt x="404881" y="443716"/>
                  <a:pt x="412385" y="451220"/>
                  <a:pt x="412385" y="460476"/>
                </a:cubicBezTo>
                <a:cubicBezTo>
                  <a:pt x="412385" y="469732"/>
                  <a:pt x="404881" y="477236"/>
                  <a:pt x="395625" y="477236"/>
                </a:cubicBezTo>
                <a:cubicBezTo>
                  <a:pt x="386369" y="477236"/>
                  <a:pt x="378865" y="469732"/>
                  <a:pt x="378865" y="460476"/>
                </a:cubicBezTo>
                <a:cubicBezTo>
                  <a:pt x="378865" y="451220"/>
                  <a:pt x="386369" y="443716"/>
                  <a:pt x="395625" y="443716"/>
                </a:cubicBezTo>
                <a:close/>
                <a:moveTo>
                  <a:pt x="458499" y="391427"/>
                </a:moveTo>
                <a:cubicBezTo>
                  <a:pt x="467755" y="391427"/>
                  <a:pt x="475259" y="398931"/>
                  <a:pt x="475259" y="408187"/>
                </a:cubicBezTo>
                <a:cubicBezTo>
                  <a:pt x="475259" y="417443"/>
                  <a:pt x="467755" y="424947"/>
                  <a:pt x="458499" y="424947"/>
                </a:cubicBezTo>
                <a:cubicBezTo>
                  <a:pt x="449243" y="424947"/>
                  <a:pt x="441739" y="417443"/>
                  <a:pt x="441739" y="408187"/>
                </a:cubicBezTo>
                <a:cubicBezTo>
                  <a:pt x="441739" y="398931"/>
                  <a:pt x="449243" y="391427"/>
                  <a:pt x="458499" y="391427"/>
                </a:cubicBezTo>
                <a:close/>
                <a:moveTo>
                  <a:pt x="138838" y="386205"/>
                </a:moveTo>
                <a:cubicBezTo>
                  <a:pt x="148094" y="386205"/>
                  <a:pt x="155598" y="393693"/>
                  <a:pt x="155598" y="402929"/>
                </a:cubicBezTo>
                <a:cubicBezTo>
                  <a:pt x="155598" y="412165"/>
                  <a:pt x="148094" y="419653"/>
                  <a:pt x="138838" y="419653"/>
                </a:cubicBezTo>
                <a:cubicBezTo>
                  <a:pt x="129582" y="419653"/>
                  <a:pt x="122078" y="412165"/>
                  <a:pt x="122078" y="402929"/>
                </a:cubicBezTo>
                <a:cubicBezTo>
                  <a:pt x="122078" y="393693"/>
                  <a:pt x="129582" y="386205"/>
                  <a:pt x="138838" y="386205"/>
                </a:cubicBezTo>
                <a:close/>
                <a:moveTo>
                  <a:pt x="450701" y="283603"/>
                </a:moveTo>
                <a:lnTo>
                  <a:pt x="513575" y="283603"/>
                </a:lnTo>
                <a:lnTo>
                  <a:pt x="513575" y="315005"/>
                </a:lnTo>
                <a:lnTo>
                  <a:pt x="450701" y="315005"/>
                </a:lnTo>
                <a:close/>
                <a:moveTo>
                  <a:pt x="83832" y="283603"/>
                </a:moveTo>
                <a:lnTo>
                  <a:pt x="146706" y="283603"/>
                </a:lnTo>
                <a:lnTo>
                  <a:pt x="146706" y="315005"/>
                </a:lnTo>
                <a:lnTo>
                  <a:pt x="83832" y="315005"/>
                </a:lnTo>
                <a:close/>
                <a:moveTo>
                  <a:pt x="463792" y="197795"/>
                </a:moveTo>
                <a:cubicBezTo>
                  <a:pt x="473048" y="197795"/>
                  <a:pt x="480552" y="205299"/>
                  <a:pt x="480552" y="214555"/>
                </a:cubicBezTo>
                <a:cubicBezTo>
                  <a:pt x="480552" y="223811"/>
                  <a:pt x="473048" y="231315"/>
                  <a:pt x="463792" y="231315"/>
                </a:cubicBezTo>
                <a:cubicBezTo>
                  <a:pt x="454536" y="231315"/>
                  <a:pt x="447032" y="223811"/>
                  <a:pt x="447032" y="214555"/>
                </a:cubicBezTo>
                <a:cubicBezTo>
                  <a:pt x="447032" y="205299"/>
                  <a:pt x="454536" y="197795"/>
                  <a:pt x="463792" y="197795"/>
                </a:cubicBezTo>
                <a:close/>
                <a:moveTo>
                  <a:pt x="144095" y="182059"/>
                </a:moveTo>
                <a:cubicBezTo>
                  <a:pt x="153371" y="182059"/>
                  <a:pt x="160890" y="189547"/>
                  <a:pt x="160890" y="198783"/>
                </a:cubicBezTo>
                <a:cubicBezTo>
                  <a:pt x="160890" y="208019"/>
                  <a:pt x="153371" y="215507"/>
                  <a:pt x="144095" y="215507"/>
                </a:cubicBezTo>
                <a:cubicBezTo>
                  <a:pt x="134819" y="215507"/>
                  <a:pt x="127300" y="208019"/>
                  <a:pt x="127300" y="198783"/>
                </a:cubicBezTo>
                <a:cubicBezTo>
                  <a:pt x="127300" y="189547"/>
                  <a:pt x="134819" y="182059"/>
                  <a:pt x="144095" y="182059"/>
                </a:cubicBezTo>
                <a:close/>
                <a:moveTo>
                  <a:pt x="298740" y="166393"/>
                </a:moveTo>
                <a:cubicBezTo>
                  <a:pt x="307613" y="166393"/>
                  <a:pt x="314432" y="173204"/>
                  <a:pt x="314432" y="182066"/>
                </a:cubicBezTo>
                <a:lnTo>
                  <a:pt x="314432" y="299242"/>
                </a:lnTo>
                <a:lnTo>
                  <a:pt x="378840" y="299242"/>
                </a:lnTo>
                <a:cubicBezTo>
                  <a:pt x="387712" y="299242"/>
                  <a:pt x="394531" y="306052"/>
                  <a:pt x="394531" y="314996"/>
                </a:cubicBezTo>
                <a:cubicBezTo>
                  <a:pt x="394531" y="323858"/>
                  <a:pt x="387712" y="330669"/>
                  <a:pt x="378840" y="330669"/>
                </a:cubicBezTo>
                <a:lnTo>
                  <a:pt x="298740" y="330669"/>
                </a:lnTo>
                <a:cubicBezTo>
                  <a:pt x="289786" y="330669"/>
                  <a:pt x="282967" y="323858"/>
                  <a:pt x="282967" y="314996"/>
                </a:cubicBezTo>
                <a:lnTo>
                  <a:pt x="282967" y="182066"/>
                </a:lnTo>
                <a:cubicBezTo>
                  <a:pt x="282967" y="173204"/>
                  <a:pt x="289786" y="166393"/>
                  <a:pt x="298740" y="166393"/>
                </a:cubicBezTo>
                <a:close/>
                <a:moveTo>
                  <a:pt x="411326" y="134992"/>
                </a:moveTo>
                <a:cubicBezTo>
                  <a:pt x="420602" y="134992"/>
                  <a:pt x="428121" y="142496"/>
                  <a:pt x="428121" y="151752"/>
                </a:cubicBezTo>
                <a:cubicBezTo>
                  <a:pt x="428121" y="161008"/>
                  <a:pt x="420602" y="168512"/>
                  <a:pt x="411326" y="168512"/>
                </a:cubicBezTo>
                <a:cubicBezTo>
                  <a:pt x="402050" y="168512"/>
                  <a:pt x="394531" y="161008"/>
                  <a:pt x="394531" y="151752"/>
                </a:cubicBezTo>
                <a:cubicBezTo>
                  <a:pt x="394531" y="142496"/>
                  <a:pt x="402050" y="134992"/>
                  <a:pt x="411326" y="134992"/>
                </a:cubicBezTo>
                <a:close/>
                <a:moveTo>
                  <a:pt x="207004" y="129770"/>
                </a:moveTo>
                <a:cubicBezTo>
                  <a:pt x="216260" y="129770"/>
                  <a:pt x="223764" y="137274"/>
                  <a:pt x="223764" y="146530"/>
                </a:cubicBezTo>
                <a:cubicBezTo>
                  <a:pt x="223764" y="155786"/>
                  <a:pt x="216260" y="163290"/>
                  <a:pt x="207004" y="163290"/>
                </a:cubicBezTo>
                <a:cubicBezTo>
                  <a:pt x="197748" y="163290"/>
                  <a:pt x="190244" y="155786"/>
                  <a:pt x="190244" y="146530"/>
                </a:cubicBezTo>
                <a:cubicBezTo>
                  <a:pt x="190244" y="137274"/>
                  <a:pt x="197748" y="129770"/>
                  <a:pt x="207004" y="129770"/>
                </a:cubicBezTo>
                <a:close/>
                <a:moveTo>
                  <a:pt x="283038" y="84820"/>
                </a:moveTo>
                <a:lnTo>
                  <a:pt x="314440" y="84820"/>
                </a:lnTo>
                <a:lnTo>
                  <a:pt x="314440" y="147553"/>
                </a:lnTo>
                <a:lnTo>
                  <a:pt x="283038" y="147553"/>
                </a:lnTo>
                <a:close/>
                <a:moveTo>
                  <a:pt x="303884" y="62794"/>
                </a:moveTo>
                <a:cubicBezTo>
                  <a:pt x="170806" y="62794"/>
                  <a:pt x="62881" y="170569"/>
                  <a:pt x="62881" y="303461"/>
                </a:cubicBezTo>
                <a:cubicBezTo>
                  <a:pt x="62881" y="436435"/>
                  <a:pt x="170806" y="544211"/>
                  <a:pt x="303884" y="544211"/>
                </a:cubicBezTo>
                <a:cubicBezTo>
                  <a:pt x="437044" y="544211"/>
                  <a:pt x="544969" y="436435"/>
                  <a:pt x="544969" y="303461"/>
                </a:cubicBezTo>
                <a:cubicBezTo>
                  <a:pt x="544969" y="170569"/>
                  <a:pt x="437044" y="62794"/>
                  <a:pt x="303884" y="62794"/>
                </a:cubicBezTo>
                <a:close/>
                <a:moveTo>
                  <a:pt x="303884" y="0"/>
                </a:moveTo>
                <a:cubicBezTo>
                  <a:pt x="471567" y="0"/>
                  <a:pt x="607850" y="136012"/>
                  <a:pt x="607850" y="303461"/>
                </a:cubicBezTo>
                <a:cubicBezTo>
                  <a:pt x="607850" y="470910"/>
                  <a:pt x="471567" y="607004"/>
                  <a:pt x="303884" y="607004"/>
                </a:cubicBezTo>
                <a:cubicBezTo>
                  <a:pt x="136201" y="607004"/>
                  <a:pt x="0" y="470910"/>
                  <a:pt x="0" y="303461"/>
                </a:cubicBezTo>
                <a:cubicBezTo>
                  <a:pt x="0" y="136012"/>
                  <a:pt x="136201" y="0"/>
                  <a:pt x="303884" y="0"/>
                </a:cubicBezTo>
                <a:close/>
              </a:path>
            </a:pathLst>
          </a:custGeom>
          <a:solidFill>
            <a:srgbClr val="00B0F0"/>
          </a:solidFill>
          <a:ln>
            <a:noFill/>
          </a:ln>
        </p:spPr>
        <p:txBody>
          <a:bodyPr wrap="square">
            <a:noAutofit/>
          </a:bodyPr>
          <a:lstStyle/>
          <a:p>
            <a:pPr fontAlgn="ctr"/>
            <a:endParaRPr lang="en-US" altLang="zh-CN" sz="2400" dirty="0"/>
          </a:p>
        </p:txBody>
      </p:sp>
      <p:sp>
        <p:nvSpPr>
          <p:cNvPr id="89" name="investment-scheme_73101"/>
          <p:cNvSpPr>
            <a:spLocks noChangeAspect="1"/>
          </p:cNvSpPr>
          <p:nvPr/>
        </p:nvSpPr>
        <p:spPr bwMode="auto">
          <a:xfrm>
            <a:off x="6890739" y="5058434"/>
            <a:ext cx="431888" cy="328183"/>
          </a:xfrm>
          <a:custGeom>
            <a:avLst/>
            <a:gdLst>
              <a:gd name="T0" fmla="*/ 2737 w 2891"/>
              <a:gd name="T1" fmla="*/ 1688 h 2200"/>
              <a:gd name="T2" fmla="*/ 2545 w 2891"/>
              <a:gd name="T3" fmla="*/ 1688 h 2200"/>
              <a:gd name="T4" fmla="*/ 2545 w 2891"/>
              <a:gd name="T5" fmla="*/ 1601 h 2200"/>
              <a:gd name="T6" fmla="*/ 2235 w 2891"/>
              <a:gd name="T7" fmla="*/ 1291 h 2200"/>
              <a:gd name="T8" fmla="*/ 1512 w 2891"/>
              <a:gd name="T9" fmla="*/ 1291 h 2200"/>
              <a:gd name="T10" fmla="*/ 1512 w 2891"/>
              <a:gd name="T11" fmla="*/ 937 h 2200"/>
              <a:gd name="T12" fmla="*/ 1979 w 2891"/>
              <a:gd name="T13" fmla="*/ 937 h 2200"/>
              <a:gd name="T14" fmla="*/ 2246 w 2891"/>
              <a:gd name="T15" fmla="*/ 670 h 2200"/>
              <a:gd name="T16" fmla="*/ 2246 w 2891"/>
              <a:gd name="T17" fmla="*/ 267 h 2200"/>
              <a:gd name="T18" fmla="*/ 1979 w 2891"/>
              <a:gd name="T19" fmla="*/ 0 h 2200"/>
              <a:gd name="T20" fmla="*/ 912 w 2891"/>
              <a:gd name="T21" fmla="*/ 0 h 2200"/>
              <a:gd name="T22" fmla="*/ 645 w 2891"/>
              <a:gd name="T23" fmla="*/ 267 h 2200"/>
              <a:gd name="T24" fmla="*/ 645 w 2891"/>
              <a:gd name="T25" fmla="*/ 670 h 2200"/>
              <a:gd name="T26" fmla="*/ 912 w 2891"/>
              <a:gd name="T27" fmla="*/ 937 h 2200"/>
              <a:gd name="T28" fmla="*/ 1379 w 2891"/>
              <a:gd name="T29" fmla="*/ 937 h 2200"/>
              <a:gd name="T30" fmla="*/ 1379 w 2891"/>
              <a:gd name="T31" fmla="*/ 1291 h 2200"/>
              <a:gd name="T32" fmla="*/ 655 w 2891"/>
              <a:gd name="T33" fmla="*/ 1291 h 2200"/>
              <a:gd name="T34" fmla="*/ 346 w 2891"/>
              <a:gd name="T35" fmla="*/ 1601 h 2200"/>
              <a:gd name="T36" fmla="*/ 346 w 2891"/>
              <a:gd name="T37" fmla="*/ 1688 h 2200"/>
              <a:gd name="T38" fmla="*/ 153 w 2891"/>
              <a:gd name="T39" fmla="*/ 1688 h 2200"/>
              <a:gd name="T40" fmla="*/ 0 w 2891"/>
              <a:gd name="T41" fmla="*/ 1841 h 2200"/>
              <a:gd name="T42" fmla="*/ 0 w 2891"/>
              <a:gd name="T43" fmla="*/ 2047 h 2200"/>
              <a:gd name="T44" fmla="*/ 153 w 2891"/>
              <a:gd name="T45" fmla="*/ 2200 h 2200"/>
              <a:gd name="T46" fmla="*/ 672 w 2891"/>
              <a:gd name="T47" fmla="*/ 2200 h 2200"/>
              <a:gd name="T48" fmla="*/ 825 w 2891"/>
              <a:gd name="T49" fmla="*/ 2047 h 2200"/>
              <a:gd name="T50" fmla="*/ 825 w 2891"/>
              <a:gd name="T51" fmla="*/ 1841 h 2200"/>
              <a:gd name="T52" fmla="*/ 672 w 2891"/>
              <a:gd name="T53" fmla="*/ 1688 h 2200"/>
              <a:gd name="T54" fmla="*/ 479 w 2891"/>
              <a:gd name="T55" fmla="*/ 1688 h 2200"/>
              <a:gd name="T56" fmla="*/ 479 w 2891"/>
              <a:gd name="T57" fmla="*/ 1601 h 2200"/>
              <a:gd name="T58" fmla="*/ 655 w 2891"/>
              <a:gd name="T59" fmla="*/ 1424 h 2200"/>
              <a:gd name="T60" fmla="*/ 1379 w 2891"/>
              <a:gd name="T61" fmla="*/ 1424 h 2200"/>
              <a:gd name="T62" fmla="*/ 1379 w 2891"/>
              <a:gd name="T63" fmla="*/ 1688 h 2200"/>
              <a:gd name="T64" fmla="*/ 1186 w 2891"/>
              <a:gd name="T65" fmla="*/ 1688 h 2200"/>
              <a:gd name="T66" fmla="*/ 1033 w 2891"/>
              <a:gd name="T67" fmla="*/ 1841 h 2200"/>
              <a:gd name="T68" fmla="*/ 1033 w 2891"/>
              <a:gd name="T69" fmla="*/ 2047 h 2200"/>
              <a:gd name="T70" fmla="*/ 1186 w 2891"/>
              <a:gd name="T71" fmla="*/ 2200 h 2200"/>
              <a:gd name="T72" fmla="*/ 1705 w 2891"/>
              <a:gd name="T73" fmla="*/ 2200 h 2200"/>
              <a:gd name="T74" fmla="*/ 1858 w 2891"/>
              <a:gd name="T75" fmla="*/ 2047 h 2200"/>
              <a:gd name="T76" fmla="*/ 1858 w 2891"/>
              <a:gd name="T77" fmla="*/ 1841 h 2200"/>
              <a:gd name="T78" fmla="*/ 1705 w 2891"/>
              <a:gd name="T79" fmla="*/ 1688 h 2200"/>
              <a:gd name="T80" fmla="*/ 1512 w 2891"/>
              <a:gd name="T81" fmla="*/ 1688 h 2200"/>
              <a:gd name="T82" fmla="*/ 1512 w 2891"/>
              <a:gd name="T83" fmla="*/ 1424 h 2200"/>
              <a:gd name="T84" fmla="*/ 2235 w 2891"/>
              <a:gd name="T85" fmla="*/ 1424 h 2200"/>
              <a:gd name="T86" fmla="*/ 2411 w 2891"/>
              <a:gd name="T87" fmla="*/ 1601 h 2200"/>
              <a:gd name="T88" fmla="*/ 2411 w 2891"/>
              <a:gd name="T89" fmla="*/ 1688 h 2200"/>
              <a:gd name="T90" fmla="*/ 2219 w 2891"/>
              <a:gd name="T91" fmla="*/ 1688 h 2200"/>
              <a:gd name="T92" fmla="*/ 2065 w 2891"/>
              <a:gd name="T93" fmla="*/ 1841 h 2200"/>
              <a:gd name="T94" fmla="*/ 2065 w 2891"/>
              <a:gd name="T95" fmla="*/ 2047 h 2200"/>
              <a:gd name="T96" fmla="*/ 2219 w 2891"/>
              <a:gd name="T97" fmla="*/ 2200 h 2200"/>
              <a:gd name="T98" fmla="*/ 2737 w 2891"/>
              <a:gd name="T99" fmla="*/ 2200 h 2200"/>
              <a:gd name="T100" fmla="*/ 2891 w 2891"/>
              <a:gd name="T101" fmla="*/ 2047 h 2200"/>
              <a:gd name="T102" fmla="*/ 2891 w 2891"/>
              <a:gd name="T103" fmla="*/ 1841 h 2200"/>
              <a:gd name="T104" fmla="*/ 2737 w 2891"/>
              <a:gd name="T105" fmla="*/ 1688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91" h="2200">
                <a:moveTo>
                  <a:pt x="2737" y="1688"/>
                </a:moveTo>
                <a:lnTo>
                  <a:pt x="2545" y="1688"/>
                </a:lnTo>
                <a:lnTo>
                  <a:pt x="2545" y="1601"/>
                </a:lnTo>
                <a:cubicBezTo>
                  <a:pt x="2545" y="1430"/>
                  <a:pt x="2406" y="1291"/>
                  <a:pt x="2235" y="1291"/>
                </a:cubicBezTo>
                <a:lnTo>
                  <a:pt x="1512" y="1291"/>
                </a:lnTo>
                <a:lnTo>
                  <a:pt x="1512" y="937"/>
                </a:lnTo>
                <a:lnTo>
                  <a:pt x="1979" y="937"/>
                </a:lnTo>
                <a:cubicBezTo>
                  <a:pt x="2126" y="937"/>
                  <a:pt x="2246" y="817"/>
                  <a:pt x="2246" y="670"/>
                </a:cubicBezTo>
                <a:lnTo>
                  <a:pt x="2246" y="267"/>
                </a:lnTo>
                <a:cubicBezTo>
                  <a:pt x="2246" y="120"/>
                  <a:pt x="2126" y="0"/>
                  <a:pt x="1979" y="0"/>
                </a:cubicBezTo>
                <a:lnTo>
                  <a:pt x="912" y="0"/>
                </a:lnTo>
                <a:cubicBezTo>
                  <a:pt x="765" y="0"/>
                  <a:pt x="645" y="120"/>
                  <a:pt x="645" y="267"/>
                </a:cubicBezTo>
                <a:lnTo>
                  <a:pt x="645" y="670"/>
                </a:lnTo>
                <a:cubicBezTo>
                  <a:pt x="645" y="817"/>
                  <a:pt x="765" y="937"/>
                  <a:pt x="912" y="937"/>
                </a:cubicBezTo>
                <a:lnTo>
                  <a:pt x="1379" y="937"/>
                </a:lnTo>
                <a:lnTo>
                  <a:pt x="1379" y="1291"/>
                </a:lnTo>
                <a:lnTo>
                  <a:pt x="655" y="1291"/>
                </a:lnTo>
                <a:cubicBezTo>
                  <a:pt x="485" y="1291"/>
                  <a:pt x="346" y="1430"/>
                  <a:pt x="346" y="1601"/>
                </a:cubicBezTo>
                <a:lnTo>
                  <a:pt x="346" y="1688"/>
                </a:lnTo>
                <a:lnTo>
                  <a:pt x="153" y="1688"/>
                </a:lnTo>
                <a:cubicBezTo>
                  <a:pt x="69" y="1688"/>
                  <a:pt x="0" y="1757"/>
                  <a:pt x="0" y="1841"/>
                </a:cubicBezTo>
                <a:lnTo>
                  <a:pt x="0" y="2047"/>
                </a:lnTo>
                <a:cubicBezTo>
                  <a:pt x="0" y="2131"/>
                  <a:pt x="69" y="2200"/>
                  <a:pt x="153" y="2200"/>
                </a:cubicBezTo>
                <a:lnTo>
                  <a:pt x="672" y="2200"/>
                </a:lnTo>
                <a:cubicBezTo>
                  <a:pt x="757" y="2200"/>
                  <a:pt x="825" y="2131"/>
                  <a:pt x="825" y="2047"/>
                </a:cubicBezTo>
                <a:lnTo>
                  <a:pt x="825" y="1841"/>
                </a:lnTo>
                <a:cubicBezTo>
                  <a:pt x="825" y="1757"/>
                  <a:pt x="757" y="1688"/>
                  <a:pt x="672" y="1688"/>
                </a:cubicBezTo>
                <a:lnTo>
                  <a:pt x="479" y="1688"/>
                </a:lnTo>
                <a:lnTo>
                  <a:pt x="479" y="1601"/>
                </a:lnTo>
                <a:cubicBezTo>
                  <a:pt x="479" y="1503"/>
                  <a:pt x="558" y="1424"/>
                  <a:pt x="655" y="1424"/>
                </a:cubicBezTo>
                <a:lnTo>
                  <a:pt x="1379" y="1424"/>
                </a:lnTo>
                <a:lnTo>
                  <a:pt x="1379" y="1688"/>
                </a:lnTo>
                <a:lnTo>
                  <a:pt x="1186" y="1688"/>
                </a:lnTo>
                <a:cubicBezTo>
                  <a:pt x="1101" y="1688"/>
                  <a:pt x="1033" y="1757"/>
                  <a:pt x="1033" y="1841"/>
                </a:cubicBezTo>
                <a:lnTo>
                  <a:pt x="1033" y="2047"/>
                </a:lnTo>
                <a:cubicBezTo>
                  <a:pt x="1033" y="2131"/>
                  <a:pt x="1101" y="2200"/>
                  <a:pt x="1186" y="2200"/>
                </a:cubicBezTo>
                <a:lnTo>
                  <a:pt x="1705" y="2200"/>
                </a:lnTo>
                <a:cubicBezTo>
                  <a:pt x="1789" y="2200"/>
                  <a:pt x="1858" y="2131"/>
                  <a:pt x="1858" y="2047"/>
                </a:cubicBezTo>
                <a:lnTo>
                  <a:pt x="1858" y="1841"/>
                </a:lnTo>
                <a:cubicBezTo>
                  <a:pt x="1858" y="1757"/>
                  <a:pt x="1789" y="1688"/>
                  <a:pt x="1705" y="1688"/>
                </a:cubicBezTo>
                <a:lnTo>
                  <a:pt x="1512" y="1688"/>
                </a:lnTo>
                <a:lnTo>
                  <a:pt x="1512" y="1424"/>
                </a:lnTo>
                <a:lnTo>
                  <a:pt x="2235" y="1424"/>
                </a:lnTo>
                <a:cubicBezTo>
                  <a:pt x="2332" y="1424"/>
                  <a:pt x="2411" y="1503"/>
                  <a:pt x="2411" y="1601"/>
                </a:cubicBezTo>
                <a:lnTo>
                  <a:pt x="2411" y="1688"/>
                </a:lnTo>
                <a:lnTo>
                  <a:pt x="2219" y="1688"/>
                </a:lnTo>
                <a:cubicBezTo>
                  <a:pt x="2134" y="1688"/>
                  <a:pt x="2065" y="1757"/>
                  <a:pt x="2065" y="1841"/>
                </a:cubicBezTo>
                <a:lnTo>
                  <a:pt x="2065" y="2047"/>
                </a:lnTo>
                <a:cubicBezTo>
                  <a:pt x="2065" y="2131"/>
                  <a:pt x="2134" y="2200"/>
                  <a:pt x="2219" y="2200"/>
                </a:cubicBezTo>
                <a:lnTo>
                  <a:pt x="2737" y="2200"/>
                </a:lnTo>
                <a:cubicBezTo>
                  <a:pt x="2822" y="2200"/>
                  <a:pt x="2891" y="2131"/>
                  <a:pt x="2891" y="2047"/>
                </a:cubicBezTo>
                <a:lnTo>
                  <a:pt x="2891" y="1841"/>
                </a:lnTo>
                <a:cubicBezTo>
                  <a:pt x="2891" y="1757"/>
                  <a:pt x="2822" y="1688"/>
                  <a:pt x="2737" y="1688"/>
                </a:cubicBezTo>
                <a:close/>
              </a:path>
            </a:pathLst>
          </a:custGeom>
          <a:solidFill>
            <a:srgbClr val="00B0F0"/>
          </a:solidFill>
          <a:ln>
            <a:noFill/>
          </a:ln>
        </p:spPr>
        <p:txBody>
          <a:bodyPr wrap="square">
            <a:noAutofit/>
          </a:bodyPr>
          <a:lstStyle/>
          <a:p>
            <a:pPr fontAlgn="ctr"/>
            <a:endParaRPr lang="en-US" altLang="zh-CN" sz="2400" dirty="0"/>
          </a:p>
        </p:txBody>
      </p:sp>
      <p:grpSp>
        <p:nvGrpSpPr>
          <p:cNvPr id="90" name="组合 89"/>
          <p:cNvGrpSpPr/>
          <p:nvPr/>
        </p:nvGrpSpPr>
        <p:grpSpPr>
          <a:xfrm>
            <a:off x="696732" y="3072217"/>
            <a:ext cx="5399269" cy="1259497"/>
            <a:chOff x="740400" y="2556923"/>
            <a:chExt cx="5400675" cy="1014143"/>
          </a:xfrm>
        </p:grpSpPr>
        <p:sp>
          <p:nvSpPr>
            <p:cNvPr id="91" name="椭圆 90"/>
            <p:cNvSpPr/>
            <p:nvPr/>
          </p:nvSpPr>
          <p:spPr bwMode="auto">
            <a:xfrm>
              <a:off x="1280560" y="2819953"/>
              <a:ext cx="4320480" cy="540360"/>
            </a:xfrm>
            <a:prstGeom prst="ellipse">
              <a:avLst/>
            </a:prstGeom>
            <a:gradFill flip="none" rotWithShape="1">
              <a:gsLst>
                <a:gs pos="0">
                  <a:srgbClr val="00B0F0">
                    <a:alpha val="52000"/>
                  </a:srgbClr>
                </a:gs>
                <a:gs pos="100000">
                  <a:srgbClr val="BDCBDB">
                    <a:alpha val="25000"/>
                  </a:srgbClr>
                </a:gs>
              </a:gsLst>
              <a:lin ang="16200000" scaled="1"/>
              <a:tileRect/>
            </a:gradFill>
            <a:ln>
              <a:gradFill>
                <a:gsLst>
                  <a:gs pos="0">
                    <a:srgbClr val="00B0F0">
                      <a:alpha val="25000"/>
                    </a:srgbClr>
                  </a:gs>
                  <a:gs pos="25000">
                    <a:srgbClr val="00B0F0">
                      <a:alpha val="50000"/>
                    </a:srgbClr>
                  </a:gs>
                  <a:gs pos="75000">
                    <a:srgbClr val="00B0F0">
                      <a:alpha val="50000"/>
                    </a:srgbClr>
                  </a:gs>
                  <a:gs pos="50000">
                    <a:srgbClr val="00B0F0">
                      <a:alpha val="75000"/>
                    </a:srgbClr>
                  </a:gs>
                  <a:gs pos="100000">
                    <a:srgbClr val="00B0F0"/>
                  </a:gs>
                </a:gsLst>
                <a:lin ang="5400000" scaled="1"/>
              </a:gradFill>
            </a:ln>
            <a:scene3d>
              <a:camera prst="perspectiveRelaxedModerately" fov="0">
                <a:rot lat="0" lon="0" rev="0"/>
              </a:camera>
              <a:lightRig rig="threePt" dir="t"/>
            </a:scene3d>
            <a:sp3d prstMaterial="metal">
              <a:extrusionClr>
                <a:schemeClr val="bg2"/>
              </a:extrusionClr>
              <a:contourClr>
                <a:schemeClr val="bg1"/>
              </a:contourClr>
            </a:sp3d>
            <a:extLst/>
          </p:spPr>
          <p:txBody>
            <a:bodyPr vert="horz" wrap="square" lIns="68589" tIns="34295" rIns="68589" bIns="34295" numCol="1" rtlCol="0" anchor="t" anchorCtr="0" compatLnSpc="1">
              <a:prstTxWarp prst="textNoShape">
                <a:avLst/>
              </a:prstTxWarp>
              <a:noAutofit/>
            </a:bodyPr>
            <a:lstStyle/>
            <a:p>
              <a:pPr algn="ctr" fontAlgn="ctr"/>
              <a:endParaRPr lang="en-US" altLang="zh-CN" sz="1100" dirty="0"/>
            </a:p>
          </p:txBody>
        </p:sp>
        <p:sp>
          <p:nvSpPr>
            <p:cNvPr id="92" name="椭圆 91"/>
            <p:cNvSpPr/>
            <p:nvPr/>
          </p:nvSpPr>
          <p:spPr bwMode="auto">
            <a:xfrm>
              <a:off x="1040208" y="2640645"/>
              <a:ext cx="4812833" cy="845119"/>
            </a:xfrm>
            <a:prstGeom prst="ellipse">
              <a:avLst/>
            </a:prstGeom>
            <a:noFill/>
            <a:ln>
              <a:gradFill>
                <a:gsLst>
                  <a:gs pos="0">
                    <a:srgbClr val="00B0F0">
                      <a:alpha val="20000"/>
                    </a:srgbClr>
                  </a:gs>
                  <a:gs pos="75000">
                    <a:srgbClr val="00B0F0"/>
                  </a:gs>
                  <a:gs pos="25000">
                    <a:srgbClr val="00B0F0"/>
                  </a:gs>
                  <a:gs pos="50000">
                    <a:srgbClr val="00B0F0">
                      <a:alpha val="50000"/>
                    </a:srgbClr>
                  </a:gs>
                  <a:gs pos="100000">
                    <a:srgbClr val="00B0F0">
                      <a:alpha val="50000"/>
                    </a:srgbClr>
                  </a:gs>
                </a:gsLst>
                <a:lin ang="5400000" scaled="1"/>
              </a:gradFill>
              <a:prstDash val="dash"/>
            </a:ln>
            <a:scene3d>
              <a:camera prst="perspectiveRelaxedModerately" fov="4500000">
                <a:rot lat="21594000" lon="0" rev="0"/>
              </a:camera>
              <a:lightRig rig="threePt" dir="t"/>
            </a:scene3d>
            <a:sp3d prstMaterial="metal">
              <a:extrusionClr>
                <a:schemeClr val="bg2"/>
              </a:extrusionClr>
              <a:contourClr>
                <a:schemeClr val="bg1"/>
              </a:contourClr>
            </a:sp3d>
            <a:extLst/>
          </p:spPr>
          <p:txBody>
            <a:bodyPr vert="horz" wrap="square" lIns="68589" tIns="34295" rIns="68589" bIns="34295" numCol="1" rtlCol="0" anchor="t" anchorCtr="0" compatLnSpc="1">
              <a:prstTxWarp prst="textNoShape">
                <a:avLst/>
              </a:prstTxWarp>
              <a:noAutofit/>
            </a:bodyPr>
            <a:lstStyle/>
            <a:p>
              <a:pPr algn="ctr" fontAlgn="ctr"/>
              <a:endParaRPr lang="en-US" altLang="zh-CN" sz="1100" dirty="0"/>
            </a:p>
          </p:txBody>
        </p:sp>
        <p:sp>
          <p:nvSpPr>
            <p:cNvPr id="94" name="椭圆 93"/>
            <p:cNvSpPr/>
            <p:nvPr/>
          </p:nvSpPr>
          <p:spPr bwMode="auto">
            <a:xfrm>
              <a:off x="740400" y="2556923"/>
              <a:ext cx="5400675" cy="1014143"/>
            </a:xfrm>
            <a:prstGeom prst="ellipse">
              <a:avLst/>
            </a:prstGeom>
            <a:noFill/>
            <a:ln>
              <a:gradFill>
                <a:gsLst>
                  <a:gs pos="0">
                    <a:srgbClr val="00B0F0">
                      <a:alpha val="20000"/>
                    </a:srgbClr>
                  </a:gs>
                  <a:gs pos="75000">
                    <a:srgbClr val="00B0F0"/>
                  </a:gs>
                  <a:gs pos="25000">
                    <a:srgbClr val="00B0F0"/>
                  </a:gs>
                  <a:gs pos="50000">
                    <a:srgbClr val="00B0F0">
                      <a:alpha val="50000"/>
                    </a:srgbClr>
                  </a:gs>
                  <a:gs pos="100000">
                    <a:srgbClr val="00B0F0">
                      <a:alpha val="50000"/>
                    </a:srgbClr>
                  </a:gs>
                </a:gsLst>
                <a:lin ang="5400000" scaled="1"/>
              </a:gradFill>
              <a:prstDash val="dash"/>
            </a:ln>
            <a:scene3d>
              <a:camera prst="perspectiveRelaxedModerately" fov="4500000">
                <a:rot lat="21594000" lon="0" rev="0"/>
              </a:camera>
              <a:lightRig rig="threePt" dir="t"/>
            </a:scene3d>
            <a:sp3d prstMaterial="metal">
              <a:extrusionClr>
                <a:schemeClr val="bg2"/>
              </a:extrusionClr>
              <a:contourClr>
                <a:schemeClr val="bg1"/>
              </a:contourClr>
            </a:sp3d>
            <a:extLst/>
          </p:spPr>
          <p:txBody>
            <a:bodyPr vert="horz" wrap="square" lIns="68589" tIns="34295" rIns="68589" bIns="34295" numCol="1" rtlCol="0" anchor="t" anchorCtr="0" compatLnSpc="1">
              <a:prstTxWarp prst="textNoShape">
                <a:avLst/>
              </a:prstTxWarp>
              <a:noAutofit/>
            </a:bodyPr>
            <a:lstStyle/>
            <a:p>
              <a:pPr algn="ctr" fontAlgn="ctr"/>
              <a:endParaRPr lang="en-US" altLang="zh-CN" sz="1100" dirty="0"/>
            </a:p>
          </p:txBody>
        </p:sp>
      </p:grpSp>
      <p:grpSp>
        <p:nvGrpSpPr>
          <p:cNvPr id="95" name="组合 94"/>
          <p:cNvGrpSpPr/>
          <p:nvPr/>
        </p:nvGrpSpPr>
        <p:grpSpPr>
          <a:xfrm>
            <a:off x="2591774" y="4946516"/>
            <a:ext cx="1655569" cy="1478425"/>
            <a:chOff x="841003" y="1333252"/>
            <a:chExt cx="1656000" cy="1478810"/>
          </a:xfrm>
        </p:grpSpPr>
        <p:pic>
          <p:nvPicPr>
            <p:cNvPr id="96" name="图片 95"/>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841003" y="1333252"/>
              <a:ext cx="1656000" cy="1254462"/>
            </a:xfrm>
            <a:prstGeom prst="rect">
              <a:avLst/>
            </a:prstGeom>
          </p:spPr>
        </p:pic>
        <p:sp>
          <p:nvSpPr>
            <p:cNvPr id="113" name="矩形 112"/>
            <p:cNvSpPr/>
            <p:nvPr/>
          </p:nvSpPr>
          <p:spPr>
            <a:xfrm>
              <a:off x="841003" y="2226896"/>
              <a:ext cx="1656000" cy="360000"/>
            </a:xfrm>
            <a:prstGeom prst="rect">
              <a:avLst/>
            </a:prstGeom>
            <a:gradFill>
              <a:gsLst>
                <a:gs pos="63000">
                  <a:schemeClr val="tx2">
                    <a:alpha val="60000"/>
                  </a:schemeClr>
                </a:gs>
                <a:gs pos="100000">
                  <a:srgbClr val="828282">
                    <a:alpha val="20000"/>
                    <a:lumMod val="94000"/>
                    <a:lumOff val="6000"/>
                  </a:srgbClr>
                </a:gs>
              </a:gsLst>
              <a:lin ang="0" scaled="1"/>
            </a:gradFill>
            <a:ln w="19050">
              <a:noFill/>
              <a:headEnd/>
              <a:tailEnd/>
            </a:ln>
            <a:effectLst>
              <a:outerShdw blurRad="50800" dist="38100" dir="2700000" algn="tl" rotWithShape="0">
                <a:prstClr val="black">
                  <a:alpha val="40000"/>
                </a:prstClr>
              </a:outerShdw>
            </a:effectLst>
            <a:scene3d>
              <a:camera prst="orthographicFront"/>
              <a:lightRig rig="threePt" dir="t"/>
            </a:scene3d>
            <a:sp3d/>
          </p:spPr>
          <p:style>
            <a:lnRef idx="1">
              <a:schemeClr val="accent3"/>
            </a:lnRef>
            <a:fillRef idx="2">
              <a:schemeClr val="accent3"/>
            </a:fillRef>
            <a:effectRef idx="1">
              <a:schemeClr val="accent3"/>
            </a:effectRef>
            <a:fontRef idx="minor">
              <a:schemeClr val="dk1"/>
            </a:fontRef>
          </p:style>
          <p:txBody>
            <a:bodyPr wrap="square" lIns="0" tIns="81252" rIns="0" bIns="81252" rtlCol="0" anchor="ctr" anchorCtr="0">
              <a:noAutofit/>
            </a:bodyPr>
            <a:lstStyle/>
            <a:p>
              <a:pPr algn="ctr" defTabSz="812598" fontAlgn="ctr"/>
              <a:r>
                <a:rPr lang="en-US" sz="1100" dirty="0">
                  <a:solidFill>
                    <a:schemeClr val="bg1"/>
                  </a:solidFill>
                </a:rPr>
                <a:t>100 Mbps/person, latency &lt; 15 </a:t>
              </a:r>
              <a:r>
                <a:rPr lang="en-US" sz="1100" dirty="0" err="1">
                  <a:solidFill>
                    <a:schemeClr val="bg1"/>
                  </a:solidFill>
                </a:rPr>
                <a:t>ms</a:t>
              </a:r>
              <a:endParaRPr lang="en-US" altLang="zh-CN" sz="1100" dirty="0">
                <a:solidFill>
                  <a:schemeClr val="bg1"/>
                </a:solidFill>
                <a:ea typeface="微软雅黑" panose="020B0503020204020204" pitchFamily="34" charset="-122"/>
              </a:endParaRPr>
            </a:p>
          </p:txBody>
        </p:sp>
        <p:sp>
          <p:nvSpPr>
            <p:cNvPr id="114" name="矩形 113"/>
            <p:cNvSpPr/>
            <p:nvPr/>
          </p:nvSpPr>
          <p:spPr>
            <a:xfrm>
              <a:off x="945753" y="2627396"/>
              <a:ext cx="1446501" cy="184666"/>
            </a:xfrm>
            <a:prstGeom prst="rect">
              <a:avLst/>
            </a:prstGeom>
          </p:spPr>
          <p:txBody>
            <a:bodyPr wrap="square" lIns="0" tIns="0" rIns="0" bIns="0">
              <a:noAutofit/>
            </a:bodyPr>
            <a:lstStyle/>
            <a:p>
              <a:pPr algn="ctr" defTabSz="1625439" fontAlgn="ctr"/>
              <a:r>
                <a:rPr lang="en-US" sz="1200" b="1" dirty="0"/>
                <a:t>VR class/game</a:t>
              </a:r>
              <a:endParaRPr lang="en-US" altLang="zh-CN" sz="1200" b="1" dirty="0">
                <a:ea typeface="微软雅黑" pitchFamily="34" charset="-122"/>
                <a:cs typeface="FZLanTingHeiS-R-GB"/>
              </a:endParaRPr>
            </a:p>
          </p:txBody>
        </p:sp>
      </p:grpSp>
      <p:grpSp>
        <p:nvGrpSpPr>
          <p:cNvPr id="115" name="组合 114"/>
          <p:cNvGrpSpPr/>
          <p:nvPr/>
        </p:nvGrpSpPr>
        <p:grpSpPr>
          <a:xfrm>
            <a:off x="4368258" y="4959716"/>
            <a:ext cx="1655569" cy="1462597"/>
            <a:chOff x="2583044" y="1349083"/>
            <a:chExt cx="1656000" cy="1462978"/>
          </a:xfrm>
        </p:grpSpPr>
        <p:pic>
          <p:nvPicPr>
            <p:cNvPr id="116" name="图片 106">
              <a:extLst>
                <a:ext uri="{FF2B5EF4-FFF2-40B4-BE49-F238E27FC236}">
                  <a16:creationId xmlns="" xmlns:a16="http://schemas.microsoft.com/office/drawing/2014/main" id="{C987BDB0-D644-450F-855C-E0CBF1355B26}"/>
                </a:ext>
              </a:extLst>
            </p:cNvPr>
            <p:cNvPicPr preferRelativeResize="0">
              <a:picLocks/>
            </p:cNvPicPr>
            <p:nvPr/>
          </p:nvPicPr>
          <p:blipFill>
            <a:blip r:embed="rId6" cstate="print"/>
            <a:stretch>
              <a:fillRect/>
            </a:stretch>
          </p:blipFill>
          <p:spPr>
            <a:xfrm>
              <a:off x="2583044" y="1349083"/>
              <a:ext cx="1656000" cy="1260000"/>
            </a:xfrm>
            <a:prstGeom prst="rect">
              <a:avLst/>
            </a:prstGeom>
          </p:spPr>
        </p:pic>
        <p:sp>
          <p:nvSpPr>
            <p:cNvPr id="117" name="矩形 116"/>
            <p:cNvSpPr/>
            <p:nvPr/>
          </p:nvSpPr>
          <p:spPr>
            <a:xfrm>
              <a:off x="2583044" y="2234843"/>
              <a:ext cx="1656000" cy="360000"/>
            </a:xfrm>
            <a:prstGeom prst="rect">
              <a:avLst/>
            </a:prstGeom>
            <a:gradFill flip="none" rotWithShape="1">
              <a:gsLst>
                <a:gs pos="63000">
                  <a:schemeClr val="tx2">
                    <a:alpha val="60000"/>
                  </a:schemeClr>
                </a:gs>
                <a:gs pos="100000">
                  <a:srgbClr val="828282">
                    <a:alpha val="20000"/>
                    <a:lumMod val="94000"/>
                    <a:lumOff val="6000"/>
                  </a:srgbClr>
                </a:gs>
              </a:gsLst>
              <a:lin ang="0" scaled="1"/>
              <a:tileRect/>
            </a:gradFill>
            <a:ln w="19050">
              <a:noFill/>
              <a:headEnd/>
              <a:tailEnd/>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lIns="35991" tIns="81252" rIns="35991" bIns="81252" rtlCol="0" anchor="ctr" anchorCtr="0">
              <a:noAutofit/>
            </a:bodyPr>
            <a:lstStyle/>
            <a:p>
              <a:pPr algn="ctr" defTabSz="812598" fontAlgn="ctr"/>
              <a:r>
                <a:rPr lang="en-US" sz="1100" dirty="0">
                  <a:solidFill>
                    <a:schemeClr val="bg1"/>
                  </a:solidFill>
                </a:rPr>
                <a:t>400+ concurrent users per AP</a:t>
              </a:r>
              <a:endParaRPr lang="en-US" altLang="zh-CN" sz="1100" dirty="0">
                <a:solidFill>
                  <a:schemeClr val="bg1"/>
                </a:solidFill>
                <a:ea typeface="微软雅黑" panose="020B0503020204020204" pitchFamily="34" charset="-122"/>
              </a:endParaRPr>
            </a:p>
          </p:txBody>
        </p:sp>
        <p:sp>
          <p:nvSpPr>
            <p:cNvPr id="118" name="矩形 117"/>
            <p:cNvSpPr/>
            <p:nvPr/>
          </p:nvSpPr>
          <p:spPr>
            <a:xfrm>
              <a:off x="2627978" y="2627395"/>
              <a:ext cx="1566134" cy="184666"/>
            </a:xfrm>
            <a:prstGeom prst="rect">
              <a:avLst/>
            </a:prstGeom>
          </p:spPr>
          <p:txBody>
            <a:bodyPr wrap="square" lIns="0" tIns="0" rIns="0" bIns="0">
              <a:noAutofit/>
            </a:bodyPr>
            <a:lstStyle/>
            <a:p>
              <a:pPr algn="ctr" defTabSz="1625439" fontAlgn="ctr"/>
              <a:r>
                <a:rPr lang="en-US" sz="1200" b="1" dirty="0"/>
                <a:t>High-density stadium</a:t>
              </a:r>
              <a:endParaRPr lang="en-US" altLang="zh-CN" sz="1200" b="1" dirty="0">
                <a:ea typeface="微软雅黑" panose="020B0503020204020204" pitchFamily="34" charset="-122"/>
              </a:endParaRPr>
            </a:p>
          </p:txBody>
        </p:sp>
      </p:grpSp>
      <p:grpSp>
        <p:nvGrpSpPr>
          <p:cNvPr id="119" name="组合 118"/>
          <p:cNvGrpSpPr/>
          <p:nvPr/>
        </p:nvGrpSpPr>
        <p:grpSpPr>
          <a:xfrm>
            <a:off x="815106" y="4942888"/>
            <a:ext cx="1655569" cy="1482053"/>
            <a:chOff x="4435670" y="1331251"/>
            <a:chExt cx="1656000" cy="1482439"/>
          </a:xfrm>
        </p:grpSpPr>
        <p:pic>
          <p:nvPicPr>
            <p:cNvPr id="120" name="Picture 3"/>
            <p:cNvPicPr preferRelativeResize="0">
              <a:picLocks noChangeArrowheads="1"/>
            </p:cNvPicPr>
            <p:nvPr/>
          </p:nvPicPr>
          <p:blipFill>
            <a:blip r:embed="rId7" cstate="print"/>
            <a:stretch>
              <a:fillRect/>
            </a:stretch>
          </p:blipFill>
          <p:spPr bwMode="auto">
            <a:xfrm>
              <a:off x="4435670" y="1331251"/>
              <a:ext cx="1656000" cy="1260000"/>
            </a:xfrm>
            <a:prstGeom prst="rect">
              <a:avLst/>
            </a:prstGeom>
          </p:spPr>
        </p:pic>
        <p:sp>
          <p:nvSpPr>
            <p:cNvPr id="121" name="矩形 120"/>
            <p:cNvSpPr/>
            <p:nvPr/>
          </p:nvSpPr>
          <p:spPr>
            <a:xfrm>
              <a:off x="4435670" y="2256271"/>
              <a:ext cx="1656000" cy="324000"/>
            </a:xfrm>
            <a:prstGeom prst="rect">
              <a:avLst/>
            </a:prstGeom>
            <a:gradFill flip="none" rotWithShape="1">
              <a:gsLst>
                <a:gs pos="63000">
                  <a:schemeClr val="tx2">
                    <a:alpha val="60000"/>
                  </a:schemeClr>
                </a:gs>
                <a:gs pos="100000">
                  <a:srgbClr val="828282">
                    <a:alpha val="20000"/>
                    <a:lumMod val="94000"/>
                    <a:lumOff val="6000"/>
                  </a:srgbClr>
                </a:gs>
              </a:gsLst>
              <a:lin ang="0" scaled="1"/>
              <a:tileRect/>
            </a:gradFill>
            <a:ln w="19050">
              <a:noFill/>
              <a:headEnd/>
              <a:tailEnd/>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lIns="162504" tIns="81252" rIns="162504" bIns="81252" rtlCol="0" anchor="ctr" anchorCtr="0">
              <a:noAutofit/>
            </a:bodyPr>
            <a:lstStyle/>
            <a:p>
              <a:pPr algn="ctr" defTabSz="812598" fontAlgn="ctr"/>
              <a:r>
                <a:rPr lang="en-US" sz="1100" dirty="0">
                  <a:solidFill>
                    <a:schemeClr val="bg1"/>
                  </a:solidFill>
                </a:rPr>
                <a:t>Connected people and </a:t>
              </a:r>
              <a:r>
                <a:rPr lang="en-US" sz="1100" dirty="0" err="1">
                  <a:solidFill>
                    <a:schemeClr val="bg1"/>
                  </a:solidFill>
                </a:rPr>
                <a:t>IoT</a:t>
              </a:r>
              <a:r>
                <a:rPr lang="en-US" sz="1100" dirty="0">
                  <a:solidFill>
                    <a:schemeClr val="bg1"/>
                  </a:solidFill>
                </a:rPr>
                <a:t> terminals</a:t>
              </a:r>
              <a:endParaRPr lang="en-US" altLang="zh-CN" sz="1100" dirty="0">
                <a:solidFill>
                  <a:schemeClr val="bg1"/>
                </a:solidFill>
                <a:ea typeface="微软雅黑" panose="020B0503020204020204" pitchFamily="34" charset="-122"/>
              </a:endParaRPr>
            </a:p>
          </p:txBody>
        </p:sp>
        <p:sp>
          <p:nvSpPr>
            <p:cNvPr id="122" name="矩形 121"/>
            <p:cNvSpPr/>
            <p:nvPr/>
          </p:nvSpPr>
          <p:spPr>
            <a:xfrm>
              <a:off x="4617075" y="2629024"/>
              <a:ext cx="1293190" cy="184666"/>
            </a:xfrm>
            <a:prstGeom prst="rect">
              <a:avLst/>
            </a:prstGeom>
          </p:spPr>
          <p:txBody>
            <a:bodyPr wrap="square" lIns="0" tIns="0" rIns="0" bIns="0">
              <a:noAutofit/>
            </a:bodyPr>
            <a:lstStyle/>
            <a:p>
              <a:pPr algn="ctr" defTabSz="1625439" fontAlgn="ctr"/>
              <a:r>
                <a:rPr lang="en-US" sz="1200" b="1" dirty="0"/>
                <a:t>Office </a:t>
              </a:r>
              <a:r>
                <a:rPr lang="en-US" sz="1200" b="1" dirty="0" err="1"/>
                <a:t>IoT</a:t>
              </a:r>
              <a:endParaRPr lang="en-US" altLang="zh-CN" sz="1200" b="1" dirty="0">
                <a:ea typeface="微软雅黑" panose="020B0503020204020204" pitchFamily="34" charset="-122"/>
              </a:endParaRPr>
            </a:p>
          </p:txBody>
        </p:sp>
      </p:grpSp>
      <p:sp>
        <p:nvSpPr>
          <p:cNvPr id="123" name="Freeform 14"/>
          <p:cNvSpPr>
            <a:spLocks noChangeAspect="1" noEditPoints="1"/>
          </p:cNvSpPr>
          <p:nvPr/>
        </p:nvSpPr>
        <p:spPr bwMode="auto">
          <a:xfrm>
            <a:off x="3137299" y="1848400"/>
            <a:ext cx="577195" cy="470001"/>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rgbClr val="00B0F0">
              <a:alpha val="70000"/>
            </a:srgbClr>
          </a:solidFill>
          <a:ln w="9525">
            <a:noFill/>
            <a:round/>
            <a:headEnd/>
            <a:tailEnd/>
          </a:ln>
        </p:spPr>
        <p:txBody>
          <a:bodyPr vert="horz" wrap="square" lIns="64104" tIns="32052" rIns="64104" bIns="32052" numCol="1" anchor="t" anchorCtr="0" compatLnSpc="1">
            <a:prstTxWarp prst="textNoShape">
              <a:avLst/>
            </a:prstTxWarp>
            <a:noAutofit/>
          </a:bodyPr>
          <a:lstStyle/>
          <a:p>
            <a:pPr defTabSz="641233" fontAlgn="ctr">
              <a:defRPr/>
            </a:pPr>
            <a:endParaRPr lang="en-US" altLang="zh-CN" sz="1000" kern="0" dirty="0">
              <a:solidFill>
                <a:prstClr val="white"/>
              </a:solidFill>
              <a:ea typeface="方正兰亭超细黑简体" panose="02000000000000000000" pitchFamily="2" charset="-122"/>
              <a:cs typeface="+mn-ea"/>
              <a:sym typeface="+mn-lt"/>
            </a:endParaRPr>
          </a:p>
        </p:txBody>
      </p:sp>
      <p:sp>
        <p:nvSpPr>
          <p:cNvPr id="124" name="Freeform 9"/>
          <p:cNvSpPr>
            <a:spLocks noChangeAspect="1" noEditPoints="1"/>
          </p:cNvSpPr>
          <p:nvPr/>
        </p:nvSpPr>
        <p:spPr bwMode="auto">
          <a:xfrm>
            <a:off x="2297465" y="1921154"/>
            <a:ext cx="532787" cy="391673"/>
          </a:xfrm>
          <a:custGeom>
            <a:avLst/>
            <a:gdLst>
              <a:gd name="T0" fmla="*/ 792 w 950"/>
              <a:gd name="T1" fmla="*/ 63 h 698"/>
              <a:gd name="T2" fmla="*/ 108 w 950"/>
              <a:gd name="T3" fmla="*/ 120 h 698"/>
              <a:gd name="T4" fmla="*/ 150 w 950"/>
              <a:gd name="T5" fmla="*/ 635 h 698"/>
              <a:gd name="T6" fmla="*/ 799 w 950"/>
              <a:gd name="T7" fmla="*/ 635 h 698"/>
              <a:gd name="T8" fmla="*/ 842 w 950"/>
              <a:gd name="T9" fmla="*/ 112 h 698"/>
              <a:gd name="T10" fmla="*/ 670 w 950"/>
              <a:gd name="T11" fmla="*/ 175 h 698"/>
              <a:gd name="T12" fmla="*/ 790 w 950"/>
              <a:gd name="T13" fmla="*/ 205 h 698"/>
              <a:gd name="T14" fmla="*/ 570 w 950"/>
              <a:gd name="T15" fmla="*/ 238 h 698"/>
              <a:gd name="T16" fmla="*/ 575 w 950"/>
              <a:gd name="T17" fmla="*/ 176 h 698"/>
              <a:gd name="T18" fmla="*/ 189 w 950"/>
              <a:gd name="T19" fmla="*/ 528 h 698"/>
              <a:gd name="T20" fmla="*/ 327 w 950"/>
              <a:gd name="T21" fmla="*/ 262 h 698"/>
              <a:gd name="T22" fmla="*/ 305 w 950"/>
              <a:gd name="T23" fmla="*/ 194 h 698"/>
              <a:gd name="T24" fmla="*/ 444 w 950"/>
              <a:gd name="T25" fmla="*/ 273 h 698"/>
              <a:gd name="T26" fmla="*/ 365 w 950"/>
              <a:gd name="T27" fmla="*/ 310 h 698"/>
              <a:gd name="T28" fmla="*/ 770 w 950"/>
              <a:gd name="T29" fmla="*/ 536 h 698"/>
              <a:gd name="T30" fmla="*/ 565 w 950"/>
              <a:gd name="T31" fmla="*/ 543 h 698"/>
              <a:gd name="T32" fmla="*/ 377 w 950"/>
              <a:gd name="T33" fmla="*/ 542 h 698"/>
              <a:gd name="T34" fmla="*/ 365 w 950"/>
              <a:gd name="T35" fmla="*/ 488 h 698"/>
              <a:gd name="T36" fmla="*/ 757 w 950"/>
              <a:gd name="T37" fmla="*/ 484 h 698"/>
              <a:gd name="T38" fmla="*/ 770 w 950"/>
              <a:gd name="T39" fmla="*/ 536 h 698"/>
              <a:gd name="T40" fmla="*/ 598 w 950"/>
              <a:gd name="T41" fmla="*/ 442 h 698"/>
              <a:gd name="T42" fmla="*/ 446 w 950"/>
              <a:gd name="T43" fmla="*/ 441 h 698"/>
              <a:gd name="T44" fmla="*/ 439 w 950"/>
              <a:gd name="T45" fmla="*/ 386 h 698"/>
              <a:gd name="T46" fmla="*/ 754 w 950"/>
              <a:gd name="T47" fmla="*/ 383 h 698"/>
              <a:gd name="T48" fmla="*/ 754 w 950"/>
              <a:gd name="T49" fmla="*/ 441 h 698"/>
              <a:gd name="T50" fmla="*/ 508 w 950"/>
              <a:gd name="T51" fmla="*/ 339 h 698"/>
              <a:gd name="T52" fmla="*/ 509 w 950"/>
              <a:gd name="T53" fmla="*/ 275 h 698"/>
              <a:gd name="T54" fmla="*/ 632 w 950"/>
              <a:gd name="T55" fmla="*/ 274 h 698"/>
              <a:gd name="T56" fmla="*/ 790 w 950"/>
              <a:gd name="T57" fmla="*/ 306 h 698"/>
              <a:gd name="T58" fmla="*/ 925 w 950"/>
              <a:gd name="T59" fmla="*/ 698 h 698"/>
              <a:gd name="T60" fmla="*/ 0 w 950"/>
              <a:gd name="T61" fmla="*/ 672 h 698"/>
              <a:gd name="T62" fmla="*/ 25 w 950"/>
              <a:gd name="T63" fmla="*/ 0 h 698"/>
              <a:gd name="T64" fmla="*/ 950 w 950"/>
              <a:gd name="T65" fmla="*/ 26 h 698"/>
              <a:gd name="T66" fmla="*/ 925 w 950"/>
              <a:gd name="T6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0" h="698">
                <a:moveTo>
                  <a:pt x="842" y="112"/>
                </a:moveTo>
                <a:cubicBezTo>
                  <a:pt x="842" y="75"/>
                  <a:pt x="830" y="62"/>
                  <a:pt x="792" y="63"/>
                </a:cubicBezTo>
                <a:cubicBezTo>
                  <a:pt x="582" y="64"/>
                  <a:pt x="373" y="63"/>
                  <a:pt x="163" y="64"/>
                </a:cubicBezTo>
                <a:cubicBezTo>
                  <a:pt x="111" y="64"/>
                  <a:pt x="108" y="66"/>
                  <a:pt x="108" y="120"/>
                </a:cubicBezTo>
                <a:cubicBezTo>
                  <a:pt x="108" y="278"/>
                  <a:pt x="109" y="435"/>
                  <a:pt x="108" y="593"/>
                </a:cubicBezTo>
                <a:cubicBezTo>
                  <a:pt x="108" y="624"/>
                  <a:pt x="117" y="636"/>
                  <a:pt x="150" y="635"/>
                </a:cubicBezTo>
                <a:cubicBezTo>
                  <a:pt x="258" y="634"/>
                  <a:pt x="367" y="635"/>
                  <a:pt x="475" y="635"/>
                </a:cubicBezTo>
                <a:cubicBezTo>
                  <a:pt x="583" y="635"/>
                  <a:pt x="691" y="634"/>
                  <a:pt x="799" y="635"/>
                </a:cubicBezTo>
                <a:cubicBezTo>
                  <a:pt x="832" y="636"/>
                  <a:pt x="842" y="625"/>
                  <a:pt x="842" y="593"/>
                </a:cubicBezTo>
                <a:cubicBezTo>
                  <a:pt x="841" y="433"/>
                  <a:pt x="841" y="272"/>
                  <a:pt x="842" y="112"/>
                </a:cubicBezTo>
                <a:close/>
                <a:moveTo>
                  <a:pt x="575" y="176"/>
                </a:moveTo>
                <a:cubicBezTo>
                  <a:pt x="606" y="172"/>
                  <a:pt x="670" y="175"/>
                  <a:pt x="670" y="175"/>
                </a:cubicBezTo>
                <a:cubicBezTo>
                  <a:pt x="700" y="175"/>
                  <a:pt x="730" y="172"/>
                  <a:pt x="760" y="177"/>
                </a:cubicBezTo>
                <a:cubicBezTo>
                  <a:pt x="772" y="178"/>
                  <a:pt x="789" y="185"/>
                  <a:pt x="790" y="205"/>
                </a:cubicBezTo>
                <a:cubicBezTo>
                  <a:pt x="790" y="229"/>
                  <a:pt x="773" y="236"/>
                  <a:pt x="763" y="237"/>
                </a:cubicBezTo>
                <a:cubicBezTo>
                  <a:pt x="699" y="240"/>
                  <a:pt x="634" y="240"/>
                  <a:pt x="570" y="238"/>
                </a:cubicBezTo>
                <a:cubicBezTo>
                  <a:pt x="561" y="237"/>
                  <a:pt x="546" y="227"/>
                  <a:pt x="546" y="204"/>
                </a:cubicBezTo>
                <a:cubicBezTo>
                  <a:pt x="546" y="181"/>
                  <a:pt x="564" y="177"/>
                  <a:pt x="575" y="176"/>
                </a:cubicBezTo>
                <a:close/>
                <a:moveTo>
                  <a:pt x="238" y="509"/>
                </a:moveTo>
                <a:cubicBezTo>
                  <a:pt x="227" y="526"/>
                  <a:pt x="214" y="546"/>
                  <a:pt x="189" y="528"/>
                </a:cubicBezTo>
                <a:cubicBezTo>
                  <a:pt x="167" y="513"/>
                  <a:pt x="173" y="497"/>
                  <a:pt x="187" y="477"/>
                </a:cubicBezTo>
                <a:cubicBezTo>
                  <a:pt x="235" y="406"/>
                  <a:pt x="281" y="334"/>
                  <a:pt x="327" y="262"/>
                </a:cubicBezTo>
                <a:cubicBezTo>
                  <a:pt x="335" y="249"/>
                  <a:pt x="353" y="222"/>
                  <a:pt x="353" y="222"/>
                </a:cubicBezTo>
                <a:cubicBezTo>
                  <a:pt x="305" y="194"/>
                  <a:pt x="305" y="194"/>
                  <a:pt x="305" y="194"/>
                </a:cubicBezTo>
                <a:cubicBezTo>
                  <a:pt x="432" y="150"/>
                  <a:pt x="432" y="150"/>
                  <a:pt x="432" y="150"/>
                </a:cubicBezTo>
                <a:cubicBezTo>
                  <a:pt x="432" y="150"/>
                  <a:pt x="439" y="198"/>
                  <a:pt x="444" y="273"/>
                </a:cubicBezTo>
                <a:cubicBezTo>
                  <a:pt x="440" y="277"/>
                  <a:pt x="400" y="251"/>
                  <a:pt x="400" y="251"/>
                </a:cubicBezTo>
                <a:cubicBezTo>
                  <a:pt x="400" y="251"/>
                  <a:pt x="378" y="290"/>
                  <a:pt x="365" y="310"/>
                </a:cubicBezTo>
                <a:cubicBezTo>
                  <a:pt x="322" y="376"/>
                  <a:pt x="281" y="443"/>
                  <a:pt x="238" y="509"/>
                </a:cubicBezTo>
                <a:close/>
                <a:moveTo>
                  <a:pt x="770" y="536"/>
                </a:moveTo>
                <a:cubicBezTo>
                  <a:pt x="766" y="539"/>
                  <a:pt x="762" y="542"/>
                  <a:pt x="757" y="542"/>
                </a:cubicBezTo>
                <a:cubicBezTo>
                  <a:pt x="693" y="545"/>
                  <a:pt x="629" y="543"/>
                  <a:pt x="565" y="543"/>
                </a:cubicBezTo>
                <a:cubicBezTo>
                  <a:pt x="565" y="543"/>
                  <a:pt x="565" y="543"/>
                  <a:pt x="565" y="544"/>
                </a:cubicBezTo>
                <a:cubicBezTo>
                  <a:pt x="502" y="544"/>
                  <a:pt x="439" y="545"/>
                  <a:pt x="377" y="542"/>
                </a:cubicBezTo>
                <a:cubicBezTo>
                  <a:pt x="374" y="542"/>
                  <a:pt x="372" y="542"/>
                  <a:pt x="370" y="541"/>
                </a:cubicBezTo>
                <a:cubicBezTo>
                  <a:pt x="347" y="533"/>
                  <a:pt x="345" y="501"/>
                  <a:pt x="365" y="488"/>
                </a:cubicBezTo>
                <a:cubicBezTo>
                  <a:pt x="369" y="486"/>
                  <a:pt x="373" y="484"/>
                  <a:pt x="377" y="484"/>
                </a:cubicBezTo>
                <a:cubicBezTo>
                  <a:pt x="503" y="482"/>
                  <a:pt x="630" y="482"/>
                  <a:pt x="757" y="484"/>
                </a:cubicBezTo>
                <a:cubicBezTo>
                  <a:pt x="762" y="484"/>
                  <a:pt x="766" y="487"/>
                  <a:pt x="770" y="491"/>
                </a:cubicBezTo>
                <a:cubicBezTo>
                  <a:pt x="784" y="503"/>
                  <a:pt x="784" y="524"/>
                  <a:pt x="770" y="536"/>
                </a:cubicBezTo>
                <a:close/>
                <a:moveTo>
                  <a:pt x="754" y="441"/>
                </a:moveTo>
                <a:cubicBezTo>
                  <a:pt x="702" y="444"/>
                  <a:pt x="650" y="442"/>
                  <a:pt x="598" y="442"/>
                </a:cubicBezTo>
                <a:cubicBezTo>
                  <a:pt x="598" y="443"/>
                  <a:pt x="598" y="443"/>
                  <a:pt x="598" y="443"/>
                </a:cubicBezTo>
                <a:cubicBezTo>
                  <a:pt x="547" y="443"/>
                  <a:pt x="496" y="445"/>
                  <a:pt x="446" y="441"/>
                </a:cubicBezTo>
                <a:cubicBezTo>
                  <a:pt x="444" y="441"/>
                  <a:pt x="441" y="441"/>
                  <a:pt x="439" y="440"/>
                </a:cubicBezTo>
                <a:cubicBezTo>
                  <a:pt x="416" y="430"/>
                  <a:pt x="416" y="395"/>
                  <a:pt x="439" y="386"/>
                </a:cubicBezTo>
                <a:cubicBezTo>
                  <a:pt x="441" y="385"/>
                  <a:pt x="444" y="384"/>
                  <a:pt x="446" y="384"/>
                </a:cubicBezTo>
                <a:cubicBezTo>
                  <a:pt x="549" y="382"/>
                  <a:pt x="651" y="383"/>
                  <a:pt x="754" y="383"/>
                </a:cubicBezTo>
                <a:cubicBezTo>
                  <a:pt x="774" y="383"/>
                  <a:pt x="790" y="388"/>
                  <a:pt x="790" y="415"/>
                </a:cubicBezTo>
                <a:cubicBezTo>
                  <a:pt x="790" y="435"/>
                  <a:pt x="767" y="440"/>
                  <a:pt x="754" y="441"/>
                </a:cubicBezTo>
                <a:close/>
                <a:moveTo>
                  <a:pt x="754" y="338"/>
                </a:moveTo>
                <a:cubicBezTo>
                  <a:pt x="672" y="341"/>
                  <a:pt x="590" y="339"/>
                  <a:pt x="508" y="339"/>
                </a:cubicBezTo>
                <a:cubicBezTo>
                  <a:pt x="484" y="339"/>
                  <a:pt x="475" y="331"/>
                  <a:pt x="475" y="304"/>
                </a:cubicBezTo>
                <a:cubicBezTo>
                  <a:pt x="475" y="292"/>
                  <a:pt x="483" y="276"/>
                  <a:pt x="509" y="275"/>
                </a:cubicBezTo>
                <a:cubicBezTo>
                  <a:pt x="550" y="274"/>
                  <a:pt x="591" y="274"/>
                  <a:pt x="632" y="274"/>
                </a:cubicBezTo>
                <a:cubicBezTo>
                  <a:pt x="632" y="274"/>
                  <a:pt x="632" y="274"/>
                  <a:pt x="632" y="274"/>
                </a:cubicBezTo>
                <a:cubicBezTo>
                  <a:pt x="673" y="274"/>
                  <a:pt x="714" y="274"/>
                  <a:pt x="754" y="274"/>
                </a:cubicBezTo>
                <a:cubicBezTo>
                  <a:pt x="777" y="274"/>
                  <a:pt x="791" y="282"/>
                  <a:pt x="790" y="306"/>
                </a:cubicBezTo>
                <a:cubicBezTo>
                  <a:pt x="790" y="332"/>
                  <a:pt x="767" y="337"/>
                  <a:pt x="754" y="338"/>
                </a:cubicBezTo>
                <a:close/>
                <a:moveTo>
                  <a:pt x="925" y="698"/>
                </a:moveTo>
                <a:cubicBezTo>
                  <a:pt x="25" y="698"/>
                  <a:pt x="25" y="698"/>
                  <a:pt x="25" y="698"/>
                </a:cubicBezTo>
                <a:cubicBezTo>
                  <a:pt x="11" y="698"/>
                  <a:pt x="0" y="686"/>
                  <a:pt x="0" y="672"/>
                </a:cubicBezTo>
                <a:cubicBezTo>
                  <a:pt x="0" y="26"/>
                  <a:pt x="0" y="26"/>
                  <a:pt x="0" y="26"/>
                </a:cubicBezTo>
                <a:cubicBezTo>
                  <a:pt x="0" y="12"/>
                  <a:pt x="11" y="0"/>
                  <a:pt x="25" y="0"/>
                </a:cubicBezTo>
                <a:cubicBezTo>
                  <a:pt x="925" y="0"/>
                  <a:pt x="925" y="0"/>
                  <a:pt x="925" y="0"/>
                </a:cubicBezTo>
                <a:cubicBezTo>
                  <a:pt x="939" y="0"/>
                  <a:pt x="950" y="12"/>
                  <a:pt x="950" y="26"/>
                </a:cubicBezTo>
                <a:cubicBezTo>
                  <a:pt x="950" y="672"/>
                  <a:pt x="950" y="672"/>
                  <a:pt x="950" y="672"/>
                </a:cubicBezTo>
                <a:cubicBezTo>
                  <a:pt x="950" y="686"/>
                  <a:pt x="939" y="698"/>
                  <a:pt x="925" y="698"/>
                </a:cubicBezTo>
                <a:close/>
              </a:path>
            </a:pathLst>
          </a:custGeom>
          <a:solidFill>
            <a:srgbClr val="00B0F0">
              <a:alpha val="70000"/>
            </a:srgbClr>
          </a:solidFill>
          <a:ln>
            <a:noFill/>
          </a:ln>
        </p:spPr>
        <p:txBody>
          <a:bodyPr vert="horz" wrap="square" lIns="91416" tIns="45708" rIns="91416" bIns="45708" numCol="1" anchor="t" anchorCtr="0" compatLnSpc="1">
            <a:prstTxWarp prst="textNoShape">
              <a:avLst/>
            </a:prstTxWarp>
            <a:noAutofit/>
          </a:bodyPr>
          <a:lstStyle/>
          <a:p>
            <a:pPr fontAlgn="ctr"/>
            <a:endParaRPr lang="en-US" altLang="zh-CN" sz="2400" dirty="0"/>
          </a:p>
        </p:txBody>
      </p:sp>
      <p:grpSp>
        <p:nvGrpSpPr>
          <p:cNvPr id="125" name="组合 124"/>
          <p:cNvGrpSpPr/>
          <p:nvPr/>
        </p:nvGrpSpPr>
        <p:grpSpPr>
          <a:xfrm>
            <a:off x="4097196" y="1888357"/>
            <a:ext cx="559019" cy="401348"/>
            <a:chOff x="4106808" y="1691320"/>
            <a:chExt cx="850168" cy="610379"/>
          </a:xfrm>
          <a:solidFill>
            <a:srgbClr val="00B0F0">
              <a:alpha val="70000"/>
            </a:srgbClr>
          </a:solidFill>
        </p:grpSpPr>
        <p:sp>
          <p:nvSpPr>
            <p:cNvPr id="126" name="Freeform 35"/>
            <p:cNvSpPr>
              <a:spLocks noEditPoints="1"/>
            </p:cNvSpPr>
            <p:nvPr/>
          </p:nvSpPr>
          <p:spPr bwMode="auto">
            <a:xfrm>
              <a:off x="4228675" y="1860016"/>
              <a:ext cx="596686" cy="315817"/>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p:spPr>
          <p:txBody>
            <a:bodyPr vert="horz" wrap="square" lIns="64107" tIns="32053" rIns="64107" bIns="32053" numCol="1" anchor="t" anchorCtr="0" compatLnSpc="1">
              <a:prstTxWarp prst="textNoShape">
                <a:avLst/>
              </a:prstTxWarp>
              <a:noAutofit/>
            </a:bodyPr>
            <a:lstStyle/>
            <a:p>
              <a:pPr defTabSz="641233" fontAlgn="ctr">
                <a:defRPr/>
              </a:pPr>
              <a:endParaRPr lang="en-US" altLang="zh-CN" sz="1000" kern="0" dirty="0">
                <a:solidFill>
                  <a:schemeClr val="bg1"/>
                </a:solidFill>
                <a:ea typeface="方正兰亭超细黑简体" panose="02000000000000000000" pitchFamily="2" charset="-122"/>
                <a:cs typeface="+mn-ea"/>
                <a:sym typeface="+mn-lt"/>
              </a:endParaRPr>
            </a:p>
          </p:txBody>
        </p:sp>
        <p:grpSp>
          <p:nvGrpSpPr>
            <p:cNvPr id="127" name="Group 102"/>
            <p:cNvGrpSpPr/>
            <p:nvPr/>
          </p:nvGrpSpPr>
          <p:grpSpPr>
            <a:xfrm>
              <a:off x="4106808" y="1691320"/>
              <a:ext cx="850168" cy="610379"/>
              <a:chOff x="5441154" y="4440236"/>
              <a:chExt cx="292618" cy="489544"/>
            </a:xfrm>
            <a:grpFill/>
          </p:grpSpPr>
          <p:sp>
            <p:nvSpPr>
              <p:cNvPr id="128" name="AutoShape 97"/>
              <p:cNvSpPr>
                <a:spLocks/>
              </p:cNvSpPr>
              <p:nvPr/>
            </p:nvSpPr>
            <p:spPr bwMode="auto">
              <a:xfrm>
                <a:off x="5441154" y="4440236"/>
                <a:ext cx="292618" cy="48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w="12700"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13356" tIns="13356" rIns="13356" bIns="13356" anchor="ctr">
                <a:noAutofit/>
              </a:bodyPr>
              <a:lstStyle/>
              <a:p>
                <a:pPr algn="ctr" defTabSz="160252" fontAlgn="ctr" hangingPunct="0">
                  <a:defRPr/>
                </a:pPr>
                <a:endParaRPr lang="en-US" sz="1000" kern="0" dirty="0">
                  <a:solidFill>
                    <a:schemeClr val="bg1"/>
                  </a:solidFill>
                  <a:effectLst>
                    <a:outerShdw blurRad="38100" dist="38100" dir="2700000" algn="tl">
                      <a:srgbClr val="000000"/>
                    </a:outerShdw>
                  </a:effectLst>
                  <a:ea typeface="方正兰亭超细黑简体" panose="02000000000000000000" pitchFamily="2" charset="-122"/>
                  <a:cs typeface="+mn-ea"/>
                  <a:sym typeface="+mn-lt"/>
                </a:endParaRPr>
              </a:p>
            </p:txBody>
          </p:sp>
          <p:sp>
            <p:nvSpPr>
              <p:cNvPr id="129" name="AutoShape 98"/>
              <p:cNvSpPr>
                <a:spLocks/>
              </p:cNvSpPr>
              <p:nvPr/>
            </p:nvSpPr>
            <p:spPr bwMode="auto">
              <a:xfrm>
                <a:off x="5564430" y="4483895"/>
                <a:ext cx="58739" cy="14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w="12700"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13356" tIns="13356" rIns="13356" bIns="13356" anchor="ctr">
                <a:noAutofit/>
              </a:bodyPr>
              <a:lstStyle/>
              <a:p>
                <a:pPr algn="ctr" defTabSz="160252" fontAlgn="ctr" hangingPunct="0">
                  <a:defRPr/>
                </a:pPr>
                <a:endParaRPr lang="en-US" sz="1000" kern="0" dirty="0">
                  <a:solidFill>
                    <a:prstClr val="white"/>
                  </a:solidFill>
                  <a:effectLst>
                    <a:outerShdw blurRad="38100" dist="38100" dir="2700000" algn="tl">
                      <a:srgbClr val="000000"/>
                    </a:outerShdw>
                  </a:effectLst>
                  <a:ea typeface="方正兰亭超细黑简体" panose="02000000000000000000" pitchFamily="2" charset="-122"/>
                  <a:cs typeface="+mn-ea"/>
                  <a:sym typeface="+mn-lt"/>
                </a:endParaRPr>
              </a:p>
            </p:txBody>
          </p:sp>
          <p:sp>
            <p:nvSpPr>
              <p:cNvPr id="130" name="AutoShape 99"/>
              <p:cNvSpPr>
                <a:spLocks/>
              </p:cNvSpPr>
              <p:nvPr/>
            </p:nvSpPr>
            <p:spPr bwMode="auto">
              <a:xfrm>
                <a:off x="5579511" y="4847433"/>
                <a:ext cx="28575" cy="14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w="12700"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13356" tIns="13356" rIns="13356" bIns="13356" anchor="ctr">
                <a:noAutofit/>
              </a:bodyPr>
              <a:lstStyle/>
              <a:p>
                <a:pPr algn="ctr" defTabSz="160252" fontAlgn="ctr" hangingPunct="0">
                  <a:defRPr/>
                </a:pPr>
                <a:endParaRPr lang="en-US" sz="1000" kern="0" dirty="0">
                  <a:solidFill>
                    <a:prstClr val="white"/>
                  </a:solidFill>
                  <a:effectLst>
                    <a:outerShdw blurRad="38100" dist="38100" dir="2700000" algn="tl">
                      <a:srgbClr val="000000"/>
                    </a:outerShdw>
                  </a:effectLst>
                  <a:ea typeface="方正兰亭超细黑简体" panose="02000000000000000000" pitchFamily="2" charset="-122"/>
                  <a:cs typeface="+mn-ea"/>
                  <a:sym typeface="+mn-lt"/>
                </a:endParaRPr>
              </a:p>
            </p:txBody>
          </p:sp>
        </p:grpSp>
      </p:grpSp>
      <p:sp>
        <p:nvSpPr>
          <p:cNvPr id="131" name="矩形 130"/>
          <p:cNvSpPr/>
          <p:nvPr/>
        </p:nvSpPr>
        <p:spPr>
          <a:xfrm>
            <a:off x="2106387" y="2332233"/>
            <a:ext cx="899765" cy="461545"/>
          </a:xfrm>
          <a:prstGeom prst="rect">
            <a:avLst/>
          </a:prstGeom>
        </p:spPr>
        <p:txBody>
          <a:bodyPr wrap="square" lIns="0" tIns="0" rIns="0" bIns="0">
            <a:noAutofit/>
          </a:bodyPr>
          <a:lstStyle/>
          <a:p>
            <a:pPr algn="ctr" defTabSz="1625439" fontAlgn="ctr"/>
            <a:r>
              <a:rPr lang="en-US" sz="1049" dirty="0"/>
              <a:t>Asset management</a:t>
            </a:r>
            <a:endParaRPr lang="en-US" altLang="zh-CN" sz="1049" dirty="0">
              <a:ea typeface="微软雅黑" pitchFamily="34" charset="-122"/>
              <a:cs typeface="FZLanTingHeiS-R-GB"/>
            </a:endParaRPr>
          </a:p>
        </p:txBody>
      </p:sp>
      <p:sp>
        <p:nvSpPr>
          <p:cNvPr id="132" name="矩形 131"/>
          <p:cNvSpPr/>
          <p:nvPr/>
        </p:nvSpPr>
        <p:spPr>
          <a:xfrm>
            <a:off x="3137300" y="2352323"/>
            <a:ext cx="762929" cy="230772"/>
          </a:xfrm>
          <a:prstGeom prst="rect">
            <a:avLst/>
          </a:prstGeom>
        </p:spPr>
        <p:txBody>
          <a:bodyPr wrap="square" lIns="0" tIns="0" rIns="0" bIns="0">
            <a:noAutofit/>
          </a:bodyPr>
          <a:lstStyle/>
          <a:p>
            <a:pPr algn="ctr" defTabSz="1625439" fontAlgn="ctr"/>
            <a:r>
              <a:rPr lang="en-US" sz="1049" dirty="0"/>
              <a:t>VR application</a:t>
            </a:r>
            <a:endParaRPr lang="en-US" altLang="zh-CN" sz="1049" dirty="0">
              <a:ea typeface="微软雅黑" pitchFamily="34" charset="-122"/>
              <a:cs typeface="FZLanTingHeiS-R-GB"/>
            </a:endParaRPr>
          </a:p>
        </p:txBody>
      </p:sp>
      <p:sp>
        <p:nvSpPr>
          <p:cNvPr id="133" name="矩形 132"/>
          <p:cNvSpPr/>
          <p:nvPr/>
        </p:nvSpPr>
        <p:spPr>
          <a:xfrm>
            <a:off x="3946368" y="2292052"/>
            <a:ext cx="899765" cy="461545"/>
          </a:xfrm>
          <a:prstGeom prst="rect">
            <a:avLst/>
          </a:prstGeom>
        </p:spPr>
        <p:txBody>
          <a:bodyPr wrap="square" lIns="0" tIns="0" rIns="0" bIns="0">
            <a:noAutofit/>
          </a:bodyPr>
          <a:lstStyle/>
          <a:p>
            <a:pPr algn="ctr" defTabSz="1625439" fontAlgn="ctr"/>
            <a:r>
              <a:rPr lang="en-US" sz="1049" dirty="0"/>
              <a:t>Stadium service</a:t>
            </a:r>
            <a:endParaRPr lang="en-US" altLang="zh-CN" sz="1049" dirty="0">
              <a:ea typeface="微软雅黑" pitchFamily="34" charset="-122"/>
              <a:cs typeface="FZLanTingHeiS-R-GB"/>
            </a:endParaRPr>
          </a:p>
        </p:txBody>
      </p:sp>
      <p:pic>
        <p:nvPicPr>
          <p:cNvPr id="134" name="图片 133"/>
          <p:cNvPicPr/>
          <p:nvPr/>
        </p:nvPicPr>
        <p:blipFill rotWithShape="1">
          <a:blip r:embed="rId8" cstate="print">
            <a:extLst>
              <a:ext uri="{28A0092B-C50C-407E-A947-70E740481C1C}">
                <a14:useLocalDpi xmlns:a14="http://schemas.microsoft.com/office/drawing/2010/main" val="0"/>
              </a:ext>
            </a:extLst>
          </a:blip>
          <a:srcRect l="27558" t="9868" r="35239" b="13925"/>
          <a:stretch/>
        </p:blipFill>
        <p:spPr bwMode="auto">
          <a:xfrm>
            <a:off x="2964913" y="3330175"/>
            <a:ext cx="614209" cy="790719"/>
          </a:xfrm>
          <a:prstGeom prst="rect">
            <a:avLst/>
          </a:prstGeom>
          <a:ln>
            <a:noFill/>
          </a:ln>
          <a:extLst>
            <a:ext uri="{53640926-AAD7-44D8-BBD7-CCE9431645EC}">
              <a14:shadowObscured xmlns:a14="http://schemas.microsoft.com/office/drawing/2010/main"/>
            </a:ext>
          </a:extLst>
        </p:spPr>
      </p:pic>
      <p:grpSp>
        <p:nvGrpSpPr>
          <p:cNvPr id="135" name="组合 134"/>
          <p:cNvGrpSpPr/>
          <p:nvPr/>
        </p:nvGrpSpPr>
        <p:grpSpPr>
          <a:xfrm>
            <a:off x="3602524" y="3799756"/>
            <a:ext cx="191165" cy="183816"/>
            <a:chOff x="1112093" y="184151"/>
            <a:chExt cx="5965826" cy="6091238"/>
          </a:xfrm>
          <a:solidFill>
            <a:srgbClr val="BB3939"/>
          </a:solidFill>
        </p:grpSpPr>
        <p:sp>
          <p:nvSpPr>
            <p:cNvPr id="136" name="Freeform 12"/>
            <p:cNvSpPr>
              <a:spLocks/>
            </p:cNvSpPr>
            <p:nvPr/>
          </p:nvSpPr>
          <p:spPr bwMode="auto">
            <a:xfrm>
              <a:off x="1112838" y="5035551"/>
              <a:ext cx="1239838" cy="1239838"/>
            </a:xfrm>
            <a:custGeom>
              <a:avLst/>
              <a:gdLst>
                <a:gd name="T0" fmla="*/ 221 w 330"/>
                <a:gd name="T1" fmla="*/ 84 h 330"/>
                <a:gd name="T2" fmla="*/ 0 w 330"/>
                <a:gd name="T3" fmla="*/ 0 h 330"/>
                <a:gd name="T4" fmla="*/ 0 w 330"/>
                <a:gd name="T5" fmla="*/ 330 h 330"/>
                <a:gd name="T6" fmla="*/ 330 w 330"/>
                <a:gd name="T7" fmla="*/ 330 h 330"/>
                <a:gd name="T8" fmla="*/ 221 w 330"/>
                <a:gd name="T9" fmla="*/ 84 h 330"/>
              </a:gdLst>
              <a:ahLst/>
              <a:cxnLst>
                <a:cxn ang="0">
                  <a:pos x="T0" y="T1"/>
                </a:cxn>
                <a:cxn ang="0">
                  <a:pos x="T2" y="T3"/>
                </a:cxn>
                <a:cxn ang="0">
                  <a:pos x="T4" y="T5"/>
                </a:cxn>
                <a:cxn ang="0">
                  <a:pos x="T6" y="T7"/>
                </a:cxn>
                <a:cxn ang="0">
                  <a:pos x="T8" y="T9"/>
                </a:cxn>
              </a:cxnLst>
              <a:rect l="0" t="0" r="r" b="b"/>
              <a:pathLst>
                <a:path w="330" h="330">
                  <a:moveTo>
                    <a:pt x="221" y="84"/>
                  </a:moveTo>
                  <a:cubicBezTo>
                    <a:pt x="158" y="27"/>
                    <a:pt x="79" y="0"/>
                    <a:pt x="0" y="0"/>
                  </a:cubicBezTo>
                  <a:cubicBezTo>
                    <a:pt x="0" y="330"/>
                    <a:pt x="0" y="330"/>
                    <a:pt x="0" y="330"/>
                  </a:cubicBezTo>
                  <a:cubicBezTo>
                    <a:pt x="330" y="330"/>
                    <a:pt x="330" y="330"/>
                    <a:pt x="330" y="330"/>
                  </a:cubicBezTo>
                  <a:cubicBezTo>
                    <a:pt x="330" y="240"/>
                    <a:pt x="294" y="149"/>
                    <a:pt x="22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7" name="Freeform 13"/>
            <p:cNvSpPr>
              <a:spLocks/>
            </p:cNvSpPr>
            <p:nvPr/>
          </p:nvSpPr>
          <p:spPr bwMode="auto">
            <a:xfrm>
              <a:off x="1112093" y="3449638"/>
              <a:ext cx="2824163" cy="2825750"/>
            </a:xfrm>
            <a:custGeom>
              <a:avLst/>
              <a:gdLst>
                <a:gd name="T0" fmla="*/ 504 w 752"/>
                <a:gd name="T1" fmla="*/ 191 h 752"/>
                <a:gd name="T2" fmla="*/ 0 w 752"/>
                <a:gd name="T3" fmla="*/ 0 h 752"/>
                <a:gd name="T4" fmla="*/ 0 w 752"/>
                <a:gd name="T5" fmla="*/ 256 h 752"/>
                <a:gd name="T6" fmla="*/ 332 w 752"/>
                <a:gd name="T7" fmla="*/ 382 h 752"/>
                <a:gd name="T8" fmla="*/ 496 w 752"/>
                <a:gd name="T9" fmla="*/ 752 h 752"/>
                <a:gd name="T10" fmla="*/ 752 w 752"/>
                <a:gd name="T11" fmla="*/ 752 h 752"/>
                <a:gd name="T12" fmla="*/ 504 w 752"/>
                <a:gd name="T13" fmla="*/ 191 h 752"/>
              </a:gdLst>
              <a:ahLst/>
              <a:cxnLst>
                <a:cxn ang="0">
                  <a:pos x="T0" y="T1"/>
                </a:cxn>
                <a:cxn ang="0">
                  <a:pos x="T2" y="T3"/>
                </a:cxn>
                <a:cxn ang="0">
                  <a:pos x="T4" y="T5"/>
                </a:cxn>
                <a:cxn ang="0">
                  <a:pos x="T6" y="T7"/>
                </a:cxn>
                <a:cxn ang="0">
                  <a:pos x="T8" y="T9"/>
                </a:cxn>
                <a:cxn ang="0">
                  <a:pos x="T10" y="T11"/>
                </a:cxn>
                <a:cxn ang="0">
                  <a:pos x="T12" y="T13"/>
                </a:cxn>
              </a:cxnLst>
              <a:rect l="0" t="0" r="r" b="b"/>
              <a:pathLst>
                <a:path w="752" h="752">
                  <a:moveTo>
                    <a:pt x="504" y="191"/>
                  </a:moveTo>
                  <a:cubicBezTo>
                    <a:pt x="360" y="62"/>
                    <a:pt x="180" y="0"/>
                    <a:pt x="0" y="0"/>
                  </a:cubicBezTo>
                  <a:cubicBezTo>
                    <a:pt x="0" y="256"/>
                    <a:pt x="0" y="256"/>
                    <a:pt x="0" y="256"/>
                  </a:cubicBezTo>
                  <a:cubicBezTo>
                    <a:pt x="119" y="256"/>
                    <a:pt x="238" y="297"/>
                    <a:pt x="332" y="382"/>
                  </a:cubicBezTo>
                  <a:cubicBezTo>
                    <a:pt x="442" y="480"/>
                    <a:pt x="496" y="616"/>
                    <a:pt x="496" y="752"/>
                  </a:cubicBezTo>
                  <a:cubicBezTo>
                    <a:pt x="752" y="752"/>
                    <a:pt x="752" y="752"/>
                    <a:pt x="752" y="752"/>
                  </a:cubicBezTo>
                  <a:cubicBezTo>
                    <a:pt x="752" y="545"/>
                    <a:pt x="670" y="340"/>
                    <a:pt x="504"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8" name="Freeform 14"/>
            <p:cNvSpPr>
              <a:spLocks/>
            </p:cNvSpPr>
            <p:nvPr/>
          </p:nvSpPr>
          <p:spPr bwMode="auto">
            <a:xfrm>
              <a:off x="1112093" y="309563"/>
              <a:ext cx="1851025" cy="1133475"/>
            </a:xfrm>
            <a:custGeom>
              <a:avLst/>
              <a:gdLst>
                <a:gd name="T0" fmla="*/ 0 w 493"/>
                <a:gd name="T1" fmla="*/ 1 h 302"/>
                <a:gd name="T2" fmla="*/ 0 w 493"/>
                <a:gd name="T3" fmla="*/ 257 h 302"/>
                <a:gd name="T4" fmla="*/ 345 w 493"/>
                <a:gd name="T5" fmla="*/ 302 h 302"/>
                <a:gd name="T6" fmla="*/ 493 w 493"/>
                <a:gd name="T7" fmla="*/ 78 h 302"/>
                <a:gd name="T8" fmla="*/ 0 w 493"/>
                <a:gd name="T9" fmla="*/ 1 h 302"/>
              </a:gdLst>
              <a:ahLst/>
              <a:cxnLst>
                <a:cxn ang="0">
                  <a:pos x="T0" y="T1"/>
                </a:cxn>
                <a:cxn ang="0">
                  <a:pos x="T2" y="T3"/>
                </a:cxn>
                <a:cxn ang="0">
                  <a:pos x="T4" y="T5"/>
                </a:cxn>
                <a:cxn ang="0">
                  <a:pos x="T6" y="T7"/>
                </a:cxn>
                <a:cxn ang="0">
                  <a:pos x="T8" y="T9"/>
                </a:cxn>
              </a:cxnLst>
              <a:rect l="0" t="0" r="r" b="b"/>
              <a:pathLst>
                <a:path w="493" h="302">
                  <a:moveTo>
                    <a:pt x="0" y="1"/>
                  </a:moveTo>
                  <a:cubicBezTo>
                    <a:pt x="0" y="257"/>
                    <a:pt x="0" y="257"/>
                    <a:pt x="0" y="257"/>
                  </a:cubicBezTo>
                  <a:cubicBezTo>
                    <a:pt x="116" y="257"/>
                    <a:pt x="232" y="272"/>
                    <a:pt x="345" y="302"/>
                  </a:cubicBezTo>
                  <a:cubicBezTo>
                    <a:pt x="379" y="218"/>
                    <a:pt x="430" y="142"/>
                    <a:pt x="493" y="78"/>
                  </a:cubicBezTo>
                  <a:cubicBezTo>
                    <a:pt x="333" y="26"/>
                    <a:pt x="166"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9" name="Freeform 15"/>
            <p:cNvSpPr>
              <a:spLocks/>
            </p:cNvSpPr>
            <p:nvPr/>
          </p:nvSpPr>
          <p:spPr bwMode="auto">
            <a:xfrm>
              <a:off x="5860306" y="4095751"/>
              <a:ext cx="1217613" cy="2179638"/>
            </a:xfrm>
            <a:custGeom>
              <a:avLst/>
              <a:gdLst>
                <a:gd name="T0" fmla="*/ 0 w 324"/>
                <a:gd name="T1" fmla="*/ 161 h 580"/>
                <a:gd name="T2" fmla="*/ 67 w 324"/>
                <a:gd name="T3" fmla="*/ 570 h 580"/>
                <a:gd name="T4" fmla="*/ 68 w 324"/>
                <a:gd name="T5" fmla="*/ 580 h 580"/>
                <a:gd name="T6" fmla="*/ 323 w 324"/>
                <a:gd name="T7" fmla="*/ 580 h 580"/>
                <a:gd name="T8" fmla="*/ 324 w 324"/>
                <a:gd name="T9" fmla="*/ 571 h 580"/>
                <a:gd name="T10" fmla="*/ 214 w 324"/>
                <a:gd name="T11" fmla="*/ 0 h 580"/>
                <a:gd name="T12" fmla="*/ 0 w 324"/>
                <a:gd name="T13" fmla="*/ 161 h 580"/>
              </a:gdLst>
              <a:ahLst/>
              <a:cxnLst>
                <a:cxn ang="0">
                  <a:pos x="T0" y="T1"/>
                </a:cxn>
                <a:cxn ang="0">
                  <a:pos x="T2" y="T3"/>
                </a:cxn>
                <a:cxn ang="0">
                  <a:pos x="T4" y="T5"/>
                </a:cxn>
                <a:cxn ang="0">
                  <a:pos x="T6" y="T7"/>
                </a:cxn>
                <a:cxn ang="0">
                  <a:pos x="T8" y="T9"/>
                </a:cxn>
                <a:cxn ang="0">
                  <a:pos x="T10" y="T11"/>
                </a:cxn>
                <a:cxn ang="0">
                  <a:pos x="T12" y="T13"/>
                </a:cxn>
              </a:cxnLst>
              <a:rect l="0" t="0" r="r" b="b"/>
              <a:pathLst>
                <a:path w="324" h="580">
                  <a:moveTo>
                    <a:pt x="0" y="161"/>
                  </a:moveTo>
                  <a:cubicBezTo>
                    <a:pt x="44" y="293"/>
                    <a:pt x="66" y="431"/>
                    <a:pt x="67" y="570"/>
                  </a:cubicBezTo>
                  <a:cubicBezTo>
                    <a:pt x="67" y="573"/>
                    <a:pt x="68" y="577"/>
                    <a:pt x="68" y="580"/>
                  </a:cubicBezTo>
                  <a:cubicBezTo>
                    <a:pt x="323" y="580"/>
                    <a:pt x="323" y="580"/>
                    <a:pt x="323" y="580"/>
                  </a:cubicBezTo>
                  <a:cubicBezTo>
                    <a:pt x="323" y="577"/>
                    <a:pt x="324" y="574"/>
                    <a:pt x="324" y="571"/>
                  </a:cubicBezTo>
                  <a:cubicBezTo>
                    <a:pt x="322" y="377"/>
                    <a:pt x="286" y="183"/>
                    <a:pt x="214" y="0"/>
                  </a:cubicBezTo>
                  <a:cubicBezTo>
                    <a:pt x="155" y="67"/>
                    <a:pt x="82" y="122"/>
                    <a:pt x="0"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0" name="Freeform 16"/>
            <p:cNvSpPr>
              <a:spLocks/>
            </p:cNvSpPr>
            <p:nvPr/>
          </p:nvSpPr>
          <p:spPr bwMode="auto">
            <a:xfrm>
              <a:off x="4285506" y="4884738"/>
              <a:ext cx="1247775" cy="1390650"/>
            </a:xfrm>
            <a:custGeom>
              <a:avLst/>
              <a:gdLst>
                <a:gd name="T0" fmla="*/ 0 w 332"/>
                <a:gd name="T1" fmla="*/ 4 h 370"/>
                <a:gd name="T2" fmla="*/ 75 w 332"/>
                <a:gd name="T3" fmla="*/ 370 h 370"/>
                <a:gd name="T4" fmla="*/ 332 w 332"/>
                <a:gd name="T5" fmla="*/ 370 h 370"/>
                <a:gd name="T6" fmla="*/ 273 w 332"/>
                <a:gd name="T7" fmla="*/ 0 h 370"/>
                <a:gd name="T8" fmla="*/ 128 w 332"/>
                <a:gd name="T9" fmla="*/ 16 h 370"/>
                <a:gd name="T10" fmla="*/ 0 w 332"/>
                <a:gd name="T11" fmla="*/ 4 h 370"/>
              </a:gdLst>
              <a:ahLst/>
              <a:cxnLst>
                <a:cxn ang="0">
                  <a:pos x="T0" y="T1"/>
                </a:cxn>
                <a:cxn ang="0">
                  <a:pos x="T2" y="T3"/>
                </a:cxn>
                <a:cxn ang="0">
                  <a:pos x="T4" y="T5"/>
                </a:cxn>
                <a:cxn ang="0">
                  <a:pos x="T6" y="T7"/>
                </a:cxn>
                <a:cxn ang="0">
                  <a:pos x="T8" y="T9"/>
                </a:cxn>
                <a:cxn ang="0">
                  <a:pos x="T10" y="T11"/>
                </a:cxn>
              </a:cxnLst>
              <a:rect l="0" t="0" r="r" b="b"/>
              <a:pathLst>
                <a:path w="332" h="370">
                  <a:moveTo>
                    <a:pt x="0" y="4"/>
                  </a:moveTo>
                  <a:cubicBezTo>
                    <a:pt x="50" y="120"/>
                    <a:pt x="75" y="245"/>
                    <a:pt x="75" y="370"/>
                  </a:cubicBezTo>
                  <a:cubicBezTo>
                    <a:pt x="332" y="370"/>
                    <a:pt x="332" y="370"/>
                    <a:pt x="332" y="370"/>
                  </a:cubicBezTo>
                  <a:cubicBezTo>
                    <a:pt x="332" y="245"/>
                    <a:pt x="312" y="120"/>
                    <a:pt x="273" y="0"/>
                  </a:cubicBezTo>
                  <a:cubicBezTo>
                    <a:pt x="226" y="11"/>
                    <a:pt x="178" y="16"/>
                    <a:pt x="128" y="16"/>
                  </a:cubicBezTo>
                  <a:cubicBezTo>
                    <a:pt x="84" y="16"/>
                    <a:pt x="41" y="1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1" name="Freeform 17"/>
            <p:cNvSpPr>
              <a:spLocks/>
            </p:cNvSpPr>
            <p:nvPr/>
          </p:nvSpPr>
          <p:spPr bwMode="auto">
            <a:xfrm>
              <a:off x="1112093" y="1852613"/>
              <a:ext cx="1185863" cy="1173163"/>
            </a:xfrm>
            <a:custGeom>
              <a:avLst/>
              <a:gdLst>
                <a:gd name="T0" fmla="*/ 304 w 316"/>
                <a:gd name="T1" fmla="*/ 40 h 312"/>
                <a:gd name="T2" fmla="*/ 0 w 316"/>
                <a:gd name="T3" fmla="*/ 0 h 312"/>
                <a:gd name="T4" fmla="*/ 0 w 316"/>
                <a:gd name="T5" fmla="*/ 257 h 312"/>
                <a:gd name="T6" fmla="*/ 316 w 316"/>
                <a:gd name="T7" fmla="*/ 312 h 312"/>
                <a:gd name="T8" fmla="*/ 295 w 316"/>
                <a:gd name="T9" fmla="*/ 145 h 312"/>
                <a:gd name="T10" fmla="*/ 304 w 316"/>
                <a:gd name="T11" fmla="*/ 40 h 312"/>
              </a:gdLst>
              <a:ahLst/>
              <a:cxnLst>
                <a:cxn ang="0">
                  <a:pos x="T0" y="T1"/>
                </a:cxn>
                <a:cxn ang="0">
                  <a:pos x="T2" y="T3"/>
                </a:cxn>
                <a:cxn ang="0">
                  <a:pos x="T4" y="T5"/>
                </a:cxn>
                <a:cxn ang="0">
                  <a:pos x="T6" y="T7"/>
                </a:cxn>
                <a:cxn ang="0">
                  <a:pos x="T8" y="T9"/>
                </a:cxn>
                <a:cxn ang="0">
                  <a:pos x="T10" y="T11"/>
                </a:cxn>
              </a:cxnLst>
              <a:rect l="0" t="0" r="r" b="b"/>
              <a:pathLst>
                <a:path w="316" h="312">
                  <a:moveTo>
                    <a:pt x="304" y="40"/>
                  </a:moveTo>
                  <a:cubicBezTo>
                    <a:pt x="204" y="13"/>
                    <a:pt x="102" y="0"/>
                    <a:pt x="0" y="0"/>
                  </a:cubicBezTo>
                  <a:cubicBezTo>
                    <a:pt x="0" y="257"/>
                    <a:pt x="0" y="257"/>
                    <a:pt x="0" y="257"/>
                  </a:cubicBezTo>
                  <a:cubicBezTo>
                    <a:pt x="107" y="257"/>
                    <a:pt x="214" y="275"/>
                    <a:pt x="316" y="312"/>
                  </a:cubicBezTo>
                  <a:cubicBezTo>
                    <a:pt x="303" y="259"/>
                    <a:pt x="295" y="203"/>
                    <a:pt x="295" y="145"/>
                  </a:cubicBezTo>
                  <a:cubicBezTo>
                    <a:pt x="295" y="109"/>
                    <a:pt x="298" y="74"/>
                    <a:pt x="30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2" name="Freeform 18"/>
            <p:cNvSpPr>
              <a:spLocks noEditPoints="1"/>
            </p:cNvSpPr>
            <p:nvPr/>
          </p:nvSpPr>
          <p:spPr bwMode="auto">
            <a:xfrm>
              <a:off x="2550368" y="184151"/>
              <a:ext cx="4433888" cy="4430713"/>
            </a:xfrm>
            <a:custGeom>
              <a:avLst/>
              <a:gdLst>
                <a:gd name="T0" fmla="*/ 1180 w 1180"/>
                <a:gd name="T1" fmla="*/ 589 h 1179"/>
                <a:gd name="T2" fmla="*/ 590 w 1180"/>
                <a:gd name="T3" fmla="*/ 1179 h 1179"/>
                <a:gd name="T4" fmla="*/ 0 w 1180"/>
                <a:gd name="T5" fmla="*/ 589 h 1179"/>
                <a:gd name="T6" fmla="*/ 590 w 1180"/>
                <a:gd name="T7" fmla="*/ 0 h 1179"/>
                <a:gd name="T8" fmla="*/ 1180 w 1180"/>
                <a:gd name="T9" fmla="*/ 589 h 1179"/>
                <a:gd name="T10" fmla="*/ 809 w 1180"/>
                <a:gd name="T11" fmla="*/ 236 h 1179"/>
                <a:gd name="T12" fmla="*/ 650 w 1180"/>
                <a:gd name="T13" fmla="*/ 216 h 1179"/>
                <a:gd name="T14" fmla="*/ 359 w 1180"/>
                <a:gd name="T15" fmla="*/ 333 h 1179"/>
                <a:gd name="T16" fmla="*/ 254 w 1180"/>
                <a:gd name="T17" fmla="*/ 639 h 1179"/>
                <a:gd name="T18" fmla="*/ 335 w 1180"/>
                <a:gd name="T19" fmla="*/ 891 h 1179"/>
                <a:gd name="T20" fmla="*/ 568 w 1180"/>
                <a:gd name="T21" fmla="*/ 983 h 1179"/>
                <a:gd name="T22" fmla="*/ 785 w 1180"/>
                <a:gd name="T23" fmla="*/ 910 h 1179"/>
                <a:gd name="T24" fmla="*/ 870 w 1180"/>
                <a:gd name="T25" fmla="*/ 725 h 1179"/>
                <a:gd name="T26" fmla="*/ 805 w 1180"/>
                <a:gd name="T27" fmla="*/ 558 h 1179"/>
                <a:gd name="T28" fmla="*/ 628 w 1180"/>
                <a:gd name="T29" fmla="*/ 494 h 1179"/>
                <a:gd name="T30" fmla="*/ 440 w 1180"/>
                <a:gd name="T31" fmla="*/ 576 h 1179"/>
                <a:gd name="T32" fmla="*/ 437 w 1180"/>
                <a:gd name="T33" fmla="*/ 576 h 1179"/>
                <a:gd name="T34" fmla="*/ 498 w 1180"/>
                <a:gd name="T35" fmla="*/ 402 h 1179"/>
                <a:gd name="T36" fmla="*/ 662 w 1180"/>
                <a:gd name="T37" fmla="*/ 335 h 1179"/>
                <a:gd name="T38" fmla="*/ 809 w 1180"/>
                <a:gd name="T39" fmla="*/ 367 h 1179"/>
                <a:gd name="T40" fmla="*/ 809 w 1180"/>
                <a:gd name="T41" fmla="*/ 236 h 1179"/>
                <a:gd name="T42" fmla="*/ 477 w 1180"/>
                <a:gd name="T43" fmla="*/ 643 h 1179"/>
                <a:gd name="T44" fmla="*/ 567 w 1180"/>
                <a:gd name="T45" fmla="*/ 610 h 1179"/>
                <a:gd name="T46" fmla="*/ 689 w 1180"/>
                <a:gd name="T47" fmla="*/ 735 h 1179"/>
                <a:gd name="T48" fmla="*/ 657 w 1180"/>
                <a:gd name="T49" fmla="*/ 827 h 1179"/>
                <a:gd name="T50" fmla="*/ 568 w 1180"/>
                <a:gd name="T51" fmla="*/ 864 h 1179"/>
                <a:gd name="T52" fmla="*/ 477 w 1180"/>
                <a:gd name="T53" fmla="*/ 824 h 1179"/>
                <a:gd name="T54" fmla="*/ 443 w 1180"/>
                <a:gd name="T55" fmla="*/ 726 h 1179"/>
                <a:gd name="T56" fmla="*/ 477 w 1180"/>
                <a:gd name="T57" fmla="*/ 643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80" h="1179">
                  <a:moveTo>
                    <a:pt x="1180" y="589"/>
                  </a:moveTo>
                  <a:cubicBezTo>
                    <a:pt x="1180" y="915"/>
                    <a:pt x="916" y="1179"/>
                    <a:pt x="590" y="1179"/>
                  </a:cubicBezTo>
                  <a:cubicBezTo>
                    <a:pt x="264" y="1179"/>
                    <a:pt x="0" y="915"/>
                    <a:pt x="0" y="589"/>
                  </a:cubicBezTo>
                  <a:cubicBezTo>
                    <a:pt x="0" y="264"/>
                    <a:pt x="264" y="0"/>
                    <a:pt x="590" y="0"/>
                  </a:cubicBezTo>
                  <a:cubicBezTo>
                    <a:pt x="916" y="0"/>
                    <a:pt x="1180" y="264"/>
                    <a:pt x="1180" y="589"/>
                  </a:cubicBezTo>
                  <a:close/>
                  <a:moveTo>
                    <a:pt x="809" y="236"/>
                  </a:moveTo>
                  <a:cubicBezTo>
                    <a:pt x="770" y="223"/>
                    <a:pt x="717" y="216"/>
                    <a:pt x="650" y="216"/>
                  </a:cubicBezTo>
                  <a:cubicBezTo>
                    <a:pt x="526" y="216"/>
                    <a:pt x="429" y="255"/>
                    <a:pt x="359" y="333"/>
                  </a:cubicBezTo>
                  <a:cubicBezTo>
                    <a:pt x="289" y="412"/>
                    <a:pt x="254" y="514"/>
                    <a:pt x="254" y="639"/>
                  </a:cubicBezTo>
                  <a:cubicBezTo>
                    <a:pt x="254" y="745"/>
                    <a:pt x="281" y="829"/>
                    <a:pt x="335" y="891"/>
                  </a:cubicBezTo>
                  <a:cubicBezTo>
                    <a:pt x="389" y="952"/>
                    <a:pt x="466" y="983"/>
                    <a:pt x="568" y="983"/>
                  </a:cubicBezTo>
                  <a:cubicBezTo>
                    <a:pt x="656" y="983"/>
                    <a:pt x="728" y="958"/>
                    <a:pt x="785" y="910"/>
                  </a:cubicBezTo>
                  <a:cubicBezTo>
                    <a:pt x="842" y="861"/>
                    <a:pt x="870" y="799"/>
                    <a:pt x="870" y="725"/>
                  </a:cubicBezTo>
                  <a:cubicBezTo>
                    <a:pt x="870" y="656"/>
                    <a:pt x="848" y="601"/>
                    <a:pt x="805" y="558"/>
                  </a:cubicBezTo>
                  <a:cubicBezTo>
                    <a:pt x="761" y="516"/>
                    <a:pt x="702" y="494"/>
                    <a:pt x="628" y="494"/>
                  </a:cubicBezTo>
                  <a:cubicBezTo>
                    <a:pt x="545" y="494"/>
                    <a:pt x="483" y="522"/>
                    <a:pt x="440" y="576"/>
                  </a:cubicBezTo>
                  <a:cubicBezTo>
                    <a:pt x="437" y="576"/>
                    <a:pt x="437" y="576"/>
                    <a:pt x="437" y="576"/>
                  </a:cubicBezTo>
                  <a:cubicBezTo>
                    <a:pt x="437" y="505"/>
                    <a:pt x="457" y="447"/>
                    <a:pt x="498" y="402"/>
                  </a:cubicBezTo>
                  <a:cubicBezTo>
                    <a:pt x="539" y="357"/>
                    <a:pt x="594" y="335"/>
                    <a:pt x="662" y="335"/>
                  </a:cubicBezTo>
                  <a:cubicBezTo>
                    <a:pt x="715" y="335"/>
                    <a:pt x="764" y="345"/>
                    <a:pt x="809" y="367"/>
                  </a:cubicBezTo>
                  <a:lnTo>
                    <a:pt x="809" y="236"/>
                  </a:lnTo>
                  <a:close/>
                  <a:moveTo>
                    <a:pt x="477" y="643"/>
                  </a:moveTo>
                  <a:cubicBezTo>
                    <a:pt x="500" y="621"/>
                    <a:pt x="530" y="610"/>
                    <a:pt x="567" y="610"/>
                  </a:cubicBezTo>
                  <a:cubicBezTo>
                    <a:pt x="648" y="610"/>
                    <a:pt x="689" y="651"/>
                    <a:pt x="689" y="735"/>
                  </a:cubicBezTo>
                  <a:cubicBezTo>
                    <a:pt x="689" y="772"/>
                    <a:pt x="678" y="802"/>
                    <a:pt x="657" y="827"/>
                  </a:cubicBezTo>
                  <a:cubicBezTo>
                    <a:pt x="635" y="852"/>
                    <a:pt x="605" y="864"/>
                    <a:pt x="568" y="864"/>
                  </a:cubicBezTo>
                  <a:cubicBezTo>
                    <a:pt x="530" y="864"/>
                    <a:pt x="500" y="850"/>
                    <a:pt x="477" y="824"/>
                  </a:cubicBezTo>
                  <a:cubicBezTo>
                    <a:pt x="455" y="797"/>
                    <a:pt x="443" y="764"/>
                    <a:pt x="443" y="726"/>
                  </a:cubicBezTo>
                  <a:cubicBezTo>
                    <a:pt x="443" y="693"/>
                    <a:pt x="454" y="665"/>
                    <a:pt x="477" y="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810362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1594177" y="410400"/>
            <a:ext cx="10234359" cy="640800"/>
          </a:xfrm>
        </p:spPr>
        <p:txBody>
          <a:bodyPr/>
          <a:lstStyle/>
          <a:p>
            <a:r>
              <a:rPr lang="en-US" altLang="zh-CN" sz="3200" dirty="0"/>
              <a:t>Flagship Indoor Wi-Fi AP: </a:t>
            </a:r>
            <a:r>
              <a:rPr lang="en-US" altLang="zh-CN" sz="3200" dirty="0" err="1"/>
              <a:t>AirEngine</a:t>
            </a:r>
            <a:r>
              <a:rPr lang="en-US" altLang="zh-CN" sz="3200" dirty="0"/>
              <a:t> </a:t>
            </a:r>
            <a:r>
              <a:rPr lang="en-US" altLang="zh-CN" sz="3200" dirty="0" smtClean="0"/>
              <a:t>8760-X1-PRO</a:t>
            </a:r>
            <a:endParaRPr lang="zh-CN" altLang="en-US" sz="3200" dirty="0"/>
          </a:p>
        </p:txBody>
      </p:sp>
      <p:graphicFrame>
        <p:nvGraphicFramePr>
          <p:cNvPr id="204" name="表格 203"/>
          <p:cNvGraphicFramePr>
            <a:graphicFrameLocks noGrp="1"/>
          </p:cNvGraphicFramePr>
          <p:nvPr>
            <p:extLst/>
          </p:nvPr>
        </p:nvGraphicFramePr>
        <p:xfrm>
          <a:off x="660401" y="4796578"/>
          <a:ext cx="10887672" cy="1585172"/>
        </p:xfrm>
        <a:graphic>
          <a:graphicData uri="http://schemas.openxmlformats.org/drawingml/2006/table">
            <a:tbl>
              <a:tblPr/>
              <a:tblGrid>
                <a:gridCol w="1576847"/>
                <a:gridCol w="3597626"/>
                <a:gridCol w="1347225"/>
                <a:gridCol w="4365974"/>
              </a:tblGrid>
              <a:tr h="344852">
                <a:tc>
                  <a:txBody>
                    <a:bodyPr/>
                    <a:lstStyle/>
                    <a:p>
                      <a:pPr algn="ctr" fontAlgn="ctr"/>
                      <a:r>
                        <a:rPr lang="en-US" sz="1200" b="1" i="0" u="none" strike="noStrike" dirty="0">
                          <a:solidFill>
                            <a:schemeClr val="bg1"/>
                          </a:solidFill>
                          <a:latin typeface="Huawei Sans" panose="020C0503030203020204" pitchFamily="34" charset="0"/>
                          <a:ea typeface="微软雅黑" pitchFamily="34" charset="-122"/>
                          <a:cs typeface="Huawei Sans" panose="020C0503030203020204" pitchFamily="34" charset="0"/>
                        </a:rPr>
                        <a:t>Parameter</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chemeClr val="bg1"/>
                          </a:solidFill>
                          <a:latin typeface="Huawei Sans" panose="020C0503030203020204" pitchFamily="34" charset="0"/>
                          <a:ea typeface="微软雅黑" pitchFamily="34" charset="-122"/>
                          <a:cs typeface="Huawei Sans" panose="020C0503030203020204" pitchFamily="34" charset="0"/>
                        </a:rPr>
                        <a:t>Specification</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chemeClr val="bg1"/>
                          </a:solidFill>
                          <a:latin typeface="Huawei Sans" panose="020C0503030203020204" pitchFamily="34" charset="0"/>
                          <a:ea typeface="微软雅黑" pitchFamily="34" charset="-122"/>
                          <a:cs typeface="Huawei Sans" panose="020C0503030203020204" pitchFamily="34" charset="0"/>
                        </a:rPr>
                        <a:t>Parameter</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chemeClr val="bg1"/>
                          </a:solidFill>
                          <a:latin typeface="Huawei Sans" panose="020C0503030203020204" pitchFamily="34" charset="0"/>
                          <a:ea typeface="微软雅黑" pitchFamily="34" charset="-122"/>
                          <a:cs typeface="Huawei Sans" panose="020C0503030203020204" pitchFamily="34" charset="0"/>
                        </a:rPr>
                        <a:t>Specification</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solidFill>
                      <a:srgbClr val="00B0F0"/>
                    </a:solidFill>
                  </a:tcPr>
                </a:tc>
              </a:tr>
              <a:tr h="209332">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Port</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2 x 10GE electrical</a:t>
                      </a:r>
                      <a:r>
                        <a:rPr lang="en-US" sz="1200" b="0" i="0" u="none" strike="noStrike" baseline="0" dirty="0">
                          <a:solidFill>
                            <a:srgbClr val="000000"/>
                          </a:solidFill>
                          <a:latin typeface="Huawei Sans" panose="020C0503030203020204" pitchFamily="34" charset="0"/>
                          <a:ea typeface="微软雅黑" pitchFamily="34" charset="-122"/>
                          <a:cs typeface="Huawei Sans" panose="020C0503030203020204" pitchFamily="34" charset="0"/>
                        </a:rPr>
                        <a:t> </a:t>
                      </a: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+ 1 x</a:t>
                      </a:r>
                      <a:r>
                        <a:rPr lang="en-US" sz="1200" b="0" i="0" u="none" strike="noStrike" baseline="0" dirty="0">
                          <a:solidFill>
                            <a:srgbClr val="000000"/>
                          </a:solidFill>
                          <a:latin typeface="Huawei Sans" panose="020C0503030203020204" pitchFamily="34" charset="0"/>
                          <a:ea typeface="微软雅黑" pitchFamily="34" charset="-122"/>
                          <a:cs typeface="Huawei Sans" panose="020C0503030203020204" pitchFamily="34" charset="0"/>
                        </a:rPr>
                        <a:t> </a:t>
                      </a: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10GE SFP+</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Antenna</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Built-in</a:t>
                      </a:r>
                      <a:r>
                        <a:rPr lang="en-US" sz="1200" b="0" i="0" u="none" strike="noStrike" baseline="0" dirty="0">
                          <a:solidFill>
                            <a:srgbClr val="000000"/>
                          </a:solidFill>
                          <a:latin typeface="Huawei Sans" panose="020C0503030203020204" pitchFamily="34" charset="0"/>
                          <a:ea typeface="微软雅黑" pitchFamily="34" charset="-122"/>
                          <a:cs typeface="Huawei Sans" panose="020C0503030203020204" pitchFamily="34" charset="0"/>
                        </a:rPr>
                        <a:t> smart antenna</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noFill/>
                  </a:tcPr>
                </a:tc>
              </a:tr>
              <a:tr h="410828">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Bluetooth</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Bluetooth 5.0</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Huawei Sans" panose="020C0503030203020204" pitchFamily="34" charset="0"/>
                          <a:ea typeface="微软雅黑" pitchFamily="34" charset="-122"/>
                          <a:cs typeface="Huawei Sans" panose="020C0503030203020204" pitchFamily="34" charset="0"/>
                        </a:rPr>
                        <a:t>Power</a:t>
                      </a:r>
                      <a:r>
                        <a:rPr lang="en-US" sz="1200" b="0" i="0" u="none" strike="noStrike" baseline="0" dirty="0" smtClean="0">
                          <a:solidFill>
                            <a:srgbClr val="000000"/>
                          </a:solidFill>
                          <a:latin typeface="Huawei Sans" panose="020C0503030203020204" pitchFamily="34" charset="0"/>
                          <a:ea typeface="微软雅黑" pitchFamily="34" charset="-122"/>
                          <a:cs typeface="Huawei Sans" panose="020C0503030203020204" pitchFamily="34" charset="0"/>
                        </a:rPr>
                        <a:t> supply</a:t>
                      </a:r>
                      <a:endPar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endParaRP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DC:</a:t>
                      </a:r>
                      <a:r>
                        <a:rPr lang="en-US" sz="1200" b="0" i="0" u="none" strike="noStrike" baseline="0" dirty="0">
                          <a:solidFill>
                            <a:srgbClr val="000000"/>
                          </a:solidFill>
                          <a:latin typeface="Huawei Sans" panose="020C0503030203020204" pitchFamily="34" charset="0"/>
                          <a:ea typeface="微软雅黑" pitchFamily="34" charset="-122"/>
                          <a:cs typeface="Huawei Sans" panose="020C0503030203020204" pitchFamily="34" charset="0"/>
                        </a:rPr>
                        <a:t> </a:t>
                      </a: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42.5 V</a:t>
                      </a:r>
                      <a:r>
                        <a:rPr lang="en-US" sz="1200" b="0" i="0" u="none" strike="noStrike" baseline="0" dirty="0">
                          <a:solidFill>
                            <a:srgbClr val="000000"/>
                          </a:solidFill>
                          <a:latin typeface="Huawei Sans" panose="020C0503030203020204" pitchFamily="34" charset="0"/>
                          <a:ea typeface="微软雅黑" pitchFamily="34" charset="-122"/>
                          <a:cs typeface="Huawei Sans" panose="020C0503030203020204" pitchFamily="34" charset="0"/>
                        </a:rPr>
                        <a:t> to </a:t>
                      </a: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57 V</a:t>
                      </a:r>
                    </a:p>
                    <a:p>
                      <a:pPr algn="ctr" fontAlgn="ctr"/>
                      <a:r>
                        <a:rPr lang="en-US" sz="1200" dirty="0" err="1">
                          <a:solidFill>
                            <a:schemeClr val="tx1"/>
                          </a:solidFill>
                          <a:latin typeface="Huawei Sans" panose="020C0503030203020204" pitchFamily="34" charset="0"/>
                          <a:ea typeface="微软雅黑" pitchFamily="34" charset="-122"/>
                          <a:cs typeface="Huawei Sans" panose="020C0503030203020204" pitchFamily="34" charset="0"/>
                        </a:rPr>
                        <a:t>PoE</a:t>
                      </a:r>
                      <a:r>
                        <a:rPr lang="en-US" sz="1200" dirty="0" smtClean="0">
                          <a:solidFill>
                            <a:schemeClr val="tx1"/>
                          </a:solidFill>
                          <a:latin typeface="Huawei Sans" panose="020C0503030203020204" pitchFamily="34" charset="0"/>
                          <a:ea typeface="微软雅黑" pitchFamily="34" charset="-122"/>
                          <a:cs typeface="Huawei Sans" panose="020C0503030203020204" pitchFamily="34" charset="0"/>
                        </a:rPr>
                        <a:t>++, dual</a:t>
                      </a:r>
                      <a:r>
                        <a:rPr lang="en-US" sz="1200" baseline="0" dirty="0" smtClean="0">
                          <a:solidFill>
                            <a:schemeClr val="tx1"/>
                          </a:solidFill>
                          <a:latin typeface="Huawei Sans" panose="020C0503030203020204" pitchFamily="34" charset="0"/>
                          <a:ea typeface="微软雅黑" pitchFamily="34" charset="-122"/>
                          <a:cs typeface="Huawei Sans" panose="020C0503030203020204" pitchFamily="34" charset="0"/>
                        </a:rPr>
                        <a:t> </a:t>
                      </a:r>
                      <a:r>
                        <a:rPr lang="en-US" sz="1200" dirty="0" smtClean="0">
                          <a:solidFill>
                            <a:schemeClr val="tx1"/>
                          </a:solidFill>
                          <a:latin typeface="Huawei Sans" panose="020C0503030203020204" pitchFamily="34" charset="0"/>
                          <a:ea typeface="微软雅黑" pitchFamily="34" charset="-122"/>
                          <a:cs typeface="Huawei Sans" panose="020C0503030203020204" pitchFamily="34" charset="0"/>
                        </a:rPr>
                        <a:t>power supplies</a:t>
                      </a:r>
                      <a:r>
                        <a:rPr lang="en-US" sz="1200" baseline="0" dirty="0" smtClean="0">
                          <a:solidFill>
                            <a:schemeClr val="tx1"/>
                          </a:solidFill>
                          <a:latin typeface="Huawei Sans" panose="020C0503030203020204" pitchFamily="34" charset="0"/>
                          <a:ea typeface="微软雅黑" pitchFamily="34" charset="-122"/>
                          <a:cs typeface="Huawei Sans" panose="020C0503030203020204" pitchFamily="34" charset="0"/>
                        </a:rPr>
                        <a:t> for backup</a:t>
                      </a:r>
                      <a:endParaRPr lang="en-US" sz="1200" dirty="0">
                        <a:solidFill>
                          <a:schemeClr val="tx1"/>
                        </a:solidFill>
                        <a:latin typeface="Huawei Sans" panose="020C0503030203020204" pitchFamily="34" charset="0"/>
                        <a:ea typeface="微软雅黑" pitchFamily="34" charset="-122"/>
                        <a:cs typeface="Huawei Sans" panose="020C0503030203020204" pitchFamily="34" charset="0"/>
                      </a:endParaRP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noFill/>
                  </a:tcPr>
                </a:tc>
              </a:tr>
              <a:tr h="209332">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AP</a:t>
                      </a:r>
                      <a:r>
                        <a:rPr lang="en-US" sz="1200" b="0" i="0" u="none" strike="noStrike" baseline="0" dirty="0">
                          <a:solidFill>
                            <a:srgbClr val="000000"/>
                          </a:solidFill>
                          <a:latin typeface="Huawei Sans" panose="020C0503030203020204" pitchFamily="34" charset="0"/>
                          <a:ea typeface="微软雅黑" pitchFamily="34" charset="-122"/>
                          <a:cs typeface="Huawei Sans" panose="020C0503030203020204" pitchFamily="34" charset="0"/>
                        </a:rPr>
                        <a:t> rate</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dirty="0">
                          <a:latin typeface="Huawei Sans" panose="020C0503030203020204" pitchFamily="34" charset="0"/>
                          <a:ea typeface="微软雅黑" pitchFamily="34" charset="-122"/>
                          <a:cs typeface="Huawei Sans" panose="020C0503030203020204" pitchFamily="34" charset="0"/>
                        </a:rPr>
                        <a:t>1.15 </a:t>
                      </a:r>
                      <a:r>
                        <a:rPr lang="en-US" sz="1200" dirty="0" err="1">
                          <a:latin typeface="Huawei Sans" panose="020C0503030203020204" pitchFamily="34" charset="0"/>
                          <a:ea typeface="微软雅黑" pitchFamily="34" charset="-122"/>
                          <a:cs typeface="Huawei Sans" panose="020C0503030203020204" pitchFamily="34" charset="0"/>
                        </a:rPr>
                        <a:t>Gbps</a:t>
                      </a:r>
                      <a:r>
                        <a:rPr lang="en-US" sz="1200" dirty="0">
                          <a:latin typeface="Huawei Sans" panose="020C0503030203020204" pitchFamily="34" charset="0"/>
                          <a:ea typeface="微软雅黑" pitchFamily="34" charset="-122"/>
                          <a:cs typeface="Huawei Sans" panose="020C0503030203020204" pitchFamily="34" charset="0"/>
                        </a:rPr>
                        <a:t> + 9.6 </a:t>
                      </a:r>
                      <a:r>
                        <a:rPr lang="en-US" sz="1200" dirty="0" err="1">
                          <a:latin typeface="Huawei Sans" panose="020C0503030203020204" pitchFamily="34" charset="0"/>
                          <a:ea typeface="微软雅黑" pitchFamily="34" charset="-122"/>
                          <a:cs typeface="Huawei Sans" panose="020C0503030203020204" pitchFamily="34" charset="0"/>
                        </a:rPr>
                        <a:t>Gbps</a:t>
                      </a:r>
                      <a:endParaRPr lang="en-US" sz="1200" dirty="0">
                        <a:latin typeface="Huawei Sans" panose="020C0503030203020204" pitchFamily="34" charset="0"/>
                        <a:ea typeface="微软雅黑" pitchFamily="34" charset="-122"/>
                        <a:cs typeface="Huawei Sans" panose="020C0503030203020204" pitchFamily="34" charset="0"/>
                      </a:endParaRP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USB port</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1</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noFill/>
                  </a:tcPr>
                </a:tc>
              </a:tr>
              <a:tr h="410828">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Built-in</a:t>
                      </a:r>
                      <a:r>
                        <a:rPr lang="en-US" sz="1200" b="0" i="0" u="none" strike="noStrike" baseline="0" dirty="0">
                          <a:solidFill>
                            <a:srgbClr val="000000"/>
                          </a:solidFill>
                          <a:latin typeface="Huawei Sans" panose="020C0503030203020204" pitchFamily="34" charset="0"/>
                          <a:ea typeface="微软雅黑" pitchFamily="34" charset="-122"/>
                          <a:cs typeface="Huawei Sans" panose="020C0503030203020204" pitchFamily="34" charset="0"/>
                        </a:rPr>
                        <a:t> </a:t>
                      </a:r>
                      <a:r>
                        <a:rPr lang="en-US" sz="1200" b="0" i="0" u="none" strike="noStrike" baseline="0" dirty="0" err="1">
                          <a:solidFill>
                            <a:srgbClr val="000000"/>
                          </a:solidFill>
                          <a:latin typeface="Huawei Sans" panose="020C0503030203020204" pitchFamily="34" charset="0"/>
                          <a:ea typeface="微软雅黑" pitchFamily="34" charset="-122"/>
                          <a:cs typeface="Huawei Sans" panose="020C0503030203020204" pitchFamily="34" charset="0"/>
                        </a:rPr>
                        <a:t>IoT</a:t>
                      </a:r>
                      <a:r>
                        <a:rPr lang="en-US" sz="1200" b="0" i="0" u="none" strike="noStrike" baseline="0" dirty="0">
                          <a:solidFill>
                            <a:srgbClr val="000000"/>
                          </a:solidFill>
                          <a:latin typeface="Huawei Sans" panose="020C0503030203020204" pitchFamily="34" charset="0"/>
                          <a:ea typeface="微软雅黑" pitchFamily="34" charset="-122"/>
                          <a:cs typeface="Huawei Sans" panose="020C0503030203020204" pitchFamily="34" charset="0"/>
                        </a:rPr>
                        <a:t> module</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Huawei Sans" panose="020C0503030203020204" pitchFamily="34" charset="0"/>
                          <a:ea typeface="微软雅黑" pitchFamily="34" charset="-122"/>
                          <a:cs typeface="Huawei Sans" panose="020C0503030203020204" pitchFamily="34" charset="0"/>
                        </a:rPr>
                        <a:t>ZigBee, RFID, asset management, and ESL</a:t>
                      </a:r>
                      <a:endPar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endParaRP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Security</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Hardware</a:t>
                      </a:r>
                      <a:r>
                        <a:rPr lang="en-US" sz="1200" b="0" i="0" u="none" strike="noStrike" baseline="0" dirty="0">
                          <a:solidFill>
                            <a:srgbClr val="000000"/>
                          </a:solidFill>
                          <a:latin typeface="Huawei Sans" panose="020C0503030203020204" pitchFamily="34" charset="0"/>
                          <a:ea typeface="微软雅黑" pitchFamily="34" charset="-122"/>
                          <a:cs typeface="Huawei Sans" panose="020C0503030203020204" pitchFamily="34" charset="0"/>
                        </a:rPr>
                        <a:t> encryption: </a:t>
                      </a:r>
                      <a:r>
                        <a:rPr lang="en-US" sz="1200" b="0" i="0" u="none" strike="noStrike" dirty="0" smtClean="0">
                          <a:solidFill>
                            <a:srgbClr val="000000"/>
                          </a:solidFill>
                          <a:latin typeface="Huawei Sans" panose="020C0503030203020204" pitchFamily="34" charset="0"/>
                          <a:ea typeface="微软雅黑" pitchFamily="34" charset="-122"/>
                          <a:cs typeface="Huawei Sans" panose="020C0503030203020204" pitchFamily="34" charset="0"/>
                        </a:rPr>
                        <a:t>IPsec</a:t>
                      </a:r>
                      <a:r>
                        <a:rPr lang="en-US" sz="1200" b="0" i="0" u="none" strike="noStrike" baseline="0" dirty="0" smtClean="0">
                          <a:solidFill>
                            <a:srgbClr val="000000"/>
                          </a:solidFill>
                          <a:latin typeface="Huawei Sans" panose="020C0503030203020204" pitchFamily="34" charset="0"/>
                          <a:ea typeface="微软雅黑" pitchFamily="34" charset="-122"/>
                          <a:cs typeface="Huawei Sans" panose="020C0503030203020204" pitchFamily="34" charset="0"/>
                        </a:rPr>
                        <a:t> </a:t>
                      </a:r>
                      <a:r>
                        <a:rPr lang="en-US" sz="1200" b="0" i="0" u="none" strike="noStrike" baseline="0" dirty="0">
                          <a:solidFill>
                            <a:srgbClr val="000000"/>
                          </a:solidFill>
                          <a:latin typeface="Huawei Sans" panose="020C0503030203020204" pitchFamily="34" charset="0"/>
                          <a:ea typeface="微软雅黑" pitchFamily="34" charset="-122"/>
                          <a:cs typeface="Huawei Sans" panose="020C0503030203020204" pitchFamily="34" charset="0"/>
                        </a:rPr>
                        <a:t>and </a:t>
                      </a: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DTLS</a:t>
                      </a:r>
                    </a:p>
                    <a:p>
                      <a:pPr algn="ctr" fontAlgn="ctr"/>
                      <a:r>
                        <a:rPr lang="en-US" sz="1200" b="0" i="0" u="none" strike="noStrike" dirty="0">
                          <a:solidFill>
                            <a:srgbClr val="000000"/>
                          </a:solidFill>
                          <a:latin typeface="Huawei Sans" panose="020C0503030203020204" pitchFamily="34" charset="0"/>
                          <a:ea typeface="微软雅黑" pitchFamily="34" charset="-122"/>
                          <a:cs typeface="Huawei Sans" panose="020C0503030203020204" pitchFamily="34" charset="0"/>
                        </a:rPr>
                        <a:t>WPA3</a:t>
                      </a:r>
                    </a:p>
                  </a:txBody>
                  <a:tcPr marL="7112" marR="7112" marT="7112" marB="0" anchor="ctr">
                    <a:lnL w="12700" cap="flat" cmpd="sng" algn="ctr">
                      <a:solidFill>
                        <a:srgbClr val="A6D2FF"/>
                      </a:solidFill>
                      <a:prstDash val="solid"/>
                      <a:round/>
                      <a:headEnd type="none" w="med" len="med"/>
                      <a:tailEnd type="none" w="med" len="med"/>
                    </a:lnL>
                    <a:lnR w="12700" cap="flat" cmpd="sng" algn="ctr">
                      <a:solidFill>
                        <a:srgbClr val="A6D2FF"/>
                      </a:solidFill>
                      <a:prstDash val="solid"/>
                      <a:round/>
                      <a:headEnd type="none" w="med" len="med"/>
                      <a:tailEnd type="none" w="med" len="med"/>
                    </a:lnR>
                    <a:lnT w="12700" cap="flat" cmpd="sng" algn="ctr">
                      <a:solidFill>
                        <a:srgbClr val="A6D2FF"/>
                      </a:solidFill>
                      <a:prstDash val="solid"/>
                      <a:round/>
                      <a:headEnd type="none" w="med" len="med"/>
                      <a:tailEnd type="none" w="med" len="med"/>
                    </a:lnT>
                    <a:lnB w="12700" cap="flat" cmpd="sng" algn="ctr">
                      <a:solidFill>
                        <a:srgbClr val="A6D2FF"/>
                      </a:solidFill>
                      <a:prstDash val="solid"/>
                      <a:round/>
                      <a:headEnd type="none" w="med" len="med"/>
                      <a:tailEnd type="none" w="med" len="med"/>
                    </a:lnB>
                    <a:noFill/>
                  </a:tcPr>
                </a:tc>
              </a:tr>
            </a:tbl>
          </a:graphicData>
        </a:graphic>
      </p:graphicFrame>
      <p:pic>
        <p:nvPicPr>
          <p:cNvPr id="71" name="图片 70"/>
          <p:cNvPicPr/>
          <p:nvPr/>
        </p:nvPicPr>
        <p:blipFill>
          <a:blip r:embed="rId3"/>
          <a:stretch>
            <a:fillRect/>
          </a:stretch>
        </p:blipFill>
        <p:spPr>
          <a:xfrm>
            <a:off x="4607672" y="3392294"/>
            <a:ext cx="942228" cy="83990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4435468" y="1948085"/>
            <a:ext cx="730635" cy="120488"/>
          </a:xfrm>
          <a:prstGeom prst="rect">
            <a:avLst/>
          </a:prstGeom>
        </p:spPr>
      </p:pic>
      <p:sp>
        <p:nvSpPr>
          <p:cNvPr id="7" name="Text Placeholder 1">
            <a:extLst>
              <a:ext uri="{FF2B5EF4-FFF2-40B4-BE49-F238E27FC236}">
                <a16:creationId xmlns="" xmlns:a16="http://schemas.microsoft.com/office/drawing/2014/main" id="{2D83681D-12EE-844E-8C09-E767231D897D}"/>
              </a:ext>
            </a:extLst>
          </p:cNvPr>
          <p:cNvSpPr txBox="1">
            <a:spLocks/>
          </p:cNvSpPr>
          <p:nvPr/>
        </p:nvSpPr>
        <p:spPr>
          <a:xfrm>
            <a:off x="4530447" y="1413078"/>
            <a:ext cx="2652362" cy="1694086"/>
          </a:xfrm>
          <a:prstGeom prst="rect">
            <a:avLst/>
          </a:prstGeom>
          <a:ln>
            <a:noFill/>
          </a:ln>
        </p:spPr>
        <p:txBody>
          <a:bodyPr tIns="89932" bIns="89932"/>
          <a:lstStyle>
            <a:lvl1pPr marL="412750" indent="-398463" algn="l" defTabSz="1187798" rtl="0" eaLnBrk="1" latinLnBrk="0" hangingPunct="1">
              <a:lnSpc>
                <a:spcPct val="70000"/>
              </a:lnSpc>
              <a:spcBef>
                <a:spcPts val="1299"/>
              </a:spcBef>
              <a:buFont typeface="+mj-lt"/>
              <a:buAutoNum type="arabicPeriod"/>
              <a:tabLst/>
              <a:defRPr sz="2200" kern="1200">
                <a:solidFill>
                  <a:schemeClr val="tx1"/>
                </a:solidFill>
                <a:latin typeface="Microsoft YaHei" panose="020B0503020204020204" pitchFamily="34" charset="-122"/>
                <a:ea typeface="Microsoft YaHei" panose="020B0503020204020204" pitchFamily="34" charset="-122"/>
                <a:cs typeface="+mn-cs"/>
              </a:defRPr>
            </a:lvl1pPr>
            <a:lvl2pPr marL="412750" indent="-398463" algn="l" defTabSz="1187798" rtl="0" eaLnBrk="1" latinLnBrk="0" hangingPunct="1">
              <a:lnSpc>
                <a:spcPct val="90000"/>
              </a:lnSpc>
              <a:spcBef>
                <a:spcPts val="650"/>
              </a:spcBef>
              <a:buFont typeface="+mj-lt"/>
              <a:buAutoNum type="arabicPeriod"/>
              <a:tabLst/>
              <a:defRPr sz="3118" kern="1200">
                <a:solidFill>
                  <a:schemeClr val="tx1"/>
                </a:solidFill>
                <a:latin typeface="+mn-lt"/>
                <a:ea typeface="+mn-ea"/>
                <a:cs typeface="+mn-cs"/>
              </a:defRPr>
            </a:lvl2pPr>
            <a:lvl3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3pPr>
            <a:lvl4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4pPr>
            <a:lvl5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14277" indent="0">
              <a:buNone/>
            </a:pPr>
            <a:endParaRPr 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0" name="Text Placeholder 1">
            <a:extLst>
              <a:ext uri="{FF2B5EF4-FFF2-40B4-BE49-F238E27FC236}">
                <a16:creationId xmlns="" xmlns:a16="http://schemas.microsoft.com/office/drawing/2014/main" id="{2D83681D-12EE-844E-8C09-E767231D897D}"/>
              </a:ext>
            </a:extLst>
          </p:cNvPr>
          <p:cNvSpPr txBox="1">
            <a:spLocks/>
          </p:cNvSpPr>
          <p:nvPr/>
        </p:nvSpPr>
        <p:spPr>
          <a:xfrm>
            <a:off x="3733800" y="1665368"/>
            <a:ext cx="2023230" cy="232191"/>
          </a:xfrm>
          <a:prstGeom prst="rect">
            <a:avLst/>
          </a:prstGeom>
        </p:spPr>
        <p:txBody>
          <a:bodyPr tIns="89932" bIns="89932"/>
          <a:lstStyle>
            <a:lvl1pPr marL="412750" indent="-398463" algn="l" defTabSz="1187798" rtl="0" eaLnBrk="1" latinLnBrk="0" hangingPunct="1">
              <a:lnSpc>
                <a:spcPct val="70000"/>
              </a:lnSpc>
              <a:spcBef>
                <a:spcPts val="1299"/>
              </a:spcBef>
              <a:buFont typeface="+mj-lt"/>
              <a:buAutoNum type="arabicPeriod"/>
              <a:tabLst/>
              <a:defRPr sz="2200" kern="1200">
                <a:solidFill>
                  <a:schemeClr val="tx1"/>
                </a:solidFill>
                <a:latin typeface="Microsoft YaHei" panose="020B0503020204020204" pitchFamily="34" charset="-122"/>
                <a:ea typeface="Microsoft YaHei" panose="020B0503020204020204" pitchFamily="34" charset="-122"/>
                <a:cs typeface="+mn-cs"/>
              </a:defRPr>
            </a:lvl1pPr>
            <a:lvl2pPr marL="412750" indent="-398463" algn="l" defTabSz="1187798" rtl="0" eaLnBrk="1" latinLnBrk="0" hangingPunct="1">
              <a:lnSpc>
                <a:spcPct val="90000"/>
              </a:lnSpc>
              <a:spcBef>
                <a:spcPts val="650"/>
              </a:spcBef>
              <a:buFont typeface="+mj-lt"/>
              <a:buAutoNum type="arabicPeriod"/>
              <a:tabLst/>
              <a:defRPr sz="3118" kern="1200">
                <a:solidFill>
                  <a:schemeClr val="tx1"/>
                </a:solidFill>
                <a:latin typeface="+mn-lt"/>
                <a:ea typeface="+mn-ea"/>
                <a:cs typeface="+mn-cs"/>
              </a:defRPr>
            </a:lvl2pPr>
            <a:lvl3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3pPr>
            <a:lvl4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4pPr>
            <a:lvl5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lvl="3" algn="ctr"/>
            <a:r>
              <a:rPr lang="en-US" sz="1200" dirty="0">
                <a:solidFill>
                  <a:srgbClr val="00B0F0"/>
                </a:solidFill>
                <a:latin typeface="Huawei Sans" panose="020C0503030203020204" pitchFamily="34" charset="0"/>
                <a:ea typeface="微软雅黑" panose="020B0503020204020204" pitchFamily="34" charset="-122"/>
                <a:cs typeface="Huawei Sans" panose="020C0503030203020204" pitchFamily="34" charset="0"/>
              </a:rPr>
              <a:t>16</a:t>
            </a:r>
            <a:r>
              <a:rPr lang="en-US" sz="1200" dirty="0">
                <a:solidFill>
                  <a:srgbClr val="C7000A"/>
                </a:solidFill>
                <a:latin typeface="Huawei Sans" panose="020C0503030203020204" pitchFamily="34" charset="0"/>
                <a:ea typeface="微软雅黑" panose="020B0503020204020204" pitchFamily="34" charset="-122"/>
                <a:cs typeface="Huawei Sans" panose="020C0503030203020204" pitchFamily="34" charset="0"/>
              </a:rPr>
              <a:t> </a:t>
            </a:r>
            <a:r>
              <a:rPr 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spatial streams</a:t>
            </a:r>
          </a:p>
        </p:txBody>
      </p:sp>
      <p:sp>
        <p:nvSpPr>
          <p:cNvPr id="32" name="Text Placeholder 1">
            <a:extLst>
              <a:ext uri="{FF2B5EF4-FFF2-40B4-BE49-F238E27FC236}">
                <a16:creationId xmlns="" xmlns:a16="http://schemas.microsoft.com/office/drawing/2014/main" id="{2D83681D-12EE-844E-8C09-E767231D897D}"/>
              </a:ext>
            </a:extLst>
          </p:cNvPr>
          <p:cNvSpPr txBox="1">
            <a:spLocks/>
          </p:cNvSpPr>
          <p:nvPr/>
        </p:nvSpPr>
        <p:spPr>
          <a:xfrm>
            <a:off x="5806981" y="1665334"/>
            <a:ext cx="1402469" cy="314690"/>
          </a:xfrm>
          <a:prstGeom prst="rect">
            <a:avLst/>
          </a:prstGeom>
        </p:spPr>
        <p:txBody>
          <a:bodyPr tIns="89932" bIns="89932"/>
          <a:lstStyle>
            <a:lvl1pPr marL="412750" indent="-398463" algn="l" defTabSz="1187798" rtl="0" eaLnBrk="1" latinLnBrk="0" hangingPunct="1">
              <a:lnSpc>
                <a:spcPct val="70000"/>
              </a:lnSpc>
              <a:spcBef>
                <a:spcPts val="1299"/>
              </a:spcBef>
              <a:buFont typeface="+mj-lt"/>
              <a:buAutoNum type="arabicPeriod"/>
              <a:tabLst/>
              <a:defRPr sz="2200" kern="1200">
                <a:solidFill>
                  <a:schemeClr val="tx1"/>
                </a:solidFill>
                <a:latin typeface="Microsoft YaHei" panose="020B0503020204020204" pitchFamily="34" charset="-122"/>
                <a:ea typeface="Microsoft YaHei" panose="020B0503020204020204" pitchFamily="34" charset="-122"/>
                <a:cs typeface="+mn-cs"/>
              </a:defRPr>
            </a:lvl1pPr>
            <a:lvl2pPr marL="412750" indent="-398463" algn="l" defTabSz="1187798" rtl="0" eaLnBrk="1" latinLnBrk="0" hangingPunct="1">
              <a:lnSpc>
                <a:spcPct val="90000"/>
              </a:lnSpc>
              <a:spcBef>
                <a:spcPts val="650"/>
              </a:spcBef>
              <a:buFont typeface="+mj-lt"/>
              <a:buAutoNum type="arabicPeriod"/>
              <a:tabLst/>
              <a:defRPr sz="3118" kern="1200">
                <a:solidFill>
                  <a:schemeClr val="tx1"/>
                </a:solidFill>
                <a:latin typeface="+mn-lt"/>
                <a:ea typeface="+mn-ea"/>
                <a:cs typeface="+mn-cs"/>
              </a:defRPr>
            </a:lvl2pPr>
            <a:lvl3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3pPr>
            <a:lvl4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4pPr>
            <a:lvl5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14277" indent="0" algn="ctr">
              <a:buNone/>
            </a:pPr>
            <a:r>
              <a:rPr 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Ultra-high capacity</a:t>
            </a:r>
          </a:p>
        </p:txBody>
      </p:sp>
      <p:pic>
        <p:nvPicPr>
          <p:cNvPr id="34" name="Picture 8" descr="C:\Users\dh\Desktop\0507png\2\未标题-12.png"/>
          <p:cNvPicPr>
            <a:picLocks noChangeAspect="1" noChangeArrowheads="1"/>
          </p:cNvPicPr>
          <p:nvPr/>
        </p:nvPicPr>
        <p:blipFill>
          <a:blip r:embed="rId5" cstate="print">
            <a:duotone>
              <a:prstClr val="black"/>
              <a:srgbClr val="00B0F0">
                <a:tint val="45000"/>
                <a:satMod val="400000"/>
              </a:srgbClr>
            </a:duotone>
          </a:blip>
          <a:srcRect/>
          <a:stretch>
            <a:fillRect/>
          </a:stretch>
        </p:blipFill>
        <p:spPr bwMode="auto">
          <a:xfrm>
            <a:off x="5908518" y="2111025"/>
            <a:ext cx="1215297" cy="330845"/>
          </a:xfrm>
          <a:prstGeom prst="rect">
            <a:avLst/>
          </a:prstGeom>
          <a:noFill/>
          <a:ln w="9525">
            <a:noFill/>
            <a:miter lim="800000"/>
            <a:headEnd/>
            <a:tailEnd/>
          </a:ln>
        </p:spPr>
      </p:pic>
      <p:sp>
        <p:nvSpPr>
          <p:cNvPr id="149" name="Text Placeholder 1">
            <a:extLst>
              <a:ext uri="{FF2B5EF4-FFF2-40B4-BE49-F238E27FC236}">
                <a16:creationId xmlns="" xmlns:a16="http://schemas.microsoft.com/office/drawing/2014/main" id="{2D83681D-12EE-844E-8C09-E767231D897D}"/>
              </a:ext>
            </a:extLst>
          </p:cNvPr>
          <p:cNvSpPr txBox="1">
            <a:spLocks/>
          </p:cNvSpPr>
          <p:nvPr/>
        </p:nvSpPr>
        <p:spPr>
          <a:xfrm>
            <a:off x="5776540" y="2125076"/>
            <a:ext cx="1851180" cy="403986"/>
          </a:xfrm>
          <a:prstGeom prst="rect">
            <a:avLst/>
          </a:prstGeom>
        </p:spPr>
        <p:txBody>
          <a:bodyPr tIns="89932" bIns="89932"/>
          <a:lstStyle>
            <a:lvl1pPr marL="412750" indent="-398463" algn="l" defTabSz="1187798" rtl="0" eaLnBrk="1" latinLnBrk="0" hangingPunct="1">
              <a:lnSpc>
                <a:spcPct val="70000"/>
              </a:lnSpc>
              <a:spcBef>
                <a:spcPts val="1299"/>
              </a:spcBef>
              <a:buFont typeface="+mj-lt"/>
              <a:buAutoNum type="arabicPeriod"/>
              <a:tabLst/>
              <a:defRPr sz="2200" kern="1200">
                <a:solidFill>
                  <a:schemeClr val="tx1"/>
                </a:solidFill>
                <a:latin typeface="Microsoft YaHei" panose="020B0503020204020204" pitchFamily="34" charset="-122"/>
                <a:ea typeface="Microsoft YaHei" panose="020B0503020204020204" pitchFamily="34" charset="-122"/>
                <a:cs typeface="+mn-cs"/>
              </a:defRPr>
            </a:lvl1pPr>
            <a:lvl2pPr marL="412750" indent="-398463" algn="l" defTabSz="1187798" rtl="0" eaLnBrk="1" latinLnBrk="0" hangingPunct="1">
              <a:lnSpc>
                <a:spcPct val="90000"/>
              </a:lnSpc>
              <a:spcBef>
                <a:spcPts val="650"/>
              </a:spcBef>
              <a:buFont typeface="+mj-lt"/>
              <a:buAutoNum type="arabicPeriod"/>
              <a:tabLst/>
              <a:defRPr sz="3118" kern="1200">
                <a:solidFill>
                  <a:schemeClr val="tx1"/>
                </a:solidFill>
                <a:latin typeface="+mn-lt"/>
                <a:ea typeface="+mn-ea"/>
                <a:cs typeface="+mn-cs"/>
              </a:defRPr>
            </a:lvl2pPr>
            <a:lvl3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3pPr>
            <a:lvl4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4pPr>
            <a:lvl5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14277" indent="0" algn="ctr">
              <a:buNone/>
            </a:pPr>
            <a:r>
              <a:rPr lang="en-US" sz="2399" b="1" dirty="0">
                <a:solidFill>
                  <a:srgbClr val="00B0F0"/>
                </a:solidFill>
                <a:latin typeface="Huawei Sans" panose="020C0503030203020204" pitchFamily="34" charset="0"/>
                <a:ea typeface="微软雅黑" panose="020B0503020204020204" pitchFamily="34" charset="-122"/>
                <a:cs typeface="Huawei Sans" panose="020C0503030203020204" pitchFamily="34" charset="0"/>
              </a:rPr>
              <a:t>10.75</a:t>
            </a:r>
            <a:r>
              <a:rPr lang="en-US" sz="2399" b="1" dirty="0">
                <a:solidFill>
                  <a:srgbClr val="C7000A"/>
                </a:solidFill>
                <a:latin typeface="Huawei Sans" panose="020C0503030203020204" pitchFamily="34" charset="0"/>
                <a:ea typeface="微软雅黑" panose="020B0503020204020204" pitchFamily="34" charset="-122"/>
                <a:cs typeface="Huawei Sans" panose="020C0503030203020204" pitchFamily="34" charset="0"/>
              </a:rPr>
              <a:t> </a:t>
            </a:r>
            <a:r>
              <a:rPr lang="en-US" sz="1799" b="1"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Gbps</a:t>
            </a:r>
            <a:endParaRPr lang="en-US" sz="1799"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152" name="组合 151"/>
          <p:cNvGrpSpPr/>
          <p:nvPr/>
        </p:nvGrpSpPr>
        <p:grpSpPr>
          <a:xfrm rot="4466996">
            <a:off x="4492350" y="1709022"/>
            <a:ext cx="681921" cy="1311246"/>
            <a:chOff x="2205883" y="2686785"/>
            <a:chExt cx="1317899" cy="1310874"/>
          </a:xfrm>
        </p:grpSpPr>
        <p:grpSp>
          <p:nvGrpSpPr>
            <p:cNvPr id="153" name="组合 8"/>
            <p:cNvGrpSpPr/>
            <p:nvPr/>
          </p:nvGrpSpPr>
          <p:grpSpPr>
            <a:xfrm>
              <a:off x="2205883" y="3002113"/>
              <a:ext cx="1317899" cy="942098"/>
              <a:chOff x="9875747" y="-349811"/>
              <a:chExt cx="1590954" cy="1688624"/>
            </a:xfrm>
          </p:grpSpPr>
          <p:sp>
            <p:nvSpPr>
              <p:cNvPr id="166" name="椭圆 6"/>
              <p:cNvSpPr/>
              <p:nvPr/>
            </p:nvSpPr>
            <p:spPr bwMode="auto">
              <a:xfrm rot="5129463">
                <a:off x="9484094" y="751220"/>
                <a:ext cx="1101635" cy="73552"/>
              </a:xfrm>
              <a:prstGeom prst="ellipse">
                <a:avLst/>
              </a:prstGeom>
              <a:solidFill>
                <a:srgbClr val="FF7C80">
                  <a:alpha val="50000"/>
                </a:srgbClr>
              </a:solidFill>
              <a:ln>
                <a:noFill/>
                <a:headEnd type="none" w="med" len="med"/>
                <a:tailEnd type="arrow"/>
              </a:ln>
              <a:effectLst/>
            </p:spPr>
            <p:style>
              <a:lnRef idx="1">
                <a:schemeClr val="accent3"/>
              </a:lnRef>
              <a:fillRef idx="2">
                <a:schemeClr val="accent3"/>
              </a:fillRef>
              <a:effectRef idx="1">
                <a:schemeClr val="accent3"/>
              </a:effectRef>
              <a:fontRef idx="minor">
                <a:schemeClr val="dk1"/>
              </a:fontRef>
            </p:style>
            <p:txBody>
              <a:bodyPr lIns="83312" tIns="41656" rIns="83312" bIns="41656" anchor="ctr"/>
              <a:lstStyle/>
              <a:p>
                <a:pP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68" name="椭圆 9"/>
              <p:cNvSpPr/>
              <p:nvPr/>
            </p:nvSpPr>
            <p:spPr bwMode="auto">
              <a:xfrm rot="1249672">
                <a:off x="9926557" y="432605"/>
                <a:ext cx="1353793" cy="92963"/>
              </a:xfrm>
              <a:prstGeom prst="ellipse">
                <a:avLst/>
              </a:prstGeom>
              <a:solidFill>
                <a:srgbClr val="00B0F0">
                  <a:alpha val="50000"/>
                </a:srgbClr>
              </a:solidFill>
              <a:ln>
                <a:noFill/>
                <a:headEnd type="none" w="med" len="med"/>
                <a:tailEnd type="arrow"/>
              </a:ln>
              <a:effectLst/>
            </p:spPr>
            <p:style>
              <a:lnRef idx="1">
                <a:schemeClr val="accent2"/>
              </a:lnRef>
              <a:fillRef idx="2">
                <a:schemeClr val="accent2"/>
              </a:fillRef>
              <a:effectRef idx="1">
                <a:schemeClr val="accent2"/>
              </a:effectRef>
              <a:fontRef idx="minor">
                <a:schemeClr val="dk1"/>
              </a:fontRef>
            </p:style>
            <p:txBody>
              <a:bodyPr lIns="83312" tIns="41656" rIns="83312" bIns="41656" anchor="ctr"/>
              <a:lstStyle/>
              <a:p>
                <a:pP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70" name="椭圆 317"/>
              <p:cNvSpPr/>
              <p:nvPr/>
            </p:nvSpPr>
            <p:spPr bwMode="auto">
              <a:xfrm rot="1727745">
                <a:off x="10007260" y="588821"/>
                <a:ext cx="1253329" cy="61119"/>
              </a:xfrm>
              <a:prstGeom prst="ellipse">
                <a:avLst/>
              </a:prstGeom>
              <a:solidFill>
                <a:srgbClr val="0070C0">
                  <a:alpha val="50000"/>
                </a:srgbClr>
              </a:solidFill>
              <a:ln>
                <a:noFill/>
                <a:headEnd type="none" w="med" len="med"/>
                <a:tailEnd type="arrow"/>
              </a:ln>
              <a:effectLst/>
            </p:spPr>
            <p:style>
              <a:lnRef idx="1">
                <a:schemeClr val="accent2"/>
              </a:lnRef>
              <a:fillRef idx="2">
                <a:schemeClr val="accent2"/>
              </a:fillRef>
              <a:effectRef idx="1">
                <a:schemeClr val="accent2"/>
              </a:effectRef>
              <a:fontRef idx="minor">
                <a:schemeClr val="dk1"/>
              </a:fontRef>
            </p:style>
            <p:txBody>
              <a:bodyPr lIns="83312" tIns="41656" rIns="83312" bIns="41656" anchor="ctr"/>
              <a:lstStyle/>
              <a:p>
                <a:pP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71" name="椭圆 318"/>
              <p:cNvSpPr/>
              <p:nvPr/>
            </p:nvSpPr>
            <p:spPr bwMode="auto">
              <a:xfrm rot="19350236">
                <a:off x="9933581" y="-349811"/>
                <a:ext cx="1533120" cy="99478"/>
              </a:xfrm>
              <a:prstGeom prst="ellipse">
                <a:avLst/>
              </a:prstGeom>
              <a:solidFill>
                <a:schemeClr val="accent3">
                  <a:lumMod val="40000"/>
                  <a:lumOff val="60000"/>
                  <a:alpha val="50000"/>
                </a:schemeClr>
              </a:solidFill>
              <a:ln>
                <a:solidFill>
                  <a:schemeClr val="accent3">
                    <a:lumMod val="40000"/>
                    <a:lumOff val="60000"/>
                  </a:schemeClr>
                </a:solidFill>
                <a:headEnd type="none" w="med" len="med"/>
                <a:tailEnd type="arrow"/>
              </a:ln>
              <a:effectLst/>
            </p:spPr>
            <p:style>
              <a:lnRef idx="1">
                <a:schemeClr val="accent2"/>
              </a:lnRef>
              <a:fillRef idx="2">
                <a:schemeClr val="accent2"/>
              </a:fillRef>
              <a:effectRef idx="1">
                <a:schemeClr val="accent2"/>
              </a:effectRef>
              <a:fontRef idx="minor">
                <a:schemeClr val="dk1"/>
              </a:fontRef>
            </p:style>
            <p:txBody>
              <a:bodyPr lIns="83312" tIns="41656" rIns="83312" bIns="41656" anchor="ctr"/>
              <a:lstStyle/>
              <a:p>
                <a:pP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74" name="椭圆 317"/>
              <p:cNvSpPr/>
              <p:nvPr/>
            </p:nvSpPr>
            <p:spPr bwMode="auto">
              <a:xfrm rot="2511322">
                <a:off x="9875747" y="639379"/>
                <a:ext cx="1253329" cy="61119"/>
              </a:xfrm>
              <a:prstGeom prst="ellipse">
                <a:avLst/>
              </a:prstGeom>
              <a:solidFill>
                <a:srgbClr val="0070C0">
                  <a:alpha val="50000"/>
                </a:srgbClr>
              </a:solidFill>
              <a:ln>
                <a:noFill/>
                <a:headEnd type="none" w="med" len="med"/>
                <a:tailEnd type="arrow"/>
              </a:ln>
              <a:effectLst/>
            </p:spPr>
            <p:style>
              <a:lnRef idx="1">
                <a:schemeClr val="accent2"/>
              </a:lnRef>
              <a:fillRef idx="2">
                <a:schemeClr val="accent2"/>
              </a:fillRef>
              <a:effectRef idx="1">
                <a:schemeClr val="accent2"/>
              </a:effectRef>
              <a:fontRef idx="minor">
                <a:schemeClr val="dk1"/>
              </a:fontRef>
            </p:style>
            <p:txBody>
              <a:bodyPr lIns="83312" tIns="41656" rIns="83312" bIns="41656" anchor="ctr"/>
              <a:lstStyle/>
              <a:p>
                <a:pP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grpSp>
        <p:sp>
          <p:nvSpPr>
            <p:cNvPr id="154" name="椭圆 9"/>
            <p:cNvSpPr/>
            <p:nvPr/>
          </p:nvSpPr>
          <p:spPr bwMode="auto">
            <a:xfrm rot="525846">
              <a:off x="2294988" y="3387208"/>
              <a:ext cx="1121442" cy="51865"/>
            </a:xfrm>
            <a:prstGeom prst="ellipse">
              <a:avLst/>
            </a:prstGeom>
            <a:solidFill>
              <a:srgbClr val="00B0F0">
                <a:alpha val="50000"/>
              </a:srgbClr>
            </a:solidFill>
            <a:ln>
              <a:noFill/>
              <a:headEnd type="none" w="med" len="med"/>
              <a:tailEnd type="arrow"/>
            </a:ln>
            <a:effectLst/>
          </p:spPr>
          <p:style>
            <a:lnRef idx="1">
              <a:schemeClr val="accent2"/>
            </a:lnRef>
            <a:fillRef idx="2">
              <a:schemeClr val="accent2"/>
            </a:fillRef>
            <a:effectRef idx="1">
              <a:schemeClr val="accent2"/>
            </a:effectRef>
            <a:fontRef idx="minor">
              <a:schemeClr val="dk1"/>
            </a:fontRef>
          </p:style>
          <p:txBody>
            <a:bodyPr lIns="83312" tIns="41656" rIns="83312" bIns="41656" anchor="ctr"/>
            <a:lstStyle/>
            <a:p>
              <a:pP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59" name="椭圆 6"/>
            <p:cNvSpPr/>
            <p:nvPr/>
          </p:nvSpPr>
          <p:spPr bwMode="auto">
            <a:xfrm rot="18285122">
              <a:off x="2496081" y="2968007"/>
              <a:ext cx="493392" cy="132996"/>
            </a:xfrm>
            <a:prstGeom prst="ellipse">
              <a:avLst/>
            </a:prstGeom>
            <a:solidFill>
              <a:schemeClr val="accent3">
                <a:lumMod val="40000"/>
                <a:lumOff val="60000"/>
                <a:alpha val="50000"/>
              </a:schemeClr>
            </a:solidFill>
            <a:ln>
              <a:solidFill>
                <a:schemeClr val="accent3">
                  <a:lumMod val="40000"/>
                  <a:lumOff val="60000"/>
                </a:schemeClr>
              </a:solidFill>
              <a:headEnd type="none" w="med" len="med"/>
              <a:tailEnd type="arrow"/>
            </a:ln>
            <a:effectLst/>
          </p:spPr>
          <p:style>
            <a:lnRef idx="1">
              <a:schemeClr val="accent3"/>
            </a:lnRef>
            <a:fillRef idx="2">
              <a:schemeClr val="accent3"/>
            </a:fillRef>
            <a:effectRef idx="1">
              <a:schemeClr val="accent3"/>
            </a:effectRef>
            <a:fontRef idx="minor">
              <a:schemeClr val="dk1"/>
            </a:fontRef>
          </p:style>
          <p:txBody>
            <a:bodyPr lIns="83312" tIns="41656" rIns="83312" bIns="41656" anchor="ctr"/>
            <a:lstStyle/>
            <a:p>
              <a:pP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60" name="椭圆 159"/>
            <p:cNvSpPr/>
            <p:nvPr/>
          </p:nvSpPr>
          <p:spPr bwMode="auto">
            <a:xfrm rot="20374456">
              <a:off x="2319483" y="3139578"/>
              <a:ext cx="1068951" cy="50511"/>
            </a:xfrm>
            <a:prstGeom prst="ellipse">
              <a:avLst/>
            </a:prstGeom>
            <a:solidFill>
              <a:schemeClr val="accent3">
                <a:lumMod val="60000"/>
                <a:lumOff val="40000"/>
                <a:alpha val="50000"/>
              </a:schemeClr>
            </a:solidFill>
            <a:ln>
              <a:solidFill>
                <a:schemeClr val="accent3">
                  <a:lumMod val="60000"/>
                  <a:lumOff val="40000"/>
                </a:schemeClr>
              </a:solidFill>
              <a:headEnd type="none" w="med" len="med"/>
              <a:tailEnd type="arrow"/>
            </a:ln>
            <a:effectLst/>
          </p:spPr>
          <p:style>
            <a:lnRef idx="1">
              <a:schemeClr val="accent3"/>
            </a:lnRef>
            <a:fillRef idx="2">
              <a:schemeClr val="accent3"/>
            </a:fillRef>
            <a:effectRef idx="1">
              <a:schemeClr val="accent3"/>
            </a:effectRef>
            <a:fontRef idx="minor">
              <a:schemeClr val="dk1"/>
            </a:fontRef>
          </p:style>
          <p:txBody>
            <a:bodyPr lIns="83312" tIns="41656" rIns="83312" bIns="41656" anchor="ctr"/>
            <a:lstStyle>
              <a:defPPr>
                <a:defRPr lang="zh-CN"/>
              </a:defPPr>
              <a:lvl1pPr marL="0" algn="l" defTabSz="1219444" rtl="0" eaLnBrk="1" latinLnBrk="0" hangingPunct="1">
                <a:defRPr sz="2400" kern="1200">
                  <a:solidFill>
                    <a:schemeClr val="dk1"/>
                  </a:solidFill>
                  <a:latin typeface="+mn-lt"/>
                  <a:ea typeface="+mn-ea"/>
                  <a:cs typeface="+mn-cs"/>
                </a:defRPr>
              </a:lvl1pPr>
              <a:lvl2pPr marL="609722" algn="l" defTabSz="1219444" rtl="0" eaLnBrk="1" latinLnBrk="0" hangingPunct="1">
                <a:defRPr sz="2400" kern="1200">
                  <a:solidFill>
                    <a:schemeClr val="dk1"/>
                  </a:solidFill>
                  <a:latin typeface="+mn-lt"/>
                  <a:ea typeface="+mn-ea"/>
                  <a:cs typeface="+mn-cs"/>
                </a:defRPr>
              </a:lvl2pPr>
              <a:lvl3pPr marL="1219444" algn="l" defTabSz="1219444" rtl="0" eaLnBrk="1" latinLnBrk="0" hangingPunct="1">
                <a:defRPr sz="2400" kern="1200">
                  <a:solidFill>
                    <a:schemeClr val="dk1"/>
                  </a:solidFill>
                  <a:latin typeface="+mn-lt"/>
                  <a:ea typeface="+mn-ea"/>
                  <a:cs typeface="+mn-cs"/>
                </a:defRPr>
              </a:lvl3pPr>
              <a:lvl4pPr marL="1829166" algn="l" defTabSz="1219444" rtl="0" eaLnBrk="1" latinLnBrk="0" hangingPunct="1">
                <a:defRPr sz="2400" kern="1200">
                  <a:solidFill>
                    <a:schemeClr val="dk1"/>
                  </a:solidFill>
                  <a:latin typeface="+mn-lt"/>
                  <a:ea typeface="+mn-ea"/>
                  <a:cs typeface="+mn-cs"/>
                </a:defRPr>
              </a:lvl4pPr>
              <a:lvl5pPr marL="2438888" algn="l" defTabSz="1219444" rtl="0" eaLnBrk="1" latinLnBrk="0" hangingPunct="1">
                <a:defRPr sz="2400" kern="1200">
                  <a:solidFill>
                    <a:schemeClr val="dk1"/>
                  </a:solidFill>
                  <a:latin typeface="+mn-lt"/>
                  <a:ea typeface="+mn-ea"/>
                  <a:cs typeface="+mn-cs"/>
                </a:defRPr>
              </a:lvl5pPr>
              <a:lvl6pPr marL="3048610" algn="l" defTabSz="1219444" rtl="0" eaLnBrk="1" latinLnBrk="0" hangingPunct="1">
                <a:defRPr sz="2400" kern="1200">
                  <a:solidFill>
                    <a:schemeClr val="dk1"/>
                  </a:solidFill>
                  <a:latin typeface="+mn-lt"/>
                  <a:ea typeface="+mn-ea"/>
                  <a:cs typeface="+mn-cs"/>
                </a:defRPr>
              </a:lvl6pPr>
              <a:lvl7pPr marL="3658332" algn="l" defTabSz="1219444" rtl="0" eaLnBrk="1" latinLnBrk="0" hangingPunct="1">
                <a:defRPr sz="2400" kern="1200">
                  <a:solidFill>
                    <a:schemeClr val="dk1"/>
                  </a:solidFill>
                  <a:latin typeface="+mn-lt"/>
                  <a:ea typeface="+mn-ea"/>
                  <a:cs typeface="+mn-cs"/>
                </a:defRPr>
              </a:lvl7pPr>
              <a:lvl8pPr marL="4268053" algn="l" defTabSz="1219444" rtl="0" eaLnBrk="1" latinLnBrk="0" hangingPunct="1">
                <a:defRPr sz="2400" kern="1200">
                  <a:solidFill>
                    <a:schemeClr val="dk1"/>
                  </a:solidFill>
                  <a:latin typeface="+mn-lt"/>
                  <a:ea typeface="+mn-ea"/>
                  <a:cs typeface="+mn-cs"/>
                </a:defRPr>
              </a:lvl8pPr>
              <a:lvl9pPr marL="4877775" algn="l" defTabSz="1219444" rtl="0" eaLnBrk="1" latinLnBrk="0" hangingPunct="1">
                <a:defRPr sz="2400" kern="1200">
                  <a:solidFill>
                    <a:schemeClr val="dk1"/>
                  </a:solidFill>
                  <a:latin typeface="+mn-lt"/>
                  <a:ea typeface="+mn-ea"/>
                  <a:cs typeface="+mn-cs"/>
                </a:defRPr>
              </a:lvl9pPr>
            </a:lstStyle>
            <a:p>
              <a:pPr algn="ct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61" name="椭圆 160"/>
            <p:cNvSpPr/>
            <p:nvPr/>
          </p:nvSpPr>
          <p:spPr bwMode="auto">
            <a:xfrm rot="3650775">
              <a:off x="2224849" y="3611825"/>
              <a:ext cx="693850" cy="77818"/>
            </a:xfrm>
            <a:prstGeom prst="ellipse">
              <a:avLst/>
            </a:prstGeom>
            <a:solidFill>
              <a:schemeClr val="accent1">
                <a:lumMod val="60000"/>
                <a:lumOff val="40000"/>
                <a:alpha val="50000"/>
              </a:schemeClr>
            </a:solidFill>
            <a:ln>
              <a:noFill/>
              <a:headEnd type="none" w="med" len="med"/>
              <a:tailEnd type="arrow"/>
            </a:ln>
            <a:effectLst/>
          </p:spPr>
          <p:style>
            <a:lnRef idx="1">
              <a:schemeClr val="accent3"/>
            </a:lnRef>
            <a:fillRef idx="2">
              <a:schemeClr val="accent3"/>
            </a:fillRef>
            <a:effectRef idx="1">
              <a:schemeClr val="accent3"/>
            </a:effectRef>
            <a:fontRef idx="minor">
              <a:schemeClr val="dk1"/>
            </a:fontRef>
          </p:style>
          <p:txBody>
            <a:bodyPr lIns="83312" tIns="41656" rIns="83312" bIns="41656" anchor="ctr"/>
            <a:lstStyle>
              <a:defPPr>
                <a:defRPr lang="zh-CN"/>
              </a:defPPr>
              <a:lvl1pPr marL="0" algn="l" defTabSz="1219444" rtl="0" eaLnBrk="1" latinLnBrk="0" hangingPunct="1">
                <a:defRPr sz="2400" kern="1200">
                  <a:solidFill>
                    <a:schemeClr val="dk1"/>
                  </a:solidFill>
                  <a:latin typeface="+mn-lt"/>
                  <a:ea typeface="+mn-ea"/>
                  <a:cs typeface="+mn-cs"/>
                </a:defRPr>
              </a:lvl1pPr>
              <a:lvl2pPr marL="609722" algn="l" defTabSz="1219444" rtl="0" eaLnBrk="1" latinLnBrk="0" hangingPunct="1">
                <a:defRPr sz="2400" kern="1200">
                  <a:solidFill>
                    <a:schemeClr val="dk1"/>
                  </a:solidFill>
                  <a:latin typeface="+mn-lt"/>
                  <a:ea typeface="+mn-ea"/>
                  <a:cs typeface="+mn-cs"/>
                </a:defRPr>
              </a:lvl2pPr>
              <a:lvl3pPr marL="1219444" algn="l" defTabSz="1219444" rtl="0" eaLnBrk="1" latinLnBrk="0" hangingPunct="1">
                <a:defRPr sz="2400" kern="1200">
                  <a:solidFill>
                    <a:schemeClr val="dk1"/>
                  </a:solidFill>
                  <a:latin typeface="+mn-lt"/>
                  <a:ea typeface="+mn-ea"/>
                  <a:cs typeface="+mn-cs"/>
                </a:defRPr>
              </a:lvl3pPr>
              <a:lvl4pPr marL="1829166" algn="l" defTabSz="1219444" rtl="0" eaLnBrk="1" latinLnBrk="0" hangingPunct="1">
                <a:defRPr sz="2400" kern="1200">
                  <a:solidFill>
                    <a:schemeClr val="dk1"/>
                  </a:solidFill>
                  <a:latin typeface="+mn-lt"/>
                  <a:ea typeface="+mn-ea"/>
                  <a:cs typeface="+mn-cs"/>
                </a:defRPr>
              </a:lvl4pPr>
              <a:lvl5pPr marL="2438888" algn="l" defTabSz="1219444" rtl="0" eaLnBrk="1" latinLnBrk="0" hangingPunct="1">
                <a:defRPr sz="2400" kern="1200">
                  <a:solidFill>
                    <a:schemeClr val="dk1"/>
                  </a:solidFill>
                  <a:latin typeface="+mn-lt"/>
                  <a:ea typeface="+mn-ea"/>
                  <a:cs typeface="+mn-cs"/>
                </a:defRPr>
              </a:lvl5pPr>
              <a:lvl6pPr marL="3048610" algn="l" defTabSz="1219444" rtl="0" eaLnBrk="1" latinLnBrk="0" hangingPunct="1">
                <a:defRPr sz="2400" kern="1200">
                  <a:solidFill>
                    <a:schemeClr val="dk1"/>
                  </a:solidFill>
                  <a:latin typeface="+mn-lt"/>
                  <a:ea typeface="+mn-ea"/>
                  <a:cs typeface="+mn-cs"/>
                </a:defRPr>
              </a:lvl6pPr>
              <a:lvl7pPr marL="3658332" algn="l" defTabSz="1219444" rtl="0" eaLnBrk="1" latinLnBrk="0" hangingPunct="1">
                <a:defRPr sz="2400" kern="1200">
                  <a:solidFill>
                    <a:schemeClr val="dk1"/>
                  </a:solidFill>
                  <a:latin typeface="+mn-lt"/>
                  <a:ea typeface="+mn-ea"/>
                  <a:cs typeface="+mn-cs"/>
                </a:defRPr>
              </a:lvl7pPr>
              <a:lvl8pPr marL="4268053" algn="l" defTabSz="1219444" rtl="0" eaLnBrk="1" latinLnBrk="0" hangingPunct="1">
                <a:defRPr sz="2400" kern="1200">
                  <a:solidFill>
                    <a:schemeClr val="dk1"/>
                  </a:solidFill>
                  <a:latin typeface="+mn-lt"/>
                  <a:ea typeface="+mn-ea"/>
                  <a:cs typeface="+mn-cs"/>
                </a:defRPr>
              </a:lvl8pPr>
              <a:lvl9pPr marL="4877775" algn="l" defTabSz="1219444" rtl="0" eaLnBrk="1" latinLnBrk="0" hangingPunct="1">
                <a:defRPr sz="2400" kern="1200">
                  <a:solidFill>
                    <a:schemeClr val="dk1"/>
                  </a:solidFill>
                  <a:latin typeface="+mn-lt"/>
                  <a:ea typeface="+mn-ea"/>
                  <a:cs typeface="+mn-cs"/>
                </a:defRPr>
              </a:lvl9pPr>
            </a:lstStyle>
            <a:p>
              <a:pPr algn="ct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62" name="椭圆 161"/>
            <p:cNvSpPr/>
            <p:nvPr/>
          </p:nvSpPr>
          <p:spPr bwMode="auto">
            <a:xfrm rot="4322899">
              <a:off x="2132728" y="3608472"/>
              <a:ext cx="621812" cy="106936"/>
            </a:xfrm>
            <a:prstGeom prst="ellipse">
              <a:avLst/>
            </a:prstGeom>
            <a:solidFill>
              <a:schemeClr val="accent2">
                <a:lumMod val="40000"/>
                <a:lumOff val="60000"/>
                <a:alpha val="50000"/>
              </a:schemeClr>
            </a:solidFill>
            <a:ln>
              <a:noFill/>
              <a:headEnd type="none" w="med" len="med"/>
              <a:tailEnd type="arrow"/>
            </a:ln>
            <a:effectLst/>
          </p:spPr>
          <p:style>
            <a:lnRef idx="1">
              <a:schemeClr val="accent3"/>
            </a:lnRef>
            <a:fillRef idx="2">
              <a:schemeClr val="accent3"/>
            </a:fillRef>
            <a:effectRef idx="1">
              <a:schemeClr val="accent3"/>
            </a:effectRef>
            <a:fontRef idx="minor">
              <a:schemeClr val="dk1"/>
            </a:fontRef>
          </p:style>
          <p:txBody>
            <a:bodyPr lIns="83312" tIns="41656" rIns="83312" bIns="41656" anchor="ctr"/>
            <a:lstStyle>
              <a:defPPr>
                <a:defRPr lang="zh-CN"/>
              </a:defPPr>
              <a:lvl1pPr marL="0" algn="l" defTabSz="1219444" rtl="0" eaLnBrk="1" latinLnBrk="0" hangingPunct="1">
                <a:defRPr sz="2400" kern="1200">
                  <a:solidFill>
                    <a:schemeClr val="dk1"/>
                  </a:solidFill>
                  <a:latin typeface="+mn-lt"/>
                  <a:ea typeface="+mn-ea"/>
                  <a:cs typeface="+mn-cs"/>
                </a:defRPr>
              </a:lvl1pPr>
              <a:lvl2pPr marL="609722" algn="l" defTabSz="1219444" rtl="0" eaLnBrk="1" latinLnBrk="0" hangingPunct="1">
                <a:defRPr sz="2400" kern="1200">
                  <a:solidFill>
                    <a:schemeClr val="dk1"/>
                  </a:solidFill>
                  <a:latin typeface="+mn-lt"/>
                  <a:ea typeface="+mn-ea"/>
                  <a:cs typeface="+mn-cs"/>
                </a:defRPr>
              </a:lvl2pPr>
              <a:lvl3pPr marL="1219444" algn="l" defTabSz="1219444" rtl="0" eaLnBrk="1" latinLnBrk="0" hangingPunct="1">
                <a:defRPr sz="2400" kern="1200">
                  <a:solidFill>
                    <a:schemeClr val="dk1"/>
                  </a:solidFill>
                  <a:latin typeface="+mn-lt"/>
                  <a:ea typeface="+mn-ea"/>
                  <a:cs typeface="+mn-cs"/>
                </a:defRPr>
              </a:lvl3pPr>
              <a:lvl4pPr marL="1829166" algn="l" defTabSz="1219444" rtl="0" eaLnBrk="1" latinLnBrk="0" hangingPunct="1">
                <a:defRPr sz="2400" kern="1200">
                  <a:solidFill>
                    <a:schemeClr val="dk1"/>
                  </a:solidFill>
                  <a:latin typeface="+mn-lt"/>
                  <a:ea typeface="+mn-ea"/>
                  <a:cs typeface="+mn-cs"/>
                </a:defRPr>
              </a:lvl4pPr>
              <a:lvl5pPr marL="2438888" algn="l" defTabSz="1219444" rtl="0" eaLnBrk="1" latinLnBrk="0" hangingPunct="1">
                <a:defRPr sz="2400" kern="1200">
                  <a:solidFill>
                    <a:schemeClr val="dk1"/>
                  </a:solidFill>
                  <a:latin typeface="+mn-lt"/>
                  <a:ea typeface="+mn-ea"/>
                  <a:cs typeface="+mn-cs"/>
                </a:defRPr>
              </a:lvl5pPr>
              <a:lvl6pPr marL="3048610" algn="l" defTabSz="1219444" rtl="0" eaLnBrk="1" latinLnBrk="0" hangingPunct="1">
                <a:defRPr sz="2400" kern="1200">
                  <a:solidFill>
                    <a:schemeClr val="dk1"/>
                  </a:solidFill>
                  <a:latin typeface="+mn-lt"/>
                  <a:ea typeface="+mn-ea"/>
                  <a:cs typeface="+mn-cs"/>
                </a:defRPr>
              </a:lvl6pPr>
              <a:lvl7pPr marL="3658332" algn="l" defTabSz="1219444" rtl="0" eaLnBrk="1" latinLnBrk="0" hangingPunct="1">
                <a:defRPr sz="2400" kern="1200">
                  <a:solidFill>
                    <a:schemeClr val="dk1"/>
                  </a:solidFill>
                  <a:latin typeface="+mn-lt"/>
                  <a:ea typeface="+mn-ea"/>
                  <a:cs typeface="+mn-cs"/>
                </a:defRPr>
              </a:lvl7pPr>
              <a:lvl8pPr marL="4268053" algn="l" defTabSz="1219444" rtl="0" eaLnBrk="1" latinLnBrk="0" hangingPunct="1">
                <a:defRPr sz="2400" kern="1200">
                  <a:solidFill>
                    <a:schemeClr val="dk1"/>
                  </a:solidFill>
                  <a:latin typeface="+mn-lt"/>
                  <a:ea typeface="+mn-ea"/>
                  <a:cs typeface="+mn-cs"/>
                </a:defRPr>
              </a:lvl8pPr>
              <a:lvl9pPr marL="4877775" algn="l" defTabSz="1219444" rtl="0" eaLnBrk="1" latinLnBrk="0" hangingPunct="1">
                <a:defRPr sz="2400" kern="1200">
                  <a:solidFill>
                    <a:schemeClr val="dk1"/>
                  </a:solidFill>
                  <a:latin typeface="+mn-lt"/>
                  <a:ea typeface="+mn-ea"/>
                  <a:cs typeface="+mn-cs"/>
                </a:defRPr>
              </a:lvl9pPr>
            </a:lstStyle>
            <a:p>
              <a:pPr algn="ct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73" name="椭圆 311"/>
            <p:cNvSpPr/>
            <p:nvPr/>
          </p:nvSpPr>
          <p:spPr bwMode="auto">
            <a:xfrm rot="2998344">
              <a:off x="2298139" y="3559380"/>
              <a:ext cx="687930" cy="76565"/>
            </a:xfrm>
            <a:prstGeom prst="ellipse">
              <a:avLst/>
            </a:prstGeom>
            <a:solidFill>
              <a:schemeClr val="accent2">
                <a:lumMod val="40000"/>
                <a:lumOff val="60000"/>
                <a:alpha val="50000"/>
              </a:schemeClr>
            </a:solidFill>
            <a:ln>
              <a:noFill/>
              <a:headEnd type="none" w="med" len="med"/>
              <a:tailEnd type="arrow"/>
            </a:ln>
            <a:effectLst/>
          </p:spPr>
          <p:style>
            <a:lnRef idx="1">
              <a:schemeClr val="accent2"/>
            </a:lnRef>
            <a:fillRef idx="2">
              <a:schemeClr val="accent2"/>
            </a:fillRef>
            <a:effectRef idx="1">
              <a:schemeClr val="accent2"/>
            </a:effectRef>
            <a:fontRef idx="minor">
              <a:schemeClr val="dk1"/>
            </a:fontRef>
          </p:style>
          <p:txBody>
            <a:bodyPr lIns="83312" tIns="41656" rIns="83312" bIns="41656" anchor="ctr"/>
            <a:lstStyle/>
            <a:p>
              <a:pP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75" name="椭圆 174"/>
            <p:cNvSpPr/>
            <p:nvPr/>
          </p:nvSpPr>
          <p:spPr bwMode="auto">
            <a:xfrm rot="20607752">
              <a:off x="2310258" y="3199868"/>
              <a:ext cx="1068951" cy="50511"/>
            </a:xfrm>
            <a:prstGeom prst="ellipse">
              <a:avLst/>
            </a:prstGeom>
            <a:solidFill>
              <a:schemeClr val="accent3">
                <a:lumMod val="60000"/>
                <a:lumOff val="40000"/>
                <a:alpha val="50000"/>
              </a:schemeClr>
            </a:solidFill>
            <a:ln>
              <a:solidFill>
                <a:schemeClr val="accent3">
                  <a:lumMod val="60000"/>
                  <a:lumOff val="40000"/>
                </a:schemeClr>
              </a:solidFill>
              <a:headEnd type="none" w="med" len="med"/>
              <a:tailEnd type="arrow"/>
            </a:ln>
            <a:effectLst/>
          </p:spPr>
          <p:style>
            <a:lnRef idx="1">
              <a:schemeClr val="accent3"/>
            </a:lnRef>
            <a:fillRef idx="2">
              <a:schemeClr val="accent3"/>
            </a:fillRef>
            <a:effectRef idx="1">
              <a:schemeClr val="accent3"/>
            </a:effectRef>
            <a:fontRef idx="minor">
              <a:schemeClr val="dk1"/>
            </a:fontRef>
          </p:style>
          <p:txBody>
            <a:bodyPr lIns="83312" tIns="41656" rIns="83312" bIns="41656" anchor="ctr"/>
            <a:lstStyle>
              <a:defPPr>
                <a:defRPr lang="zh-CN"/>
              </a:defPPr>
              <a:lvl1pPr marL="0" algn="l" defTabSz="1219444" rtl="0" eaLnBrk="1" latinLnBrk="0" hangingPunct="1">
                <a:defRPr sz="2400" kern="1200">
                  <a:solidFill>
                    <a:schemeClr val="dk1"/>
                  </a:solidFill>
                  <a:latin typeface="+mn-lt"/>
                  <a:ea typeface="+mn-ea"/>
                  <a:cs typeface="+mn-cs"/>
                </a:defRPr>
              </a:lvl1pPr>
              <a:lvl2pPr marL="609722" algn="l" defTabSz="1219444" rtl="0" eaLnBrk="1" latinLnBrk="0" hangingPunct="1">
                <a:defRPr sz="2400" kern="1200">
                  <a:solidFill>
                    <a:schemeClr val="dk1"/>
                  </a:solidFill>
                  <a:latin typeface="+mn-lt"/>
                  <a:ea typeface="+mn-ea"/>
                  <a:cs typeface="+mn-cs"/>
                </a:defRPr>
              </a:lvl2pPr>
              <a:lvl3pPr marL="1219444" algn="l" defTabSz="1219444" rtl="0" eaLnBrk="1" latinLnBrk="0" hangingPunct="1">
                <a:defRPr sz="2400" kern="1200">
                  <a:solidFill>
                    <a:schemeClr val="dk1"/>
                  </a:solidFill>
                  <a:latin typeface="+mn-lt"/>
                  <a:ea typeface="+mn-ea"/>
                  <a:cs typeface="+mn-cs"/>
                </a:defRPr>
              </a:lvl3pPr>
              <a:lvl4pPr marL="1829166" algn="l" defTabSz="1219444" rtl="0" eaLnBrk="1" latinLnBrk="0" hangingPunct="1">
                <a:defRPr sz="2400" kern="1200">
                  <a:solidFill>
                    <a:schemeClr val="dk1"/>
                  </a:solidFill>
                  <a:latin typeface="+mn-lt"/>
                  <a:ea typeface="+mn-ea"/>
                  <a:cs typeface="+mn-cs"/>
                </a:defRPr>
              </a:lvl4pPr>
              <a:lvl5pPr marL="2438888" algn="l" defTabSz="1219444" rtl="0" eaLnBrk="1" latinLnBrk="0" hangingPunct="1">
                <a:defRPr sz="2400" kern="1200">
                  <a:solidFill>
                    <a:schemeClr val="dk1"/>
                  </a:solidFill>
                  <a:latin typeface="+mn-lt"/>
                  <a:ea typeface="+mn-ea"/>
                  <a:cs typeface="+mn-cs"/>
                </a:defRPr>
              </a:lvl5pPr>
              <a:lvl6pPr marL="3048610" algn="l" defTabSz="1219444" rtl="0" eaLnBrk="1" latinLnBrk="0" hangingPunct="1">
                <a:defRPr sz="2400" kern="1200">
                  <a:solidFill>
                    <a:schemeClr val="dk1"/>
                  </a:solidFill>
                  <a:latin typeface="+mn-lt"/>
                  <a:ea typeface="+mn-ea"/>
                  <a:cs typeface="+mn-cs"/>
                </a:defRPr>
              </a:lvl6pPr>
              <a:lvl7pPr marL="3658332" algn="l" defTabSz="1219444" rtl="0" eaLnBrk="1" latinLnBrk="0" hangingPunct="1">
                <a:defRPr sz="2400" kern="1200">
                  <a:solidFill>
                    <a:schemeClr val="dk1"/>
                  </a:solidFill>
                  <a:latin typeface="+mn-lt"/>
                  <a:ea typeface="+mn-ea"/>
                  <a:cs typeface="+mn-cs"/>
                </a:defRPr>
              </a:lvl7pPr>
              <a:lvl8pPr marL="4268053" algn="l" defTabSz="1219444" rtl="0" eaLnBrk="1" latinLnBrk="0" hangingPunct="1">
                <a:defRPr sz="2400" kern="1200">
                  <a:solidFill>
                    <a:schemeClr val="dk1"/>
                  </a:solidFill>
                  <a:latin typeface="+mn-lt"/>
                  <a:ea typeface="+mn-ea"/>
                  <a:cs typeface="+mn-cs"/>
                </a:defRPr>
              </a:lvl8pPr>
              <a:lvl9pPr marL="4877775" algn="l" defTabSz="1219444" rtl="0" eaLnBrk="1" latinLnBrk="0" hangingPunct="1">
                <a:defRPr sz="2400" kern="1200">
                  <a:solidFill>
                    <a:schemeClr val="dk1"/>
                  </a:solidFill>
                  <a:latin typeface="+mn-lt"/>
                  <a:ea typeface="+mn-ea"/>
                  <a:cs typeface="+mn-cs"/>
                </a:defRPr>
              </a:lvl9pPr>
            </a:lstStyle>
            <a:p>
              <a:pPr algn="ct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76" name="椭圆 175"/>
            <p:cNvSpPr/>
            <p:nvPr/>
          </p:nvSpPr>
          <p:spPr bwMode="auto">
            <a:xfrm rot="21313409">
              <a:off x="2391471" y="3279351"/>
              <a:ext cx="1068951" cy="50511"/>
            </a:xfrm>
            <a:prstGeom prst="ellipse">
              <a:avLst/>
            </a:prstGeom>
            <a:solidFill>
              <a:schemeClr val="accent3">
                <a:lumMod val="60000"/>
                <a:lumOff val="40000"/>
                <a:alpha val="50000"/>
              </a:schemeClr>
            </a:solidFill>
            <a:ln>
              <a:solidFill>
                <a:schemeClr val="accent3">
                  <a:lumMod val="60000"/>
                  <a:lumOff val="40000"/>
                </a:schemeClr>
              </a:solidFill>
              <a:headEnd type="none" w="med" len="med"/>
              <a:tailEnd type="arrow"/>
            </a:ln>
            <a:effectLst/>
          </p:spPr>
          <p:style>
            <a:lnRef idx="1">
              <a:schemeClr val="accent3"/>
            </a:lnRef>
            <a:fillRef idx="2">
              <a:schemeClr val="accent3"/>
            </a:fillRef>
            <a:effectRef idx="1">
              <a:schemeClr val="accent3"/>
            </a:effectRef>
            <a:fontRef idx="minor">
              <a:schemeClr val="dk1"/>
            </a:fontRef>
          </p:style>
          <p:txBody>
            <a:bodyPr lIns="83312" tIns="41656" rIns="83312" bIns="41656" anchor="ctr"/>
            <a:lstStyle>
              <a:defPPr>
                <a:defRPr lang="zh-CN"/>
              </a:defPPr>
              <a:lvl1pPr marL="0" algn="l" defTabSz="1219444" rtl="0" eaLnBrk="1" latinLnBrk="0" hangingPunct="1">
                <a:defRPr sz="2400" kern="1200">
                  <a:solidFill>
                    <a:schemeClr val="dk1"/>
                  </a:solidFill>
                  <a:latin typeface="+mn-lt"/>
                  <a:ea typeface="+mn-ea"/>
                  <a:cs typeface="+mn-cs"/>
                </a:defRPr>
              </a:lvl1pPr>
              <a:lvl2pPr marL="609722" algn="l" defTabSz="1219444" rtl="0" eaLnBrk="1" latinLnBrk="0" hangingPunct="1">
                <a:defRPr sz="2400" kern="1200">
                  <a:solidFill>
                    <a:schemeClr val="dk1"/>
                  </a:solidFill>
                  <a:latin typeface="+mn-lt"/>
                  <a:ea typeface="+mn-ea"/>
                  <a:cs typeface="+mn-cs"/>
                </a:defRPr>
              </a:lvl2pPr>
              <a:lvl3pPr marL="1219444" algn="l" defTabSz="1219444" rtl="0" eaLnBrk="1" latinLnBrk="0" hangingPunct="1">
                <a:defRPr sz="2400" kern="1200">
                  <a:solidFill>
                    <a:schemeClr val="dk1"/>
                  </a:solidFill>
                  <a:latin typeface="+mn-lt"/>
                  <a:ea typeface="+mn-ea"/>
                  <a:cs typeface="+mn-cs"/>
                </a:defRPr>
              </a:lvl3pPr>
              <a:lvl4pPr marL="1829166" algn="l" defTabSz="1219444" rtl="0" eaLnBrk="1" latinLnBrk="0" hangingPunct="1">
                <a:defRPr sz="2400" kern="1200">
                  <a:solidFill>
                    <a:schemeClr val="dk1"/>
                  </a:solidFill>
                  <a:latin typeface="+mn-lt"/>
                  <a:ea typeface="+mn-ea"/>
                  <a:cs typeface="+mn-cs"/>
                </a:defRPr>
              </a:lvl4pPr>
              <a:lvl5pPr marL="2438888" algn="l" defTabSz="1219444" rtl="0" eaLnBrk="1" latinLnBrk="0" hangingPunct="1">
                <a:defRPr sz="2400" kern="1200">
                  <a:solidFill>
                    <a:schemeClr val="dk1"/>
                  </a:solidFill>
                  <a:latin typeface="+mn-lt"/>
                  <a:ea typeface="+mn-ea"/>
                  <a:cs typeface="+mn-cs"/>
                </a:defRPr>
              </a:lvl5pPr>
              <a:lvl6pPr marL="3048610" algn="l" defTabSz="1219444" rtl="0" eaLnBrk="1" latinLnBrk="0" hangingPunct="1">
                <a:defRPr sz="2400" kern="1200">
                  <a:solidFill>
                    <a:schemeClr val="dk1"/>
                  </a:solidFill>
                  <a:latin typeface="+mn-lt"/>
                  <a:ea typeface="+mn-ea"/>
                  <a:cs typeface="+mn-cs"/>
                </a:defRPr>
              </a:lvl6pPr>
              <a:lvl7pPr marL="3658332" algn="l" defTabSz="1219444" rtl="0" eaLnBrk="1" latinLnBrk="0" hangingPunct="1">
                <a:defRPr sz="2400" kern="1200">
                  <a:solidFill>
                    <a:schemeClr val="dk1"/>
                  </a:solidFill>
                  <a:latin typeface="+mn-lt"/>
                  <a:ea typeface="+mn-ea"/>
                  <a:cs typeface="+mn-cs"/>
                </a:defRPr>
              </a:lvl7pPr>
              <a:lvl8pPr marL="4268053" algn="l" defTabSz="1219444" rtl="0" eaLnBrk="1" latinLnBrk="0" hangingPunct="1">
                <a:defRPr sz="2400" kern="1200">
                  <a:solidFill>
                    <a:schemeClr val="dk1"/>
                  </a:solidFill>
                  <a:latin typeface="+mn-lt"/>
                  <a:ea typeface="+mn-ea"/>
                  <a:cs typeface="+mn-cs"/>
                </a:defRPr>
              </a:lvl8pPr>
              <a:lvl9pPr marL="4877775" algn="l" defTabSz="1219444" rtl="0" eaLnBrk="1" latinLnBrk="0" hangingPunct="1">
                <a:defRPr sz="2400" kern="1200">
                  <a:solidFill>
                    <a:schemeClr val="dk1"/>
                  </a:solidFill>
                  <a:latin typeface="+mn-lt"/>
                  <a:ea typeface="+mn-ea"/>
                  <a:cs typeface="+mn-cs"/>
                </a:defRPr>
              </a:lvl9pPr>
            </a:lstStyle>
            <a:p>
              <a:pPr algn="ct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77" name="椭圆 176"/>
            <p:cNvSpPr/>
            <p:nvPr/>
          </p:nvSpPr>
          <p:spPr bwMode="auto">
            <a:xfrm rot="19804524">
              <a:off x="2392961" y="3072873"/>
              <a:ext cx="1068951" cy="50511"/>
            </a:xfrm>
            <a:prstGeom prst="ellipse">
              <a:avLst/>
            </a:prstGeom>
            <a:solidFill>
              <a:schemeClr val="accent3">
                <a:lumMod val="60000"/>
                <a:lumOff val="40000"/>
                <a:alpha val="50000"/>
              </a:schemeClr>
            </a:solidFill>
            <a:ln>
              <a:solidFill>
                <a:schemeClr val="accent3">
                  <a:lumMod val="60000"/>
                  <a:lumOff val="40000"/>
                </a:schemeClr>
              </a:solidFill>
              <a:headEnd type="none" w="med" len="med"/>
              <a:tailEnd type="arrow"/>
            </a:ln>
            <a:effectLst/>
          </p:spPr>
          <p:style>
            <a:lnRef idx="1">
              <a:schemeClr val="accent3"/>
            </a:lnRef>
            <a:fillRef idx="2">
              <a:schemeClr val="accent3"/>
            </a:fillRef>
            <a:effectRef idx="1">
              <a:schemeClr val="accent3"/>
            </a:effectRef>
            <a:fontRef idx="minor">
              <a:schemeClr val="dk1"/>
            </a:fontRef>
          </p:style>
          <p:txBody>
            <a:bodyPr lIns="83312" tIns="41656" rIns="83312" bIns="41656" anchor="ctr"/>
            <a:lstStyle>
              <a:defPPr>
                <a:defRPr lang="zh-CN"/>
              </a:defPPr>
              <a:lvl1pPr marL="0" algn="l" defTabSz="1219444" rtl="0" eaLnBrk="1" latinLnBrk="0" hangingPunct="1">
                <a:defRPr sz="2400" kern="1200">
                  <a:solidFill>
                    <a:schemeClr val="dk1"/>
                  </a:solidFill>
                  <a:latin typeface="+mn-lt"/>
                  <a:ea typeface="+mn-ea"/>
                  <a:cs typeface="+mn-cs"/>
                </a:defRPr>
              </a:lvl1pPr>
              <a:lvl2pPr marL="609722" algn="l" defTabSz="1219444" rtl="0" eaLnBrk="1" latinLnBrk="0" hangingPunct="1">
                <a:defRPr sz="2400" kern="1200">
                  <a:solidFill>
                    <a:schemeClr val="dk1"/>
                  </a:solidFill>
                  <a:latin typeface="+mn-lt"/>
                  <a:ea typeface="+mn-ea"/>
                  <a:cs typeface="+mn-cs"/>
                </a:defRPr>
              </a:lvl2pPr>
              <a:lvl3pPr marL="1219444" algn="l" defTabSz="1219444" rtl="0" eaLnBrk="1" latinLnBrk="0" hangingPunct="1">
                <a:defRPr sz="2400" kern="1200">
                  <a:solidFill>
                    <a:schemeClr val="dk1"/>
                  </a:solidFill>
                  <a:latin typeface="+mn-lt"/>
                  <a:ea typeface="+mn-ea"/>
                  <a:cs typeface="+mn-cs"/>
                </a:defRPr>
              </a:lvl3pPr>
              <a:lvl4pPr marL="1829166" algn="l" defTabSz="1219444" rtl="0" eaLnBrk="1" latinLnBrk="0" hangingPunct="1">
                <a:defRPr sz="2400" kern="1200">
                  <a:solidFill>
                    <a:schemeClr val="dk1"/>
                  </a:solidFill>
                  <a:latin typeface="+mn-lt"/>
                  <a:ea typeface="+mn-ea"/>
                  <a:cs typeface="+mn-cs"/>
                </a:defRPr>
              </a:lvl4pPr>
              <a:lvl5pPr marL="2438888" algn="l" defTabSz="1219444" rtl="0" eaLnBrk="1" latinLnBrk="0" hangingPunct="1">
                <a:defRPr sz="2400" kern="1200">
                  <a:solidFill>
                    <a:schemeClr val="dk1"/>
                  </a:solidFill>
                  <a:latin typeface="+mn-lt"/>
                  <a:ea typeface="+mn-ea"/>
                  <a:cs typeface="+mn-cs"/>
                </a:defRPr>
              </a:lvl5pPr>
              <a:lvl6pPr marL="3048610" algn="l" defTabSz="1219444" rtl="0" eaLnBrk="1" latinLnBrk="0" hangingPunct="1">
                <a:defRPr sz="2400" kern="1200">
                  <a:solidFill>
                    <a:schemeClr val="dk1"/>
                  </a:solidFill>
                  <a:latin typeface="+mn-lt"/>
                  <a:ea typeface="+mn-ea"/>
                  <a:cs typeface="+mn-cs"/>
                </a:defRPr>
              </a:lvl6pPr>
              <a:lvl7pPr marL="3658332" algn="l" defTabSz="1219444" rtl="0" eaLnBrk="1" latinLnBrk="0" hangingPunct="1">
                <a:defRPr sz="2400" kern="1200">
                  <a:solidFill>
                    <a:schemeClr val="dk1"/>
                  </a:solidFill>
                  <a:latin typeface="+mn-lt"/>
                  <a:ea typeface="+mn-ea"/>
                  <a:cs typeface="+mn-cs"/>
                </a:defRPr>
              </a:lvl7pPr>
              <a:lvl8pPr marL="4268053" algn="l" defTabSz="1219444" rtl="0" eaLnBrk="1" latinLnBrk="0" hangingPunct="1">
                <a:defRPr sz="2400" kern="1200">
                  <a:solidFill>
                    <a:schemeClr val="dk1"/>
                  </a:solidFill>
                  <a:latin typeface="+mn-lt"/>
                  <a:ea typeface="+mn-ea"/>
                  <a:cs typeface="+mn-cs"/>
                </a:defRPr>
              </a:lvl8pPr>
              <a:lvl9pPr marL="4877775" algn="l" defTabSz="1219444" rtl="0" eaLnBrk="1" latinLnBrk="0" hangingPunct="1">
                <a:defRPr sz="2400" kern="1200">
                  <a:solidFill>
                    <a:schemeClr val="dk1"/>
                  </a:solidFill>
                  <a:latin typeface="+mn-lt"/>
                  <a:ea typeface="+mn-ea"/>
                  <a:cs typeface="+mn-cs"/>
                </a:defRPr>
              </a:lvl9pPr>
            </a:lstStyle>
            <a:p>
              <a:pPr algn="ct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78" name="椭圆 177"/>
            <p:cNvSpPr/>
            <p:nvPr/>
          </p:nvSpPr>
          <p:spPr bwMode="auto">
            <a:xfrm rot="18177819">
              <a:off x="2375203" y="2933446"/>
              <a:ext cx="585534" cy="92212"/>
            </a:xfrm>
            <a:prstGeom prst="ellipse">
              <a:avLst/>
            </a:prstGeom>
            <a:solidFill>
              <a:schemeClr val="accent3">
                <a:lumMod val="60000"/>
                <a:lumOff val="40000"/>
                <a:alpha val="50000"/>
              </a:schemeClr>
            </a:solidFill>
            <a:ln>
              <a:solidFill>
                <a:schemeClr val="accent3">
                  <a:lumMod val="60000"/>
                  <a:lumOff val="40000"/>
                </a:schemeClr>
              </a:solidFill>
              <a:headEnd type="none" w="med" len="med"/>
              <a:tailEnd type="arrow"/>
            </a:ln>
            <a:effectLst/>
          </p:spPr>
          <p:style>
            <a:lnRef idx="1">
              <a:schemeClr val="accent3"/>
            </a:lnRef>
            <a:fillRef idx="2">
              <a:schemeClr val="accent3"/>
            </a:fillRef>
            <a:effectRef idx="1">
              <a:schemeClr val="accent3"/>
            </a:effectRef>
            <a:fontRef idx="minor">
              <a:schemeClr val="dk1"/>
            </a:fontRef>
          </p:style>
          <p:txBody>
            <a:bodyPr lIns="83312" tIns="41656" rIns="83312" bIns="41656" anchor="ctr"/>
            <a:lstStyle>
              <a:defPPr>
                <a:defRPr lang="zh-CN"/>
              </a:defPPr>
              <a:lvl1pPr marL="0" algn="l" defTabSz="1219444" rtl="0" eaLnBrk="1" latinLnBrk="0" hangingPunct="1">
                <a:defRPr sz="2400" kern="1200">
                  <a:solidFill>
                    <a:schemeClr val="dk1"/>
                  </a:solidFill>
                  <a:latin typeface="+mn-lt"/>
                  <a:ea typeface="+mn-ea"/>
                  <a:cs typeface="+mn-cs"/>
                </a:defRPr>
              </a:lvl1pPr>
              <a:lvl2pPr marL="609722" algn="l" defTabSz="1219444" rtl="0" eaLnBrk="1" latinLnBrk="0" hangingPunct="1">
                <a:defRPr sz="2400" kern="1200">
                  <a:solidFill>
                    <a:schemeClr val="dk1"/>
                  </a:solidFill>
                  <a:latin typeface="+mn-lt"/>
                  <a:ea typeface="+mn-ea"/>
                  <a:cs typeface="+mn-cs"/>
                </a:defRPr>
              </a:lvl2pPr>
              <a:lvl3pPr marL="1219444" algn="l" defTabSz="1219444" rtl="0" eaLnBrk="1" latinLnBrk="0" hangingPunct="1">
                <a:defRPr sz="2400" kern="1200">
                  <a:solidFill>
                    <a:schemeClr val="dk1"/>
                  </a:solidFill>
                  <a:latin typeface="+mn-lt"/>
                  <a:ea typeface="+mn-ea"/>
                  <a:cs typeface="+mn-cs"/>
                </a:defRPr>
              </a:lvl3pPr>
              <a:lvl4pPr marL="1829166" algn="l" defTabSz="1219444" rtl="0" eaLnBrk="1" latinLnBrk="0" hangingPunct="1">
                <a:defRPr sz="2400" kern="1200">
                  <a:solidFill>
                    <a:schemeClr val="dk1"/>
                  </a:solidFill>
                  <a:latin typeface="+mn-lt"/>
                  <a:ea typeface="+mn-ea"/>
                  <a:cs typeface="+mn-cs"/>
                </a:defRPr>
              </a:lvl4pPr>
              <a:lvl5pPr marL="2438888" algn="l" defTabSz="1219444" rtl="0" eaLnBrk="1" latinLnBrk="0" hangingPunct="1">
                <a:defRPr sz="2400" kern="1200">
                  <a:solidFill>
                    <a:schemeClr val="dk1"/>
                  </a:solidFill>
                  <a:latin typeface="+mn-lt"/>
                  <a:ea typeface="+mn-ea"/>
                  <a:cs typeface="+mn-cs"/>
                </a:defRPr>
              </a:lvl5pPr>
              <a:lvl6pPr marL="3048610" algn="l" defTabSz="1219444" rtl="0" eaLnBrk="1" latinLnBrk="0" hangingPunct="1">
                <a:defRPr sz="2400" kern="1200">
                  <a:solidFill>
                    <a:schemeClr val="dk1"/>
                  </a:solidFill>
                  <a:latin typeface="+mn-lt"/>
                  <a:ea typeface="+mn-ea"/>
                  <a:cs typeface="+mn-cs"/>
                </a:defRPr>
              </a:lvl6pPr>
              <a:lvl7pPr marL="3658332" algn="l" defTabSz="1219444" rtl="0" eaLnBrk="1" latinLnBrk="0" hangingPunct="1">
                <a:defRPr sz="2400" kern="1200">
                  <a:solidFill>
                    <a:schemeClr val="dk1"/>
                  </a:solidFill>
                  <a:latin typeface="+mn-lt"/>
                  <a:ea typeface="+mn-ea"/>
                  <a:cs typeface="+mn-cs"/>
                </a:defRPr>
              </a:lvl7pPr>
              <a:lvl8pPr marL="4268053" algn="l" defTabSz="1219444" rtl="0" eaLnBrk="1" latinLnBrk="0" hangingPunct="1">
                <a:defRPr sz="2400" kern="1200">
                  <a:solidFill>
                    <a:schemeClr val="dk1"/>
                  </a:solidFill>
                  <a:latin typeface="+mn-lt"/>
                  <a:ea typeface="+mn-ea"/>
                  <a:cs typeface="+mn-cs"/>
                </a:defRPr>
              </a:lvl8pPr>
              <a:lvl9pPr marL="4877775" algn="l" defTabSz="1219444" rtl="0" eaLnBrk="1" latinLnBrk="0" hangingPunct="1">
                <a:defRPr sz="2400" kern="1200">
                  <a:solidFill>
                    <a:schemeClr val="dk1"/>
                  </a:solidFill>
                  <a:latin typeface="+mn-lt"/>
                  <a:ea typeface="+mn-ea"/>
                  <a:cs typeface="+mn-cs"/>
                </a:defRPr>
              </a:lvl9pPr>
            </a:lstStyle>
            <a:p>
              <a:pPr algn="ct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179" name="椭圆 178"/>
            <p:cNvSpPr/>
            <p:nvPr/>
          </p:nvSpPr>
          <p:spPr bwMode="auto">
            <a:xfrm rot="409486">
              <a:off x="2292178" y="3335331"/>
              <a:ext cx="1068951" cy="50511"/>
            </a:xfrm>
            <a:prstGeom prst="ellipse">
              <a:avLst/>
            </a:prstGeom>
            <a:solidFill>
              <a:schemeClr val="accent3">
                <a:lumMod val="60000"/>
                <a:lumOff val="40000"/>
                <a:alpha val="50000"/>
              </a:schemeClr>
            </a:solidFill>
            <a:ln>
              <a:solidFill>
                <a:schemeClr val="accent3">
                  <a:lumMod val="60000"/>
                  <a:lumOff val="40000"/>
                </a:schemeClr>
              </a:solidFill>
              <a:headEnd type="none" w="med" len="med"/>
              <a:tailEnd type="arrow"/>
            </a:ln>
            <a:effectLst/>
          </p:spPr>
          <p:style>
            <a:lnRef idx="1">
              <a:schemeClr val="accent3"/>
            </a:lnRef>
            <a:fillRef idx="2">
              <a:schemeClr val="accent3"/>
            </a:fillRef>
            <a:effectRef idx="1">
              <a:schemeClr val="accent3"/>
            </a:effectRef>
            <a:fontRef idx="minor">
              <a:schemeClr val="dk1"/>
            </a:fontRef>
          </p:style>
          <p:txBody>
            <a:bodyPr lIns="83312" tIns="41656" rIns="83312" bIns="41656" anchor="ctr"/>
            <a:lstStyle>
              <a:defPPr>
                <a:defRPr lang="zh-CN"/>
              </a:defPPr>
              <a:lvl1pPr marL="0" algn="l" defTabSz="1219444" rtl="0" eaLnBrk="1" latinLnBrk="0" hangingPunct="1">
                <a:defRPr sz="2400" kern="1200">
                  <a:solidFill>
                    <a:schemeClr val="dk1"/>
                  </a:solidFill>
                  <a:latin typeface="+mn-lt"/>
                  <a:ea typeface="+mn-ea"/>
                  <a:cs typeface="+mn-cs"/>
                </a:defRPr>
              </a:lvl1pPr>
              <a:lvl2pPr marL="609722" algn="l" defTabSz="1219444" rtl="0" eaLnBrk="1" latinLnBrk="0" hangingPunct="1">
                <a:defRPr sz="2400" kern="1200">
                  <a:solidFill>
                    <a:schemeClr val="dk1"/>
                  </a:solidFill>
                  <a:latin typeface="+mn-lt"/>
                  <a:ea typeface="+mn-ea"/>
                  <a:cs typeface="+mn-cs"/>
                </a:defRPr>
              </a:lvl2pPr>
              <a:lvl3pPr marL="1219444" algn="l" defTabSz="1219444" rtl="0" eaLnBrk="1" latinLnBrk="0" hangingPunct="1">
                <a:defRPr sz="2400" kern="1200">
                  <a:solidFill>
                    <a:schemeClr val="dk1"/>
                  </a:solidFill>
                  <a:latin typeface="+mn-lt"/>
                  <a:ea typeface="+mn-ea"/>
                  <a:cs typeface="+mn-cs"/>
                </a:defRPr>
              </a:lvl3pPr>
              <a:lvl4pPr marL="1829166" algn="l" defTabSz="1219444" rtl="0" eaLnBrk="1" latinLnBrk="0" hangingPunct="1">
                <a:defRPr sz="2400" kern="1200">
                  <a:solidFill>
                    <a:schemeClr val="dk1"/>
                  </a:solidFill>
                  <a:latin typeface="+mn-lt"/>
                  <a:ea typeface="+mn-ea"/>
                  <a:cs typeface="+mn-cs"/>
                </a:defRPr>
              </a:lvl4pPr>
              <a:lvl5pPr marL="2438888" algn="l" defTabSz="1219444" rtl="0" eaLnBrk="1" latinLnBrk="0" hangingPunct="1">
                <a:defRPr sz="2400" kern="1200">
                  <a:solidFill>
                    <a:schemeClr val="dk1"/>
                  </a:solidFill>
                  <a:latin typeface="+mn-lt"/>
                  <a:ea typeface="+mn-ea"/>
                  <a:cs typeface="+mn-cs"/>
                </a:defRPr>
              </a:lvl5pPr>
              <a:lvl6pPr marL="3048610" algn="l" defTabSz="1219444" rtl="0" eaLnBrk="1" latinLnBrk="0" hangingPunct="1">
                <a:defRPr sz="2400" kern="1200">
                  <a:solidFill>
                    <a:schemeClr val="dk1"/>
                  </a:solidFill>
                  <a:latin typeface="+mn-lt"/>
                  <a:ea typeface="+mn-ea"/>
                  <a:cs typeface="+mn-cs"/>
                </a:defRPr>
              </a:lvl6pPr>
              <a:lvl7pPr marL="3658332" algn="l" defTabSz="1219444" rtl="0" eaLnBrk="1" latinLnBrk="0" hangingPunct="1">
                <a:defRPr sz="2400" kern="1200">
                  <a:solidFill>
                    <a:schemeClr val="dk1"/>
                  </a:solidFill>
                  <a:latin typeface="+mn-lt"/>
                  <a:ea typeface="+mn-ea"/>
                  <a:cs typeface="+mn-cs"/>
                </a:defRPr>
              </a:lvl7pPr>
              <a:lvl8pPr marL="4268053" algn="l" defTabSz="1219444" rtl="0" eaLnBrk="1" latinLnBrk="0" hangingPunct="1">
                <a:defRPr sz="2400" kern="1200">
                  <a:solidFill>
                    <a:schemeClr val="dk1"/>
                  </a:solidFill>
                  <a:latin typeface="+mn-lt"/>
                  <a:ea typeface="+mn-ea"/>
                  <a:cs typeface="+mn-cs"/>
                </a:defRPr>
              </a:lvl8pPr>
              <a:lvl9pPr marL="4877775" algn="l" defTabSz="1219444" rtl="0" eaLnBrk="1" latinLnBrk="0" hangingPunct="1">
                <a:defRPr sz="2400" kern="1200">
                  <a:solidFill>
                    <a:schemeClr val="dk1"/>
                  </a:solidFill>
                  <a:latin typeface="+mn-lt"/>
                  <a:ea typeface="+mn-ea"/>
                  <a:cs typeface="+mn-cs"/>
                </a:defRPr>
              </a:lvl9pPr>
            </a:lstStyle>
            <a:p>
              <a:pPr algn="ctr" defTabSz="832659" eaLnBrk="0" hangingPunct="0">
                <a:defRPr/>
              </a:pPr>
              <a:endParaRPr lang="zh-CN" altLang="en-US" sz="1399"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grpSp>
      <p:sp>
        <p:nvSpPr>
          <p:cNvPr id="180" name="Text Placeholder 1">
            <a:extLst>
              <a:ext uri="{FF2B5EF4-FFF2-40B4-BE49-F238E27FC236}">
                <a16:creationId xmlns="" xmlns:a16="http://schemas.microsoft.com/office/drawing/2014/main" id="{2D83681D-12EE-844E-8C09-E767231D897D}"/>
              </a:ext>
            </a:extLst>
          </p:cNvPr>
          <p:cNvSpPr txBox="1">
            <a:spLocks/>
          </p:cNvSpPr>
          <p:nvPr/>
        </p:nvSpPr>
        <p:spPr>
          <a:xfrm>
            <a:off x="3969849" y="2518083"/>
            <a:ext cx="3141266" cy="333047"/>
          </a:xfrm>
          <a:prstGeom prst="rect">
            <a:avLst/>
          </a:prstGeom>
        </p:spPr>
        <p:txBody>
          <a:bodyPr tIns="89932" bIns="89932"/>
          <a:lstStyle>
            <a:lvl1pPr marL="412750" indent="-398463" algn="l" defTabSz="1187798" rtl="0" eaLnBrk="1" latinLnBrk="0" hangingPunct="1">
              <a:lnSpc>
                <a:spcPct val="70000"/>
              </a:lnSpc>
              <a:spcBef>
                <a:spcPts val="1299"/>
              </a:spcBef>
              <a:buFont typeface="+mj-lt"/>
              <a:buAutoNum type="arabicPeriod"/>
              <a:tabLst/>
              <a:defRPr sz="2200" kern="1200">
                <a:solidFill>
                  <a:schemeClr val="tx1"/>
                </a:solidFill>
                <a:latin typeface="Microsoft YaHei" panose="020B0503020204020204" pitchFamily="34" charset="-122"/>
                <a:ea typeface="Microsoft YaHei" panose="020B0503020204020204" pitchFamily="34" charset="-122"/>
                <a:cs typeface="+mn-cs"/>
              </a:defRPr>
            </a:lvl1pPr>
            <a:lvl2pPr marL="412750" indent="-398463" algn="l" defTabSz="1187798" rtl="0" eaLnBrk="1" latinLnBrk="0" hangingPunct="1">
              <a:lnSpc>
                <a:spcPct val="90000"/>
              </a:lnSpc>
              <a:spcBef>
                <a:spcPts val="650"/>
              </a:spcBef>
              <a:buFont typeface="+mj-lt"/>
              <a:buAutoNum type="arabicPeriod"/>
              <a:tabLst/>
              <a:defRPr sz="3118" kern="1200">
                <a:solidFill>
                  <a:schemeClr val="tx1"/>
                </a:solidFill>
                <a:latin typeface="+mn-lt"/>
                <a:ea typeface="+mn-ea"/>
                <a:cs typeface="+mn-cs"/>
              </a:defRPr>
            </a:lvl2pPr>
            <a:lvl3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3pPr>
            <a:lvl4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4pPr>
            <a:lvl5pPr marL="14287" indent="0" algn="l" defTabSz="1187798" rtl="0" eaLnBrk="1" latinLnBrk="0" hangingPunct="1">
              <a:lnSpc>
                <a:spcPct val="90000"/>
              </a:lnSpc>
              <a:spcBef>
                <a:spcPts val="650"/>
              </a:spcBef>
              <a:buFont typeface="+mj-lt"/>
              <a:buNone/>
              <a:tabLst/>
              <a:defRPr sz="2200" kern="1200">
                <a:solidFill>
                  <a:schemeClr val="tx1"/>
                </a:solidFill>
                <a:latin typeface="Microsoft YaHei" panose="020B0503020204020204" pitchFamily="34" charset="-122"/>
                <a:ea typeface="Microsoft YaHei" panose="020B0503020204020204" pitchFamily="34" charset="-122"/>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14277" indent="0" algn="ctr">
              <a:lnSpc>
                <a:spcPct val="100000"/>
              </a:lnSpc>
              <a:buNone/>
            </a:pPr>
            <a:r>
              <a:rPr 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Radio modes: </a:t>
            </a:r>
            <a:r>
              <a:rPr lang="en-US" sz="1200" b="1" dirty="0">
                <a:solidFill>
                  <a:srgbClr val="00B0F0"/>
                </a:solidFill>
                <a:latin typeface="Huawei Sans" panose="020C0503030203020204" pitchFamily="34" charset="0"/>
                <a:ea typeface="微软雅黑" panose="020B0503020204020204" pitchFamily="34" charset="-122"/>
                <a:cs typeface="Huawei Sans" panose="020C0503030203020204" pitchFamily="34" charset="0"/>
              </a:rPr>
              <a:t>4+8+independent radio for scanning</a:t>
            </a:r>
            <a:r>
              <a:rPr 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/4+12 / 4+8+4</a:t>
            </a:r>
          </a:p>
        </p:txBody>
      </p:sp>
      <p:sp>
        <p:nvSpPr>
          <p:cNvPr id="185" name="圆角矩形 184"/>
          <p:cNvSpPr/>
          <p:nvPr/>
        </p:nvSpPr>
        <p:spPr>
          <a:xfrm>
            <a:off x="3619500" y="1344002"/>
            <a:ext cx="3924000" cy="1656000"/>
          </a:xfrm>
          <a:prstGeom prst="roundRect">
            <a:avLst>
              <a:gd name="adj" fmla="val 3290"/>
            </a:avLst>
          </a:prstGeom>
          <a:noFill/>
          <a:ln w="3175">
            <a:solidFill>
              <a:srgbClr val="A6D2FF"/>
            </a:solidFill>
          </a:ln>
        </p:spPr>
        <p:style>
          <a:lnRef idx="2">
            <a:schemeClr val="accent1">
              <a:shade val="50000"/>
            </a:schemeClr>
          </a:lnRef>
          <a:fillRef idx="1">
            <a:schemeClr val="accent1"/>
          </a:fillRef>
          <a:effectRef idx="0">
            <a:schemeClr val="accent1"/>
          </a:effectRef>
          <a:fontRef idx="minor">
            <a:schemeClr val="lt1"/>
          </a:fontRef>
        </p:style>
        <p:txBody>
          <a:bodyPr lIns="91371" tIns="45684" rIns="91371" bIns="45684" rtlCol="0" anchor="ctr"/>
          <a:lstStyle/>
          <a:p>
            <a:pPr algn="ctr" defTabSz="913943" fontAlgn="base">
              <a:spcBef>
                <a:spcPct val="0"/>
              </a:spcBef>
              <a:spcAft>
                <a:spcPct val="0"/>
              </a:spcAft>
            </a:pPr>
            <a:endParaRPr lang="zh-CN" altLang="en-US" sz="2399"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5" name="矩形 4"/>
          <p:cNvSpPr/>
          <p:nvPr/>
        </p:nvSpPr>
        <p:spPr>
          <a:xfrm>
            <a:off x="539886" y="3706240"/>
            <a:ext cx="2924592" cy="369204"/>
          </a:xfrm>
          <a:prstGeom prst="rect">
            <a:avLst/>
          </a:prstGeom>
        </p:spPr>
        <p:txBody>
          <a:bodyPr wrap="square">
            <a:spAutoFit/>
          </a:bodyPr>
          <a:lstStyle/>
          <a:p>
            <a:pPr algn="ctr" defTabSz="913838"/>
            <a:r>
              <a:rPr lang="en-US" sz="1799" b="1" dirty="0" err="1">
                <a:solidFill>
                  <a:srgbClr val="00B0F0"/>
                </a:solidFill>
                <a:latin typeface="Huawei Sans" panose="020C0503030203020204" pitchFamily="34" charset="0"/>
                <a:ea typeface="微软雅黑" panose="020B0503020204020204" pitchFamily="34" charset="-122"/>
                <a:cs typeface="Huawei Sans" panose="020C0503030203020204" pitchFamily="34" charset="0"/>
              </a:rPr>
              <a:t>AirEngine</a:t>
            </a:r>
            <a:r>
              <a:rPr lang="en-US" sz="1799" b="1" dirty="0">
                <a:solidFill>
                  <a:srgbClr val="00B0F0"/>
                </a:solidFill>
                <a:latin typeface="Huawei Sans" panose="020C0503030203020204" pitchFamily="34" charset="0"/>
                <a:ea typeface="微软雅黑" panose="020B0503020204020204" pitchFamily="34" charset="-122"/>
                <a:cs typeface="Huawei Sans" panose="020C0503030203020204" pitchFamily="34" charset="0"/>
              </a:rPr>
              <a:t> 8760-X1-PRO</a:t>
            </a:r>
          </a:p>
        </p:txBody>
      </p:sp>
      <p:sp>
        <p:nvSpPr>
          <p:cNvPr id="9" name="矩形 8"/>
          <p:cNvSpPr/>
          <p:nvPr/>
        </p:nvSpPr>
        <p:spPr>
          <a:xfrm>
            <a:off x="3581400" y="1388779"/>
            <a:ext cx="4254500" cy="225763"/>
          </a:xfrm>
          <a:prstGeom prst="rect">
            <a:avLst/>
          </a:prstGeom>
        </p:spPr>
        <p:txBody>
          <a:bodyPr tIns="89932" bIns="89932"/>
          <a:lstStyle/>
          <a:p>
            <a:pPr marL="14278" defTabSz="1187085">
              <a:lnSpc>
                <a:spcPct val="70000"/>
              </a:lnSpc>
              <a:spcBef>
                <a:spcPts val="1298"/>
              </a:spcBef>
            </a:pPr>
            <a:r>
              <a:rPr lang="en-US" sz="1200" b="1" dirty="0">
                <a:solidFill>
                  <a:srgbClr val="000000"/>
                </a:solidFill>
                <a:latin typeface="Huawei Sans" panose="020C0503030203020204" pitchFamily="34" charset="0"/>
                <a:ea typeface="微软雅黑" pitchFamily="34" charset="-122"/>
                <a:cs typeface="Huawei Sans" panose="020C0503030203020204" pitchFamily="34" charset="0"/>
              </a:rPr>
              <a:t>16 spatial streams +</a:t>
            </a:r>
            <a:r>
              <a:rPr lang="en-US" sz="12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 </a:t>
            </a:r>
            <a:r>
              <a:rPr lang="en-US" sz="1200" b="1" dirty="0">
                <a:solidFill>
                  <a:srgbClr val="00B0F0"/>
                </a:solidFill>
                <a:latin typeface="Huawei Sans" panose="020C0503030203020204" pitchFamily="34" charset="0"/>
                <a:ea typeface="微软雅黑" panose="020B0503020204020204" pitchFamily="34" charset="-122"/>
                <a:cs typeface="Huawei Sans" panose="020C0503030203020204" pitchFamily="34" charset="0"/>
              </a:rPr>
              <a:t>flexible radio mode switchover</a:t>
            </a:r>
          </a:p>
        </p:txBody>
      </p:sp>
      <p:sp>
        <p:nvSpPr>
          <p:cNvPr id="97" name="Text Placeholder 1">
            <a:extLst>
              <a:ext uri="{FF2B5EF4-FFF2-40B4-BE49-F238E27FC236}">
                <a16:creationId xmlns="" xmlns:a16="http://schemas.microsoft.com/office/drawing/2014/main" id="{2D83681D-12EE-844E-8C09-E767231D897D}"/>
              </a:ext>
            </a:extLst>
          </p:cNvPr>
          <p:cNvSpPr txBox="1">
            <a:spLocks/>
          </p:cNvSpPr>
          <p:nvPr/>
        </p:nvSpPr>
        <p:spPr>
          <a:xfrm>
            <a:off x="7777859" y="1388779"/>
            <a:ext cx="3160010" cy="189538"/>
          </a:xfrm>
          <a:prstGeom prst="rect">
            <a:avLst/>
          </a:prstGeom>
        </p:spPr>
        <p:txBody>
          <a:bodyPr tIns="89932" bIns="89932"/>
          <a:lstStyle>
            <a:defPPr>
              <a:defRPr lang="zh-CN"/>
            </a:defPPr>
            <a:lvl1pPr marL="14287" indent="0" defTabSz="1187798">
              <a:lnSpc>
                <a:spcPct val="70000"/>
              </a:lnSpc>
              <a:spcBef>
                <a:spcPts val="1299"/>
              </a:spcBef>
              <a:buFont typeface="+mj-lt"/>
              <a:buNone/>
              <a:tabLst/>
              <a:defRPr sz="1333" b="1">
                <a:solidFill>
                  <a:srgbClr val="000000"/>
                </a:solidFill>
                <a:latin typeface="微软雅黑" pitchFamily="34" charset="-122"/>
                <a:ea typeface="微软雅黑" pitchFamily="34" charset="-122"/>
              </a:defRPr>
            </a:lvl1pPr>
            <a:lvl2pPr marL="412750" indent="-398463" defTabSz="1187798">
              <a:lnSpc>
                <a:spcPct val="90000"/>
              </a:lnSpc>
              <a:spcBef>
                <a:spcPts val="650"/>
              </a:spcBef>
              <a:buFont typeface="+mj-lt"/>
              <a:buAutoNum type="arabicPeriod"/>
              <a:tabLst/>
              <a:defRPr sz="3118"/>
            </a:lvl2pPr>
            <a:lvl3pPr marL="14287" indent="0" defTabSz="1187798">
              <a:lnSpc>
                <a:spcPct val="90000"/>
              </a:lnSpc>
              <a:spcBef>
                <a:spcPts val="650"/>
              </a:spcBef>
              <a:buFont typeface="+mj-lt"/>
              <a:buNone/>
              <a:tabLst/>
              <a:defRPr sz="2200">
                <a:latin typeface="Microsoft YaHei" panose="020B0503020204020204" pitchFamily="34" charset="-122"/>
                <a:ea typeface="Microsoft YaHei" panose="020B0503020204020204" pitchFamily="34" charset="-122"/>
              </a:defRPr>
            </a:lvl3pPr>
            <a:lvl4pPr marL="14287" indent="0" defTabSz="1187798">
              <a:lnSpc>
                <a:spcPct val="90000"/>
              </a:lnSpc>
              <a:spcBef>
                <a:spcPts val="650"/>
              </a:spcBef>
              <a:buFont typeface="+mj-lt"/>
              <a:buNone/>
              <a:tabLst/>
              <a:defRPr sz="2200">
                <a:latin typeface="Microsoft YaHei" panose="020B0503020204020204" pitchFamily="34" charset="-122"/>
                <a:ea typeface="Microsoft YaHei" panose="020B0503020204020204" pitchFamily="34" charset="-122"/>
              </a:defRPr>
            </a:lvl4pPr>
            <a:lvl5pPr marL="14287" indent="0" defTabSz="1187798">
              <a:lnSpc>
                <a:spcPct val="90000"/>
              </a:lnSpc>
              <a:spcBef>
                <a:spcPts val="650"/>
              </a:spcBef>
              <a:buFont typeface="+mj-lt"/>
              <a:buNone/>
              <a:tabLst/>
              <a:defRPr sz="2200">
                <a:latin typeface="Microsoft YaHei" panose="020B0503020204020204" pitchFamily="34" charset="-122"/>
                <a:ea typeface="Microsoft YaHei" panose="020B0503020204020204" pitchFamily="34" charset="-122"/>
              </a:defRPr>
            </a:lvl5pPr>
            <a:lvl6pPr marL="3266447" indent="-296950" defTabSz="1187798">
              <a:lnSpc>
                <a:spcPct val="90000"/>
              </a:lnSpc>
              <a:spcBef>
                <a:spcPts val="650"/>
              </a:spcBef>
              <a:buFont typeface="Arial" panose="020B0604020202020204" pitchFamily="34" charset="0"/>
              <a:buChar char="•"/>
              <a:defRPr sz="2338"/>
            </a:lvl6pPr>
            <a:lvl7pPr marL="3860346" indent="-296950" defTabSz="1187798">
              <a:lnSpc>
                <a:spcPct val="90000"/>
              </a:lnSpc>
              <a:spcBef>
                <a:spcPts val="650"/>
              </a:spcBef>
              <a:buFont typeface="Arial" panose="020B0604020202020204" pitchFamily="34" charset="0"/>
              <a:buChar char="•"/>
              <a:defRPr sz="2338"/>
            </a:lvl7pPr>
            <a:lvl8pPr marL="4454245" indent="-296950" defTabSz="1187798">
              <a:lnSpc>
                <a:spcPct val="90000"/>
              </a:lnSpc>
              <a:spcBef>
                <a:spcPts val="650"/>
              </a:spcBef>
              <a:buFont typeface="Arial" panose="020B0604020202020204" pitchFamily="34" charset="0"/>
              <a:buChar char="•"/>
              <a:defRPr sz="2338"/>
            </a:lvl8pPr>
            <a:lvl9pPr marL="5048144" indent="-296950" defTabSz="1187798">
              <a:lnSpc>
                <a:spcPct val="90000"/>
              </a:lnSpc>
              <a:spcBef>
                <a:spcPts val="650"/>
              </a:spcBef>
              <a:buFont typeface="Arial" panose="020B0604020202020204" pitchFamily="34" charset="0"/>
              <a:buChar char="•"/>
              <a:defRPr sz="2338"/>
            </a:lvl9pPr>
          </a:lstStyle>
          <a:p>
            <a:pPr algn="ctr"/>
            <a:r>
              <a:rPr lang="en-US" sz="1399" dirty="0">
                <a:latin typeface="Huawei Sans" panose="020C0503030203020204" pitchFamily="34" charset="0"/>
                <a:cs typeface="Huawei Sans" panose="020C0503030203020204" pitchFamily="34" charset="0"/>
              </a:rPr>
              <a:t>Two 10G uplink ports</a:t>
            </a:r>
          </a:p>
        </p:txBody>
      </p:sp>
      <p:sp>
        <p:nvSpPr>
          <p:cNvPr id="98" name="圆角矩形 97"/>
          <p:cNvSpPr/>
          <p:nvPr/>
        </p:nvSpPr>
        <p:spPr>
          <a:xfrm>
            <a:off x="7582804" y="1344002"/>
            <a:ext cx="3924000" cy="1656000"/>
          </a:xfrm>
          <a:prstGeom prst="roundRect">
            <a:avLst>
              <a:gd name="adj" fmla="val 3290"/>
            </a:avLst>
          </a:prstGeom>
          <a:noFill/>
          <a:ln w="3175">
            <a:solidFill>
              <a:srgbClr val="A6D2FF"/>
            </a:solidFill>
          </a:ln>
        </p:spPr>
        <p:style>
          <a:lnRef idx="2">
            <a:schemeClr val="accent1">
              <a:shade val="50000"/>
            </a:schemeClr>
          </a:lnRef>
          <a:fillRef idx="1">
            <a:schemeClr val="accent1"/>
          </a:fillRef>
          <a:effectRef idx="0">
            <a:schemeClr val="accent1"/>
          </a:effectRef>
          <a:fontRef idx="minor">
            <a:schemeClr val="lt1"/>
          </a:fontRef>
        </p:style>
        <p:txBody>
          <a:bodyPr lIns="91371" tIns="45684" rIns="91371" bIns="45684" rtlCol="0" anchor="ctr"/>
          <a:lstStyle/>
          <a:p>
            <a:pPr algn="ctr" defTabSz="913943" fontAlgn="base">
              <a:spcBef>
                <a:spcPct val="0"/>
              </a:spcBef>
              <a:spcAft>
                <a:spcPct val="0"/>
              </a:spcAft>
            </a:pPr>
            <a:endParaRPr lang="zh-CN" altLang="en-US" sz="2399"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sp>
        <p:nvSpPr>
          <p:cNvPr id="99" name="Text Placeholder 1">
            <a:extLst>
              <a:ext uri="{FF2B5EF4-FFF2-40B4-BE49-F238E27FC236}">
                <a16:creationId xmlns="" xmlns:a16="http://schemas.microsoft.com/office/drawing/2014/main" id="{2D83681D-12EE-844E-8C09-E767231D897D}"/>
              </a:ext>
            </a:extLst>
          </p:cNvPr>
          <p:cNvSpPr txBox="1">
            <a:spLocks/>
          </p:cNvSpPr>
          <p:nvPr/>
        </p:nvSpPr>
        <p:spPr>
          <a:xfrm>
            <a:off x="7582804" y="2416042"/>
            <a:ext cx="1844879" cy="607291"/>
          </a:xfrm>
          <a:prstGeom prst="rect">
            <a:avLst/>
          </a:prstGeom>
        </p:spPr>
        <p:txBody>
          <a:bodyPr wrap="square">
            <a:spAutoFit/>
          </a:bodyPr>
          <a:lstStyle>
            <a:defPPr>
              <a:defRPr lang="en-US"/>
            </a:defPPr>
            <a:lvl1pPr>
              <a:defRPr sz="1100" b="1" kern="0">
                <a:solidFill>
                  <a:schemeClr val="accent1"/>
                </a:solidFill>
                <a:latin typeface="微软雅黑" panose="020B0503020204020204" pitchFamily="34" charset="-122"/>
                <a:ea typeface="微软雅黑" panose="020B0503020204020204" pitchFamily="34" charset="-122"/>
              </a:defRPr>
            </a:lvl1pPr>
          </a:lstStyle>
          <a:p>
            <a:pPr algn="ctr" defTabSz="913838"/>
            <a:r>
              <a:rPr lang="en-US" dirty="0">
                <a:solidFill>
                  <a:srgbClr val="00B0F0"/>
                </a:solidFill>
                <a:latin typeface="Huawei Sans" panose="020C0503030203020204" pitchFamily="34" charset="0"/>
                <a:ea typeface="Arial Unicode MS" panose="020B0604020202020204" pitchFamily="34" charset="-122"/>
                <a:cs typeface="Huawei Sans" panose="020C0503030203020204" pitchFamily="34" charset="0"/>
              </a:rPr>
              <a:t>Dual-</a:t>
            </a:r>
            <a:r>
              <a:rPr lang="en-US" dirty="0" err="1">
                <a:solidFill>
                  <a:srgbClr val="00B0F0"/>
                </a:solidFill>
                <a:latin typeface="Huawei Sans" panose="020C0503030203020204" pitchFamily="34" charset="0"/>
                <a:ea typeface="Arial Unicode MS" panose="020B0604020202020204" pitchFamily="34" charset="-122"/>
                <a:cs typeface="Huawei Sans" panose="020C0503030203020204" pitchFamily="34" charset="0"/>
              </a:rPr>
              <a:t>PoE</a:t>
            </a:r>
            <a:r>
              <a:rPr lang="en-US" dirty="0">
                <a:solidFill>
                  <a:srgbClr val="00B0F0"/>
                </a:solidFill>
                <a:latin typeface="Huawei Sans" panose="020C0503030203020204" pitchFamily="34" charset="0"/>
                <a:ea typeface="Arial Unicode MS" panose="020B0604020202020204" pitchFamily="34" charset="-122"/>
                <a:cs typeface="Huawei Sans" panose="020C0503030203020204" pitchFamily="34" charset="0"/>
              </a:rPr>
              <a:t> power supply, improving AP reliability</a:t>
            </a:r>
          </a:p>
          <a:p>
            <a:pPr algn="ctr" defTabSz="913838"/>
            <a:r>
              <a:rPr lang="en-US" dirty="0">
                <a:solidFill>
                  <a:srgbClr val="C7000A"/>
                </a:solidFill>
                <a:latin typeface="Huawei Sans" panose="020C0503030203020204" pitchFamily="34" charset="0"/>
                <a:cs typeface="Huawei Sans" panose="020C0503030203020204" pitchFamily="34" charset="0"/>
              </a:rPr>
              <a:t>         </a:t>
            </a:r>
          </a:p>
        </p:txBody>
      </p:sp>
      <p:pic>
        <p:nvPicPr>
          <p:cNvPr id="100" name="图片 99"/>
          <p:cNvPicPr>
            <a:picLocks noChangeAspect="1"/>
          </p:cNvPicPr>
          <p:nvPr/>
        </p:nvPicPr>
        <p:blipFill rotWithShape="1">
          <a:blip r:embed="rId6" cstate="print">
            <a:extLst>
              <a:ext uri="{28A0092B-C50C-407E-A947-70E740481C1C}">
                <a14:useLocalDpi xmlns:a14="http://schemas.microsoft.com/office/drawing/2010/main" val="0"/>
              </a:ext>
            </a:extLst>
          </a:blip>
          <a:srcRect l="20226" t="39133" r="-1235" b="8835"/>
          <a:stretch/>
        </p:blipFill>
        <p:spPr>
          <a:xfrm>
            <a:off x="10146154" y="1903756"/>
            <a:ext cx="602505" cy="386983"/>
          </a:xfrm>
          <a:prstGeom prst="rect">
            <a:avLst/>
          </a:prstGeom>
        </p:spPr>
      </p:pic>
      <p:grpSp>
        <p:nvGrpSpPr>
          <p:cNvPr id="101" name="组合 100"/>
          <p:cNvGrpSpPr/>
          <p:nvPr/>
        </p:nvGrpSpPr>
        <p:grpSpPr>
          <a:xfrm>
            <a:off x="10044949" y="1724121"/>
            <a:ext cx="592622" cy="277866"/>
            <a:chOff x="5187795" y="4010279"/>
            <a:chExt cx="1954358" cy="788154"/>
          </a:xfrm>
        </p:grpSpPr>
        <p:pic>
          <p:nvPicPr>
            <p:cNvPr id="102" name="图片 101"/>
            <p:cNvPicPr>
              <a:picLocks noChangeAspect="1"/>
            </p:cNvPicPr>
            <p:nvPr/>
          </p:nvPicPr>
          <p:blipFill rotWithShape="1">
            <a:blip r:embed="rId7" cstate="print">
              <a:extLst>
                <a:ext uri="{28A0092B-C50C-407E-A947-70E740481C1C}">
                  <a14:useLocalDpi xmlns:a14="http://schemas.microsoft.com/office/drawing/2010/main" val="0"/>
                </a:ext>
              </a:extLst>
            </a:blip>
            <a:srcRect l="8212" t="29884" r="8735" b="31277"/>
            <a:stretch/>
          </p:blipFill>
          <p:spPr>
            <a:xfrm rot="19436000">
              <a:off x="6189891" y="4010279"/>
              <a:ext cx="952262" cy="296882"/>
            </a:xfrm>
            <a:prstGeom prst="rect">
              <a:avLst/>
            </a:prstGeom>
          </p:spPr>
        </p:pic>
        <p:pic>
          <p:nvPicPr>
            <p:cNvPr id="103" name="图片 102"/>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9827" b="99422" l="0" r="90000">
                          <a14:foregroundMark x1="14000" y1="83815" x2="46200" y2="82081"/>
                          <a14:foregroundMark x1="4000" y1="84104" x2="7600" y2="84104"/>
                          <a14:backgroundMark x1="10000" y1="62428" x2="97600" y2="47110"/>
                          <a14:backgroundMark x1="7600" y1="92486" x2="79200" y2="93931"/>
                        </a14:backgroundRemoval>
                      </a14:imgEffect>
                    </a14:imgLayer>
                  </a14:imgProps>
                </a:ext>
                <a:ext uri="{28A0092B-C50C-407E-A947-70E740481C1C}">
                  <a14:useLocalDpi xmlns:a14="http://schemas.microsoft.com/office/drawing/2010/main" val="0"/>
                </a:ext>
              </a:extLst>
            </a:blip>
            <a:srcRect t="69921"/>
            <a:stretch/>
          </p:blipFill>
          <p:spPr>
            <a:xfrm rot="19440262">
              <a:off x="5187795" y="4425840"/>
              <a:ext cx="1790066" cy="372593"/>
            </a:xfrm>
            <a:prstGeom prst="rect">
              <a:avLst/>
            </a:prstGeom>
          </p:spPr>
        </p:pic>
      </p:grpSp>
      <p:sp>
        <p:nvSpPr>
          <p:cNvPr id="104" name="矩形 103"/>
          <p:cNvSpPr/>
          <p:nvPr/>
        </p:nvSpPr>
        <p:spPr>
          <a:xfrm>
            <a:off x="9503363" y="2276405"/>
            <a:ext cx="2044710" cy="769441"/>
          </a:xfrm>
          <a:prstGeom prst="rect">
            <a:avLst/>
          </a:prstGeom>
        </p:spPr>
        <p:txBody>
          <a:bodyPr wrap="square">
            <a:spAutoFit/>
          </a:bodyPr>
          <a:lstStyle/>
          <a:p>
            <a:pPr defTabSz="914021" fontAlgn="ctr"/>
            <a:r>
              <a:rPr lang="en-US" sz="1100" b="1" dirty="0">
                <a:solidFill>
                  <a:srgbClr val="00B0F0"/>
                </a:solidFill>
                <a:latin typeface="Huawei Sans" panose="020C0503030203020204" pitchFamily="34" charset="0"/>
                <a:ea typeface="Arial Unicode MS" panose="020B0604020202020204" pitchFamily="34" charset="-122"/>
                <a:cs typeface="Huawei Sans" panose="020C0503030203020204" pitchFamily="34" charset="0"/>
                <a:sym typeface="FrutigerNext LT Regular" panose="020B0503040504020204" pitchFamily="34" charset="0"/>
              </a:rPr>
              <a:t>Optical: 10GE SFP+</a:t>
            </a:r>
          </a:p>
          <a:p>
            <a:pPr defTabSz="914021" fontAlgn="ctr"/>
            <a:r>
              <a:rPr lang="en-US" sz="1100" b="1" dirty="0">
                <a:solidFill>
                  <a:srgbClr val="00B0F0"/>
                </a:solidFill>
                <a:latin typeface="Huawei Sans" panose="020C0503030203020204" pitchFamily="34" charset="0"/>
                <a:ea typeface="Arial Unicode MS" panose="020B0604020202020204" pitchFamily="34" charset="-122"/>
                <a:cs typeface="Huawei Sans" panose="020C0503030203020204" pitchFamily="34" charset="0"/>
                <a:sym typeface="FrutigerNext LT Regular" panose="020B0503040504020204" pitchFamily="34" charset="0"/>
              </a:rPr>
              <a:t>Electrical: 10GE x 2</a:t>
            </a:r>
          </a:p>
          <a:p>
            <a:pPr defTabSz="914021" fontAlgn="ctr"/>
            <a:r>
              <a:rPr lang="en-US" sz="1100" dirty="0">
                <a:solidFill>
                  <a:srgbClr val="1D1D1A"/>
                </a:solidFill>
                <a:latin typeface="Huawei Sans" panose="020C0503030203020204" pitchFamily="34" charset="0"/>
                <a:ea typeface="Arial Unicode MS" panose="020B0604020202020204" pitchFamily="34" charset="-122"/>
                <a:cs typeface="Huawei Sans" panose="020C0503030203020204" pitchFamily="34" charset="0"/>
                <a:sym typeface="FrutigerNext LT Regular" panose="020B0503040504020204" pitchFamily="34" charset="0"/>
              </a:rPr>
              <a:t>Supporting optical/electrical hybrid cable</a:t>
            </a:r>
          </a:p>
        </p:txBody>
      </p:sp>
      <p:grpSp>
        <p:nvGrpSpPr>
          <p:cNvPr id="105" name="组合 308"/>
          <p:cNvGrpSpPr/>
          <p:nvPr/>
        </p:nvGrpSpPr>
        <p:grpSpPr>
          <a:xfrm>
            <a:off x="7887281" y="1760166"/>
            <a:ext cx="1312341" cy="669534"/>
            <a:chOff x="6147160" y="3267528"/>
            <a:chExt cx="1663340" cy="1016002"/>
          </a:xfrm>
        </p:grpSpPr>
        <p:sp>
          <p:nvSpPr>
            <p:cNvPr id="106" name="圆角矩形 105"/>
            <p:cNvSpPr>
              <a:spLocks noChangeAspect="1"/>
            </p:cNvSpPr>
            <p:nvPr/>
          </p:nvSpPr>
          <p:spPr bwMode="gray">
            <a:xfrm>
              <a:off x="6720475" y="3267528"/>
              <a:ext cx="529043" cy="468000"/>
            </a:xfrm>
            <a:prstGeom prst="roundRect">
              <a:avLst/>
            </a:prstGeom>
            <a:solidFill>
              <a:srgbClr val="FFFFFF">
                <a:lumMod val="65000"/>
              </a:srgbClr>
            </a:solidFill>
            <a:ln w="19050" cap="flat" cmpd="sng">
              <a:solidFill>
                <a:srgbClr val="FFFFFF"/>
              </a:solidFill>
              <a:prstDash val="solid"/>
              <a:round/>
              <a:headEnd/>
              <a:tailEnd/>
            </a:ln>
            <a:effectLst/>
          </p:spPr>
          <p:txBody>
            <a:bodyPr wrap="none" rtlCol="0" anchor="ctr"/>
            <a:lstStyle/>
            <a:p>
              <a:pPr algn="ctr" defTabSz="913760" fontAlgn="base">
                <a:spcBef>
                  <a:spcPct val="0"/>
                </a:spcBef>
                <a:spcAft>
                  <a:spcPct val="0"/>
                </a:spcAft>
                <a:defRPr/>
              </a:pPr>
              <a:endParaRPr lang="zh-CN" altLang="en-US" sz="1200" kern="0"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107" name="组合 194"/>
            <p:cNvGrpSpPr/>
            <p:nvPr/>
          </p:nvGrpSpPr>
          <p:grpSpPr>
            <a:xfrm>
              <a:off x="6147160" y="3267531"/>
              <a:ext cx="529043" cy="1015999"/>
              <a:chOff x="2351314" y="3410859"/>
              <a:chExt cx="529043" cy="1015999"/>
            </a:xfrm>
          </p:grpSpPr>
          <p:sp>
            <p:nvSpPr>
              <p:cNvPr id="111" name="圆角矩形 110"/>
              <p:cNvSpPr>
                <a:spLocks noChangeAspect="1"/>
              </p:cNvSpPr>
              <p:nvPr/>
            </p:nvSpPr>
            <p:spPr bwMode="gray">
              <a:xfrm>
                <a:off x="2351314" y="3410859"/>
                <a:ext cx="529043" cy="468000"/>
              </a:xfrm>
              <a:prstGeom prst="roundRect">
                <a:avLst/>
              </a:prstGeom>
              <a:solidFill>
                <a:srgbClr val="FFFFFF">
                  <a:lumMod val="65000"/>
                </a:srgbClr>
              </a:solidFill>
              <a:ln w="19050" cap="flat" cmpd="sng">
                <a:solidFill>
                  <a:srgbClr val="FFFFFF"/>
                </a:solidFill>
                <a:prstDash val="solid"/>
                <a:round/>
                <a:headEnd/>
                <a:tailEnd/>
              </a:ln>
              <a:effectLst/>
            </p:spPr>
            <p:txBody>
              <a:bodyPr wrap="none" rtlCol="0" anchor="ctr"/>
              <a:lstStyle/>
              <a:p>
                <a:pPr algn="ctr" defTabSz="913760" fontAlgn="base">
                  <a:spcBef>
                    <a:spcPct val="0"/>
                  </a:spcBef>
                  <a:spcAft>
                    <a:spcPct val="0"/>
                  </a:spcAft>
                  <a:defRPr/>
                </a:pPr>
                <a:endParaRPr lang="zh-CN" altLang="en-US" sz="1200" kern="0"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12" name="图片 111" descr="timg (1)_副本.png"/>
              <p:cNvPicPr>
                <a:picLocks noChangeAspect="1"/>
              </p:cNvPicPr>
              <p:nvPr/>
            </p:nvPicPr>
            <p:blipFill>
              <a:blip r:embed="rId10" cstate="print"/>
              <a:stretch>
                <a:fillRect/>
              </a:stretch>
            </p:blipFill>
            <p:spPr>
              <a:xfrm>
                <a:off x="2471343" y="3505201"/>
                <a:ext cx="289664" cy="921657"/>
              </a:xfrm>
              <a:prstGeom prst="rect">
                <a:avLst/>
              </a:prstGeom>
            </p:spPr>
          </p:pic>
        </p:grpSp>
        <p:sp>
          <p:nvSpPr>
            <p:cNvPr id="108" name="矩形 107"/>
            <p:cNvSpPr/>
            <p:nvPr/>
          </p:nvSpPr>
          <p:spPr>
            <a:xfrm>
              <a:off x="6393180" y="3720584"/>
              <a:ext cx="861061" cy="420339"/>
            </a:xfrm>
            <a:prstGeom prst="rect">
              <a:avLst/>
            </a:prstGeom>
          </p:spPr>
          <p:txBody>
            <a:bodyPr wrap="square">
              <a:spAutoFit/>
            </a:bodyPr>
            <a:lstStyle/>
            <a:p>
              <a:pPr defTabSz="913760" fontAlgn="base">
                <a:spcBef>
                  <a:spcPct val="0"/>
                </a:spcBef>
                <a:spcAft>
                  <a:spcPct val="0"/>
                </a:spcAft>
                <a:defRPr/>
              </a:pPr>
              <a:r>
                <a:rPr lang="en-US" sz="1200" dirty="0">
                  <a:solidFill>
                    <a:srgbClr val="000000"/>
                  </a:solidFill>
                  <a:latin typeface="Huawei Sans" panose="020C0503030203020204" pitchFamily="34" charset="0"/>
                  <a:ea typeface="微软雅黑" pitchFamily="34" charset="-122"/>
                  <a:cs typeface="Huawei Sans" panose="020C0503030203020204" pitchFamily="34" charset="0"/>
                </a:rPr>
                <a:t>10GE</a:t>
              </a:r>
            </a:p>
          </p:txBody>
        </p:sp>
        <p:sp>
          <p:nvSpPr>
            <p:cNvPr id="109" name="矩形 108"/>
            <p:cNvSpPr/>
            <p:nvPr/>
          </p:nvSpPr>
          <p:spPr>
            <a:xfrm>
              <a:off x="6949439" y="3735824"/>
              <a:ext cx="861061" cy="420339"/>
            </a:xfrm>
            <a:prstGeom prst="rect">
              <a:avLst/>
            </a:prstGeom>
          </p:spPr>
          <p:txBody>
            <a:bodyPr wrap="square">
              <a:spAutoFit/>
            </a:bodyPr>
            <a:lstStyle/>
            <a:p>
              <a:pPr defTabSz="913760" fontAlgn="base">
                <a:spcBef>
                  <a:spcPct val="0"/>
                </a:spcBef>
                <a:spcAft>
                  <a:spcPct val="0"/>
                </a:spcAft>
                <a:defRPr/>
              </a:pPr>
              <a:r>
                <a:rPr lang="en-US" sz="1200" dirty="0">
                  <a:solidFill>
                    <a:srgbClr val="000000"/>
                  </a:solidFill>
                  <a:latin typeface="Huawei Sans" panose="020C0503030203020204" pitchFamily="34" charset="0"/>
                  <a:ea typeface="微软雅黑" pitchFamily="34" charset="-122"/>
                  <a:cs typeface="Huawei Sans" panose="020C0503030203020204" pitchFamily="34" charset="0"/>
                </a:rPr>
                <a:t>10GE</a:t>
              </a:r>
            </a:p>
          </p:txBody>
        </p:sp>
        <p:pic>
          <p:nvPicPr>
            <p:cNvPr id="110" name="图片 109" descr="timg (1)_副本.png"/>
            <p:cNvPicPr>
              <a:picLocks noChangeAspect="1"/>
            </p:cNvPicPr>
            <p:nvPr/>
          </p:nvPicPr>
          <p:blipFill>
            <a:blip r:embed="rId10" cstate="print"/>
            <a:stretch>
              <a:fillRect/>
            </a:stretch>
          </p:blipFill>
          <p:spPr>
            <a:xfrm>
              <a:off x="6840504" y="3361870"/>
              <a:ext cx="289664" cy="921657"/>
            </a:xfrm>
            <a:prstGeom prst="rect">
              <a:avLst/>
            </a:prstGeom>
          </p:spPr>
        </p:pic>
      </p:grpSp>
      <p:pic>
        <p:nvPicPr>
          <p:cNvPr id="93" name="图片 92"/>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val="0"/>
              </a:ext>
            </a:extLst>
          </a:blip>
          <a:srcRect l="22232" t="14211" r="25940" b="20964"/>
          <a:stretch/>
        </p:blipFill>
        <p:spPr>
          <a:xfrm>
            <a:off x="1489774" y="1945102"/>
            <a:ext cx="1590965" cy="1590963"/>
          </a:xfrm>
          <a:prstGeom prst="rect">
            <a:avLst/>
          </a:prstGeom>
        </p:spPr>
      </p:pic>
      <p:sp>
        <p:nvSpPr>
          <p:cNvPr id="200" name="圆角矩形 199"/>
          <p:cNvSpPr/>
          <p:nvPr/>
        </p:nvSpPr>
        <p:spPr>
          <a:xfrm>
            <a:off x="7582804" y="3089953"/>
            <a:ext cx="3924000" cy="1656000"/>
          </a:xfrm>
          <a:prstGeom prst="roundRect">
            <a:avLst>
              <a:gd name="adj" fmla="val 3290"/>
            </a:avLst>
          </a:prstGeom>
          <a:noFill/>
          <a:ln w="3175">
            <a:solidFill>
              <a:srgbClr val="A6D2FF"/>
            </a:solidFill>
          </a:ln>
        </p:spPr>
        <p:style>
          <a:lnRef idx="2">
            <a:schemeClr val="accent1">
              <a:shade val="50000"/>
            </a:schemeClr>
          </a:lnRef>
          <a:fillRef idx="1">
            <a:schemeClr val="accent1"/>
          </a:fillRef>
          <a:effectRef idx="0">
            <a:schemeClr val="accent1"/>
          </a:effectRef>
          <a:fontRef idx="minor">
            <a:schemeClr val="lt1"/>
          </a:fontRef>
        </p:style>
        <p:txBody>
          <a:bodyPr lIns="91371" tIns="45684" rIns="91371" bIns="45684" rtlCol="0" anchor="ctr"/>
          <a:lstStyle/>
          <a:p>
            <a:pPr algn="ctr" defTabSz="913943" fontAlgn="base">
              <a:spcBef>
                <a:spcPct val="0"/>
              </a:spcBef>
              <a:spcAft>
                <a:spcPct val="0"/>
              </a:spcAft>
            </a:pPr>
            <a:endParaRPr lang="zh-CN" altLang="en-US" sz="2399"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pic>
        <p:nvPicPr>
          <p:cNvPr id="201" name="图片 200"/>
          <p:cNvPicPr>
            <a:picLocks noChangeAspect="1"/>
          </p:cNvPicPr>
          <p:nvPr/>
        </p:nvPicPr>
        <p:blipFill rotWithShape="1">
          <a:blip r:embed="rId13" cstate="print">
            <a:extLst>
              <a:ext uri="{28A0092B-C50C-407E-A947-70E740481C1C}">
                <a14:useLocalDpi xmlns:a14="http://schemas.microsoft.com/office/drawing/2010/main" val="0"/>
              </a:ext>
            </a:extLst>
          </a:blip>
          <a:srcRect l="1637" t="2312" r="1384" b="3180"/>
          <a:stretch/>
        </p:blipFill>
        <p:spPr>
          <a:xfrm>
            <a:off x="10082325" y="3586332"/>
            <a:ext cx="984418" cy="371285"/>
          </a:xfrm>
          <a:prstGeom prst="rect">
            <a:avLst/>
          </a:prstGeom>
        </p:spPr>
      </p:pic>
      <p:sp>
        <p:nvSpPr>
          <p:cNvPr id="202" name="Text Placeholder 1">
            <a:extLst>
              <a:ext uri="{FF2B5EF4-FFF2-40B4-BE49-F238E27FC236}">
                <a16:creationId xmlns="" xmlns:a16="http://schemas.microsoft.com/office/drawing/2014/main" id="{2D83681D-12EE-844E-8C09-E767231D897D}"/>
              </a:ext>
            </a:extLst>
          </p:cNvPr>
          <p:cNvSpPr txBox="1">
            <a:spLocks/>
          </p:cNvSpPr>
          <p:nvPr/>
        </p:nvSpPr>
        <p:spPr>
          <a:xfrm>
            <a:off x="7887282" y="3125296"/>
            <a:ext cx="2926508" cy="259639"/>
          </a:xfrm>
          <a:prstGeom prst="rect">
            <a:avLst/>
          </a:prstGeom>
        </p:spPr>
        <p:txBody>
          <a:bodyPr tIns="89932" bIns="89932"/>
          <a:lstStyle>
            <a:defPPr>
              <a:defRPr lang="zh-CN"/>
            </a:defPPr>
            <a:lvl1pPr marL="14287" indent="0" defTabSz="1187798">
              <a:lnSpc>
                <a:spcPct val="70000"/>
              </a:lnSpc>
              <a:spcBef>
                <a:spcPts val="1299"/>
              </a:spcBef>
              <a:buFont typeface="+mj-lt"/>
              <a:buNone/>
              <a:tabLst/>
              <a:defRPr sz="1333" b="1">
                <a:solidFill>
                  <a:srgbClr val="000000"/>
                </a:solidFill>
                <a:latin typeface="微软雅黑" pitchFamily="34" charset="-122"/>
                <a:ea typeface="微软雅黑" pitchFamily="34" charset="-122"/>
              </a:defRPr>
            </a:lvl1pPr>
            <a:lvl2pPr marL="412750" indent="-398463" defTabSz="1187798">
              <a:lnSpc>
                <a:spcPct val="90000"/>
              </a:lnSpc>
              <a:spcBef>
                <a:spcPts val="650"/>
              </a:spcBef>
              <a:buFont typeface="+mj-lt"/>
              <a:buAutoNum type="arabicPeriod"/>
              <a:tabLst/>
              <a:defRPr sz="3118"/>
            </a:lvl2pPr>
            <a:lvl3pPr marL="14287" indent="0" defTabSz="1187798">
              <a:lnSpc>
                <a:spcPct val="90000"/>
              </a:lnSpc>
              <a:spcBef>
                <a:spcPts val="650"/>
              </a:spcBef>
              <a:buFont typeface="+mj-lt"/>
              <a:buNone/>
              <a:tabLst/>
              <a:defRPr sz="2200">
                <a:latin typeface="Microsoft YaHei" panose="020B0503020204020204" pitchFamily="34" charset="-122"/>
                <a:ea typeface="Microsoft YaHei" panose="020B0503020204020204" pitchFamily="34" charset="-122"/>
              </a:defRPr>
            </a:lvl3pPr>
            <a:lvl4pPr marL="14287" indent="0" defTabSz="1187798">
              <a:lnSpc>
                <a:spcPct val="90000"/>
              </a:lnSpc>
              <a:spcBef>
                <a:spcPts val="650"/>
              </a:spcBef>
              <a:buFont typeface="+mj-lt"/>
              <a:buNone/>
              <a:tabLst/>
              <a:defRPr sz="2200">
                <a:latin typeface="Microsoft YaHei" panose="020B0503020204020204" pitchFamily="34" charset="-122"/>
                <a:ea typeface="Microsoft YaHei" panose="020B0503020204020204" pitchFamily="34" charset="-122"/>
              </a:defRPr>
            </a:lvl4pPr>
            <a:lvl5pPr marL="14287" indent="0" defTabSz="1187798">
              <a:lnSpc>
                <a:spcPct val="90000"/>
              </a:lnSpc>
              <a:spcBef>
                <a:spcPts val="650"/>
              </a:spcBef>
              <a:buFont typeface="+mj-lt"/>
              <a:buNone/>
              <a:tabLst/>
              <a:defRPr sz="2200">
                <a:latin typeface="Microsoft YaHei" panose="020B0503020204020204" pitchFamily="34" charset="-122"/>
                <a:ea typeface="Microsoft YaHei" panose="020B0503020204020204" pitchFamily="34" charset="-122"/>
              </a:defRPr>
            </a:lvl5pPr>
            <a:lvl6pPr marL="3266447" indent="-296950" defTabSz="1187798">
              <a:lnSpc>
                <a:spcPct val="90000"/>
              </a:lnSpc>
              <a:spcBef>
                <a:spcPts val="650"/>
              </a:spcBef>
              <a:buFont typeface="Arial" panose="020B0604020202020204" pitchFamily="34" charset="0"/>
              <a:buChar char="•"/>
              <a:defRPr sz="2338"/>
            </a:lvl6pPr>
            <a:lvl7pPr marL="3860346" indent="-296950" defTabSz="1187798">
              <a:lnSpc>
                <a:spcPct val="90000"/>
              </a:lnSpc>
              <a:spcBef>
                <a:spcPts val="650"/>
              </a:spcBef>
              <a:buFont typeface="Arial" panose="020B0604020202020204" pitchFamily="34" charset="0"/>
              <a:buChar char="•"/>
              <a:defRPr sz="2338"/>
            </a:lvl7pPr>
            <a:lvl8pPr marL="4454245" indent="-296950" defTabSz="1187798">
              <a:lnSpc>
                <a:spcPct val="90000"/>
              </a:lnSpc>
              <a:spcBef>
                <a:spcPts val="650"/>
              </a:spcBef>
              <a:buFont typeface="Arial" panose="020B0604020202020204" pitchFamily="34" charset="0"/>
              <a:buChar char="•"/>
              <a:defRPr sz="2338"/>
            </a:lvl8pPr>
            <a:lvl9pPr marL="5048144" indent="-296950" defTabSz="1187798">
              <a:lnSpc>
                <a:spcPct val="90000"/>
              </a:lnSpc>
              <a:spcBef>
                <a:spcPts val="650"/>
              </a:spcBef>
              <a:buFont typeface="Arial" panose="020B0604020202020204" pitchFamily="34" charset="0"/>
              <a:buChar char="•"/>
              <a:defRPr sz="2338"/>
            </a:lvl9pPr>
          </a:lstStyle>
          <a:p>
            <a:r>
              <a:rPr lang="en-US" altLang="zh-CN" sz="1399" dirty="0">
                <a:solidFill>
                  <a:srgbClr val="1D1D1A"/>
                </a:solidFill>
                <a:latin typeface="Huawei Sans" panose="020C0503030203020204" pitchFamily="34" charset="0"/>
              </a:rPr>
              <a:t>Micro air ducts + liquid cooling</a:t>
            </a:r>
            <a:endParaRPr lang="en-US" sz="1399" dirty="0">
              <a:solidFill>
                <a:srgbClr val="1D1D1A"/>
              </a:solidFill>
              <a:latin typeface="Huawei Sans" panose="020C0503030203020204" pitchFamily="34" charset="0"/>
              <a:cs typeface="Huawei Sans" panose="020C0503030203020204" pitchFamily="34" charset="0"/>
            </a:endParaRPr>
          </a:p>
        </p:txBody>
      </p:sp>
      <p:pic>
        <p:nvPicPr>
          <p:cNvPr id="203" name="图片 202"/>
          <p:cNvPicPr>
            <a:picLocks noChangeAspect="1"/>
          </p:cNvPicPr>
          <p:nvPr/>
        </p:nvPicPr>
        <p:blipFill rotWithShape="1">
          <a:blip r:embed="rId14">
            <a:extLst>
              <a:ext uri="{BEBA8EAE-BF5A-486C-A8C5-ECC9F3942E4B}">
                <a14:imgProps xmlns:a14="http://schemas.microsoft.com/office/drawing/2010/main">
                  <a14:imgLayer r:embed="rId15">
                    <a14:imgEffect>
                      <a14:backgroundRemoval t="1397" b="96229" l="8004" r="97552">
                        <a14:foregroundMark x1="35970" y1="23045" x2="35970" y2="23045"/>
                        <a14:foregroundMark x1="40490" y1="20112" x2="40490" y2="20112"/>
                        <a14:foregroundMark x1="37382" y1="26117" x2="37382" y2="26117"/>
                        <a14:foregroundMark x1="41337" y1="23184" x2="41337" y2="23184"/>
                        <a14:foregroundMark x1="43691" y1="17318" x2="44915" y2="19413"/>
                        <a14:foregroundMark x1="48776" y1="13827" x2="50377" y2="17318"/>
                        <a14:foregroundMark x1="53672" y1="12011" x2="53578" y2="16620"/>
                        <a14:foregroundMark x1="61770" y1="11313" x2="60169" y2="13966"/>
                        <a14:foregroundMark x1="67891" y1="14804" x2="65725" y2="16620"/>
                        <a14:foregroundMark x1="65443" y1="17737" x2="64407" y2="20112"/>
                        <a14:foregroundMark x1="72505" y1="18156" x2="69492" y2="18855"/>
                        <a14:foregroundMark x1="75895" y1="20670" x2="73446" y2="20950"/>
                        <a14:foregroundMark x1="78908" y1="23184" x2="75706" y2="24860"/>
                        <a14:foregroundMark x1="82203" y1="25838" x2="79284" y2="27374"/>
                        <a14:foregroundMark x1="85593" y1="28212" x2="83427" y2="29190"/>
                        <a14:foregroundMark x1="89642" y1="31983" x2="87382" y2="31983"/>
                        <a14:foregroundMark x1="87382" y1="31983" x2="87382" y2="31983"/>
                        <a14:foregroundMark x1="32674" y1="26397" x2="34181" y2="30168"/>
                        <a14:foregroundMark x1="28625" y1="29330" x2="30320" y2="33240"/>
                        <a14:foregroundMark x1="24765" y1="31425" x2="26083" y2="35056"/>
                        <a14:foregroundMark x1="26083" y1="35056" x2="26083" y2="35056"/>
                        <a14:foregroundMark x1="21092" y1="34358" x2="22505" y2="38268"/>
                        <a14:foregroundMark x1="22505" y1="38268" x2="22505" y2="38268"/>
                        <a14:foregroundMark x1="17232" y1="37709" x2="18644" y2="40922"/>
                        <a14:foregroundMark x1="13371" y1="41480" x2="14972" y2="44972"/>
                        <a14:foregroundMark x1="10829" y1="48743" x2="12335" y2="51536"/>
                        <a14:foregroundMark x1="83145" y1="30028" x2="81733" y2="31425"/>
                        <a14:foregroundMark x1="86441" y1="33380" x2="85782" y2="34497"/>
                        <a14:foregroundMark x1="72411" y1="22207" x2="72411" y2="22207"/>
                        <a14:foregroundMark x1="75141" y1="26397" x2="75141" y2="26397"/>
                        <a14:foregroundMark x1="68456" y1="20531" x2="68456" y2="20531"/>
                        <a14:foregroundMark x1="59699" y1="16341" x2="59699" y2="16341"/>
                        <a14:foregroundMark x1="41620" y1="24721" x2="41620" y2="24721"/>
                        <a14:foregroundMark x1="38041" y1="27374" x2="38041" y2="27374"/>
                        <a14:foregroundMark x1="26554" y1="36732" x2="26554" y2="36732"/>
                        <a14:foregroundMark x1="71375" y1="24162" x2="71375" y2="24162"/>
                        <a14:foregroundMark x1="77872" y1="29888" x2="77872" y2="29888"/>
                        <a14:foregroundMark x1="78625" y1="28352" x2="78625" y2="28352"/>
                        <a14:foregroundMark x1="20151" y1="76816" x2="20151" y2="76816"/>
                        <a14:foregroundMark x1="23352" y1="79469" x2="23352" y2="79469"/>
                        <a14:foregroundMark x1="12429" y1="71927" x2="12429" y2="71927"/>
                        <a14:foregroundMark x1="10264" y1="67737" x2="10264" y2="67737"/>
                        <a14:foregroundMark x1="26365" y1="83101" x2="26365" y2="83101"/>
                        <a14:foregroundMark x1="29849" y1="85754" x2="29849" y2="85754"/>
                        <a14:foregroundMark x1="33898" y1="86872" x2="33898" y2="86872"/>
                        <a14:foregroundMark x1="37853" y1="88827" x2="36158" y2="91480"/>
                        <a14:foregroundMark x1="31262" y1="83380" x2="28625" y2="86173"/>
                        <a14:foregroundMark x1="33239" y1="88128" x2="32109" y2="89246"/>
                        <a14:foregroundMark x1="15254" y1="75140" x2="17608" y2="72207"/>
                        <a14:foregroundMark x1="22787" y1="80307" x2="22787" y2="80307"/>
                        <a14:foregroundMark x1="87382" y1="51257" x2="88983" y2="52374"/>
                        <a14:foregroundMark x1="88983" y1="52374" x2="88983" y2="52374"/>
                        <a14:foregroundMark x1="88983" y1="52374" x2="88983" y2="52374"/>
                        <a14:foregroundMark x1="88983" y1="52374" x2="88983" y2="52374"/>
                        <a14:foregroundMark x1="90019" y1="52654" x2="90019" y2="52654"/>
                        <a14:foregroundMark x1="67514" y1="22765" x2="67514" y2="22765"/>
                        <a14:foregroundMark x1="70810" y1="25838" x2="70810" y2="25838"/>
                      </a14:backgroundRemoval>
                    </a14:imgEffect>
                  </a14:imgLayer>
                </a14:imgProps>
              </a:ext>
            </a:extLst>
          </a:blip>
          <a:srcRect l="7322" r="7535"/>
          <a:stretch/>
        </p:blipFill>
        <p:spPr>
          <a:xfrm>
            <a:off x="8109320" y="3384935"/>
            <a:ext cx="1107067" cy="876616"/>
          </a:xfrm>
          <a:prstGeom prst="rect">
            <a:avLst/>
          </a:prstGeom>
          <a:ln>
            <a:noFill/>
          </a:ln>
        </p:spPr>
      </p:pic>
      <p:sp>
        <p:nvSpPr>
          <p:cNvPr id="8" name="矩形 7"/>
          <p:cNvSpPr/>
          <p:nvPr/>
        </p:nvSpPr>
        <p:spPr>
          <a:xfrm>
            <a:off x="7627720" y="4132296"/>
            <a:ext cx="2202667" cy="430887"/>
          </a:xfrm>
          <a:prstGeom prst="rect">
            <a:avLst/>
          </a:prstGeom>
        </p:spPr>
        <p:txBody>
          <a:bodyPr wrap="square">
            <a:spAutoFit/>
          </a:bodyPr>
          <a:lstStyle/>
          <a:p>
            <a:r>
              <a:rPr lang="en-US" sz="11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Micro air duct-combined heat dissipation system</a:t>
            </a:r>
          </a:p>
        </p:txBody>
      </p:sp>
      <p:sp>
        <p:nvSpPr>
          <p:cNvPr id="10" name="矩形 9"/>
          <p:cNvSpPr/>
          <p:nvPr/>
        </p:nvSpPr>
        <p:spPr>
          <a:xfrm>
            <a:off x="10054893" y="4275546"/>
            <a:ext cx="1117418" cy="206479"/>
          </a:xfrm>
          <a:prstGeom prst="rect">
            <a:avLst/>
          </a:prstGeom>
        </p:spPr>
        <p:txBody>
          <a:bodyPr wrap="square">
            <a:spAutoFit/>
          </a:bodyPr>
          <a:lstStyle/>
          <a:p>
            <a:r>
              <a:rPr lang="en-US" sz="11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Liquid cooling</a:t>
            </a:r>
          </a:p>
        </p:txBody>
      </p:sp>
      <p:sp>
        <p:nvSpPr>
          <p:cNvPr id="205" name="Text Placeholder 1">
            <a:extLst>
              <a:ext uri="{FF2B5EF4-FFF2-40B4-BE49-F238E27FC236}">
                <a16:creationId xmlns="" xmlns:a16="http://schemas.microsoft.com/office/drawing/2014/main" id="{2D83681D-12EE-844E-8C09-E767231D897D}"/>
              </a:ext>
            </a:extLst>
          </p:cNvPr>
          <p:cNvSpPr txBox="1">
            <a:spLocks/>
          </p:cNvSpPr>
          <p:nvPr/>
        </p:nvSpPr>
        <p:spPr>
          <a:xfrm>
            <a:off x="4435468" y="3140544"/>
            <a:ext cx="2507143" cy="340802"/>
          </a:xfrm>
          <a:prstGeom prst="rect">
            <a:avLst/>
          </a:prstGeom>
        </p:spPr>
        <p:txBody>
          <a:bodyPr tIns="89932" bIns="89932"/>
          <a:lstStyle>
            <a:defPPr>
              <a:defRPr lang="en-US"/>
            </a:defPPr>
            <a:lvl1pPr marL="14287" indent="0" defTabSz="1187798">
              <a:lnSpc>
                <a:spcPct val="70000"/>
              </a:lnSpc>
              <a:spcBef>
                <a:spcPts val="1299"/>
              </a:spcBef>
              <a:buFont typeface="+mj-lt"/>
              <a:buNone/>
              <a:tabLst/>
              <a:defRPr sz="1600" b="1">
                <a:latin typeface="Microsoft YaHei" panose="020B0503020204020204" pitchFamily="34" charset="-122"/>
                <a:ea typeface="Microsoft YaHei" panose="020B0503020204020204" pitchFamily="34" charset="-122"/>
              </a:defRPr>
            </a:lvl1pPr>
            <a:lvl2pPr marL="412750" indent="-398463" defTabSz="1187798">
              <a:lnSpc>
                <a:spcPct val="90000"/>
              </a:lnSpc>
              <a:spcBef>
                <a:spcPts val="650"/>
              </a:spcBef>
              <a:buFont typeface="+mj-lt"/>
              <a:buAutoNum type="arabicPeriod"/>
              <a:tabLst/>
              <a:defRPr sz="3118"/>
            </a:lvl2pPr>
            <a:lvl3pPr marL="14287" indent="0" defTabSz="1187798">
              <a:lnSpc>
                <a:spcPct val="90000"/>
              </a:lnSpc>
              <a:spcBef>
                <a:spcPts val="650"/>
              </a:spcBef>
              <a:buFont typeface="+mj-lt"/>
              <a:buNone/>
              <a:tabLst/>
              <a:defRPr sz="2200">
                <a:latin typeface="Microsoft YaHei" panose="020B0503020204020204" pitchFamily="34" charset="-122"/>
                <a:ea typeface="Microsoft YaHei" panose="020B0503020204020204" pitchFamily="34" charset="-122"/>
              </a:defRPr>
            </a:lvl3pPr>
            <a:lvl4pPr marL="14287" indent="0" defTabSz="1187798">
              <a:lnSpc>
                <a:spcPct val="90000"/>
              </a:lnSpc>
              <a:spcBef>
                <a:spcPts val="650"/>
              </a:spcBef>
              <a:buFont typeface="+mj-lt"/>
              <a:buNone/>
              <a:tabLst/>
              <a:defRPr sz="2200">
                <a:latin typeface="Microsoft YaHei" panose="020B0503020204020204" pitchFamily="34" charset="-122"/>
                <a:ea typeface="Microsoft YaHei" panose="020B0503020204020204" pitchFamily="34" charset="-122"/>
              </a:defRPr>
            </a:lvl4pPr>
            <a:lvl5pPr marL="14287" indent="0" defTabSz="1187798">
              <a:lnSpc>
                <a:spcPct val="90000"/>
              </a:lnSpc>
              <a:spcBef>
                <a:spcPts val="650"/>
              </a:spcBef>
              <a:buFont typeface="+mj-lt"/>
              <a:buNone/>
              <a:tabLst/>
              <a:defRPr sz="2200">
                <a:latin typeface="Microsoft YaHei" panose="020B0503020204020204" pitchFamily="34" charset="-122"/>
                <a:ea typeface="Microsoft YaHei" panose="020B0503020204020204" pitchFamily="34" charset="-122"/>
              </a:defRPr>
            </a:lvl5pPr>
            <a:lvl6pPr marL="3266447" indent="-296950" defTabSz="1187798">
              <a:lnSpc>
                <a:spcPct val="90000"/>
              </a:lnSpc>
              <a:spcBef>
                <a:spcPts val="650"/>
              </a:spcBef>
              <a:buFont typeface="Arial" panose="020B0604020202020204" pitchFamily="34" charset="0"/>
              <a:buChar char="•"/>
              <a:defRPr sz="2338"/>
            </a:lvl6pPr>
            <a:lvl7pPr marL="3860346" indent="-296950" defTabSz="1187798">
              <a:lnSpc>
                <a:spcPct val="90000"/>
              </a:lnSpc>
              <a:spcBef>
                <a:spcPts val="650"/>
              </a:spcBef>
              <a:buFont typeface="Arial" panose="020B0604020202020204" pitchFamily="34" charset="0"/>
              <a:buChar char="•"/>
              <a:defRPr sz="2338"/>
            </a:lvl7pPr>
            <a:lvl8pPr marL="4454245" indent="-296950" defTabSz="1187798">
              <a:lnSpc>
                <a:spcPct val="90000"/>
              </a:lnSpc>
              <a:spcBef>
                <a:spcPts val="650"/>
              </a:spcBef>
              <a:buFont typeface="Arial" panose="020B0604020202020204" pitchFamily="34" charset="0"/>
              <a:buChar char="•"/>
              <a:defRPr sz="2338"/>
            </a:lvl8pPr>
            <a:lvl9pPr marL="5048144" indent="-296950" defTabSz="1187798">
              <a:lnSpc>
                <a:spcPct val="90000"/>
              </a:lnSpc>
              <a:spcBef>
                <a:spcPts val="650"/>
              </a:spcBef>
              <a:buFont typeface="Arial" panose="020B0604020202020204" pitchFamily="34" charset="0"/>
              <a:buChar char="•"/>
              <a:defRPr sz="2338"/>
            </a:lvl9pPr>
          </a:lstStyle>
          <a:p>
            <a:r>
              <a:rPr lang="en-US" sz="14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Independent probe</a:t>
            </a:r>
          </a:p>
          <a:p>
            <a:r>
              <a:rPr lang="en-US" sz="14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a:t>
            </a:r>
          </a:p>
          <a:p>
            <a:endParaRPr lang="en-US" altLang="zh-CN" sz="14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endParaRPr lang="en-US" sz="14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06" name="圆角矩形 205"/>
          <p:cNvSpPr/>
          <p:nvPr/>
        </p:nvSpPr>
        <p:spPr>
          <a:xfrm>
            <a:off x="3619500" y="3085301"/>
            <a:ext cx="3924000" cy="1656000"/>
          </a:xfrm>
          <a:prstGeom prst="roundRect">
            <a:avLst>
              <a:gd name="adj" fmla="val 3290"/>
            </a:avLst>
          </a:prstGeom>
          <a:noFill/>
          <a:ln w="3175">
            <a:solidFill>
              <a:srgbClr val="A6D2FF"/>
            </a:solidFill>
          </a:ln>
        </p:spPr>
        <p:style>
          <a:lnRef idx="2">
            <a:schemeClr val="accent1">
              <a:shade val="50000"/>
            </a:schemeClr>
          </a:lnRef>
          <a:fillRef idx="1">
            <a:schemeClr val="accent1"/>
          </a:fillRef>
          <a:effectRef idx="0">
            <a:schemeClr val="accent1"/>
          </a:effectRef>
          <a:fontRef idx="minor">
            <a:schemeClr val="lt1"/>
          </a:fontRef>
        </p:style>
        <p:txBody>
          <a:bodyPr lIns="91371" tIns="45684" rIns="91371" bIns="45684" rtlCol="0" anchor="ctr"/>
          <a:lstStyle/>
          <a:p>
            <a:pPr algn="ctr" defTabSz="913943" fontAlgn="base">
              <a:spcBef>
                <a:spcPct val="0"/>
              </a:spcBef>
              <a:spcAft>
                <a:spcPct val="0"/>
              </a:spcAft>
            </a:pPr>
            <a:endParaRPr lang="zh-CN" altLang="en-US" sz="2399"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endParaRPr>
          </a:p>
        </p:txBody>
      </p:sp>
      <p:pic>
        <p:nvPicPr>
          <p:cNvPr id="207" name="图片 20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98122" y="3470614"/>
            <a:ext cx="721423" cy="740239"/>
          </a:xfrm>
          <a:prstGeom prst="rect">
            <a:avLst/>
          </a:prstGeom>
        </p:spPr>
      </p:pic>
      <p:sp>
        <p:nvSpPr>
          <p:cNvPr id="223" name="圆角矩形标注 222"/>
          <p:cNvSpPr/>
          <p:nvPr/>
        </p:nvSpPr>
        <p:spPr>
          <a:xfrm flipV="1">
            <a:off x="6306023" y="3413370"/>
            <a:ext cx="705618" cy="815384"/>
          </a:xfrm>
          <a:prstGeom prst="wedgeRoundRectCallout">
            <a:avLst>
              <a:gd name="adj1" fmla="val -164953"/>
              <a:gd name="adj2" fmla="val -17981"/>
              <a:gd name="adj3" fmla="val 16667"/>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endParaRPr lang="zh-CN" altLang="en-US" sz="1799" dirty="0">
              <a:solidFill>
                <a:srgbClr val="666666"/>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24" name="矩形 223"/>
          <p:cNvSpPr/>
          <p:nvPr/>
        </p:nvSpPr>
        <p:spPr>
          <a:xfrm>
            <a:off x="5113620" y="4196415"/>
            <a:ext cx="2429880" cy="600164"/>
          </a:xfrm>
          <a:prstGeom prst="rect">
            <a:avLst/>
          </a:prstGeom>
        </p:spPr>
        <p:txBody>
          <a:bodyPr wrap="square">
            <a:spAutoFit/>
          </a:bodyPr>
          <a:lstStyle/>
          <a:p>
            <a:pPr algn="ctr" defTabSz="1218316" fontAlgn="base">
              <a:spcBef>
                <a:spcPct val="0"/>
              </a:spcBef>
              <a:spcAft>
                <a:spcPct val="0"/>
              </a:spcAft>
            </a:pPr>
            <a:r>
              <a:rPr lang="en-US" sz="1100" b="1" dirty="0">
                <a:solidFill>
                  <a:srgbClr val="00B0F0"/>
                </a:solidFill>
                <a:latin typeface="Huawei Sans" panose="020C0503030203020204" pitchFamily="34" charset="0"/>
                <a:ea typeface="微软雅黑" pitchFamily="34" charset="-122"/>
                <a:cs typeface="Huawei Sans" panose="020C0503030203020204" pitchFamily="34" charset="0"/>
              </a:rPr>
              <a:t>Independent hardware + dual-band scanning</a:t>
            </a:r>
          </a:p>
          <a:p>
            <a:pPr algn="ctr" defTabSz="1218316" fontAlgn="base">
              <a:spcBef>
                <a:spcPct val="0"/>
              </a:spcBef>
              <a:spcAft>
                <a:spcPct val="0"/>
              </a:spcAft>
            </a:pPr>
            <a:r>
              <a:rPr lang="en-US" sz="1100" dirty="0">
                <a:solidFill>
                  <a:srgbClr val="000000"/>
                </a:solidFill>
                <a:latin typeface="Huawei Sans" panose="020C0503030203020204" pitchFamily="34" charset="0"/>
                <a:ea typeface="微软雅黑" pitchFamily="34" charset="-122"/>
                <a:cs typeface="Huawei Sans" panose="020C0503030203020204" pitchFamily="34" charset="0"/>
              </a:rPr>
              <a:t>Real-time network optimization</a:t>
            </a:r>
          </a:p>
        </p:txBody>
      </p:sp>
      <p:sp>
        <p:nvSpPr>
          <p:cNvPr id="70" name="矩形 69"/>
          <p:cNvSpPr/>
          <p:nvPr/>
        </p:nvSpPr>
        <p:spPr>
          <a:xfrm>
            <a:off x="7739657" y="4506317"/>
            <a:ext cx="683458" cy="218625"/>
          </a:xfrm>
          <a:prstGeom prst="rect">
            <a:avLst/>
          </a:prstGeom>
        </p:spPr>
        <p:txBody>
          <a:bodyPr wrap="none">
            <a:spAutoFit/>
          </a:bodyPr>
          <a:lstStyle/>
          <a:p>
            <a:r>
              <a:rPr 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4 degrees</a:t>
            </a:r>
          </a:p>
        </p:txBody>
      </p:sp>
      <p:sp>
        <p:nvSpPr>
          <p:cNvPr id="6" name="矩形 5"/>
          <p:cNvSpPr/>
          <p:nvPr/>
        </p:nvSpPr>
        <p:spPr>
          <a:xfrm>
            <a:off x="3444439" y="4038067"/>
            <a:ext cx="1527955" cy="707886"/>
          </a:xfrm>
          <a:prstGeom prst="rect">
            <a:avLst/>
          </a:prstGeom>
        </p:spPr>
        <p:txBody>
          <a:bodyPr wrap="square">
            <a:spAutoFit/>
          </a:bodyPr>
          <a:lstStyle/>
          <a:p>
            <a:pPr algn="ctr" defTabSz="1218316" fontAlgn="base">
              <a:spcBef>
                <a:spcPct val="0"/>
              </a:spcBef>
              <a:spcAft>
                <a:spcPct val="0"/>
              </a:spcAft>
            </a:pPr>
            <a:r>
              <a:rPr lang="en-US" sz="1000" dirty="0">
                <a:solidFill>
                  <a:srgbClr val="000000"/>
                </a:solidFill>
                <a:latin typeface="Huawei Sans" panose="020C0503030203020204" pitchFamily="34" charset="0"/>
                <a:ea typeface="微软雅黑" pitchFamily="34" charset="-122"/>
                <a:cs typeface="Huawei Sans" panose="020C0503030203020204" pitchFamily="34" charset="0"/>
              </a:rPr>
              <a:t>* Works with </a:t>
            </a:r>
            <a:r>
              <a:rPr lang="en-US" sz="1000" dirty="0" err="1">
                <a:solidFill>
                  <a:srgbClr val="000000"/>
                </a:solidFill>
                <a:latin typeface="Huawei Sans" panose="020C0503030203020204" pitchFamily="34" charset="0"/>
                <a:ea typeface="微软雅黑" pitchFamily="34" charset="-122"/>
                <a:cs typeface="Huawei Sans" panose="020C0503030203020204" pitchFamily="34" charset="0"/>
              </a:rPr>
              <a:t>CampusInsight</a:t>
            </a:r>
            <a:r>
              <a:rPr lang="en-US" sz="1000" dirty="0">
                <a:solidFill>
                  <a:srgbClr val="000000"/>
                </a:solidFill>
                <a:latin typeface="Huawei Sans" panose="020C0503030203020204" pitchFamily="34" charset="0"/>
                <a:ea typeface="微软雅黑" pitchFamily="34" charset="-122"/>
                <a:cs typeface="Huawei Sans" panose="020C0503030203020204" pitchFamily="34" charset="0"/>
              </a:rPr>
              <a:t> to perform big data optimization.</a:t>
            </a:r>
          </a:p>
        </p:txBody>
      </p:sp>
      <p:cxnSp>
        <p:nvCxnSpPr>
          <p:cNvPr id="11" name="直接箭头连接符 10"/>
          <p:cNvCxnSpPr/>
          <p:nvPr/>
        </p:nvCxnSpPr>
        <p:spPr>
          <a:xfrm>
            <a:off x="8645172" y="4563183"/>
            <a:ext cx="0" cy="153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789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173"/>
          <p:cNvSpPr/>
          <p:nvPr/>
        </p:nvSpPr>
        <p:spPr>
          <a:xfrm>
            <a:off x="495850" y="1233488"/>
            <a:ext cx="5600150" cy="5148261"/>
          </a:xfrm>
          <a:prstGeom prst="rect">
            <a:avLst/>
          </a:prstGeom>
          <a:solidFill>
            <a:srgbClr val="F4FBFE"/>
          </a:solidFill>
          <a:ln w="12700" cap="flat" cmpd="sng" algn="ctr">
            <a:noFill/>
            <a:prstDash val="solid"/>
            <a:miter lim="800000"/>
          </a:ln>
          <a:effectLst/>
        </p:spPr>
        <p:txBody>
          <a:bodyPr wrap="square" rtlCol="0" anchor="ctr">
            <a:noAutofit/>
          </a:bodyPr>
          <a:lstStyle/>
          <a:p>
            <a:pPr algn="ctr" defTabSz="914034" fontAlgn="ctr">
              <a:spcBef>
                <a:spcPct val="0"/>
              </a:spcBef>
              <a:spcAft>
                <a:spcPct val="0"/>
              </a:spcAft>
              <a:defRPr/>
            </a:pPr>
            <a:endParaRPr lang="en-US" altLang="zh-CN" sz="1799" kern="0" dirty="0">
              <a:solidFill>
                <a:srgbClr val="666666"/>
              </a:solidFill>
            </a:endParaRPr>
          </a:p>
        </p:txBody>
      </p:sp>
      <p:sp>
        <p:nvSpPr>
          <p:cNvPr id="6" name="矩形 5"/>
          <p:cNvSpPr/>
          <p:nvPr/>
        </p:nvSpPr>
        <p:spPr>
          <a:xfrm>
            <a:off x="493190" y="1273837"/>
            <a:ext cx="5602810" cy="342377"/>
          </a:xfrm>
          <a:prstGeom prst="rect">
            <a:avLst/>
          </a:prstGeom>
          <a:solidFill>
            <a:srgbClr val="666666">
              <a:lumMod val="60000"/>
              <a:lumOff val="40000"/>
              <a:alpha val="60000"/>
            </a:srgbClr>
          </a:solidFill>
        </p:spPr>
        <p:txBody>
          <a:bodyPr wrap="square">
            <a:noAutofit/>
          </a:bodyPr>
          <a:lstStyle/>
          <a:p>
            <a:pPr algn="ctr" defTabSz="913851" fontAlgn="ctr">
              <a:defRPr/>
            </a:pPr>
            <a:r>
              <a:rPr lang="en-US" sz="1599" b="1" dirty="0">
                <a:solidFill>
                  <a:srgbClr val="1D1D1A"/>
                </a:solidFill>
                <a:ea typeface="微软雅黑" panose="020B0503020204020204" pitchFamily="34" charset="-122"/>
              </a:rPr>
              <a:t>Sustainable supply of Wi-Fi 5 and Wi-Fi 6</a:t>
            </a:r>
          </a:p>
        </p:txBody>
      </p:sp>
      <p:sp>
        <p:nvSpPr>
          <p:cNvPr id="7" name="文本框 1"/>
          <p:cNvSpPr txBox="1"/>
          <p:nvPr/>
        </p:nvSpPr>
        <p:spPr>
          <a:xfrm>
            <a:off x="8537713" y="1711251"/>
            <a:ext cx="3204000" cy="445888"/>
          </a:xfrm>
          <a:prstGeom prst="rect">
            <a:avLst/>
          </a:prstGeom>
          <a:noFill/>
          <a:ln>
            <a:solidFill>
              <a:srgbClr val="A6D2FF"/>
            </a:solidFill>
            <a:prstDash val="dashDot"/>
          </a:ln>
        </p:spPr>
        <p:txBody>
          <a:bodyPr wrap="square" rtlCol="0">
            <a:noAutofit/>
          </a:bodyPr>
          <a:lstStyle/>
          <a:p>
            <a:pPr defTabSz="1218418" fontAlgn="ctr"/>
            <a:r>
              <a:rPr lang="en-US" sz="1200" b="1" dirty="0" err="1">
                <a:solidFill>
                  <a:srgbClr val="1D1D1A"/>
                </a:solidFill>
                <a:ea typeface="微软雅黑" panose="020B0503020204020204" pitchFamily="34" charset="-122"/>
              </a:rPr>
              <a:t>AirEngine</a:t>
            </a:r>
            <a:r>
              <a:rPr lang="en-US" sz="1200" b="1" dirty="0">
                <a:solidFill>
                  <a:srgbClr val="1D1D1A"/>
                </a:solidFill>
                <a:ea typeface="微软雅黑" panose="020B0503020204020204" pitchFamily="34" charset="-122"/>
              </a:rPr>
              <a:t> 8760-X1-PRO</a:t>
            </a:r>
          </a:p>
          <a:p>
            <a:pPr marL="285636" indent="-285636" defTabSz="1218418" fontAlgn="ctr">
              <a:buFont typeface="Arial" panose="020B0604020202020204" pitchFamily="34" charset="0"/>
              <a:buChar char="•"/>
            </a:pPr>
            <a:r>
              <a:rPr lang="en-US" sz="1200" dirty="0">
                <a:solidFill>
                  <a:srgbClr val="1D1D1A"/>
                </a:solidFill>
                <a:ea typeface="微软雅黑" panose="020B0503020204020204" pitchFamily="34" charset="-122"/>
              </a:rPr>
              <a:t>4+12, 4+4+8, or 4+8+scanning</a:t>
            </a:r>
          </a:p>
        </p:txBody>
      </p:sp>
      <p:sp>
        <p:nvSpPr>
          <p:cNvPr id="11" name="矩形 10"/>
          <p:cNvSpPr/>
          <p:nvPr/>
        </p:nvSpPr>
        <p:spPr>
          <a:xfrm>
            <a:off x="420959" y="4042323"/>
            <a:ext cx="1522870" cy="550272"/>
          </a:xfrm>
          <a:prstGeom prst="rect">
            <a:avLst/>
          </a:prstGeom>
        </p:spPr>
        <p:txBody>
          <a:bodyPr wrap="square">
            <a:noAutofit/>
          </a:bodyPr>
          <a:lstStyle/>
          <a:p>
            <a:pPr defTabSz="1218712" fontAlgn="ctr"/>
            <a:r>
              <a:rPr lang="en-US" sz="1599" b="1" dirty="0">
                <a:solidFill>
                  <a:srgbClr val="C00000"/>
                </a:solidFill>
                <a:ea typeface="微软雅黑" panose="020B0503020204020204" pitchFamily="34" charset="-122"/>
              </a:rPr>
              <a:t>Wall plate model</a:t>
            </a:r>
          </a:p>
        </p:txBody>
      </p:sp>
      <p:sp>
        <p:nvSpPr>
          <p:cNvPr id="12" name="矩形 11"/>
          <p:cNvSpPr/>
          <p:nvPr/>
        </p:nvSpPr>
        <p:spPr>
          <a:xfrm>
            <a:off x="420959" y="5584945"/>
            <a:ext cx="1250641" cy="550272"/>
          </a:xfrm>
          <a:prstGeom prst="rect">
            <a:avLst/>
          </a:prstGeom>
        </p:spPr>
        <p:txBody>
          <a:bodyPr wrap="square">
            <a:noAutofit/>
          </a:bodyPr>
          <a:lstStyle/>
          <a:p>
            <a:pPr defTabSz="1218712" fontAlgn="ctr"/>
            <a:r>
              <a:rPr lang="en-US" sz="1599" b="1" dirty="0">
                <a:solidFill>
                  <a:srgbClr val="C00000"/>
                </a:solidFill>
                <a:ea typeface="微软雅黑" panose="020B0503020204020204" pitchFamily="34" charset="-122"/>
              </a:rPr>
              <a:t>Outdoor model</a:t>
            </a:r>
          </a:p>
        </p:txBody>
      </p:sp>
      <p:sp>
        <p:nvSpPr>
          <p:cNvPr id="13" name="矩形 12"/>
          <p:cNvSpPr/>
          <p:nvPr/>
        </p:nvSpPr>
        <p:spPr>
          <a:xfrm>
            <a:off x="420959" y="3349604"/>
            <a:ext cx="1965121" cy="581374"/>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r>
              <a:rPr lang="en-US" sz="1599" b="1" dirty="0">
                <a:solidFill>
                  <a:srgbClr val="C00000"/>
                </a:solidFill>
                <a:ea typeface="微软雅黑" panose="020B0503020204020204" pitchFamily="34" charset="-122"/>
              </a:rPr>
              <a:t>Economical model</a:t>
            </a:r>
          </a:p>
        </p:txBody>
      </p:sp>
      <p:sp>
        <p:nvSpPr>
          <p:cNvPr id="14" name="矩形 13"/>
          <p:cNvSpPr/>
          <p:nvPr/>
        </p:nvSpPr>
        <p:spPr>
          <a:xfrm>
            <a:off x="420959" y="2521853"/>
            <a:ext cx="2340565" cy="550272"/>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r>
              <a:rPr lang="en-US" sz="1599" b="1" dirty="0">
                <a:solidFill>
                  <a:srgbClr val="C00000"/>
                </a:solidFill>
                <a:ea typeface="微软雅黑" panose="020B0503020204020204" pitchFamily="34" charset="-122"/>
              </a:rPr>
              <a:t>Mid-range and high-end model</a:t>
            </a:r>
            <a:r>
              <a:rPr lang="en-US" altLang="zh-CN" sz="1599" b="1" dirty="0">
                <a:solidFill>
                  <a:srgbClr val="C00000"/>
                </a:solidFill>
                <a:ea typeface="微软雅黑" panose="020B0503020204020204" pitchFamily="34" charset="-122"/>
              </a:rPr>
              <a:t>s</a:t>
            </a:r>
            <a:endParaRPr lang="en-US" sz="1599" b="1" dirty="0">
              <a:solidFill>
                <a:srgbClr val="C00000"/>
              </a:solidFill>
              <a:ea typeface="微软雅黑" panose="020B0503020204020204" pitchFamily="34" charset="-122"/>
            </a:endParaRPr>
          </a:p>
        </p:txBody>
      </p:sp>
      <p:sp>
        <p:nvSpPr>
          <p:cNvPr id="15" name="矩形 14"/>
          <p:cNvSpPr/>
          <p:nvPr/>
        </p:nvSpPr>
        <p:spPr>
          <a:xfrm>
            <a:off x="420959" y="1734988"/>
            <a:ext cx="2125808" cy="333629"/>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r>
              <a:rPr lang="en-US" sz="1599" b="1" dirty="0">
                <a:solidFill>
                  <a:srgbClr val="C00000"/>
                </a:solidFill>
                <a:ea typeface="微软雅黑" panose="020B0503020204020204" pitchFamily="34" charset="-122"/>
              </a:rPr>
              <a:t>Flagship model</a:t>
            </a:r>
          </a:p>
        </p:txBody>
      </p:sp>
      <p:sp>
        <p:nvSpPr>
          <p:cNvPr id="16" name="矩形 15"/>
          <p:cNvSpPr/>
          <p:nvPr/>
        </p:nvSpPr>
        <p:spPr>
          <a:xfrm>
            <a:off x="6096000" y="1263961"/>
            <a:ext cx="5649913" cy="352253"/>
          </a:xfrm>
          <a:prstGeom prst="rect">
            <a:avLst/>
          </a:prstGeom>
          <a:solidFill>
            <a:srgbClr val="00B0F0"/>
          </a:solidFill>
        </p:spPr>
        <p:txBody>
          <a:bodyPr wrap="square">
            <a:noAutofit/>
          </a:bodyPr>
          <a:lstStyle/>
          <a:p>
            <a:pPr algn="ctr" defTabSz="1218712" fontAlgn="ctr"/>
            <a:r>
              <a:rPr lang="en-US" sz="1799" b="1" dirty="0">
                <a:solidFill>
                  <a:srgbClr val="FFFFFF"/>
                </a:solidFill>
                <a:ea typeface="微软雅黑" panose="020B0503020204020204" pitchFamily="34" charset="-122"/>
              </a:rPr>
              <a:t>Full-series Wi-Fi 6 to be launched in 2020 Q1</a:t>
            </a:r>
          </a:p>
        </p:txBody>
      </p:sp>
      <p:cxnSp>
        <p:nvCxnSpPr>
          <p:cNvPr id="20" name="直接连接符 19"/>
          <p:cNvCxnSpPr/>
          <p:nvPr/>
        </p:nvCxnSpPr>
        <p:spPr>
          <a:xfrm>
            <a:off x="526628" y="2300144"/>
            <a:ext cx="1116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1376" y="1628101"/>
            <a:ext cx="686263" cy="667002"/>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2668" y="2537295"/>
            <a:ext cx="1062449" cy="750493"/>
          </a:xfrm>
          <a:prstGeom prst="rect">
            <a:avLst/>
          </a:prstGeom>
        </p:spPr>
      </p:pic>
      <p:pic>
        <p:nvPicPr>
          <p:cNvPr id="35" name="图片 34"/>
          <p:cNvPicPr>
            <a:picLocks noChangeAspect="1"/>
          </p:cNvPicPr>
          <p:nvPr/>
        </p:nvPicPr>
        <p:blipFill>
          <a:blip r:embed="rId5" cstate="print">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25948" t="7768" r="27590" b="19963"/>
          <a:stretch>
            <a:fillRect/>
          </a:stretch>
        </p:blipFill>
        <p:spPr>
          <a:xfrm>
            <a:off x="6905025" y="3272496"/>
            <a:ext cx="588571" cy="646722"/>
          </a:xfrm>
          <a:prstGeom prst="rect">
            <a:avLst/>
          </a:prstGeom>
        </p:spPr>
      </p:pic>
      <p:pic>
        <p:nvPicPr>
          <p:cNvPr id="43" name="图片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1156" y="4066209"/>
            <a:ext cx="532440" cy="561881"/>
          </a:xfrm>
          <a:prstGeom prst="rect">
            <a:avLst/>
          </a:prstGeom>
        </p:spPr>
      </p:pic>
      <p:pic>
        <p:nvPicPr>
          <p:cNvPr id="45" name="图片 44"/>
          <p:cNvPicPr>
            <a:picLocks noChangeAspect="1"/>
          </p:cNvPicPr>
          <p:nvPr/>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616635" y="5584945"/>
            <a:ext cx="509481" cy="695752"/>
          </a:xfrm>
          <a:prstGeom prst="rect">
            <a:avLst/>
          </a:prstGeom>
        </p:spPr>
      </p:pic>
      <p:pic>
        <p:nvPicPr>
          <p:cNvPr id="47" name="图片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39858" y="5653776"/>
            <a:ext cx="617214" cy="678702"/>
          </a:xfrm>
          <a:prstGeom prst="rect">
            <a:avLst/>
          </a:prstGeom>
        </p:spPr>
      </p:pic>
      <p:sp>
        <p:nvSpPr>
          <p:cNvPr id="59" name="矩形 58"/>
          <p:cNvSpPr/>
          <p:nvPr/>
        </p:nvSpPr>
        <p:spPr>
          <a:xfrm>
            <a:off x="420959" y="4733746"/>
            <a:ext cx="2025994" cy="601480"/>
          </a:xfrm>
          <a:prstGeom prst="rect">
            <a:avLst/>
          </a:prstGeom>
        </p:spPr>
        <p:txBody>
          <a:bodyPr wrap="square">
            <a:noAutofit/>
          </a:bodyPr>
          <a:lstStyle/>
          <a:p>
            <a:pPr defTabSz="1218712" fontAlgn="ctr"/>
            <a:r>
              <a:rPr lang="en-US" sz="1599" b="1" dirty="0">
                <a:solidFill>
                  <a:srgbClr val="C00000"/>
                </a:solidFill>
                <a:ea typeface="微软雅黑" panose="020B0503020204020204" pitchFamily="34" charset="-122"/>
              </a:rPr>
              <a:t>Agile distributed model</a:t>
            </a:r>
          </a:p>
        </p:txBody>
      </p:sp>
      <p:pic>
        <p:nvPicPr>
          <p:cNvPr id="24" name="图片 23"/>
          <p:cNvPicPr>
            <a:picLocks noChangeAspect="1"/>
          </p:cNvPicPr>
          <p:nvPr/>
        </p:nvPicPr>
        <p:blipFill>
          <a:blip r:embed="rId11" cstate="print">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200897" y="2024390"/>
            <a:ext cx="506666" cy="240044"/>
          </a:xfrm>
          <a:prstGeom prst="rect">
            <a:avLst/>
          </a:prstGeom>
        </p:spPr>
      </p:pic>
      <p:sp>
        <p:nvSpPr>
          <p:cNvPr id="25" name="矩形 24"/>
          <p:cNvSpPr/>
          <p:nvPr/>
        </p:nvSpPr>
        <p:spPr>
          <a:xfrm>
            <a:off x="2750684" y="1701312"/>
            <a:ext cx="1407093" cy="262288"/>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r>
              <a:rPr lang="en-US" sz="1399" b="1" dirty="0">
                <a:solidFill>
                  <a:srgbClr val="666666">
                    <a:lumMod val="75000"/>
                  </a:srgbClr>
                </a:solidFill>
                <a:ea typeface="微软雅黑" panose="020B0503020204020204" pitchFamily="34" charset="-122"/>
              </a:rPr>
              <a:t>AP7000 series</a:t>
            </a:r>
          </a:p>
        </p:txBody>
      </p:sp>
      <p:pic>
        <p:nvPicPr>
          <p:cNvPr id="26" name="图片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86287" y="1924911"/>
            <a:ext cx="321097" cy="384643"/>
          </a:xfrm>
          <a:prstGeom prst="rect">
            <a:avLst/>
          </a:prstGeom>
          <a:noFill/>
          <a:ln>
            <a:noFill/>
          </a:ln>
        </p:spPr>
      </p:pic>
      <p:sp>
        <p:nvSpPr>
          <p:cNvPr id="29" name="矩形 28"/>
          <p:cNvSpPr/>
          <p:nvPr/>
        </p:nvSpPr>
        <p:spPr>
          <a:xfrm>
            <a:off x="4400375" y="1701312"/>
            <a:ext cx="1216352" cy="264585"/>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r>
              <a:rPr lang="en-US" sz="1399" b="1" dirty="0">
                <a:solidFill>
                  <a:srgbClr val="666666">
                    <a:lumMod val="75000"/>
                  </a:srgbClr>
                </a:solidFill>
                <a:ea typeface="微软雅黑" panose="020B0503020204020204" pitchFamily="34" charset="-122"/>
              </a:rPr>
              <a:t>AP7060DN</a:t>
            </a:r>
          </a:p>
        </p:txBody>
      </p:sp>
      <p:sp>
        <p:nvSpPr>
          <p:cNvPr id="30" name="矩形 29"/>
          <p:cNvSpPr/>
          <p:nvPr/>
        </p:nvSpPr>
        <p:spPr>
          <a:xfrm>
            <a:off x="2750684" y="2406151"/>
            <a:ext cx="1407093" cy="262288"/>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r>
              <a:rPr lang="en-US" sz="1399" b="1" dirty="0">
                <a:solidFill>
                  <a:srgbClr val="666666">
                    <a:lumMod val="75000"/>
                  </a:srgbClr>
                </a:solidFill>
                <a:ea typeface="微软雅黑" panose="020B0503020204020204" pitchFamily="34" charset="-122"/>
              </a:rPr>
              <a:t>AP6000 series</a:t>
            </a:r>
          </a:p>
        </p:txBody>
      </p:sp>
      <p:pic>
        <p:nvPicPr>
          <p:cNvPr id="31" name="图片 30"/>
          <p:cNvPicPr>
            <a:picLocks noChangeAspect="1"/>
          </p:cNvPicPr>
          <p:nvPr/>
        </p:nvPicPr>
        <p:blipFill>
          <a:blip r:embed="rId14" cstate="print">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67585" y="2731037"/>
            <a:ext cx="573290" cy="271609"/>
          </a:xfrm>
          <a:prstGeom prst="rect">
            <a:avLst/>
          </a:prstGeom>
        </p:spPr>
      </p:pic>
      <p:sp>
        <p:nvSpPr>
          <p:cNvPr id="34" name="矩形 33"/>
          <p:cNvSpPr/>
          <p:nvPr/>
        </p:nvSpPr>
        <p:spPr>
          <a:xfrm>
            <a:off x="2750684" y="3262557"/>
            <a:ext cx="1407093" cy="262288"/>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r>
              <a:rPr lang="en-US" sz="1399" b="1" dirty="0">
                <a:solidFill>
                  <a:srgbClr val="666666">
                    <a:lumMod val="75000"/>
                  </a:srgbClr>
                </a:solidFill>
                <a:ea typeface="微软雅黑" panose="020B0503020204020204" pitchFamily="34" charset="-122"/>
              </a:rPr>
              <a:t>AP4000 series</a:t>
            </a:r>
          </a:p>
        </p:txBody>
      </p:sp>
      <p:pic>
        <p:nvPicPr>
          <p:cNvPr id="37" name="图片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23215" y="3559179"/>
            <a:ext cx="462031" cy="331253"/>
          </a:xfrm>
          <a:prstGeom prst="rect">
            <a:avLst/>
          </a:prstGeom>
        </p:spPr>
      </p:pic>
      <p:sp>
        <p:nvSpPr>
          <p:cNvPr id="38" name="矩形 37"/>
          <p:cNvSpPr/>
          <p:nvPr/>
        </p:nvSpPr>
        <p:spPr>
          <a:xfrm>
            <a:off x="2750684" y="3972825"/>
            <a:ext cx="1407093" cy="262288"/>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r>
              <a:rPr lang="en-US" sz="1399" b="1" dirty="0">
                <a:solidFill>
                  <a:srgbClr val="666666">
                    <a:lumMod val="75000"/>
                  </a:srgbClr>
                </a:solidFill>
                <a:ea typeface="微软雅黑" panose="020B0503020204020204" pitchFamily="34" charset="-122"/>
              </a:rPr>
              <a:t>AP2000 series</a:t>
            </a:r>
          </a:p>
        </p:txBody>
      </p:sp>
      <p:pic>
        <p:nvPicPr>
          <p:cNvPr id="39" name="图片 38"/>
          <p:cNvPicPr>
            <a:picLocks noChangeAspect="1"/>
          </p:cNvPicPr>
          <p:nvPr/>
        </p:nvPicPr>
        <p:blipFill>
          <a:blip r:embed="rId16" cstate="print">
            <a:extLst>
              <a:ext uri="{BEBA8EAE-BF5A-486C-A8C5-ECC9F3942E4B}">
                <a14:imgProps xmlns:a14="http://schemas.microsoft.com/office/drawing/2010/main">
                  <a14:imgLayer r:embed="rId1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361196" y="4200209"/>
            <a:ext cx="186069" cy="334158"/>
          </a:xfrm>
          <a:prstGeom prst="rect">
            <a:avLst/>
          </a:prstGeom>
        </p:spPr>
      </p:pic>
      <p:pic>
        <p:nvPicPr>
          <p:cNvPr id="40" name="图片 3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278823" y="5860081"/>
            <a:ext cx="350815" cy="266093"/>
          </a:xfrm>
          <a:prstGeom prst="rect">
            <a:avLst/>
          </a:prstGeom>
        </p:spPr>
      </p:pic>
      <p:sp>
        <p:nvSpPr>
          <p:cNvPr id="41" name="矩形 40"/>
          <p:cNvSpPr/>
          <p:nvPr/>
        </p:nvSpPr>
        <p:spPr>
          <a:xfrm>
            <a:off x="2750684" y="5455703"/>
            <a:ext cx="1407093" cy="262288"/>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r>
              <a:rPr lang="en-US" sz="1399" b="1" dirty="0">
                <a:solidFill>
                  <a:srgbClr val="666666">
                    <a:lumMod val="75000"/>
                  </a:srgbClr>
                </a:solidFill>
                <a:ea typeface="微软雅黑" panose="020B0503020204020204" pitchFamily="34" charset="-122"/>
              </a:rPr>
              <a:t>AP8000 series</a:t>
            </a:r>
          </a:p>
        </p:txBody>
      </p:sp>
      <p:pic>
        <p:nvPicPr>
          <p:cNvPr id="56" name="图片 55"/>
          <p:cNvPicPr>
            <a:picLocks noChangeAspect="1"/>
          </p:cNvPicPr>
          <p:nvPr/>
        </p:nvPicPr>
        <p:blipFill>
          <a:blip r:embed="rId19" cstate="print">
            <a:extLst>
              <a:ext uri="{BEBA8EAE-BF5A-486C-A8C5-ECC9F3942E4B}">
                <a14:imgProps xmlns:a14="http://schemas.microsoft.com/office/drawing/2010/main">
                  <a14:imgLayer r:embed="rId20">
                    <a14:imgEffect>
                      <a14:brightnessContrast contrast="-40000"/>
                    </a14:imgEffect>
                  </a14:imgLayer>
                </a14:imgProps>
              </a:ext>
              <a:ext uri="{28A0092B-C50C-407E-A947-70E740481C1C}">
                <a14:useLocalDpi xmlns:a14="http://schemas.microsoft.com/office/drawing/2010/main" val="0"/>
              </a:ext>
            </a:extLst>
          </a:blip>
          <a:srcRect l="15342" t="6990" r="16122" b="9147"/>
          <a:stretch>
            <a:fillRect/>
          </a:stretch>
        </p:blipFill>
        <p:spPr>
          <a:xfrm>
            <a:off x="4639639" y="3496853"/>
            <a:ext cx="437835" cy="434125"/>
          </a:xfrm>
          <a:prstGeom prst="rect">
            <a:avLst/>
          </a:prstGeom>
        </p:spPr>
      </p:pic>
      <p:sp>
        <p:nvSpPr>
          <p:cNvPr id="57" name="矩形 56"/>
          <p:cNvSpPr/>
          <p:nvPr/>
        </p:nvSpPr>
        <p:spPr>
          <a:xfrm>
            <a:off x="4400375" y="3262557"/>
            <a:ext cx="1934162" cy="264585"/>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r>
              <a:rPr lang="en-US" sz="1399" b="1" dirty="0" err="1">
                <a:solidFill>
                  <a:srgbClr val="666666">
                    <a:lumMod val="75000"/>
                  </a:srgbClr>
                </a:solidFill>
                <a:ea typeface="微软雅黑" panose="020B0503020204020204" pitchFamily="34" charset="-122"/>
              </a:rPr>
              <a:t>AirEngine</a:t>
            </a:r>
            <a:r>
              <a:rPr lang="en-US" sz="1399" b="1" dirty="0">
                <a:solidFill>
                  <a:srgbClr val="666666">
                    <a:lumMod val="75000"/>
                  </a:srgbClr>
                </a:solidFill>
                <a:ea typeface="微软雅黑" panose="020B0503020204020204" pitchFamily="34" charset="-122"/>
              </a:rPr>
              <a:t> 5760-10</a:t>
            </a:r>
          </a:p>
        </p:txBody>
      </p:sp>
      <p:sp>
        <p:nvSpPr>
          <p:cNvPr id="61" name="矩形 60"/>
          <p:cNvSpPr/>
          <p:nvPr/>
        </p:nvSpPr>
        <p:spPr>
          <a:xfrm>
            <a:off x="2553830" y="4652637"/>
            <a:ext cx="1896967" cy="262288"/>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r>
              <a:rPr lang="en-US" sz="1399" b="1" dirty="0">
                <a:solidFill>
                  <a:srgbClr val="666666">
                    <a:lumMod val="75000"/>
                  </a:srgbClr>
                </a:solidFill>
                <a:ea typeface="微软雅黑" panose="020B0503020204020204" pitchFamily="34" charset="-122"/>
              </a:rPr>
              <a:t>AD9400/R200 series</a:t>
            </a:r>
          </a:p>
        </p:txBody>
      </p:sp>
      <p:pic>
        <p:nvPicPr>
          <p:cNvPr id="62" name="图片 61"/>
          <p:cNvPicPr>
            <a:picLocks noChangeAspect="1"/>
          </p:cNvPicPr>
          <p:nvPr/>
        </p:nvPicPr>
        <p:blipFill>
          <a:blip r:embed="rId16" cstate="print">
            <a:extLst>
              <a:ext uri="{BEBA8EAE-BF5A-486C-A8C5-ECC9F3942E4B}">
                <a14:imgProps xmlns:a14="http://schemas.microsoft.com/office/drawing/2010/main">
                  <a14:imgLayer r:embed="rId1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666891" y="4917299"/>
            <a:ext cx="185406" cy="332966"/>
          </a:xfrm>
          <a:prstGeom prst="rect">
            <a:avLst/>
          </a:prstGeom>
        </p:spPr>
      </p:pic>
      <p:pic>
        <p:nvPicPr>
          <p:cNvPr id="63" name="图片 6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915945" y="5034486"/>
            <a:ext cx="577969" cy="56391"/>
          </a:xfrm>
          <a:prstGeom prst="rect">
            <a:avLst/>
          </a:prstGeom>
          <a:ln>
            <a:noFill/>
          </a:ln>
        </p:spPr>
      </p:pic>
      <p:sp>
        <p:nvSpPr>
          <p:cNvPr id="64" name="矩形 63"/>
          <p:cNvSpPr/>
          <p:nvPr/>
        </p:nvSpPr>
        <p:spPr>
          <a:xfrm>
            <a:off x="3439353" y="4928636"/>
            <a:ext cx="248324" cy="264585"/>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fontAlgn="ctr"/>
            <a:r>
              <a:rPr lang="en-US" sz="1399" b="1" dirty="0">
                <a:solidFill>
                  <a:srgbClr val="666666">
                    <a:lumMod val="75000"/>
                  </a:srgbClr>
                </a:solidFill>
                <a:ea typeface="微软雅黑" panose="020B0503020204020204" pitchFamily="34" charset="-122"/>
              </a:rPr>
              <a:t>+</a:t>
            </a:r>
          </a:p>
        </p:txBody>
      </p:sp>
      <p:pic>
        <p:nvPicPr>
          <p:cNvPr id="65" name="图片 6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93534" y="4869114"/>
            <a:ext cx="1084725" cy="305270"/>
          </a:xfrm>
          <a:prstGeom prst="rect">
            <a:avLst/>
          </a:prstGeom>
        </p:spPr>
      </p:pic>
      <p:sp>
        <p:nvSpPr>
          <p:cNvPr id="68" name="矩形 67"/>
          <p:cNvSpPr/>
          <p:nvPr/>
        </p:nvSpPr>
        <p:spPr>
          <a:xfrm>
            <a:off x="6950987" y="4861054"/>
            <a:ext cx="248324" cy="264585"/>
          </a:xfrm>
          <a:prstGeom prst="rect">
            <a:avLst/>
          </a:prstGeom>
        </p:spPr>
        <p:txBody>
          <a:bodyPr wrap="square">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fontAlgn="ctr"/>
            <a:r>
              <a:rPr lang="en-US" sz="1399" b="1" dirty="0">
                <a:solidFill>
                  <a:srgbClr val="1D1D1A"/>
                </a:solidFill>
                <a:ea typeface="微软雅黑" panose="020B0503020204020204" pitchFamily="34" charset="-122"/>
              </a:rPr>
              <a:t>+</a:t>
            </a:r>
          </a:p>
        </p:txBody>
      </p:sp>
      <p:cxnSp>
        <p:nvCxnSpPr>
          <p:cNvPr id="73" name="直接连接符 72"/>
          <p:cNvCxnSpPr/>
          <p:nvPr/>
        </p:nvCxnSpPr>
        <p:spPr>
          <a:xfrm>
            <a:off x="526628" y="3195494"/>
            <a:ext cx="1116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26628" y="4011272"/>
            <a:ext cx="1116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26628" y="4628090"/>
            <a:ext cx="1116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16000" y="5365572"/>
            <a:ext cx="1116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1" name="文本框 1"/>
          <p:cNvSpPr txBox="1"/>
          <p:nvPr/>
        </p:nvSpPr>
        <p:spPr>
          <a:xfrm>
            <a:off x="8537713" y="2329432"/>
            <a:ext cx="3204000" cy="828897"/>
          </a:xfrm>
          <a:prstGeom prst="rect">
            <a:avLst/>
          </a:prstGeom>
          <a:noFill/>
          <a:ln>
            <a:solidFill>
              <a:srgbClr val="A6D2FF"/>
            </a:solidFill>
            <a:prstDash val="dashDot"/>
          </a:ln>
        </p:spPr>
        <p:txBody>
          <a:bodyPr wrap="square" rtlCol="0">
            <a:noAutofit/>
          </a:bodyPr>
          <a:lstStyle/>
          <a:p>
            <a:pPr defTabSz="1218418" fontAlgn="ctr"/>
            <a:r>
              <a:rPr lang="en-US" sz="1200" b="1" dirty="0" err="1">
                <a:solidFill>
                  <a:srgbClr val="1D1D1A"/>
                </a:solidFill>
                <a:ea typeface="微软雅黑" panose="020B0503020204020204" pitchFamily="34" charset="-122"/>
              </a:rPr>
              <a:t>AirEngine</a:t>
            </a:r>
            <a:r>
              <a:rPr lang="en-US" sz="1200" b="1" dirty="0">
                <a:solidFill>
                  <a:srgbClr val="1D1D1A"/>
                </a:solidFill>
                <a:ea typeface="微软雅黑" panose="020B0503020204020204" pitchFamily="34" charset="-122"/>
              </a:rPr>
              <a:t> 6760 series</a:t>
            </a:r>
          </a:p>
          <a:p>
            <a:pPr marL="285636" indent="-285636" defTabSz="1218418" fontAlgn="ctr">
              <a:buFont typeface="Arial" panose="020B0604020202020204" pitchFamily="34" charset="0"/>
              <a:buChar char="•"/>
            </a:pPr>
            <a:r>
              <a:rPr lang="en-US" sz="1200" dirty="0">
                <a:solidFill>
                  <a:srgbClr val="1D1D1A"/>
                </a:solidFill>
                <a:ea typeface="微软雅黑" panose="020B0503020204020204" pitchFamily="34" charset="-122"/>
              </a:rPr>
              <a:t>RTU upgrade: 4+4+4, 4+8, or 4+6+scanning</a:t>
            </a:r>
          </a:p>
          <a:p>
            <a:pPr marL="285636" indent="-285636" defTabSz="1218418" fontAlgn="ctr">
              <a:buFont typeface="Arial" panose="020B0604020202020204" pitchFamily="34" charset="0"/>
              <a:buChar char="•"/>
            </a:pPr>
            <a:r>
              <a:rPr lang="en-US" sz="1200" dirty="0">
                <a:solidFill>
                  <a:srgbClr val="1D1D1A"/>
                </a:solidFill>
                <a:ea typeface="微软雅黑" panose="020B0503020204020204" pitchFamily="34" charset="-122"/>
              </a:rPr>
              <a:t>Basic: 4+6</a:t>
            </a:r>
          </a:p>
        </p:txBody>
      </p:sp>
      <p:sp>
        <p:nvSpPr>
          <p:cNvPr id="82" name="文本框 1"/>
          <p:cNvSpPr txBox="1"/>
          <p:nvPr/>
        </p:nvSpPr>
        <p:spPr>
          <a:xfrm>
            <a:off x="8537713" y="3248898"/>
            <a:ext cx="3204000" cy="723927"/>
          </a:xfrm>
          <a:prstGeom prst="rect">
            <a:avLst/>
          </a:prstGeom>
          <a:noFill/>
          <a:ln>
            <a:solidFill>
              <a:srgbClr val="A6D2FF"/>
            </a:solidFill>
            <a:prstDash val="dashDot"/>
          </a:ln>
        </p:spPr>
        <p:txBody>
          <a:bodyPr wrap="square" rtlCol="0">
            <a:noAutofit/>
          </a:bodyPr>
          <a:lstStyle/>
          <a:p>
            <a:pPr defTabSz="1218418" fontAlgn="ctr"/>
            <a:r>
              <a:rPr lang="en-US" sz="1200" b="1" dirty="0" err="1">
                <a:solidFill>
                  <a:srgbClr val="1D1D1A"/>
                </a:solidFill>
                <a:ea typeface="微软雅黑" panose="020B0503020204020204" pitchFamily="34" charset="-122"/>
              </a:rPr>
              <a:t>AirEngine</a:t>
            </a:r>
            <a:r>
              <a:rPr lang="en-US" sz="1200" b="1" dirty="0">
                <a:solidFill>
                  <a:srgbClr val="1D1D1A"/>
                </a:solidFill>
                <a:ea typeface="微软雅黑" panose="020B0503020204020204" pitchFamily="34" charset="-122"/>
              </a:rPr>
              <a:t> 5760-51</a:t>
            </a:r>
          </a:p>
          <a:p>
            <a:pPr marL="285636" indent="-285636" defTabSz="1218418" fontAlgn="ctr">
              <a:buFont typeface="Arial" panose="020B0604020202020204" pitchFamily="34" charset="0"/>
              <a:buChar char="•"/>
            </a:pPr>
            <a:r>
              <a:rPr lang="en-US" sz="1200" dirty="0">
                <a:solidFill>
                  <a:srgbClr val="1D1D1A"/>
                </a:solidFill>
                <a:ea typeface="微软雅黑" panose="020B0503020204020204" pitchFamily="34" charset="-122"/>
              </a:rPr>
              <a:t>RTU upgrade: 2+2+4, 4+4, or 2+4+scanning</a:t>
            </a:r>
          </a:p>
          <a:p>
            <a:pPr marL="285636" indent="-285636" defTabSz="1218418" fontAlgn="ctr">
              <a:buFont typeface="Arial" panose="020B0604020202020204" pitchFamily="34" charset="0"/>
              <a:buChar char="•"/>
            </a:pPr>
            <a:r>
              <a:rPr lang="en-US" sz="1200" dirty="0">
                <a:solidFill>
                  <a:srgbClr val="1D1D1A"/>
                </a:solidFill>
                <a:ea typeface="微软雅黑" panose="020B0503020204020204" pitchFamily="34" charset="-122"/>
                <a:cs typeface="Huawei Sans" panose="020C0503030203020204" pitchFamily="34" charset="0"/>
              </a:rPr>
              <a:t>Basic: 2+4</a:t>
            </a:r>
          </a:p>
        </p:txBody>
      </p:sp>
      <p:sp>
        <p:nvSpPr>
          <p:cNvPr id="83" name="文本框 1"/>
          <p:cNvSpPr txBox="1"/>
          <p:nvPr/>
        </p:nvSpPr>
        <p:spPr>
          <a:xfrm>
            <a:off x="8537713" y="4093267"/>
            <a:ext cx="3204000" cy="497238"/>
          </a:xfrm>
          <a:prstGeom prst="rect">
            <a:avLst/>
          </a:prstGeom>
          <a:noFill/>
          <a:ln>
            <a:solidFill>
              <a:srgbClr val="A6D2FF"/>
            </a:solidFill>
            <a:prstDash val="dashDot"/>
          </a:ln>
        </p:spPr>
        <p:txBody>
          <a:bodyPr wrap="square" rtlCol="0">
            <a:noAutofit/>
          </a:bodyPr>
          <a:lstStyle/>
          <a:p>
            <a:pPr defTabSz="1218418" fontAlgn="ctr"/>
            <a:r>
              <a:rPr lang="en-US" sz="1200" b="1" dirty="0" err="1">
                <a:solidFill>
                  <a:srgbClr val="1D1D1A"/>
                </a:solidFill>
                <a:ea typeface="微软雅黑" panose="020B0503020204020204" pitchFamily="34" charset="-122"/>
              </a:rPr>
              <a:t>AirEngine</a:t>
            </a:r>
            <a:r>
              <a:rPr lang="en-US" sz="1200" b="1" dirty="0">
                <a:solidFill>
                  <a:srgbClr val="1D1D1A"/>
                </a:solidFill>
                <a:ea typeface="微软雅黑" panose="020B0503020204020204" pitchFamily="34" charset="-122"/>
              </a:rPr>
              <a:t> 5760-22W</a:t>
            </a:r>
          </a:p>
          <a:p>
            <a:pPr marL="285636" indent="-285636" defTabSz="1218418" fontAlgn="ctr">
              <a:buFont typeface="Arial" panose="020B0604020202020204" pitchFamily="34" charset="0"/>
              <a:buChar char="•"/>
            </a:pPr>
            <a:r>
              <a:rPr lang="en-US" sz="1200" dirty="0">
                <a:solidFill>
                  <a:srgbClr val="1D1D1A"/>
                </a:solidFill>
                <a:ea typeface="微软雅黑" panose="020B0503020204020204" pitchFamily="34" charset="-122"/>
              </a:rPr>
              <a:t>2+4</a:t>
            </a:r>
          </a:p>
        </p:txBody>
      </p:sp>
      <p:sp>
        <p:nvSpPr>
          <p:cNvPr id="84" name="文本框 1"/>
          <p:cNvSpPr txBox="1"/>
          <p:nvPr/>
        </p:nvSpPr>
        <p:spPr>
          <a:xfrm>
            <a:off x="8537713" y="4783381"/>
            <a:ext cx="3204000" cy="499538"/>
          </a:xfrm>
          <a:prstGeom prst="rect">
            <a:avLst/>
          </a:prstGeom>
          <a:noFill/>
          <a:ln>
            <a:solidFill>
              <a:srgbClr val="A6D2FF"/>
            </a:solidFill>
            <a:prstDash val="dashDot"/>
          </a:ln>
        </p:spPr>
        <p:txBody>
          <a:bodyPr wrap="square" rtlCol="0">
            <a:noAutofit/>
          </a:bodyPr>
          <a:lstStyle/>
          <a:p>
            <a:pPr defTabSz="1218418" fontAlgn="ctr"/>
            <a:r>
              <a:rPr lang="en-US" sz="1200" b="1" dirty="0" err="1">
                <a:solidFill>
                  <a:srgbClr val="1D1D1A"/>
                </a:solidFill>
                <a:ea typeface="微软雅黑" panose="020B0503020204020204" pitchFamily="34" charset="-122"/>
              </a:rPr>
              <a:t>AirEngine</a:t>
            </a:r>
            <a:r>
              <a:rPr lang="en-US" sz="1200" b="1" dirty="0">
                <a:solidFill>
                  <a:srgbClr val="1D1D1A"/>
                </a:solidFill>
                <a:ea typeface="微软雅黑" panose="020B0503020204020204" pitchFamily="34" charset="-122"/>
              </a:rPr>
              <a:t> 9700D-M/5760-22WD</a:t>
            </a:r>
          </a:p>
          <a:p>
            <a:pPr marL="285636" indent="-285636" defTabSz="1218418" fontAlgn="ctr">
              <a:buFont typeface="Arial" panose="020B0604020202020204" pitchFamily="34" charset="0"/>
              <a:buChar char="•"/>
            </a:pPr>
            <a:r>
              <a:rPr lang="en-US" sz="1200" dirty="0">
                <a:solidFill>
                  <a:srgbClr val="1D1D1A"/>
                </a:solidFill>
                <a:ea typeface="微软雅黑" panose="020B0503020204020204" pitchFamily="34" charset="-122"/>
              </a:rPr>
              <a:t>2+4</a:t>
            </a:r>
          </a:p>
        </p:txBody>
      </p:sp>
      <p:pic>
        <p:nvPicPr>
          <p:cNvPr id="85" name="图片 8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9007" y="4691221"/>
            <a:ext cx="532440" cy="561881"/>
          </a:xfrm>
          <a:prstGeom prst="rect">
            <a:avLst/>
          </a:prstGeom>
        </p:spPr>
      </p:pic>
      <p:sp>
        <p:nvSpPr>
          <p:cNvPr id="86" name="文本框 1"/>
          <p:cNvSpPr txBox="1"/>
          <p:nvPr/>
        </p:nvSpPr>
        <p:spPr>
          <a:xfrm>
            <a:off x="8537713" y="5458544"/>
            <a:ext cx="3204000" cy="841820"/>
          </a:xfrm>
          <a:prstGeom prst="rect">
            <a:avLst/>
          </a:prstGeom>
          <a:noFill/>
          <a:ln>
            <a:solidFill>
              <a:srgbClr val="A6D2FF"/>
            </a:solidFill>
            <a:prstDash val="dashDot"/>
          </a:ln>
        </p:spPr>
        <p:txBody>
          <a:bodyPr wrap="square" rtlCol="0">
            <a:noAutofit/>
          </a:bodyPr>
          <a:lstStyle/>
          <a:p>
            <a:pPr defTabSz="1218418" fontAlgn="ctr"/>
            <a:r>
              <a:rPr lang="en-US" sz="1200" b="1" dirty="0" err="1">
                <a:solidFill>
                  <a:srgbClr val="1D1D1A"/>
                </a:solidFill>
                <a:ea typeface="微软雅黑" panose="020B0503020204020204" pitchFamily="34" charset="-122"/>
              </a:rPr>
              <a:t>AirEngine</a:t>
            </a:r>
            <a:r>
              <a:rPr lang="en-US" sz="1200" b="1" dirty="0">
                <a:solidFill>
                  <a:srgbClr val="1D1D1A"/>
                </a:solidFill>
                <a:ea typeface="微软雅黑" panose="020B0503020204020204" pitchFamily="34" charset="-122"/>
              </a:rPr>
              <a:t> </a:t>
            </a:r>
            <a:r>
              <a:rPr lang="en-US" sz="1200" b="1" dirty="0" smtClean="0">
                <a:solidFill>
                  <a:srgbClr val="1D1D1A"/>
                </a:solidFill>
                <a:ea typeface="微软雅黑" panose="020B0503020204020204" pitchFamily="34" charset="-122"/>
              </a:rPr>
              <a:t>8760R </a:t>
            </a:r>
            <a:r>
              <a:rPr lang="en-US" sz="1200" b="1" dirty="0">
                <a:solidFill>
                  <a:srgbClr val="1D1D1A"/>
                </a:solidFill>
                <a:ea typeface="微软雅黑" panose="020B0503020204020204" pitchFamily="34" charset="-122"/>
              </a:rPr>
              <a:t>series</a:t>
            </a:r>
          </a:p>
          <a:p>
            <a:pPr marL="285636" indent="-285636" defTabSz="1218418" fontAlgn="ctr">
              <a:buFont typeface="Arial" panose="020B0604020202020204" pitchFamily="34" charset="0"/>
              <a:buChar char="•"/>
            </a:pPr>
            <a:r>
              <a:rPr lang="en-US" sz="1200" dirty="0">
                <a:solidFill>
                  <a:srgbClr val="1D1D1A"/>
                </a:solidFill>
                <a:ea typeface="微软雅黑" panose="020B0503020204020204" pitchFamily="34" charset="-122"/>
              </a:rPr>
              <a:t>8+8, 4+12, 4+4+4, or 4+8+scanning</a:t>
            </a:r>
          </a:p>
          <a:p>
            <a:pPr defTabSz="1218418" fontAlgn="ctr"/>
            <a:r>
              <a:rPr lang="en-US" sz="1200" b="1" dirty="0" err="1">
                <a:solidFill>
                  <a:srgbClr val="1D1D1A"/>
                </a:solidFill>
                <a:ea typeface="微软雅黑" panose="020B0503020204020204" pitchFamily="34" charset="-122"/>
              </a:rPr>
              <a:t>AirEngine</a:t>
            </a:r>
            <a:r>
              <a:rPr lang="en-US" sz="1200" b="1" dirty="0">
                <a:solidFill>
                  <a:srgbClr val="1D1D1A"/>
                </a:solidFill>
                <a:ea typeface="微软雅黑" panose="020B0503020204020204" pitchFamily="34" charset="-122"/>
              </a:rPr>
              <a:t> 6760R series</a:t>
            </a:r>
          </a:p>
          <a:p>
            <a:pPr marL="285636" indent="-285636" defTabSz="1218418" fontAlgn="ctr">
              <a:buFont typeface="Arial" panose="020B0604020202020204" pitchFamily="34" charset="0"/>
              <a:buChar char="•"/>
            </a:pPr>
            <a:r>
              <a:rPr lang="en-US" sz="1200" dirty="0">
                <a:solidFill>
                  <a:srgbClr val="1D1D1A"/>
                </a:solidFill>
              </a:rPr>
              <a:t>4+4</a:t>
            </a:r>
          </a:p>
        </p:txBody>
      </p:sp>
      <p:pic>
        <p:nvPicPr>
          <p:cNvPr id="53" name="Picture 2" descr="「wi-fi 6 logo png」的圖片搜尋結果"/>
          <p:cNvPicPr>
            <a:picLocks noChangeAspect="1" noChangeArrowheads="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28682" y="2001259"/>
            <a:ext cx="357760" cy="20397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wi-fi 6 logo png」的圖片搜尋結果"/>
          <p:cNvPicPr>
            <a:picLocks noChangeAspect="1" noChangeArrowheads="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7384" y="3597691"/>
            <a:ext cx="357760" cy="203977"/>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en-US" altLang="zh-CN" sz="2400" dirty="0"/>
              <a:t>2020: Sustainable Supply of Wi-Fi 5 Products and Launch of New Diverse-Supply Wi-Fi 6 Products for All </a:t>
            </a:r>
            <a:r>
              <a:rPr lang="en-US" altLang="zh-CN" sz="2400" dirty="0" smtClean="0"/>
              <a:t>Scenarios</a:t>
            </a:r>
            <a:endParaRPr lang="zh-CN" altLang="en-US" sz="2400" dirty="0"/>
          </a:p>
        </p:txBody>
      </p:sp>
    </p:spTree>
    <p:extLst>
      <p:ext uri="{BB962C8B-B14F-4D97-AF65-F5344CB8AC3E}">
        <p14:creationId xmlns:p14="http://schemas.microsoft.com/office/powerpoint/2010/main" val="3213198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4294967295"/>
          </p:nvPr>
        </p:nvSpPr>
        <p:spPr>
          <a:xfrm>
            <a:off x="469900" y="1233488"/>
            <a:ext cx="11274425" cy="4679950"/>
          </a:xfrm>
        </p:spPr>
        <p:txBody>
          <a:bodyPr wrap="square"/>
          <a:lstStyle/>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IP Products Sales Strategy Overview</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Switches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WLAN Products</a:t>
            </a:r>
          </a:p>
          <a:p>
            <a:r>
              <a:rPr lang="en-US" altLang="zh-CN" sz="2400" b="1" dirty="0">
                <a:latin typeface="Huawei Sans" panose="020C0503030203020204" pitchFamily="34" charset="0"/>
                <a:ea typeface="微软雅黑" panose="020B0503020204020204" pitchFamily="34" charset="-122"/>
                <a:cs typeface="Huawei Sans" panose="020C0503030203020204" pitchFamily="34" charset="0"/>
              </a:rPr>
              <a:t>Data Center Switches</a:t>
            </a: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Edge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Routing: AR G3 Products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Core Routing: NE Products </a:t>
            </a:r>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Security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Products</a:t>
            </a:r>
          </a:p>
          <a:p>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endPar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pPr marL="0" indent="0">
              <a:buNone/>
            </a:pPr>
            <a:endParaRPr lang="en-US"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29801227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a:spLocks noGrp="1"/>
          </p:cNvSpPr>
          <p:nvPr>
            <p:ph type="title"/>
          </p:nvPr>
        </p:nvSpPr>
        <p:spPr>
          <a:xfrm>
            <a:off x="1447155" y="436385"/>
            <a:ext cx="11196583" cy="745784"/>
          </a:xfrm>
        </p:spPr>
        <p:txBody>
          <a:bodyPr vert="horz" wrap="square" lIns="91416" tIns="45708" rIns="91416" bIns="45708" numCol="1" anchor="ctr" anchorCtr="0" compatLnSpc="1">
            <a:prstTxWarp prst="textNoShape">
              <a:avLst/>
            </a:prstTxWarp>
          </a:bodyPr>
          <a:lstStyle/>
          <a:p>
            <a:pPr defTabSz="1218996">
              <a:defRPr/>
            </a:pPr>
            <a:r>
              <a:rPr lang="en-US" altLang="zh-CN" sz="2800" b="1" dirty="0">
                <a:latin typeface="+mn-lt"/>
              </a:rPr>
              <a:t>Data Center Switches: Sales Opportunities &amp; Strategies</a:t>
            </a:r>
            <a:endParaRPr lang="zh-CN" altLang="en-US" sz="2800" b="1" dirty="0">
              <a:latin typeface="+mn-lt"/>
              <a:cs typeface="Arial" pitchFamily="34" charset="0"/>
            </a:endParaRPr>
          </a:p>
        </p:txBody>
      </p:sp>
      <p:sp>
        <p:nvSpPr>
          <p:cNvPr id="41" name="AutoShape 2" descr="data:image/jpeg;base64,/9j/4AAQSkZJRgABAQAAAQABAAD/2wCEAAkGBhQSEBUUEhQVFRQWGBsYGBgYGBgWHhkXGBYYFRcaHB0XHCYeHR0jGhgXHy8iIycqLCwsFh8xNTAqNSgrLCkBCQoKDgwOGg8PGjAkHyUsLCksNi8sLCwtLCwtLCosLyksLCwsLCkqLCwsLCwpLCksLCwvLCwsLyksLCwsLCwsLP/AABEIALUBFwMBIgACEQEDEQH/xAAbAAACAwEBAQAAAAAAAAAAAAAABAMFBgIBB//EAD8QAAIBAwMCAwUGBAQGAgMAAAECEQADIQQSMQVBIlFhEzJxgZEGI0JSofAUYrHBcoLR4RUkM2OS8VOyJTRD/8QAGQEAAwEBAQAAAAAAAAAAAAAAAAIDAQQF/8QALREAAgIBAwAIBwEBAQAAAAAAAAECEQMSITEEIkFRobHR8BNhcYGRweEyUvH/2gAMAwEAAhEDEQA/APrNjVsvqPI1Y2NUG458qRv6ErkZH60sDQBeUVXWOoEYbI8+/wDvT9u6GEgzQB1RRRQAUUUUAFFFFABRRRQAUUUUAFFFFABSep6kqkqo3v3Udv8AEeF/r5A0jr9cxuuhJW2u2SvJ3AHxEeJVzEj69qBfRAFQA9wqx9T2A9TVVDtYmo5u7xllUg//ABgyv+UnxD1EH+U14pkBhlTkEcGldXrON2ZI8IMKAxAknvz3hcc1bdCG7S25AyskdpJJPYdz/wC+a2caVgnvQvavFTg0/Y14ODg/pUd/p/dfof8AWkaiOXbOAJJgUjf6j2X60kz4ycDzPFcaJ/a+75kZxxW12hZ2Wnmp7GjZvQeZpyxoQuTk/pTNYBFZ0yrxz51LRRQAUUUUAFFFFABRRRQAUUUUAFQX9Greh86nooAqL2mZeePOo0cgyDBq7IpO/wBPByuD5dv9qAPLHUezY9adBqluWypgiK6s6grwflQBcUUvY1obBwaYoAj1OoFtGdphQSYzgVWfxbXRIbavYIQT/mbj5D5k011v/wDWu/4G/pWTsakhpUkH+vxHB/fFY2JJ0ai11BlxcG4fnUZ/zKP6rPwFP27gYAqQQeCDINZu11RmX3Ru85kcE4HM4OP1p7oXv3cyfCTx70v2GAYC/SizUy4oopLWdTCkog9pe27hbBAMSFkk4VZ7nmDAJEVo6i5OkNtcAIBIBJgZ5MEwPPAJ+Velo5rB6zq1y8zqXG4G4q242gH2d2z4H5Yy8knmBAWtH002tSd1y1b9ogKgttZjaO5Qc5APjUgjlXGRk4Mo8lR1zqCJqt3tUG5UZYfJVPahyBOQCMwR8Dml36wCRBO0hj4EeGgiOLeWyYUS2eBzWxPTrRUJ7NNo4XaIHPAjHJ+tQ2+n2rRDR4hMMzM7AHkAsSQPhV1k23JuMb2v8/wzy6O6/Fm6oEOGItqWMjwgNc8Dc5cMcdsA238ZdtrsS1bUKi7Q10k7vDKttQ8eLMmSB5yJ7+vJwuB+tK1OUpS5Y6cVxHz9RPqnUb4RmZ7aKAsBbbOQ2JmXAbMgcdvhVJqdRdv22Nq9cWI3AKiFRH4SFJMme/0rS3bIYEMAQeR51XafSRa27Qdw8YEDPfxLz8vhSaLFlkldKvwiD/ht0adt5e5cZlJG8sIFxTAHAxMx+tddIPtrQY7k2vI2MycRjByO0GRH1qXR3/a3PaSdqYQ7xtfcF3OFXnuok+feKh+yZ/5f4u39q6YpPE13Ne/AnJyhli73r37+xb6bqF+3AfbeWTLD7tlXG3w5Vzz3XtjmrHRdYt3YAaHIn2bjY8AkE7GzEg549aRior1hWEMAcEfIiDB5EjyrnpovrjLlfj048jQUVQ2rl22D7N9wCgKl0krIIybgBuSROTuyQfQu/wDGlWfbA2gCqhmI2MWBja4MRII8W08YyKyzdDf+d/fcWNFFFaTCiiigAooooAKKKKACiiigAooooA5e2CIImkb/AE8jK59O9WFFAFGRTFjWsvqKfvacNyPnSF/RMvqKAHdyXVKnIIgg+R5rO9Q+yzL4rJ3D8hOR/hPf4H606DTljqBGGz61jVmNWZfQ7iSkPu7qBDYjBmNozycfHFaHpmk/h1uPdZEUwfewqrPLNA7/AKUzqOoIrAIpe42BtBMQJ8bAeBcjnzwDXFnp7MQ+oIZoH3YM2lIbeCAwlmBC+Js+GQFkisGjjreQe3u3TFsG3bDQzMJNxR/8cNgE43MPUA4NSolvTWTJ2ogJLMSxySSSWksSSfUk1O98CqbXa03bhRDAtZIZAVa4V3WsnshhzA5KZwRSSyRjyy0Yue1UvfiVfXOjMEt39ipfN1S6JJU7i0Y7sMSw96DjIixtIiJbNlgXtyu5kPiQvvu25jDGJA5lR61X668zbXOybZW4yhixMTPiIloyYEDj4Vx/F3jcM3R7EtvCBACGksQW7ruhhwREZBwPJGuRUparSNEvWVuIrWsqwBDehE8H+9VWp6zbW5td/F35gfE8ClrWp2XfxFLhmSwhHhVCicw3bPvYjNea3p1t7qsV5Bk85EbfrnA5gU0ZauBMsXDgi0l/Um+QwGycjEBcwRGc/OrukQxDMzbhIAkCRgkAcQDkz/amluf+hnHmTx++9WjGiCJKR153MLSEbiAzSCQLW7a3GNzZUT5MR7tM6jUBULRuI4URLN2UT+InAHrXOjsFVJYksxLNJ3QTHhXAG1QABAExPJNa99iseqtT+xx/DKoAA2hYAPEAYAUD0x/rSXS9I2nTa2QSTuAzHwPFW9cG3HHzPJPzNMm0qRJq3bOEveXyHJ+Z7fP61KDSrWfy+E+QzP8AiM/v1oF6DDCI4jC/M/2/SsNGoru1fK8fTtUSXPn5ngf710M0riMmSafS25BtlrB3l2VI2uTG6QwIzHaDJJmSanTV3rcC9b3iGLXLQwNskTbJLyQOF3ZxShFT2NYy45HlU6or8S+d/feP6XWpcUMjBgRPyM8g5HB58qLWtRmZAw3KYI4MhUYxPIAdcjzqh651OwEuXLew6i2qzBAuKhdDkrkLwc485FVvReogX1eWaSQwbLA3RaRSG4ZYtD1yTJ4oRkkkbaiiitFCiiigAooooAKKKKACiiigAoopLWdUCEog9rdAB9mpUEAmAzSfCvqfLANBqi5OkdazTJtLEhIBJPAAGST6etUVz2l0eCbdtgCLseJpOQquuMT4mHcEA81c2+mlnD3mDsrM1sAFVQEQPDJ3MAPeOZZogGKeYCM8VnI9qPG78P79/wAdpQ6W2LUm2Au4lmj8THknzPxpk9XBw2PXtUHUNXZGFuAsQxCrLk7Z3RtnuCPjjmqS7qmOfZsF2kksQpBE425M4/UfCoZZUqRSEJPrS8Sy6p1QopKjc34VmJJ8z2Hc+gPNVQu7Le2WKrJJJkmSWYk+ZJJ7DPFKWNUCpYzwCQBujAOAok8jFTWdUjGAykwDtnMHglTkfSuHLjcJ6ZHTjlrx3FbCn/EN/hErOD6rBwasQgkloMKxAyPHjbx6mljpu0AeKZ9OI+n0qcIzkBJnnCzgEGQPiBnjNM1GdR3ohHUotyPCodIcSCBIPyPxBBz6EVNoNaWBRmHtVEMQCPenawB7EDtgEETiuSIx5VBqWK+NRcLJJCrthwRG07iO+R3EfzGnxatVIo3Fxp/b6/30LWzoRJYgCSTtTcBJiYBYgSQCfXPapTZj3cfyjj5mvdI8j9Dmc+WK56gC8Wl3jfO50MbFjJnzb3R8z+E16ik2rkcCgrpCemvi9cDHaUQ/djIAuKWR3nggA7RE/iIqyfVqsbiBJABJCgseANx/fnXj2cQQCOw4UD+v77UtesGDDEoQAwMQQDIEEHE+UfOmiq5MnLVx9h21eDcf1B/UEiu6Vs3FAx4R3nk+eB+/SuH6vbBYAl3WJRAbjCeJCzHz9KG0jIxlLhDjLP7io3t9okdhwPn5/vFQteumQttVhgJduVzJAST5QCRz2iD6NGxMvdYw24BALYjspiSw+efhissbRXLXn5EV1wkeNRPAcgKT/KCZJ+H17VDb6uGjYjtuBO4jaMTAG6OTAEA8zBGacs9NtpG1FBEkE+IgmJMsZkwO/YV1dtTz/wCRyfgAP36Gspm3BcK/fd/SBWvNG4palSIE3GDZggmFgCOVPfium6Sjf9QtclQpDmVIBBkoISSQDIWjxL5kH5vH+n7xXX8UApbgKCxAyQAJJP6/70aV2mrJK+rt9PdnOqv+zCrbCBjG1SQoCgqHb4KpGB6DvVbo9MiatyELW5tkIkDbcxtxIxu7YGTPam9NYd3F3dtYz4TbUlEIUhJ7OrDcTJyTiIoXRhrt5SW8SpLSQ0xghhkEQIjiBEUldpsmlt+TU2NRukEFSIkGODwcEiMH6GpaznTdMbI/6lx2xL3GLM0CBJP9OJJPerex1AHDY9e1Ao5RRNeUAe0VzduhQSxAA5JxSLdRY5RPD/OSpb4CJHxaPh3rUmzLLCil9NrlfAkMOVbBHr6j1Ej1pihqjQpHV9WVLipEklJ7AB/aQZ7/APSbHwp6sL9pdeBfYsATuCAGSo9mGZTtGWbxtH+IfGsAvtX1sGfGLNsEoxYH2hJBCG0gkgE7iGYZ2YUg7qm014oClmxcaGCFnO2QMF91wl3gCJgzIjGRH9lNNsseJVW7uJuABQQSdyh9vB2lTB4BFWV/WKvqfIUtFnONUl79/MXFu+SCz27YDyQilpQRALPEE5kgd8cTSb6W2Nsl7zKSQ1xictAPhEKeMYxmOTXWp1hPvH4AefoBkmuEsM3PgHyLfPkD4Z+VNpF1y7NjxUAXaAAo4AAAHwAwKT6hYb2bMq7jEBZA3McBQT3JxVjaATN3Kj8Q4H+Icj4jHwrq84u3wIRksZ7yLxXGBiBbeczm4OIqeRbUbDZ2/qYzT6c29VctCNo8IzncER9onJkbzj8ppy9YDAh1DA4IYA/19aYTTF9VrNgX2ilHTcJAdUtlTjPmJHmauVt2ryoykfeLuQ9ysAznykc+dS6ZjlLInztHyQ3RsiWPbam/N17+RmG0KwdrOkgDwtgBYiFaUGABxXly3cIO02bni3LvTK+HaRvWcHn3e5q/HTgl3x5CgMPiSYn4bZ+nlTV/p6OJAA8iP7Ef7j0NZiwTitSdMtPKpbSVr5mXW8y823jdAIhyRnMAgj6d++TTum1VtsFgCWK7X8JLeQDRPympday2iBdYIpIG6QpO4GInHYjHJI4rjTakkhVtu67o3MAh8Mbj443AE4Kgz6RNbHo7TtvcG7jajt9aXj6nN9zpw62wApAYbQTsZrkvIyArAkiIAhvMGnNJrrUe0Y21e4WHIlxbZlWMy0KJx5nzqh1nTLlgPeUW0gFmS1ICBRO4yIbiTgek1adE1alyIgsJQ7YB2wLoB7GSCR35zk11R2OWW8n2/vz+o8OoFo9nbdgQSGYezXEgA74cSR2U4INeNp7zZLpblY8I3lWnlWfw8fyd6dop67xNaX+V+/54Fbd6PbafaAvICkuS+7bBEJ7gyJwvyFTKSggjw/y8wOJzj95pyuDb8p+XJPxP79aKSFc3Lli1zW7YiDkAgFZAaQCA7DcZ7Y+dT6W8WEkRn98YqC5pQTgDcOABgfE/v4GvRe/N54P4R+/3FNaoShuio1u4nt+bifh+/rUgNYacm35Y8/M/Oqu7Z9rc2x4LZBlG5ugnwtHZcMZjO3mDTmvvkAIhi5ckIdu4LAksR5DHzKjvU1nTqq7VAC5xxkkknHckkn1Jpedii6i1dr49f1+Rf2hGGAIHl7o+MD9+VR6a599cMgiEk8Dg061v5+Q4A+nNR2tGqsW/EYnyxgQO1aTJgZoIomgUraGSPdxiJx5UVN/AvEx8u9e0ox39oTGmcnttP0dTVLouqMIB8Q4gmCPn3+f1rR9Q0Qu2mtkkBhEiJGZ7/CsjrOmXbDTcBdJH3iA4g/iUZHxEiurDpcdL5JTtOy1W7uu2t0e+CAO3hJ+J/eK0NZnpejd7lptjIFy+9YJMHbye+7txHatK7gCSYFSy80NA9rNfaGzOpsOgIdC4JiASyYEwYMTB9YnNWmo6p2XHr3+lUurufepmQzbjM42L/ef3xUbKAdRcZ2dEKMNoclFBvKA3gmeVnDAgSYyJpvTXvaKrLI3DAIIInsQcgjyqU2HKMUAmDtnEmMD61TdAXUpce6UUoTN3B3NtEQgT8YwI252hSRAhW64GvV1Xz2ej/X444a6f1NRHtRtc/jOQ3z/D8OKs21iAwWWfj+x8qzmn1SOoH5hIDD3lOQwnkHn/AEp/T6RAsbR8Ofxdjz9K6GkVlGuQ6x1IBGbMLgmJycKADwxYgfmzwOavNFoClsBiC5y7BQoZz7zQB5/OAKzOvu7rq2wXVEgtsAIbcGXYB3IEmPNh3FbE3B+/rUZmZNopff09f/CIacz2rDPrTc3KCJ+9VbbAKAHYSEYDMbOD58irPVfbK4dQbNq1+IoHPiAcMFJYAiY/KDPEkVH9qOnW7RtXQQG9ooukCN27w79i43En05ycUiaIpdi/ox1PqrNc3W7TEFEIdjtWSzSvh3PxPC/hj1qC5p7lxSfawCVxb8EEKrP4lMnxNGNpAHnmrjQFVVRbDOhXZDrt3bSzGCQFJy2DAMYOKh1WmRTutkg8FDiDyJnI/cVVFo5K4Qtd6R7G4bqDfndccEAEztIxnA+gJ8qaCl1V0gDJH4iZPBmMCIjHHPmvb1/3jA+FpIImRwBtPzqXR3NigAyPIx6EwRxz3xmn4CTb/wBFfq/avvRlCTIVtxCkEQDgAhufe8pEioE0r+ytImF8JLK+zaFG6SpBkyAIGDJkdjda++pQj8REAZBHrIMwOZB5iqcOUIAJKkSPkYwfr9KnkbjFyFjDe0NabrBYQ6FXEblgsMiRDLIg4iYMEEgA1ZAzWZvRbPtVAED7wbSdyKGIgDupMj0n0q20+rJyDMj3u0HOAP36mkj0iEtjMmBrrLh+Hy99hYVxcvgGMljwoEk+seXqcVFqbh2eEwSVE+jOFP6GpdPqbaLxs7mZJY/Hlj+tdSVqzm7aBXVx5xyMiD5EHI+Brx7fwPx4Hy7/AL4pLV63e6QNviUT+IgsJGOBHYz8qsaJRoExM2iuVP8A5ev5R+59aDq1UEsdkcluf1wB+4FNle/fzqteyL1wrg27bQ8iS1wbXWCRgJ3j8WMQaRuikI29+O0n0KmS9wFXuR4C27YqztGBAOSTzliJIApyvAoHFFZdA25Oz2a8ru1YLcCrCxoQuTk/pSt2CQnY0bN6DzNWFnTKvHPnUtFYaFFFFAFZY1xXByP1p+1fDCQaq79naYkGoXbFAFhq+qKuFyf0/wB6pdV1AsZJmotRcpLUaq3bK+1J8c7QBMxzkfEfWuHLnfCOmGNcskLk5US5dR3wkDd+prsKTdtbc+/4iPDhcx5x9PWutDdW429CYGIgD/X0jjilNDfKhSpEjzEjIg45ExyKTAlKT8fqzMz0IvX1Lp74x+YcfMcr+o9apftO7jTH2bsJub2M/mPGO0mfkKt7HV1I8QKt5DM/Aj+8VW6/Se0IUeBWMlRmdvinyBny8+9WlB43rg+O8nGan1ZE9rTj2KPeBdWUNe3MZtlbcG7bxIJ2jcBzggTO5m/0a0ln2gus2JVmZSGB9xQSQviJABkSWHNVNrqTi6FTePdRJypgCQw7MJk8EAcxV+mstm4tkKpC84wjJDIAOJETjiBVccslfaykppV+PqRdP0dvTWCzbUcgvdcmYZhLkE8KDgegFZ7pHTnF1mF51QFciVa5Kh/EGEqIZefFyMcnQXrAL77jbipbYBuVVU4EjcQzRI3H8xgCqPqL3he+6jacjjxGMlu/7Fc0srbpMJpLrvd+X0/v47Rm3fh7i2VW0FQKh2wpMljAWPCD4TGczNR9Ztl1T3Q0kKNoZVJESdwJfMTPPlXq3FVZ8O5ZGDG4u4bJ55+ma6uXwzW8EEOJB+R5HNJKU1xx/B4qN32/076Xfclbnt2e0Ye2m1QF3r5wGYZJAbifhDt7Vi7BIZYnawjIxMSDiY/c0l0pR7ON24ozocbcq5AEeggfrUbsN+I8AcADyYqc/MNUPjZOU+CrxRjOvmM2bai9cuXTuV1HbggRJj+3E0z/AANwrvTxDIK/+Mx9B/oarVvmamt9USzkOEIiVGZJmAUGTMHgTjmunD09vaZs8Db6gai8CMgzDgjyYjw/IGPpUOoLO8x2YgDsDcL/ADyx8qY1/UHusCtghlJVmYhFIx4gcsRg/h74MZpJ0uIylrg3Fj4UAWUEGPHu7jJETPIia6c2eEoaY7tixxuO8tgmo9HeAML7snkk+Ikk8mYmfhxjFcrpEa6hUbgsy1zc7h24gtIA8JH9PVNtD98bTmVI34JES7sCCMgggGR3A8hXN0fGpKV8pWhM00nFJ7N0/dl5q7n3THJiDjyDAn9BXupuMFAnJAJnBHIg1xobpDezuRuO4rAMMgPrgMAcrJ8+OGrnRrLGSg9YJE+hg5HGDxFel0XItNSOPpGNxlsVWim5cXYCwV5Z+FhW7eZ4wK0deKoAgAADgDEVHqdSttGdzCqCSfQfvirZMmolCD4RHrb5EKnvuYwQCq/iuZmQuOxklR3qWxa2IqiSFAAkliYEZJyT60vo9OZNxwPaNjAIi2CSiZzImTxknyFFiLh+9JVZYKvAbaxXLdzj3cD0NRinLctNqPVQ4qEmAJNO2Ond2+lK2rLWv+lEd0b3f8p5X4ZHoKe0vUVc7TKv+RsH4jsw9RNDjQtjKrGBXtFFKaFFFFABRRRQBR1OvTmYScfGn7GlVfU+ZqagDKa3SlT4hWdC6gHItNBwSoOIGIJHl/6wK+j39MGFUms6J3X6VwZcTTs6oTRQaLWXywlbSDcJj8oYDzjjj+2AZL/TWTKyy+nvD/X5Z9DU1zTEGCK6tXGX1HlXPGU4O4lJwjkVMX0Ook9vLJgZxnyjP61N7Vp3gMwCEjEAmOAOee4EGm00yXGBgbv6xxP5o9ab/g271aWaU1pSOeOFQdtlV0XXvcZt1sAx7wBGJwufjPNFremsVGPguG6+DmGx8QeOD2q50Og2CCZyTxHvEtH61XdSgdQ084AtvP1rt6JGnLbZp+TObNN0re6a8ye/0siNl26IBEMRcmZgk3AXJE/mHAFVjae8GUyj7Q35rcuZjjcAIj4ZPpVuust3wy2rgmCMSCMcgGJ+NVXR+kG2zHfMErA4JEZOa87JiatndHpGqlV+/wAkN/T7hD2WA2ydu24DBnbAIckHMgA85FS6RbQ2orNuWLkMCGMgRO4D+UQOIirR7Zqo607qqmJXd4wQSIgwTHae/apQcpNQsvJwSclHf39SfRa4MHZd7H39mJHNsBZgZNsnJ5bmvXFxhhUtAiZY72Dk5lUhT3zv5NIdIVGPg3BbgKFd3u7Az+FlMwSx798ERFWbdIyIe6PDtH3jHzz45ls8mjJicJaTceWLjb59++BcdIDT7RncEAETsXESQEg5I7k8xxS3TdLdW+RsVVnxQAMZ2mRkmB61dWelOOLz+7GVttn83uAk+kx6Uxa6TeDOwuodyKPHbMbl/F4bgwZbHqM4zbFg2dojlyuTS1+foR+zpPXdEFzLYgzPkcCQTwcAeXmDU/XtFqGssENoQoaVZ1LQPGPdMDkjPYA8zVLrOmaj+H+9BYIQVi4pkOFXb49sbTPJyDiKeOBwdpk5ZW9qT+6LSxpCrbAG24nylVWM9z/c1ANP/wDkFH/Z/vdq16ff9hZ2PbvvsgbtofdMnwhXYwvHaodZqtOt83j7QOg9nlLgXO4j8ENy2RjOe1deFKLbl/y0RyQyTS0rtT7/ACGtX0tXQqZAPcEqQQZBBHBBAIPpSdjVkP7O7tDncUiYdFjORAYA5WTxPHHVzrVokzdtja20gsFhs+HJ5wfoa7ewL6sit6SjQVYeo4II/wBR2p0q4GSaVTTryJqVtWzevASVS2ZncALjkMCuMkJ8ctiPDUmpV0Gx2VbhDFWjcIDoikjw+Im4vh4mc9q6saVbahFXaq4A8vrme8nJpuTFUU+/3v79C6saRV9T5msruZb1wHI3OWUyRm5ILAjEiIJx5EdruxrWX1HlU9zT2r2SPGBhh4XX4MMx+lVhNR5IyVlTY1cQFPP4GP8A9WPHzkcwag6vrJtmfDglQMtugQZHukFlMLLVN1DpNxGUgb13E7lBkeFveRe/HiSPVTS1jpLXisA7CpDOZURKmBJDNwRwFE9+/QtP+rJO+DXCiiiuMuFFFFABRRRQAUUUUAFBFFJ9U1bW1BUCS0TzAgsTEieOJH9jqV7A3R1rUtAfeFVHAJIGfiaRv9JjK+IfrXloply248FmOR6dto9ABUGi10XkS1IRiQQfd9xm8K8jI9Bng803wUzNbQCwKata/ZAbPlGT8vOrC/pFb0PmKpeqaN1hgN0TwYwfL1xxUtKNbZa23VxKnI5HBHxByKQ1vRVuXVuPMqrJHYhuZ7/Q0pb1knxSGHceFln+36H1qw0HVg+5WZW2mNy8EEAgmPj28uBQm1wI0pciXROjJbZ2VWDbmUEyPCIg58/OrYaRR2AnJgRnzPmala4AMUhqNTXNkyKC3LYsV8Ed3U7iRaUGDBY4UEYI82I8hjzIqLewOxlkngpwfiCZT549e1Vuh1cEj3TufxDP/wDUgBhweTkwfKae2qX3XJEgKYY+zaJiR2PODGOZgV1y6NBx4EWV3yV3RkX2hNtUUPcZRunwsFG/bngsGwCJ+FXdnUBvymCQSDIkGMH9xx2qh6p0m2bV1WC3FlnNuJt7R4lB42sIxt7xg111FWW1ttoNuMHiN0kHynzOMmSK5M0XCST7WWhU0/kWX2k6/wDwlpXVN7FojyAEn9YH+apurj+J0o2koCFuH1G3cVOf2RWc1dm5c04G1pLgqp5UBfM5AJHf0+FaTSuothSBtChY5EREZ5rY5U+r495OeJpEXROmbLG123hxMGYCsvujPH+tO32VUjbuAGFgGYGBn4VGb+IUQBgfD+1R1dRJKJW3dSz3D7O5buAqJVrRm0w/KWODzO79eKd0lpgIMbj2UEAegHl+8U9Y0JbnAqJ9X4mS0Qu0wzctPcAHGPM+sA81aU7VIFHSdPbRY9qcnhACxjzhQTFML0yw6gi1aYSHB2KfF2bj3vXmkHupa9WPP4mY+pOT8+KY6Rq4s3HeFVXc/BfeM/MtxUx1Jp7GPsdRNxhvJW4MQZK+F0uMu3m2ful4HA71u7JW9bRyI3KG9RImJrJfaNluamy6iM7WI5KwYnaDE7o5nIPnWhTqCmwy2YDIigLJMBsJBUE5gwYnvFNRidnBQHdsZXCmG2kEqfIgcVwDR0vTe123VZrW3wbALZO1T7jllYjMnBBgjg1Ofs6hA3PdZlJMtcbJMchSFIxgEYk0pRKNbs6TqoTFwgepIBxk884rtOv2GjZcD7lLD2Ya5IWZ9wH8pEdyIGaqr/SEsISllCUVikKJJgkgGJG4/wBaWXrjoQPY3AZiR7uGVSZ8oaeOx7CaNzeou9+HqXjda4ItXYIkMyhBuJ2qhDkOGJj8P4gahN9zZv8AtHG1VP3gBXaSpLcHIWQZEHtyCSin2h9srW7ll0kZJWVIlAwhgcyTiDwPPDOhu/8ALXrYIi2pUM0GQ1sPLBsE+LM894mtFdPhCA1SjYF1TqwDe+GMsxJ2xMcDggkeHuc3HT9Le3K51HtLZBMbFE7gNpkDjvHrVeVuEEm3o90figkwr7iTg944HvMTHFTWH1fC+xaIESAqjiIXOIIiaBS+oqv0baneBdFvZBkrM7sREnjn+nYElAFhRRRQAVU/aW7ttKZA+8XJ9Qwq2qLU6YXFKtwflwZH6gU0XTTMatGU1bnA2jdj1EEEjP1qPod7fqrcEsRuLQCQvgYCT25/Wre/9lFZpN67tPvCRnmIIA2jJwP0q20eiS0oS2oVR2H9T5n1NdLyxUaRJQbdsnooorkLFdruiJcIMQw4IJH6jI/pVPb6S6ONz+FZ2gCJmZk8H5Vqa8dARBEigykZ175Xg1F/GBjnBq01nSu6/Ssjqf4lZm0pM/miMmJETxE1wdIxOR1YppFm+lIbcpkZ8JMe8Zba3afIgjnia5F8hlCk85UiDG1jlcyuOVlfhVXp+p6hXUNaGwmJLRHJkcngcV2uvu3FWbIZhLAzB4MFYaRBiSDxHmIfD0uePq5N14mZMEZbx2Yz1BmZQvAZSFGQCZQYgZPqB5+Kpuoaa6zqbd0IoB3DzOdp+sT6UnY1bq43WPFwzl9xjvkye3ExSI6pqXENbQngFWld0HEehGczzzFJ0rN8drSqSvxGw4/hp32jt03gqhLoLDkmTPht+f8AMrn/ADV5bTVSPvEMnJIGPePG3j3R8p9KjtnUF/DZ3KQDhgCDA3Ak+RnMf73nR1ZV/wCYTa+NqKdxbAJMdhOMmPM0uGDs3JJUMdI0d0r94Qxn3uABAx7o4M/vAurGjVfU+dKp1Bh7yDb5KZK/ERn/AC/rzT1m+riVII9P6fH0r0Dks7rK9RZjcuOilre47mUwylUVcDkglWH+1aqq/UdBtOxYhgTztZlnz4P9KGK1ZQaddxhFLMQDAyc92J4Hx+VXVkDT2Yuwd7HwgTJb8OYBwDkwOasNNpUtrtRQqjsP3k+tV32jaLaH/uLyJwQwPYjgnn+sU0I26MqlYlf0jsbe1LSIm4C2JAAIA95Rz8BA58VSLrQFZCns7rQ3uge0IIMyoILQP/XAX0WsO0EYkAlG4yB7pOQMnmR605c1NthDiD+Vhme0RyfIiruPY0L80zr7PSTcchgDsALDaSUTa3fsZ4xzzmrmqXoN1g7WiZUDcJ95dzNhsnnnOefldVGSp0UTsg12kF1ChMAlZ+AYMRnziPnVDa+xxS5vW+5ILYPkwAC5JwM9u/aJrS0UppjR9myrLvuMYKkrBAO2D+bGQYjgOw7iJeluwtXN5DKVDPucgsCNg2iJBhfMSe5NX/VOo27Yh/Ex91Blj6jyHqSB61m7entkWnuWSWQeF9oubZgmNst2HbtQZaLdOjaa5O634mJJlnJJPOSasdJ023aJNtdpYAHJ4WdogmB7zcedVFnVI/usDHIByPiOR86esa4rg5H60GlnRUdq+G4Ne0Ad0UUUAFFFFABRRRQAUUUUAFFFFABUGo0avyPnUruAJJgUlf6hOFx6/wClY1YGT690m2l4hheckK3hyoiQMHE4k8zVW2jtj2ZKXRCDZtO4+JixUiI5Veedojg1sy3nS9zod24xZLptgxJ2kmApWB4oifFxzNI8UWOptGTOiVG8KX5UiZgDDAYgHE2+wj1yKa0nSrLSxt3wuZ2gQSCZ5znt54AEmrq70S+kzqH7QdoI5HrkwCM/m9Ke0ZZFALlmAy3n8axYooNbHei6FEspsBVSNwDRI3HdB24nPr8TVT199upEEqfZrkeW+524Pwq7sdQBw2PXtVd1/ojXmFy2QSFA2nEgEtg+eTzj1FPpS4JzbaFtL1jtcx/MOPmO39PhXWp1kS1rDAE7+xgEwR+MY78djVHLKxRgVbyOCM/qP0p66zuIQEkj3VkmDuyxHAx3jmssnZsgaK8Fe05UKh1WlW4u1p8wQSCCOCCOCKmooAzl7orWlAEuo7qPEPUoOT/MkN6Gk9NffsSRuYAjIEcwcAAeu2O81r6Uu9JtM25rakzPHJ82Aw3zmrLL/wBE3DuKf7J2TLXOVKqoOclWctBOCBI4ET8DWjrwCOK9pJy1SsaKpUV/UOqG06g23ZSCZVS2Z4wI+vmKht9Za4yotq7b3l13ssbdobxQQe4WNwjPyqJvs+8tt1DqGYmBuHO8x788vJPJ2jIAADOk6U6OGN52UH3OBBEQc/D6DvJKDGS098hUa5g3V3bid26IBJJyI3DBwJAFWul1IOxE8T7QYnAACgkn0LD1yKj02mKG2pkOltk9k+AQ2zcVOZEoPMZg7e0/T9BsSwbjFWFrYLdvxM87GY4EjKDI4mSwoJuG4voCLly3cfJ/h7lyBHgP3UAHmdpYSeQeBS/2S62+rtO7LG1owDwR6+Rn95rTaPp+QSiW0Csi2wAcMVJ3RifCBAnvk9q77EdKuaew9u6oVvaTIIZW3WrZYqeY3bhkAyD6U606XfO1GNSUo1xvf6Jga9qyv6ANxg/vtRSFRmiiigAooooAKKKKACiiigAqDV6jYMDmiigCsuXSxkma5oooAs9NogIJyaZoooACKQ1mjAG4Y9KKKAEqks6grwceVFFADt/RpfQb1B7g91PmDyKl0mjW0gVBAH6nuT5k+dFFAUTUUUUAFFFFABRRRQAUUUUAFFFFAEWp0q3F2uoYc/A9iDyD6jNc6XQpbHhGTEkksxjAlmkmKKKAJ6KKKACiiigD/9k="/>
          <p:cNvSpPr>
            <a:spLocks noChangeAspect="1" noChangeArrowheads="1"/>
          </p:cNvSpPr>
          <p:nvPr/>
        </p:nvSpPr>
        <p:spPr bwMode="auto">
          <a:xfrm>
            <a:off x="63487" y="-552840"/>
            <a:ext cx="2656783" cy="1724027"/>
          </a:xfrm>
          <a:prstGeom prst="rect">
            <a:avLst/>
          </a:prstGeom>
          <a:noFill/>
        </p:spPr>
        <p:txBody>
          <a:bodyPr vert="horz" wrap="square" lIns="91389" tIns="45695" rIns="91389" bIns="45695" numCol="1" anchor="t" anchorCtr="0" compatLnSpc="1">
            <a:prstTxWarp prst="textNoShape">
              <a:avLst/>
            </a:prstTxWarp>
          </a:bodyPr>
          <a:lstStyle/>
          <a:p>
            <a:endParaRPr lang="zh-CN" altLang="en-US" sz="2000"/>
          </a:p>
        </p:txBody>
      </p:sp>
      <p:sp>
        <p:nvSpPr>
          <p:cNvPr id="42" name="AutoShape 4" descr="data:image/jpeg;base64,/9j/4AAQSkZJRgABAQAAAQABAAD/2wCEAAkGBhQSEBUUEhQVFRQWGBsYGBgYGBgWHhkXGBYYFRcaHB0XHCYeHR0jGhgXHy8iIycqLCwsFh8xNTAqNSgrLCkBCQoKDgwOGg8PGjAkHyUsLCksNi8sLCwtLCwtLCosLyksLCwsLCkqLCwsLCwpLCksLCwvLCwsLyksLCwsLCwsLP/AABEIALUBFwMBIgACEQEDEQH/xAAbAAACAwEBAQAAAAAAAAAAAAAABAMFBgIBB//EAD8QAAIBAwMCAwUGBAQGAgMAAAECEQADIQQSMQVBIlFhEzJxgZEGI0JSofAUYrHBcoLR4RUkM2OS8VOyJTRD/8QAGQEAAwEBAQAAAAAAAAAAAAAAAAIDAQQF/8QALREAAgIBAwAIBwEBAQAAAAAAAAECEQMSITEEIkFRobHR8BNhcYGRweEyUvH/2gAMAwEAAhEDEQA/APrNjVsvqPI1Y2NUG458qRv6ErkZH60sDQBeUVXWOoEYbI8+/wDvT9u6GEgzQB1RRRQAUUUUAFFFFABRRRQAUUUUAFFFFABSep6kqkqo3v3Udv8AEeF/r5A0jr9cxuuhJW2u2SvJ3AHxEeJVzEj69qBfRAFQA9wqx9T2A9TVVDtYmo5u7xllUg//ABgyv+UnxD1EH+U14pkBhlTkEcGldXrON2ZI8IMKAxAknvz3hcc1bdCG7S25AyskdpJJPYdz/wC+a2caVgnvQvavFTg0/Y14ODg/pUd/p/dfof8AWkaiOXbOAJJgUjf6j2X60kz4ycDzPFcaJ/a+75kZxxW12hZ2Wnmp7GjZvQeZpyxoQuTk/pTNYBFZ0yrxz51LRRQAUUUUAFFFFABRRRQAUUUUAFQX9Greh86nooAqL2mZeePOo0cgyDBq7IpO/wBPByuD5dv9qAPLHUezY9adBqluWypgiK6s6grwflQBcUUvY1obBwaYoAj1OoFtGdphQSYzgVWfxbXRIbavYIQT/mbj5D5k011v/wDWu/4G/pWTsakhpUkH+vxHB/fFY2JJ0ai11BlxcG4fnUZ/zKP6rPwFP27gYAqQQeCDINZu11RmX3Ru85kcE4HM4OP1p7oXv3cyfCTx70v2GAYC/SizUy4oopLWdTCkog9pe27hbBAMSFkk4VZ7nmDAJEVo6i5OkNtcAIBIBJgZ5MEwPPAJ+Velo5rB6zq1y8zqXG4G4q242gH2d2z4H5Yy8knmBAWtH002tSd1y1b9ogKgttZjaO5Qc5APjUgjlXGRk4Mo8lR1zqCJqt3tUG5UZYfJVPahyBOQCMwR8Dml36wCRBO0hj4EeGgiOLeWyYUS2eBzWxPTrRUJ7NNo4XaIHPAjHJ+tQ2+n2rRDR4hMMzM7AHkAsSQPhV1k23JuMb2v8/wzy6O6/Fm6oEOGItqWMjwgNc8Dc5cMcdsA238ZdtrsS1bUKi7Q10k7vDKttQ8eLMmSB5yJ7+vJwuB+tK1OUpS5Y6cVxHz9RPqnUb4RmZ7aKAsBbbOQ2JmXAbMgcdvhVJqdRdv22Nq9cWI3AKiFRH4SFJMme/0rS3bIYEMAQeR51XafSRa27Qdw8YEDPfxLz8vhSaLFlkldKvwiD/ht0adt5e5cZlJG8sIFxTAHAxMx+tddIPtrQY7k2vI2MycRjByO0GRH1qXR3/a3PaSdqYQ7xtfcF3OFXnuok+feKh+yZ/5f4u39q6YpPE13Ne/AnJyhli73r37+xb6bqF+3AfbeWTLD7tlXG3w5Vzz3XtjmrHRdYt3YAaHIn2bjY8AkE7GzEg549aRior1hWEMAcEfIiDB5EjyrnpovrjLlfj048jQUVQ2rl22D7N9wCgKl0krIIybgBuSROTuyQfQu/wDGlWfbA2gCqhmI2MWBja4MRII8W08YyKyzdDf+d/fcWNFFFaTCiiigAooooAKKKKACiiigAooooA5e2CIImkb/AE8jK59O9WFFAFGRTFjWsvqKfvacNyPnSF/RMvqKAHdyXVKnIIgg+R5rO9Q+yzL4rJ3D8hOR/hPf4H606DTljqBGGz61jVmNWZfQ7iSkPu7qBDYjBmNozycfHFaHpmk/h1uPdZEUwfewqrPLNA7/AKUzqOoIrAIpe42BtBMQJ8bAeBcjnzwDXFnp7MQ+oIZoH3YM2lIbeCAwlmBC+Js+GQFkisGjjreQe3u3TFsG3bDQzMJNxR/8cNgE43MPUA4NSolvTWTJ2ogJLMSxySSSWksSSfUk1O98CqbXa03bhRDAtZIZAVa4V3WsnshhzA5KZwRSSyRjyy0Yue1UvfiVfXOjMEt39ipfN1S6JJU7i0Y7sMSw96DjIixtIiJbNlgXtyu5kPiQvvu25jDGJA5lR61X668zbXOybZW4yhixMTPiIloyYEDj4Vx/F3jcM3R7EtvCBACGksQW7ruhhwREZBwPJGuRUparSNEvWVuIrWsqwBDehE8H+9VWp6zbW5td/F35gfE8ClrWp2XfxFLhmSwhHhVCicw3bPvYjNea3p1t7qsV5Bk85EbfrnA5gU0ZauBMsXDgi0l/Um+QwGycjEBcwRGc/OrukQxDMzbhIAkCRgkAcQDkz/amluf+hnHmTx++9WjGiCJKR153MLSEbiAzSCQLW7a3GNzZUT5MR7tM6jUBULRuI4URLN2UT+InAHrXOjsFVJYksxLNJ3QTHhXAG1QABAExPJNa99iseqtT+xx/DKoAA2hYAPEAYAUD0x/rSXS9I2nTa2QSTuAzHwPFW9cG3HHzPJPzNMm0qRJq3bOEveXyHJ+Z7fP61KDSrWfy+E+QzP8AiM/v1oF6DDCI4jC/M/2/SsNGoru1fK8fTtUSXPn5ngf710M0riMmSafS25BtlrB3l2VI2uTG6QwIzHaDJJmSanTV3rcC9b3iGLXLQwNskTbJLyQOF3ZxShFT2NYy45HlU6or8S+d/feP6XWpcUMjBgRPyM8g5HB58qLWtRmZAw3KYI4MhUYxPIAdcjzqh651OwEuXLew6i2qzBAuKhdDkrkLwc485FVvReogX1eWaSQwbLA3RaRSG4ZYtD1yTJ4oRkkkbaiiitFCiiigAooooAKKKKACiiigAoopLWdUCEog9rdAB9mpUEAmAzSfCvqfLANBqi5OkdazTJtLEhIBJPAAGST6etUVz2l0eCbdtgCLseJpOQquuMT4mHcEA81c2+mlnD3mDsrM1sAFVQEQPDJ3MAPeOZZogGKeYCM8VnI9qPG78P79/wAdpQ6W2LUm2Au4lmj8THknzPxpk9XBw2PXtUHUNXZGFuAsQxCrLk7Z3RtnuCPjjmqS7qmOfZsF2kksQpBE425M4/UfCoZZUqRSEJPrS8Sy6p1QopKjc34VmJJ8z2Hc+gPNVQu7Le2WKrJJJkmSWYk+ZJJ7DPFKWNUCpYzwCQBujAOAok8jFTWdUjGAykwDtnMHglTkfSuHLjcJ6ZHTjlrx3FbCn/EN/hErOD6rBwasQgkloMKxAyPHjbx6mljpu0AeKZ9OI+n0qcIzkBJnnCzgEGQPiBnjNM1GdR3ohHUotyPCodIcSCBIPyPxBBz6EVNoNaWBRmHtVEMQCPenawB7EDtgEETiuSIx5VBqWK+NRcLJJCrthwRG07iO+R3EfzGnxatVIo3Fxp/b6/30LWzoRJYgCSTtTcBJiYBYgSQCfXPapTZj3cfyjj5mvdI8j9Dmc+WK56gC8Wl3jfO50MbFjJnzb3R8z+E16ik2rkcCgrpCemvi9cDHaUQ/djIAuKWR3nggA7RE/iIqyfVqsbiBJABJCgseANx/fnXj2cQQCOw4UD+v77UtesGDDEoQAwMQQDIEEHE+UfOmiq5MnLVx9h21eDcf1B/UEiu6Vs3FAx4R3nk+eB+/SuH6vbBYAl3WJRAbjCeJCzHz9KG0jIxlLhDjLP7io3t9okdhwPn5/vFQteumQttVhgJduVzJAST5QCRz2iD6NGxMvdYw24BALYjspiSw+efhissbRXLXn5EV1wkeNRPAcgKT/KCZJ+H17VDb6uGjYjtuBO4jaMTAG6OTAEA8zBGacs9NtpG1FBEkE+IgmJMsZkwO/YV1dtTz/wCRyfgAP36Gspm3BcK/fd/SBWvNG4palSIE3GDZggmFgCOVPfium6Sjf9QtclQpDmVIBBkoISSQDIWjxL5kH5vH+n7xXX8UApbgKCxAyQAJJP6/70aV2mrJK+rt9PdnOqv+zCrbCBjG1SQoCgqHb4KpGB6DvVbo9MiatyELW5tkIkDbcxtxIxu7YGTPam9NYd3F3dtYz4TbUlEIUhJ7OrDcTJyTiIoXRhrt5SW8SpLSQ0xghhkEQIjiBEUldpsmlt+TU2NRukEFSIkGODwcEiMH6GpaznTdMbI/6lx2xL3GLM0CBJP9OJJPerex1AHDY9e1Ao5RRNeUAe0VzduhQSxAA5JxSLdRY5RPD/OSpb4CJHxaPh3rUmzLLCil9NrlfAkMOVbBHr6j1Ej1pihqjQpHV9WVLipEklJ7AB/aQZ7/APSbHwp6sL9pdeBfYsATuCAGSo9mGZTtGWbxtH+IfGsAvtX1sGfGLNsEoxYH2hJBCG0gkgE7iGYZ2YUg7qm014oClmxcaGCFnO2QMF91wl3gCJgzIjGRH9lNNsseJVW7uJuABQQSdyh9vB2lTB4BFWV/WKvqfIUtFnONUl79/MXFu+SCz27YDyQilpQRALPEE5kgd8cTSb6W2Nsl7zKSQ1xictAPhEKeMYxmOTXWp1hPvH4AefoBkmuEsM3PgHyLfPkD4Z+VNpF1y7NjxUAXaAAo4AAAHwAwKT6hYb2bMq7jEBZA3McBQT3JxVjaATN3Kj8Q4H+Icj4jHwrq84u3wIRksZ7yLxXGBiBbeczm4OIqeRbUbDZ2/qYzT6c29VctCNo8IzncER9onJkbzj8ppy9YDAh1DA4IYA/19aYTTF9VrNgX2ilHTcJAdUtlTjPmJHmauVt2ryoykfeLuQ9ysAznykc+dS6ZjlLInztHyQ3RsiWPbam/N17+RmG0KwdrOkgDwtgBYiFaUGABxXly3cIO02bni3LvTK+HaRvWcHn3e5q/HTgl3x5CgMPiSYn4bZ+nlTV/p6OJAA8iP7Ef7j0NZiwTitSdMtPKpbSVr5mXW8y823jdAIhyRnMAgj6d++TTum1VtsFgCWK7X8JLeQDRPympday2iBdYIpIG6QpO4GInHYjHJI4rjTakkhVtu67o3MAh8Mbj443AE4Kgz6RNbHo7TtvcG7jajt9aXj6nN9zpw62wApAYbQTsZrkvIyArAkiIAhvMGnNJrrUe0Y21e4WHIlxbZlWMy0KJx5nzqh1nTLlgPeUW0gFmS1ICBRO4yIbiTgek1adE1alyIgsJQ7YB2wLoB7GSCR35zk11R2OWW8n2/vz+o8OoFo9nbdgQSGYezXEgA74cSR2U4INeNp7zZLpblY8I3lWnlWfw8fyd6dop67xNaX+V+/54Fbd6PbafaAvICkuS+7bBEJ7gyJwvyFTKSggjw/y8wOJzj95pyuDb8p+XJPxP79aKSFc3Lli1zW7YiDkAgFZAaQCA7DcZ7Y+dT6W8WEkRn98YqC5pQTgDcOABgfE/v4GvRe/N54P4R+/3FNaoShuio1u4nt+bifh+/rUgNYacm35Y8/M/Oqu7Z9rc2x4LZBlG5ugnwtHZcMZjO3mDTmvvkAIhi5ckIdu4LAksR5DHzKjvU1nTqq7VAC5xxkkknHckkn1Jpedii6i1dr49f1+Rf2hGGAIHl7o+MD9+VR6a599cMgiEk8Dg061v5+Q4A+nNR2tGqsW/EYnyxgQO1aTJgZoIomgUraGSPdxiJx5UVN/AvEx8u9e0ox39oTGmcnttP0dTVLouqMIB8Q4gmCPn3+f1rR9Q0Qu2mtkkBhEiJGZ7/CsjrOmXbDTcBdJH3iA4g/iUZHxEiurDpcdL5JTtOy1W7uu2t0e+CAO3hJ+J/eK0NZnpejd7lptjIFy+9YJMHbye+7txHatK7gCSYFSy80NA9rNfaGzOpsOgIdC4JiASyYEwYMTB9YnNWmo6p2XHr3+lUurufepmQzbjM42L/ef3xUbKAdRcZ2dEKMNoclFBvKA3gmeVnDAgSYyJpvTXvaKrLI3DAIIInsQcgjyqU2HKMUAmDtnEmMD61TdAXUpce6UUoTN3B3NtEQgT8YwI252hSRAhW64GvV1Xz2ej/X444a6f1NRHtRtc/jOQ3z/D8OKs21iAwWWfj+x8qzmn1SOoH5hIDD3lOQwnkHn/AEp/T6RAsbR8Ofxdjz9K6GkVlGuQ6x1IBGbMLgmJycKADwxYgfmzwOavNFoClsBiC5y7BQoZz7zQB5/OAKzOvu7rq2wXVEgtsAIbcGXYB3IEmPNh3FbE3B+/rUZmZNopff09f/CIacz2rDPrTc3KCJ+9VbbAKAHYSEYDMbOD58irPVfbK4dQbNq1+IoHPiAcMFJYAiY/KDPEkVH9qOnW7RtXQQG9ooukCN27w79i43En05ycUiaIpdi/ox1PqrNc3W7TEFEIdjtWSzSvh3PxPC/hj1qC5p7lxSfawCVxb8EEKrP4lMnxNGNpAHnmrjQFVVRbDOhXZDrt3bSzGCQFJy2DAMYOKh1WmRTutkg8FDiDyJnI/cVVFo5K4Qtd6R7G4bqDfndccEAEztIxnA+gJ8qaCl1V0gDJH4iZPBmMCIjHHPmvb1/3jA+FpIImRwBtPzqXR3NigAyPIx6EwRxz3xmn4CTb/wBFfq/avvRlCTIVtxCkEQDgAhufe8pEioE0r+ytImF8JLK+zaFG6SpBkyAIGDJkdjda++pQj8REAZBHrIMwOZB5iqcOUIAJKkSPkYwfr9KnkbjFyFjDe0NabrBYQ6FXEblgsMiRDLIg4iYMEEgA1ZAzWZvRbPtVAED7wbSdyKGIgDupMj0n0q20+rJyDMj3u0HOAP36mkj0iEtjMmBrrLh+Hy99hYVxcvgGMljwoEk+seXqcVFqbh2eEwSVE+jOFP6GpdPqbaLxs7mZJY/Hlj+tdSVqzm7aBXVx5xyMiD5EHI+Brx7fwPx4Hy7/AL4pLV63e6QNviUT+IgsJGOBHYz8qsaJRoExM2iuVP8A5ev5R+59aDq1UEsdkcluf1wB+4FNle/fzqteyL1wrg27bQ8iS1wbXWCRgJ3j8WMQaRuikI29+O0n0KmS9wFXuR4C27YqztGBAOSTzliJIApyvAoHFFZdA25Oz2a8ru1YLcCrCxoQuTk/pSt2CQnY0bN6DzNWFnTKvHPnUtFYaFFFFAFZY1xXByP1p+1fDCQaq79naYkGoXbFAFhq+qKuFyf0/wB6pdV1AsZJmotRcpLUaq3bK+1J8c7QBMxzkfEfWuHLnfCOmGNcskLk5US5dR3wkDd+prsKTdtbc+/4iPDhcx5x9PWutDdW429CYGIgD/X0jjilNDfKhSpEjzEjIg45ExyKTAlKT8fqzMz0IvX1Lp74x+YcfMcr+o9apftO7jTH2bsJub2M/mPGO0mfkKt7HV1I8QKt5DM/Aj+8VW6/Se0IUeBWMlRmdvinyBny8+9WlB43rg+O8nGan1ZE9rTj2KPeBdWUNe3MZtlbcG7bxIJ2jcBzggTO5m/0a0ln2gus2JVmZSGB9xQSQviJABkSWHNVNrqTi6FTePdRJypgCQw7MJk8EAcxV+mstm4tkKpC84wjJDIAOJETjiBVccslfaykppV+PqRdP0dvTWCzbUcgvdcmYZhLkE8KDgegFZ7pHTnF1mF51QFciVa5Kh/EGEqIZefFyMcnQXrAL77jbipbYBuVVU4EjcQzRI3H8xgCqPqL3he+6jacjjxGMlu/7Fc0srbpMJpLrvd+X0/v47Rm3fh7i2VW0FQKh2wpMljAWPCD4TGczNR9Ztl1T3Q0kKNoZVJESdwJfMTPPlXq3FVZ8O5ZGDG4u4bJ55+ma6uXwzW8EEOJB+R5HNJKU1xx/B4qN32/076Xfclbnt2e0Ye2m1QF3r5wGYZJAbifhDt7Vi7BIZYnawjIxMSDiY/c0l0pR7ON24ozocbcq5AEeggfrUbsN+I8AcADyYqc/MNUPjZOU+CrxRjOvmM2bai9cuXTuV1HbggRJj+3E0z/AANwrvTxDIK/+Mx9B/oarVvmamt9USzkOEIiVGZJmAUGTMHgTjmunD09vaZs8Db6gai8CMgzDgjyYjw/IGPpUOoLO8x2YgDsDcL/ADyx8qY1/UHusCtghlJVmYhFIx4gcsRg/h74MZpJ0uIylrg3Fj4UAWUEGPHu7jJETPIia6c2eEoaY7tixxuO8tgmo9HeAML7snkk+Ikk8mYmfhxjFcrpEa6hUbgsy1zc7h24gtIA8JH9PVNtD98bTmVI34JES7sCCMgggGR3A8hXN0fGpKV8pWhM00nFJ7N0/dl5q7n3THJiDjyDAn9BXupuMFAnJAJnBHIg1xobpDezuRuO4rAMMgPrgMAcrJ8+OGrnRrLGSg9YJE+hg5HGDxFel0XItNSOPpGNxlsVWim5cXYCwV5Z+FhW7eZ4wK0deKoAgAADgDEVHqdSttGdzCqCSfQfvirZMmolCD4RHrb5EKnvuYwQCq/iuZmQuOxklR3qWxa2IqiSFAAkliYEZJyT60vo9OZNxwPaNjAIi2CSiZzImTxknyFFiLh+9JVZYKvAbaxXLdzj3cD0NRinLctNqPVQ4qEmAJNO2Ond2+lK2rLWv+lEd0b3f8p5X4ZHoKe0vUVc7TKv+RsH4jsw9RNDjQtjKrGBXtFFKaFFFFABRRRQBR1OvTmYScfGn7GlVfU+ZqagDKa3SlT4hWdC6gHItNBwSoOIGIJHl/6wK+j39MGFUms6J3X6VwZcTTs6oTRQaLWXywlbSDcJj8oYDzjjj+2AZL/TWTKyy+nvD/X5Z9DU1zTEGCK6tXGX1HlXPGU4O4lJwjkVMX0Ook9vLJgZxnyjP61N7Vp3gMwCEjEAmOAOee4EGm00yXGBgbv6xxP5o9ab/g271aWaU1pSOeOFQdtlV0XXvcZt1sAx7wBGJwufjPNFremsVGPguG6+DmGx8QeOD2q50Og2CCZyTxHvEtH61XdSgdQ084AtvP1rt6JGnLbZp+TObNN0re6a8ye/0siNl26IBEMRcmZgk3AXJE/mHAFVjae8GUyj7Q35rcuZjjcAIj4ZPpVuust3wy2rgmCMSCMcgGJ+NVXR+kG2zHfMErA4JEZOa87JiatndHpGqlV+/wAkN/T7hD2WA2ydu24DBnbAIckHMgA85FS6RbQ2orNuWLkMCGMgRO4D+UQOIirR7Zqo607qqmJXd4wQSIgwTHae/apQcpNQsvJwSclHf39SfRa4MHZd7H39mJHNsBZgZNsnJ5bmvXFxhhUtAiZY72Dk5lUhT3zv5NIdIVGPg3BbgKFd3u7Az+FlMwSx798ERFWbdIyIe6PDtH3jHzz45ls8mjJicJaTceWLjb59++BcdIDT7RncEAETsXESQEg5I7k8xxS3TdLdW+RsVVnxQAMZ2mRkmB61dWelOOLz+7GVttn83uAk+kx6Uxa6TeDOwuodyKPHbMbl/F4bgwZbHqM4zbFg2dojlyuTS1+foR+zpPXdEFzLYgzPkcCQTwcAeXmDU/XtFqGssENoQoaVZ1LQPGPdMDkjPYA8zVLrOmaj+H+9BYIQVi4pkOFXb49sbTPJyDiKeOBwdpk5ZW9qT+6LSxpCrbAG24nylVWM9z/c1ANP/wDkFH/Z/vdq16ff9hZ2PbvvsgbtofdMnwhXYwvHaodZqtOt83j7QOg9nlLgXO4j8ENy2RjOe1deFKLbl/y0RyQyTS0rtT7/ACGtX0tXQqZAPcEqQQZBBHBBAIPpSdjVkP7O7tDncUiYdFjORAYA5WTxPHHVzrVokzdtja20gsFhs+HJ5wfoa7ewL6sit6SjQVYeo4II/wBR2p0q4GSaVTTryJqVtWzevASVS2ZncALjkMCuMkJ8ctiPDUmpV0Gx2VbhDFWjcIDoikjw+Im4vh4mc9q6saVbahFXaq4A8vrme8nJpuTFUU+/3v79C6saRV9T5msruZb1wHI3OWUyRm5ILAjEiIJx5EdruxrWX1HlU9zT2r2SPGBhh4XX4MMx+lVhNR5IyVlTY1cQFPP4GP8A9WPHzkcwag6vrJtmfDglQMtugQZHukFlMLLVN1DpNxGUgb13E7lBkeFveRe/HiSPVTS1jpLXisA7CpDOZURKmBJDNwRwFE9+/QtP+rJO+DXCiiiuMuFFFFABRRRQAUUUUAFBFFJ9U1bW1BUCS0TzAgsTEieOJH9jqV7A3R1rUtAfeFVHAJIGfiaRv9JjK+IfrXloply248FmOR6dto9ABUGi10XkS1IRiQQfd9xm8K8jI9Bng803wUzNbQCwKata/ZAbPlGT8vOrC/pFb0PmKpeqaN1hgN0TwYwfL1xxUtKNbZa23VxKnI5HBHxByKQ1vRVuXVuPMqrJHYhuZ7/Q0pb1knxSGHceFln+36H1qw0HVg+5WZW2mNy8EEAgmPj28uBQm1wI0pciXROjJbZ2VWDbmUEyPCIg58/OrYaRR2AnJgRnzPmala4AMUhqNTXNkyKC3LYsV8Ed3U7iRaUGDBY4UEYI82I8hjzIqLewOxlkngpwfiCZT549e1Vuh1cEj3TufxDP/wDUgBhweTkwfKae2qX3XJEgKYY+zaJiR2PODGOZgV1y6NBx4EWV3yV3RkX2hNtUUPcZRunwsFG/bngsGwCJ+FXdnUBvymCQSDIkGMH9xx2qh6p0m2bV1WC3FlnNuJt7R4lB42sIxt7xg111FWW1ttoNuMHiN0kHynzOMmSK5M0XCST7WWhU0/kWX2k6/wDwlpXVN7FojyAEn9YH+apurj+J0o2koCFuH1G3cVOf2RWc1dm5c04G1pLgqp5UBfM5AJHf0+FaTSuothSBtChY5EREZ5rY5U+r495OeJpEXROmbLG123hxMGYCsvujPH+tO32VUjbuAGFgGYGBn4VGb+IUQBgfD+1R1dRJKJW3dSz3D7O5buAqJVrRm0w/KWODzO79eKd0lpgIMbj2UEAegHl+8U9Y0JbnAqJ9X4mS0Qu0wzctPcAHGPM+sA81aU7VIFHSdPbRY9qcnhACxjzhQTFML0yw6gi1aYSHB2KfF2bj3vXmkHupa9WPP4mY+pOT8+KY6Rq4s3HeFVXc/BfeM/MtxUx1Jp7GPsdRNxhvJW4MQZK+F0uMu3m2ful4HA71u7JW9bRyI3KG9RImJrJfaNluamy6iM7WI5KwYnaDE7o5nIPnWhTqCmwy2YDIigLJMBsJBUE5gwYnvFNRidnBQHdsZXCmG2kEqfIgcVwDR0vTe123VZrW3wbALZO1T7jllYjMnBBgjg1Ofs6hA3PdZlJMtcbJMchSFIxgEYk0pRKNbs6TqoTFwgepIBxk884rtOv2GjZcD7lLD2Ya5IWZ9wH8pEdyIGaqr/SEsISllCUVikKJJgkgGJG4/wBaWXrjoQPY3AZiR7uGVSZ8oaeOx7CaNzeou9+HqXjda4ItXYIkMyhBuJ2qhDkOGJj8P4gahN9zZv8AtHG1VP3gBXaSpLcHIWQZEHtyCSin2h9srW7ll0kZJWVIlAwhgcyTiDwPPDOhu/8ALXrYIi2pUM0GQ1sPLBsE+LM894mtFdPhCA1SjYF1TqwDe+GMsxJ2xMcDggkeHuc3HT9Le3K51HtLZBMbFE7gNpkDjvHrVeVuEEm3o90figkwr7iTg944HvMTHFTWH1fC+xaIESAqjiIXOIIiaBS+oqv0baneBdFvZBkrM7sREnjn+nYElAFhRRRQAVU/aW7ttKZA+8XJ9Qwq2qLU6YXFKtwflwZH6gU0XTTMatGU1bnA2jdj1EEEjP1qPod7fqrcEsRuLQCQvgYCT25/Wre/9lFZpN67tPvCRnmIIA2jJwP0q20eiS0oS2oVR2H9T5n1NdLyxUaRJQbdsnooorkLFdruiJcIMQw4IJH6jI/pVPb6S6ONz+FZ2gCJmZk8H5Vqa8dARBEigykZ175Xg1F/GBjnBq01nSu6/Ssjqf4lZm0pM/miMmJETxE1wdIxOR1YppFm+lIbcpkZ8JMe8Zba3afIgjnia5F8hlCk85UiDG1jlcyuOVlfhVXp+p6hXUNaGwmJLRHJkcngcV2uvu3FWbIZhLAzB4MFYaRBiSDxHmIfD0uePq5N14mZMEZbx2Yz1BmZQvAZSFGQCZQYgZPqB5+Kpuoaa6zqbd0IoB3DzOdp+sT6UnY1bq43WPFwzl9xjvkye3ExSI6pqXENbQngFWld0HEehGczzzFJ0rN8drSqSvxGw4/hp32jt03gqhLoLDkmTPht+f8AMrn/ADV5bTVSPvEMnJIGPePG3j3R8p9KjtnUF/DZ3KQDhgCDA3Ak+RnMf73nR1ZV/wCYTa+NqKdxbAJMdhOMmPM0uGDs3JJUMdI0d0r94Qxn3uABAx7o4M/vAurGjVfU+dKp1Bh7yDb5KZK/ERn/AC/rzT1m+riVII9P6fH0r0Dks7rK9RZjcuOilre47mUwylUVcDkglWH+1aqq/UdBtOxYhgTztZlnz4P9KGK1ZQaddxhFLMQDAyc92J4Hx+VXVkDT2Yuwd7HwgTJb8OYBwDkwOasNNpUtrtRQqjsP3k+tV32jaLaH/uLyJwQwPYjgnn+sU0I26MqlYlf0jsbe1LSIm4C2JAAIA95Rz8BA58VSLrQFZCns7rQ3uge0IIMyoILQP/XAX0WsO0EYkAlG4yB7pOQMnmR605c1NthDiD+Vhme0RyfIiruPY0L80zr7PSTcchgDsALDaSUTa3fsZ4xzzmrmqXoN1g7WiZUDcJ95dzNhsnnnOefldVGSp0UTsg12kF1ChMAlZ+AYMRnziPnVDa+xxS5vW+5ILYPkwAC5JwM9u/aJrS0UppjR9myrLvuMYKkrBAO2D+bGQYjgOw7iJeluwtXN5DKVDPucgsCNg2iJBhfMSe5NX/VOo27Yh/Ex91Blj6jyHqSB61m7entkWnuWSWQeF9oubZgmNst2HbtQZaLdOjaa5O634mJJlnJJPOSasdJ023aJNtdpYAHJ4WdogmB7zcedVFnVI/usDHIByPiOR86esa4rg5H60GlnRUdq+G4Ne0Ad0UUUAFFFFABRRRQAUUUUAFFFFABUGo0avyPnUruAJJgUlf6hOFx6/wClY1YGT690m2l4hheckK3hyoiQMHE4k8zVW2jtj2ZKXRCDZtO4+JixUiI5Veedojg1sy3nS9zod24xZLptgxJ2kmApWB4oifFxzNI8UWOptGTOiVG8KX5UiZgDDAYgHE2+wj1yKa0nSrLSxt3wuZ2gQSCZ5znt54AEmrq70S+kzqH7QdoI5HrkwCM/m9Ke0ZZFALlmAy3n8axYooNbHei6FEspsBVSNwDRI3HdB24nPr8TVT199upEEqfZrkeW+524Pwq7sdQBw2PXtVd1/ojXmFy2QSFA2nEgEtg+eTzj1FPpS4JzbaFtL1jtcx/MOPmO39PhXWp1kS1rDAE7+xgEwR+MY78djVHLKxRgVbyOCM/qP0p66zuIQEkj3VkmDuyxHAx3jmssnZsgaK8Fe05UKh1WlW4u1p8wQSCCOCCOCKmooAzl7orWlAEuo7qPEPUoOT/MkN6Gk9NffsSRuYAjIEcwcAAeu2O81r6Uu9JtM25rakzPHJ82Aw3zmrLL/wBE3DuKf7J2TLXOVKqoOclWctBOCBI4ET8DWjrwCOK9pJy1SsaKpUV/UOqG06g23ZSCZVS2Z4wI+vmKht9Za4yotq7b3l13ssbdobxQQe4WNwjPyqJvs+8tt1DqGYmBuHO8x788vJPJ2jIAADOk6U6OGN52UH3OBBEQc/D6DvJKDGS098hUa5g3V3bid26IBJJyI3DBwJAFWul1IOxE8T7QYnAACgkn0LD1yKj02mKG2pkOltk9k+AQ2zcVOZEoPMZg7e0/T9BsSwbjFWFrYLdvxM87GY4EjKDI4mSwoJuG4voCLly3cfJ/h7lyBHgP3UAHmdpYSeQeBS/2S62+rtO7LG1owDwR6+Rn95rTaPp+QSiW0Csi2wAcMVJ3RifCBAnvk9q77EdKuaew9u6oVvaTIIZW3WrZYqeY3bhkAyD6U606XfO1GNSUo1xvf6Jga9qyv6ANxg/vtRSFRmiiigAooooAKKKKACiiigAqDV6jYMDmiigCsuXSxkma5oooAs9NogIJyaZoooACKQ1mjAG4Y9KKKAEqks6grwceVFFADt/RpfQb1B7g91PmDyKl0mjW0gVBAH6nuT5k+dFFAUTUUUUAFFFFABRRRQAUUUUAFFFFAEWp0q3F2uoYc/A9iDyD6jNc6XQpbHhGTEkksxjAlmkmKKKAJ6KKKACiiigD/9k="/>
          <p:cNvSpPr>
            <a:spLocks noChangeAspect="1" noChangeArrowheads="1"/>
          </p:cNvSpPr>
          <p:nvPr/>
        </p:nvSpPr>
        <p:spPr bwMode="auto">
          <a:xfrm>
            <a:off x="63487" y="-552840"/>
            <a:ext cx="2656783" cy="1724027"/>
          </a:xfrm>
          <a:prstGeom prst="rect">
            <a:avLst/>
          </a:prstGeom>
          <a:noFill/>
        </p:spPr>
        <p:txBody>
          <a:bodyPr vert="horz" wrap="square" lIns="91389" tIns="45695" rIns="91389" bIns="45695" numCol="1" anchor="t" anchorCtr="0" compatLnSpc="1">
            <a:prstTxWarp prst="textNoShape">
              <a:avLst/>
            </a:prstTxWarp>
          </a:bodyPr>
          <a:lstStyle/>
          <a:p>
            <a:endParaRPr lang="zh-CN" altLang="en-US" sz="2000"/>
          </a:p>
        </p:txBody>
      </p:sp>
      <p:sp>
        <p:nvSpPr>
          <p:cNvPr id="43" name="AutoShape 6" descr="data:image/jpeg;base64,/9j/4AAQSkZJRgABAQAAAQABAAD/2wCEAAkGBhQSEBUUEhQVFRQWGBsYGBgYGBgWHhkXGBYYFRcaHB0XHCYeHR0jGhgXHy8iIycqLCwsFh8xNTAqNSgrLCkBCQoKDgwOGg8PGjAkHyUsLCksNi8sLCwtLCwtLCosLyksLCwsLCkqLCwsLCwpLCksLCwvLCwsLyksLCwsLCwsLP/AABEIALUBFwMBIgACEQEDEQH/xAAbAAACAwEBAQAAAAAAAAAAAAAABAMFBgIBB//EAD8QAAIBAwMCAwUGBAQGAgMAAAECEQADIQQSMQVBIlFhEzJxgZEGI0JSofAUYrHBcoLR4RUkM2OS8VOyJTRD/8QAGQEAAwEBAQAAAAAAAAAAAAAAAAIDAQQF/8QALREAAgIBAwAIBwEBAQAAAAAAAAECEQMSITEEIkFRobHR8BNhcYGRweEyUvH/2gAMAwEAAhEDEQA/APrNjVsvqPI1Y2NUG458qRv6ErkZH60sDQBeUVXWOoEYbI8+/wDvT9u6GEgzQB1RRRQAUUUUAFFFFABRRRQAUUUUAFFFFABSep6kqkqo3v3Udv8AEeF/r5A0jr9cxuuhJW2u2SvJ3AHxEeJVzEj69qBfRAFQA9wqx9T2A9TVVDtYmo5u7xllUg//ABgyv+UnxD1EH+U14pkBhlTkEcGldXrON2ZI8IMKAxAknvz3hcc1bdCG7S25AyskdpJJPYdz/wC+a2caVgnvQvavFTg0/Y14ODg/pUd/p/dfof8AWkaiOXbOAJJgUjf6j2X60kz4ycDzPFcaJ/a+75kZxxW12hZ2Wnmp7GjZvQeZpyxoQuTk/pTNYBFZ0yrxz51LRRQAUUUUAFFFFABRRRQAUUUUAFQX9Greh86nooAqL2mZeePOo0cgyDBq7IpO/wBPByuD5dv9qAPLHUezY9adBqluWypgiK6s6grwflQBcUUvY1obBwaYoAj1OoFtGdphQSYzgVWfxbXRIbavYIQT/mbj5D5k011v/wDWu/4G/pWTsakhpUkH+vxHB/fFY2JJ0ai11BlxcG4fnUZ/zKP6rPwFP27gYAqQQeCDINZu11RmX3Ru85kcE4HM4OP1p7oXv3cyfCTx70v2GAYC/SizUy4oopLWdTCkog9pe27hbBAMSFkk4VZ7nmDAJEVo6i5OkNtcAIBIBJgZ5MEwPPAJ+Velo5rB6zq1y8zqXG4G4q242gH2d2z4H5Yy8knmBAWtH002tSd1y1b9ogKgttZjaO5Qc5APjUgjlXGRk4Mo8lR1zqCJqt3tUG5UZYfJVPahyBOQCMwR8Dml36wCRBO0hj4EeGgiOLeWyYUS2eBzWxPTrRUJ7NNo4XaIHPAjHJ+tQ2+n2rRDR4hMMzM7AHkAsSQPhV1k23JuMb2v8/wzy6O6/Fm6oEOGItqWMjwgNc8Dc5cMcdsA238ZdtrsS1bUKi7Q10k7vDKttQ8eLMmSB5yJ7+vJwuB+tK1OUpS5Y6cVxHz9RPqnUb4RmZ7aKAsBbbOQ2JmXAbMgcdvhVJqdRdv22Nq9cWI3AKiFRH4SFJMme/0rS3bIYEMAQeR51XafSRa27Qdw8YEDPfxLz8vhSaLFlkldKvwiD/ht0adt5e5cZlJG8sIFxTAHAxMx+tddIPtrQY7k2vI2MycRjByO0GRH1qXR3/a3PaSdqYQ7xtfcF3OFXnuok+feKh+yZ/5f4u39q6YpPE13Ne/AnJyhli73r37+xb6bqF+3AfbeWTLD7tlXG3w5Vzz3XtjmrHRdYt3YAaHIn2bjY8AkE7GzEg549aRior1hWEMAcEfIiDB5EjyrnpovrjLlfj048jQUVQ2rl22D7N9wCgKl0krIIybgBuSROTuyQfQu/wDGlWfbA2gCqhmI2MWBja4MRII8W08YyKyzdDf+d/fcWNFFFaTCiiigAooooAKKKKACiiigAooooA5e2CIImkb/AE8jK59O9WFFAFGRTFjWsvqKfvacNyPnSF/RMvqKAHdyXVKnIIgg+R5rO9Q+yzL4rJ3D8hOR/hPf4H606DTljqBGGz61jVmNWZfQ7iSkPu7qBDYjBmNozycfHFaHpmk/h1uPdZEUwfewqrPLNA7/AKUzqOoIrAIpe42BtBMQJ8bAeBcjnzwDXFnp7MQ+oIZoH3YM2lIbeCAwlmBC+Js+GQFkisGjjreQe3u3TFsG3bDQzMJNxR/8cNgE43MPUA4NSolvTWTJ2ogJLMSxySSSWksSSfUk1O98CqbXa03bhRDAtZIZAVa4V3WsnshhzA5KZwRSSyRjyy0Yue1UvfiVfXOjMEt39ipfN1S6JJU7i0Y7sMSw96DjIixtIiJbNlgXtyu5kPiQvvu25jDGJA5lR61X668zbXOybZW4yhixMTPiIloyYEDj4Vx/F3jcM3R7EtvCBACGksQW7ruhhwREZBwPJGuRUparSNEvWVuIrWsqwBDehE8H+9VWp6zbW5td/F35gfE8ClrWp2XfxFLhmSwhHhVCicw3bPvYjNea3p1t7qsV5Bk85EbfrnA5gU0ZauBMsXDgi0l/Um+QwGycjEBcwRGc/OrukQxDMzbhIAkCRgkAcQDkz/amluf+hnHmTx++9WjGiCJKR153MLSEbiAzSCQLW7a3GNzZUT5MR7tM6jUBULRuI4URLN2UT+InAHrXOjsFVJYksxLNJ3QTHhXAG1QABAExPJNa99iseqtT+xx/DKoAA2hYAPEAYAUD0x/rSXS9I2nTa2QSTuAzHwPFW9cG3HHzPJPzNMm0qRJq3bOEveXyHJ+Z7fP61KDSrWfy+E+QzP8AiM/v1oF6DDCI4jC/M/2/SsNGoru1fK8fTtUSXPn5ngf710M0riMmSafS25BtlrB3l2VI2uTG6QwIzHaDJJmSanTV3rcC9b3iGLXLQwNskTbJLyQOF3ZxShFT2NYy45HlU6or8S+d/feP6XWpcUMjBgRPyM8g5HB58qLWtRmZAw3KYI4MhUYxPIAdcjzqh651OwEuXLew6i2qzBAuKhdDkrkLwc485FVvReogX1eWaSQwbLA3RaRSG4ZYtD1yTJ4oRkkkbaiiitFCiiigAooooAKKKKACiiigAoopLWdUCEog9rdAB9mpUEAmAzSfCvqfLANBqi5OkdazTJtLEhIBJPAAGST6etUVz2l0eCbdtgCLseJpOQquuMT4mHcEA81c2+mlnD3mDsrM1sAFVQEQPDJ3MAPeOZZogGKeYCM8VnI9qPG78P79/wAdpQ6W2LUm2Au4lmj8THknzPxpk9XBw2PXtUHUNXZGFuAsQxCrLk7Z3RtnuCPjjmqS7qmOfZsF2kksQpBE425M4/UfCoZZUqRSEJPrS8Sy6p1QopKjc34VmJJ8z2Hc+gPNVQu7Le2WKrJJJkmSWYk+ZJJ7DPFKWNUCpYzwCQBujAOAok8jFTWdUjGAykwDtnMHglTkfSuHLjcJ6ZHTjlrx3FbCn/EN/hErOD6rBwasQgkloMKxAyPHjbx6mljpu0AeKZ9OI+n0qcIzkBJnnCzgEGQPiBnjNM1GdR3ohHUotyPCodIcSCBIPyPxBBz6EVNoNaWBRmHtVEMQCPenawB7EDtgEETiuSIx5VBqWK+NRcLJJCrthwRG07iO+R3EfzGnxatVIo3Fxp/b6/30LWzoRJYgCSTtTcBJiYBYgSQCfXPapTZj3cfyjj5mvdI8j9Dmc+WK56gC8Wl3jfO50MbFjJnzb3R8z+E16ik2rkcCgrpCemvi9cDHaUQ/djIAuKWR3nggA7RE/iIqyfVqsbiBJABJCgseANx/fnXj2cQQCOw4UD+v77UtesGDDEoQAwMQQDIEEHE+UfOmiq5MnLVx9h21eDcf1B/UEiu6Vs3FAx4R3nk+eB+/SuH6vbBYAl3WJRAbjCeJCzHz9KG0jIxlLhDjLP7io3t9okdhwPn5/vFQteumQttVhgJduVzJAST5QCRz2iD6NGxMvdYw24BALYjspiSw+efhissbRXLXn5EV1wkeNRPAcgKT/KCZJ+H17VDb6uGjYjtuBO4jaMTAG6OTAEA8zBGacs9NtpG1FBEkE+IgmJMsZkwO/YV1dtTz/wCRyfgAP36Gspm3BcK/fd/SBWvNG4palSIE3GDZggmFgCOVPfium6Sjf9QtclQpDmVIBBkoISSQDIWjxL5kH5vH+n7xXX8UApbgKCxAyQAJJP6/70aV2mrJK+rt9PdnOqv+zCrbCBjG1SQoCgqHb4KpGB6DvVbo9MiatyELW5tkIkDbcxtxIxu7YGTPam9NYd3F3dtYz4TbUlEIUhJ7OrDcTJyTiIoXRhrt5SW8SpLSQ0xghhkEQIjiBEUldpsmlt+TU2NRukEFSIkGODwcEiMH6GpaznTdMbI/6lx2xL3GLM0CBJP9OJJPerex1AHDY9e1Ao5RRNeUAe0VzduhQSxAA5JxSLdRY5RPD/OSpb4CJHxaPh3rUmzLLCil9NrlfAkMOVbBHr6j1Ej1pihqjQpHV9WVLipEklJ7AB/aQZ7/APSbHwp6sL9pdeBfYsATuCAGSo9mGZTtGWbxtH+IfGsAvtX1sGfGLNsEoxYH2hJBCG0gkgE7iGYZ2YUg7qm014oClmxcaGCFnO2QMF91wl3gCJgzIjGRH9lNNsseJVW7uJuABQQSdyh9vB2lTB4BFWV/WKvqfIUtFnONUl79/MXFu+SCz27YDyQilpQRALPEE5kgd8cTSb6W2Nsl7zKSQ1xictAPhEKeMYxmOTXWp1hPvH4AefoBkmuEsM3PgHyLfPkD4Z+VNpF1y7NjxUAXaAAo4AAAHwAwKT6hYb2bMq7jEBZA3McBQT3JxVjaATN3Kj8Q4H+Icj4jHwrq84u3wIRksZ7yLxXGBiBbeczm4OIqeRbUbDZ2/qYzT6c29VctCNo8IzncER9onJkbzj8ppy9YDAh1DA4IYA/19aYTTF9VrNgX2ilHTcJAdUtlTjPmJHmauVt2ryoykfeLuQ9ysAznykc+dS6ZjlLInztHyQ3RsiWPbam/N17+RmG0KwdrOkgDwtgBYiFaUGABxXly3cIO02bni3LvTK+HaRvWcHn3e5q/HTgl3x5CgMPiSYn4bZ+nlTV/p6OJAA8iP7Ef7j0NZiwTitSdMtPKpbSVr5mXW8y823jdAIhyRnMAgj6d++TTum1VtsFgCWK7X8JLeQDRPympday2iBdYIpIG6QpO4GInHYjHJI4rjTakkhVtu67o3MAh8Mbj443AE4Kgz6RNbHo7TtvcG7jajt9aXj6nN9zpw62wApAYbQTsZrkvIyArAkiIAhvMGnNJrrUe0Y21e4WHIlxbZlWMy0KJx5nzqh1nTLlgPeUW0gFmS1ICBRO4yIbiTgek1adE1alyIgsJQ7YB2wLoB7GSCR35zk11R2OWW8n2/vz+o8OoFo9nbdgQSGYezXEgA74cSR2U4INeNp7zZLpblY8I3lWnlWfw8fyd6dop67xNaX+V+/54Fbd6PbafaAvICkuS+7bBEJ7gyJwvyFTKSggjw/y8wOJzj95pyuDb8p+XJPxP79aKSFc3Lli1zW7YiDkAgFZAaQCA7DcZ7Y+dT6W8WEkRn98YqC5pQTgDcOABgfE/v4GvRe/N54P4R+/3FNaoShuio1u4nt+bifh+/rUgNYacm35Y8/M/Oqu7Z9rc2x4LZBlG5ugnwtHZcMZjO3mDTmvvkAIhi5ckIdu4LAksR5DHzKjvU1nTqq7VAC5xxkkknHckkn1Jpedii6i1dr49f1+Rf2hGGAIHl7o+MD9+VR6a599cMgiEk8Dg061v5+Q4A+nNR2tGqsW/EYnyxgQO1aTJgZoIomgUraGSPdxiJx5UVN/AvEx8u9e0ox39oTGmcnttP0dTVLouqMIB8Q4gmCPn3+f1rR9Q0Qu2mtkkBhEiJGZ7/CsjrOmXbDTcBdJH3iA4g/iUZHxEiurDpcdL5JTtOy1W7uu2t0e+CAO3hJ+J/eK0NZnpejd7lptjIFy+9YJMHbye+7txHatK7gCSYFSy80NA9rNfaGzOpsOgIdC4JiASyYEwYMTB9YnNWmo6p2XHr3+lUurufepmQzbjM42L/ef3xUbKAdRcZ2dEKMNoclFBvKA3gmeVnDAgSYyJpvTXvaKrLI3DAIIInsQcgjyqU2HKMUAmDtnEmMD61TdAXUpce6UUoTN3B3NtEQgT8YwI252hSRAhW64GvV1Xz2ej/X444a6f1NRHtRtc/jOQ3z/D8OKs21iAwWWfj+x8qzmn1SOoH5hIDD3lOQwnkHn/AEp/T6RAsbR8Ofxdjz9K6GkVlGuQ6x1IBGbMLgmJycKADwxYgfmzwOavNFoClsBiC5y7BQoZz7zQB5/OAKzOvu7rq2wXVEgtsAIbcGXYB3IEmPNh3FbE3B+/rUZmZNopff09f/CIacz2rDPrTc3KCJ+9VbbAKAHYSEYDMbOD58irPVfbK4dQbNq1+IoHPiAcMFJYAiY/KDPEkVH9qOnW7RtXQQG9ooukCN27w79i43En05ycUiaIpdi/ox1PqrNc3W7TEFEIdjtWSzSvh3PxPC/hj1qC5p7lxSfawCVxb8EEKrP4lMnxNGNpAHnmrjQFVVRbDOhXZDrt3bSzGCQFJy2DAMYOKh1WmRTutkg8FDiDyJnI/cVVFo5K4Qtd6R7G4bqDfndccEAEztIxnA+gJ8qaCl1V0gDJH4iZPBmMCIjHHPmvb1/3jA+FpIImRwBtPzqXR3NigAyPIx6EwRxz3xmn4CTb/wBFfq/avvRlCTIVtxCkEQDgAhufe8pEioE0r+ytImF8JLK+zaFG6SpBkyAIGDJkdjda++pQj8REAZBHrIMwOZB5iqcOUIAJKkSPkYwfr9KnkbjFyFjDe0NabrBYQ6FXEblgsMiRDLIg4iYMEEgA1ZAzWZvRbPtVAED7wbSdyKGIgDupMj0n0q20+rJyDMj3u0HOAP36mkj0iEtjMmBrrLh+Hy99hYVxcvgGMljwoEk+seXqcVFqbh2eEwSVE+jOFP6GpdPqbaLxs7mZJY/Hlj+tdSVqzm7aBXVx5xyMiD5EHI+Brx7fwPx4Hy7/AL4pLV63e6QNviUT+IgsJGOBHYz8qsaJRoExM2iuVP8A5ev5R+59aDq1UEsdkcluf1wB+4FNle/fzqteyL1wrg27bQ8iS1wbXWCRgJ3j8WMQaRuikI29+O0n0KmS9wFXuR4C27YqztGBAOSTzliJIApyvAoHFFZdA25Oz2a8ru1YLcCrCxoQuTk/pSt2CQnY0bN6DzNWFnTKvHPnUtFYaFFFFAFZY1xXByP1p+1fDCQaq79naYkGoXbFAFhq+qKuFyf0/wB6pdV1AsZJmotRcpLUaq3bK+1J8c7QBMxzkfEfWuHLnfCOmGNcskLk5US5dR3wkDd+prsKTdtbc+/4iPDhcx5x9PWutDdW429CYGIgD/X0jjilNDfKhSpEjzEjIg45ExyKTAlKT8fqzMz0IvX1Lp74x+YcfMcr+o9apftO7jTH2bsJub2M/mPGO0mfkKt7HV1I8QKt5DM/Aj+8VW6/Se0IUeBWMlRmdvinyBny8+9WlB43rg+O8nGan1ZE9rTj2KPeBdWUNe3MZtlbcG7bxIJ2jcBzggTO5m/0a0ln2gus2JVmZSGB9xQSQviJABkSWHNVNrqTi6FTePdRJypgCQw7MJk8EAcxV+mstm4tkKpC84wjJDIAOJETjiBVccslfaykppV+PqRdP0dvTWCzbUcgvdcmYZhLkE8KDgegFZ7pHTnF1mF51QFciVa5Kh/EGEqIZefFyMcnQXrAL77jbipbYBuVVU4EjcQzRI3H8xgCqPqL3he+6jacjjxGMlu/7Fc0srbpMJpLrvd+X0/v47Rm3fh7i2VW0FQKh2wpMljAWPCD4TGczNR9Ztl1T3Q0kKNoZVJESdwJfMTPPlXq3FVZ8O5ZGDG4u4bJ55+ma6uXwzW8EEOJB+R5HNJKU1xx/B4qN32/076Xfclbnt2e0Ye2m1QF3r5wGYZJAbifhDt7Vi7BIZYnawjIxMSDiY/c0l0pR7ON24ozocbcq5AEeggfrUbsN+I8AcADyYqc/MNUPjZOU+CrxRjOvmM2bai9cuXTuV1HbggRJj+3E0z/AANwrvTxDIK/+Mx9B/oarVvmamt9USzkOEIiVGZJmAUGTMHgTjmunD09vaZs8Db6gai8CMgzDgjyYjw/IGPpUOoLO8x2YgDsDcL/ADyx8qY1/UHusCtghlJVmYhFIx4gcsRg/h74MZpJ0uIylrg3Fj4UAWUEGPHu7jJETPIia6c2eEoaY7tixxuO8tgmo9HeAML7snkk+Ikk8mYmfhxjFcrpEa6hUbgsy1zc7h24gtIA8JH9PVNtD98bTmVI34JES7sCCMgggGR3A8hXN0fGpKV8pWhM00nFJ7N0/dl5q7n3THJiDjyDAn9BXupuMFAnJAJnBHIg1xobpDezuRuO4rAMMgPrgMAcrJ8+OGrnRrLGSg9YJE+hg5HGDxFel0XItNSOPpGNxlsVWim5cXYCwV5Z+FhW7eZ4wK0deKoAgAADgDEVHqdSttGdzCqCSfQfvirZMmolCD4RHrb5EKnvuYwQCq/iuZmQuOxklR3qWxa2IqiSFAAkliYEZJyT60vo9OZNxwPaNjAIi2CSiZzImTxknyFFiLh+9JVZYKvAbaxXLdzj3cD0NRinLctNqPVQ4qEmAJNO2Ond2+lK2rLWv+lEd0b3f8p5X4ZHoKe0vUVc7TKv+RsH4jsw9RNDjQtjKrGBXtFFKaFFFFABRRRQBR1OvTmYScfGn7GlVfU+ZqagDKa3SlT4hWdC6gHItNBwSoOIGIJHl/6wK+j39MGFUms6J3X6VwZcTTs6oTRQaLWXywlbSDcJj8oYDzjjj+2AZL/TWTKyy+nvD/X5Z9DU1zTEGCK6tXGX1HlXPGU4O4lJwjkVMX0Ook9vLJgZxnyjP61N7Vp3gMwCEjEAmOAOee4EGm00yXGBgbv6xxP5o9ab/g271aWaU1pSOeOFQdtlV0XXvcZt1sAx7wBGJwufjPNFremsVGPguG6+DmGx8QeOD2q50Og2CCZyTxHvEtH61XdSgdQ084AtvP1rt6JGnLbZp+TObNN0re6a8ye/0siNl26IBEMRcmZgk3AXJE/mHAFVjae8GUyj7Q35rcuZjjcAIj4ZPpVuust3wy2rgmCMSCMcgGJ+NVXR+kG2zHfMErA4JEZOa87JiatndHpGqlV+/wAkN/T7hD2WA2ydu24DBnbAIckHMgA85FS6RbQ2orNuWLkMCGMgRO4D+UQOIirR7Zqo607qqmJXd4wQSIgwTHae/apQcpNQsvJwSclHf39SfRa4MHZd7H39mJHNsBZgZNsnJ5bmvXFxhhUtAiZY72Dk5lUhT3zv5NIdIVGPg3BbgKFd3u7Az+FlMwSx798ERFWbdIyIe6PDtH3jHzz45ls8mjJicJaTceWLjb59++BcdIDT7RncEAETsXESQEg5I7k8xxS3TdLdW+RsVVnxQAMZ2mRkmB61dWelOOLz+7GVttn83uAk+kx6Uxa6TeDOwuodyKPHbMbl/F4bgwZbHqM4zbFg2dojlyuTS1+foR+zpPXdEFzLYgzPkcCQTwcAeXmDU/XtFqGssENoQoaVZ1LQPGPdMDkjPYA8zVLrOmaj+H+9BYIQVi4pkOFXb49sbTPJyDiKeOBwdpk5ZW9qT+6LSxpCrbAG24nylVWM9z/c1ANP/wDkFH/Z/vdq16ff9hZ2PbvvsgbtofdMnwhXYwvHaodZqtOt83j7QOg9nlLgXO4j8ENy2RjOe1deFKLbl/y0RyQyTS0rtT7/ACGtX0tXQqZAPcEqQQZBBHBBAIPpSdjVkP7O7tDncUiYdFjORAYA5WTxPHHVzrVokzdtja20gsFhs+HJ5wfoa7ewL6sit6SjQVYeo4II/wBR2p0q4GSaVTTryJqVtWzevASVS2ZncALjkMCuMkJ8ctiPDUmpV0Gx2VbhDFWjcIDoikjw+Im4vh4mc9q6saVbahFXaq4A8vrme8nJpuTFUU+/3v79C6saRV9T5msruZb1wHI3OWUyRm5ILAjEiIJx5EdruxrWX1HlU9zT2r2SPGBhh4XX4MMx+lVhNR5IyVlTY1cQFPP4GP8A9WPHzkcwag6vrJtmfDglQMtugQZHukFlMLLVN1DpNxGUgb13E7lBkeFveRe/HiSPVTS1jpLXisA7CpDOZURKmBJDNwRwFE9+/QtP+rJO+DXCiiiuMuFFFFABRRRQAUUUUAFBFFJ9U1bW1BUCS0TzAgsTEieOJH9jqV7A3R1rUtAfeFVHAJIGfiaRv9JjK+IfrXloply248FmOR6dto9ABUGi10XkS1IRiQQfd9xm8K8jI9Bng803wUzNbQCwKata/ZAbPlGT8vOrC/pFb0PmKpeqaN1hgN0TwYwfL1xxUtKNbZa23VxKnI5HBHxByKQ1vRVuXVuPMqrJHYhuZ7/Q0pb1knxSGHceFln+36H1qw0HVg+5WZW2mNy8EEAgmPj28uBQm1wI0pciXROjJbZ2VWDbmUEyPCIg58/OrYaRR2AnJgRnzPmala4AMUhqNTXNkyKC3LYsV8Ed3U7iRaUGDBY4UEYI82I8hjzIqLewOxlkngpwfiCZT549e1Vuh1cEj3TufxDP/wDUgBhweTkwfKae2qX3XJEgKYY+zaJiR2PODGOZgV1y6NBx4EWV3yV3RkX2hNtUUPcZRunwsFG/bngsGwCJ+FXdnUBvymCQSDIkGMH9xx2qh6p0m2bV1WC3FlnNuJt7R4lB42sIxt7xg111FWW1ttoNuMHiN0kHynzOMmSK5M0XCST7WWhU0/kWX2k6/wDwlpXVN7FojyAEn9YH+apurj+J0o2koCFuH1G3cVOf2RWc1dm5c04G1pLgqp5UBfM5AJHf0+FaTSuothSBtChY5EREZ5rY5U+r495OeJpEXROmbLG123hxMGYCsvujPH+tO32VUjbuAGFgGYGBn4VGb+IUQBgfD+1R1dRJKJW3dSz3D7O5buAqJVrRm0w/KWODzO79eKd0lpgIMbj2UEAegHl+8U9Y0JbnAqJ9X4mS0Qu0wzctPcAHGPM+sA81aU7VIFHSdPbRY9qcnhACxjzhQTFML0yw6gi1aYSHB2KfF2bj3vXmkHupa9WPP4mY+pOT8+KY6Rq4s3HeFVXc/BfeM/MtxUx1Jp7GPsdRNxhvJW4MQZK+F0uMu3m2ful4HA71u7JW9bRyI3KG9RImJrJfaNluamy6iM7WI5KwYnaDE7o5nIPnWhTqCmwy2YDIigLJMBsJBUE5gwYnvFNRidnBQHdsZXCmG2kEqfIgcVwDR0vTe123VZrW3wbALZO1T7jllYjMnBBgjg1Ofs6hA3PdZlJMtcbJMchSFIxgEYk0pRKNbs6TqoTFwgepIBxk884rtOv2GjZcD7lLD2Ya5IWZ9wH8pEdyIGaqr/SEsISllCUVikKJJgkgGJG4/wBaWXrjoQPY3AZiR7uGVSZ8oaeOx7CaNzeou9+HqXjda4ItXYIkMyhBuJ2qhDkOGJj8P4gahN9zZv8AtHG1VP3gBXaSpLcHIWQZEHtyCSin2h9srW7ll0kZJWVIlAwhgcyTiDwPPDOhu/8ALXrYIi2pUM0GQ1sPLBsE+LM894mtFdPhCA1SjYF1TqwDe+GMsxJ2xMcDggkeHuc3HT9Le3K51HtLZBMbFE7gNpkDjvHrVeVuEEm3o90figkwr7iTg944HvMTHFTWH1fC+xaIESAqjiIXOIIiaBS+oqv0baneBdFvZBkrM7sREnjn+nYElAFhRRRQAVU/aW7ttKZA+8XJ9Qwq2qLU6YXFKtwflwZH6gU0XTTMatGU1bnA2jdj1EEEjP1qPod7fqrcEsRuLQCQvgYCT25/Wre/9lFZpN67tPvCRnmIIA2jJwP0q20eiS0oS2oVR2H9T5n1NdLyxUaRJQbdsnooorkLFdruiJcIMQw4IJH6jI/pVPb6S6ONz+FZ2gCJmZk8H5Vqa8dARBEigykZ175Xg1F/GBjnBq01nSu6/Ssjqf4lZm0pM/miMmJETxE1wdIxOR1YppFm+lIbcpkZ8JMe8Zba3afIgjnia5F8hlCk85UiDG1jlcyuOVlfhVXp+p6hXUNaGwmJLRHJkcngcV2uvu3FWbIZhLAzB4MFYaRBiSDxHmIfD0uePq5N14mZMEZbx2Yz1BmZQvAZSFGQCZQYgZPqB5+Kpuoaa6zqbd0IoB3DzOdp+sT6UnY1bq43WPFwzl9xjvkye3ExSI6pqXENbQngFWld0HEehGczzzFJ0rN8drSqSvxGw4/hp32jt03gqhLoLDkmTPht+f8AMrn/ADV5bTVSPvEMnJIGPePG3j3R8p9KjtnUF/DZ3KQDhgCDA3Ak+RnMf73nR1ZV/wCYTa+NqKdxbAJMdhOMmPM0uGDs3JJUMdI0d0r94Qxn3uABAx7o4M/vAurGjVfU+dKp1Bh7yDb5KZK/ERn/AC/rzT1m+riVII9P6fH0r0Dks7rK9RZjcuOilre47mUwylUVcDkglWH+1aqq/UdBtOxYhgTztZlnz4P9KGK1ZQaddxhFLMQDAyc92J4Hx+VXVkDT2Yuwd7HwgTJb8OYBwDkwOasNNpUtrtRQqjsP3k+tV32jaLaH/uLyJwQwPYjgnn+sU0I26MqlYlf0jsbe1LSIm4C2JAAIA95Rz8BA58VSLrQFZCns7rQ3uge0IIMyoILQP/XAX0WsO0EYkAlG4yB7pOQMnmR605c1NthDiD+Vhme0RyfIiruPY0L80zr7PSTcchgDsALDaSUTa3fsZ4xzzmrmqXoN1g7WiZUDcJ95dzNhsnnnOefldVGSp0UTsg12kF1ChMAlZ+AYMRnziPnVDa+xxS5vW+5ILYPkwAC5JwM9u/aJrS0UppjR9myrLvuMYKkrBAO2D+bGQYjgOw7iJeluwtXN5DKVDPucgsCNg2iJBhfMSe5NX/VOo27Yh/Ex91Blj6jyHqSB61m7entkWnuWSWQeF9oubZgmNst2HbtQZaLdOjaa5O634mJJlnJJPOSasdJ023aJNtdpYAHJ4WdogmB7zcedVFnVI/usDHIByPiOR86esa4rg5H60GlnRUdq+G4Ne0Ad0UUUAFFFFABRRRQAUUUUAFFFFABUGo0avyPnUruAJJgUlf6hOFx6/wClY1YGT690m2l4hheckK3hyoiQMHE4k8zVW2jtj2ZKXRCDZtO4+JixUiI5Veedojg1sy3nS9zod24xZLptgxJ2kmApWB4oifFxzNI8UWOptGTOiVG8KX5UiZgDDAYgHE2+wj1yKa0nSrLSxt3wuZ2gQSCZ5znt54AEmrq70S+kzqH7QdoI5HrkwCM/m9Ke0ZZFALlmAy3n8axYooNbHei6FEspsBVSNwDRI3HdB24nPr8TVT199upEEqfZrkeW+524Pwq7sdQBw2PXtVd1/ojXmFy2QSFA2nEgEtg+eTzj1FPpS4JzbaFtL1jtcx/MOPmO39PhXWp1kS1rDAE7+xgEwR+MY78djVHLKxRgVbyOCM/qP0p66zuIQEkj3VkmDuyxHAx3jmssnZsgaK8Fe05UKh1WlW4u1p8wQSCCOCCOCKmooAzl7orWlAEuo7qPEPUoOT/MkN6Gk9NffsSRuYAjIEcwcAAeu2O81r6Uu9JtM25rakzPHJ82Aw3zmrLL/wBE3DuKf7J2TLXOVKqoOclWctBOCBI4ET8DWjrwCOK9pJy1SsaKpUV/UOqG06g23ZSCZVS2Z4wI+vmKht9Za4yotq7b3l13ssbdobxQQe4WNwjPyqJvs+8tt1DqGYmBuHO8x788vJPJ2jIAADOk6U6OGN52UH3OBBEQc/D6DvJKDGS098hUa5g3V3bid26IBJJyI3DBwJAFWul1IOxE8T7QYnAACgkn0LD1yKj02mKG2pkOltk9k+AQ2zcVOZEoPMZg7e0/T9BsSwbjFWFrYLdvxM87GY4EjKDI4mSwoJuG4voCLly3cfJ/h7lyBHgP3UAHmdpYSeQeBS/2S62+rtO7LG1owDwR6+Rn95rTaPp+QSiW0Csi2wAcMVJ3RifCBAnvk9q77EdKuaew9u6oVvaTIIZW3WrZYqeY3bhkAyD6U606XfO1GNSUo1xvf6Jga9qyv6ANxg/vtRSFRmiiigAooooAKKKKACiiigAqDV6jYMDmiigCsuXSxkma5oooAs9NogIJyaZoooACKQ1mjAG4Y9KKKAEqks6grwceVFFADt/RpfQb1B7g91PmDyKl0mjW0gVBAH6nuT5k+dFFAUTUUUUAFFFFABRRRQAUUUUAFFFFAEWp0q3F2uoYc/A9iDyD6jNc6XQpbHhGTEkksxjAlmkmKKKAJ6KKKACiiigD/9k="/>
          <p:cNvSpPr>
            <a:spLocks noChangeAspect="1" noChangeArrowheads="1"/>
          </p:cNvSpPr>
          <p:nvPr/>
        </p:nvSpPr>
        <p:spPr bwMode="auto">
          <a:xfrm>
            <a:off x="63487" y="-552840"/>
            <a:ext cx="2656783" cy="1724027"/>
          </a:xfrm>
          <a:prstGeom prst="rect">
            <a:avLst/>
          </a:prstGeom>
          <a:noFill/>
        </p:spPr>
        <p:txBody>
          <a:bodyPr vert="horz" wrap="square" lIns="91389" tIns="45695" rIns="91389" bIns="45695" numCol="1" anchor="t" anchorCtr="0" compatLnSpc="1">
            <a:prstTxWarp prst="textNoShape">
              <a:avLst/>
            </a:prstTxWarp>
          </a:bodyPr>
          <a:lstStyle/>
          <a:p>
            <a:endParaRPr lang="zh-CN" altLang="en-US" sz="2000"/>
          </a:p>
        </p:txBody>
      </p:sp>
      <p:sp>
        <p:nvSpPr>
          <p:cNvPr id="44" name="圆角矩形 5"/>
          <p:cNvSpPr/>
          <p:nvPr/>
        </p:nvSpPr>
        <p:spPr bwMode="auto">
          <a:xfrm>
            <a:off x="310163" y="1241485"/>
            <a:ext cx="11650805" cy="3071808"/>
          </a:xfrm>
          <a:prstGeom prst="roundRect">
            <a:avLst>
              <a:gd name="adj" fmla="val 7215"/>
            </a:avLst>
          </a:prstGeom>
          <a:noFill/>
          <a:ln w="12700">
            <a:solidFill>
              <a:srgbClr val="00B0F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3" rIns="121868" bIns="60933" numCol="1" rtlCol="0" anchor="t" anchorCtr="0" compatLnSpc="1">
            <a:prstTxWarp prst="textNoShape">
              <a:avLst/>
            </a:prstTxWarp>
          </a:bodyPr>
          <a:lstStyle/>
          <a:p>
            <a:pPr defTabSz="1218651">
              <a:buClr>
                <a:srgbClr val="CC9900"/>
              </a:buClr>
              <a:buFont typeface="Wingdings" pitchFamily="2" charset="2"/>
              <a:buChar char="n"/>
            </a:pPr>
            <a:endParaRPr lang="zh-CN" altLang="en-US" sz="2000" dirty="0">
              <a:ea typeface="宋体" charset="-122"/>
            </a:endParaRPr>
          </a:p>
        </p:txBody>
      </p:sp>
      <p:sp>
        <p:nvSpPr>
          <p:cNvPr id="45" name="矩形 11"/>
          <p:cNvSpPr/>
          <p:nvPr/>
        </p:nvSpPr>
        <p:spPr>
          <a:xfrm>
            <a:off x="7783834" y="2968501"/>
            <a:ext cx="1855239" cy="907925"/>
          </a:xfrm>
          <a:prstGeom prst="rect">
            <a:avLst/>
          </a:prstGeom>
        </p:spPr>
        <p:txBody>
          <a:bodyPr wrap="square" lIns="121903" tIns="60952" rIns="121903" bIns="60952">
            <a:spAutoFit/>
          </a:bodyPr>
          <a:lstStyle/>
          <a:p>
            <a:pPr marL="0" lvl="1" eaLnBrk="0" hangingPunct="0">
              <a:lnSpc>
                <a:spcPct val="150000"/>
              </a:lnSpc>
              <a:buClr>
                <a:srgbClr val="990000"/>
              </a:buClr>
              <a:buSzPct val="85000"/>
              <a:tabLst>
                <a:tab pos="480404" algn="l"/>
              </a:tabLst>
              <a:defRPr/>
            </a:pPr>
            <a:r>
              <a:rPr lang="en-US" altLang="zh-CN" sz="1200" b="1" dirty="0">
                <a:solidFill>
                  <a:srgbClr val="00B0F0"/>
                </a:solidFill>
                <a:ea typeface="微软雅黑" pitchFamily="34" charset="-122"/>
              </a:rPr>
              <a:t>Carrier:</a:t>
            </a:r>
            <a:endParaRPr lang="zh-CN" altLang="en-US" sz="1200" b="1" dirty="0">
              <a:solidFill>
                <a:srgbClr val="00B0F0"/>
              </a:solidFill>
              <a:ea typeface="微软雅黑" pitchFamily="34" charset="-122"/>
            </a:endParaRPr>
          </a:p>
          <a:p>
            <a:pPr marL="177748" lvl="1" indent="-177748" eaLnBrk="0" hangingPunct="0">
              <a:lnSpc>
                <a:spcPct val="150000"/>
              </a:lnSpc>
              <a:buClr>
                <a:srgbClr val="00B0F0"/>
              </a:buClr>
              <a:buSzPct val="85000"/>
              <a:buFont typeface="Wingdings" pitchFamily="2" charset="2"/>
              <a:buChar char="ü"/>
              <a:tabLst>
                <a:tab pos="480404" algn="l"/>
              </a:tabLst>
              <a:defRPr/>
            </a:pPr>
            <a:r>
              <a:rPr lang="en-US" altLang="zh-CN" sz="1100" dirty="0">
                <a:ea typeface="微软雅黑" pitchFamily="34" charset="-122"/>
              </a:rPr>
              <a:t>Rack hosting, carrier EDC, telecom cloud</a:t>
            </a:r>
          </a:p>
        </p:txBody>
      </p:sp>
      <p:sp>
        <p:nvSpPr>
          <p:cNvPr id="46" name="矩形 14"/>
          <p:cNvSpPr/>
          <p:nvPr/>
        </p:nvSpPr>
        <p:spPr>
          <a:xfrm>
            <a:off x="10284020" y="2929257"/>
            <a:ext cx="1862667" cy="1161840"/>
          </a:xfrm>
          <a:prstGeom prst="rect">
            <a:avLst/>
          </a:prstGeom>
        </p:spPr>
        <p:txBody>
          <a:bodyPr wrap="square" lIns="121903" tIns="60952" rIns="121903" bIns="60952">
            <a:spAutoFit/>
          </a:bodyPr>
          <a:lstStyle/>
          <a:p>
            <a:pPr marL="0" lvl="1" eaLnBrk="0" hangingPunct="0">
              <a:lnSpc>
                <a:spcPct val="150000"/>
              </a:lnSpc>
              <a:buClr>
                <a:srgbClr val="00B0F0"/>
              </a:buClr>
              <a:buSzPct val="85000"/>
              <a:tabLst>
                <a:tab pos="480404" algn="l"/>
              </a:tabLst>
              <a:defRPr/>
            </a:pPr>
            <a:r>
              <a:rPr lang="en-US" altLang="zh-CN" sz="1200" b="1" dirty="0">
                <a:solidFill>
                  <a:srgbClr val="00B0F0"/>
                </a:solidFill>
                <a:ea typeface="微软雅黑" pitchFamily="34" charset="-122"/>
              </a:rPr>
              <a:t>Finance:</a:t>
            </a:r>
            <a:endParaRPr lang="zh-CN" altLang="en-US" sz="1200" b="1" dirty="0">
              <a:solidFill>
                <a:srgbClr val="00B0F0"/>
              </a:solidFill>
              <a:ea typeface="微软雅黑" pitchFamily="34" charset="-122"/>
            </a:endParaRPr>
          </a:p>
          <a:p>
            <a:pPr marL="177748" lvl="1" indent="-177748" eaLnBrk="0" hangingPunct="0">
              <a:lnSpc>
                <a:spcPct val="150000"/>
              </a:lnSpc>
              <a:buClr>
                <a:srgbClr val="00B0F0"/>
              </a:buClr>
              <a:buSzPct val="85000"/>
              <a:buFont typeface="Wingdings" pitchFamily="2" charset="2"/>
              <a:buChar char="ü"/>
              <a:tabLst>
                <a:tab pos="480404" algn="l"/>
              </a:tabLst>
              <a:defRPr/>
            </a:pPr>
            <a:r>
              <a:rPr lang="en-US" altLang="zh-CN" sz="1100" dirty="0">
                <a:solidFill>
                  <a:srgbClr val="00B0F0"/>
                </a:solidFill>
                <a:ea typeface="微软雅黑" pitchFamily="34" charset="-122"/>
              </a:rPr>
              <a:t>Geo-redundant financial centers: </a:t>
            </a:r>
            <a:r>
              <a:rPr lang="en-US" altLang="zh-CN" sz="1100" dirty="0">
                <a:ea typeface="微软雅黑" pitchFamily="34" charset="-122"/>
              </a:rPr>
              <a:t>financial data center</a:t>
            </a:r>
            <a:endParaRPr lang="zh-CN" altLang="en-US" sz="1050" dirty="0">
              <a:solidFill>
                <a:prstClr val="black"/>
              </a:solidFill>
              <a:ea typeface="微软雅黑" pitchFamily="34" charset="-122"/>
            </a:endParaRPr>
          </a:p>
        </p:txBody>
      </p:sp>
      <p:pic>
        <p:nvPicPr>
          <p:cNvPr id="47" name="Picture 4" descr="http://www.esserecomunisti.it/wp-content/uploads/universita.jpg"/>
          <p:cNvPicPr>
            <a:picLocks noChangeArrowheads="1"/>
          </p:cNvPicPr>
          <p:nvPr/>
        </p:nvPicPr>
        <p:blipFill>
          <a:blip r:embed="rId3" cstate="print"/>
          <a:srcRect/>
          <a:stretch>
            <a:fillRect/>
          </a:stretch>
        </p:blipFill>
        <p:spPr bwMode="auto">
          <a:xfrm>
            <a:off x="3759281" y="1568255"/>
            <a:ext cx="838684" cy="562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8" name="TextBox 471"/>
          <p:cNvSpPr txBox="1">
            <a:spLocks noChangeArrowheads="1"/>
          </p:cNvSpPr>
          <p:nvPr/>
        </p:nvSpPr>
        <p:spPr bwMode="auto">
          <a:xfrm>
            <a:off x="1162011" y="2615077"/>
            <a:ext cx="2537891" cy="1662106"/>
          </a:xfrm>
          <a:prstGeom prst="rect">
            <a:avLst/>
          </a:prstGeom>
          <a:noFill/>
          <a:ln w="9525">
            <a:noFill/>
            <a:miter lim="800000"/>
            <a:headEnd/>
            <a:tailEnd/>
          </a:ln>
        </p:spPr>
        <p:txBody>
          <a:bodyPr wrap="square" lIns="121903" tIns="60952" rIns="121903" bIns="60952">
            <a:spAutoFit/>
          </a:bodyPr>
          <a:lstStyle/>
          <a:p>
            <a:pPr marL="0" lvl="1" eaLnBrk="0" hangingPunct="0">
              <a:lnSpc>
                <a:spcPct val="150000"/>
              </a:lnSpc>
              <a:buClr>
                <a:srgbClr val="990000"/>
              </a:buClr>
              <a:buSzPct val="85000"/>
              <a:tabLst>
                <a:tab pos="480404" algn="l"/>
              </a:tabLst>
              <a:defRPr/>
            </a:pPr>
            <a:r>
              <a:rPr lang="en-US" altLang="zh-CN" sz="1200" b="1" dirty="0">
                <a:solidFill>
                  <a:srgbClr val="00B0F0"/>
                </a:solidFill>
                <a:ea typeface="微软雅黑" pitchFamily="34" charset="-122"/>
              </a:rPr>
              <a:t>ISP:</a:t>
            </a:r>
          </a:p>
          <a:p>
            <a:pPr marL="177748" lvl="1" indent="-177748" eaLnBrk="0" hangingPunct="0">
              <a:lnSpc>
                <a:spcPct val="150000"/>
              </a:lnSpc>
              <a:buClr>
                <a:srgbClr val="00B0F0"/>
              </a:buClr>
              <a:buSzPct val="85000"/>
              <a:buFont typeface="Wingdings" pitchFamily="2" charset="2"/>
              <a:buChar char="ü"/>
              <a:tabLst>
                <a:tab pos="480404" algn="l"/>
              </a:tabLst>
              <a:defRPr/>
            </a:pPr>
            <a:r>
              <a:rPr lang="en-US" altLang="zh-CN" sz="1100" dirty="0">
                <a:solidFill>
                  <a:srgbClr val="00B0F0"/>
                </a:solidFill>
                <a:ea typeface="微软雅黑" pitchFamily="34" charset="-122"/>
              </a:rPr>
              <a:t>ISP/OTT: </a:t>
            </a:r>
            <a:r>
              <a:rPr lang="en-US" altLang="zh-CN" sz="1100" dirty="0">
                <a:ea typeface="微软雅黑" pitchFamily="34" charset="-122"/>
              </a:rPr>
              <a:t>Internet company opportunity</a:t>
            </a:r>
          </a:p>
          <a:p>
            <a:pPr marL="177748" lvl="1" indent="-177748" eaLnBrk="0" hangingPunct="0">
              <a:lnSpc>
                <a:spcPct val="150000"/>
              </a:lnSpc>
              <a:buClr>
                <a:srgbClr val="00B0F0"/>
              </a:buClr>
              <a:buSzPct val="85000"/>
              <a:buFont typeface="Wingdings" pitchFamily="2" charset="2"/>
              <a:buChar char="ü"/>
              <a:tabLst>
                <a:tab pos="480404" algn="l"/>
              </a:tabLst>
              <a:defRPr/>
            </a:pPr>
            <a:r>
              <a:rPr lang="en-US" altLang="zh-CN" sz="1100" dirty="0" err="1">
                <a:solidFill>
                  <a:srgbClr val="00B0F0"/>
                </a:solidFill>
                <a:ea typeface="微软雅黑" pitchFamily="34" charset="-122"/>
              </a:rPr>
              <a:t>CoLo</a:t>
            </a:r>
            <a:r>
              <a:rPr lang="en-US" altLang="zh-CN" sz="1100" dirty="0">
                <a:solidFill>
                  <a:srgbClr val="00B0F0"/>
                </a:solidFill>
                <a:ea typeface="微软雅黑" pitchFamily="34" charset="-122"/>
              </a:rPr>
              <a:t> DC: </a:t>
            </a:r>
            <a:r>
              <a:rPr lang="en-US" altLang="zh-CN" sz="1100" dirty="0">
                <a:solidFill>
                  <a:prstClr val="black"/>
                </a:solidFill>
                <a:ea typeface="微软雅黑" pitchFamily="34" charset="-122"/>
              </a:rPr>
              <a:t>colocation data center, physical server, VM/VPC leasing</a:t>
            </a:r>
          </a:p>
          <a:p>
            <a:pPr marL="177748" lvl="1" indent="-177748" eaLnBrk="0" hangingPunct="0">
              <a:lnSpc>
                <a:spcPct val="150000"/>
              </a:lnSpc>
              <a:buClr>
                <a:srgbClr val="990000"/>
              </a:buClr>
              <a:buSzPct val="85000"/>
              <a:buFont typeface="Wingdings" pitchFamily="2" charset="2"/>
              <a:buChar char="ü"/>
              <a:tabLst>
                <a:tab pos="480404" algn="l"/>
              </a:tabLst>
              <a:defRPr/>
            </a:pPr>
            <a:endParaRPr lang="zh-CN" altLang="en-US" sz="1050" dirty="0">
              <a:solidFill>
                <a:srgbClr val="00B050"/>
              </a:solidFill>
              <a:ea typeface="微软雅黑" pitchFamily="34" charset="-122"/>
            </a:endParaRPr>
          </a:p>
        </p:txBody>
      </p:sp>
      <p:sp>
        <p:nvSpPr>
          <p:cNvPr id="49" name="TextBox 49"/>
          <p:cNvSpPr txBox="1"/>
          <p:nvPr/>
        </p:nvSpPr>
        <p:spPr bwMode="auto">
          <a:xfrm>
            <a:off x="5294917" y="2575500"/>
            <a:ext cx="2305336" cy="523170"/>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lIns="91389" tIns="45695" rIns="91389" bIns="45695" rtlCol="0">
            <a:spAutoFit/>
          </a:bodyPr>
          <a:lstStyle/>
          <a:p>
            <a:pPr>
              <a:buClr>
                <a:schemeClr val="tx1">
                  <a:lumMod val="50000"/>
                  <a:lumOff val="50000"/>
                </a:schemeClr>
              </a:buClr>
              <a:buSzPct val="60000"/>
            </a:pPr>
            <a:r>
              <a:rPr lang="en-US" altLang="zh-CN" sz="2800" b="1" dirty="0">
                <a:solidFill>
                  <a:srgbClr val="00B0F0"/>
                </a:solidFill>
                <a:ea typeface="宋体"/>
                <a:cs typeface="Arial" pitchFamily="34" charset="0"/>
              </a:rPr>
              <a:t>Opportunity</a:t>
            </a:r>
            <a:endParaRPr lang="zh-CN" altLang="en-US" sz="2800" b="1" dirty="0">
              <a:solidFill>
                <a:srgbClr val="00B0F0"/>
              </a:solidFill>
              <a:ea typeface="宋体"/>
              <a:cs typeface="Arial" pitchFamily="34" charset="0"/>
            </a:endParaRPr>
          </a:p>
        </p:txBody>
      </p:sp>
      <p:sp>
        <p:nvSpPr>
          <p:cNvPr id="50" name="AutoShape 4" descr="data:image/jpeg;base64,/9j/4AAQSkZJRgABAQAAAQABAAD/2wCEAAkGBhQSERUUExQWFRUWGCAYGRgXFxwfHxscHxoaHBkaHhgZHyYgHBojGRgcHy8gJCcpLCwsGiAxNTAqNSYrLCkBCQoKDgwOGg8PGiwkHyQsLCwsLCwsLCwsLCwsLCwsKSwsLCwsKSwsLCwsLCwpLCwsLCwsLCwsKSwsLCwsLCksKf/AABEIALoBDwMBIgACEQEDEQH/xAAcAAACAwEBAQEAAAAAAAAAAAAFBgMEBwIBAAj/xABDEAABAgMFBQQHBgUEAQUAAAABAhEAAyEEBRIxQQYiUWFxE4GRoQcyQrHB0fAUFSNSYpIzU3Lh8RYkgrKiNEOjwtL/xAAYAQADAQEAAAAAAAAAAAAAAAABAgMABP/EACgRAAICAgICAQQDAAMAAAAAAAABAhESIQMxQVETBDJhoSKRsUJicf/aAAwDAQACEQMRAD8ADSLHZyEkpBOEeyBoODRZSqQMkJ/an5QDs+0AASh01ArhZqDUmLirad4EkgkAuwG9TMRxyUr2TCibVK/lp/Yn5RGq1yhmhFP0iBMy24illkVKaKAyepismYC28HUFKOpo1CWzrGxDbDc63yAlylDf0isBp9/oAIRKRnQ4RloeuflHyLRLKQksUlBUxfMN8zHCpckp0H4eMZlidIeOK7TNbKFst/aEfhpS3BIisj+lPg8ez7ItwEqBBDg/56xzLkqycZgAVr5ZR1qUa0LTOkpDeqOdI6KBwFOURizLYks2VesRrWU0OcG76NslwD8o8BHyQOA4ZD5RWFo+QaJzKOHU04GtOMZ6MSpKWDgcNI8KB+UeURSgpRCUpNade+J51gmy3C0LSc8n91IGS9mI0q/QPAR6FJPsjuA+MS/c00hwRUU0+EdJuaaD6oI5nzhPlh7NZDKlA+yANVEUGfKPEJDthB6CLS7vnJS5wgAsagV4Viex2FhiVMSCPyFzpw0YwclVoJ0jZ0KDktTIAfERYVs+gDEUhgM1FgNeUWZl5FJZCBzWs6Udh0gTb7wEy0HGg4SaEqo1GNad8c+U32/6AXbIuTiw4UkB3UEEh2oHMV/sJUokS0IcmoS5bJt6gpyjr72lS9CdKDppFq0XgkgBMxIxAaHXmMjWEc5p6Qts+RdQYApSpnqoB6wLvCQGHYy0lnctRgWzNIsfexRMwlYw0GT044nrHl829NATiQGdKSDiOddG5QYZqWwpMGWa0FCgpaAEsQ4CeB49c4nkWcLd04T7NBr3HL4xzaGWQUgkeyCoZcY7T2gSQJb0rqw7o6XMcsybqWwrR3YpGeVO6JJthUxMxMsslgWZgMqCh7+ecVZV5TkBICVEDUpJpzpFiXfa2ImIKstGDavSJZcn4F2TWKwhTqwpScIwEMQ/t4nBz0bXSOrNYRKSohhMZwcDpJGYLnLnhihJ2gUlgUjDyDf2iuu0grKgFiuh06tnn4w6nPyGie0zVe0iVUVoN7N1Z5v+UCL932tM31UpSocUSyk+QI88jA2TeiMQ7RGMFLDkKx594y0KdEtKQMncsdTQwcn6CHbXcSJg3whLAEqSMIHF3JemXPlAr7qQEqwBSwDRQw4dOJcnuzjy034opKAoVpiSk+NTHEm9yEYCAS1SzEl8y3INE051sysmGzO6grmkBSQWyBGVHNeDwUl7MYEBRlrUksyy5SfygKFO7OLtk2kKpIkpssvCoDemY8IYAEjEDU8mgZeH2jtUmzJEhKWdlnCSDReFSlHuLs0I5N6lIZxil9x2LKkewI5VhAfAB3DvinNvOdIKQv8AEJdylxV8uHOJLfeqMB7RTkhsKatnkTTwieMr9k2j42lFEgJ5ANwfIcoqqtoUfWGFIYpb6GUDTeIGVaMHAyZtNYpLtrvSn1WLx4g0MaUBScYLgUYaE5RP9jASDizDtR+XfAi6kLdJIZC6PlRuOWcGrHdqkpaijid+T5RHk/i6sDKshUspdTvqCPrWI58+SC2DERyHvaGJNzFQ/hpD8WGXSJpVxyj6+bUCQ79TX4wsZW+mbbBVjsAKQSkIPAEfDlF6Vc6M1EJHPM9B9CLGKTK1DjiRw4B6udIgnX4ofw0OCoOTSmu8aknnCOEm9ugY+2WpNgAG4ggccif+R06Uj2ZY2OYZnLV8y1fGFS0bTKmJUlaglyagHjxz72yihaZkxWEKKsixUrMdDQxWPCr2x1FDXeF7SZIdgsuzBXDUto7QM/1qllfhgHRmPma0MK82WsEA9corLnnrHRHigug/+By238uaA5AA0bM8WinLta3LMDxy/wARF27h6OBw+EQybaEkECuvWHXoxe7CatVCVFjk/vghd12JW+IsU0IL5tm9PCKdl2rWkqPrlQaujcmyitMtU2ZiWMjvqbrn0rEnn10As2uyJD4ErUEllKI/zE1lSkgHsiTmQVNlqzZPFEXqtDF3LcPLnSLtkx2hBSHBHBLV4Es1RGdpbCTTrChMsrOELHs4nrSkCk25gWCUni2XPrHNuUUHCen1zj6y2tA/iAqGjMG4F204GGSpX2EsSrfMJACzmyWoK8ABQZRcsFq7IrMxe8c3BJ8+dYm+wSsIXUZUPwIjld6kKBKUlHAgZZeJhMk+kBpk1nvYkkpIZ6ABnpUx5MvESziFVGjYgRWooKRVsdrlKUUnddyDwfMBug8OcUbYEhRZTseHDKjRlFN9GdDQu3IMgTFIqW3VDMghyBqNYjsN+SVBiFIzzFOMCrPYpikMqUX0VVwGpQUiBVyrRvBKlUy4czV31aJYQ2rFpDkqVKGZTXpHSrLKSkqUkEAOwAhLtlmcJVMmKQ4LJUHNK0Iox8YuSbPaFyqTQoKGT58n0ZoR8f8A2Fx/IxTLwkIUElKA5AAo9W8KRLbpsky1YUh6acxC1Z7smlaVrShRGaVGhoQctKwatdp/C/gpBoDhLgZMzgdMoVxpqmHH0WLNOTgS7+qPcIF3rbUqPZIXhmZ5GvARTvJU9KU9mHQAlmcqJYO9HPuiS77vK8M04kzAaulg55HMacIOKX8mwebKtrlmY+F1EGocBi3B+LRWXdExTAoYfPPwhku64DLUqYCN/RQADvoevB4uWi7CpiJik4S5woHmVZU4hqxWM5dRG2xfsOyaSoY8WA8wK9VABu+CP+nECYOyK0pBYKAzGpr9ZUgneV5CWQwStat0FRdmBJJXUCgoARFy7pJVvqIKSjCBm4FXd8jwPCMnJvchuyqmQlLYgKFt45katQD4xamWtKEupSZaQaYt3liALAeEULXa1Y1JlgI4q1OuZrrC1atnFLJUZylqJ9vhwesBPii6FySGC1bUyUqASVrJDBhThQrZ35AxHabSZgbAojJitv8AqBHMlAwJSpCd3JtOhaLAnAhinvb45wk+S+gOV+SpLllIpLlp5sSfMmIrbYzNDLUAM90AfCL7p5eceCzpPtN3xO5C7BEy6QEDCjtFBkpBrr9GCMv0dWuaUY0UYHd7MYSRlvTBry0i8LqcPiBHEtn84iXY1JPCruKZdIbKaKR12iptBs2JBEqbbJQWoFncsMRNSgEJq4aF5d1ypUvH28pZJohCyonrujC3A56Qft9yJmqxKScR6Zszs3fASdsmsABNSHJzr5UisJKqbHdegVZ7StTgGgFAGAFeERW6UkKFMxkmnfl35QRslgmoLAKQTmQlwRwcHOLMuwFZwznwkUUolwXoHyblFnNJigSwzJaVOoONHOvxHKGSyTErVheRkzIeuRyHd9PHC9kpRLgkDqfGIF7KYQSgupqAnPyicuSE/Itpkduu0JUlKcBKlUYqBqMqjL5xZkWG0SwezlhJB3ilQJyyZTUHKOLqu1QKe0CwtC8SSxbkMQOT1i5e65/apWFBGhUHIHElxUsdeEK5bxtGvwByhc2dLC8Q0JUnKrmmmYEW5+y0xasQWg8KEe5+kHJaELIUDLXSpASXPFxl0ieUooSWqakCg6CmkI+droGQt2xP2ZhNYmpADkEEtQqFCKnIxHtBNBRKWgFKVDV20y8YKhS505SJ0t0MKP6ubEHj0i+bFLCcDEppRRxM2TYnaD8ii032FyM/mzsKilBKgNWZ6VflnHabcN3dFM3Yg/OGy8dn5c1RUF4Sc2QnN86NWsCZ2x7erMST+oEe4mLLmg+zZI8l7VTEoA3WfJmYMAB0ixOvdExKsBVLVRiC78adXigLoCQuWspJLYWmDdOrhQDlqZx9MscpMtRllalaggMz8QTk2bco2MPCGpEs62zFpwKIUQRhI1py1jy7ZyZasS1ENQJFc8zAyUoqUGCiRkEufdWO7Rd83GkKCq19VVOLhofFVRqHKVhIBxjeyqKxxarVLQcBzIceI94eFVdhCTu2hISK6g5cGz0oY6mW7FMBFXSHccEtTweILh32Ko7NHslgRhQC6jhSWSOQzKg/gmJwliHwoocQqSeFa+RERybTglIMyZgGEMkVJoPYHvpFizGdPP8At5CUJ/mTBnzbJ/GDUU9IZ4xIZtmxIOALJ/Mc+vDWjvAaxXYiSkpmTUBzUOVEtqwce6Gmdc0gf+ptSpihmkKAA5BIeKyLwscs/hWYKIyUr3sXhZ/lk3OwdIs6ZnqS581tUoAT3FUTTLdNkMkyCkZjGqpD9Gi3N2pnK1CRwQBQd7wKtVsVMLzFKUcnJ+miOUY/aJbJzeMpb40qQWpR/MPFVSkaKHfEZMeKHQwrmn2g3fZ0lQ4jxHzaPUyieH7k/OI0yH08ouybsWrJJPTLxNIFx8I3ekispHEp/cPnHsuUD7QfgApR8g3nB2zbHTVMSya+XFz8tYN2HY+SggqUVKejGg8vhFY8TfgouN+RWs9mmBRASAgivaZkj9KSacKdYui7CspKypXIBhyFHV7obSiTKdTIRzUQPfmIB3l6QrLK9VeMtkgZcPotHQuJlFFIryrgNGlKfiAW8SXyjudsrMNUgcwSIW7z9J09YPZISimZzPyhete01pmh1TlHhUt74p8QXRoS9jlFT4gjSi/gx84iVsJN0nI5UP8A+cukZom85yqmat+v9okkXrOGU1XLyjfCjGijYqePbkK71j4Rx/ou0NnLPILPxSIU7FtvbAoDtMbaKr73gxZ/SdMT/FkjngfImupYwr4IvwCl6LczZO06IT+4fOIJlxTwQDKLnJiO+DFj9JVlWd4qlnOtfkaCmUGbLtHZ5gGGciuhLd1c/jE39OjYRM8vS4JqkKTgWgnXCetcL0gZddmnSjhmEKSct7LuUBSNjQpKssKtKEGnUf4HMx5PsyVJKVAsc+vEOCxrwc8IPxOqDhGuzL5lkSouQDz18REiJOEMPeT5mH+0bNyFJIEtAVmFYfI4Cl/F4oztiJZ9VS0nkoEDnhUPIH5RF8M0J8L8Mz+VdeBeILVrQsc4szkEihYvDDa9jpyWwKSp9DunpWj98BbTZpkstMQpPMggeJDHxhXGfbFfHNdgi13JLWrGdw6ijHxeOrJdfZOEFJCswpPlQx7etiE4ABWEg5gOOeRji02iZLShICTUJKjwHF8utYa5NVYNtHn3Al3SspZ2ACSA+bYhBCTJwpLkqPHInlRhHaJoIdJBHIx9MUQCc20ETcpPTFbZVuy2FaN5OACgDk074q2yep1J7JLPRR4cfGnfF2RhWcWEgg+0GPXjHVpG6frUQydS6Cnsh2WviVZyTNAmbm6CAyVU14N1hpm7VTle0EhqBAanXOF2XZbnmJQ67VJUwchlAlg/GkHpd2WRSR2VsQzUC0LFBzAaOjk45/8AFmcWDFrBr/eOYMDZhRrLmyZnSYPi0cTbhtKK9kojilj5h45HxTXaFxfoGd7RzHcyzqSWUhSeqSIq3mj8JXFge7WvKFUd0wEoi3YruXNLJS/MZdOtMo92eu7tkJUoshKQVHXLIPrSH+7rIlKElCQnEAacDUB+/PWKQ4smWhxNrJ9A+7dkUoYrLngQDpkxpn17oOSbOlPqoqaUzpziU8IjwOmYnEE40FIVwJ6vTSO2MFHov0qQEvza2RZvWUVK0SNeLNU9WbnCTeXpNnLJEpIlh3B18viYHbYXcr7UtwoEAAhXEDMfpOcAkSQpQRmpRCQBxJYV0i6SEJLXeUyar8ValEvmaeAo9IgCG3WpFq+LCqScLpUQWJHR6Ze6BypClPiOXH5ZeUZNPo1kgnpDgl+lYiTbEppvGurZcIkTYUs5L8HND3d0dJQgVwvyr9GCYri0DzfMR6m0gPTMvmPCJ0T04iML9QKU0rHpZgwevLLPTlGAVUzxUgqfXX4xMJwf1s+NG+hHq0JqcPdz6x92CRkCO/3f3jBPBNfNlc89Mo5SgAvVPDCSI5FkBq+moj4yVA0I7j83jGLcm8ZqKpnKpxr74MWXbC2pAAm4m0KjlwYuG5ZQt41apfqPKh+EeCaNXPf82MCjD3ZPSbaQxmSkrTqwFeFU4YI2b0qpPryiK1qcuFQfnGbpnaAtSj/I8omlzuWnjAxCbBdvpCsswhIUQTxaneC7d0MEiYicjEClScnBcdOR5RgaUOMSqv8AD5fGGjYm8JssqUgkpSQEvV39ZP6k8jAcQp0P157GSZhxJASo5skF+bGng0K1q2RmoU2F0l95JIA/UQ9I020JAUzNlTg4dn5ZRXSNDWJ4o132ZJMuzC/4sskUIBBPiwfjnEJlq0bxPxfSH6/tnZTKmJSAoB23m5lWGtOTZVhUWJyCQEiUP0hI78a6n1i1cjCOEX4A4AsJWMwa8v8AEQz5hYuG8eME1H804HSmNZ11yNW1yMcWhcoJOFMxRpRZSBo9A5zqK6wvxR7EwQsSLvOFJUcyAW0DUd+g8YvSlFOHPcV2Y5glOnd5wSsakEoxS9wJZQSWJoGLl/CJJljSpRwJVhyAJctoCWD9dIaVVsVxpbA0meUs9QCpD8SSCD3RfsF5zB2bLUkg4VEKIYgBqvxiyu6wPWUfjyPXnFi5LimT5hlykpINVkiiRqs8By8IlGSn0It9HVj2ktQmGXMnzFFxhSXU76ZGGY3Ra+zMxUmQoAYlJmBAISXqfVbLJ3g/YdnpFhl4y5KACZqgXJC6oRWhUKADv1ineVim2uzTbRNK5UuXKUuXKCiCcKSoFZDYq91KcT044q5Mql+Sts5Yu0s6+ylIQHcpRQEszAGpoxfq0d2S0zJDImAzUg7qkgbieBxKDgCgPD2aRJsTe4CML1oUktmaFixbJsv7NVsuuXNCinEkpqThJSo9GqdWAIiUotO12dvHOKjhPr/ALKtqJu9LUFctR1TRQ7xF5S3FCRy/tAC8tlxLJOAy1EvjQSkqLZlaSCR+nxipNvS0WcV/3DBiAllKWTRICQEJAGZIPWlcuWtSVDv6ZvfG7GC2XeienDOlpmAUD0Umr7qsx0y5Qn316MQo47P6wOIBwlQbL9Kz4HlDJd+1EpZSlWKTMV/7c1gergqDeEFiXZjQ5c+jPFk76OSUHHTRhlvuibKKu0QrFq+fnWB6ArInLxPU8Y/Qk+zS5qcEyWmYP1Vboc09zQq3p6MJExzIWZKuBGNL97FI8YZSQtGTdgNAM89fqojkoOR45v8ACG63+jq1oLCXjbJUtWIeFCPCB0nZuY7Tk4eRd9M3oIe0gN0LQlb43STkRx1H1zifssCapUCcuXlDjIuAJ9UOwqo5Dm5zj03ZkXcD1lLcJPRJdzzjnf1PGmJmhQlSsI3s/wDDd8ciW7mjDnT6+cNM+7MTFQZGhUlnPVOXWIpl0pKUgpKU5Cozfh5d0UjywfTGyTFVIcsPCOezYn6pw/tB9V1dmCzFSiRXNm56k/WsVpV2byit0gByfrUnT5RQIKCMmNCTXjH00Bq+DfVYv2iUVKBSzaJ5ZeMfWmwmWgON4mv6R89eUYwM+zApo6eI+PCORZDoR3Fj5fKL8ixqWpgH14ZalqCDOz2ycyatkpKirRq9SdE9YBgBYrPMVQ+rq+bas3yjWvR7s4qQgTpowg1kyiMq0mkachq7wUuXY2TZ2WsJmTBVs5aD0NFHmWAg3MOI4iepJ+h5wrkajxaAatXN9Y4Ks9eH+I9XM0H+e6nxiOacIJLADy4k5eYhRivettTKlqWtsKRVy1TQJfRyQHOTvpCteVg7Wzha5bLQHBTMEyj0ZTbwDuI4F/y7dNKZcwgS1HCcAKVHVYJd0tQDdIz1YGrROEqSSQGVu0FPlEry5KXg6/jUOJuXkQ0YSQEJxEUIUvVqhkt1Z+Ue2orKCQhKBxCAmrgGq61IgNa7GtK1plh0K4H1Q7/GIfvQkELD6Du/sPOGetHApez20X0AkJDigBPcxz7ooovsoO6ouKk8e52aJL1u0khZAYpFebDPnDh6LNjpc9a5s5CZkuWyUghwpRzd82DU5xnBPsRxbewds1Km26YEIDkqZ9AGBJPIRsl1bOpsqBJRiJXRSmBCsncPlWJLksaLOppFkQgK3e0SAA2rUqH90dXpMWEWhaGxpl4UApbfUKHE/MRTjglsdRoXbdZ0W+0DFMP2ezlkhBYLWwC1l+FR5amCE+xpMtTqmqQQx3wxSRXTLCYFGzLkSRK7SQCkB95L5gqcd/mIrzLYshjaAQdEgkEFtdBGkr2h1oULmtirPOUhdChTM7EsGc8QwBpGkbN38mZKSiYsocNRe+Qk0dYGRBckCjjKMt24k9nNTNCiorDKOWRABp4d0QWC/SFZmuTZjmD59wzjOKkths/QqZrgAHEKABWeor3ceHGsCp10S11olVSOCtSyWenACsJN0bZlILlxmHDspm9UVVnUk8esN1n2pSsLwtjSMyQwpQlWYbWgoREpRa7GjJraBd77Pk7i0hQWxOdQ4YEU10PuinKuzspiezUqUhAIwAgIPElCRXLXhzh4kT0KNClqFJSc9aYdHLvXWO7TZZa6FKSVlieBauXTVhEfjXa0dS+rl1NWII2gtEtGKZKE8leFIlDBhTUkkzFFJYAaCpgjY9pZSysEqlmWnEvGCwo5/E9QtrhgzPuRKiAgs5OFwVZZkv6oYUeBdt2VWsTELGPtElLYvZcPQVyHEO8MnNfkL+CfWmEJFrCg6VJWDqlQI8cz3RObRSoccw79B84TJuzCZCAiWlcneBPZvLdnoVCpHfpEuO0ienBMQZWBLowkqcOFHGClnbV4PypakqA/pW/saYyzbFJWd6Ul/BvBop2jZ2zq3hjBFBUEdySPjAebtaZMozLQhSDiwkS1doEvQE0TrSj1bjBCzX9LWJYE0JUv1RMGBRbQIWASajIawceOfo5Z8DXcSBWyNXE0FX5lpPkAS0V5myChVKpalGuMlTvyBTDAJinejdI+xqA9nlT31hX9PAi+OIpTNk5tUoAc5rUpJ8A4aODsZNVRIwp1UVJr3BVP7Q3kqoKA9Pdwj5y7uG7vow0eLHpmwEtOwSgtyA49UumnE+t4UiJPo4WSHWkj9RJb9or5Zw71yx1z0fwjwrdzjds2c+UXTYwLsOx8mWgJUSdVAMkLVzNS3KkGJS0pThQAlI9lA97vi6vEBKWdiRwbLxqI+VN5U0US/wAowSTtuADcTX+4j4iu8fE+4jPvERFanFWPECh+MDrVfMpClIxJVNSCTJCgT4ksipHrNnC6StjKLk6QRtFuTLSpRISlIdSlUAHEigPdCrabwXbSBKb7OC5Ll5rH1kFCnSB+RWeo0EtvTONqdakLkB8EpjT8pJBOMqBIL5OGEfWi1SpWISRLEw1SlwBiamJsiNa6HKJtvk1A7IccOL+XJ36CFisyZbEMk5EAAYu5sx9cIX7+vzE7hnH1mKUGXWKF4bUmYkOCkh3HBXAcB8H1rC3brcqYWGaiwrThro0dHHBQjo5ublfI7Yy2GbZ5lgOJZROlrWpCggl3I3VECqSB3EvxgILN9oBwodaQ5ZsnAJ8T5w9bHyrOgBE1MtaGwucJanrdDVxB7aK6LKLNMMuVKCgwCpaEg0WgKZSerGsT5U0yCjbMswvLQDXdGfSNU2Iu8SbEhhVbzKfqy8gIyQT2UhDUwAv0AjarlT/tJIH8pP8A1EBO5UbyMVqISlKdGbygXbJaFJnJUxSyVKGYYGrjomK9t2e7Mib2i1KTvD5amuUWlLCkomJKloUnVmKVBwTly8YtDdoLAUy9bJLAEuUN1yMMtI658XMU7Xea5zdnZ90sxxM75dzEHw4wwzLNhICcIGJgw9li78Q/wgbiSG9kKKkBWWEOMLPTLiPZaJX4Doz7a26JuAKWkUxAgcKHho/vjO1qwqZ6acx82jZ79vFC5Zb1hUAVqHBD5NgT4mMzvm7kFe67K3unSKLaMV7Fb90F6j690GLvvlSPaObjjm5FdOTwqWmxzJDOHQqoUMj8jo3KJZN4cTButMxpVi20UkDMFxkATwqTUMDp5wxWLb0YwMTpAqKBycji9bFmNQYx2Xbs2zIOvL5CJJNv3auMs60HX3wHGLMrN9sm1stQzBUWcUdL1Ao2lcy8EUX3JUlRKxgq7kboGYpk3DrH58TfKmYkkEg0fTLzDv5wWl7Qqc5g4WBBIfU1B1OvKF+L0Gzd5lpQtH4akkkbqmxAA8q0pFe0WCUU+qFED2FYSVDRhSsY+Nr1koDp3VMXFWZjh4Rasu3LYikMpS2OPEHLgHJR0qGAyhMJIZNI0RezUt1JSpsSXIUATU8nIILHhSKM3ZxZCglKQymSSakjUE1II4eELidulFSmU7kCgYgPxIq+US2f0gArS+8BvBRKWSQO6pBJdmhfgvtFl9RNeSwjZNUueqagzUrU+IOoIcZqCBQuetWOtOhLnS8YxmZjLpUuWBh/SQhnH6nf3RHK28YOSgKUSTgVoHZg9aZx7J9JQNSys8gdNKqhlxPw2Z86f3JM9Rap/ZgdlLd978RQQ36VFJKizFm4x2q+04sPZTCke2MOFLfmdQIPQGBUzbhKyk4QApJ3SA78gFxVl7WICQ6KsSCW4uXLs7U+bQcJ+/0LlxvuP7GGXfQL4pcxDeqtQSy/6SFEnm4Ajn7+3cRkTUq0QcDq6MoiulYXF7TIWym9oFsQZnDU0DcImva+hKUGZLpxUqEkFiHNX1fSsapZY3+jXxVdP+wveV/LTh7GSVKLYkTFhBD55YgW1roc46mXors1syFEslw9W3ixYHNNG1hImbTKCWBBOWIpGZ1r7hEEzaiarCCskChGQ8AOPCnWH+OXl/oHyQXUf2NaJUybLwWmcpSCoE07JkjQYCMVX1q4pSIPvaTiWUszMQAC3/JTahu+E+030VYXOVcq0+MeTUkyysA4VatQmtCT0hXxRTV7CueVfx0Mdv2iIG6yQQkDMmjOH6NC3OvIqdgxrXrUsc/8RTtdsZJD6vA6ZanLJ1iraXRHb7ClrUez7V90qw5hyoAE074s7MSMSytaXDEJHVq9TAmRLM3Ckv2aP/JWp6fIQw2S7nAAWpP1SDFeRWxjkXTKIO6cvzHL6Bg7absBsUxfaKZISk1H8wN5EPq4ELsix2hIGFYWAcj/AH584N2O8JybHaAuVQqTUPniQTxGfvjcn2hiIgUAkPQMPcIfbn+8Z0mWEKlSpOABKqFRADAkBy9OUZ9bbOViWUkJYJOp9kP86xoHo1vjdVZ1mqTiRzBzHiHaOem2LWx4NsBk4Zq0gpDElvWDMyc2I3n4wu3Ff0oWhdjX6sx1SSpwCCd6V1BNPDhBe12NJUFKBKclNm2h7oBbRbOomoOBIQU70tYORehxZ1DP3NFYx3aC6SGK8UqLpSsIVhUpJDH2gSOLEGFpV0rKkmaTi1B07/HlHmzW2RV/tbWUyp6XSJi0hl0yLEALY9C3EtDKuz4lbxf8MMpiHIKgQxHMUijirsVNioiypSkUqWILVd69NeVOcLG0lzPinIDimIdfa78z1h5vJYlFDpLlJIIGjccs9IDyu2tATusNWoHAaviaDh0gZKL0FJszS1WnClSaFKqFJD9C2h5wGkXYZiglNCcgRR9ADo8abe3o/oZkuqn3kad3PVi3zXVWMy11SQpJ1GRHLrByUwVQm2mzzJRaYhSCDqG848RaTlDje94GajeSANXhRmWMZB3enOFlBLoKZLKtjJHItn3j4xKbwYU8jHSNmZxl40MoHR2PnR++KFpsMyX66FJ6j4wrUkNaLv2hzod7hk58onTbiVMC+jA69weAapv0I7ROZQLlnfn/AJgWw0G7PaSclVUakmgo/dl4x1ItJdz351poDw5wERaWVmW6x7KtFR9aGGUgNB2VawVbwdgSlsxunXLNjzj4WwksSeXfWAsm0c9D7o+RbDGyNQZRaFPmWrnV6cdGiOXatQeJd+p+EClWsv8AXSOTPo0bIwakzqipPDvi/e0iZJwiYCCcWZB14aQuXfNJWkc37hU+6LN+3mpcypfCOPGphG7aYy1FkptZA5/XlEMy1DPOrwNXPyjwrJyr0hrYuggu1P4M311gte1/LTZ5VmcYUb5HMua/uMA7FLOMFVKYg/fXlFiz2HtCpUwkku3XTuFIKTZrB0yeVFg5gnYbnJ9ZwTRuXDvg1dtxYQ7hII9nM98WpNrly1Mn9zfRhlD2CyEXOpIcHfNW95Iy7ouWS1qQRjQfd31zi9Z5QXUF659GMXrOhCgUOlwWIVqTVnIyLNThFaELdgt6FFgsZZGjeP1SHC1WPs7vWnFlhUpsiVKQWJ/MKHvEALr2JTNaaXQFKIQ1QNzEkqGWaeLO0Fr4sn2axWjEvEolIObeugin9MQ5HlpDqlszTsjgSkg4kgU5MPrvitItplzQtJIKCHGTg8DxGfWCEizTFSjNUlW7hBxAuU4Ayg+gy8IDX7YCUuhioBxzHChz5RK34BK60a3sztfLtIwEtMHIgK5h9eUHUWXMCgOnA8vlGI3PccqVLRMtU1QmrS4kIxOhL0VMIcuQAyaO+dIctntpe07OziapKU+oVkpxivrFRJADsATFI2tip3pljazZxExO6DjGSglkjiDyevXXSA+z231qsihItSFzJSclD1kigG8aLSAMs+ekatYdmQKzVFZ/K5bv4x9e2yUmcjApIYZMGKeh0g5+xtIGWG1SbTLQZShNlg15BiBiSd566jSJjZQSpI3QEggcHxDuypCReOxlosCzOsyiRkSmhZ8iBmOkeXd6TcCsNokU1XLzA/Uht6r5HXKGaUkCxwVZd4jMLcdGDEniKN3iA182aQuWgTE8hhoqiQXS9QHpWDdx35ItQeTOlrzUUpO8HOqMwx4xXm7OJmgKBUlWr1rlka+cS+Jp2mNfsyu8Nm5sxX4Qxpqw1DFnPHqIppufszUHEM3De+Nnsd1oQhIQKMFc+OflFO13emchRXLcNuuK6uUnOoqIObXaDjfRkoQUk4XESlBWllrIfgWPeYdrTsWlReWtg4d6tuux1Gn7nhLvm6JmJQSl0g5pLvU18vOLKafkXFoE2vZcAOgBQ4Kz7iIHf6dKvYUlqUI+MM9hsS5Y3sQJ0LhhpQ8YsFZAcZs9YOKZrEifs+QcykfqB94DRXTcq8TUZ83HueH6aTQFjwBGsCLwWlK8PZoNH+m6wHBGsVPuuZqGoTx0ypHIsimNGYPkeLN8YbJckKSCEN0UfjHC7ATrQ6QPjNYrpsimJ6D3/KPhYiwqHJy8PnDVLsGdIoTbDhUaZGM4UCwdZbIqWpKhVxXlX5DzjuZdbzHqUkueJ4tDBZrLiSFM/H4iLAkBVE/RzPdSkHANioq7cLunPLgPoQQslgCk4dNRz5+MMKrvCgxyaB5sipS+dSDxg40A5Td4fJ/qkWpNhYZHQnzpF6wICg4oRmOH9ni7KsFGEOogKUuRk/dyb3ZxZF1JXmGqwI0gtYbhnuAqWpKTktQIHu5fWcNln2PTLZUxbhwMKaVJAFe86CBaNsz2y3HOSXkArfQAvxqnvh42auczAoT0ZpGgbXUjEFOBlSGqz2QSuyEsMkPiIGe6znnQR7ed7SLI8y0TkJSUjCkneLOThTmqpyAibd9jHF22HBLAQVlGPMl2SlRFOVIC7dbRWezWeZKK8U2aQQgNiDFDk5MGSM6l4Ub99Ks2YDKu6UZMsU7Qhy36UZS/M9IA2C5lTZU2bNBcgErU5xkqTWtSecBrRkVJNoISd5RJSCoYjWg0jmy2kqOBYY5jhXJviIjstn3UnIFABGvjEyLMCUsHIoMyeg4xxRm5S0tCqTbIb0VNmKJVMWp6OVEnkHzblEVzo7KZiUSpg3whgl7Pz1Ckun6iB5EvEFquKbKGJUthxDEd7ZRa3doZxHHZnbiZJAST2srgTvJ6E/8AU+UaLdF+SrSjFLU/FJ9ZPIj6Efn6XMKS6S3uME7FfOEhWIy1j2gWbvGUUyjLUtP9CW12bpbjLCcS2AGp+s6xmu1VzyrS+BGAfmTRRfjo3KFed6Sp6kETCJqxRB97pFHaIrl9IKhMBtCAZdHah57uvSkTzSYylErL9HVoQ05BITiZKkkpUc2PIOGd84KWTbS32bcUrtUp0mje6FfreJjQ7DtKm0yUqkpStBYMXB1dNPVIIFTSoj21fZpwCZ6MCh+cPwffTxHvisZsNAKx+kmzpl78pSCGBwnEB3UU1WFIO3JfNmmoAl2iXMYAZ1pQbhq/JoBXj6O5MwFUpRG8AAkhSasH4tV89IUr/wBgJshLslegwnM60NWhskwGoqu0TJZQQpAOZFDQ0r0A7qQIkbKpBJxEhK8JBAqA1HHXhGQSLzvCzFpc+0S20xKb9qnENN2ekK3SkjtME009ZA73wFL+MbFMa2aSqxJVMKVBKgEChA1J4/0xSVspIUd6WHehQSKNqAWd3hZu30pqMwmZZUuQBiTNwuHoGWDxJ9bWCcr0oWTGEzETpRd3whY1DPLUecKuOtqwXZPadhpZBIUsEcQD4O2kId8bLK7dYStJYkAkNlQceHlGhzfSBd6qfaMOjqlrA/6xZTthd8wUtcgk8VD/AOwEOr9mVCZdOxM0yUkYC7nNtTyjq0bDzgWCATyUPjD5Ybzs+Clokas01GRJOT84nk22UT/Gknh+Ig8efOGU5fgBmP8ApK0JNZSvL5wOvnZiekBRlKAyOXdr1jXZ9oltWbKZwazEfEx9aJ1mKazrP3zJfxMZzbAkZDc1zTioowGtRUZ668PdFydspOlTApksXDAg9UhtTmOhjSjfFilpS9ps6SAH/ER8Dxiqvbi7pZJNrlmr7pUaFqMkHhGyYaF2z7GLKfWGIhwACzUq5bjwiWZ6PMaQFLYktQClCeOVIIH0j3b2uNE2ZMUU4MAlLahUXDgBy+p0EU7z9LkhOFSLLNUoEs60DTMtipWDbZjq7fRsiWQVLJU4DB2r4Q1ouJCEbiBmAaB2xB8uTmBV47VzFWGy2hHYyVT8wtEyY2ZYCWxLAEklsuJEUNvL2tIulEwKMmcZqUlUt0Yk7+hOJIUADhJcZaRyr6hPl+Knf+jVqxqvZctEoqmTkS0ulRK1ACiwSK8QG74X719ItiljdC52EhSSkMkqGTKUQ5fgCIUfRxcsu0Geu0ITOUyGM4BRFVuxmHv7ofE7MWUB/s0gf8JVfOL2k9iiFevpKt1o3ZKU2dJpuVUR/WRQ8wB1ijdOxc60zDMWVrJzXMUS3VRzh52zsyLLIkrs8qSFKWQT2SC4AJFMoj2Vvy0zrUhEzD2WGowJHsAtSufuiU+WENDxhKStIIXFsHJktjZS82Ipzpr3xa2suRH2WYoJwkYcqPvp0yia9bzmyZrdnQk4SADifzfKnKJtoVrNgmGYGUcNKU308ImuWM5OKe0M+OUUpPpmG2NJWEACpAAHEsIeLFYJVlRiURi1VmSfypHkwqYzO4rUsTJbLUGyYnhDFOt8wzpbzFlkqI3jSg5wyjQi0N1328rWorOBhSUQxA/OSc35UEXLPakzEkpql2dqHmHzTzjPb+tswoS61nfAqo83gp94zRQTFt/UfnGoxUvWzpRPmITRINBwcAt5wPtUjEhSdVAh+EDrVbFmYslaicR9o8Y5Va14DvqzHtHnAasz2ApyZqHxIIavzMedtMJBwkjjXJvlE97zlEhyTlrFKROUx3j4xqJUMexdvnS7ZKISrcU6w5Aw4TmWOh741e37e2VMpUyilayzmTQAhQcMGqrpGMXfa1hMxlqDpOSjFWVPViG8ddTyjPS0Hro1O7duZMxZYKkOAysRIPVYYpH7u6C9tvSYoJUV404WSSygeYUGf3xi02aQSASM9eUGrst0wISMa2BLDEWyS9IpDkb1LZk3ZplgvpCZiTMlYgK0IP8A4qz6PBpVpuueoFQEssRvS8AOXtJpRuOpjJpdumMN9f7jHptsz86/3GL4RfQbZqEzY6wTQOytCMQHqiakglst6udYineiQGqZrg8UfEGMymWlZFVK8TFVN7Tkk4Z0wdFqHxhHFryEeL89F02XKUoYDpmRmQNRCfN2HnAeoD0Ig7d1/wBpXJZdonKy9aYs+8x394zf5i/3n5wmTGSIJPo+tAQn8FdQNOUeSdhJ4UWkqKk0P4b5h8iOHvhvRe8/An8abkPbV84+N7zsSfxpmZ9tXA84Pyfg1CrP2FtCwAZCmFQ0pvcOUUpuwM4FuxX+0w/ffE/+dN/er5xTtd7TsX8aZl+dXzjLkt9C0ZzP2JnJUR2SvCCV07CTl0wNqHIEHLzvKaVD8WZl+dXPnEV3XnNEwNNmfvVw6wVKmNjols/ovmk1CB3v7hBqR6K2G8sAckfEmAe0N/WhKd20Th0mKHuMKki9ZyhvTZh6rUfeYspk8TdrLbbPZpMqV2sl5ScLqUHAObM+dKcoVvSJtrKFiMuXhWvtE4SxKQN51YlAB4zn7Yv86v3GKN82lSpCwVKIbUk6xGXFFvPyG3VDFsB6SJVlmTlWpSz2iUBOFAW2EqKgxUGG9TvhyT6cbvywzqV/9Omn/wAlOsfnzFQd8NtwLIwkEgiWC44vn1qfGJJUgdGg7V+kuwW2VLT/ALmWEKK3+zAgggjLtBTnEOzm1Njs89No7WeUsRhVJSl2SE6zi3EUjKr0tCtwYlMEgAOaBzSKeM8TAf5Gya6P0hc+21kts9KZc8oWFEpTNSBjJxAAMvPeyzLQa2ssRFhWMRxJw1GrrQ7iPy1Z5pCgQSC41jYJ17zlWBLzph3EZrVxTzjLyZM//9k="/>
          <p:cNvSpPr>
            <a:spLocks noChangeAspect="1" noChangeArrowheads="1"/>
          </p:cNvSpPr>
          <p:nvPr/>
        </p:nvSpPr>
        <p:spPr bwMode="auto">
          <a:xfrm>
            <a:off x="63484" y="-575064"/>
            <a:ext cx="2580603" cy="1771651"/>
          </a:xfrm>
          <a:prstGeom prst="rect">
            <a:avLst/>
          </a:prstGeom>
          <a:noFill/>
        </p:spPr>
        <p:txBody>
          <a:bodyPr vert="horz" wrap="square" lIns="91416" tIns="45708" rIns="91416" bIns="45708" numCol="1" anchor="t" anchorCtr="0" compatLnSpc="1">
            <a:prstTxWarp prst="textNoShape">
              <a:avLst/>
            </a:prstTxWarp>
          </a:bodyPr>
          <a:lstStyle/>
          <a:p>
            <a:endParaRPr lang="en-US" sz="2000"/>
          </a:p>
        </p:txBody>
      </p:sp>
      <p:pic>
        <p:nvPicPr>
          <p:cNvPr id="51" name="Picture 8" descr="http://www.drogbaster.it/stadi-calcio/Stadium-Johannesburg.jpg"/>
          <p:cNvPicPr>
            <a:picLocks noChangeArrowheads="1"/>
          </p:cNvPicPr>
          <p:nvPr/>
        </p:nvPicPr>
        <p:blipFill>
          <a:blip r:embed="rId4" cstate="print"/>
          <a:srcRect/>
          <a:stretch>
            <a:fillRect/>
          </a:stretch>
        </p:blipFill>
        <p:spPr bwMode="auto">
          <a:xfrm>
            <a:off x="352031" y="1558315"/>
            <a:ext cx="789151" cy="582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2" name="圆角矩形 15"/>
          <p:cNvSpPr/>
          <p:nvPr/>
        </p:nvSpPr>
        <p:spPr bwMode="auto">
          <a:xfrm>
            <a:off x="319234" y="4346998"/>
            <a:ext cx="11641735" cy="2153557"/>
          </a:xfrm>
          <a:prstGeom prst="roundRect">
            <a:avLst>
              <a:gd name="adj" fmla="val 7570"/>
            </a:avLst>
          </a:prstGeom>
          <a:noFill/>
          <a:ln w="12700">
            <a:solidFill>
              <a:srgbClr val="00B0F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3" rIns="121868" bIns="60933" numCol="1" rtlCol="0" anchor="t" anchorCtr="0" compatLnSpc="1">
            <a:prstTxWarp prst="textNoShape">
              <a:avLst/>
            </a:prstTxWarp>
          </a:bodyPr>
          <a:lstStyle/>
          <a:p>
            <a:pPr defTabSz="1218651">
              <a:buClr>
                <a:srgbClr val="CC9900"/>
              </a:buClr>
              <a:buFont typeface="Wingdings" pitchFamily="2" charset="2"/>
              <a:buChar char="n"/>
            </a:pPr>
            <a:endParaRPr lang="zh-CN" altLang="en-US" sz="2000" dirty="0">
              <a:ea typeface="宋体" charset="-122"/>
            </a:endParaRPr>
          </a:p>
        </p:txBody>
      </p:sp>
      <p:sp>
        <p:nvSpPr>
          <p:cNvPr id="53" name="TextBox 33"/>
          <p:cNvSpPr txBox="1"/>
          <p:nvPr/>
        </p:nvSpPr>
        <p:spPr bwMode="auto">
          <a:xfrm>
            <a:off x="1676401" y="4465386"/>
            <a:ext cx="9938084" cy="1772769"/>
          </a:xfrm>
          <a:prstGeom prst="rect">
            <a:avLst/>
          </a:prstGeom>
          <a:noFill/>
          <a:ln w="9525">
            <a:noFill/>
            <a:miter lim="800000"/>
            <a:headEnd/>
            <a:tailEnd/>
          </a:ln>
        </p:spPr>
        <p:txBody>
          <a:bodyPr wrap="square" lIns="91416" tIns="45708" rIns="91416" bIns="45708" rtlCol="0">
            <a:spAutoFit/>
          </a:bodyPr>
          <a:lstStyle/>
          <a:p>
            <a:pPr marL="228533" indent="-228533">
              <a:lnSpc>
                <a:spcPct val="130000"/>
              </a:lnSpc>
              <a:buClr>
                <a:srgbClr val="00B0F0"/>
              </a:buClr>
              <a:buSzPct val="60000"/>
              <a:buFont typeface="Wingdings" pitchFamily="2" charset="2"/>
              <a:buChar char="u"/>
            </a:pPr>
            <a:r>
              <a:rPr lang="en-US" altLang="zh-CN" sz="1400" b="1" dirty="0">
                <a:solidFill>
                  <a:srgbClr val="00B0F0"/>
                </a:solidFill>
                <a:ea typeface="微软雅黑" pitchFamily="34" charset="-122"/>
              </a:rPr>
              <a:t>Key NAs</a:t>
            </a:r>
            <a:r>
              <a:rPr lang="en-US" altLang="zh-CN" sz="1400" dirty="0">
                <a:solidFill>
                  <a:srgbClr val="00B0F0"/>
                </a:solidFill>
                <a:ea typeface="微软雅黑" pitchFamily="34" charset="-122"/>
              </a:rPr>
              <a:t>: </a:t>
            </a:r>
            <a:r>
              <a:rPr lang="en-US" altLang="zh-CN" sz="1400" dirty="0">
                <a:ea typeface="微软雅黑" pitchFamily="34" charset="-122"/>
              </a:rPr>
              <a:t>Match the value of the industry's enterprise BG NAs and filter out key NAs according to the value regional data center switches.</a:t>
            </a:r>
          </a:p>
          <a:p>
            <a:pPr marL="228533" indent="-228533">
              <a:lnSpc>
                <a:spcPct val="130000"/>
              </a:lnSpc>
              <a:buClr>
                <a:srgbClr val="00B0F0"/>
              </a:buClr>
              <a:buSzPct val="60000"/>
              <a:buFont typeface="Wingdings" pitchFamily="2" charset="2"/>
              <a:buChar char="u"/>
            </a:pPr>
            <a:r>
              <a:rPr lang="en-US" altLang="zh-CN" sz="1400" b="1" dirty="0">
                <a:solidFill>
                  <a:srgbClr val="00B0F0"/>
                </a:solidFill>
                <a:ea typeface="微软雅黑" pitchFamily="34" charset="-122"/>
              </a:rPr>
              <a:t>Markets outside China: </a:t>
            </a:r>
            <a:r>
              <a:rPr lang="en-US" altLang="zh-CN" sz="1400" dirty="0">
                <a:ea typeface="微软雅黑" pitchFamily="34" charset="-122"/>
              </a:rPr>
              <a:t>Focus on customer ISP/OTT, colocation DC, carrier, finance, and education industries, make breakthroughs to establish a foothold in the market, and nurture other opportunities.</a:t>
            </a:r>
          </a:p>
          <a:p>
            <a:pPr marL="228533" indent="-228533">
              <a:lnSpc>
                <a:spcPct val="130000"/>
              </a:lnSpc>
              <a:buClr>
                <a:srgbClr val="00B0F0"/>
              </a:buClr>
              <a:buSzPct val="60000"/>
              <a:buFont typeface="Wingdings" pitchFamily="2" charset="2"/>
              <a:buChar char="u"/>
            </a:pPr>
            <a:r>
              <a:rPr lang="en-US" altLang="zh-CN" sz="1400" b="1" dirty="0">
                <a:solidFill>
                  <a:srgbClr val="00B0F0"/>
                </a:solidFill>
                <a:ea typeface="微软雅黑" pitchFamily="34" charset="-122"/>
              </a:rPr>
              <a:t>Solution replication:</a:t>
            </a:r>
            <a:r>
              <a:rPr lang="en-US" altLang="zh-CN" sz="1400" dirty="0">
                <a:solidFill>
                  <a:srgbClr val="00B0F0"/>
                </a:solidFill>
                <a:ea typeface="微软雅黑" pitchFamily="34" charset="-122"/>
              </a:rPr>
              <a:t> </a:t>
            </a:r>
            <a:r>
              <a:rPr lang="en-US" altLang="zh-CN" sz="1400" dirty="0">
                <a:ea typeface="微软雅黑" pitchFamily="34" charset="-122"/>
              </a:rPr>
              <a:t>Guide projects before bidding and build a virtuous cycle through project operation and detailed solutions.</a:t>
            </a:r>
          </a:p>
        </p:txBody>
      </p:sp>
      <p:pic>
        <p:nvPicPr>
          <p:cNvPr id="54" name="Picture 3" descr="C:\Users\z00163471\Desktop\clip_image001_000.jpg"/>
          <p:cNvPicPr>
            <a:picLocks noChangeAspect="1" noChangeArrowheads="1"/>
          </p:cNvPicPr>
          <p:nvPr/>
        </p:nvPicPr>
        <p:blipFill>
          <a:blip r:embed="rId5" cstate="print"/>
          <a:srcRect/>
          <a:stretch>
            <a:fillRect/>
          </a:stretch>
        </p:blipFill>
        <p:spPr bwMode="auto">
          <a:xfrm>
            <a:off x="358036" y="4535684"/>
            <a:ext cx="1329981" cy="13695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TextBox 27"/>
          <p:cNvSpPr txBox="1"/>
          <p:nvPr/>
        </p:nvSpPr>
        <p:spPr bwMode="auto">
          <a:xfrm>
            <a:off x="358037" y="6050084"/>
            <a:ext cx="1229775" cy="400085"/>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lIns="91416" tIns="45708" rIns="91416" bIns="45708" rtlCol="0">
            <a:spAutoFit/>
          </a:bodyPr>
          <a:lstStyle/>
          <a:p>
            <a:pPr>
              <a:buClr>
                <a:schemeClr val="tx1">
                  <a:lumMod val="50000"/>
                  <a:lumOff val="50000"/>
                </a:schemeClr>
              </a:buClr>
              <a:buSzPct val="60000"/>
            </a:pPr>
            <a:r>
              <a:rPr lang="en-US" altLang="zh-CN" sz="2000" b="1" dirty="0">
                <a:solidFill>
                  <a:srgbClr val="00B0F0"/>
                </a:solidFill>
                <a:ea typeface="华文细黑"/>
                <a:cs typeface="华文细黑"/>
              </a:rPr>
              <a:t>Strategy</a:t>
            </a:r>
          </a:p>
        </p:txBody>
      </p:sp>
      <p:sp>
        <p:nvSpPr>
          <p:cNvPr id="56" name="TextBox 24"/>
          <p:cNvSpPr txBox="1"/>
          <p:nvPr/>
        </p:nvSpPr>
        <p:spPr bwMode="auto">
          <a:xfrm>
            <a:off x="1203997" y="1252495"/>
            <a:ext cx="2453603" cy="884841"/>
          </a:xfrm>
          <a:prstGeom prst="rect">
            <a:avLst/>
          </a:prstGeom>
          <a:noFill/>
          <a:ln w="9525">
            <a:noFill/>
            <a:miter lim="800000"/>
            <a:headEnd/>
            <a:tailEnd/>
          </a:ln>
        </p:spPr>
        <p:txBody>
          <a:bodyPr wrap="square" lIns="121903" tIns="60952" rIns="121903" bIns="60952" rtlCol="0">
            <a:spAutoFit/>
          </a:bodyPr>
          <a:lstStyle/>
          <a:p>
            <a:pPr marL="0" lvl="1" eaLnBrk="0" hangingPunct="0">
              <a:lnSpc>
                <a:spcPct val="150000"/>
              </a:lnSpc>
              <a:buClr>
                <a:srgbClr val="00B0F0"/>
              </a:buClr>
              <a:buSzPct val="85000"/>
              <a:tabLst>
                <a:tab pos="480404" algn="l"/>
              </a:tabLst>
              <a:defRPr/>
            </a:pPr>
            <a:r>
              <a:rPr lang="en-US" altLang="zh-CN" sz="1100" b="1" dirty="0">
                <a:solidFill>
                  <a:srgbClr val="00B0F0"/>
                </a:solidFill>
                <a:ea typeface="微软雅黑" pitchFamily="34" charset="-122"/>
              </a:rPr>
              <a:t>Government:</a:t>
            </a:r>
            <a:endParaRPr lang="en-US" altLang="zh-CN" sz="1100" dirty="0">
              <a:solidFill>
                <a:srgbClr val="00B0F0"/>
              </a:solidFill>
              <a:ea typeface="微软雅黑" pitchFamily="34" charset="-122"/>
            </a:endParaRPr>
          </a:p>
          <a:p>
            <a:pPr marL="177748" lvl="1" indent="-177748" eaLnBrk="0" hangingPunct="0">
              <a:lnSpc>
                <a:spcPct val="150000"/>
              </a:lnSpc>
              <a:buClr>
                <a:srgbClr val="00B0F0"/>
              </a:buClr>
              <a:buSzPct val="85000"/>
              <a:buFont typeface="Wingdings" pitchFamily="2" charset="2"/>
              <a:buChar char="ü"/>
              <a:tabLst>
                <a:tab pos="480404" algn="l"/>
              </a:tabLst>
              <a:defRPr/>
            </a:pPr>
            <a:r>
              <a:rPr lang="en-US" altLang="zh-CN" sz="1100" dirty="0">
                <a:solidFill>
                  <a:srgbClr val="00B0F0"/>
                </a:solidFill>
                <a:ea typeface="微软雅黑" pitchFamily="34" charset="-122"/>
              </a:rPr>
              <a:t>E-Gov: </a:t>
            </a:r>
            <a:r>
              <a:rPr lang="en-US" altLang="zh-CN" sz="1100" dirty="0">
                <a:solidFill>
                  <a:prstClr val="black"/>
                </a:solidFill>
                <a:ea typeface="微软雅黑" pitchFamily="34" charset="-122"/>
              </a:rPr>
              <a:t>e-government platform, national data centers</a:t>
            </a:r>
          </a:p>
        </p:txBody>
      </p:sp>
      <p:sp>
        <p:nvSpPr>
          <p:cNvPr id="57" name="矩形 56"/>
          <p:cNvSpPr/>
          <p:nvPr/>
        </p:nvSpPr>
        <p:spPr>
          <a:xfrm>
            <a:off x="4476015" y="1273007"/>
            <a:ext cx="2691383" cy="1161840"/>
          </a:xfrm>
          <a:prstGeom prst="rect">
            <a:avLst/>
          </a:prstGeom>
        </p:spPr>
        <p:txBody>
          <a:bodyPr wrap="square" lIns="121903" tIns="60952" rIns="121903" bIns="60952">
            <a:spAutoFit/>
          </a:bodyPr>
          <a:lstStyle/>
          <a:p>
            <a:pPr marL="0" lvl="1" eaLnBrk="0" hangingPunct="0">
              <a:lnSpc>
                <a:spcPct val="150000"/>
              </a:lnSpc>
              <a:buClr>
                <a:srgbClr val="00B0F0"/>
              </a:buClr>
              <a:buSzPct val="85000"/>
              <a:tabLst>
                <a:tab pos="480404" algn="l"/>
              </a:tabLst>
              <a:defRPr/>
            </a:pPr>
            <a:r>
              <a:rPr lang="en-US" altLang="zh-CN" sz="1200" b="1" dirty="0">
                <a:solidFill>
                  <a:srgbClr val="00B0F0"/>
                </a:solidFill>
                <a:ea typeface="微软雅黑" pitchFamily="34" charset="-122"/>
              </a:rPr>
              <a:t>Education:</a:t>
            </a:r>
            <a:endParaRPr lang="zh-CN" altLang="en-US" sz="1200" b="1" dirty="0">
              <a:solidFill>
                <a:srgbClr val="00B0F0"/>
              </a:solidFill>
              <a:ea typeface="微软雅黑" pitchFamily="34" charset="-122"/>
            </a:endParaRPr>
          </a:p>
          <a:p>
            <a:pPr marL="177748" lvl="1" indent="-177748" eaLnBrk="0" hangingPunct="0">
              <a:lnSpc>
                <a:spcPct val="150000"/>
              </a:lnSpc>
              <a:buClr>
                <a:srgbClr val="00B0F0"/>
              </a:buClr>
              <a:buSzPct val="85000"/>
              <a:buFont typeface="Wingdings" pitchFamily="2" charset="2"/>
              <a:buChar char="ü"/>
              <a:tabLst>
                <a:tab pos="480404" algn="l"/>
              </a:tabLst>
              <a:defRPr/>
            </a:pPr>
            <a:r>
              <a:rPr lang="en-US" altLang="zh-CN" sz="1100" dirty="0">
                <a:solidFill>
                  <a:srgbClr val="00B0F0"/>
                </a:solidFill>
                <a:ea typeface="微软雅黑" pitchFamily="34" charset="-122"/>
              </a:rPr>
              <a:t>Higher education: </a:t>
            </a:r>
            <a:r>
              <a:rPr lang="en-US" altLang="zh-CN" sz="1100" dirty="0">
                <a:solidFill>
                  <a:prstClr val="black"/>
                </a:solidFill>
                <a:ea typeface="微软雅黑" pitchFamily="34" charset="-122"/>
              </a:rPr>
              <a:t>university campus + data center platform, regional education platform, HPC</a:t>
            </a:r>
            <a:endParaRPr lang="zh-CN" altLang="en-US" sz="1100" dirty="0">
              <a:solidFill>
                <a:prstClr val="black"/>
              </a:solidFill>
              <a:ea typeface="微软雅黑" pitchFamily="34" charset="-122"/>
            </a:endParaRPr>
          </a:p>
        </p:txBody>
      </p:sp>
      <p:sp>
        <p:nvSpPr>
          <p:cNvPr id="58" name="矩形 57"/>
          <p:cNvSpPr/>
          <p:nvPr/>
        </p:nvSpPr>
        <p:spPr>
          <a:xfrm>
            <a:off x="10214812" y="1265769"/>
            <a:ext cx="1881341" cy="1415756"/>
          </a:xfrm>
          <a:prstGeom prst="rect">
            <a:avLst/>
          </a:prstGeom>
        </p:spPr>
        <p:txBody>
          <a:bodyPr wrap="square" lIns="121903" tIns="60952" rIns="121903" bIns="60952">
            <a:spAutoFit/>
          </a:bodyPr>
          <a:lstStyle/>
          <a:p>
            <a:pPr marL="0" lvl="1" eaLnBrk="0" hangingPunct="0">
              <a:lnSpc>
                <a:spcPct val="150000"/>
              </a:lnSpc>
              <a:buClr>
                <a:srgbClr val="00B0F0"/>
              </a:buClr>
              <a:buSzPct val="85000"/>
              <a:tabLst>
                <a:tab pos="480404" algn="l"/>
              </a:tabLst>
              <a:defRPr/>
            </a:pPr>
            <a:r>
              <a:rPr lang="en-US" altLang="zh-CN" sz="1200" b="1" dirty="0">
                <a:solidFill>
                  <a:srgbClr val="00B0F0"/>
                </a:solidFill>
                <a:ea typeface="微软雅黑" pitchFamily="34" charset="-122"/>
              </a:rPr>
              <a:t>Large Enterprise:</a:t>
            </a:r>
            <a:endParaRPr lang="zh-CN" altLang="en-US" sz="1200" b="1" dirty="0">
              <a:solidFill>
                <a:srgbClr val="00B0F0"/>
              </a:solidFill>
              <a:ea typeface="微软雅黑" pitchFamily="34" charset="-122"/>
            </a:endParaRPr>
          </a:p>
          <a:p>
            <a:pPr marL="177748" lvl="1" indent="-177748" eaLnBrk="0" hangingPunct="0">
              <a:lnSpc>
                <a:spcPct val="150000"/>
              </a:lnSpc>
              <a:buClr>
                <a:srgbClr val="00B0F0"/>
              </a:buClr>
              <a:buSzPct val="85000"/>
              <a:buFont typeface="Wingdings" pitchFamily="2" charset="2"/>
              <a:buChar char="ü"/>
              <a:tabLst>
                <a:tab pos="480404" algn="l"/>
              </a:tabLst>
              <a:defRPr/>
            </a:pPr>
            <a:r>
              <a:rPr lang="en-US" altLang="zh-CN" sz="1100" dirty="0">
                <a:solidFill>
                  <a:srgbClr val="00B0F0"/>
                </a:solidFill>
                <a:ea typeface="微软雅黑" pitchFamily="34" charset="-122"/>
              </a:rPr>
              <a:t>EDC: </a:t>
            </a:r>
            <a:r>
              <a:rPr lang="en-US" altLang="zh-CN" sz="1100" dirty="0">
                <a:ea typeface="微软雅黑" pitchFamily="34" charset="-122"/>
              </a:rPr>
              <a:t>large enterprise ERP, PRM, OA, such as efficient systems and DC </a:t>
            </a:r>
            <a:r>
              <a:rPr lang="en-US" altLang="zh-CN" sz="1100" dirty="0" err="1">
                <a:ea typeface="微软雅黑" pitchFamily="34" charset="-122"/>
              </a:rPr>
              <a:t>cloudification</a:t>
            </a:r>
            <a:endParaRPr lang="en-US" altLang="zh-CN" sz="1100" dirty="0">
              <a:ea typeface="微软雅黑" pitchFamily="34" charset="-122"/>
            </a:endParaRPr>
          </a:p>
        </p:txBody>
      </p:sp>
      <p:sp>
        <p:nvSpPr>
          <p:cNvPr id="59" name="矩形 58"/>
          <p:cNvSpPr/>
          <p:nvPr/>
        </p:nvSpPr>
        <p:spPr>
          <a:xfrm>
            <a:off x="7807585" y="1250288"/>
            <a:ext cx="1701480" cy="1669672"/>
          </a:xfrm>
          <a:prstGeom prst="rect">
            <a:avLst/>
          </a:prstGeom>
        </p:spPr>
        <p:txBody>
          <a:bodyPr wrap="square" lIns="121903" tIns="60952" rIns="121903" bIns="60952">
            <a:spAutoFit/>
          </a:bodyPr>
          <a:lstStyle/>
          <a:p>
            <a:pPr marL="0" lvl="1" eaLnBrk="0" hangingPunct="0">
              <a:lnSpc>
                <a:spcPct val="150000"/>
              </a:lnSpc>
              <a:buClr>
                <a:srgbClr val="00B0F0"/>
              </a:buClr>
              <a:buSzPct val="85000"/>
              <a:tabLst>
                <a:tab pos="480404" algn="l"/>
              </a:tabLst>
              <a:defRPr/>
            </a:pPr>
            <a:r>
              <a:rPr lang="en-US" altLang="zh-CN" sz="1200" b="1" dirty="0">
                <a:solidFill>
                  <a:srgbClr val="00B0F0"/>
                </a:solidFill>
                <a:ea typeface="微软雅黑" pitchFamily="34" charset="-122"/>
              </a:rPr>
              <a:t>Health:</a:t>
            </a:r>
          </a:p>
          <a:p>
            <a:pPr marL="177748" lvl="1" indent="-177748" eaLnBrk="0" hangingPunct="0">
              <a:lnSpc>
                <a:spcPct val="150000"/>
              </a:lnSpc>
              <a:buClr>
                <a:srgbClr val="00B0F0"/>
              </a:buClr>
              <a:buSzPct val="85000"/>
              <a:buFont typeface="Wingdings" pitchFamily="2" charset="2"/>
              <a:buChar char="ü"/>
              <a:tabLst>
                <a:tab pos="480404" algn="l"/>
              </a:tabLst>
              <a:defRPr/>
            </a:pPr>
            <a:r>
              <a:rPr lang="en-US" altLang="zh-CN" sz="1100" dirty="0">
                <a:solidFill>
                  <a:srgbClr val="00B0F0"/>
                </a:solidFill>
                <a:ea typeface="微软雅黑" pitchFamily="34" charset="-122"/>
              </a:rPr>
              <a:t>Electronic health information network: </a:t>
            </a:r>
            <a:r>
              <a:rPr lang="en-US" altLang="zh-CN" sz="1100" dirty="0">
                <a:ea typeface="微软雅黑" pitchFamily="34" charset="-122"/>
              </a:rPr>
              <a:t>hospital telemedicine, medical imaging</a:t>
            </a:r>
            <a:endParaRPr lang="zh-CN" altLang="en-US" sz="1100" dirty="0">
              <a:ea typeface="微软雅黑" pitchFamily="34" charset="-122"/>
            </a:endParaRPr>
          </a:p>
        </p:txBody>
      </p:sp>
      <p:pic>
        <p:nvPicPr>
          <p:cNvPr id="60" name="Picture 2" descr="http://www.dailydealmedia.com/wp-content/uploads/2012/03/smart-city-1.jpg"/>
          <p:cNvPicPr>
            <a:picLocks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508296" y="3288998"/>
            <a:ext cx="900973" cy="562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 name="Picture 41" descr="PR88955-1526x2289-3"/>
          <p:cNvPicPr>
            <a:picLocks noChangeArrowheads="1"/>
          </p:cNvPicPr>
          <p:nvPr/>
        </p:nvPicPr>
        <p:blipFill>
          <a:blip r:embed="rId7" cstate="print"/>
          <a:srcRect/>
          <a:stretch>
            <a:fillRect/>
          </a:stretch>
        </p:blipFill>
        <p:spPr bwMode="auto">
          <a:xfrm>
            <a:off x="3775775" y="3298665"/>
            <a:ext cx="822188" cy="5435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2" name="矩形 61"/>
          <p:cNvSpPr/>
          <p:nvPr/>
        </p:nvSpPr>
        <p:spPr>
          <a:xfrm>
            <a:off x="4480529" y="2942051"/>
            <a:ext cx="2216728" cy="1415756"/>
          </a:xfrm>
          <a:prstGeom prst="rect">
            <a:avLst/>
          </a:prstGeom>
        </p:spPr>
        <p:txBody>
          <a:bodyPr wrap="square" lIns="121903" tIns="60952" rIns="121903" bIns="60952">
            <a:spAutoFit/>
          </a:bodyPr>
          <a:lstStyle/>
          <a:p>
            <a:pPr marL="0" lvl="1" eaLnBrk="0" hangingPunct="0">
              <a:lnSpc>
                <a:spcPct val="150000"/>
              </a:lnSpc>
              <a:buClr>
                <a:srgbClr val="990000"/>
              </a:buClr>
              <a:buSzPct val="85000"/>
              <a:tabLst>
                <a:tab pos="480404" algn="l"/>
              </a:tabLst>
              <a:defRPr/>
            </a:pPr>
            <a:r>
              <a:rPr lang="en-US" altLang="zh-CN" sz="1200" b="1" dirty="0">
                <a:solidFill>
                  <a:srgbClr val="00B0F0"/>
                </a:solidFill>
                <a:ea typeface="微软雅黑" pitchFamily="34" charset="-122"/>
              </a:rPr>
              <a:t>Energy:</a:t>
            </a:r>
            <a:endParaRPr lang="zh-CN" altLang="en-US" sz="1200" b="1" dirty="0">
              <a:solidFill>
                <a:srgbClr val="00B0F0"/>
              </a:solidFill>
              <a:ea typeface="微软雅黑" pitchFamily="34" charset="-122"/>
            </a:endParaRPr>
          </a:p>
          <a:p>
            <a:pPr marL="177748" lvl="1" indent="-177748" eaLnBrk="0" hangingPunct="0">
              <a:lnSpc>
                <a:spcPct val="150000"/>
              </a:lnSpc>
              <a:buClr>
                <a:srgbClr val="00B0F0"/>
              </a:buClr>
              <a:buSzPct val="85000"/>
              <a:buFont typeface="Wingdings" pitchFamily="2" charset="2"/>
              <a:buChar char="ü"/>
              <a:tabLst>
                <a:tab pos="480404" algn="l"/>
              </a:tabLst>
              <a:defRPr/>
            </a:pPr>
            <a:r>
              <a:rPr lang="en-US" altLang="zh-CN" sz="1100" dirty="0">
                <a:solidFill>
                  <a:srgbClr val="00B0F0"/>
                </a:solidFill>
                <a:ea typeface="微软雅黑" pitchFamily="34" charset="-122"/>
              </a:rPr>
              <a:t>Production networks: </a:t>
            </a:r>
            <a:r>
              <a:rPr lang="en-US" altLang="zh-CN" sz="1100" dirty="0">
                <a:ea typeface="微软雅黑" pitchFamily="34" charset="-122"/>
              </a:rPr>
              <a:t>oil, energy, and electricity DC network, including HPC for mining</a:t>
            </a:r>
            <a:endParaRPr lang="zh-CN" altLang="en-US" sz="1100" dirty="0">
              <a:solidFill>
                <a:schemeClr val="tx2"/>
              </a:solidFill>
              <a:ea typeface="微软雅黑" pitchFamily="34" charset="-122"/>
            </a:endParaRPr>
          </a:p>
        </p:txBody>
      </p:sp>
      <p:pic>
        <p:nvPicPr>
          <p:cNvPr id="63" name="Picture 2" descr="C:\Users\z00163471\Desktop\3-network.jpg"/>
          <p:cNvPicPr>
            <a:picLocks noChangeAspect="1" noChangeArrowheads="1"/>
          </p:cNvPicPr>
          <p:nvPr/>
        </p:nvPicPr>
        <p:blipFill>
          <a:blip r:embed="rId8" cstate="screen"/>
          <a:srcRect l="14569" t="4386" r="31316" b="31579"/>
          <a:stretch>
            <a:fillRect/>
          </a:stretch>
        </p:blipFill>
        <p:spPr bwMode="auto">
          <a:xfrm>
            <a:off x="352031" y="3282457"/>
            <a:ext cx="789151" cy="5759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4" name="Picture 12"/>
          <p:cNvPicPr>
            <a:picLocks noChangeAspect="1" noChangeArrowheads="1"/>
          </p:cNvPicPr>
          <p:nvPr/>
        </p:nvPicPr>
        <p:blipFill>
          <a:blip r:embed="rId9" cstate="print"/>
          <a:srcRect/>
          <a:stretch>
            <a:fillRect/>
          </a:stretch>
        </p:blipFill>
        <p:spPr bwMode="auto">
          <a:xfrm>
            <a:off x="7045447" y="1543310"/>
            <a:ext cx="816328" cy="612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5" name="Picture 2"/>
          <p:cNvPicPr>
            <a:picLocks noChangeAspect="1" noChangeArrowheads="1"/>
          </p:cNvPicPr>
          <p:nvPr/>
        </p:nvPicPr>
        <p:blipFill>
          <a:blip r:embed="rId10" cstate="print"/>
          <a:srcRect/>
          <a:stretch>
            <a:fillRect/>
          </a:stretch>
        </p:blipFill>
        <p:spPr bwMode="auto">
          <a:xfrm>
            <a:off x="9508295" y="1533794"/>
            <a:ext cx="841703" cy="631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6" name="Picture 11" descr="http://www.retailjobsweb.com/images/retail-jobs.jpg"/>
          <p:cNvPicPr>
            <a:picLocks noChangeAspect="1" noChangeArrowheads="1"/>
          </p:cNvPicPr>
          <p:nvPr/>
        </p:nvPicPr>
        <p:blipFill>
          <a:blip r:embed="rId11" cstate="print"/>
          <a:srcRect/>
          <a:stretch>
            <a:fillRect/>
          </a:stretch>
        </p:blipFill>
        <p:spPr bwMode="auto">
          <a:xfrm>
            <a:off x="7045447" y="3253814"/>
            <a:ext cx="816327" cy="6332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2268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7297" y="3785482"/>
            <a:ext cx="1585078" cy="1548895"/>
          </a:xfrm>
          <a:prstGeom prst="rect">
            <a:avLst/>
          </a:prstGeom>
        </p:spPr>
      </p:pic>
      <p:pic>
        <p:nvPicPr>
          <p:cNvPr id="109" name="Picture 2"/>
          <p:cNvPicPr>
            <a:picLocks noChangeAspect="1" noChangeArrowheads="1"/>
          </p:cNvPicPr>
          <p:nvPr/>
        </p:nvPicPr>
        <p:blipFill>
          <a:blip r:embed="rId4" cstate="print"/>
          <a:srcRect/>
          <a:stretch>
            <a:fillRect/>
          </a:stretch>
        </p:blipFill>
        <p:spPr bwMode="auto">
          <a:xfrm>
            <a:off x="4383325" y="1767401"/>
            <a:ext cx="1208354" cy="4084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0" name="TextBox 172"/>
          <p:cNvSpPr txBox="1"/>
          <p:nvPr/>
        </p:nvSpPr>
        <p:spPr>
          <a:xfrm>
            <a:off x="623470" y="1344863"/>
            <a:ext cx="5260493" cy="1569410"/>
          </a:xfrm>
          <a:prstGeom prst="rect">
            <a:avLst/>
          </a:prstGeom>
          <a:noFill/>
        </p:spPr>
        <p:txBody>
          <a:bodyPr wrap="square" rtlCol="0">
            <a:noAutofit/>
          </a:bodyPr>
          <a:lstStyle/>
          <a:p>
            <a:pPr marL="268235" indent="-214270" defTabSz="1140132">
              <a:lnSpc>
                <a:spcPct val="150000"/>
              </a:lnSpc>
              <a:buSzPct val="60000"/>
              <a:buFont typeface="Wingdings" panose="05000000000000000000" pitchFamily="2" charset="2"/>
              <a:buChar char="l"/>
            </a:pPr>
            <a:r>
              <a:rPr lang="en-US" altLang="zh-CN" sz="1599" dirty="0">
                <a:solidFill>
                  <a:prstClr val="black">
                    <a:lumMod val="95000"/>
                    <a:lumOff val="5000"/>
                  </a:prstClr>
                </a:solidFill>
                <a:latin typeface="Huawei Sans" panose="020C0503030203020204" pitchFamily="34" charset="0"/>
                <a:ea typeface="华文细黑"/>
                <a:cs typeface="Huawei Sans" panose="020C0503030203020204" pitchFamily="34" charset="0"/>
              </a:rPr>
              <a:t>The market share is</a:t>
            </a:r>
            <a:r>
              <a:rPr lang="en-US" altLang="zh-CN" sz="1599" dirty="0">
                <a:solidFill>
                  <a:srgbClr val="EC7061"/>
                </a:solidFill>
                <a:latin typeface="Huawei Sans" panose="020C0503030203020204" pitchFamily="34" charset="0"/>
                <a:ea typeface="华文细黑"/>
                <a:cs typeface="Huawei Sans" panose="020C0503030203020204" pitchFamily="34" charset="0"/>
              </a:rPr>
              <a:t> </a:t>
            </a:r>
            <a:r>
              <a:rPr lang="en-US" altLang="zh-CN" sz="1599" b="1" dirty="0">
                <a:solidFill>
                  <a:srgbClr val="EC7061"/>
                </a:solidFill>
                <a:latin typeface="Huawei Sans" panose="020C0503030203020204" pitchFamily="34" charset="0"/>
                <a:ea typeface="华文细黑"/>
                <a:cs typeface="Huawei Sans" panose="020C0503030203020204" pitchFamily="34" charset="0"/>
              </a:rPr>
              <a:t>No.1 </a:t>
            </a:r>
            <a:r>
              <a:rPr lang="en-US" altLang="zh-CN" sz="1599" dirty="0">
                <a:solidFill>
                  <a:prstClr val="black">
                    <a:lumMod val="95000"/>
                    <a:lumOff val="5000"/>
                  </a:prstClr>
                </a:solidFill>
                <a:latin typeface="Huawei Sans" panose="020C0503030203020204" pitchFamily="34" charset="0"/>
                <a:ea typeface="华文细黑"/>
                <a:cs typeface="Huawei Sans" panose="020C0503030203020204" pitchFamily="34" charset="0"/>
              </a:rPr>
              <a:t>in China and</a:t>
            </a:r>
            <a:r>
              <a:rPr lang="en-US" altLang="zh-CN" sz="1599" dirty="0">
                <a:solidFill>
                  <a:srgbClr val="EC7061"/>
                </a:solidFill>
                <a:latin typeface="Huawei Sans" panose="020C0503030203020204" pitchFamily="34" charset="0"/>
                <a:ea typeface="华文细黑"/>
                <a:cs typeface="Huawei Sans" panose="020C0503030203020204" pitchFamily="34" charset="0"/>
              </a:rPr>
              <a:t> </a:t>
            </a:r>
            <a:r>
              <a:rPr lang="en-US" altLang="zh-CN" sz="1599" b="1" dirty="0">
                <a:solidFill>
                  <a:srgbClr val="EC7061"/>
                </a:solidFill>
                <a:latin typeface="Huawei Sans" panose="020C0503030203020204" pitchFamily="34" charset="0"/>
                <a:ea typeface="华文细黑"/>
                <a:cs typeface="Huawei Sans" panose="020C0503030203020204" pitchFamily="34" charset="0"/>
              </a:rPr>
              <a:t>No.3</a:t>
            </a:r>
            <a:r>
              <a:rPr lang="en-US" altLang="zh-CN" sz="1599" dirty="0">
                <a:solidFill>
                  <a:srgbClr val="EC7061"/>
                </a:solidFill>
                <a:latin typeface="Huawei Sans" panose="020C0503030203020204" pitchFamily="34" charset="0"/>
                <a:ea typeface="华文细黑"/>
                <a:cs typeface="Huawei Sans" panose="020C0503030203020204" pitchFamily="34" charset="0"/>
              </a:rPr>
              <a:t> </a:t>
            </a:r>
            <a:r>
              <a:rPr lang="en-US" altLang="zh-CN" sz="1599" dirty="0">
                <a:solidFill>
                  <a:prstClr val="black">
                    <a:lumMod val="95000"/>
                    <a:lumOff val="5000"/>
                  </a:prstClr>
                </a:solidFill>
                <a:latin typeface="Huawei Sans" panose="020C0503030203020204" pitchFamily="34" charset="0"/>
                <a:ea typeface="华文细黑"/>
                <a:cs typeface="Huawei Sans" panose="020C0503030203020204" pitchFamily="34" charset="0"/>
              </a:rPr>
              <a:t>in the world.</a:t>
            </a:r>
            <a:endParaRPr lang="en-US" altLang="zh-CN" sz="1599" b="1" dirty="0">
              <a:solidFill>
                <a:srgbClr val="C00000"/>
              </a:solidFill>
              <a:latin typeface="Huawei Sans" panose="020C0503030203020204" pitchFamily="34" charset="0"/>
              <a:ea typeface="华文细黑"/>
              <a:cs typeface="Huawei Sans" panose="020C0503030203020204" pitchFamily="34" charset="0"/>
            </a:endParaRPr>
          </a:p>
          <a:p>
            <a:pPr marL="268235" indent="-214270" defTabSz="1140132">
              <a:lnSpc>
                <a:spcPct val="150000"/>
              </a:lnSpc>
              <a:buSzPct val="60000"/>
              <a:buFont typeface="Wingdings" panose="05000000000000000000" pitchFamily="2" charset="2"/>
              <a:buChar char="l"/>
            </a:pPr>
            <a:r>
              <a:rPr lang="en-US" altLang="zh-CN" sz="1599" dirty="0">
                <a:solidFill>
                  <a:prstClr val="black"/>
                </a:solidFill>
                <a:latin typeface="Huawei Sans" panose="020C0503030203020204" pitchFamily="34" charset="0"/>
                <a:ea typeface="华文细黑"/>
                <a:cs typeface="Huawei Sans" panose="020C0503030203020204" pitchFamily="34" charset="0"/>
              </a:rPr>
              <a:t>The global market share growth rate is </a:t>
            </a:r>
            <a:r>
              <a:rPr lang="en-US" altLang="zh-CN" sz="1599" b="1" dirty="0">
                <a:solidFill>
                  <a:srgbClr val="EC7061"/>
                </a:solidFill>
                <a:latin typeface="Huawei Sans" panose="020C0503030203020204" pitchFamily="34" charset="0"/>
                <a:ea typeface="华文细黑"/>
                <a:cs typeface="Huawei Sans" panose="020C0503030203020204" pitchFamily="34" charset="0"/>
              </a:rPr>
              <a:t>No. 1 </a:t>
            </a:r>
            <a:r>
              <a:rPr lang="en-US" altLang="zh-CN" sz="1599" dirty="0">
                <a:solidFill>
                  <a:prstClr val="black"/>
                </a:solidFill>
                <a:latin typeface="Huawei Sans" panose="020C0503030203020204" pitchFamily="34" charset="0"/>
                <a:ea typeface="华文细黑"/>
                <a:cs typeface="Huawei Sans" panose="020C0503030203020204" pitchFamily="34" charset="0"/>
              </a:rPr>
              <a:t>for </a:t>
            </a:r>
            <a:r>
              <a:rPr lang="en-US" altLang="zh-CN" sz="1599" b="1" dirty="0">
                <a:solidFill>
                  <a:srgbClr val="EC7061"/>
                </a:solidFill>
                <a:latin typeface="Huawei Sans" panose="020C0503030203020204" pitchFamily="34" charset="0"/>
                <a:ea typeface="华文细黑"/>
                <a:cs typeface="Huawei Sans" panose="020C0503030203020204" pitchFamily="34" charset="0"/>
              </a:rPr>
              <a:t>four consecutive years</a:t>
            </a:r>
            <a:r>
              <a:rPr lang="en-US" altLang="zh-CN" sz="1599" dirty="0">
                <a:solidFill>
                  <a:prstClr val="black"/>
                </a:solidFill>
                <a:latin typeface="Huawei Sans" panose="020C0503030203020204" pitchFamily="34" charset="0"/>
                <a:ea typeface="华文细黑"/>
                <a:cs typeface="Huawei Sans" panose="020C0503030203020204" pitchFamily="34" charset="0"/>
              </a:rPr>
              <a:t>.</a:t>
            </a:r>
          </a:p>
        </p:txBody>
      </p:sp>
      <p:grpSp>
        <p:nvGrpSpPr>
          <p:cNvPr id="111" name="组合 1"/>
          <p:cNvGrpSpPr/>
          <p:nvPr/>
        </p:nvGrpSpPr>
        <p:grpSpPr>
          <a:xfrm>
            <a:off x="4242357" y="2550111"/>
            <a:ext cx="1520487" cy="430453"/>
            <a:chOff x="9757216" y="3165528"/>
            <a:chExt cx="1054800" cy="329077"/>
          </a:xfrm>
        </p:grpSpPr>
        <p:sp>
          <p:nvSpPr>
            <p:cNvPr id="112" name="矩形 111"/>
            <p:cNvSpPr/>
            <p:nvPr/>
          </p:nvSpPr>
          <p:spPr>
            <a:xfrm>
              <a:off x="9757216" y="3165528"/>
              <a:ext cx="1054800" cy="329077"/>
            </a:xfrm>
            <a:prstGeom prst="rect">
              <a:avLst/>
            </a:prstGeom>
            <a:solidFill>
              <a:srgbClr val="004B85"/>
            </a:solidFill>
            <a:ln w="25400" cap="flat" cmpd="sng" algn="ctr">
              <a:noFill/>
              <a:prstDash val="solid"/>
            </a:ln>
            <a:effectLst/>
          </p:spPr>
          <p:txBody>
            <a:bodyPr rtlCol="0" anchor="ctr">
              <a:noAutofit/>
            </a:bodyPr>
            <a:lstStyle/>
            <a:p>
              <a:pPr algn="ctr" defTabSz="855184">
                <a:defRPr/>
              </a:pPr>
              <a:endParaRPr lang="en-US" altLang="zh-CN" sz="1682" kern="0" dirty="0">
                <a:solidFill>
                  <a:prstClr val="black"/>
                </a:solidFill>
                <a:latin typeface="Huawei Sans" panose="020C0503030203020204" pitchFamily="34" charset="0"/>
                <a:ea typeface="华文细黑"/>
                <a:cs typeface="Huawei Sans" panose="020C0503030203020204" pitchFamily="34" charset="0"/>
              </a:endParaRPr>
            </a:p>
          </p:txBody>
        </p:sp>
        <p:pic>
          <p:nvPicPr>
            <p:cNvPr id="113" name="Picture 3" descr="\\品执01\本地磁盘（h）\华为项目\2015\10月\D-丁文杰\文件\庆负责\20151204\毕思娟\LOGO\20150630085032691副本.png"/>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colorTemperature colorTemp="5900"/>
                      </a14:imgEffect>
                    </a14:imgLayer>
                  </a14:imgProps>
                </a:ext>
              </a:extLst>
            </a:blip>
            <a:srcRect/>
            <a:stretch>
              <a:fillRect/>
            </a:stretch>
          </p:blipFill>
          <p:spPr bwMode="auto">
            <a:xfrm>
              <a:off x="9862915" y="3201012"/>
              <a:ext cx="900544" cy="232934"/>
            </a:xfrm>
            <a:prstGeom prst="rect">
              <a:avLst/>
            </a:prstGeom>
            <a:noFill/>
          </p:spPr>
        </p:pic>
      </p:grpSp>
      <p:sp>
        <p:nvSpPr>
          <p:cNvPr id="114" name="圆角矩形 113"/>
          <p:cNvSpPr/>
          <p:nvPr/>
        </p:nvSpPr>
        <p:spPr>
          <a:xfrm>
            <a:off x="636104" y="1344864"/>
            <a:ext cx="5247859" cy="1727917"/>
          </a:xfrm>
          <a:prstGeom prst="roundRect">
            <a:avLst>
              <a:gd name="adj" fmla="val 4906"/>
            </a:avLst>
          </a:prstGeom>
          <a:noFill/>
          <a:ln w="12700" cap="flat" cmpd="sng" algn="ctr">
            <a:solidFill>
              <a:srgbClr val="00B0F0"/>
            </a:solidFill>
            <a:prstDash val="solid"/>
          </a:ln>
          <a:effectLst/>
        </p:spPr>
        <p:txBody>
          <a:bodyPr rtlCol="0" anchor="ctr">
            <a:noAutofit/>
          </a:bodyPr>
          <a:lstStyle/>
          <a:p>
            <a:pPr algn="ctr" defTabSz="1218752">
              <a:defRPr/>
            </a:pPr>
            <a:endParaRPr lang="en-US" altLang="zh-CN" sz="2398" kern="0" dirty="0">
              <a:solidFill>
                <a:prstClr val="black"/>
              </a:solidFill>
              <a:latin typeface="Huawei Sans" panose="020C0503030203020204" pitchFamily="34" charset="0"/>
              <a:ea typeface="华文细黑"/>
              <a:cs typeface="Huawei Sans" panose="020C0503030203020204" pitchFamily="34" charset="0"/>
            </a:endParaRPr>
          </a:p>
        </p:txBody>
      </p:sp>
      <p:sp>
        <p:nvSpPr>
          <p:cNvPr id="115" name="TextBox 172"/>
          <p:cNvSpPr txBox="1"/>
          <p:nvPr/>
        </p:nvSpPr>
        <p:spPr>
          <a:xfrm>
            <a:off x="6119166" y="1451708"/>
            <a:ext cx="5364186" cy="2169480"/>
          </a:xfrm>
          <a:prstGeom prst="rect">
            <a:avLst/>
          </a:prstGeom>
          <a:noFill/>
        </p:spPr>
        <p:txBody>
          <a:bodyPr wrap="square" rtlCol="0">
            <a:noAutofit/>
          </a:bodyPr>
          <a:lstStyle/>
          <a:p>
            <a:pPr marL="177765" indent="-123800" defTabSz="1140132">
              <a:lnSpc>
                <a:spcPct val="150000"/>
              </a:lnSpc>
              <a:buSzPct val="60000"/>
              <a:buFont typeface="Wingdings" panose="05000000000000000000" pitchFamily="2" charset="2"/>
              <a:buChar char="l"/>
            </a:pPr>
            <a:r>
              <a:rPr lang="en-US" altLang="zh-CN" sz="1799" b="1" dirty="0">
                <a:solidFill>
                  <a:srgbClr val="EC7061"/>
                </a:solidFill>
                <a:latin typeface="Huawei Sans" panose="020C0503030203020204" pitchFamily="34" charset="0"/>
                <a:ea typeface="华文细黑"/>
                <a:cs typeface="Huawei Sans" panose="020C0503030203020204" pitchFamily="34" charset="0"/>
              </a:rPr>
              <a:t>Over 32,000 </a:t>
            </a:r>
            <a:r>
              <a:rPr lang="en-US" altLang="zh-CN" sz="1799" dirty="0">
                <a:solidFill>
                  <a:prstClr val="black">
                    <a:lumMod val="95000"/>
                    <a:lumOff val="5000"/>
                  </a:prstClr>
                </a:solidFill>
                <a:latin typeface="Huawei Sans" panose="020C0503030203020204" pitchFamily="34" charset="0"/>
                <a:ea typeface="华文细黑"/>
                <a:cs typeface="Huawei Sans" panose="020C0503030203020204" pitchFamily="34" charset="0"/>
              </a:rPr>
              <a:t>CE12800 switches have been sold around the world, serving </a:t>
            </a:r>
            <a:r>
              <a:rPr lang="en-US" altLang="zh-CN" sz="1799" b="1" dirty="0">
                <a:solidFill>
                  <a:srgbClr val="EC7061"/>
                </a:solidFill>
                <a:latin typeface="Huawei Sans" panose="020C0503030203020204" pitchFamily="34" charset="0"/>
                <a:ea typeface="华文细黑"/>
                <a:cs typeface="Huawei Sans" panose="020C0503030203020204" pitchFamily="34" charset="0"/>
              </a:rPr>
              <a:t>7800+</a:t>
            </a:r>
            <a:r>
              <a:rPr lang="en-US" altLang="zh-CN" sz="1799" dirty="0">
                <a:solidFill>
                  <a:srgbClr val="EC7061"/>
                </a:solidFill>
                <a:latin typeface="Huawei Sans" panose="020C0503030203020204" pitchFamily="34" charset="0"/>
                <a:ea typeface="华文细黑"/>
                <a:cs typeface="Huawei Sans" panose="020C0503030203020204" pitchFamily="34" charset="0"/>
              </a:rPr>
              <a:t> </a:t>
            </a:r>
            <a:r>
              <a:rPr lang="en-US" altLang="zh-CN" sz="1799" dirty="0">
                <a:solidFill>
                  <a:prstClr val="black">
                    <a:lumMod val="95000"/>
                    <a:lumOff val="5000"/>
                  </a:prstClr>
                </a:solidFill>
                <a:latin typeface="Huawei Sans" panose="020C0503030203020204" pitchFamily="34" charset="0"/>
                <a:ea typeface="华文细黑"/>
                <a:cs typeface="Huawei Sans" panose="020C0503030203020204" pitchFamily="34" charset="0"/>
              </a:rPr>
              <a:t>customers in </a:t>
            </a:r>
            <a:r>
              <a:rPr lang="en-US" altLang="zh-CN" sz="1799" b="1" dirty="0">
                <a:solidFill>
                  <a:srgbClr val="EC7061"/>
                </a:solidFill>
                <a:latin typeface="Huawei Sans" panose="020C0503030203020204" pitchFamily="34" charset="0"/>
                <a:ea typeface="华文细黑"/>
                <a:cs typeface="Huawei Sans" panose="020C0503030203020204" pitchFamily="34" charset="0"/>
              </a:rPr>
              <a:t>120+</a:t>
            </a:r>
            <a:r>
              <a:rPr lang="en-US" altLang="zh-CN" sz="1799" dirty="0">
                <a:solidFill>
                  <a:srgbClr val="EC7061"/>
                </a:solidFill>
                <a:latin typeface="Huawei Sans" panose="020C0503030203020204" pitchFamily="34" charset="0"/>
                <a:ea typeface="华文细黑"/>
                <a:cs typeface="Huawei Sans" panose="020C0503030203020204" pitchFamily="34" charset="0"/>
              </a:rPr>
              <a:t> </a:t>
            </a:r>
            <a:r>
              <a:rPr lang="en-US" altLang="zh-CN" sz="1799" dirty="0">
                <a:solidFill>
                  <a:prstClr val="black">
                    <a:lumMod val="95000"/>
                    <a:lumOff val="5000"/>
                  </a:prstClr>
                </a:solidFill>
                <a:latin typeface="Huawei Sans" panose="020C0503030203020204" pitchFamily="34" charset="0"/>
                <a:ea typeface="华文细黑"/>
                <a:cs typeface="Huawei Sans" panose="020C0503030203020204" pitchFamily="34" charset="0"/>
              </a:rPr>
              <a:t>countries.</a:t>
            </a:r>
          </a:p>
        </p:txBody>
      </p:sp>
      <p:sp>
        <p:nvSpPr>
          <p:cNvPr id="116" name="圆角矩形 115"/>
          <p:cNvSpPr/>
          <p:nvPr/>
        </p:nvSpPr>
        <p:spPr>
          <a:xfrm>
            <a:off x="6044036" y="1344864"/>
            <a:ext cx="5514448" cy="1727917"/>
          </a:xfrm>
          <a:prstGeom prst="roundRect">
            <a:avLst>
              <a:gd name="adj" fmla="val 4906"/>
            </a:avLst>
          </a:prstGeom>
          <a:noFill/>
          <a:ln w="12700" cap="flat" cmpd="sng" algn="ctr">
            <a:solidFill>
              <a:srgbClr val="00B0F0"/>
            </a:solidFill>
            <a:prstDash val="solid"/>
          </a:ln>
          <a:effectLst/>
        </p:spPr>
        <p:txBody>
          <a:bodyPr rtlCol="0" anchor="ctr">
            <a:noAutofit/>
          </a:bodyPr>
          <a:lstStyle/>
          <a:p>
            <a:pPr algn="ctr" defTabSz="1218752">
              <a:defRPr/>
            </a:pPr>
            <a:endParaRPr lang="en-US" altLang="zh-CN" sz="2398" kern="0" dirty="0">
              <a:solidFill>
                <a:prstClr val="black"/>
              </a:solidFill>
              <a:latin typeface="Huawei Sans" panose="020C0503030203020204" pitchFamily="34" charset="0"/>
              <a:ea typeface="华文细黑"/>
              <a:cs typeface="Huawei Sans" panose="020C0503030203020204" pitchFamily="34" charset="0"/>
            </a:endParaRPr>
          </a:p>
        </p:txBody>
      </p:sp>
      <p:pic>
        <p:nvPicPr>
          <p:cNvPr id="117" name="图片 116"/>
          <p:cNvPicPr>
            <a:picLocks noChangeAspect="1"/>
          </p:cNvPicPr>
          <p:nvPr/>
        </p:nvPicPr>
        <p:blipFill>
          <a:blip r:embed="rId7"/>
          <a:stretch>
            <a:fillRect/>
          </a:stretch>
        </p:blipFill>
        <p:spPr>
          <a:xfrm>
            <a:off x="6040834" y="3569493"/>
            <a:ext cx="1615184" cy="1615184"/>
          </a:xfrm>
          <a:prstGeom prst="rect">
            <a:avLst/>
          </a:prstGeom>
        </p:spPr>
      </p:pic>
      <p:sp>
        <p:nvSpPr>
          <p:cNvPr id="118" name="矩形 117"/>
          <p:cNvSpPr/>
          <p:nvPr/>
        </p:nvSpPr>
        <p:spPr>
          <a:xfrm>
            <a:off x="4987503" y="5392579"/>
            <a:ext cx="2231177" cy="792398"/>
          </a:xfrm>
          <a:prstGeom prst="rect">
            <a:avLst/>
          </a:prstGeom>
        </p:spPr>
        <p:txBody>
          <a:bodyPr wrap="square">
            <a:noAutofit/>
          </a:bodyPr>
          <a:lstStyle/>
          <a:p>
            <a:pPr algn="ctr" defTabSz="1218590">
              <a:defRPr/>
            </a:pPr>
            <a:r>
              <a:rPr lang="en-US" altLang="zh-CN" sz="1399" kern="0" dirty="0">
                <a:solidFill>
                  <a:prstClr val="black">
                    <a:lumMod val="95000"/>
                    <a:lumOff val="5000"/>
                  </a:prstClr>
                </a:solidFill>
                <a:latin typeface="Huawei Sans" panose="020C0503030203020204" pitchFamily="34" charset="0"/>
                <a:ea typeface="华文细黑"/>
                <a:cs typeface="Huawei Sans" panose="020C0503030203020204" pitchFamily="34" charset="0"/>
              </a:rPr>
              <a:t>DC SDN</a:t>
            </a:r>
          </a:p>
          <a:p>
            <a:pPr algn="ctr" defTabSz="1218590">
              <a:defRPr/>
            </a:pPr>
            <a:r>
              <a:rPr lang="en-US" altLang="zh-CN" sz="1399" kern="0" dirty="0">
                <a:solidFill>
                  <a:prstClr val="black">
                    <a:lumMod val="95000"/>
                    <a:lumOff val="5000"/>
                  </a:prstClr>
                </a:solidFill>
                <a:latin typeface="Huawei Sans" panose="020C0503030203020204" pitchFamily="34" charset="0"/>
                <a:ea typeface="华文细黑"/>
                <a:cs typeface="Huawei Sans" panose="020C0503030203020204" pitchFamily="34" charset="0"/>
              </a:rPr>
              <a:t>SDN hardware platform </a:t>
            </a:r>
            <a:r>
              <a:rPr lang="en-US" altLang="zh-CN" sz="1399" b="1" kern="0" dirty="0">
                <a:solidFill>
                  <a:srgbClr val="EC7061"/>
                </a:solidFill>
                <a:latin typeface="Huawei Sans" panose="020C0503030203020204" pitchFamily="34" charset="0"/>
                <a:ea typeface="华文细黑"/>
                <a:cs typeface="Huawei Sans" panose="020C0503030203020204" pitchFamily="34" charset="0"/>
              </a:rPr>
              <a:t>leader</a:t>
            </a:r>
          </a:p>
        </p:txBody>
      </p:sp>
      <p:sp>
        <p:nvSpPr>
          <p:cNvPr id="119" name="圆角矩形 118"/>
          <p:cNvSpPr/>
          <p:nvPr/>
        </p:nvSpPr>
        <p:spPr>
          <a:xfrm>
            <a:off x="636104" y="3347139"/>
            <a:ext cx="10918298" cy="2893927"/>
          </a:xfrm>
          <a:prstGeom prst="roundRect">
            <a:avLst>
              <a:gd name="adj" fmla="val 4906"/>
            </a:avLst>
          </a:prstGeom>
          <a:noFill/>
          <a:ln w="12700" cap="flat" cmpd="sng" algn="ctr">
            <a:solidFill>
              <a:srgbClr val="00B0F0"/>
            </a:solidFill>
            <a:prstDash val="solid"/>
          </a:ln>
          <a:effectLst/>
        </p:spPr>
        <p:txBody>
          <a:bodyPr rtlCol="0" anchor="ctr">
            <a:noAutofit/>
          </a:bodyPr>
          <a:lstStyle/>
          <a:p>
            <a:pPr algn="ctr" defTabSz="1218752">
              <a:defRPr/>
            </a:pPr>
            <a:endParaRPr lang="en-US" altLang="zh-CN" sz="2398" kern="0" dirty="0">
              <a:solidFill>
                <a:prstClr val="black"/>
              </a:solidFill>
              <a:latin typeface="Huawei Sans" panose="020C0503030203020204" pitchFamily="34" charset="0"/>
              <a:ea typeface="华文细黑"/>
              <a:cs typeface="Huawei Sans" panose="020C0503030203020204" pitchFamily="34" charset="0"/>
            </a:endParaRPr>
          </a:p>
        </p:txBody>
      </p:sp>
      <p:pic>
        <p:nvPicPr>
          <p:cNvPr id="120" name="图片 119"/>
          <p:cNvPicPr>
            <a:picLocks noChangeAspect="1"/>
          </p:cNvPicPr>
          <p:nvPr/>
        </p:nvPicPr>
        <p:blipFill rotWithShape="1">
          <a:blip r:embed="rId8">
            <a:clrChange>
              <a:clrFrom>
                <a:srgbClr val="FFFFFF"/>
              </a:clrFrom>
              <a:clrTo>
                <a:srgbClr val="FFFFFF">
                  <a:alpha val="0"/>
                </a:srgbClr>
              </a:clrTo>
            </a:clrChange>
          </a:blip>
          <a:srcRect t="15865" b="10508"/>
          <a:stretch/>
        </p:blipFill>
        <p:spPr>
          <a:xfrm>
            <a:off x="3968678" y="3532083"/>
            <a:ext cx="1871909" cy="1728502"/>
          </a:xfrm>
          <a:prstGeom prst="rect">
            <a:avLst/>
          </a:prstGeom>
        </p:spPr>
      </p:pic>
      <p:sp>
        <p:nvSpPr>
          <p:cNvPr id="121" name="椭圆 120"/>
          <p:cNvSpPr/>
          <p:nvPr/>
        </p:nvSpPr>
        <p:spPr>
          <a:xfrm>
            <a:off x="5591679" y="4224725"/>
            <a:ext cx="71997" cy="71997"/>
          </a:xfrm>
          <a:prstGeom prst="ellipse">
            <a:avLst/>
          </a:prstGeom>
          <a:solidFill>
            <a:srgbClr val="FF0000"/>
          </a:solidFill>
          <a:ln w="25400" cap="flat" cmpd="sng" algn="ctr">
            <a:noFill/>
            <a:prstDash val="solid"/>
          </a:ln>
          <a:effectLst/>
        </p:spPr>
        <p:txBody>
          <a:bodyPr rtlCol="0" anchor="ctr">
            <a:noAutofit/>
          </a:bodyPr>
          <a:lstStyle/>
          <a:p>
            <a:pPr algn="ctr" defTabSz="1218752">
              <a:defRPr/>
            </a:pPr>
            <a:endParaRPr lang="en-US" altLang="zh-CN" sz="2398" kern="0" dirty="0">
              <a:solidFill>
                <a:prstClr val="black"/>
              </a:solidFill>
              <a:latin typeface="Huawei Sans" panose="020C0503030203020204" pitchFamily="34" charset="0"/>
              <a:ea typeface="华文细黑"/>
              <a:cs typeface="Huawei Sans" panose="020C0503030203020204" pitchFamily="34" charset="0"/>
            </a:endParaRPr>
          </a:p>
        </p:txBody>
      </p:sp>
      <p:grpSp>
        <p:nvGrpSpPr>
          <p:cNvPr id="122" name="组合 121"/>
          <p:cNvGrpSpPr/>
          <p:nvPr/>
        </p:nvGrpSpPr>
        <p:grpSpPr>
          <a:xfrm>
            <a:off x="1376309" y="3487470"/>
            <a:ext cx="1636066" cy="1534630"/>
            <a:chOff x="1469982" y="3945905"/>
            <a:chExt cx="1636752" cy="1535274"/>
          </a:xfrm>
        </p:grpSpPr>
        <p:grpSp>
          <p:nvGrpSpPr>
            <p:cNvPr id="123" name="组合 1"/>
            <p:cNvGrpSpPr/>
            <p:nvPr/>
          </p:nvGrpSpPr>
          <p:grpSpPr>
            <a:xfrm>
              <a:off x="1469982" y="3945905"/>
              <a:ext cx="1636752" cy="413227"/>
              <a:chOff x="9757216" y="3165528"/>
              <a:chExt cx="1054800" cy="329077"/>
            </a:xfrm>
          </p:grpSpPr>
          <p:sp>
            <p:nvSpPr>
              <p:cNvPr id="135" name="矩形 134"/>
              <p:cNvSpPr/>
              <p:nvPr/>
            </p:nvSpPr>
            <p:spPr>
              <a:xfrm>
                <a:off x="9757216" y="3165528"/>
                <a:ext cx="1054800" cy="329077"/>
              </a:xfrm>
              <a:prstGeom prst="rect">
                <a:avLst/>
              </a:prstGeom>
              <a:solidFill>
                <a:srgbClr val="004B85"/>
              </a:solidFill>
              <a:ln w="25400" cap="flat" cmpd="sng" algn="ctr">
                <a:noFill/>
                <a:prstDash val="solid"/>
              </a:ln>
              <a:effectLst/>
            </p:spPr>
            <p:txBody>
              <a:bodyPr rtlCol="0" anchor="ctr">
                <a:noAutofit/>
              </a:bodyPr>
              <a:lstStyle/>
              <a:p>
                <a:pPr algn="ctr" defTabSz="855184">
                  <a:defRPr/>
                </a:pPr>
                <a:endParaRPr lang="en-US" altLang="zh-CN" sz="1682" kern="0" dirty="0">
                  <a:solidFill>
                    <a:prstClr val="black"/>
                  </a:solidFill>
                  <a:latin typeface="Huawei Sans" panose="020C0503030203020204" pitchFamily="34" charset="0"/>
                  <a:ea typeface="华文细黑"/>
                  <a:cs typeface="Huawei Sans" panose="020C0503030203020204" pitchFamily="34" charset="0"/>
                </a:endParaRPr>
              </a:p>
            </p:txBody>
          </p:sp>
          <p:pic>
            <p:nvPicPr>
              <p:cNvPr id="136" name="Picture 3" descr="\\品执01\本地磁盘（h）\华为项目\2015\10月\D-丁文杰\文件\庆负责\20151204\毕思娟\LOGO\20150630085032691副本.png"/>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colorTemperature colorTemp="5900"/>
                        </a14:imgEffect>
                      </a14:imgLayer>
                    </a14:imgProps>
                  </a:ext>
                </a:extLst>
              </a:blip>
              <a:srcRect/>
              <a:stretch>
                <a:fillRect/>
              </a:stretch>
            </p:blipFill>
            <p:spPr bwMode="auto">
              <a:xfrm>
                <a:off x="9862915" y="3201012"/>
                <a:ext cx="900544" cy="232934"/>
              </a:xfrm>
              <a:prstGeom prst="rect">
                <a:avLst/>
              </a:prstGeom>
              <a:noFill/>
            </p:spPr>
          </p:pic>
        </p:grpSp>
        <p:grpSp>
          <p:nvGrpSpPr>
            <p:cNvPr id="124" name="组合 123"/>
            <p:cNvGrpSpPr/>
            <p:nvPr/>
          </p:nvGrpSpPr>
          <p:grpSpPr>
            <a:xfrm>
              <a:off x="1766489" y="4746252"/>
              <a:ext cx="642145" cy="734927"/>
              <a:chOff x="7465739" y="2525097"/>
              <a:chExt cx="1872208" cy="2602677"/>
            </a:xfrm>
          </p:grpSpPr>
          <p:sp>
            <p:nvSpPr>
              <p:cNvPr id="125" name="Oval 2"/>
              <p:cNvSpPr>
                <a:spLocks noChangeArrowheads="1"/>
              </p:cNvSpPr>
              <p:nvPr/>
            </p:nvSpPr>
            <p:spPr bwMode="auto">
              <a:xfrm>
                <a:off x="8690475" y="4678222"/>
                <a:ext cx="144033" cy="144033"/>
              </a:xfrm>
              <a:prstGeom prst="ellipse">
                <a:avLst/>
              </a:prstGeom>
              <a:solidFill>
                <a:srgbClr val="FFC000"/>
              </a:solidFill>
              <a:ln w="9525">
                <a:solidFill>
                  <a:srgbClr val="C00000"/>
                </a:solidFill>
                <a:round/>
                <a:headEnd/>
                <a:tailEnd/>
              </a:ln>
            </p:spPr>
            <p:txBody>
              <a:bodyPr vert="horz" wrap="square" lIns="162168" tIns="81083" rIns="162168" bIns="81083" numCol="1" anchor="t" anchorCtr="0" compatLnSpc="1">
                <a:prstTxWarp prst="textNoShape">
                  <a:avLst/>
                </a:prstTxWarp>
                <a:noAutofit/>
              </a:bodyPr>
              <a:lstStyle/>
              <a:p>
                <a:pPr defTabSz="1218752">
                  <a:defRPr/>
                </a:pPr>
                <a:endParaRPr lang="en-US" altLang="zh-CN" sz="532" kern="0" dirty="0">
                  <a:solidFill>
                    <a:prstClr val="black"/>
                  </a:solidFill>
                  <a:latin typeface="Huawei Sans" panose="020C0503030203020204" pitchFamily="34" charset="0"/>
                  <a:ea typeface="华文细黑"/>
                  <a:cs typeface="Huawei Sans" panose="020C0503030203020204" pitchFamily="34" charset="0"/>
                </a:endParaRPr>
              </a:p>
            </p:txBody>
          </p:sp>
          <p:pic>
            <p:nvPicPr>
              <p:cNvPr id="126" name="Picture 4"/>
              <p:cNvPicPr>
                <a:picLocks noChangeAspect="1" noChangeArrowheads="1"/>
              </p:cNvPicPr>
              <p:nvPr/>
            </p:nvPicPr>
            <p:blipFill>
              <a:blip r:embed="rId9" cstate="print"/>
              <a:srcRect/>
              <a:stretch>
                <a:fillRect/>
              </a:stretch>
            </p:blipFill>
            <p:spPr bwMode="auto">
              <a:xfrm>
                <a:off x="7609772" y="4944836"/>
                <a:ext cx="429905" cy="182938"/>
              </a:xfrm>
              <a:prstGeom prst="rect">
                <a:avLst/>
              </a:prstGeom>
              <a:noFill/>
              <a:ln w="9525">
                <a:noFill/>
                <a:miter lim="800000"/>
                <a:headEnd/>
                <a:tailEnd/>
              </a:ln>
            </p:spPr>
          </p:pic>
          <p:sp>
            <p:nvSpPr>
              <p:cNvPr id="127" name="Oval 2"/>
              <p:cNvSpPr>
                <a:spLocks noChangeArrowheads="1"/>
              </p:cNvSpPr>
              <p:nvPr/>
            </p:nvSpPr>
            <p:spPr bwMode="auto">
              <a:xfrm>
                <a:off x="7465739" y="4969397"/>
                <a:ext cx="144033" cy="144033"/>
              </a:xfrm>
              <a:prstGeom prst="ellipse">
                <a:avLst/>
              </a:prstGeom>
              <a:solidFill>
                <a:srgbClr val="FFC000"/>
              </a:solidFill>
              <a:ln w="9525">
                <a:solidFill>
                  <a:srgbClr val="C00000"/>
                </a:solidFill>
                <a:round/>
                <a:headEnd/>
                <a:tailEnd/>
              </a:ln>
            </p:spPr>
            <p:txBody>
              <a:bodyPr vert="horz" wrap="square" lIns="162168" tIns="81083" rIns="162168" bIns="81083" numCol="1" anchor="t" anchorCtr="0" compatLnSpc="1">
                <a:prstTxWarp prst="textNoShape">
                  <a:avLst/>
                </a:prstTxWarp>
                <a:noAutofit/>
              </a:bodyPr>
              <a:lstStyle/>
              <a:p>
                <a:pPr defTabSz="1218752">
                  <a:defRPr/>
                </a:pPr>
                <a:endParaRPr lang="en-US" altLang="zh-CN" sz="532" kern="0" dirty="0">
                  <a:solidFill>
                    <a:prstClr val="black"/>
                  </a:solidFill>
                  <a:latin typeface="Huawei Sans" panose="020C0503030203020204" pitchFamily="34" charset="0"/>
                  <a:ea typeface="华文细黑"/>
                  <a:cs typeface="Huawei Sans" panose="020C0503030203020204" pitchFamily="34" charset="0"/>
                </a:endParaRPr>
              </a:p>
            </p:txBody>
          </p:sp>
          <p:sp>
            <p:nvSpPr>
              <p:cNvPr id="128" name="Oval 2"/>
              <p:cNvSpPr>
                <a:spLocks noChangeArrowheads="1"/>
              </p:cNvSpPr>
              <p:nvPr/>
            </p:nvSpPr>
            <p:spPr bwMode="auto">
              <a:xfrm>
                <a:off x="8689387" y="3789834"/>
                <a:ext cx="144033" cy="144033"/>
              </a:xfrm>
              <a:prstGeom prst="ellipse">
                <a:avLst/>
              </a:prstGeom>
              <a:solidFill>
                <a:srgbClr val="FFC000"/>
              </a:solidFill>
              <a:ln w="9525">
                <a:solidFill>
                  <a:srgbClr val="C00000"/>
                </a:solidFill>
                <a:round/>
                <a:headEnd/>
                <a:tailEnd/>
              </a:ln>
            </p:spPr>
            <p:txBody>
              <a:bodyPr vert="horz" wrap="square" lIns="162168" tIns="81083" rIns="162168" bIns="81083" numCol="1" anchor="t" anchorCtr="0" compatLnSpc="1">
                <a:prstTxWarp prst="textNoShape">
                  <a:avLst/>
                </a:prstTxWarp>
                <a:noAutofit/>
              </a:bodyPr>
              <a:lstStyle/>
              <a:p>
                <a:pPr defTabSz="1218752">
                  <a:defRPr/>
                </a:pPr>
                <a:endParaRPr lang="en-US" altLang="zh-CN" sz="532" kern="0" dirty="0">
                  <a:solidFill>
                    <a:prstClr val="black"/>
                  </a:solidFill>
                  <a:latin typeface="Huawei Sans" panose="020C0503030203020204" pitchFamily="34" charset="0"/>
                  <a:ea typeface="华文细黑"/>
                  <a:cs typeface="Huawei Sans" panose="020C0503030203020204" pitchFamily="34" charset="0"/>
                </a:endParaRPr>
              </a:p>
            </p:txBody>
          </p:sp>
          <p:pic>
            <p:nvPicPr>
              <p:cNvPr id="129" name="Picture 4"/>
              <p:cNvPicPr>
                <a:picLocks noChangeAspect="1" noChangeArrowheads="1"/>
              </p:cNvPicPr>
              <p:nvPr/>
            </p:nvPicPr>
            <p:blipFill>
              <a:blip r:embed="rId9" cstate="print"/>
              <a:srcRect/>
              <a:stretch>
                <a:fillRect/>
              </a:stretch>
            </p:blipFill>
            <p:spPr bwMode="auto">
              <a:xfrm>
                <a:off x="8908042" y="4639317"/>
                <a:ext cx="429905" cy="182938"/>
              </a:xfrm>
              <a:prstGeom prst="rect">
                <a:avLst/>
              </a:prstGeom>
              <a:noFill/>
              <a:ln w="9525">
                <a:noFill/>
                <a:miter lim="800000"/>
                <a:headEnd/>
                <a:tailEnd/>
              </a:ln>
            </p:spPr>
          </p:pic>
          <p:pic>
            <p:nvPicPr>
              <p:cNvPr id="130" name="Picture 4"/>
              <p:cNvPicPr>
                <a:picLocks noChangeAspect="1" noChangeArrowheads="1"/>
              </p:cNvPicPr>
              <p:nvPr/>
            </p:nvPicPr>
            <p:blipFill>
              <a:blip r:embed="rId9" cstate="print"/>
              <a:srcRect/>
              <a:stretch>
                <a:fillRect/>
              </a:stretch>
            </p:blipFill>
            <p:spPr bwMode="auto">
              <a:xfrm>
                <a:off x="8836034" y="3750929"/>
                <a:ext cx="429905" cy="182938"/>
              </a:xfrm>
              <a:prstGeom prst="rect">
                <a:avLst/>
              </a:prstGeom>
              <a:noFill/>
              <a:ln w="9525">
                <a:noFill/>
                <a:miter lim="800000"/>
                <a:headEnd/>
                <a:tailEnd/>
              </a:ln>
            </p:spPr>
          </p:pic>
          <p:sp>
            <p:nvSpPr>
              <p:cNvPr id="131" name="Oval 2"/>
              <p:cNvSpPr>
                <a:spLocks noChangeArrowheads="1"/>
              </p:cNvSpPr>
              <p:nvPr/>
            </p:nvSpPr>
            <p:spPr bwMode="auto">
              <a:xfrm>
                <a:off x="8957588" y="2525097"/>
                <a:ext cx="308746" cy="308754"/>
              </a:xfrm>
              <a:prstGeom prst="ellipse">
                <a:avLst/>
              </a:prstGeom>
              <a:solidFill>
                <a:srgbClr val="FF0000"/>
              </a:solidFill>
              <a:ln w="9525">
                <a:solidFill>
                  <a:srgbClr val="C00000"/>
                </a:solidFill>
                <a:round/>
                <a:headEnd/>
                <a:tailEnd/>
              </a:ln>
            </p:spPr>
            <p:txBody>
              <a:bodyPr vert="horz" wrap="square" lIns="162168" tIns="81083" rIns="162168" bIns="81083" numCol="1" anchor="t" anchorCtr="0" compatLnSpc="1">
                <a:prstTxWarp prst="textNoShape">
                  <a:avLst/>
                </a:prstTxWarp>
                <a:noAutofit/>
              </a:bodyPr>
              <a:lstStyle/>
              <a:p>
                <a:pPr defTabSz="1218752">
                  <a:defRPr/>
                </a:pPr>
                <a:endParaRPr lang="en-US" altLang="zh-CN" sz="532" kern="0" dirty="0">
                  <a:solidFill>
                    <a:prstClr val="black"/>
                  </a:solidFill>
                  <a:latin typeface="Huawei Sans" panose="020C0503030203020204" pitchFamily="34" charset="0"/>
                  <a:ea typeface="华文细黑"/>
                  <a:cs typeface="Huawei Sans" panose="020C0503030203020204" pitchFamily="34" charset="0"/>
                </a:endParaRPr>
              </a:p>
            </p:txBody>
          </p:sp>
          <p:cxnSp>
            <p:nvCxnSpPr>
              <p:cNvPr id="132" name="直接连接符 131"/>
              <p:cNvCxnSpPr>
                <a:stCxn id="127" idx="6"/>
                <a:endCxn id="125" idx="2"/>
              </p:cNvCxnSpPr>
              <p:nvPr/>
            </p:nvCxnSpPr>
            <p:spPr>
              <a:xfrm flipV="1">
                <a:off x="7609772" y="4750239"/>
                <a:ext cx="1080703" cy="291175"/>
              </a:xfrm>
              <a:prstGeom prst="line">
                <a:avLst/>
              </a:prstGeom>
              <a:noFill/>
              <a:ln w="9525" cap="flat" cmpd="sng" algn="ctr">
                <a:solidFill>
                  <a:srgbClr val="FF0000"/>
                </a:solidFill>
                <a:prstDash val="solid"/>
              </a:ln>
              <a:effectLst/>
            </p:spPr>
          </p:cxnSp>
          <p:cxnSp>
            <p:nvCxnSpPr>
              <p:cNvPr id="133" name="直接连接符 132"/>
              <p:cNvCxnSpPr>
                <a:stCxn id="125" idx="0"/>
                <a:endCxn id="128" idx="4"/>
              </p:cNvCxnSpPr>
              <p:nvPr/>
            </p:nvCxnSpPr>
            <p:spPr>
              <a:xfrm flipH="1" flipV="1">
                <a:off x="8761404" y="3933867"/>
                <a:ext cx="1088" cy="744355"/>
              </a:xfrm>
              <a:prstGeom prst="line">
                <a:avLst/>
              </a:prstGeom>
              <a:noFill/>
              <a:ln w="9525" cap="flat" cmpd="sng" algn="ctr">
                <a:solidFill>
                  <a:srgbClr val="FF0000"/>
                </a:solidFill>
                <a:prstDash val="solid"/>
              </a:ln>
              <a:effectLst/>
            </p:spPr>
          </p:cxnSp>
          <p:cxnSp>
            <p:nvCxnSpPr>
              <p:cNvPr id="134" name="直接连接符 133"/>
              <p:cNvCxnSpPr>
                <a:stCxn id="128" idx="0"/>
                <a:endCxn id="131" idx="4"/>
              </p:cNvCxnSpPr>
              <p:nvPr/>
            </p:nvCxnSpPr>
            <p:spPr>
              <a:xfrm flipV="1">
                <a:off x="8761403" y="2833852"/>
                <a:ext cx="350558" cy="955982"/>
              </a:xfrm>
              <a:prstGeom prst="line">
                <a:avLst/>
              </a:prstGeom>
              <a:noFill/>
              <a:ln w="9525" cap="flat" cmpd="sng" algn="ctr">
                <a:solidFill>
                  <a:srgbClr val="FF0000"/>
                </a:solidFill>
                <a:prstDash val="solid"/>
              </a:ln>
              <a:effectLst/>
            </p:spPr>
          </p:cxnSp>
        </p:grpSp>
      </p:grpSp>
      <p:sp>
        <p:nvSpPr>
          <p:cNvPr id="137" name="矩形 136"/>
          <p:cNvSpPr/>
          <p:nvPr/>
        </p:nvSpPr>
        <p:spPr>
          <a:xfrm>
            <a:off x="2783366" y="5592660"/>
            <a:ext cx="1983882" cy="415945"/>
          </a:xfrm>
          <a:prstGeom prst="rect">
            <a:avLst/>
          </a:prstGeom>
        </p:spPr>
        <p:txBody>
          <a:bodyPr wrap="none">
            <a:noAutofit/>
          </a:bodyPr>
          <a:lstStyle/>
          <a:p>
            <a:pPr marL="469806" indent="-415842" defTabSz="1140132">
              <a:lnSpc>
                <a:spcPct val="150000"/>
              </a:lnSpc>
              <a:buSzPct val="60000"/>
              <a:buFont typeface="Wingdings" panose="05000000000000000000" pitchFamily="2" charset="2"/>
              <a:buChar char="l"/>
            </a:pPr>
            <a:endParaRPr lang="en-US" altLang="zh-CN" sz="1599" b="1" dirty="0">
              <a:solidFill>
                <a:srgbClr val="C00000"/>
              </a:solidFill>
              <a:latin typeface="Huawei Sans" panose="020C0503030203020204" pitchFamily="34" charset="0"/>
              <a:ea typeface="华文细黑"/>
              <a:cs typeface="Huawei Sans" panose="020C0503030203020204" pitchFamily="34" charset="0"/>
            </a:endParaRPr>
          </a:p>
        </p:txBody>
      </p:sp>
      <p:sp>
        <p:nvSpPr>
          <p:cNvPr id="138" name="矩形 137"/>
          <p:cNvSpPr/>
          <p:nvPr/>
        </p:nvSpPr>
        <p:spPr>
          <a:xfrm>
            <a:off x="1193731" y="5376671"/>
            <a:ext cx="2519879" cy="830864"/>
          </a:xfrm>
          <a:prstGeom prst="rect">
            <a:avLst/>
          </a:prstGeom>
        </p:spPr>
        <p:txBody>
          <a:bodyPr wrap="square">
            <a:noAutofit/>
          </a:bodyPr>
          <a:lstStyle/>
          <a:p>
            <a:pPr marL="177765" indent="-123800" defTabSz="1140132">
              <a:buSzPct val="60000"/>
              <a:buFont typeface="Wingdings" panose="05000000000000000000" pitchFamily="2" charset="2"/>
              <a:buChar char="l"/>
            </a:pPr>
            <a:r>
              <a:rPr lang="en-US" altLang="zh-CN" sz="1399" dirty="0">
                <a:solidFill>
                  <a:prstClr val="black">
                    <a:lumMod val="95000"/>
                    <a:lumOff val="5000"/>
                  </a:prstClr>
                </a:solidFill>
                <a:latin typeface="Huawei Sans" panose="020C0503030203020204" pitchFamily="34" charset="0"/>
                <a:ea typeface="华文细黑"/>
                <a:cs typeface="Huawei Sans" panose="020C0503030203020204" pitchFamily="34" charset="0"/>
              </a:rPr>
              <a:t>2018 Approaching the </a:t>
            </a:r>
            <a:r>
              <a:rPr lang="en-US" altLang="zh-CN" sz="1399" b="1" dirty="0">
                <a:solidFill>
                  <a:srgbClr val="EC7061"/>
                </a:solidFill>
                <a:latin typeface="Huawei Sans" panose="020C0503030203020204" pitchFamily="34" charset="0"/>
                <a:ea typeface="华文细黑"/>
                <a:cs typeface="Huawei Sans" panose="020C0503030203020204" pitchFamily="34" charset="0"/>
              </a:rPr>
              <a:t>Leaders Quadrant</a:t>
            </a:r>
          </a:p>
          <a:p>
            <a:pPr marL="177765" indent="-123800" defTabSz="1140132">
              <a:buSzPct val="60000"/>
              <a:buFont typeface="Wingdings" panose="05000000000000000000" pitchFamily="2" charset="2"/>
              <a:buChar char="l"/>
            </a:pPr>
            <a:r>
              <a:rPr lang="en-US" altLang="zh-CN" sz="1399" dirty="0">
                <a:solidFill>
                  <a:prstClr val="black">
                    <a:lumMod val="95000"/>
                    <a:lumOff val="5000"/>
                  </a:prstClr>
                </a:solidFill>
                <a:latin typeface="Huawei Sans" panose="020C0503030203020204" pitchFamily="34" charset="0"/>
                <a:ea typeface="华文细黑"/>
                <a:cs typeface="Huawei Sans" panose="020C0503030203020204" pitchFamily="34" charset="0"/>
              </a:rPr>
              <a:t>2017 </a:t>
            </a:r>
            <a:r>
              <a:rPr lang="en-US" altLang="zh-CN" sz="1399" b="1" dirty="0">
                <a:solidFill>
                  <a:srgbClr val="EC7061"/>
                </a:solidFill>
                <a:latin typeface="Huawei Sans" panose="020C0503030203020204" pitchFamily="34" charset="0"/>
                <a:ea typeface="华文细黑"/>
                <a:cs typeface="Huawei Sans" panose="020C0503030203020204" pitchFamily="34" charset="0"/>
              </a:rPr>
              <a:t>Challenger</a:t>
            </a:r>
          </a:p>
        </p:txBody>
      </p:sp>
      <p:cxnSp>
        <p:nvCxnSpPr>
          <p:cNvPr id="139" name="直接连接符 138"/>
          <p:cNvCxnSpPr/>
          <p:nvPr/>
        </p:nvCxnSpPr>
        <p:spPr bwMode="auto">
          <a:xfrm>
            <a:off x="3371203" y="3569493"/>
            <a:ext cx="0" cy="2264786"/>
          </a:xfrm>
          <a:prstGeom prst="line">
            <a:avLst/>
          </a:prstGeom>
          <a:solidFill>
            <a:srgbClr val="FFCC66"/>
          </a:solidFill>
          <a:ln w="9525" cap="flat" cmpd="sng" algn="ctr">
            <a:solidFill>
              <a:srgbClr val="5B9BD5"/>
            </a:solidFill>
            <a:prstDash val="sysDash"/>
            <a:round/>
            <a:headEnd type="none" w="med" len="med"/>
            <a:tailEnd type="none" w="med" len="med"/>
          </a:ln>
          <a:effectLst/>
        </p:spPr>
      </p:cxnSp>
      <p:cxnSp>
        <p:nvCxnSpPr>
          <p:cNvPr id="140" name="直接连接符 139"/>
          <p:cNvCxnSpPr/>
          <p:nvPr/>
        </p:nvCxnSpPr>
        <p:spPr bwMode="auto">
          <a:xfrm>
            <a:off x="8111508" y="3576757"/>
            <a:ext cx="0" cy="2264786"/>
          </a:xfrm>
          <a:prstGeom prst="line">
            <a:avLst/>
          </a:prstGeom>
          <a:solidFill>
            <a:srgbClr val="FFCC66"/>
          </a:solidFill>
          <a:ln w="9525" cap="flat" cmpd="sng" algn="ctr">
            <a:solidFill>
              <a:srgbClr val="5B9BD5"/>
            </a:solidFill>
            <a:prstDash val="sysDash"/>
            <a:round/>
            <a:headEnd type="none" w="med" len="med"/>
            <a:tailEnd type="none" w="med" len="med"/>
          </a:ln>
          <a:effectLst/>
        </p:spPr>
      </p:cxnSp>
      <p:pic>
        <p:nvPicPr>
          <p:cNvPr id="141" name="Picture 2" descr="Gartner-Peer-Insights_Customers-Choice-badge-color-201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77774" y="3672107"/>
            <a:ext cx="1655920" cy="1325617"/>
          </a:xfrm>
          <a:prstGeom prst="rect">
            <a:avLst/>
          </a:prstGeom>
          <a:noFill/>
          <a:extLst>
            <a:ext uri="{909E8E84-426E-40DD-AFC4-6F175D3DCCD1}">
              <a14:hiddenFill xmlns:a14="http://schemas.microsoft.com/office/drawing/2010/main">
                <a:solidFill>
                  <a:srgbClr val="FFFFFF"/>
                </a:solidFill>
              </a14:hiddenFill>
            </a:ext>
          </a:extLst>
        </p:spPr>
      </p:pic>
      <p:sp>
        <p:nvSpPr>
          <p:cNvPr id="142" name="矩形 141"/>
          <p:cNvSpPr/>
          <p:nvPr/>
        </p:nvSpPr>
        <p:spPr>
          <a:xfrm>
            <a:off x="8492572" y="5273766"/>
            <a:ext cx="2783189" cy="892203"/>
          </a:xfrm>
          <a:prstGeom prst="rect">
            <a:avLst/>
          </a:prstGeom>
        </p:spPr>
        <p:txBody>
          <a:bodyPr wrap="square">
            <a:spAutoFit/>
          </a:bodyPr>
          <a:lstStyle/>
          <a:p>
            <a:pPr algn="ctr" defTabSz="1218590" fontAlgn="base">
              <a:spcBef>
                <a:spcPts val="600"/>
              </a:spcBef>
              <a:defRPr/>
            </a:pPr>
            <a:r>
              <a:rPr lang="en-US" altLang="zh-CN" sz="1399" kern="0" dirty="0">
                <a:solidFill>
                  <a:prstClr val="black">
                    <a:lumMod val="95000"/>
                    <a:lumOff val="5000"/>
                  </a:prstClr>
                </a:solidFill>
                <a:latin typeface="Huawei Sans" panose="020C0503030203020204" pitchFamily="34" charset="0"/>
                <a:ea typeface="华文细黑"/>
                <a:cs typeface="Huawei Sans" panose="020C0503030203020204" pitchFamily="34" charset="0"/>
              </a:rPr>
              <a:t>Gartner Peer Insights </a:t>
            </a:r>
          </a:p>
          <a:p>
            <a:pPr algn="ctr" defTabSz="914217" fontAlgn="base">
              <a:spcBef>
                <a:spcPts val="600"/>
              </a:spcBef>
            </a:pPr>
            <a:r>
              <a:rPr lang="en-US" altLang="zh-CN" sz="1399" b="1" kern="0" dirty="0">
                <a:solidFill>
                  <a:srgbClr val="EC7061"/>
                </a:solidFill>
                <a:latin typeface="Huawei Sans" panose="020C0503030203020204" pitchFamily="34" charset="0"/>
                <a:ea typeface="华文细黑"/>
                <a:cs typeface="Huawei Sans" panose="020C0503030203020204" pitchFamily="34" charset="0"/>
              </a:rPr>
              <a:t>Customers’ Choice </a:t>
            </a:r>
          </a:p>
          <a:p>
            <a:pPr algn="ctr" defTabSz="914217" fontAlgn="base">
              <a:spcBef>
                <a:spcPts val="600"/>
              </a:spcBef>
            </a:pPr>
            <a:r>
              <a:rPr lang="en-US" altLang="zh-CN" sz="1399" kern="0" dirty="0">
                <a:solidFill>
                  <a:prstClr val="black">
                    <a:lumMod val="95000"/>
                    <a:lumOff val="5000"/>
                  </a:prstClr>
                </a:solidFill>
                <a:latin typeface="Huawei Sans" panose="020C0503030203020204" pitchFamily="34" charset="0"/>
                <a:ea typeface="华文细黑"/>
                <a:cs typeface="Huawei Sans" panose="020C0503030203020204" pitchFamily="34" charset="0"/>
              </a:rPr>
              <a:t>for Data Center Networking</a:t>
            </a:r>
            <a:endParaRPr lang="zh-CN" altLang="zh-CN" sz="1399" kern="0" dirty="0">
              <a:solidFill>
                <a:prstClr val="black">
                  <a:lumMod val="95000"/>
                  <a:lumOff val="5000"/>
                </a:prstClr>
              </a:solidFill>
              <a:latin typeface="Huawei Sans" panose="020C0503030203020204" pitchFamily="34" charset="0"/>
              <a:ea typeface="华文细黑"/>
              <a:cs typeface="Huawei Sans" panose="020C0503030203020204" pitchFamily="34" charset="0"/>
            </a:endParaRPr>
          </a:p>
        </p:txBody>
      </p:sp>
      <p:sp>
        <p:nvSpPr>
          <p:cNvPr id="40" name="标题 6"/>
          <p:cNvSpPr>
            <a:spLocks noGrp="1"/>
          </p:cNvSpPr>
          <p:nvPr>
            <p:ph type="title"/>
          </p:nvPr>
        </p:nvSpPr>
        <p:spPr/>
        <p:txBody>
          <a:bodyPr/>
          <a:lstStyle/>
          <a:p>
            <a:r>
              <a:rPr lang="en-US" altLang="zh-CN" sz="2400" dirty="0"/>
              <a:t>CloudEngine Series Switches Serve 7800+ Global </a:t>
            </a:r>
            <a:r>
              <a:rPr lang="en-US" altLang="zh-CN" sz="2400" dirty="0" smtClean="0"/>
              <a:t>Customers</a:t>
            </a:r>
            <a:endParaRPr lang="zh-CN" altLang="en-US" sz="2400" dirty="0"/>
          </a:p>
        </p:txBody>
      </p:sp>
    </p:spTree>
    <p:extLst>
      <p:ext uri="{BB962C8B-B14F-4D97-AF65-F5344CB8AC3E}">
        <p14:creationId xmlns:p14="http://schemas.microsoft.com/office/powerpoint/2010/main" val="989673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六边形 251"/>
          <p:cNvSpPr/>
          <p:nvPr/>
        </p:nvSpPr>
        <p:spPr>
          <a:xfrm>
            <a:off x="8868867" y="4583105"/>
            <a:ext cx="1949007" cy="1664063"/>
          </a:xfrm>
          <a:prstGeom prst="hexagon">
            <a:avLst/>
          </a:prstGeom>
          <a:solidFill>
            <a:srgbClr val="00B0F0">
              <a:alpha val="5000"/>
            </a:srgbClr>
          </a:solidFill>
          <a:ln w="12700" cap="flat" cmpd="sng" algn="ctr">
            <a:solidFill>
              <a:srgbClr val="99DFF9"/>
            </a:solidFill>
            <a:prstDash val="solid"/>
            <a:miter lim="800000"/>
          </a:ln>
          <a:effectLst/>
        </p:spPr>
        <p:txBody>
          <a:bodyPr rtlCol="0" anchor="ctr"/>
          <a:lstStyle/>
          <a:p>
            <a:pPr algn="ctr" defTabSz="1218784">
              <a:defRPr/>
            </a:pPr>
            <a:endParaRPr lang="zh-CN" altLang="en-US" sz="2399" kern="0">
              <a:solidFill>
                <a:prstClr val="white"/>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53" name="文本框 252"/>
          <p:cNvSpPr txBox="1"/>
          <p:nvPr/>
        </p:nvSpPr>
        <p:spPr>
          <a:xfrm>
            <a:off x="9203393" y="4496795"/>
            <a:ext cx="1183024" cy="528144"/>
          </a:xfrm>
          <a:prstGeom prst="rect">
            <a:avLst/>
          </a:prstGeom>
          <a:noFill/>
        </p:spPr>
        <p:txBody>
          <a:bodyPr vert="horz" wrap="square" rtlCol="0">
            <a:spAutoFit/>
          </a:bodyPr>
          <a:lstStyle/>
          <a:p>
            <a:pPr algn="ctr" defTabSz="1218784">
              <a:lnSpc>
                <a:spcPts val="3439"/>
              </a:lnSpc>
              <a:defRPr/>
            </a:pPr>
            <a:r>
              <a:rPr lang="en-US" sz="1200" b="1" kern="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Lossless</a:t>
            </a:r>
          </a:p>
        </p:txBody>
      </p:sp>
      <p:pic>
        <p:nvPicPr>
          <p:cNvPr id="254" name="图片 253">
            <a:extLst>
              <a:ext uri="{FF2B5EF4-FFF2-40B4-BE49-F238E27FC236}">
                <a16:creationId xmlns:a16="http://schemas.microsoft.com/office/drawing/2014/main" xmlns="" id="{BF3B8FA5-CDA3-4D3A-ACC1-594F18CC54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7549" r="62511" b="29762"/>
          <a:stretch/>
        </p:blipFill>
        <p:spPr>
          <a:xfrm>
            <a:off x="9140123" y="5011543"/>
            <a:ext cx="684199" cy="445686"/>
          </a:xfrm>
          <a:prstGeom prst="rect">
            <a:avLst/>
          </a:prstGeom>
        </p:spPr>
      </p:pic>
      <p:pic>
        <p:nvPicPr>
          <p:cNvPr id="255" name="图片 254">
            <a:extLst>
              <a:ext uri="{FF2B5EF4-FFF2-40B4-BE49-F238E27FC236}">
                <a16:creationId xmlns:a16="http://schemas.microsoft.com/office/drawing/2014/main" xmlns="" id="{7827DA7E-8D3A-4EF8-8CCB-29DEF75EEE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489" t="27549" r="1953" b="29762"/>
          <a:stretch/>
        </p:blipFill>
        <p:spPr>
          <a:xfrm>
            <a:off x="9474927" y="5353901"/>
            <a:ext cx="777713" cy="387747"/>
          </a:xfrm>
          <a:prstGeom prst="rect">
            <a:avLst/>
          </a:prstGeom>
        </p:spPr>
      </p:pic>
      <p:pic>
        <p:nvPicPr>
          <p:cNvPr id="256" name="图片 255">
            <a:extLst>
              <a:ext uri="{FF2B5EF4-FFF2-40B4-BE49-F238E27FC236}">
                <a16:creationId xmlns:a16="http://schemas.microsoft.com/office/drawing/2014/main" xmlns="" id="{B5C16346-6A64-47EE-A885-8D16EA2971D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89724" y="5052698"/>
            <a:ext cx="334951" cy="313581"/>
          </a:xfrm>
          <a:prstGeom prst="rect">
            <a:avLst/>
          </a:prstGeom>
        </p:spPr>
      </p:pic>
      <p:sp>
        <p:nvSpPr>
          <p:cNvPr id="258" name="六边形 257"/>
          <p:cNvSpPr/>
          <p:nvPr/>
        </p:nvSpPr>
        <p:spPr>
          <a:xfrm>
            <a:off x="5704422" y="1998381"/>
            <a:ext cx="1880842" cy="1563828"/>
          </a:xfrm>
          <a:prstGeom prst="hexagon">
            <a:avLst/>
          </a:prstGeom>
          <a:solidFill>
            <a:srgbClr val="00B0F0">
              <a:alpha val="5000"/>
            </a:srgbClr>
          </a:solidFill>
          <a:ln w="12700" cap="flat" cmpd="sng" algn="ctr">
            <a:solidFill>
              <a:srgbClr val="99DFF9"/>
            </a:solidFill>
            <a:prstDash val="solid"/>
            <a:miter lim="800000"/>
          </a:ln>
          <a:effectLst/>
        </p:spPr>
        <p:txBody>
          <a:bodyPr rtlCol="0" anchor="ctr"/>
          <a:lstStyle/>
          <a:p>
            <a:pPr algn="ctr" defTabSz="1218784">
              <a:defRPr/>
            </a:pPr>
            <a:endParaRPr lang="zh-CN" altLang="en-US" sz="2399" kern="0">
              <a:solidFill>
                <a:prstClr val="white"/>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59" name="文本框 258"/>
          <p:cNvSpPr txBox="1"/>
          <p:nvPr/>
        </p:nvSpPr>
        <p:spPr>
          <a:xfrm>
            <a:off x="6053331" y="1972672"/>
            <a:ext cx="1183024" cy="528144"/>
          </a:xfrm>
          <a:prstGeom prst="rect">
            <a:avLst/>
          </a:prstGeom>
          <a:noFill/>
        </p:spPr>
        <p:txBody>
          <a:bodyPr vert="horz" wrap="square" rtlCol="0">
            <a:spAutoFit/>
          </a:bodyPr>
          <a:lstStyle/>
          <a:p>
            <a:pPr algn="ctr" defTabSz="1218784">
              <a:lnSpc>
                <a:spcPts val="3439"/>
              </a:lnSpc>
              <a:defRPr/>
            </a:pPr>
            <a:r>
              <a:rPr lang="en-US" sz="1200" b="1" kern="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Intelligent</a:t>
            </a:r>
          </a:p>
        </p:txBody>
      </p:sp>
      <p:pic>
        <p:nvPicPr>
          <p:cNvPr id="260" name="图片 259"/>
          <p:cNvPicPr>
            <a:picLocks noChangeAspect="1"/>
          </p:cNvPicPr>
          <p:nvPr/>
        </p:nvPicPr>
        <p:blipFill rotWithShape="1">
          <a:blip r:embed="rId6" cstate="print">
            <a:extLst>
              <a:ext uri="{28A0092B-C50C-407E-A947-70E740481C1C}">
                <a14:useLocalDpi xmlns:a14="http://schemas.microsoft.com/office/drawing/2010/main" val="0"/>
              </a:ext>
            </a:extLst>
          </a:blip>
          <a:srcRect b="80571"/>
          <a:stretch/>
        </p:blipFill>
        <p:spPr>
          <a:xfrm>
            <a:off x="6033169" y="2479089"/>
            <a:ext cx="1223348" cy="320420"/>
          </a:xfrm>
          <a:prstGeom prst="rect">
            <a:avLst/>
          </a:prstGeom>
        </p:spPr>
      </p:pic>
      <p:sp>
        <p:nvSpPr>
          <p:cNvPr id="265" name="六边形 264"/>
          <p:cNvSpPr/>
          <p:nvPr/>
        </p:nvSpPr>
        <p:spPr>
          <a:xfrm>
            <a:off x="6358220" y="3890715"/>
            <a:ext cx="1933638" cy="1550585"/>
          </a:xfrm>
          <a:prstGeom prst="hexagon">
            <a:avLst/>
          </a:prstGeom>
          <a:solidFill>
            <a:srgbClr val="00B0F0">
              <a:alpha val="5000"/>
            </a:srgbClr>
          </a:solidFill>
          <a:ln w="12700" cap="flat" cmpd="sng" algn="ctr">
            <a:solidFill>
              <a:srgbClr val="99DFF9"/>
            </a:solidFill>
            <a:prstDash val="solid"/>
            <a:miter lim="800000"/>
          </a:ln>
          <a:effectLst/>
        </p:spPr>
        <p:txBody>
          <a:bodyPr rtlCol="0" anchor="ctr"/>
          <a:lstStyle/>
          <a:p>
            <a:pPr algn="ctr" defTabSz="1218784">
              <a:defRPr/>
            </a:pPr>
            <a:endParaRPr lang="zh-CN" altLang="en-US" sz="2399" kern="0">
              <a:solidFill>
                <a:prstClr val="white"/>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66" name="文本框 265"/>
          <p:cNvSpPr txBox="1"/>
          <p:nvPr/>
        </p:nvSpPr>
        <p:spPr>
          <a:xfrm>
            <a:off x="6600929" y="3813735"/>
            <a:ext cx="1448221" cy="503468"/>
          </a:xfrm>
          <a:prstGeom prst="rect">
            <a:avLst/>
          </a:prstGeom>
          <a:noFill/>
        </p:spPr>
        <p:txBody>
          <a:bodyPr vert="horz" wrap="square" rtlCol="0">
            <a:spAutoFit/>
          </a:bodyPr>
          <a:lstStyle/>
          <a:p>
            <a:pPr algn="ctr" defTabSz="1218784">
              <a:lnSpc>
                <a:spcPts val="3439"/>
              </a:lnSpc>
              <a:defRPr/>
            </a:pPr>
            <a:r>
              <a:rPr lang="en-US" sz="1200" b="1" kern="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Ultra-broadband</a:t>
            </a:r>
          </a:p>
        </p:txBody>
      </p:sp>
      <p:sp>
        <p:nvSpPr>
          <p:cNvPr id="267" name="文本框 266">
            <a:extLst>
              <a:ext uri="{FF2B5EF4-FFF2-40B4-BE49-F238E27FC236}">
                <a16:creationId xmlns:a16="http://schemas.microsoft.com/office/drawing/2014/main" xmlns="" id="{56D0C947-DA25-4000-A99A-5F3FAAE70650}"/>
              </a:ext>
            </a:extLst>
          </p:cNvPr>
          <p:cNvSpPr txBox="1"/>
          <p:nvPr/>
        </p:nvSpPr>
        <p:spPr>
          <a:xfrm>
            <a:off x="6420757" y="4736947"/>
            <a:ext cx="1808564" cy="276999"/>
          </a:xfrm>
          <a:prstGeom prst="rect">
            <a:avLst/>
          </a:prstGeom>
          <a:noFill/>
        </p:spPr>
        <p:txBody>
          <a:bodyPr vert="horz" wrap="square" rtlCol="0">
            <a:spAutoFit/>
          </a:bodyPr>
          <a:lstStyle/>
          <a:p>
            <a:pPr algn="ctr" defTabSz="1218784">
              <a:defRPr/>
            </a:pPr>
            <a:r>
              <a:rPr lang="en-US" sz="1200" kern="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CloudEngine 16800</a:t>
            </a:r>
          </a:p>
        </p:txBody>
      </p:sp>
      <p:pic>
        <p:nvPicPr>
          <p:cNvPr id="268" name="图片 2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0309" y="4260279"/>
            <a:ext cx="1689461" cy="473031"/>
          </a:xfrm>
          <a:prstGeom prst="rect">
            <a:avLst/>
          </a:prstGeom>
        </p:spPr>
      </p:pic>
      <p:sp>
        <p:nvSpPr>
          <p:cNvPr id="264" name="矩形 263"/>
          <p:cNvSpPr/>
          <p:nvPr/>
        </p:nvSpPr>
        <p:spPr>
          <a:xfrm>
            <a:off x="5543463" y="5435722"/>
            <a:ext cx="3239421" cy="738664"/>
          </a:xfrm>
          <a:prstGeom prst="rect">
            <a:avLst/>
          </a:prstGeom>
        </p:spPr>
        <p:txBody>
          <a:bodyPr wrap="square">
            <a:spAutoFit/>
          </a:bodyPr>
          <a:lstStyle/>
          <a:p>
            <a:pPr marL="171364" indent="-171364" defTabSz="913943">
              <a:buFont typeface="Arial" panose="020B0604020202020204" pitchFamily="34" charset="0"/>
              <a:buChar char="•"/>
              <a:defRPr/>
            </a:pPr>
            <a:r>
              <a:rPr lang="en-US" altLang="zh-CN" sz="1400" kern="0">
                <a:ea typeface="方正兰亭黑简体" panose="02000000000000000000" pitchFamily="2" charset="-122"/>
                <a:cs typeface="Huawei Sans" panose="020C0503030203020204" pitchFamily="34" charset="0"/>
              </a:rPr>
              <a:t>High density</a:t>
            </a:r>
          </a:p>
          <a:p>
            <a:pPr marL="171364" indent="-171364" defTabSz="913943">
              <a:buFont typeface="Arial" panose="020B0604020202020204" pitchFamily="34" charset="0"/>
              <a:buChar char="•"/>
              <a:defRPr/>
            </a:pPr>
            <a:r>
              <a:rPr lang="en-US" altLang="zh-CN" sz="1400" b="1">
                <a:cs typeface="Huawei Sans" panose="020C0503030203020204" pitchFamily="34" charset="0"/>
              </a:rPr>
              <a:t>Gartner Peer Insights Customers' Choice</a:t>
            </a:r>
            <a:r>
              <a:rPr lang="en-US" altLang="zh-CN" sz="1400">
                <a:cs typeface="Huawei Sans" panose="020C0503030203020204" pitchFamily="34" charset="0"/>
              </a:rPr>
              <a:t> distinctions twice</a:t>
            </a:r>
            <a:endParaRPr lang="en-US" altLang="zh-CN" sz="1400" dirty="0">
              <a:cs typeface="Huawei Sans" panose="020C0503030203020204" pitchFamily="34" charset="0"/>
            </a:endParaRPr>
          </a:p>
        </p:txBody>
      </p:sp>
      <p:sp>
        <p:nvSpPr>
          <p:cNvPr id="269" name="矩形 268">
            <a:extLst>
              <a:ext uri="{FF2B5EF4-FFF2-40B4-BE49-F238E27FC236}">
                <a16:creationId xmlns:a16="http://schemas.microsoft.com/office/drawing/2014/main" xmlns="" id="{70D3A3E3-F7EC-48F1-AB39-B60F7DCA6D74}"/>
              </a:ext>
            </a:extLst>
          </p:cNvPr>
          <p:cNvSpPr/>
          <p:nvPr/>
        </p:nvSpPr>
        <p:spPr>
          <a:xfrm>
            <a:off x="756169" y="1447094"/>
            <a:ext cx="4599605" cy="4945335"/>
          </a:xfrm>
          <a:prstGeom prst="rect">
            <a:avLst/>
          </a:prstGeom>
          <a:solidFill>
            <a:srgbClr val="F8F8F8"/>
          </a:solidFill>
          <a:ln w="12700" cap="flat" cmpd="sng" algn="ctr">
            <a:noFill/>
            <a:prstDash val="solid"/>
            <a:miter lim="800000"/>
          </a:ln>
          <a:effectLst/>
        </p:spPr>
        <p:txBody>
          <a:bodyPr rtlCol="0" anchor="ctr"/>
          <a:lstStyle/>
          <a:p>
            <a:pPr algn="ctr" defTabSz="913622">
              <a:defRPr/>
            </a:pPr>
            <a:endParaRPr lang="zh-CN" altLang="en-US" sz="1798" kern="0">
              <a:solidFill>
                <a:prstClr val="white"/>
              </a:solidFill>
              <a:latin typeface="Huawei Sans" panose="020C0503030203020204" pitchFamily="34" charset="0"/>
              <a:ea typeface="方正兰亭黑简体" panose="02000000000000000000" pitchFamily="2" charset="-122"/>
              <a:cs typeface="Huawei Sans" panose="020C0503030203020204" pitchFamily="34" charset="0"/>
            </a:endParaRPr>
          </a:p>
        </p:txBody>
      </p:sp>
      <p:cxnSp>
        <p:nvCxnSpPr>
          <p:cNvPr id="270" name="直接连接符 269">
            <a:extLst>
              <a:ext uri="{FF2B5EF4-FFF2-40B4-BE49-F238E27FC236}">
                <a16:creationId xmlns:a16="http://schemas.microsoft.com/office/drawing/2014/main" xmlns="" id="{3B2D3A7C-CF11-47F3-9D23-7ABFBAB7C2C6}"/>
              </a:ext>
            </a:extLst>
          </p:cNvPr>
          <p:cNvCxnSpPr/>
          <p:nvPr/>
        </p:nvCxnSpPr>
        <p:spPr bwMode="auto">
          <a:xfrm>
            <a:off x="1576684" y="3169248"/>
            <a:ext cx="2841779" cy="0"/>
          </a:xfrm>
          <a:prstGeom prst="line">
            <a:avLst/>
          </a:prstGeom>
          <a:noFill/>
          <a:ln w="6350" cap="flat" cmpd="sng" algn="ctr">
            <a:solidFill>
              <a:srgbClr val="7F7F7F"/>
            </a:solidFill>
            <a:prstDash val="dash"/>
            <a:miter lim="800000"/>
            <a:headEnd type="none" w="med" len="med"/>
            <a:tailEnd type="none" w="med" len="med"/>
          </a:ln>
          <a:effectLst/>
        </p:spPr>
      </p:cxnSp>
      <p:pic>
        <p:nvPicPr>
          <p:cNvPr id="271" name="图片 270">
            <a:extLst>
              <a:ext uri="{FF2B5EF4-FFF2-40B4-BE49-F238E27FC236}">
                <a16:creationId xmlns:a16="http://schemas.microsoft.com/office/drawing/2014/main" xmlns="" id="{DA7E97E4-0ADF-45FE-A403-D3E4E9CEF1D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443033" y="2569516"/>
            <a:ext cx="1002492" cy="551202"/>
          </a:xfrm>
          <a:prstGeom prst="rect">
            <a:avLst/>
          </a:prstGeom>
        </p:spPr>
      </p:pic>
      <p:pic>
        <p:nvPicPr>
          <p:cNvPr id="272" name="图片 271">
            <a:extLst>
              <a:ext uri="{FF2B5EF4-FFF2-40B4-BE49-F238E27FC236}">
                <a16:creationId xmlns:a16="http://schemas.microsoft.com/office/drawing/2014/main" xmlns="" id="{49190D04-248F-453E-8659-36FB444CDC5C}"/>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2762221" y="2628915"/>
            <a:ext cx="654701" cy="472343"/>
          </a:xfrm>
          <a:prstGeom prst="rect">
            <a:avLst/>
          </a:prstGeom>
        </p:spPr>
      </p:pic>
      <p:sp>
        <p:nvSpPr>
          <p:cNvPr id="273" name="文本框 272">
            <a:extLst>
              <a:ext uri="{FF2B5EF4-FFF2-40B4-BE49-F238E27FC236}">
                <a16:creationId xmlns:a16="http://schemas.microsoft.com/office/drawing/2014/main" xmlns="" id="{8EC48275-C402-4E0A-B867-33009D0EBE68}"/>
              </a:ext>
            </a:extLst>
          </p:cNvPr>
          <p:cNvSpPr txBox="1"/>
          <p:nvPr/>
        </p:nvSpPr>
        <p:spPr>
          <a:xfrm>
            <a:off x="3266625" y="2621345"/>
            <a:ext cx="1383910" cy="528144"/>
          </a:xfrm>
          <a:prstGeom prst="rect">
            <a:avLst/>
          </a:prstGeom>
          <a:noFill/>
        </p:spPr>
        <p:txBody>
          <a:bodyPr wrap="square" rtlCol="0">
            <a:spAutoFit/>
          </a:bodyPr>
          <a:lstStyle/>
          <a:p>
            <a:pPr algn="ctr" defTabSz="913702">
              <a:lnSpc>
                <a:spcPts val="3438"/>
              </a:lnSpc>
              <a:defRPr/>
            </a:pPr>
            <a:r>
              <a:rPr lang="en-US" sz="800" b="1">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rPr>
              <a:t>Huawei CloudStack</a:t>
            </a:r>
          </a:p>
        </p:txBody>
      </p:sp>
      <p:pic>
        <p:nvPicPr>
          <p:cNvPr id="274" name="图片 273">
            <a:extLst>
              <a:ext uri="{FF2B5EF4-FFF2-40B4-BE49-F238E27FC236}">
                <a16:creationId xmlns:a16="http://schemas.microsoft.com/office/drawing/2014/main" xmlns="" id="{34E368C5-3CC1-4CBF-B828-5EC756AAD9A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40317" y="2655230"/>
            <a:ext cx="639425" cy="189735"/>
          </a:xfrm>
          <a:prstGeom prst="rect">
            <a:avLst/>
          </a:prstGeom>
        </p:spPr>
      </p:pic>
      <p:grpSp>
        <p:nvGrpSpPr>
          <p:cNvPr id="275" name="组合 6">
            <a:extLst>
              <a:ext uri="{FF2B5EF4-FFF2-40B4-BE49-F238E27FC236}">
                <a16:creationId xmlns:a16="http://schemas.microsoft.com/office/drawing/2014/main" xmlns="" id="{24D97BA4-8A0D-467D-BC67-844182A33A81}"/>
              </a:ext>
            </a:extLst>
          </p:cNvPr>
          <p:cNvGrpSpPr>
            <a:grpSpLocks/>
          </p:cNvGrpSpPr>
          <p:nvPr/>
        </p:nvGrpSpPr>
        <p:grpSpPr bwMode="auto">
          <a:xfrm>
            <a:off x="763621" y="5874937"/>
            <a:ext cx="4460318" cy="427780"/>
            <a:chOff x="1510896" y="1622624"/>
            <a:chExt cx="9252741" cy="451898"/>
          </a:xfrm>
        </p:grpSpPr>
        <p:sp>
          <p:nvSpPr>
            <p:cNvPr id="276" name="梯形 36">
              <a:extLst>
                <a:ext uri="{FF2B5EF4-FFF2-40B4-BE49-F238E27FC236}">
                  <a16:creationId xmlns:a16="http://schemas.microsoft.com/office/drawing/2014/main" xmlns="" id="{03466F7B-FF25-4FBF-AEEC-27397BFE7A4A}"/>
                </a:ext>
              </a:extLst>
            </p:cNvPr>
            <p:cNvSpPr>
              <a:spLocks/>
            </p:cNvSpPr>
            <p:nvPr/>
          </p:nvSpPr>
          <p:spPr bwMode="auto">
            <a:xfrm>
              <a:off x="1510896" y="1622624"/>
              <a:ext cx="9252739" cy="438550"/>
            </a:xfrm>
            <a:custGeom>
              <a:avLst/>
              <a:gdLst>
                <a:gd name="T0" fmla="*/ 0 w 9252740"/>
                <a:gd name="T1" fmla="*/ 438551 h 438551"/>
                <a:gd name="T2" fmla="*/ 581413 w 9252740"/>
                <a:gd name="T3" fmla="*/ 0 h 438551"/>
                <a:gd name="T4" fmla="*/ 8671327 w 9252740"/>
                <a:gd name="T5" fmla="*/ 0 h 438551"/>
                <a:gd name="T6" fmla="*/ 9252740 w 9252740"/>
                <a:gd name="T7" fmla="*/ 438551 h 438551"/>
                <a:gd name="T8" fmla="*/ 0 w 9252740"/>
                <a:gd name="T9" fmla="*/ 438551 h 4385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52740" h="438551">
                  <a:moveTo>
                    <a:pt x="0" y="438551"/>
                  </a:moveTo>
                  <a:lnTo>
                    <a:pt x="581413" y="0"/>
                  </a:lnTo>
                  <a:lnTo>
                    <a:pt x="8671327" y="0"/>
                  </a:lnTo>
                  <a:lnTo>
                    <a:pt x="9252740" y="438551"/>
                  </a:lnTo>
                  <a:lnTo>
                    <a:pt x="0" y="438551"/>
                  </a:lnTo>
                  <a:close/>
                </a:path>
              </a:pathLst>
            </a:custGeom>
            <a:gradFill rotWithShape="1">
              <a:gsLst>
                <a:gs pos="0">
                  <a:srgbClr val="666666">
                    <a:alpha val="20000"/>
                  </a:srgbClr>
                </a:gs>
                <a:gs pos="100000">
                  <a:srgbClr val="666666">
                    <a:alpha val="0"/>
                  </a:srgbClr>
                </a:gs>
              </a:gsLst>
              <a:lin ang="16200000"/>
            </a:gra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622" eaLnBrk="0" fontAlgn="base" hangingPunct="0">
                <a:spcBef>
                  <a:spcPct val="0"/>
                </a:spcBef>
                <a:spcAft>
                  <a:spcPct val="0"/>
                </a:spcAft>
                <a:defRPr/>
              </a:pPr>
              <a:endParaRPr lang="zh-CN" altLang="en-US" sz="1798" kern="0">
                <a:solidFill>
                  <a:srgbClr val="666666">
                    <a:lumMod val="75000"/>
                  </a:srgbClr>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endParaRPr>
            </a:p>
          </p:txBody>
        </p:sp>
        <p:sp>
          <p:nvSpPr>
            <p:cNvPr id="277" name="Shape 263">
              <a:extLst>
                <a:ext uri="{FF2B5EF4-FFF2-40B4-BE49-F238E27FC236}">
                  <a16:creationId xmlns:a16="http://schemas.microsoft.com/office/drawing/2014/main" xmlns="" id="{E154C4F2-7BA9-4A07-A28F-BF6475D92602}"/>
                </a:ext>
              </a:extLst>
            </p:cNvPr>
            <p:cNvSpPr>
              <a:spLocks noChangeArrowheads="1"/>
            </p:cNvSpPr>
            <p:nvPr/>
          </p:nvSpPr>
          <p:spPr bwMode="auto">
            <a:xfrm>
              <a:off x="1510897" y="2048209"/>
              <a:ext cx="9252740" cy="26313"/>
            </a:xfrm>
            <a:prstGeom prst="rect">
              <a:avLst/>
            </a:prstGeom>
            <a:solidFill>
              <a:srgbClr val="666666">
                <a:alpha val="50195"/>
              </a:srgbClr>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44077" tIns="122037" rIns="244077" bIns="122037"/>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fontAlgn="ctr">
                <a:spcBef>
                  <a:spcPct val="0"/>
                </a:spcBef>
                <a:spcAft>
                  <a:spcPct val="0"/>
                </a:spcAft>
                <a:buSzPct val="100000"/>
                <a:defRPr/>
              </a:pPr>
              <a:endParaRPr lang="en-US" altLang="zh-CN" sz="1299" kern="0">
                <a:solidFill>
                  <a:srgbClr val="666666">
                    <a:lumMod val="75000"/>
                  </a:srgbClr>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endParaRPr>
            </a:p>
          </p:txBody>
        </p:sp>
      </p:grpSp>
      <p:cxnSp>
        <p:nvCxnSpPr>
          <p:cNvPr id="278" name="直接连接符 277">
            <a:extLst>
              <a:ext uri="{FF2B5EF4-FFF2-40B4-BE49-F238E27FC236}">
                <a16:creationId xmlns:a16="http://schemas.microsoft.com/office/drawing/2014/main" xmlns="" id="{687DD16C-3A61-4974-B7BA-867FCC452270}"/>
              </a:ext>
            </a:extLst>
          </p:cNvPr>
          <p:cNvCxnSpPr/>
          <p:nvPr/>
        </p:nvCxnSpPr>
        <p:spPr>
          <a:xfrm flipH="1">
            <a:off x="746992" y="2103157"/>
            <a:ext cx="4644000" cy="0"/>
          </a:xfrm>
          <a:prstGeom prst="line">
            <a:avLst/>
          </a:prstGeom>
          <a:noFill/>
          <a:ln w="12700" cap="flat" cmpd="sng" algn="ctr">
            <a:solidFill>
              <a:srgbClr val="00B0F0"/>
            </a:solidFill>
            <a:prstDash val="dash"/>
            <a:miter lim="800000"/>
          </a:ln>
          <a:effectLst/>
        </p:spPr>
      </p:cxnSp>
      <p:cxnSp>
        <p:nvCxnSpPr>
          <p:cNvPr id="279" name="直接连接符 278">
            <a:extLst>
              <a:ext uri="{FF2B5EF4-FFF2-40B4-BE49-F238E27FC236}">
                <a16:creationId xmlns:a16="http://schemas.microsoft.com/office/drawing/2014/main" xmlns="" id="{FE1D8264-166A-44E7-97A1-E790CD78E45B}"/>
              </a:ext>
            </a:extLst>
          </p:cNvPr>
          <p:cNvCxnSpPr/>
          <p:nvPr/>
        </p:nvCxnSpPr>
        <p:spPr>
          <a:xfrm flipH="1">
            <a:off x="746992" y="3886743"/>
            <a:ext cx="4644000" cy="0"/>
          </a:xfrm>
          <a:prstGeom prst="line">
            <a:avLst/>
          </a:prstGeom>
          <a:noFill/>
          <a:ln w="12700" cap="flat" cmpd="sng" algn="ctr">
            <a:solidFill>
              <a:srgbClr val="00B0F0"/>
            </a:solidFill>
            <a:prstDash val="dash"/>
            <a:miter lim="800000"/>
          </a:ln>
          <a:effectLst/>
        </p:spPr>
      </p:cxnSp>
      <p:cxnSp>
        <p:nvCxnSpPr>
          <p:cNvPr id="280" name="直接连接符 279">
            <a:extLst>
              <a:ext uri="{FF2B5EF4-FFF2-40B4-BE49-F238E27FC236}">
                <a16:creationId xmlns:a16="http://schemas.microsoft.com/office/drawing/2014/main" xmlns="" id="{09C19D5E-76BE-46BF-967F-1A6E079C3D07}"/>
              </a:ext>
            </a:extLst>
          </p:cNvPr>
          <p:cNvCxnSpPr>
            <a:cxnSpLocks/>
            <a:stCxn id="319" idx="2"/>
            <a:endCxn id="324" idx="0"/>
          </p:cNvCxnSpPr>
          <p:nvPr/>
        </p:nvCxnSpPr>
        <p:spPr bwMode="auto">
          <a:xfrm flipH="1">
            <a:off x="2607669" y="4619297"/>
            <a:ext cx="772222" cy="893259"/>
          </a:xfrm>
          <a:prstGeom prst="line">
            <a:avLst/>
          </a:prstGeom>
          <a:solidFill>
            <a:srgbClr val="CC4B4A"/>
          </a:solidFill>
          <a:ln w="6350" cap="flat" cmpd="sng" algn="ctr">
            <a:solidFill>
              <a:sysClr val="window" lastClr="FFFFFF">
                <a:lumMod val="75000"/>
              </a:sysClr>
            </a:solidFill>
            <a:prstDash val="solid"/>
            <a:miter lim="800000"/>
          </a:ln>
          <a:effectLst/>
        </p:spPr>
      </p:cxnSp>
      <p:cxnSp>
        <p:nvCxnSpPr>
          <p:cNvPr id="281" name="直接连接符 280">
            <a:extLst>
              <a:ext uri="{FF2B5EF4-FFF2-40B4-BE49-F238E27FC236}">
                <a16:creationId xmlns:a16="http://schemas.microsoft.com/office/drawing/2014/main" xmlns="" id="{06732AA7-3F72-4F80-973F-8774681FD86D}"/>
              </a:ext>
            </a:extLst>
          </p:cNvPr>
          <p:cNvCxnSpPr>
            <a:cxnSpLocks/>
            <a:stCxn id="325" idx="0"/>
            <a:endCxn id="318" idx="2"/>
          </p:cNvCxnSpPr>
          <p:nvPr/>
        </p:nvCxnSpPr>
        <p:spPr>
          <a:xfrm flipV="1">
            <a:off x="1378160" y="4605281"/>
            <a:ext cx="1072046" cy="907274"/>
          </a:xfrm>
          <a:prstGeom prst="line">
            <a:avLst/>
          </a:prstGeom>
          <a:solidFill>
            <a:srgbClr val="CC4B4A"/>
          </a:solidFill>
          <a:ln w="6350" cap="flat" cmpd="sng" algn="ctr">
            <a:solidFill>
              <a:sysClr val="window" lastClr="FFFFFF">
                <a:lumMod val="75000"/>
              </a:sysClr>
            </a:solidFill>
            <a:prstDash val="solid"/>
            <a:miter lim="800000"/>
          </a:ln>
          <a:effectLst/>
        </p:spPr>
      </p:cxnSp>
      <p:cxnSp>
        <p:nvCxnSpPr>
          <p:cNvPr id="282" name="直接连接符 281">
            <a:extLst>
              <a:ext uri="{FF2B5EF4-FFF2-40B4-BE49-F238E27FC236}">
                <a16:creationId xmlns:a16="http://schemas.microsoft.com/office/drawing/2014/main" xmlns="" id="{4EA81D49-872E-4F69-A9C6-B4BDB12E5359}"/>
              </a:ext>
            </a:extLst>
          </p:cNvPr>
          <p:cNvCxnSpPr>
            <a:cxnSpLocks/>
            <a:stCxn id="325" idx="0"/>
            <a:endCxn id="319" idx="2"/>
          </p:cNvCxnSpPr>
          <p:nvPr/>
        </p:nvCxnSpPr>
        <p:spPr>
          <a:xfrm flipV="1">
            <a:off x="1378160" y="4619297"/>
            <a:ext cx="2001731" cy="893259"/>
          </a:xfrm>
          <a:prstGeom prst="line">
            <a:avLst/>
          </a:prstGeom>
          <a:solidFill>
            <a:srgbClr val="CC4B4A"/>
          </a:solidFill>
          <a:ln w="6350" cap="flat" cmpd="sng" algn="ctr">
            <a:solidFill>
              <a:sysClr val="window" lastClr="FFFFFF">
                <a:lumMod val="75000"/>
              </a:sysClr>
            </a:solidFill>
            <a:prstDash val="solid"/>
            <a:miter lim="800000"/>
          </a:ln>
          <a:effectLst/>
        </p:spPr>
      </p:cxnSp>
      <p:cxnSp>
        <p:nvCxnSpPr>
          <p:cNvPr id="283" name="直接连接符 282">
            <a:extLst>
              <a:ext uri="{FF2B5EF4-FFF2-40B4-BE49-F238E27FC236}">
                <a16:creationId xmlns:a16="http://schemas.microsoft.com/office/drawing/2014/main" xmlns="" id="{B72D1375-28E5-4EA6-B4EF-CF3E7620484D}"/>
              </a:ext>
            </a:extLst>
          </p:cNvPr>
          <p:cNvCxnSpPr>
            <a:cxnSpLocks/>
            <a:stCxn id="326" idx="0"/>
            <a:endCxn id="318" idx="2"/>
          </p:cNvCxnSpPr>
          <p:nvPr/>
        </p:nvCxnSpPr>
        <p:spPr>
          <a:xfrm flipV="1">
            <a:off x="1992914" y="4605281"/>
            <a:ext cx="457292" cy="907274"/>
          </a:xfrm>
          <a:prstGeom prst="line">
            <a:avLst/>
          </a:prstGeom>
          <a:solidFill>
            <a:srgbClr val="CC4B4A"/>
          </a:solidFill>
          <a:ln w="6350" cap="flat" cmpd="sng" algn="ctr">
            <a:solidFill>
              <a:sysClr val="window" lastClr="FFFFFF">
                <a:lumMod val="75000"/>
              </a:sysClr>
            </a:solidFill>
            <a:prstDash val="solid"/>
            <a:miter lim="800000"/>
          </a:ln>
          <a:effectLst/>
        </p:spPr>
      </p:cxnSp>
      <p:cxnSp>
        <p:nvCxnSpPr>
          <p:cNvPr id="284" name="直接连接符 283">
            <a:extLst>
              <a:ext uri="{FF2B5EF4-FFF2-40B4-BE49-F238E27FC236}">
                <a16:creationId xmlns:a16="http://schemas.microsoft.com/office/drawing/2014/main" xmlns="" id="{D8E2B473-6C7A-4006-BC97-B722BA360195}"/>
              </a:ext>
            </a:extLst>
          </p:cNvPr>
          <p:cNvCxnSpPr>
            <a:cxnSpLocks/>
            <a:stCxn id="326" idx="0"/>
            <a:endCxn id="319" idx="2"/>
          </p:cNvCxnSpPr>
          <p:nvPr/>
        </p:nvCxnSpPr>
        <p:spPr>
          <a:xfrm flipV="1">
            <a:off x="1992915" y="4619297"/>
            <a:ext cx="1386977" cy="893259"/>
          </a:xfrm>
          <a:prstGeom prst="line">
            <a:avLst/>
          </a:prstGeom>
          <a:solidFill>
            <a:srgbClr val="CC4B4A"/>
          </a:solidFill>
          <a:ln w="6350" cap="flat" cmpd="sng" algn="ctr">
            <a:solidFill>
              <a:sysClr val="window" lastClr="FFFFFF">
                <a:lumMod val="75000"/>
              </a:sysClr>
            </a:solidFill>
            <a:prstDash val="solid"/>
            <a:miter lim="800000"/>
          </a:ln>
          <a:effectLst/>
        </p:spPr>
      </p:cxnSp>
      <p:cxnSp>
        <p:nvCxnSpPr>
          <p:cNvPr id="285" name="直接连接符 284">
            <a:extLst>
              <a:ext uri="{FF2B5EF4-FFF2-40B4-BE49-F238E27FC236}">
                <a16:creationId xmlns:a16="http://schemas.microsoft.com/office/drawing/2014/main" xmlns="" id="{B0C32A0F-4BA6-4C3B-906C-83736D409048}"/>
              </a:ext>
            </a:extLst>
          </p:cNvPr>
          <p:cNvCxnSpPr>
            <a:cxnSpLocks/>
            <a:stCxn id="324" idx="0"/>
            <a:endCxn id="318" idx="2"/>
          </p:cNvCxnSpPr>
          <p:nvPr/>
        </p:nvCxnSpPr>
        <p:spPr>
          <a:xfrm flipH="1" flipV="1">
            <a:off x="2450206" y="4605281"/>
            <a:ext cx="157462" cy="907274"/>
          </a:xfrm>
          <a:prstGeom prst="line">
            <a:avLst/>
          </a:prstGeom>
          <a:solidFill>
            <a:srgbClr val="CC4B4A"/>
          </a:solidFill>
          <a:ln w="6350" cap="flat" cmpd="sng" algn="ctr">
            <a:solidFill>
              <a:sysClr val="window" lastClr="FFFFFF">
                <a:lumMod val="75000"/>
              </a:sysClr>
            </a:solidFill>
            <a:prstDash val="solid"/>
            <a:miter lim="800000"/>
          </a:ln>
          <a:effectLst/>
        </p:spPr>
      </p:cxnSp>
      <p:cxnSp>
        <p:nvCxnSpPr>
          <p:cNvPr id="286" name="直接连接符 285">
            <a:extLst>
              <a:ext uri="{FF2B5EF4-FFF2-40B4-BE49-F238E27FC236}">
                <a16:creationId xmlns:a16="http://schemas.microsoft.com/office/drawing/2014/main" xmlns="" id="{AECF7C48-3F8B-4A00-9259-8009FD54358C}"/>
              </a:ext>
            </a:extLst>
          </p:cNvPr>
          <p:cNvCxnSpPr>
            <a:cxnSpLocks/>
            <a:stCxn id="319" idx="2"/>
            <a:endCxn id="323" idx="0"/>
          </p:cNvCxnSpPr>
          <p:nvPr/>
        </p:nvCxnSpPr>
        <p:spPr>
          <a:xfrm flipH="1">
            <a:off x="3222425" y="4619297"/>
            <a:ext cx="157467" cy="893259"/>
          </a:xfrm>
          <a:prstGeom prst="line">
            <a:avLst/>
          </a:prstGeom>
          <a:solidFill>
            <a:srgbClr val="CC4B4A"/>
          </a:solidFill>
          <a:ln w="6350" cap="flat" cmpd="sng" algn="ctr">
            <a:solidFill>
              <a:sysClr val="window" lastClr="FFFFFF">
                <a:lumMod val="75000"/>
              </a:sysClr>
            </a:solidFill>
            <a:prstDash val="solid"/>
            <a:miter lim="800000"/>
          </a:ln>
          <a:effectLst/>
        </p:spPr>
      </p:cxnSp>
      <p:cxnSp>
        <p:nvCxnSpPr>
          <p:cNvPr id="287" name="直接连接符 286">
            <a:extLst>
              <a:ext uri="{FF2B5EF4-FFF2-40B4-BE49-F238E27FC236}">
                <a16:creationId xmlns:a16="http://schemas.microsoft.com/office/drawing/2014/main" xmlns="" id="{936E9782-58FD-4326-900B-42C3244174E8}"/>
              </a:ext>
            </a:extLst>
          </p:cNvPr>
          <p:cNvCxnSpPr>
            <a:cxnSpLocks/>
            <a:stCxn id="323" idx="0"/>
            <a:endCxn id="318" idx="2"/>
          </p:cNvCxnSpPr>
          <p:nvPr/>
        </p:nvCxnSpPr>
        <p:spPr>
          <a:xfrm flipH="1" flipV="1">
            <a:off x="2450208" y="4605281"/>
            <a:ext cx="772217" cy="907274"/>
          </a:xfrm>
          <a:prstGeom prst="line">
            <a:avLst/>
          </a:prstGeom>
          <a:solidFill>
            <a:srgbClr val="CC4B4A"/>
          </a:solidFill>
          <a:ln w="6350" cap="flat" cmpd="sng" algn="ctr">
            <a:solidFill>
              <a:sysClr val="window" lastClr="FFFFFF">
                <a:lumMod val="75000"/>
              </a:sysClr>
            </a:solidFill>
            <a:prstDash val="solid"/>
            <a:miter lim="800000"/>
          </a:ln>
          <a:effectLst/>
        </p:spPr>
      </p:cxnSp>
      <p:cxnSp>
        <p:nvCxnSpPr>
          <p:cNvPr id="288" name="直接连接符 287">
            <a:extLst>
              <a:ext uri="{FF2B5EF4-FFF2-40B4-BE49-F238E27FC236}">
                <a16:creationId xmlns:a16="http://schemas.microsoft.com/office/drawing/2014/main" xmlns="" id="{C8430CD7-76A2-44F4-A069-2FC885AE6E13}"/>
              </a:ext>
            </a:extLst>
          </p:cNvPr>
          <p:cNvCxnSpPr>
            <a:cxnSpLocks/>
            <a:stCxn id="322" idx="0"/>
            <a:endCxn id="318" idx="2"/>
          </p:cNvCxnSpPr>
          <p:nvPr/>
        </p:nvCxnSpPr>
        <p:spPr>
          <a:xfrm flipH="1" flipV="1">
            <a:off x="2450205" y="4605281"/>
            <a:ext cx="1386973" cy="907274"/>
          </a:xfrm>
          <a:prstGeom prst="line">
            <a:avLst/>
          </a:prstGeom>
          <a:solidFill>
            <a:srgbClr val="CC4B4A"/>
          </a:solidFill>
          <a:ln w="6350" cap="flat" cmpd="sng" algn="ctr">
            <a:solidFill>
              <a:sysClr val="window" lastClr="FFFFFF">
                <a:lumMod val="75000"/>
              </a:sysClr>
            </a:solidFill>
            <a:prstDash val="solid"/>
            <a:miter lim="800000"/>
          </a:ln>
          <a:effectLst/>
        </p:spPr>
      </p:cxnSp>
      <p:cxnSp>
        <p:nvCxnSpPr>
          <p:cNvPr id="289" name="直接连接符 288">
            <a:extLst>
              <a:ext uri="{FF2B5EF4-FFF2-40B4-BE49-F238E27FC236}">
                <a16:creationId xmlns:a16="http://schemas.microsoft.com/office/drawing/2014/main" xmlns="" id="{AA8B1B31-99D0-4172-8152-73710CC6BA66}"/>
              </a:ext>
            </a:extLst>
          </p:cNvPr>
          <p:cNvCxnSpPr>
            <a:cxnSpLocks/>
            <a:stCxn id="321" idx="0"/>
            <a:endCxn id="318" idx="2"/>
          </p:cNvCxnSpPr>
          <p:nvPr/>
        </p:nvCxnSpPr>
        <p:spPr>
          <a:xfrm flipH="1" flipV="1">
            <a:off x="2450205" y="4605281"/>
            <a:ext cx="2001727" cy="907274"/>
          </a:xfrm>
          <a:prstGeom prst="line">
            <a:avLst/>
          </a:prstGeom>
          <a:solidFill>
            <a:srgbClr val="CC4B4A"/>
          </a:solidFill>
          <a:ln w="6350" cap="flat" cmpd="sng" algn="ctr">
            <a:solidFill>
              <a:sysClr val="window" lastClr="FFFFFF">
                <a:lumMod val="75000"/>
              </a:sysClr>
            </a:solidFill>
            <a:prstDash val="solid"/>
            <a:miter lim="800000"/>
          </a:ln>
          <a:effectLst/>
        </p:spPr>
      </p:cxnSp>
      <p:cxnSp>
        <p:nvCxnSpPr>
          <p:cNvPr id="290" name="直接连接符 289">
            <a:extLst>
              <a:ext uri="{FF2B5EF4-FFF2-40B4-BE49-F238E27FC236}">
                <a16:creationId xmlns:a16="http://schemas.microsoft.com/office/drawing/2014/main" xmlns="" id="{39E1E5BC-B535-4D8B-9B5B-AB5CA06C1A92}"/>
              </a:ext>
            </a:extLst>
          </p:cNvPr>
          <p:cNvCxnSpPr>
            <a:cxnSpLocks/>
          </p:cNvCxnSpPr>
          <p:nvPr/>
        </p:nvCxnSpPr>
        <p:spPr>
          <a:xfrm flipH="1" flipV="1">
            <a:off x="3385662" y="4633311"/>
            <a:ext cx="451516" cy="989019"/>
          </a:xfrm>
          <a:prstGeom prst="line">
            <a:avLst/>
          </a:prstGeom>
          <a:solidFill>
            <a:srgbClr val="CC4B4A"/>
          </a:solidFill>
          <a:ln w="6350" cap="flat" cmpd="sng" algn="ctr">
            <a:solidFill>
              <a:sysClr val="window" lastClr="FFFFFF">
                <a:lumMod val="75000"/>
              </a:sysClr>
            </a:solidFill>
            <a:prstDash val="solid"/>
            <a:miter lim="800000"/>
          </a:ln>
          <a:effectLst/>
        </p:spPr>
      </p:cxnSp>
      <p:cxnSp>
        <p:nvCxnSpPr>
          <p:cNvPr id="291" name="直接连接符 290">
            <a:extLst>
              <a:ext uri="{FF2B5EF4-FFF2-40B4-BE49-F238E27FC236}">
                <a16:creationId xmlns:a16="http://schemas.microsoft.com/office/drawing/2014/main" xmlns="" id="{82A1597C-8187-4F4A-8263-A183E1AB11B1}"/>
              </a:ext>
            </a:extLst>
          </p:cNvPr>
          <p:cNvCxnSpPr>
            <a:cxnSpLocks/>
            <a:stCxn id="321" idx="0"/>
          </p:cNvCxnSpPr>
          <p:nvPr/>
        </p:nvCxnSpPr>
        <p:spPr>
          <a:xfrm flipH="1" flipV="1">
            <a:off x="3379892" y="4510931"/>
            <a:ext cx="1072041" cy="1001624"/>
          </a:xfrm>
          <a:prstGeom prst="line">
            <a:avLst/>
          </a:prstGeom>
          <a:solidFill>
            <a:srgbClr val="CC4B4A"/>
          </a:solidFill>
          <a:ln w="6350" cap="flat" cmpd="sng" algn="ctr">
            <a:solidFill>
              <a:sysClr val="window" lastClr="FFFFFF">
                <a:lumMod val="75000"/>
              </a:sysClr>
            </a:solidFill>
            <a:prstDash val="solid"/>
            <a:miter lim="800000"/>
          </a:ln>
          <a:effectLst/>
        </p:spPr>
      </p:cxnSp>
      <p:grpSp>
        <p:nvGrpSpPr>
          <p:cNvPr id="292" name="组合 220">
            <a:extLst>
              <a:ext uri="{FF2B5EF4-FFF2-40B4-BE49-F238E27FC236}">
                <a16:creationId xmlns:a16="http://schemas.microsoft.com/office/drawing/2014/main" xmlns="" id="{25CB6B3A-E6F5-4893-9B0F-BB1284D402E7}"/>
              </a:ext>
            </a:extLst>
          </p:cNvPr>
          <p:cNvGrpSpPr>
            <a:grpSpLocks/>
          </p:cNvGrpSpPr>
          <p:nvPr/>
        </p:nvGrpSpPr>
        <p:grpSpPr bwMode="auto">
          <a:xfrm>
            <a:off x="1421170" y="5842210"/>
            <a:ext cx="462754" cy="381647"/>
            <a:chOff x="4115802" y="3709095"/>
            <a:chExt cx="274287" cy="310730"/>
          </a:xfrm>
          <a:solidFill>
            <a:srgbClr val="00B0F0"/>
          </a:solidFill>
        </p:grpSpPr>
        <p:sp>
          <p:nvSpPr>
            <p:cNvPr id="293" name="圆角矩形 639">
              <a:extLst>
                <a:ext uri="{FF2B5EF4-FFF2-40B4-BE49-F238E27FC236}">
                  <a16:creationId xmlns:a16="http://schemas.microsoft.com/office/drawing/2014/main" xmlns="" id="{1E4F27B6-AC6B-4474-ACC4-9F9CB3838AAB}"/>
                </a:ext>
              </a:extLst>
            </p:cNvPr>
            <p:cNvSpPr/>
            <p:nvPr/>
          </p:nvSpPr>
          <p:spPr bwMode="auto">
            <a:xfrm>
              <a:off x="4246138" y="3709095"/>
              <a:ext cx="143398" cy="90384"/>
            </a:xfrm>
            <a:prstGeom prst="roundRect">
              <a:avLst>
                <a:gd name="adj" fmla="val 10149"/>
              </a:avLst>
            </a:prstGeom>
            <a:grpFill/>
            <a:ln>
              <a:noFill/>
            </a:ln>
            <a:effectLst/>
          </p:spPr>
          <p:txBody>
            <a:bodyPr lIns="0" tIns="0" rIns="0" bIns="0" anchor="ctr"/>
            <a:lstStyle/>
            <a:p>
              <a:pPr algn="ctr" defTabSz="913702">
                <a:lnSpc>
                  <a:spcPct val="140000"/>
                </a:lnSpc>
                <a:buClr>
                  <a:srgbClr val="CC9900"/>
                </a:buClr>
                <a:buSzPct val="60000"/>
                <a:defRPr/>
              </a:pPr>
              <a:r>
                <a:rPr lang="en-US" sz="700" b="1">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rPr>
                <a:t>VM</a:t>
              </a:r>
            </a:p>
          </p:txBody>
        </p:sp>
        <p:sp>
          <p:nvSpPr>
            <p:cNvPr id="294" name="圆角矩形 208">
              <a:extLst>
                <a:ext uri="{FF2B5EF4-FFF2-40B4-BE49-F238E27FC236}">
                  <a16:creationId xmlns:a16="http://schemas.microsoft.com/office/drawing/2014/main" xmlns="" id="{80634822-8B2F-468A-8C5F-D6D80CDB3C26}"/>
                </a:ext>
              </a:extLst>
            </p:cNvPr>
            <p:cNvSpPr>
              <a:spLocks noChangeArrowheads="1"/>
            </p:cNvSpPr>
            <p:nvPr/>
          </p:nvSpPr>
          <p:spPr bwMode="auto">
            <a:xfrm>
              <a:off x="4246089" y="3823111"/>
              <a:ext cx="144000" cy="90001"/>
            </a:xfrm>
            <a:prstGeom prst="roundRect">
              <a:avLst>
                <a:gd name="adj" fmla="val 10148"/>
              </a:avLst>
            </a:prstGeom>
            <a:grpFill/>
            <a:ln w="9525">
              <a:noFill/>
              <a:round/>
              <a:headEnd/>
              <a:tailEnd/>
            </a:ln>
          </p:spPr>
          <p:txBody>
            <a:bodyPr lIns="0" tIns="0" rIns="0" bIns="0" anchor="ctr"/>
            <a:lstStyle/>
            <a:p>
              <a:pPr algn="ctr" defTabSz="913702">
                <a:lnSpc>
                  <a:spcPct val="140000"/>
                </a:lnSpc>
                <a:buClr>
                  <a:srgbClr val="CC9900"/>
                </a:buClr>
                <a:buSzPct val="60000"/>
                <a:defRPr/>
              </a:pPr>
              <a:r>
                <a:rPr lang="en-US" sz="700" b="1">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rPr>
                <a:t>VM</a:t>
              </a:r>
            </a:p>
          </p:txBody>
        </p:sp>
        <p:sp>
          <p:nvSpPr>
            <p:cNvPr id="295" name="圆角矩形 209">
              <a:extLst>
                <a:ext uri="{FF2B5EF4-FFF2-40B4-BE49-F238E27FC236}">
                  <a16:creationId xmlns:a16="http://schemas.microsoft.com/office/drawing/2014/main" xmlns="" id="{448683FB-F36B-4916-9B12-0128B6CEBF47}"/>
                </a:ext>
              </a:extLst>
            </p:cNvPr>
            <p:cNvSpPr>
              <a:spLocks noChangeArrowheads="1"/>
            </p:cNvSpPr>
            <p:nvPr/>
          </p:nvSpPr>
          <p:spPr bwMode="auto">
            <a:xfrm>
              <a:off x="4245536" y="3929364"/>
              <a:ext cx="144000" cy="90000"/>
            </a:xfrm>
            <a:prstGeom prst="roundRect">
              <a:avLst>
                <a:gd name="adj" fmla="val 10148"/>
              </a:avLst>
            </a:prstGeom>
            <a:grpFill/>
            <a:ln w="9525">
              <a:noFill/>
              <a:round/>
              <a:headEnd/>
              <a:tailEnd/>
            </a:ln>
          </p:spPr>
          <p:txBody>
            <a:bodyPr lIns="0" tIns="0" rIns="0" bIns="0" anchor="ctr"/>
            <a:lstStyle/>
            <a:p>
              <a:pPr algn="ctr" defTabSz="913702">
                <a:lnSpc>
                  <a:spcPct val="140000"/>
                </a:lnSpc>
                <a:buClr>
                  <a:srgbClr val="CC9900"/>
                </a:buClr>
                <a:buSzPct val="60000"/>
                <a:defRPr/>
              </a:pPr>
              <a:r>
                <a:rPr lang="en-US" sz="700" b="1">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rPr>
                <a:t>VM</a:t>
              </a:r>
            </a:p>
          </p:txBody>
        </p:sp>
        <p:sp>
          <p:nvSpPr>
            <p:cNvPr id="296" name="Freeform 151">
              <a:extLst>
                <a:ext uri="{FF2B5EF4-FFF2-40B4-BE49-F238E27FC236}">
                  <a16:creationId xmlns:a16="http://schemas.microsoft.com/office/drawing/2014/main" xmlns="" id="{E6879A2A-A170-482F-8CAB-0ED3D4779F79}"/>
                </a:ext>
              </a:extLst>
            </p:cNvPr>
            <p:cNvSpPr>
              <a:spLocks noEditPoints="1"/>
            </p:cNvSpPr>
            <p:nvPr/>
          </p:nvSpPr>
          <p:spPr bwMode="auto">
            <a:xfrm>
              <a:off x="4115802" y="3712837"/>
              <a:ext cx="124279" cy="30698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a:lstStyle/>
            <a:p>
              <a:pPr defTabSz="913702">
                <a:defRPr/>
              </a:pPr>
              <a:endParaRPr lang="zh-CN" altLang="en-US" sz="151" kern="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endParaRPr>
            </a:p>
          </p:txBody>
        </p:sp>
      </p:grpSp>
      <p:grpSp>
        <p:nvGrpSpPr>
          <p:cNvPr id="297" name="组合 296">
            <a:extLst>
              <a:ext uri="{FF2B5EF4-FFF2-40B4-BE49-F238E27FC236}">
                <a16:creationId xmlns:a16="http://schemas.microsoft.com/office/drawing/2014/main" xmlns="" id="{10EC766A-070C-4686-8016-2D554C63AC47}"/>
              </a:ext>
            </a:extLst>
          </p:cNvPr>
          <p:cNvGrpSpPr/>
          <p:nvPr/>
        </p:nvGrpSpPr>
        <p:grpSpPr>
          <a:xfrm>
            <a:off x="2602027" y="5854417"/>
            <a:ext cx="503371" cy="377051"/>
            <a:chOff x="4851745" y="5756755"/>
            <a:chExt cx="549326" cy="377345"/>
          </a:xfrm>
          <a:solidFill>
            <a:srgbClr val="00B0F0"/>
          </a:solidFill>
        </p:grpSpPr>
        <p:sp>
          <p:nvSpPr>
            <p:cNvPr id="298" name="Freeform 151">
              <a:extLst>
                <a:ext uri="{FF2B5EF4-FFF2-40B4-BE49-F238E27FC236}">
                  <a16:creationId xmlns:a16="http://schemas.microsoft.com/office/drawing/2014/main" xmlns="" id="{82497CFC-8D64-44CC-8123-4A2CBE9F8214}"/>
                </a:ext>
              </a:extLst>
            </p:cNvPr>
            <p:cNvSpPr>
              <a:spLocks noEditPoints="1"/>
            </p:cNvSpPr>
            <p:nvPr/>
          </p:nvSpPr>
          <p:spPr bwMode="auto">
            <a:xfrm>
              <a:off x="4851745" y="5756755"/>
              <a:ext cx="224482" cy="37734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a:lstStyle/>
            <a:p>
              <a:pPr defTabSz="913702">
                <a:defRPr/>
              </a:pPr>
              <a:endParaRPr lang="zh-CN" altLang="en-US" sz="151" kern="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endParaRPr>
            </a:p>
          </p:txBody>
        </p:sp>
        <p:pic>
          <p:nvPicPr>
            <p:cNvPr id="299" name="Picture 4" descr="C:\Users\Administrator\Desktop\QQ图片20150909171344.png">
              <a:extLst>
                <a:ext uri="{FF2B5EF4-FFF2-40B4-BE49-F238E27FC236}">
                  <a16:creationId xmlns:a16="http://schemas.microsoft.com/office/drawing/2014/main" xmlns="" id="{7D6DF9DA-8E87-47D1-82F5-1A8F9F8C2D00}"/>
                </a:ext>
              </a:extLst>
            </p:cNvPr>
            <p:cNvPicPr>
              <a:picLocks noChangeArrowheads="1"/>
            </p:cNvPicPr>
            <p:nvPr/>
          </p:nvPicPr>
          <p:blipFill rotWithShape="1">
            <a:blip r:embed="rId13" cstate="print">
              <a:grayscl/>
            </a:blip>
            <a:srcRect b="29300"/>
            <a:stretch/>
          </p:blipFill>
          <p:spPr bwMode="auto">
            <a:xfrm>
              <a:off x="5077071" y="5759776"/>
              <a:ext cx="324000" cy="180000"/>
            </a:xfrm>
            <a:prstGeom prst="rect">
              <a:avLst/>
            </a:prstGeom>
            <a:noFill/>
            <a:scene3d>
              <a:camera prst="orthographicFront">
                <a:rot lat="0" lon="0" rev="0"/>
              </a:camera>
              <a:lightRig rig="threePt" dir="t"/>
            </a:scene3d>
          </p:spPr>
        </p:pic>
        <p:pic>
          <p:nvPicPr>
            <p:cNvPr id="300" name="Picture 4" descr="C:\Users\Administrator\Desktop\QQ图片20150909171344.png">
              <a:extLst>
                <a:ext uri="{FF2B5EF4-FFF2-40B4-BE49-F238E27FC236}">
                  <a16:creationId xmlns:a16="http://schemas.microsoft.com/office/drawing/2014/main" xmlns="" id="{05A4005F-A3CB-44E8-B053-F914055F8E43}"/>
                </a:ext>
              </a:extLst>
            </p:cNvPr>
            <p:cNvPicPr>
              <a:picLocks noChangeArrowheads="1"/>
            </p:cNvPicPr>
            <p:nvPr/>
          </p:nvPicPr>
          <p:blipFill rotWithShape="1">
            <a:blip r:embed="rId13" cstate="print">
              <a:grayscl/>
            </a:blip>
            <a:srcRect b="29300"/>
            <a:stretch/>
          </p:blipFill>
          <p:spPr bwMode="auto">
            <a:xfrm>
              <a:off x="5069058" y="5954097"/>
              <a:ext cx="324000" cy="180000"/>
            </a:xfrm>
            <a:prstGeom prst="rect">
              <a:avLst/>
            </a:prstGeom>
            <a:noFill/>
            <a:scene3d>
              <a:camera prst="orthographicFront">
                <a:rot lat="0" lon="0" rev="0"/>
              </a:camera>
              <a:lightRig rig="threePt" dir="t"/>
            </a:scene3d>
          </p:spPr>
        </p:pic>
      </p:grpSp>
      <p:sp>
        <p:nvSpPr>
          <p:cNvPr id="301" name="Freeform 151">
            <a:extLst>
              <a:ext uri="{FF2B5EF4-FFF2-40B4-BE49-F238E27FC236}">
                <a16:creationId xmlns:a16="http://schemas.microsoft.com/office/drawing/2014/main" xmlns="" id="{4B4F84F3-9FEE-49E0-A4F9-CE94B3917BC8}"/>
              </a:ext>
            </a:extLst>
          </p:cNvPr>
          <p:cNvSpPr>
            <a:spLocks noEditPoints="1"/>
          </p:cNvSpPr>
          <p:nvPr/>
        </p:nvSpPr>
        <p:spPr bwMode="auto">
          <a:xfrm>
            <a:off x="3823647" y="5857438"/>
            <a:ext cx="205703" cy="377050"/>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a:lstStyle/>
          <a:p>
            <a:pPr defTabSz="913702">
              <a:defRPr/>
            </a:pPr>
            <a:endParaRPr lang="zh-CN" altLang="en-US" sz="151" kern="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endParaRPr>
          </a:p>
        </p:txBody>
      </p:sp>
      <p:sp>
        <p:nvSpPr>
          <p:cNvPr id="302" name="文本框 301">
            <a:extLst>
              <a:ext uri="{FF2B5EF4-FFF2-40B4-BE49-F238E27FC236}">
                <a16:creationId xmlns:a16="http://schemas.microsoft.com/office/drawing/2014/main" xmlns="" id="{5FFFFBE6-CFD7-48BA-9669-64DDA8F435E4}"/>
              </a:ext>
            </a:extLst>
          </p:cNvPr>
          <p:cNvSpPr txBox="1"/>
          <p:nvPr/>
        </p:nvSpPr>
        <p:spPr>
          <a:xfrm>
            <a:off x="1831358" y="5703441"/>
            <a:ext cx="621444" cy="528144"/>
          </a:xfrm>
          <a:prstGeom prst="rect">
            <a:avLst/>
          </a:prstGeom>
          <a:noFill/>
        </p:spPr>
        <p:txBody>
          <a:bodyPr wrap="square" rtlCol="0">
            <a:spAutoFit/>
          </a:bodyPr>
          <a:lstStyle/>
          <a:p>
            <a:pPr algn="ctr" defTabSz="913702">
              <a:lnSpc>
                <a:spcPts val="3438"/>
              </a:lnSpc>
              <a:defRPr/>
            </a:pPr>
            <a:r>
              <a:rPr lang="en-US" sz="12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rPr>
              <a:t>VM</a:t>
            </a:r>
          </a:p>
        </p:txBody>
      </p:sp>
      <p:pic>
        <p:nvPicPr>
          <p:cNvPr id="303" name="Picture 19" descr="\\Bchief-sever180\共享\华为\2016\6月\D-201606417-金融营销材料设计-刘泉\文件\link\组 26.png">
            <a:extLst>
              <a:ext uri="{FF2B5EF4-FFF2-40B4-BE49-F238E27FC236}">
                <a16:creationId xmlns:a16="http://schemas.microsoft.com/office/drawing/2014/main" xmlns="" id="{C8CAECB1-90EF-4B15-91C0-661D08DB6E1B}"/>
              </a:ext>
            </a:extLst>
          </p:cNvPr>
          <p:cNvPicPr>
            <a:picLocks noChangeAspect="1" noChangeArrowheads="1"/>
          </p:cNvPicPr>
          <p:nvPr/>
        </p:nvPicPr>
        <p:blipFill>
          <a:blip r:embed="rId14" cstate="print">
            <a:duotone>
              <a:srgbClr val="E7E6E6">
                <a:shade val="45000"/>
                <a:satMod val="135000"/>
              </a:srgbClr>
              <a:prstClr val="white"/>
            </a:duotone>
            <a:extLst>
              <a:ext uri="{BEBA8EAE-BF5A-486C-A8C5-ECC9F3942E4B}">
                <a14:imgProps xmlns:a14="http://schemas.microsoft.com/office/drawing/2010/main">
                  <a14:imgLayer r:embed="rId15">
                    <a14:imgEffect>
                      <a14:saturation sat="0"/>
                    </a14:imgEffect>
                    <a14:imgEffect>
                      <a14:brightnessContrast bright="-30000"/>
                    </a14:imgEffect>
                  </a14:imgLayer>
                </a14:imgProps>
              </a:ext>
            </a:extLst>
          </a:blip>
          <a:srcRect/>
          <a:stretch>
            <a:fillRect/>
          </a:stretch>
        </p:blipFill>
        <p:spPr bwMode="auto">
          <a:xfrm rot="10800000">
            <a:off x="1051973" y="3554921"/>
            <a:ext cx="3819371" cy="1082049"/>
          </a:xfrm>
          <a:prstGeom prst="rect">
            <a:avLst/>
          </a:prstGeom>
          <a:noFill/>
        </p:spPr>
      </p:pic>
      <p:sp>
        <p:nvSpPr>
          <p:cNvPr id="304" name="文本框 303">
            <a:extLst>
              <a:ext uri="{FF2B5EF4-FFF2-40B4-BE49-F238E27FC236}">
                <a16:creationId xmlns:a16="http://schemas.microsoft.com/office/drawing/2014/main" xmlns="" id="{5EEFF1B3-269B-4859-83FC-0C2EACA02721}"/>
              </a:ext>
            </a:extLst>
          </p:cNvPr>
          <p:cNvSpPr txBox="1"/>
          <p:nvPr/>
        </p:nvSpPr>
        <p:spPr>
          <a:xfrm>
            <a:off x="2914496" y="5718073"/>
            <a:ext cx="1049497" cy="528350"/>
          </a:xfrm>
          <a:prstGeom prst="rect">
            <a:avLst/>
          </a:prstGeom>
          <a:noFill/>
        </p:spPr>
        <p:txBody>
          <a:bodyPr wrap="square" rtlCol="0">
            <a:spAutoFit/>
          </a:bodyPr>
          <a:lstStyle/>
          <a:p>
            <a:pPr algn="ctr" defTabSz="913702">
              <a:lnSpc>
                <a:spcPts val="3438"/>
              </a:lnSpc>
              <a:defRPr/>
            </a:pPr>
            <a:r>
              <a:rPr lang="en-US" sz="12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rPr>
              <a:t>Container</a:t>
            </a:r>
          </a:p>
        </p:txBody>
      </p:sp>
      <p:sp>
        <p:nvSpPr>
          <p:cNvPr id="305" name="文本框 304">
            <a:extLst>
              <a:ext uri="{FF2B5EF4-FFF2-40B4-BE49-F238E27FC236}">
                <a16:creationId xmlns:a16="http://schemas.microsoft.com/office/drawing/2014/main" xmlns="" id="{27993DE5-01D4-4D35-8262-E3FB35110199}"/>
              </a:ext>
            </a:extLst>
          </p:cNvPr>
          <p:cNvSpPr txBox="1"/>
          <p:nvPr/>
        </p:nvSpPr>
        <p:spPr>
          <a:xfrm>
            <a:off x="3948017" y="5721485"/>
            <a:ext cx="621444" cy="528144"/>
          </a:xfrm>
          <a:prstGeom prst="rect">
            <a:avLst/>
          </a:prstGeom>
          <a:noFill/>
        </p:spPr>
        <p:txBody>
          <a:bodyPr wrap="square" rtlCol="0">
            <a:spAutoFit/>
          </a:bodyPr>
          <a:lstStyle/>
          <a:p>
            <a:pPr algn="ctr" defTabSz="913702">
              <a:lnSpc>
                <a:spcPts val="3438"/>
              </a:lnSpc>
              <a:defRPr/>
            </a:pPr>
            <a:r>
              <a:rPr lang="en-US" sz="12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rPr>
              <a:t>BM</a:t>
            </a:r>
          </a:p>
        </p:txBody>
      </p:sp>
      <p:sp>
        <p:nvSpPr>
          <p:cNvPr id="306" name="文本框 305">
            <a:extLst>
              <a:ext uri="{FF2B5EF4-FFF2-40B4-BE49-F238E27FC236}">
                <a16:creationId xmlns:a16="http://schemas.microsoft.com/office/drawing/2014/main" xmlns="" id="{176E13F7-5C07-4499-8623-08AFA77BB824}"/>
              </a:ext>
            </a:extLst>
          </p:cNvPr>
          <p:cNvSpPr txBox="1"/>
          <p:nvPr/>
        </p:nvSpPr>
        <p:spPr>
          <a:xfrm>
            <a:off x="2945933" y="2087612"/>
            <a:ext cx="2403209" cy="400110"/>
          </a:xfrm>
          <a:prstGeom prst="rect">
            <a:avLst/>
          </a:prstGeom>
          <a:noFill/>
        </p:spPr>
        <p:txBody>
          <a:bodyPr wrap="square" rtlCol="0">
            <a:spAutoFit/>
          </a:bodyPr>
          <a:lstStyle/>
          <a:p>
            <a:pPr algn="r" defTabSz="913702">
              <a:defRPr/>
            </a:pPr>
            <a:r>
              <a:rPr lang="en-US" sz="1000" b="1"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rPr>
              <a:t>Cloud platform layer/Management and control layer</a:t>
            </a:r>
          </a:p>
        </p:txBody>
      </p:sp>
      <p:sp>
        <p:nvSpPr>
          <p:cNvPr id="307" name="Freeform 6">
            <a:extLst>
              <a:ext uri="{FF2B5EF4-FFF2-40B4-BE49-F238E27FC236}">
                <a16:creationId xmlns:a16="http://schemas.microsoft.com/office/drawing/2014/main" xmlns="" id="{D9C31A68-C1FE-4A4A-9E66-88BA95855D75}"/>
              </a:ext>
            </a:extLst>
          </p:cNvPr>
          <p:cNvSpPr>
            <a:spLocks/>
          </p:cNvSpPr>
          <p:nvPr/>
        </p:nvSpPr>
        <p:spPr bwMode="auto">
          <a:xfrm>
            <a:off x="1014783" y="2179298"/>
            <a:ext cx="3809345" cy="1703534"/>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noFill/>
          <a:ln w="19050" cap="flat" cmpd="sng" algn="ctr">
            <a:solidFill>
              <a:srgbClr val="ADADA6"/>
            </a:solidFill>
            <a:prstDash val="solid"/>
            <a:miter lim="800000"/>
          </a:ln>
          <a:effectLst/>
        </p:spPr>
        <p:txBody>
          <a:bodyPr lIns="182545" tIns="91283" rIns="182545" bIns="91283" rtlCol="0" anchor="ctr"/>
          <a:lstStyle/>
          <a:p>
            <a:pPr algn="ctr" defTabSz="913702">
              <a:defRPr/>
            </a:pPr>
            <a:endParaRPr lang="zh-CN" altLang="en-US" sz="1599"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endParaRPr>
          </a:p>
        </p:txBody>
      </p:sp>
      <p:cxnSp>
        <p:nvCxnSpPr>
          <p:cNvPr id="308" name="直接箭头连接符 307">
            <a:extLst>
              <a:ext uri="{FF2B5EF4-FFF2-40B4-BE49-F238E27FC236}">
                <a16:creationId xmlns:a16="http://schemas.microsoft.com/office/drawing/2014/main" xmlns="" id="{D29EB842-2E2A-4BC6-AD02-E3760697536B}"/>
              </a:ext>
            </a:extLst>
          </p:cNvPr>
          <p:cNvCxnSpPr/>
          <p:nvPr/>
        </p:nvCxnSpPr>
        <p:spPr>
          <a:xfrm>
            <a:off x="5351291" y="1273849"/>
            <a:ext cx="0" cy="729215"/>
          </a:xfrm>
          <a:prstGeom prst="straightConnector1">
            <a:avLst/>
          </a:prstGeom>
          <a:noFill/>
          <a:ln w="12700" cap="flat" cmpd="sng" algn="ctr">
            <a:solidFill>
              <a:srgbClr val="00B0F0"/>
            </a:solidFill>
            <a:prstDash val="solid"/>
            <a:miter lim="800000"/>
            <a:headEnd type="triangle"/>
            <a:tailEnd type="triangle"/>
          </a:ln>
          <a:effectLst/>
        </p:spPr>
      </p:cxnSp>
      <p:sp>
        <p:nvSpPr>
          <p:cNvPr id="309" name="文本框 308">
            <a:extLst>
              <a:ext uri="{FF2B5EF4-FFF2-40B4-BE49-F238E27FC236}">
                <a16:creationId xmlns:a16="http://schemas.microsoft.com/office/drawing/2014/main" xmlns="" id="{4998C716-E943-4439-A74A-19DA376B5753}"/>
              </a:ext>
            </a:extLst>
          </p:cNvPr>
          <p:cNvSpPr txBox="1"/>
          <p:nvPr/>
        </p:nvSpPr>
        <p:spPr>
          <a:xfrm>
            <a:off x="4427162" y="1261457"/>
            <a:ext cx="921980" cy="399954"/>
          </a:xfrm>
          <a:prstGeom prst="rect">
            <a:avLst/>
          </a:prstGeom>
          <a:noFill/>
        </p:spPr>
        <p:txBody>
          <a:bodyPr wrap="square" rtlCol="0">
            <a:spAutoFit/>
          </a:bodyPr>
          <a:lstStyle/>
          <a:p>
            <a:pPr algn="r" defTabSz="913702">
              <a:defRPr/>
            </a:pPr>
            <a:r>
              <a:rPr lang="en-US" sz="1000" b="1"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rPr>
              <a:t>Application layer</a:t>
            </a:r>
          </a:p>
        </p:txBody>
      </p:sp>
      <p:cxnSp>
        <p:nvCxnSpPr>
          <p:cNvPr id="311" name="直接箭头连接符 310">
            <a:extLst>
              <a:ext uri="{FF2B5EF4-FFF2-40B4-BE49-F238E27FC236}">
                <a16:creationId xmlns:a16="http://schemas.microsoft.com/office/drawing/2014/main" xmlns="" id="{AB4B040E-B9A1-4105-9139-AA4E95719ED6}"/>
              </a:ext>
            </a:extLst>
          </p:cNvPr>
          <p:cNvCxnSpPr/>
          <p:nvPr/>
        </p:nvCxnSpPr>
        <p:spPr>
          <a:xfrm>
            <a:off x="5351291" y="3886743"/>
            <a:ext cx="0" cy="2410118"/>
          </a:xfrm>
          <a:prstGeom prst="straightConnector1">
            <a:avLst/>
          </a:prstGeom>
          <a:noFill/>
          <a:ln w="12700" cap="flat" cmpd="sng" algn="ctr">
            <a:solidFill>
              <a:srgbClr val="00B0F0"/>
            </a:solidFill>
            <a:prstDash val="solid"/>
            <a:miter lim="800000"/>
            <a:headEnd type="triangle"/>
            <a:tailEnd type="triangle"/>
          </a:ln>
          <a:effectLst/>
        </p:spPr>
      </p:cxnSp>
      <p:sp>
        <p:nvSpPr>
          <p:cNvPr id="312" name="文本框 311">
            <a:extLst>
              <a:ext uri="{FF2B5EF4-FFF2-40B4-BE49-F238E27FC236}">
                <a16:creationId xmlns:a16="http://schemas.microsoft.com/office/drawing/2014/main" xmlns="" id="{6427F668-1D50-4202-B6CF-96EA2B522E92}"/>
              </a:ext>
            </a:extLst>
          </p:cNvPr>
          <p:cNvSpPr txBox="1"/>
          <p:nvPr/>
        </p:nvSpPr>
        <p:spPr>
          <a:xfrm>
            <a:off x="4257791" y="3949689"/>
            <a:ext cx="1091351" cy="461665"/>
          </a:xfrm>
          <a:prstGeom prst="rect">
            <a:avLst/>
          </a:prstGeom>
          <a:noFill/>
        </p:spPr>
        <p:txBody>
          <a:bodyPr wrap="square" rtlCol="0">
            <a:spAutoFit/>
          </a:bodyPr>
          <a:lstStyle/>
          <a:p>
            <a:pPr algn="r" defTabSz="913702">
              <a:defRPr/>
            </a:pPr>
            <a:r>
              <a:rPr lang="en-US" sz="1200" b="1"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rPr>
              <a:t>Fabric network</a:t>
            </a:r>
          </a:p>
        </p:txBody>
      </p:sp>
      <p:cxnSp>
        <p:nvCxnSpPr>
          <p:cNvPr id="313" name="直接箭头连接符 312">
            <a:extLst>
              <a:ext uri="{FF2B5EF4-FFF2-40B4-BE49-F238E27FC236}">
                <a16:creationId xmlns:a16="http://schemas.microsoft.com/office/drawing/2014/main" xmlns="" id="{46F572D6-E484-4074-B352-18353B068797}"/>
              </a:ext>
            </a:extLst>
          </p:cNvPr>
          <p:cNvCxnSpPr/>
          <p:nvPr/>
        </p:nvCxnSpPr>
        <p:spPr>
          <a:xfrm>
            <a:off x="5351291" y="2121168"/>
            <a:ext cx="0" cy="1798594"/>
          </a:xfrm>
          <a:prstGeom prst="straightConnector1">
            <a:avLst/>
          </a:prstGeom>
          <a:noFill/>
          <a:ln w="12700" cap="flat" cmpd="sng" algn="ctr">
            <a:solidFill>
              <a:srgbClr val="00B0F0"/>
            </a:solidFill>
            <a:prstDash val="solid"/>
            <a:miter lim="800000"/>
            <a:headEnd type="triangle"/>
            <a:tailEnd type="triangle"/>
          </a:ln>
          <a:effectLst/>
        </p:spPr>
      </p:cxnSp>
      <p:sp>
        <p:nvSpPr>
          <p:cNvPr id="314" name="半闭框 313">
            <a:extLst>
              <a:ext uri="{FF2B5EF4-FFF2-40B4-BE49-F238E27FC236}">
                <a16:creationId xmlns:a16="http://schemas.microsoft.com/office/drawing/2014/main" xmlns="" id="{136E6B33-435C-4E08-B43C-19AEBFE3E6C8}"/>
              </a:ext>
            </a:extLst>
          </p:cNvPr>
          <p:cNvSpPr>
            <a:spLocks noChangeAspect="1"/>
          </p:cNvSpPr>
          <p:nvPr/>
        </p:nvSpPr>
        <p:spPr>
          <a:xfrm>
            <a:off x="747424" y="1353423"/>
            <a:ext cx="172433" cy="158625"/>
          </a:xfrm>
          <a:prstGeom prst="halfFrame">
            <a:avLst>
              <a:gd name="adj1" fmla="val 13942"/>
              <a:gd name="adj2" fmla="val 13213"/>
            </a:avLst>
          </a:prstGeom>
          <a:solidFill>
            <a:srgbClr val="00B0F0"/>
          </a:solidFill>
          <a:ln w="12700" cap="flat" cmpd="sng" algn="ctr">
            <a:noFill/>
            <a:prstDash val="solid"/>
            <a:miter lim="800000"/>
          </a:ln>
          <a:effectLst/>
        </p:spPr>
        <p:txBody>
          <a:bodyPr rtlCol="0" anchor="ctr"/>
          <a:lstStyle/>
          <a:p>
            <a:pPr algn="ctr" defTabSz="913702">
              <a:defRPr/>
            </a:pPr>
            <a:endParaRPr lang="zh-CN" altLang="en-US" sz="1798" ker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endParaRPr>
          </a:p>
        </p:txBody>
      </p:sp>
      <p:sp>
        <p:nvSpPr>
          <p:cNvPr id="315" name="半闭框 314">
            <a:extLst>
              <a:ext uri="{FF2B5EF4-FFF2-40B4-BE49-F238E27FC236}">
                <a16:creationId xmlns:a16="http://schemas.microsoft.com/office/drawing/2014/main" xmlns="" id="{B3D06FCD-A541-4919-BFA9-C46A9FD374AA}"/>
              </a:ext>
            </a:extLst>
          </p:cNvPr>
          <p:cNvSpPr>
            <a:spLocks noChangeAspect="1"/>
          </p:cNvSpPr>
          <p:nvPr/>
        </p:nvSpPr>
        <p:spPr>
          <a:xfrm rot="16200000">
            <a:off x="744361" y="6142377"/>
            <a:ext cx="172433" cy="158625"/>
          </a:xfrm>
          <a:prstGeom prst="halfFrame">
            <a:avLst>
              <a:gd name="adj1" fmla="val 13942"/>
              <a:gd name="adj2" fmla="val 13213"/>
            </a:avLst>
          </a:prstGeom>
          <a:solidFill>
            <a:srgbClr val="00B0F0"/>
          </a:solidFill>
          <a:ln w="12700" cap="flat" cmpd="sng" algn="ctr">
            <a:noFill/>
            <a:prstDash val="solid"/>
            <a:miter lim="800000"/>
          </a:ln>
          <a:effectLst/>
        </p:spPr>
        <p:txBody>
          <a:bodyPr rtlCol="0" anchor="ctr"/>
          <a:lstStyle/>
          <a:p>
            <a:pPr algn="ctr" defTabSz="913702">
              <a:defRPr/>
            </a:pPr>
            <a:endParaRPr lang="zh-CN" altLang="en-US" sz="1798" ker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endParaRPr>
          </a:p>
        </p:txBody>
      </p:sp>
      <p:sp>
        <p:nvSpPr>
          <p:cNvPr id="316" name="矩形 315">
            <a:extLst>
              <a:ext uri="{FF2B5EF4-FFF2-40B4-BE49-F238E27FC236}">
                <a16:creationId xmlns:a16="http://schemas.microsoft.com/office/drawing/2014/main" xmlns="" id="{0B506F63-D993-4089-821E-3F7D326C1173}"/>
              </a:ext>
            </a:extLst>
          </p:cNvPr>
          <p:cNvSpPr/>
          <p:nvPr/>
        </p:nvSpPr>
        <p:spPr>
          <a:xfrm>
            <a:off x="827973" y="1841694"/>
            <a:ext cx="790838" cy="276999"/>
          </a:xfrm>
          <a:prstGeom prst="rect">
            <a:avLst/>
          </a:prstGeom>
        </p:spPr>
        <p:txBody>
          <a:bodyPr wrap="square">
            <a:spAutoFit/>
          </a:bodyPr>
          <a:lstStyle/>
          <a:p>
            <a:pPr defTabSz="913622"/>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Finance</a:t>
            </a:r>
          </a:p>
        </p:txBody>
      </p:sp>
      <p:grpSp>
        <p:nvGrpSpPr>
          <p:cNvPr id="317" name="组合 316">
            <a:extLst>
              <a:ext uri="{FF2B5EF4-FFF2-40B4-BE49-F238E27FC236}">
                <a16:creationId xmlns:a16="http://schemas.microsoft.com/office/drawing/2014/main" xmlns="" id="{2EF77A0C-7095-48A1-B1C7-240B7082EC72}"/>
              </a:ext>
            </a:extLst>
          </p:cNvPr>
          <p:cNvGrpSpPr/>
          <p:nvPr/>
        </p:nvGrpSpPr>
        <p:grpSpPr>
          <a:xfrm>
            <a:off x="2214951" y="3933194"/>
            <a:ext cx="1400194" cy="686103"/>
            <a:chOff x="1685258" y="4647403"/>
            <a:chExt cx="1401289" cy="686638"/>
          </a:xfrm>
        </p:grpSpPr>
        <p:pic>
          <p:nvPicPr>
            <p:cNvPr id="318" name="图片 317">
              <a:extLst>
                <a:ext uri="{FF2B5EF4-FFF2-40B4-BE49-F238E27FC236}">
                  <a16:creationId xmlns:a16="http://schemas.microsoft.com/office/drawing/2014/main" xmlns="" id="{FCADA344-FF66-465F-A5AE-B05304389704}"/>
                </a:ext>
              </a:extLst>
            </p:cNvPr>
            <p:cNvPicPr>
              <a:picLocks noChangeAspect="1"/>
            </p:cNvPicPr>
            <p:nvPr/>
          </p:nvPicPr>
          <p:blipFill rotWithShape="1">
            <a:blip r:embed="rId16" cstate="print">
              <a:duotone>
                <a:srgbClr val="A5A5A5">
                  <a:shade val="45000"/>
                  <a:satMod val="135000"/>
                </a:srgbClr>
                <a:prstClr val="white"/>
              </a:duotone>
              <a:extLst>
                <a:ext uri="{28A0092B-C50C-407E-A947-70E740481C1C}">
                  <a14:useLocalDpi xmlns:a14="http://schemas.microsoft.com/office/drawing/2010/main" val="0"/>
                </a:ext>
              </a:extLst>
            </a:blip>
            <a:srcRect l="5252" t="7812" r="5832" b="7516"/>
            <a:stretch/>
          </p:blipFill>
          <p:spPr>
            <a:xfrm>
              <a:off x="1685258" y="4647403"/>
              <a:ext cx="470877" cy="672613"/>
            </a:xfrm>
            <a:prstGeom prst="rect">
              <a:avLst/>
            </a:prstGeom>
          </p:spPr>
        </p:pic>
        <p:pic>
          <p:nvPicPr>
            <p:cNvPr id="319" name="图片 318">
              <a:extLst>
                <a:ext uri="{FF2B5EF4-FFF2-40B4-BE49-F238E27FC236}">
                  <a16:creationId xmlns:a16="http://schemas.microsoft.com/office/drawing/2014/main" xmlns="" id="{9FF84590-F3A0-46F9-9711-9AD2836DEA7B}"/>
                </a:ext>
              </a:extLst>
            </p:cNvPr>
            <p:cNvPicPr>
              <a:picLocks noChangeAspect="1"/>
            </p:cNvPicPr>
            <p:nvPr/>
          </p:nvPicPr>
          <p:blipFill rotWithShape="1">
            <a:blip r:embed="rId16" cstate="print">
              <a:duotone>
                <a:srgbClr val="A5A5A5">
                  <a:shade val="45000"/>
                  <a:satMod val="135000"/>
                </a:srgbClr>
                <a:prstClr val="white"/>
              </a:duotone>
              <a:extLst>
                <a:ext uri="{28A0092B-C50C-407E-A947-70E740481C1C}">
                  <a14:useLocalDpi xmlns:a14="http://schemas.microsoft.com/office/drawing/2010/main" val="0"/>
                </a:ext>
              </a:extLst>
            </a:blip>
            <a:srcRect l="5252" t="7812" r="5832" b="7516"/>
            <a:stretch/>
          </p:blipFill>
          <p:spPr>
            <a:xfrm>
              <a:off x="2615670" y="4661428"/>
              <a:ext cx="470877" cy="672613"/>
            </a:xfrm>
            <a:prstGeom prst="rect">
              <a:avLst/>
            </a:prstGeom>
          </p:spPr>
        </p:pic>
      </p:grpSp>
      <p:grpSp>
        <p:nvGrpSpPr>
          <p:cNvPr id="320" name="组合 319">
            <a:extLst>
              <a:ext uri="{FF2B5EF4-FFF2-40B4-BE49-F238E27FC236}">
                <a16:creationId xmlns:a16="http://schemas.microsoft.com/office/drawing/2014/main" xmlns="" id="{CDA38A53-4ADF-4743-BA9D-1541AB0175E4}"/>
              </a:ext>
            </a:extLst>
          </p:cNvPr>
          <p:cNvGrpSpPr/>
          <p:nvPr/>
        </p:nvGrpSpPr>
        <p:grpSpPr>
          <a:xfrm>
            <a:off x="1097062" y="5512556"/>
            <a:ext cx="3635967" cy="102339"/>
            <a:chOff x="736595" y="5718730"/>
            <a:chExt cx="3638808" cy="102418"/>
          </a:xfrm>
        </p:grpSpPr>
        <p:pic>
          <p:nvPicPr>
            <p:cNvPr id="321" name="图片 320">
              <a:extLst>
                <a:ext uri="{FF2B5EF4-FFF2-40B4-BE49-F238E27FC236}">
                  <a16:creationId xmlns:a16="http://schemas.microsoft.com/office/drawing/2014/main" xmlns="" id="{C9D8A396-BE07-47EC-8B2F-9885F37E0052}"/>
                </a:ext>
              </a:extLst>
            </p:cNvPr>
            <p:cNvPicPr>
              <a:picLocks noChangeAspect="1"/>
            </p:cNvPicPr>
            <p:nvPr/>
          </p:nvPicPr>
          <p:blipFill>
            <a:blip r:embed="rId17" cstate="print">
              <a:duotone>
                <a:srgbClr val="A5A5A5">
                  <a:shade val="45000"/>
                  <a:satMod val="135000"/>
                </a:srgbClr>
                <a:prstClr val="white"/>
              </a:duotone>
              <a:extLst>
                <a:ext uri="{BEBA8EAE-BF5A-486C-A8C5-ECC9F3942E4B}">
                  <a14:imgProps xmlns:a14="http://schemas.microsoft.com/office/drawing/2010/main">
                    <a14:imgLayer r:embed="rId1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812770" y="5718730"/>
              <a:ext cx="562633" cy="102418"/>
            </a:xfrm>
            <a:prstGeom prst="rect">
              <a:avLst/>
            </a:prstGeom>
            <a:ln>
              <a:noFill/>
            </a:ln>
          </p:spPr>
        </p:pic>
        <p:pic>
          <p:nvPicPr>
            <p:cNvPr id="322" name="图片 321">
              <a:extLst>
                <a:ext uri="{FF2B5EF4-FFF2-40B4-BE49-F238E27FC236}">
                  <a16:creationId xmlns:a16="http://schemas.microsoft.com/office/drawing/2014/main" xmlns="" id="{13C280F6-4E59-4C49-9D3A-73EB0B32490E}"/>
                </a:ext>
              </a:extLst>
            </p:cNvPr>
            <p:cNvPicPr>
              <a:picLocks noChangeAspect="1"/>
            </p:cNvPicPr>
            <p:nvPr/>
          </p:nvPicPr>
          <p:blipFill>
            <a:blip r:embed="rId17" cstate="print">
              <a:duotone>
                <a:srgbClr val="A5A5A5">
                  <a:shade val="45000"/>
                  <a:satMod val="135000"/>
                </a:srgbClr>
                <a:prstClr val="white"/>
              </a:duotone>
              <a:extLst>
                <a:ext uri="{BEBA8EAE-BF5A-486C-A8C5-ECC9F3942E4B}">
                  <a14:imgProps xmlns:a14="http://schemas.microsoft.com/office/drawing/2010/main">
                    <a14:imgLayer r:embed="rId1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197535" y="5718730"/>
              <a:ext cx="562633" cy="102418"/>
            </a:xfrm>
            <a:prstGeom prst="rect">
              <a:avLst/>
            </a:prstGeom>
            <a:ln>
              <a:noFill/>
            </a:ln>
          </p:spPr>
        </p:pic>
        <p:pic>
          <p:nvPicPr>
            <p:cNvPr id="323" name="图片 322">
              <a:extLst>
                <a:ext uri="{FF2B5EF4-FFF2-40B4-BE49-F238E27FC236}">
                  <a16:creationId xmlns:a16="http://schemas.microsoft.com/office/drawing/2014/main" xmlns="" id="{6E7F6E58-36D4-4FE3-A3AC-C48BA5D0B5FF}"/>
                </a:ext>
              </a:extLst>
            </p:cNvPr>
            <p:cNvPicPr>
              <a:picLocks noChangeAspect="1"/>
            </p:cNvPicPr>
            <p:nvPr/>
          </p:nvPicPr>
          <p:blipFill>
            <a:blip r:embed="rId17" cstate="print">
              <a:duotone>
                <a:srgbClr val="A5A5A5">
                  <a:shade val="45000"/>
                  <a:satMod val="135000"/>
                </a:srgbClr>
                <a:prstClr val="white"/>
              </a:duotone>
              <a:extLst>
                <a:ext uri="{BEBA8EAE-BF5A-486C-A8C5-ECC9F3942E4B}">
                  <a14:imgProps xmlns:a14="http://schemas.microsoft.com/office/drawing/2010/main">
                    <a14:imgLayer r:embed="rId1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582300" y="5718730"/>
              <a:ext cx="562633" cy="102418"/>
            </a:xfrm>
            <a:prstGeom prst="rect">
              <a:avLst/>
            </a:prstGeom>
            <a:ln>
              <a:noFill/>
            </a:ln>
          </p:spPr>
        </p:pic>
        <p:pic>
          <p:nvPicPr>
            <p:cNvPr id="324" name="图片 323">
              <a:extLst>
                <a:ext uri="{FF2B5EF4-FFF2-40B4-BE49-F238E27FC236}">
                  <a16:creationId xmlns:a16="http://schemas.microsoft.com/office/drawing/2014/main" xmlns="" id="{A1781F0C-918E-4ECE-BC9A-3DFAABB0CED2}"/>
                </a:ext>
              </a:extLst>
            </p:cNvPr>
            <p:cNvPicPr>
              <a:picLocks noChangeAspect="1"/>
            </p:cNvPicPr>
            <p:nvPr/>
          </p:nvPicPr>
          <p:blipFill>
            <a:blip r:embed="rId17" cstate="print">
              <a:duotone>
                <a:srgbClr val="A5A5A5">
                  <a:shade val="45000"/>
                  <a:satMod val="135000"/>
                </a:srgbClr>
                <a:prstClr val="white"/>
              </a:duotone>
              <a:extLst>
                <a:ext uri="{BEBA8EAE-BF5A-486C-A8C5-ECC9F3942E4B}">
                  <a14:imgProps xmlns:a14="http://schemas.microsoft.com/office/drawing/2010/main">
                    <a14:imgLayer r:embed="rId1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967065" y="5718730"/>
              <a:ext cx="562633" cy="102418"/>
            </a:xfrm>
            <a:prstGeom prst="rect">
              <a:avLst/>
            </a:prstGeom>
            <a:ln>
              <a:noFill/>
            </a:ln>
          </p:spPr>
        </p:pic>
        <p:pic>
          <p:nvPicPr>
            <p:cNvPr id="325" name="图片 324">
              <a:extLst>
                <a:ext uri="{FF2B5EF4-FFF2-40B4-BE49-F238E27FC236}">
                  <a16:creationId xmlns:a16="http://schemas.microsoft.com/office/drawing/2014/main" xmlns="" id="{B5B81595-EA13-4F7D-93CC-4368FD1EF435}"/>
                </a:ext>
              </a:extLst>
            </p:cNvPr>
            <p:cNvPicPr>
              <a:picLocks noChangeAspect="1"/>
            </p:cNvPicPr>
            <p:nvPr/>
          </p:nvPicPr>
          <p:blipFill>
            <a:blip r:embed="rId17" cstate="print">
              <a:duotone>
                <a:srgbClr val="A5A5A5">
                  <a:shade val="45000"/>
                  <a:satMod val="135000"/>
                </a:srgbClr>
                <a:prstClr val="white"/>
              </a:duotone>
              <a:extLst>
                <a:ext uri="{BEBA8EAE-BF5A-486C-A8C5-ECC9F3942E4B}">
                  <a14:imgProps xmlns:a14="http://schemas.microsoft.com/office/drawing/2010/main">
                    <a14:imgLayer r:embed="rId1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36595" y="5718730"/>
              <a:ext cx="562633" cy="102418"/>
            </a:xfrm>
            <a:prstGeom prst="rect">
              <a:avLst/>
            </a:prstGeom>
            <a:ln>
              <a:noFill/>
            </a:ln>
          </p:spPr>
        </p:pic>
        <p:pic>
          <p:nvPicPr>
            <p:cNvPr id="326" name="图片 325">
              <a:extLst>
                <a:ext uri="{FF2B5EF4-FFF2-40B4-BE49-F238E27FC236}">
                  <a16:creationId xmlns:a16="http://schemas.microsoft.com/office/drawing/2014/main" xmlns="" id="{50E75234-C98A-451D-956E-2071D9AA1C6E}"/>
                </a:ext>
              </a:extLst>
            </p:cNvPr>
            <p:cNvPicPr>
              <a:picLocks noChangeAspect="1"/>
            </p:cNvPicPr>
            <p:nvPr/>
          </p:nvPicPr>
          <p:blipFill>
            <a:blip r:embed="rId17" cstate="print">
              <a:duotone>
                <a:srgbClr val="A5A5A5">
                  <a:shade val="45000"/>
                  <a:satMod val="135000"/>
                </a:srgbClr>
                <a:prstClr val="white"/>
              </a:duotone>
              <a:extLst>
                <a:ext uri="{BEBA8EAE-BF5A-486C-A8C5-ECC9F3942E4B}">
                  <a14:imgProps xmlns:a14="http://schemas.microsoft.com/office/drawing/2010/main">
                    <a14:imgLayer r:embed="rId1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351830" y="5718730"/>
              <a:ext cx="562633" cy="102418"/>
            </a:xfrm>
            <a:prstGeom prst="rect">
              <a:avLst/>
            </a:prstGeom>
            <a:ln>
              <a:noFill/>
            </a:ln>
          </p:spPr>
        </p:pic>
      </p:grpSp>
      <p:sp>
        <p:nvSpPr>
          <p:cNvPr id="327" name="文本框 326">
            <a:extLst>
              <a:ext uri="{FF2B5EF4-FFF2-40B4-BE49-F238E27FC236}">
                <a16:creationId xmlns:a16="http://schemas.microsoft.com/office/drawing/2014/main" xmlns="" id="{2310D873-9BB5-4378-BB23-51C0E14832A4}"/>
              </a:ext>
            </a:extLst>
          </p:cNvPr>
          <p:cNvSpPr txBox="1"/>
          <p:nvPr/>
        </p:nvSpPr>
        <p:spPr>
          <a:xfrm>
            <a:off x="2176002" y="4622260"/>
            <a:ext cx="1670486" cy="276999"/>
          </a:xfrm>
          <a:prstGeom prst="rect">
            <a:avLst/>
          </a:prstGeom>
          <a:noFill/>
        </p:spPr>
        <p:txBody>
          <a:bodyPr wrap="square" rtlCol="0">
            <a:spAutoFit/>
          </a:bodyPr>
          <a:lstStyle/>
          <a:p>
            <a:pPr defTabSz="913622"/>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CloudEngine 16800</a:t>
            </a:r>
          </a:p>
        </p:txBody>
      </p:sp>
      <p:pic>
        <p:nvPicPr>
          <p:cNvPr id="328" name="图片 327">
            <a:extLst>
              <a:ext uri="{FF2B5EF4-FFF2-40B4-BE49-F238E27FC236}">
                <a16:creationId xmlns:a16="http://schemas.microsoft.com/office/drawing/2014/main" xmlns="" id="{96F281E4-6363-4261-B44C-0431CF10954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402872" y="3989360"/>
            <a:ext cx="443616" cy="361588"/>
          </a:xfrm>
          <a:prstGeom prst="rect">
            <a:avLst/>
          </a:prstGeom>
        </p:spPr>
      </p:pic>
      <p:pic>
        <p:nvPicPr>
          <p:cNvPr id="329" name="图片 328">
            <a:extLst>
              <a:ext uri="{FF2B5EF4-FFF2-40B4-BE49-F238E27FC236}">
                <a16:creationId xmlns:a16="http://schemas.microsoft.com/office/drawing/2014/main" xmlns="" id="{A6259E8B-96E5-40AB-B2D6-26313F53A45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469676" y="3989360"/>
            <a:ext cx="443616" cy="361588"/>
          </a:xfrm>
          <a:prstGeom prst="rect">
            <a:avLst/>
          </a:prstGeom>
        </p:spPr>
      </p:pic>
      <p:sp>
        <p:nvSpPr>
          <p:cNvPr id="330" name="文本框 329">
            <a:extLst>
              <a:ext uri="{FF2B5EF4-FFF2-40B4-BE49-F238E27FC236}">
                <a16:creationId xmlns:a16="http://schemas.microsoft.com/office/drawing/2014/main" xmlns="" id="{529F5049-C627-446F-968F-3340BA73D8AB}"/>
              </a:ext>
            </a:extLst>
          </p:cNvPr>
          <p:cNvSpPr txBox="1"/>
          <p:nvPr/>
        </p:nvSpPr>
        <p:spPr>
          <a:xfrm>
            <a:off x="4625136" y="5846656"/>
            <a:ext cx="724006" cy="276999"/>
          </a:xfrm>
          <a:prstGeom prst="rect">
            <a:avLst/>
          </a:prstGeom>
          <a:noFill/>
        </p:spPr>
        <p:txBody>
          <a:bodyPr wrap="square" rtlCol="0">
            <a:spAutoFit/>
          </a:bodyPr>
          <a:lstStyle/>
          <a:p>
            <a:pPr algn="r" defTabSz="913702">
              <a:defRPr/>
            </a:pPr>
            <a:r>
              <a:rPr lang="en-US" sz="1200" b="1"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Light" panose="020C0303030203020204" pitchFamily="34" charset="0"/>
              </a:rPr>
              <a:t>Server</a:t>
            </a:r>
          </a:p>
        </p:txBody>
      </p:sp>
      <p:grpSp>
        <p:nvGrpSpPr>
          <p:cNvPr id="331" name="组合 84"/>
          <p:cNvGrpSpPr/>
          <p:nvPr/>
        </p:nvGrpSpPr>
        <p:grpSpPr>
          <a:xfrm>
            <a:off x="929981" y="1459236"/>
            <a:ext cx="513193" cy="359269"/>
            <a:chOff x="9786938" y="3810000"/>
            <a:chExt cx="971550" cy="679451"/>
          </a:xfrm>
          <a:solidFill>
            <a:srgbClr val="00B0F0"/>
          </a:solidFill>
        </p:grpSpPr>
        <p:sp>
          <p:nvSpPr>
            <p:cNvPr id="332" name="Freeform 25"/>
            <p:cNvSpPr>
              <a:spLocks noEditPoints="1"/>
            </p:cNvSpPr>
            <p:nvPr/>
          </p:nvSpPr>
          <p:spPr bwMode="auto">
            <a:xfrm>
              <a:off x="9786938" y="4065588"/>
              <a:ext cx="971550" cy="423863"/>
            </a:xfrm>
            <a:custGeom>
              <a:avLst/>
              <a:gdLst/>
              <a:ahLst/>
              <a:cxnLst>
                <a:cxn ang="0">
                  <a:pos x="15906" y="5577"/>
                </a:cxn>
                <a:cxn ang="0">
                  <a:pos x="15906" y="7217"/>
                </a:cxn>
                <a:cxn ang="0">
                  <a:pos x="0" y="5577"/>
                </a:cxn>
                <a:cxn ang="0">
                  <a:pos x="8367" y="2377"/>
                </a:cxn>
                <a:cxn ang="0">
                  <a:pos x="8651" y="2394"/>
                </a:cxn>
                <a:cxn ang="0">
                  <a:pos x="8921" y="2446"/>
                </a:cxn>
                <a:cxn ang="0">
                  <a:pos x="9175" y="2528"/>
                </a:cxn>
                <a:cxn ang="0">
                  <a:pos x="9410" y="2638"/>
                </a:cxn>
                <a:cxn ang="0">
                  <a:pos x="9622" y="2775"/>
                </a:cxn>
                <a:cxn ang="0">
                  <a:pos x="9809" y="2933"/>
                </a:cxn>
                <a:cxn ang="0">
                  <a:pos x="9966" y="3114"/>
                </a:cxn>
                <a:cxn ang="0">
                  <a:pos x="10092" y="3311"/>
                </a:cxn>
                <a:cxn ang="0">
                  <a:pos x="10182" y="3523"/>
                </a:cxn>
                <a:cxn ang="0">
                  <a:pos x="10235" y="3749"/>
                </a:cxn>
                <a:cxn ang="0">
                  <a:pos x="10250" y="3905"/>
                </a:cxn>
                <a:cxn ang="0">
                  <a:pos x="6462" y="3905"/>
                </a:cxn>
                <a:cxn ang="0">
                  <a:pos x="6500" y="3749"/>
                </a:cxn>
                <a:cxn ang="0">
                  <a:pos x="6553" y="3523"/>
                </a:cxn>
                <a:cxn ang="0">
                  <a:pos x="6643" y="3311"/>
                </a:cxn>
                <a:cxn ang="0">
                  <a:pos x="6768" y="3114"/>
                </a:cxn>
                <a:cxn ang="0">
                  <a:pos x="6926" y="2933"/>
                </a:cxn>
                <a:cxn ang="0">
                  <a:pos x="7113" y="2775"/>
                </a:cxn>
                <a:cxn ang="0">
                  <a:pos x="7324" y="2638"/>
                </a:cxn>
                <a:cxn ang="0">
                  <a:pos x="7559" y="2528"/>
                </a:cxn>
                <a:cxn ang="0">
                  <a:pos x="7814" y="2446"/>
                </a:cxn>
                <a:cxn ang="0">
                  <a:pos x="8083" y="2394"/>
                </a:cxn>
                <a:cxn ang="0">
                  <a:pos x="8367" y="2377"/>
                </a:cxn>
                <a:cxn ang="0">
                  <a:pos x="2195" y="2240"/>
                </a:cxn>
                <a:cxn ang="0">
                  <a:pos x="14433" y="2645"/>
                </a:cxn>
                <a:cxn ang="0">
                  <a:pos x="14433" y="4097"/>
                </a:cxn>
                <a:cxn ang="0">
                  <a:pos x="14063" y="2645"/>
                </a:cxn>
                <a:cxn ang="0">
                  <a:pos x="12887" y="2645"/>
                </a:cxn>
                <a:cxn ang="0">
                  <a:pos x="12517" y="4097"/>
                </a:cxn>
                <a:cxn ang="0">
                  <a:pos x="4111" y="2645"/>
                </a:cxn>
                <a:cxn ang="0">
                  <a:pos x="4111" y="4097"/>
                </a:cxn>
                <a:cxn ang="0">
                  <a:pos x="3742" y="2645"/>
                </a:cxn>
                <a:cxn ang="0">
                  <a:pos x="2564" y="2645"/>
                </a:cxn>
                <a:cxn ang="0">
                  <a:pos x="2195" y="4097"/>
                </a:cxn>
                <a:cxn ang="0">
                  <a:pos x="14433" y="790"/>
                </a:cxn>
                <a:cxn ang="0">
                  <a:pos x="14433" y="2240"/>
                </a:cxn>
                <a:cxn ang="0">
                  <a:pos x="14063" y="790"/>
                </a:cxn>
                <a:cxn ang="0">
                  <a:pos x="12887" y="790"/>
                </a:cxn>
                <a:cxn ang="0">
                  <a:pos x="12517" y="2240"/>
                </a:cxn>
                <a:cxn ang="0">
                  <a:pos x="9794" y="790"/>
                </a:cxn>
                <a:cxn ang="0">
                  <a:pos x="9794" y="2240"/>
                </a:cxn>
                <a:cxn ang="0">
                  <a:pos x="6835" y="790"/>
                </a:cxn>
                <a:cxn ang="0">
                  <a:pos x="5657" y="790"/>
                </a:cxn>
                <a:cxn ang="0">
                  <a:pos x="5288" y="2240"/>
                </a:cxn>
                <a:cxn ang="0">
                  <a:pos x="2564" y="790"/>
                </a:cxn>
                <a:cxn ang="0">
                  <a:pos x="2564" y="2240"/>
                </a:cxn>
              </a:cxnLst>
              <a:rect l="0" t="0" r="r" b="b"/>
              <a:pathLst>
                <a:path w="16524" h="7217">
                  <a:moveTo>
                    <a:pt x="618" y="0"/>
                  </a:moveTo>
                  <a:lnTo>
                    <a:pt x="15906" y="0"/>
                  </a:lnTo>
                  <a:lnTo>
                    <a:pt x="15906" y="5577"/>
                  </a:lnTo>
                  <a:lnTo>
                    <a:pt x="16524" y="5577"/>
                  </a:lnTo>
                  <a:lnTo>
                    <a:pt x="16524" y="7217"/>
                  </a:lnTo>
                  <a:lnTo>
                    <a:pt x="15906" y="7217"/>
                  </a:lnTo>
                  <a:lnTo>
                    <a:pt x="618" y="7217"/>
                  </a:lnTo>
                  <a:lnTo>
                    <a:pt x="0" y="7217"/>
                  </a:lnTo>
                  <a:lnTo>
                    <a:pt x="0" y="5577"/>
                  </a:lnTo>
                  <a:lnTo>
                    <a:pt x="618" y="5577"/>
                  </a:lnTo>
                  <a:lnTo>
                    <a:pt x="618" y="0"/>
                  </a:lnTo>
                  <a:close/>
                  <a:moveTo>
                    <a:pt x="8367" y="2377"/>
                  </a:moveTo>
                  <a:lnTo>
                    <a:pt x="8463" y="2379"/>
                  </a:lnTo>
                  <a:lnTo>
                    <a:pt x="8557" y="2385"/>
                  </a:lnTo>
                  <a:lnTo>
                    <a:pt x="8651" y="2394"/>
                  </a:lnTo>
                  <a:lnTo>
                    <a:pt x="8743" y="2408"/>
                  </a:lnTo>
                  <a:lnTo>
                    <a:pt x="8833" y="2425"/>
                  </a:lnTo>
                  <a:lnTo>
                    <a:pt x="8921" y="2446"/>
                  </a:lnTo>
                  <a:lnTo>
                    <a:pt x="9008" y="2470"/>
                  </a:lnTo>
                  <a:lnTo>
                    <a:pt x="9093" y="2497"/>
                  </a:lnTo>
                  <a:lnTo>
                    <a:pt x="9175" y="2528"/>
                  </a:lnTo>
                  <a:lnTo>
                    <a:pt x="9257" y="2562"/>
                  </a:lnTo>
                  <a:lnTo>
                    <a:pt x="9334" y="2599"/>
                  </a:lnTo>
                  <a:lnTo>
                    <a:pt x="9410" y="2638"/>
                  </a:lnTo>
                  <a:lnTo>
                    <a:pt x="9484" y="2681"/>
                  </a:lnTo>
                  <a:lnTo>
                    <a:pt x="9554" y="2726"/>
                  </a:lnTo>
                  <a:lnTo>
                    <a:pt x="9622" y="2775"/>
                  </a:lnTo>
                  <a:lnTo>
                    <a:pt x="9687" y="2825"/>
                  </a:lnTo>
                  <a:lnTo>
                    <a:pt x="9750" y="2878"/>
                  </a:lnTo>
                  <a:lnTo>
                    <a:pt x="9809" y="2933"/>
                  </a:lnTo>
                  <a:lnTo>
                    <a:pt x="9865" y="2991"/>
                  </a:lnTo>
                  <a:lnTo>
                    <a:pt x="9917" y="3052"/>
                  </a:lnTo>
                  <a:lnTo>
                    <a:pt x="9966" y="3114"/>
                  </a:lnTo>
                  <a:lnTo>
                    <a:pt x="10011" y="3177"/>
                  </a:lnTo>
                  <a:lnTo>
                    <a:pt x="10054" y="3243"/>
                  </a:lnTo>
                  <a:lnTo>
                    <a:pt x="10092" y="3311"/>
                  </a:lnTo>
                  <a:lnTo>
                    <a:pt x="10126" y="3380"/>
                  </a:lnTo>
                  <a:lnTo>
                    <a:pt x="10156" y="3451"/>
                  </a:lnTo>
                  <a:lnTo>
                    <a:pt x="10182" y="3523"/>
                  </a:lnTo>
                  <a:lnTo>
                    <a:pt x="10204" y="3598"/>
                  </a:lnTo>
                  <a:lnTo>
                    <a:pt x="10221" y="3673"/>
                  </a:lnTo>
                  <a:lnTo>
                    <a:pt x="10235" y="3749"/>
                  </a:lnTo>
                  <a:lnTo>
                    <a:pt x="10243" y="3827"/>
                  </a:lnTo>
                  <a:lnTo>
                    <a:pt x="10246" y="3905"/>
                  </a:lnTo>
                  <a:lnTo>
                    <a:pt x="10250" y="3905"/>
                  </a:lnTo>
                  <a:lnTo>
                    <a:pt x="10250" y="6681"/>
                  </a:lnTo>
                  <a:lnTo>
                    <a:pt x="6462" y="6681"/>
                  </a:lnTo>
                  <a:lnTo>
                    <a:pt x="6462" y="3905"/>
                  </a:lnTo>
                  <a:lnTo>
                    <a:pt x="6489" y="3905"/>
                  </a:lnTo>
                  <a:lnTo>
                    <a:pt x="6492" y="3827"/>
                  </a:lnTo>
                  <a:lnTo>
                    <a:pt x="6500" y="3749"/>
                  </a:lnTo>
                  <a:lnTo>
                    <a:pt x="6514" y="3673"/>
                  </a:lnTo>
                  <a:lnTo>
                    <a:pt x="6531" y="3598"/>
                  </a:lnTo>
                  <a:lnTo>
                    <a:pt x="6553" y="3523"/>
                  </a:lnTo>
                  <a:lnTo>
                    <a:pt x="6579" y="3451"/>
                  </a:lnTo>
                  <a:lnTo>
                    <a:pt x="6609" y="3380"/>
                  </a:lnTo>
                  <a:lnTo>
                    <a:pt x="6643" y="3311"/>
                  </a:lnTo>
                  <a:lnTo>
                    <a:pt x="6681" y="3243"/>
                  </a:lnTo>
                  <a:lnTo>
                    <a:pt x="6722" y="3177"/>
                  </a:lnTo>
                  <a:lnTo>
                    <a:pt x="6768" y="3114"/>
                  </a:lnTo>
                  <a:lnTo>
                    <a:pt x="6817" y="3052"/>
                  </a:lnTo>
                  <a:lnTo>
                    <a:pt x="6870" y="2991"/>
                  </a:lnTo>
                  <a:lnTo>
                    <a:pt x="6926" y="2933"/>
                  </a:lnTo>
                  <a:lnTo>
                    <a:pt x="6984" y="2878"/>
                  </a:lnTo>
                  <a:lnTo>
                    <a:pt x="7047" y="2825"/>
                  </a:lnTo>
                  <a:lnTo>
                    <a:pt x="7113" y="2775"/>
                  </a:lnTo>
                  <a:lnTo>
                    <a:pt x="7181" y="2726"/>
                  </a:lnTo>
                  <a:lnTo>
                    <a:pt x="7251" y="2681"/>
                  </a:lnTo>
                  <a:lnTo>
                    <a:pt x="7324" y="2638"/>
                  </a:lnTo>
                  <a:lnTo>
                    <a:pt x="7401" y="2599"/>
                  </a:lnTo>
                  <a:lnTo>
                    <a:pt x="7478" y="2562"/>
                  </a:lnTo>
                  <a:lnTo>
                    <a:pt x="7559" y="2528"/>
                  </a:lnTo>
                  <a:lnTo>
                    <a:pt x="7642" y="2497"/>
                  </a:lnTo>
                  <a:lnTo>
                    <a:pt x="7727" y="2470"/>
                  </a:lnTo>
                  <a:lnTo>
                    <a:pt x="7814" y="2446"/>
                  </a:lnTo>
                  <a:lnTo>
                    <a:pt x="7902" y="2425"/>
                  </a:lnTo>
                  <a:lnTo>
                    <a:pt x="7992" y="2408"/>
                  </a:lnTo>
                  <a:lnTo>
                    <a:pt x="8083" y="2394"/>
                  </a:lnTo>
                  <a:lnTo>
                    <a:pt x="8177" y="2385"/>
                  </a:lnTo>
                  <a:lnTo>
                    <a:pt x="8271" y="2379"/>
                  </a:lnTo>
                  <a:lnTo>
                    <a:pt x="8367" y="2377"/>
                  </a:lnTo>
                  <a:close/>
                  <a:moveTo>
                    <a:pt x="1018" y="790"/>
                  </a:moveTo>
                  <a:lnTo>
                    <a:pt x="2195" y="790"/>
                  </a:lnTo>
                  <a:lnTo>
                    <a:pt x="2195" y="2240"/>
                  </a:lnTo>
                  <a:lnTo>
                    <a:pt x="1018" y="2240"/>
                  </a:lnTo>
                  <a:lnTo>
                    <a:pt x="1018" y="790"/>
                  </a:lnTo>
                  <a:close/>
                  <a:moveTo>
                    <a:pt x="14433" y="2645"/>
                  </a:moveTo>
                  <a:lnTo>
                    <a:pt x="15610" y="2645"/>
                  </a:lnTo>
                  <a:lnTo>
                    <a:pt x="15610" y="4097"/>
                  </a:lnTo>
                  <a:lnTo>
                    <a:pt x="14433" y="4097"/>
                  </a:lnTo>
                  <a:lnTo>
                    <a:pt x="14433" y="2645"/>
                  </a:lnTo>
                  <a:close/>
                  <a:moveTo>
                    <a:pt x="12887" y="2645"/>
                  </a:moveTo>
                  <a:lnTo>
                    <a:pt x="14063" y="2645"/>
                  </a:lnTo>
                  <a:lnTo>
                    <a:pt x="14063" y="4097"/>
                  </a:lnTo>
                  <a:lnTo>
                    <a:pt x="12887" y="4097"/>
                  </a:lnTo>
                  <a:lnTo>
                    <a:pt x="12887" y="2645"/>
                  </a:lnTo>
                  <a:close/>
                  <a:moveTo>
                    <a:pt x="11340" y="2645"/>
                  </a:moveTo>
                  <a:lnTo>
                    <a:pt x="12517" y="2645"/>
                  </a:lnTo>
                  <a:lnTo>
                    <a:pt x="12517" y="4097"/>
                  </a:lnTo>
                  <a:lnTo>
                    <a:pt x="11340" y="4097"/>
                  </a:lnTo>
                  <a:lnTo>
                    <a:pt x="11340" y="2645"/>
                  </a:lnTo>
                  <a:close/>
                  <a:moveTo>
                    <a:pt x="4111" y="2645"/>
                  </a:moveTo>
                  <a:lnTo>
                    <a:pt x="5288" y="2645"/>
                  </a:lnTo>
                  <a:lnTo>
                    <a:pt x="5288" y="4097"/>
                  </a:lnTo>
                  <a:lnTo>
                    <a:pt x="4111" y="4097"/>
                  </a:lnTo>
                  <a:lnTo>
                    <a:pt x="4111" y="2645"/>
                  </a:lnTo>
                  <a:close/>
                  <a:moveTo>
                    <a:pt x="2564" y="2645"/>
                  </a:moveTo>
                  <a:lnTo>
                    <a:pt x="3742" y="2645"/>
                  </a:lnTo>
                  <a:lnTo>
                    <a:pt x="3742" y="4097"/>
                  </a:lnTo>
                  <a:lnTo>
                    <a:pt x="2564" y="4097"/>
                  </a:lnTo>
                  <a:lnTo>
                    <a:pt x="2564" y="2645"/>
                  </a:lnTo>
                  <a:close/>
                  <a:moveTo>
                    <a:pt x="1018" y="2645"/>
                  </a:moveTo>
                  <a:lnTo>
                    <a:pt x="2195" y="2645"/>
                  </a:lnTo>
                  <a:lnTo>
                    <a:pt x="2195" y="4097"/>
                  </a:lnTo>
                  <a:lnTo>
                    <a:pt x="1018" y="4097"/>
                  </a:lnTo>
                  <a:lnTo>
                    <a:pt x="1018" y="2645"/>
                  </a:lnTo>
                  <a:close/>
                  <a:moveTo>
                    <a:pt x="14433" y="790"/>
                  </a:moveTo>
                  <a:lnTo>
                    <a:pt x="15610" y="790"/>
                  </a:lnTo>
                  <a:lnTo>
                    <a:pt x="15610" y="2240"/>
                  </a:lnTo>
                  <a:lnTo>
                    <a:pt x="14433" y="2240"/>
                  </a:lnTo>
                  <a:lnTo>
                    <a:pt x="14433" y="790"/>
                  </a:lnTo>
                  <a:close/>
                  <a:moveTo>
                    <a:pt x="12887" y="790"/>
                  </a:moveTo>
                  <a:lnTo>
                    <a:pt x="14063" y="790"/>
                  </a:lnTo>
                  <a:lnTo>
                    <a:pt x="14063" y="2240"/>
                  </a:lnTo>
                  <a:lnTo>
                    <a:pt x="12887" y="2240"/>
                  </a:lnTo>
                  <a:lnTo>
                    <a:pt x="12887" y="790"/>
                  </a:lnTo>
                  <a:close/>
                  <a:moveTo>
                    <a:pt x="11340" y="790"/>
                  </a:moveTo>
                  <a:lnTo>
                    <a:pt x="12517" y="790"/>
                  </a:lnTo>
                  <a:lnTo>
                    <a:pt x="12517" y="2240"/>
                  </a:lnTo>
                  <a:lnTo>
                    <a:pt x="11340" y="2240"/>
                  </a:lnTo>
                  <a:lnTo>
                    <a:pt x="11340" y="790"/>
                  </a:lnTo>
                  <a:close/>
                  <a:moveTo>
                    <a:pt x="9794" y="790"/>
                  </a:moveTo>
                  <a:lnTo>
                    <a:pt x="10970" y="790"/>
                  </a:lnTo>
                  <a:lnTo>
                    <a:pt x="10970" y="2240"/>
                  </a:lnTo>
                  <a:lnTo>
                    <a:pt x="9794" y="2240"/>
                  </a:lnTo>
                  <a:lnTo>
                    <a:pt x="9794" y="790"/>
                  </a:lnTo>
                  <a:close/>
                  <a:moveTo>
                    <a:pt x="5657" y="790"/>
                  </a:moveTo>
                  <a:lnTo>
                    <a:pt x="6835" y="790"/>
                  </a:lnTo>
                  <a:lnTo>
                    <a:pt x="6835" y="2240"/>
                  </a:lnTo>
                  <a:lnTo>
                    <a:pt x="5657" y="2240"/>
                  </a:lnTo>
                  <a:lnTo>
                    <a:pt x="5657" y="790"/>
                  </a:lnTo>
                  <a:close/>
                  <a:moveTo>
                    <a:pt x="4111" y="790"/>
                  </a:moveTo>
                  <a:lnTo>
                    <a:pt x="5288" y="790"/>
                  </a:lnTo>
                  <a:lnTo>
                    <a:pt x="5288" y="2240"/>
                  </a:lnTo>
                  <a:lnTo>
                    <a:pt x="4111" y="2240"/>
                  </a:lnTo>
                  <a:lnTo>
                    <a:pt x="4111" y="790"/>
                  </a:lnTo>
                  <a:close/>
                  <a:moveTo>
                    <a:pt x="2564" y="790"/>
                  </a:moveTo>
                  <a:lnTo>
                    <a:pt x="3742" y="790"/>
                  </a:lnTo>
                  <a:lnTo>
                    <a:pt x="3742" y="2240"/>
                  </a:lnTo>
                  <a:lnTo>
                    <a:pt x="2564" y="2240"/>
                  </a:lnTo>
                  <a:lnTo>
                    <a:pt x="2564" y="790"/>
                  </a:lnTo>
                  <a:close/>
                </a:path>
              </a:pathLst>
            </a:custGeom>
            <a:grpFill/>
            <a:ln w="9525">
              <a:noFill/>
              <a:round/>
              <a:headEnd/>
              <a:tailEnd/>
            </a:ln>
          </p:spPr>
          <p:txBody>
            <a:bodyPr vert="horz" wrap="square" lIns="91404" tIns="45702" rIns="91404" bIns="45702" numCol="1" anchor="t" anchorCtr="0" compatLnSpc="1">
              <a:prstTxWarp prst="textNoShape">
                <a:avLst/>
              </a:prstTxWarp>
            </a:bodyPr>
            <a:lstStyle/>
            <a:p>
              <a:pPr defTabSz="1218784"/>
              <a:endParaRPr lang="zh-CN" altLang="en-US" sz="2399">
                <a:solidFill>
                  <a:prstClr val="black"/>
                </a:solidFill>
                <a:latin typeface="Huawei Sans" panose="020C0503030203020204" pitchFamily="34" charset="0"/>
                <a:cs typeface="Huawei Sans" panose="020C0503030203020204" pitchFamily="34" charset="0"/>
              </a:endParaRPr>
            </a:p>
          </p:txBody>
        </p:sp>
        <p:sp>
          <p:nvSpPr>
            <p:cNvPr id="333" name="Freeform 26"/>
            <p:cNvSpPr>
              <a:spLocks noEditPoints="1"/>
            </p:cNvSpPr>
            <p:nvPr/>
          </p:nvSpPr>
          <p:spPr bwMode="auto">
            <a:xfrm>
              <a:off x="9786938" y="3810000"/>
              <a:ext cx="971550" cy="263525"/>
            </a:xfrm>
            <a:custGeom>
              <a:avLst/>
              <a:gdLst/>
              <a:ahLst/>
              <a:cxnLst>
                <a:cxn ang="0">
                  <a:pos x="3090" y="1055"/>
                </a:cxn>
                <a:cxn ang="0">
                  <a:pos x="4657" y="1072"/>
                </a:cxn>
                <a:cxn ang="0">
                  <a:pos x="4853" y="1136"/>
                </a:cxn>
                <a:cxn ang="0">
                  <a:pos x="5005" y="1247"/>
                </a:cxn>
                <a:cxn ang="0">
                  <a:pos x="5108" y="1389"/>
                </a:cxn>
                <a:cxn ang="0">
                  <a:pos x="5160" y="1555"/>
                </a:cxn>
                <a:cxn ang="0">
                  <a:pos x="5162" y="1723"/>
                </a:cxn>
                <a:cxn ang="0">
                  <a:pos x="5125" y="1864"/>
                </a:cxn>
                <a:cxn ang="0">
                  <a:pos x="5051" y="1988"/>
                </a:cxn>
                <a:cxn ang="0">
                  <a:pos x="4974" y="2066"/>
                </a:cxn>
                <a:cxn ang="0">
                  <a:pos x="4878" y="2126"/>
                </a:cxn>
                <a:cxn ang="0">
                  <a:pos x="4812" y="2174"/>
                </a:cxn>
                <a:cxn ang="0">
                  <a:pos x="4978" y="2237"/>
                </a:cxn>
                <a:cxn ang="0">
                  <a:pos x="5106" y="2324"/>
                </a:cxn>
                <a:cxn ang="0">
                  <a:pos x="5196" y="2436"/>
                </a:cxn>
                <a:cxn ang="0">
                  <a:pos x="5253" y="2570"/>
                </a:cxn>
                <a:cxn ang="0">
                  <a:pos x="5275" y="2725"/>
                </a:cxn>
                <a:cxn ang="0">
                  <a:pos x="5267" y="2865"/>
                </a:cxn>
                <a:cxn ang="0">
                  <a:pos x="5235" y="2990"/>
                </a:cxn>
                <a:cxn ang="0">
                  <a:pos x="5179" y="3104"/>
                </a:cxn>
                <a:cxn ang="0">
                  <a:pos x="5103" y="3203"/>
                </a:cxn>
                <a:cxn ang="0">
                  <a:pos x="5010" y="3285"/>
                </a:cxn>
                <a:cxn ang="0">
                  <a:pos x="4919" y="3338"/>
                </a:cxn>
                <a:cxn ang="0">
                  <a:pos x="4724" y="3390"/>
                </a:cxn>
                <a:cxn ang="0">
                  <a:pos x="4436" y="3424"/>
                </a:cxn>
                <a:cxn ang="0">
                  <a:pos x="3827" y="1986"/>
                </a:cxn>
                <a:cxn ang="0">
                  <a:pos x="4275" y="1975"/>
                </a:cxn>
                <a:cxn ang="0">
                  <a:pos x="4354" y="1948"/>
                </a:cxn>
                <a:cxn ang="0">
                  <a:pos x="4406" y="1903"/>
                </a:cxn>
                <a:cxn ang="0">
                  <a:pos x="4437" y="1844"/>
                </a:cxn>
                <a:cxn ang="0">
                  <a:pos x="4449" y="1771"/>
                </a:cxn>
                <a:cxn ang="0">
                  <a:pos x="4443" y="1696"/>
                </a:cxn>
                <a:cxn ang="0">
                  <a:pos x="4418" y="1636"/>
                </a:cxn>
                <a:cxn ang="0">
                  <a:pos x="4375" y="1587"/>
                </a:cxn>
                <a:cxn ang="0">
                  <a:pos x="4306" y="1554"/>
                </a:cxn>
                <a:cxn ang="0">
                  <a:pos x="4190" y="1537"/>
                </a:cxn>
                <a:cxn ang="0">
                  <a:pos x="4223" y="2918"/>
                </a:cxn>
                <a:cxn ang="0">
                  <a:pos x="4344" y="2907"/>
                </a:cxn>
                <a:cxn ang="0">
                  <a:pos x="4433" y="2875"/>
                </a:cxn>
                <a:cxn ang="0">
                  <a:pos x="4492" y="2825"/>
                </a:cxn>
                <a:cxn ang="0">
                  <a:pos x="4529" y="2762"/>
                </a:cxn>
                <a:cxn ang="0">
                  <a:pos x="4543" y="2685"/>
                </a:cxn>
                <a:cxn ang="0">
                  <a:pos x="4536" y="2609"/>
                </a:cxn>
                <a:cxn ang="0">
                  <a:pos x="4507" y="2546"/>
                </a:cxn>
                <a:cxn ang="0">
                  <a:pos x="4457" y="2494"/>
                </a:cxn>
                <a:cxn ang="0">
                  <a:pos x="4378" y="2459"/>
                </a:cxn>
                <a:cxn ang="0">
                  <a:pos x="4266" y="2440"/>
                </a:cxn>
                <a:cxn ang="0">
                  <a:pos x="7057" y="3038"/>
                </a:cxn>
                <a:cxn ang="0">
                  <a:pos x="7938" y="3429"/>
                </a:cxn>
                <a:cxn ang="0">
                  <a:pos x="6904" y="2523"/>
                </a:cxn>
                <a:cxn ang="0">
                  <a:pos x="10438" y="3429"/>
                </a:cxn>
                <a:cxn ang="0">
                  <a:pos x="10926" y="1055"/>
                </a:cxn>
                <a:cxn ang="0">
                  <a:pos x="13434" y="3429"/>
                </a:cxn>
                <a:cxn ang="0">
                  <a:pos x="10926" y="1055"/>
                </a:cxn>
              </a:cxnLst>
              <a:rect l="0" t="0" r="r" b="b"/>
              <a:pathLst>
                <a:path w="16524" h="4484">
                  <a:moveTo>
                    <a:pt x="2994" y="0"/>
                  </a:moveTo>
                  <a:lnTo>
                    <a:pt x="13707" y="0"/>
                  </a:lnTo>
                  <a:lnTo>
                    <a:pt x="16524" y="4484"/>
                  </a:lnTo>
                  <a:lnTo>
                    <a:pt x="0" y="4484"/>
                  </a:lnTo>
                  <a:lnTo>
                    <a:pt x="2994" y="0"/>
                  </a:lnTo>
                  <a:close/>
                  <a:moveTo>
                    <a:pt x="3090" y="1055"/>
                  </a:moveTo>
                  <a:lnTo>
                    <a:pt x="4458" y="1055"/>
                  </a:lnTo>
                  <a:lnTo>
                    <a:pt x="4500" y="1055"/>
                  </a:lnTo>
                  <a:lnTo>
                    <a:pt x="4541" y="1057"/>
                  </a:lnTo>
                  <a:lnTo>
                    <a:pt x="4580" y="1061"/>
                  </a:lnTo>
                  <a:lnTo>
                    <a:pt x="4619" y="1066"/>
                  </a:lnTo>
                  <a:lnTo>
                    <a:pt x="4657" y="1072"/>
                  </a:lnTo>
                  <a:lnTo>
                    <a:pt x="4692" y="1079"/>
                  </a:lnTo>
                  <a:lnTo>
                    <a:pt x="4727" y="1087"/>
                  </a:lnTo>
                  <a:lnTo>
                    <a:pt x="4760" y="1098"/>
                  </a:lnTo>
                  <a:lnTo>
                    <a:pt x="4793" y="1109"/>
                  </a:lnTo>
                  <a:lnTo>
                    <a:pt x="4823" y="1122"/>
                  </a:lnTo>
                  <a:lnTo>
                    <a:pt x="4853" y="1136"/>
                  </a:lnTo>
                  <a:lnTo>
                    <a:pt x="4882" y="1151"/>
                  </a:lnTo>
                  <a:lnTo>
                    <a:pt x="4909" y="1167"/>
                  </a:lnTo>
                  <a:lnTo>
                    <a:pt x="4934" y="1186"/>
                  </a:lnTo>
                  <a:lnTo>
                    <a:pt x="4959" y="1205"/>
                  </a:lnTo>
                  <a:lnTo>
                    <a:pt x="4983" y="1225"/>
                  </a:lnTo>
                  <a:lnTo>
                    <a:pt x="5005" y="1247"/>
                  </a:lnTo>
                  <a:lnTo>
                    <a:pt x="5025" y="1269"/>
                  </a:lnTo>
                  <a:lnTo>
                    <a:pt x="5045" y="1292"/>
                  </a:lnTo>
                  <a:lnTo>
                    <a:pt x="5063" y="1316"/>
                  </a:lnTo>
                  <a:lnTo>
                    <a:pt x="5079" y="1339"/>
                  </a:lnTo>
                  <a:lnTo>
                    <a:pt x="5095" y="1364"/>
                  </a:lnTo>
                  <a:lnTo>
                    <a:pt x="5108" y="1389"/>
                  </a:lnTo>
                  <a:lnTo>
                    <a:pt x="5120" y="1415"/>
                  </a:lnTo>
                  <a:lnTo>
                    <a:pt x="5131" y="1442"/>
                  </a:lnTo>
                  <a:lnTo>
                    <a:pt x="5140" y="1469"/>
                  </a:lnTo>
                  <a:lnTo>
                    <a:pt x="5148" y="1497"/>
                  </a:lnTo>
                  <a:lnTo>
                    <a:pt x="5154" y="1526"/>
                  </a:lnTo>
                  <a:lnTo>
                    <a:pt x="5160" y="1555"/>
                  </a:lnTo>
                  <a:lnTo>
                    <a:pt x="5164" y="1585"/>
                  </a:lnTo>
                  <a:lnTo>
                    <a:pt x="5166" y="1615"/>
                  </a:lnTo>
                  <a:lnTo>
                    <a:pt x="5166" y="1646"/>
                  </a:lnTo>
                  <a:lnTo>
                    <a:pt x="5166" y="1672"/>
                  </a:lnTo>
                  <a:lnTo>
                    <a:pt x="5164" y="1698"/>
                  </a:lnTo>
                  <a:lnTo>
                    <a:pt x="5162" y="1723"/>
                  </a:lnTo>
                  <a:lnTo>
                    <a:pt x="5158" y="1748"/>
                  </a:lnTo>
                  <a:lnTo>
                    <a:pt x="5153" y="1772"/>
                  </a:lnTo>
                  <a:lnTo>
                    <a:pt x="5147" y="1796"/>
                  </a:lnTo>
                  <a:lnTo>
                    <a:pt x="5141" y="1818"/>
                  </a:lnTo>
                  <a:lnTo>
                    <a:pt x="5134" y="1841"/>
                  </a:lnTo>
                  <a:lnTo>
                    <a:pt x="5125" y="1864"/>
                  </a:lnTo>
                  <a:lnTo>
                    <a:pt x="5115" y="1886"/>
                  </a:lnTo>
                  <a:lnTo>
                    <a:pt x="5104" y="1908"/>
                  </a:lnTo>
                  <a:lnTo>
                    <a:pt x="5092" y="1928"/>
                  </a:lnTo>
                  <a:lnTo>
                    <a:pt x="5080" y="1949"/>
                  </a:lnTo>
                  <a:lnTo>
                    <a:pt x="5067" y="1969"/>
                  </a:lnTo>
                  <a:lnTo>
                    <a:pt x="5051" y="1988"/>
                  </a:lnTo>
                  <a:lnTo>
                    <a:pt x="5036" y="2007"/>
                  </a:lnTo>
                  <a:lnTo>
                    <a:pt x="5024" y="2019"/>
                  </a:lnTo>
                  <a:lnTo>
                    <a:pt x="5013" y="2032"/>
                  </a:lnTo>
                  <a:lnTo>
                    <a:pt x="5000" y="2043"/>
                  </a:lnTo>
                  <a:lnTo>
                    <a:pt x="4987" y="2055"/>
                  </a:lnTo>
                  <a:lnTo>
                    <a:pt x="4974" y="2066"/>
                  </a:lnTo>
                  <a:lnTo>
                    <a:pt x="4959" y="2076"/>
                  </a:lnTo>
                  <a:lnTo>
                    <a:pt x="4944" y="2087"/>
                  </a:lnTo>
                  <a:lnTo>
                    <a:pt x="4928" y="2097"/>
                  </a:lnTo>
                  <a:lnTo>
                    <a:pt x="4912" y="2108"/>
                  </a:lnTo>
                  <a:lnTo>
                    <a:pt x="4895" y="2117"/>
                  </a:lnTo>
                  <a:lnTo>
                    <a:pt x="4878" y="2126"/>
                  </a:lnTo>
                  <a:lnTo>
                    <a:pt x="4859" y="2135"/>
                  </a:lnTo>
                  <a:lnTo>
                    <a:pt x="4840" y="2143"/>
                  </a:lnTo>
                  <a:lnTo>
                    <a:pt x="4821" y="2151"/>
                  </a:lnTo>
                  <a:lnTo>
                    <a:pt x="4801" y="2158"/>
                  </a:lnTo>
                  <a:lnTo>
                    <a:pt x="4781" y="2166"/>
                  </a:lnTo>
                  <a:lnTo>
                    <a:pt x="4812" y="2174"/>
                  </a:lnTo>
                  <a:lnTo>
                    <a:pt x="4843" y="2183"/>
                  </a:lnTo>
                  <a:lnTo>
                    <a:pt x="4871" y="2193"/>
                  </a:lnTo>
                  <a:lnTo>
                    <a:pt x="4899" y="2202"/>
                  </a:lnTo>
                  <a:lnTo>
                    <a:pt x="4926" y="2213"/>
                  </a:lnTo>
                  <a:lnTo>
                    <a:pt x="4953" y="2225"/>
                  </a:lnTo>
                  <a:lnTo>
                    <a:pt x="4978" y="2237"/>
                  </a:lnTo>
                  <a:lnTo>
                    <a:pt x="5002" y="2250"/>
                  </a:lnTo>
                  <a:lnTo>
                    <a:pt x="5024" y="2263"/>
                  </a:lnTo>
                  <a:lnTo>
                    <a:pt x="5046" y="2278"/>
                  </a:lnTo>
                  <a:lnTo>
                    <a:pt x="5067" y="2292"/>
                  </a:lnTo>
                  <a:lnTo>
                    <a:pt x="5087" y="2308"/>
                  </a:lnTo>
                  <a:lnTo>
                    <a:pt x="5106" y="2324"/>
                  </a:lnTo>
                  <a:lnTo>
                    <a:pt x="5123" y="2341"/>
                  </a:lnTo>
                  <a:lnTo>
                    <a:pt x="5140" y="2358"/>
                  </a:lnTo>
                  <a:lnTo>
                    <a:pt x="5155" y="2377"/>
                  </a:lnTo>
                  <a:lnTo>
                    <a:pt x="5170" y="2396"/>
                  </a:lnTo>
                  <a:lnTo>
                    <a:pt x="5183" y="2415"/>
                  </a:lnTo>
                  <a:lnTo>
                    <a:pt x="5196" y="2436"/>
                  </a:lnTo>
                  <a:lnTo>
                    <a:pt x="5208" y="2457"/>
                  </a:lnTo>
                  <a:lnTo>
                    <a:pt x="5218" y="2479"/>
                  </a:lnTo>
                  <a:lnTo>
                    <a:pt x="5229" y="2500"/>
                  </a:lnTo>
                  <a:lnTo>
                    <a:pt x="5238" y="2523"/>
                  </a:lnTo>
                  <a:lnTo>
                    <a:pt x="5245" y="2546"/>
                  </a:lnTo>
                  <a:lnTo>
                    <a:pt x="5253" y="2570"/>
                  </a:lnTo>
                  <a:lnTo>
                    <a:pt x="5259" y="2595"/>
                  </a:lnTo>
                  <a:lnTo>
                    <a:pt x="5264" y="2620"/>
                  </a:lnTo>
                  <a:lnTo>
                    <a:pt x="5268" y="2646"/>
                  </a:lnTo>
                  <a:lnTo>
                    <a:pt x="5271" y="2672"/>
                  </a:lnTo>
                  <a:lnTo>
                    <a:pt x="5274" y="2699"/>
                  </a:lnTo>
                  <a:lnTo>
                    <a:pt x="5275" y="2725"/>
                  </a:lnTo>
                  <a:lnTo>
                    <a:pt x="5276" y="2753"/>
                  </a:lnTo>
                  <a:lnTo>
                    <a:pt x="5275" y="2777"/>
                  </a:lnTo>
                  <a:lnTo>
                    <a:pt x="5274" y="2799"/>
                  </a:lnTo>
                  <a:lnTo>
                    <a:pt x="5272" y="2822"/>
                  </a:lnTo>
                  <a:lnTo>
                    <a:pt x="5270" y="2844"/>
                  </a:lnTo>
                  <a:lnTo>
                    <a:pt x="5267" y="2865"/>
                  </a:lnTo>
                  <a:lnTo>
                    <a:pt x="5264" y="2887"/>
                  </a:lnTo>
                  <a:lnTo>
                    <a:pt x="5260" y="2908"/>
                  </a:lnTo>
                  <a:lnTo>
                    <a:pt x="5255" y="2929"/>
                  </a:lnTo>
                  <a:lnTo>
                    <a:pt x="5248" y="2949"/>
                  </a:lnTo>
                  <a:lnTo>
                    <a:pt x="5242" y="2970"/>
                  </a:lnTo>
                  <a:lnTo>
                    <a:pt x="5235" y="2990"/>
                  </a:lnTo>
                  <a:lnTo>
                    <a:pt x="5228" y="3010"/>
                  </a:lnTo>
                  <a:lnTo>
                    <a:pt x="5220" y="3029"/>
                  </a:lnTo>
                  <a:lnTo>
                    <a:pt x="5210" y="3048"/>
                  </a:lnTo>
                  <a:lnTo>
                    <a:pt x="5201" y="3068"/>
                  </a:lnTo>
                  <a:lnTo>
                    <a:pt x="5191" y="3085"/>
                  </a:lnTo>
                  <a:lnTo>
                    <a:pt x="5179" y="3104"/>
                  </a:lnTo>
                  <a:lnTo>
                    <a:pt x="5168" y="3121"/>
                  </a:lnTo>
                  <a:lnTo>
                    <a:pt x="5155" y="3139"/>
                  </a:lnTo>
                  <a:lnTo>
                    <a:pt x="5143" y="3156"/>
                  </a:lnTo>
                  <a:lnTo>
                    <a:pt x="5131" y="3172"/>
                  </a:lnTo>
                  <a:lnTo>
                    <a:pt x="5117" y="3188"/>
                  </a:lnTo>
                  <a:lnTo>
                    <a:pt x="5103" y="3203"/>
                  </a:lnTo>
                  <a:lnTo>
                    <a:pt x="5089" y="3218"/>
                  </a:lnTo>
                  <a:lnTo>
                    <a:pt x="5074" y="3232"/>
                  </a:lnTo>
                  <a:lnTo>
                    <a:pt x="5058" y="3246"/>
                  </a:lnTo>
                  <a:lnTo>
                    <a:pt x="5043" y="3259"/>
                  </a:lnTo>
                  <a:lnTo>
                    <a:pt x="5026" y="3273"/>
                  </a:lnTo>
                  <a:lnTo>
                    <a:pt x="5010" y="3285"/>
                  </a:lnTo>
                  <a:lnTo>
                    <a:pt x="4992" y="3297"/>
                  </a:lnTo>
                  <a:lnTo>
                    <a:pt x="4975" y="3308"/>
                  </a:lnTo>
                  <a:lnTo>
                    <a:pt x="4956" y="3319"/>
                  </a:lnTo>
                  <a:lnTo>
                    <a:pt x="4945" y="3326"/>
                  </a:lnTo>
                  <a:lnTo>
                    <a:pt x="4932" y="3332"/>
                  </a:lnTo>
                  <a:lnTo>
                    <a:pt x="4919" y="3338"/>
                  </a:lnTo>
                  <a:lnTo>
                    <a:pt x="4905" y="3343"/>
                  </a:lnTo>
                  <a:lnTo>
                    <a:pt x="4875" y="3355"/>
                  </a:lnTo>
                  <a:lnTo>
                    <a:pt x="4842" y="3365"/>
                  </a:lnTo>
                  <a:lnTo>
                    <a:pt x="4805" y="3374"/>
                  </a:lnTo>
                  <a:lnTo>
                    <a:pt x="4766" y="3383"/>
                  </a:lnTo>
                  <a:lnTo>
                    <a:pt x="4724" y="3390"/>
                  </a:lnTo>
                  <a:lnTo>
                    <a:pt x="4679" y="3396"/>
                  </a:lnTo>
                  <a:lnTo>
                    <a:pt x="4619" y="3404"/>
                  </a:lnTo>
                  <a:lnTo>
                    <a:pt x="4566" y="3411"/>
                  </a:lnTo>
                  <a:lnTo>
                    <a:pt x="4517" y="3416"/>
                  </a:lnTo>
                  <a:lnTo>
                    <a:pt x="4474" y="3421"/>
                  </a:lnTo>
                  <a:lnTo>
                    <a:pt x="4436" y="3424"/>
                  </a:lnTo>
                  <a:lnTo>
                    <a:pt x="4403" y="3427"/>
                  </a:lnTo>
                  <a:lnTo>
                    <a:pt x="4374" y="3428"/>
                  </a:lnTo>
                  <a:lnTo>
                    <a:pt x="4351" y="3429"/>
                  </a:lnTo>
                  <a:lnTo>
                    <a:pt x="3090" y="3429"/>
                  </a:lnTo>
                  <a:lnTo>
                    <a:pt x="3090" y="1055"/>
                  </a:lnTo>
                  <a:close/>
                  <a:moveTo>
                    <a:pt x="3827" y="1986"/>
                  </a:moveTo>
                  <a:lnTo>
                    <a:pt x="4144" y="1986"/>
                  </a:lnTo>
                  <a:lnTo>
                    <a:pt x="4186" y="1985"/>
                  </a:lnTo>
                  <a:lnTo>
                    <a:pt x="4224" y="1983"/>
                  </a:lnTo>
                  <a:lnTo>
                    <a:pt x="4242" y="1981"/>
                  </a:lnTo>
                  <a:lnTo>
                    <a:pt x="4258" y="1978"/>
                  </a:lnTo>
                  <a:lnTo>
                    <a:pt x="4275" y="1975"/>
                  </a:lnTo>
                  <a:lnTo>
                    <a:pt x="4290" y="1972"/>
                  </a:lnTo>
                  <a:lnTo>
                    <a:pt x="4305" y="1968"/>
                  </a:lnTo>
                  <a:lnTo>
                    <a:pt x="4318" y="1963"/>
                  </a:lnTo>
                  <a:lnTo>
                    <a:pt x="4330" y="1958"/>
                  </a:lnTo>
                  <a:lnTo>
                    <a:pt x="4343" y="1953"/>
                  </a:lnTo>
                  <a:lnTo>
                    <a:pt x="4354" y="1948"/>
                  </a:lnTo>
                  <a:lnTo>
                    <a:pt x="4364" y="1941"/>
                  </a:lnTo>
                  <a:lnTo>
                    <a:pt x="4375" y="1934"/>
                  </a:lnTo>
                  <a:lnTo>
                    <a:pt x="4383" y="1927"/>
                  </a:lnTo>
                  <a:lnTo>
                    <a:pt x="4391" y="1920"/>
                  </a:lnTo>
                  <a:lnTo>
                    <a:pt x="4398" y="1912"/>
                  </a:lnTo>
                  <a:lnTo>
                    <a:pt x="4406" y="1903"/>
                  </a:lnTo>
                  <a:lnTo>
                    <a:pt x="4413" y="1894"/>
                  </a:lnTo>
                  <a:lnTo>
                    <a:pt x="4418" y="1885"/>
                  </a:lnTo>
                  <a:lnTo>
                    <a:pt x="4424" y="1875"/>
                  </a:lnTo>
                  <a:lnTo>
                    <a:pt x="4428" y="1865"/>
                  </a:lnTo>
                  <a:lnTo>
                    <a:pt x="4434" y="1855"/>
                  </a:lnTo>
                  <a:lnTo>
                    <a:pt x="4437" y="1844"/>
                  </a:lnTo>
                  <a:lnTo>
                    <a:pt x="4441" y="1833"/>
                  </a:lnTo>
                  <a:lnTo>
                    <a:pt x="4443" y="1821"/>
                  </a:lnTo>
                  <a:lnTo>
                    <a:pt x="4446" y="1809"/>
                  </a:lnTo>
                  <a:lnTo>
                    <a:pt x="4447" y="1797"/>
                  </a:lnTo>
                  <a:lnTo>
                    <a:pt x="4449" y="1783"/>
                  </a:lnTo>
                  <a:lnTo>
                    <a:pt x="4449" y="1771"/>
                  </a:lnTo>
                  <a:lnTo>
                    <a:pt x="4450" y="1756"/>
                  </a:lnTo>
                  <a:lnTo>
                    <a:pt x="4449" y="1744"/>
                  </a:lnTo>
                  <a:lnTo>
                    <a:pt x="4449" y="1731"/>
                  </a:lnTo>
                  <a:lnTo>
                    <a:pt x="4447" y="1719"/>
                  </a:lnTo>
                  <a:lnTo>
                    <a:pt x="4446" y="1707"/>
                  </a:lnTo>
                  <a:lnTo>
                    <a:pt x="4443" y="1696"/>
                  </a:lnTo>
                  <a:lnTo>
                    <a:pt x="4441" y="1686"/>
                  </a:lnTo>
                  <a:lnTo>
                    <a:pt x="4437" y="1674"/>
                  </a:lnTo>
                  <a:lnTo>
                    <a:pt x="4434" y="1664"/>
                  </a:lnTo>
                  <a:lnTo>
                    <a:pt x="4428" y="1655"/>
                  </a:lnTo>
                  <a:lnTo>
                    <a:pt x="4424" y="1644"/>
                  </a:lnTo>
                  <a:lnTo>
                    <a:pt x="4418" y="1636"/>
                  </a:lnTo>
                  <a:lnTo>
                    <a:pt x="4413" y="1627"/>
                  </a:lnTo>
                  <a:lnTo>
                    <a:pt x="4406" y="1618"/>
                  </a:lnTo>
                  <a:lnTo>
                    <a:pt x="4398" y="1610"/>
                  </a:lnTo>
                  <a:lnTo>
                    <a:pt x="4391" y="1602"/>
                  </a:lnTo>
                  <a:lnTo>
                    <a:pt x="4383" y="1594"/>
                  </a:lnTo>
                  <a:lnTo>
                    <a:pt x="4375" y="1587"/>
                  </a:lnTo>
                  <a:lnTo>
                    <a:pt x="4364" y="1581"/>
                  </a:lnTo>
                  <a:lnTo>
                    <a:pt x="4354" y="1575"/>
                  </a:lnTo>
                  <a:lnTo>
                    <a:pt x="4343" y="1569"/>
                  </a:lnTo>
                  <a:lnTo>
                    <a:pt x="4331" y="1563"/>
                  </a:lnTo>
                  <a:lnTo>
                    <a:pt x="4319" y="1559"/>
                  </a:lnTo>
                  <a:lnTo>
                    <a:pt x="4306" y="1554"/>
                  </a:lnTo>
                  <a:lnTo>
                    <a:pt x="4291" y="1551"/>
                  </a:lnTo>
                  <a:lnTo>
                    <a:pt x="4276" y="1547"/>
                  </a:lnTo>
                  <a:lnTo>
                    <a:pt x="4260" y="1545"/>
                  </a:lnTo>
                  <a:lnTo>
                    <a:pt x="4244" y="1542"/>
                  </a:lnTo>
                  <a:lnTo>
                    <a:pt x="4226" y="1539"/>
                  </a:lnTo>
                  <a:lnTo>
                    <a:pt x="4190" y="1537"/>
                  </a:lnTo>
                  <a:lnTo>
                    <a:pt x="4150" y="1535"/>
                  </a:lnTo>
                  <a:lnTo>
                    <a:pt x="3827" y="1535"/>
                  </a:lnTo>
                  <a:lnTo>
                    <a:pt x="3827" y="1986"/>
                  </a:lnTo>
                  <a:close/>
                  <a:moveTo>
                    <a:pt x="3827" y="2918"/>
                  </a:moveTo>
                  <a:lnTo>
                    <a:pt x="4200" y="2918"/>
                  </a:lnTo>
                  <a:lnTo>
                    <a:pt x="4223" y="2918"/>
                  </a:lnTo>
                  <a:lnTo>
                    <a:pt x="4246" y="2918"/>
                  </a:lnTo>
                  <a:lnTo>
                    <a:pt x="4266" y="2917"/>
                  </a:lnTo>
                  <a:lnTo>
                    <a:pt x="4287" y="2915"/>
                  </a:lnTo>
                  <a:lnTo>
                    <a:pt x="4307" y="2912"/>
                  </a:lnTo>
                  <a:lnTo>
                    <a:pt x="4325" y="2910"/>
                  </a:lnTo>
                  <a:lnTo>
                    <a:pt x="4344" y="2907"/>
                  </a:lnTo>
                  <a:lnTo>
                    <a:pt x="4361" y="2903"/>
                  </a:lnTo>
                  <a:lnTo>
                    <a:pt x="4377" y="2898"/>
                  </a:lnTo>
                  <a:lnTo>
                    <a:pt x="4392" y="2893"/>
                  </a:lnTo>
                  <a:lnTo>
                    <a:pt x="4407" y="2887"/>
                  </a:lnTo>
                  <a:lnTo>
                    <a:pt x="4420" y="2881"/>
                  </a:lnTo>
                  <a:lnTo>
                    <a:pt x="4433" y="2875"/>
                  </a:lnTo>
                  <a:lnTo>
                    <a:pt x="4445" y="2867"/>
                  </a:lnTo>
                  <a:lnTo>
                    <a:pt x="4455" y="2860"/>
                  </a:lnTo>
                  <a:lnTo>
                    <a:pt x="4466" y="2852"/>
                  </a:lnTo>
                  <a:lnTo>
                    <a:pt x="4475" y="2844"/>
                  </a:lnTo>
                  <a:lnTo>
                    <a:pt x="4484" y="2834"/>
                  </a:lnTo>
                  <a:lnTo>
                    <a:pt x="4492" y="2825"/>
                  </a:lnTo>
                  <a:lnTo>
                    <a:pt x="4500" y="2816"/>
                  </a:lnTo>
                  <a:lnTo>
                    <a:pt x="4507" y="2805"/>
                  </a:lnTo>
                  <a:lnTo>
                    <a:pt x="4513" y="2795"/>
                  </a:lnTo>
                  <a:lnTo>
                    <a:pt x="4519" y="2785"/>
                  </a:lnTo>
                  <a:lnTo>
                    <a:pt x="4524" y="2773"/>
                  </a:lnTo>
                  <a:lnTo>
                    <a:pt x="4529" y="2762"/>
                  </a:lnTo>
                  <a:lnTo>
                    <a:pt x="4533" y="2750"/>
                  </a:lnTo>
                  <a:lnTo>
                    <a:pt x="4536" y="2738"/>
                  </a:lnTo>
                  <a:lnTo>
                    <a:pt x="4539" y="2725"/>
                  </a:lnTo>
                  <a:lnTo>
                    <a:pt x="4541" y="2712"/>
                  </a:lnTo>
                  <a:lnTo>
                    <a:pt x="4542" y="2700"/>
                  </a:lnTo>
                  <a:lnTo>
                    <a:pt x="4543" y="2685"/>
                  </a:lnTo>
                  <a:lnTo>
                    <a:pt x="4543" y="2672"/>
                  </a:lnTo>
                  <a:lnTo>
                    <a:pt x="4543" y="2658"/>
                  </a:lnTo>
                  <a:lnTo>
                    <a:pt x="4542" y="2646"/>
                  </a:lnTo>
                  <a:lnTo>
                    <a:pt x="4541" y="2633"/>
                  </a:lnTo>
                  <a:lnTo>
                    <a:pt x="4539" y="2621"/>
                  </a:lnTo>
                  <a:lnTo>
                    <a:pt x="4536" y="2609"/>
                  </a:lnTo>
                  <a:lnTo>
                    <a:pt x="4533" y="2598"/>
                  </a:lnTo>
                  <a:lnTo>
                    <a:pt x="4529" y="2588"/>
                  </a:lnTo>
                  <a:lnTo>
                    <a:pt x="4524" y="2576"/>
                  </a:lnTo>
                  <a:lnTo>
                    <a:pt x="4519" y="2566"/>
                  </a:lnTo>
                  <a:lnTo>
                    <a:pt x="4513" y="2555"/>
                  </a:lnTo>
                  <a:lnTo>
                    <a:pt x="4507" y="2546"/>
                  </a:lnTo>
                  <a:lnTo>
                    <a:pt x="4501" y="2537"/>
                  </a:lnTo>
                  <a:lnTo>
                    <a:pt x="4492" y="2527"/>
                  </a:lnTo>
                  <a:lnTo>
                    <a:pt x="4485" y="2519"/>
                  </a:lnTo>
                  <a:lnTo>
                    <a:pt x="4476" y="2511"/>
                  </a:lnTo>
                  <a:lnTo>
                    <a:pt x="4467" y="2502"/>
                  </a:lnTo>
                  <a:lnTo>
                    <a:pt x="4457" y="2494"/>
                  </a:lnTo>
                  <a:lnTo>
                    <a:pt x="4446" y="2487"/>
                  </a:lnTo>
                  <a:lnTo>
                    <a:pt x="4434" y="2481"/>
                  </a:lnTo>
                  <a:lnTo>
                    <a:pt x="4421" y="2475"/>
                  </a:lnTo>
                  <a:lnTo>
                    <a:pt x="4408" y="2468"/>
                  </a:lnTo>
                  <a:lnTo>
                    <a:pt x="4393" y="2463"/>
                  </a:lnTo>
                  <a:lnTo>
                    <a:pt x="4378" y="2459"/>
                  </a:lnTo>
                  <a:lnTo>
                    <a:pt x="4361" y="2454"/>
                  </a:lnTo>
                  <a:lnTo>
                    <a:pt x="4344" y="2451"/>
                  </a:lnTo>
                  <a:lnTo>
                    <a:pt x="4326" y="2448"/>
                  </a:lnTo>
                  <a:lnTo>
                    <a:pt x="4307" y="2445"/>
                  </a:lnTo>
                  <a:lnTo>
                    <a:pt x="4287" y="2442"/>
                  </a:lnTo>
                  <a:lnTo>
                    <a:pt x="4266" y="2440"/>
                  </a:lnTo>
                  <a:lnTo>
                    <a:pt x="4245" y="2439"/>
                  </a:lnTo>
                  <a:lnTo>
                    <a:pt x="4222" y="2438"/>
                  </a:lnTo>
                  <a:lnTo>
                    <a:pt x="4198" y="2438"/>
                  </a:lnTo>
                  <a:lnTo>
                    <a:pt x="3827" y="2438"/>
                  </a:lnTo>
                  <a:lnTo>
                    <a:pt x="3827" y="2918"/>
                  </a:lnTo>
                  <a:close/>
                  <a:moveTo>
                    <a:pt x="7057" y="3038"/>
                  </a:moveTo>
                  <a:lnTo>
                    <a:pt x="6224" y="3038"/>
                  </a:lnTo>
                  <a:lnTo>
                    <a:pt x="6110" y="3429"/>
                  </a:lnTo>
                  <a:lnTo>
                    <a:pt x="5363" y="3429"/>
                  </a:lnTo>
                  <a:lnTo>
                    <a:pt x="6251" y="1055"/>
                  </a:lnTo>
                  <a:lnTo>
                    <a:pt x="7049" y="1055"/>
                  </a:lnTo>
                  <a:lnTo>
                    <a:pt x="7938" y="3429"/>
                  </a:lnTo>
                  <a:lnTo>
                    <a:pt x="7172" y="3429"/>
                  </a:lnTo>
                  <a:lnTo>
                    <a:pt x="7057" y="3038"/>
                  </a:lnTo>
                  <a:close/>
                  <a:moveTo>
                    <a:pt x="6904" y="2523"/>
                  </a:moveTo>
                  <a:lnTo>
                    <a:pt x="6642" y="1670"/>
                  </a:lnTo>
                  <a:lnTo>
                    <a:pt x="6382" y="2523"/>
                  </a:lnTo>
                  <a:lnTo>
                    <a:pt x="6904" y="2523"/>
                  </a:lnTo>
                  <a:close/>
                  <a:moveTo>
                    <a:pt x="8176" y="1055"/>
                  </a:moveTo>
                  <a:lnTo>
                    <a:pt x="8859" y="1055"/>
                  </a:lnTo>
                  <a:lnTo>
                    <a:pt x="9749" y="2368"/>
                  </a:lnTo>
                  <a:lnTo>
                    <a:pt x="9749" y="1055"/>
                  </a:lnTo>
                  <a:lnTo>
                    <a:pt x="10438" y="1055"/>
                  </a:lnTo>
                  <a:lnTo>
                    <a:pt x="10438" y="3429"/>
                  </a:lnTo>
                  <a:lnTo>
                    <a:pt x="9749" y="3429"/>
                  </a:lnTo>
                  <a:lnTo>
                    <a:pt x="8863" y="2125"/>
                  </a:lnTo>
                  <a:lnTo>
                    <a:pt x="8863" y="3429"/>
                  </a:lnTo>
                  <a:lnTo>
                    <a:pt x="8176" y="3429"/>
                  </a:lnTo>
                  <a:lnTo>
                    <a:pt x="8176" y="1055"/>
                  </a:lnTo>
                  <a:close/>
                  <a:moveTo>
                    <a:pt x="10926" y="1055"/>
                  </a:moveTo>
                  <a:lnTo>
                    <a:pt x="11658" y="1055"/>
                  </a:lnTo>
                  <a:lnTo>
                    <a:pt x="11658" y="1952"/>
                  </a:lnTo>
                  <a:lnTo>
                    <a:pt x="12424" y="1055"/>
                  </a:lnTo>
                  <a:lnTo>
                    <a:pt x="13396" y="1055"/>
                  </a:lnTo>
                  <a:lnTo>
                    <a:pt x="12533" y="1950"/>
                  </a:lnTo>
                  <a:lnTo>
                    <a:pt x="13434" y="3429"/>
                  </a:lnTo>
                  <a:lnTo>
                    <a:pt x="12533" y="3429"/>
                  </a:lnTo>
                  <a:lnTo>
                    <a:pt x="12036" y="2452"/>
                  </a:lnTo>
                  <a:lnTo>
                    <a:pt x="11658" y="2849"/>
                  </a:lnTo>
                  <a:lnTo>
                    <a:pt x="11658" y="3429"/>
                  </a:lnTo>
                  <a:lnTo>
                    <a:pt x="10926" y="3429"/>
                  </a:lnTo>
                  <a:lnTo>
                    <a:pt x="10926" y="1055"/>
                  </a:lnTo>
                  <a:close/>
                </a:path>
              </a:pathLst>
            </a:custGeom>
            <a:grpFill/>
            <a:ln w="9525">
              <a:noFill/>
              <a:round/>
              <a:headEnd/>
              <a:tailEnd/>
            </a:ln>
          </p:spPr>
          <p:txBody>
            <a:bodyPr vert="horz" wrap="square" lIns="91404" tIns="45702" rIns="91404" bIns="45702" numCol="1" anchor="t" anchorCtr="0" compatLnSpc="1">
              <a:prstTxWarp prst="textNoShape">
                <a:avLst/>
              </a:prstTxWarp>
            </a:bodyPr>
            <a:lstStyle/>
            <a:p>
              <a:pPr defTabSz="1218784"/>
              <a:endParaRPr lang="zh-CN" altLang="en-US" sz="2399">
                <a:solidFill>
                  <a:prstClr val="black"/>
                </a:solidFill>
                <a:latin typeface="Huawei Sans" panose="020C0503030203020204" pitchFamily="34" charset="0"/>
                <a:cs typeface="Huawei Sans" panose="020C0503030203020204" pitchFamily="34" charset="0"/>
              </a:endParaRPr>
            </a:p>
          </p:txBody>
        </p:sp>
      </p:grpSp>
      <p:sp>
        <p:nvSpPr>
          <p:cNvPr id="334" name="Freeform 6"/>
          <p:cNvSpPr>
            <a:spLocks noEditPoints="1"/>
          </p:cNvSpPr>
          <p:nvPr/>
        </p:nvSpPr>
        <p:spPr bwMode="auto">
          <a:xfrm>
            <a:off x="2836316" y="1453448"/>
            <a:ext cx="566557" cy="36505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p>
            <a:pPr defTabSz="1218784"/>
            <a:endParaRPr lang="zh-CN" altLang="en-US" sz="2399">
              <a:solidFill>
                <a:prstClr val="black"/>
              </a:solidFill>
              <a:latin typeface="Huawei Sans" panose="020C0503030203020204" pitchFamily="34" charset="0"/>
              <a:cs typeface="Huawei Sans" panose="020C0503030203020204" pitchFamily="34" charset="0"/>
            </a:endParaRPr>
          </a:p>
        </p:txBody>
      </p:sp>
      <p:grpSp>
        <p:nvGrpSpPr>
          <p:cNvPr id="335" name="组合 61"/>
          <p:cNvGrpSpPr/>
          <p:nvPr/>
        </p:nvGrpSpPr>
        <p:grpSpPr>
          <a:xfrm>
            <a:off x="3865400" y="1412041"/>
            <a:ext cx="605597" cy="402354"/>
            <a:chOff x="13433425" y="1704975"/>
            <a:chExt cx="342900" cy="320675"/>
          </a:xfrm>
          <a:solidFill>
            <a:srgbClr val="00B0F0"/>
          </a:solidFill>
        </p:grpSpPr>
        <p:sp>
          <p:nvSpPr>
            <p:cNvPr id="336" name="Freeform 38"/>
            <p:cNvSpPr>
              <a:spLocks/>
            </p:cNvSpPr>
            <p:nvPr/>
          </p:nvSpPr>
          <p:spPr bwMode="auto">
            <a:xfrm>
              <a:off x="13471525" y="1809750"/>
              <a:ext cx="38100" cy="171450"/>
            </a:xfrm>
            <a:custGeom>
              <a:avLst/>
              <a:gdLst/>
              <a:ahLst/>
              <a:cxnLst>
                <a:cxn ang="0">
                  <a:pos x="24" y="104"/>
                </a:cxn>
                <a:cxn ang="0">
                  <a:pos x="24" y="104"/>
                </a:cxn>
                <a:cxn ang="0">
                  <a:pos x="22" y="106"/>
                </a:cxn>
                <a:cxn ang="0">
                  <a:pos x="20" y="108"/>
                </a:cxn>
                <a:cxn ang="0">
                  <a:pos x="2" y="108"/>
                </a:cxn>
                <a:cxn ang="0">
                  <a:pos x="2" y="108"/>
                </a:cxn>
                <a:cxn ang="0">
                  <a:pos x="0" y="106"/>
                </a:cxn>
                <a:cxn ang="0">
                  <a:pos x="0" y="104"/>
                </a:cxn>
                <a:cxn ang="0">
                  <a:pos x="0" y="4"/>
                </a:cxn>
                <a:cxn ang="0">
                  <a:pos x="0" y="4"/>
                </a:cxn>
                <a:cxn ang="0">
                  <a:pos x="0" y="0"/>
                </a:cxn>
                <a:cxn ang="0">
                  <a:pos x="2" y="0"/>
                </a:cxn>
                <a:cxn ang="0">
                  <a:pos x="20" y="0"/>
                </a:cxn>
                <a:cxn ang="0">
                  <a:pos x="20" y="0"/>
                </a:cxn>
                <a:cxn ang="0">
                  <a:pos x="22" y="0"/>
                </a:cxn>
                <a:cxn ang="0">
                  <a:pos x="24" y="4"/>
                </a:cxn>
                <a:cxn ang="0">
                  <a:pos x="24" y="104"/>
                </a:cxn>
              </a:cxnLst>
              <a:rect l="0" t="0" r="r" b="b"/>
              <a:pathLst>
                <a:path w="24" h="108">
                  <a:moveTo>
                    <a:pt x="24" y="104"/>
                  </a:moveTo>
                  <a:lnTo>
                    <a:pt x="24" y="104"/>
                  </a:lnTo>
                  <a:lnTo>
                    <a:pt x="22" y="106"/>
                  </a:lnTo>
                  <a:lnTo>
                    <a:pt x="20" y="108"/>
                  </a:lnTo>
                  <a:lnTo>
                    <a:pt x="2" y="108"/>
                  </a:lnTo>
                  <a:lnTo>
                    <a:pt x="2" y="108"/>
                  </a:lnTo>
                  <a:lnTo>
                    <a:pt x="0" y="106"/>
                  </a:lnTo>
                  <a:lnTo>
                    <a:pt x="0" y="104"/>
                  </a:lnTo>
                  <a:lnTo>
                    <a:pt x="0" y="4"/>
                  </a:lnTo>
                  <a:lnTo>
                    <a:pt x="0" y="4"/>
                  </a:lnTo>
                  <a:lnTo>
                    <a:pt x="0" y="0"/>
                  </a:lnTo>
                  <a:lnTo>
                    <a:pt x="2" y="0"/>
                  </a:lnTo>
                  <a:lnTo>
                    <a:pt x="20" y="0"/>
                  </a:lnTo>
                  <a:lnTo>
                    <a:pt x="20" y="0"/>
                  </a:lnTo>
                  <a:lnTo>
                    <a:pt x="22" y="0"/>
                  </a:lnTo>
                  <a:lnTo>
                    <a:pt x="24" y="4"/>
                  </a:lnTo>
                  <a:lnTo>
                    <a:pt x="24" y="104"/>
                  </a:lnTo>
                  <a:close/>
                </a:path>
              </a:pathLst>
            </a:custGeom>
            <a:grpFill/>
            <a:ln w="9525">
              <a:noFill/>
              <a:round/>
              <a:headEnd/>
              <a:tailEnd/>
            </a:ln>
          </p:spPr>
          <p:txBody>
            <a:bodyPr vert="horz" wrap="square" lIns="91404" tIns="45702" rIns="91404" bIns="45702" numCol="1" anchor="t" anchorCtr="0" compatLnSpc="1">
              <a:prstTxWarp prst="textNoShape">
                <a:avLst/>
              </a:prstTxWarp>
            </a:bodyPr>
            <a:lstStyle/>
            <a:p>
              <a:pPr defTabSz="1218784">
                <a:defRPr/>
              </a:pPr>
              <a:endParaRPr lang="zh-CN" altLang="en-US" sz="2399" kern="0">
                <a:solidFill>
                  <a:prstClr val="black"/>
                </a:solidFill>
                <a:latin typeface="Huawei Sans" panose="020C0503030203020204" pitchFamily="34" charset="0"/>
                <a:cs typeface="Huawei Sans" panose="020C0503030203020204" pitchFamily="34" charset="0"/>
              </a:endParaRPr>
            </a:p>
          </p:txBody>
        </p:sp>
        <p:sp>
          <p:nvSpPr>
            <p:cNvPr id="337" name="Freeform 39"/>
            <p:cNvSpPr>
              <a:spLocks/>
            </p:cNvSpPr>
            <p:nvPr/>
          </p:nvSpPr>
          <p:spPr bwMode="auto">
            <a:xfrm>
              <a:off x="13528675" y="1809750"/>
              <a:ext cx="38100" cy="171450"/>
            </a:xfrm>
            <a:custGeom>
              <a:avLst/>
              <a:gdLst/>
              <a:ahLst/>
              <a:cxnLst>
                <a:cxn ang="0">
                  <a:pos x="24" y="104"/>
                </a:cxn>
                <a:cxn ang="0">
                  <a:pos x="24" y="104"/>
                </a:cxn>
                <a:cxn ang="0">
                  <a:pos x="22" y="106"/>
                </a:cxn>
                <a:cxn ang="0">
                  <a:pos x="20" y="108"/>
                </a:cxn>
                <a:cxn ang="0">
                  <a:pos x="4" y="108"/>
                </a:cxn>
                <a:cxn ang="0">
                  <a:pos x="4" y="108"/>
                </a:cxn>
                <a:cxn ang="0">
                  <a:pos x="0" y="106"/>
                </a:cxn>
                <a:cxn ang="0">
                  <a:pos x="0" y="104"/>
                </a:cxn>
                <a:cxn ang="0">
                  <a:pos x="0" y="4"/>
                </a:cxn>
                <a:cxn ang="0">
                  <a:pos x="0" y="4"/>
                </a:cxn>
                <a:cxn ang="0">
                  <a:pos x="0" y="0"/>
                </a:cxn>
                <a:cxn ang="0">
                  <a:pos x="4" y="0"/>
                </a:cxn>
                <a:cxn ang="0">
                  <a:pos x="20" y="0"/>
                </a:cxn>
                <a:cxn ang="0">
                  <a:pos x="20" y="0"/>
                </a:cxn>
                <a:cxn ang="0">
                  <a:pos x="22" y="0"/>
                </a:cxn>
                <a:cxn ang="0">
                  <a:pos x="24" y="4"/>
                </a:cxn>
                <a:cxn ang="0">
                  <a:pos x="24" y="104"/>
                </a:cxn>
              </a:cxnLst>
              <a:rect l="0" t="0" r="r" b="b"/>
              <a:pathLst>
                <a:path w="24" h="108">
                  <a:moveTo>
                    <a:pt x="24" y="104"/>
                  </a:moveTo>
                  <a:lnTo>
                    <a:pt x="24" y="104"/>
                  </a:lnTo>
                  <a:lnTo>
                    <a:pt x="22" y="106"/>
                  </a:lnTo>
                  <a:lnTo>
                    <a:pt x="20" y="108"/>
                  </a:lnTo>
                  <a:lnTo>
                    <a:pt x="4" y="108"/>
                  </a:lnTo>
                  <a:lnTo>
                    <a:pt x="4" y="108"/>
                  </a:lnTo>
                  <a:lnTo>
                    <a:pt x="0" y="106"/>
                  </a:lnTo>
                  <a:lnTo>
                    <a:pt x="0" y="104"/>
                  </a:lnTo>
                  <a:lnTo>
                    <a:pt x="0" y="4"/>
                  </a:lnTo>
                  <a:lnTo>
                    <a:pt x="0" y="4"/>
                  </a:lnTo>
                  <a:lnTo>
                    <a:pt x="0" y="0"/>
                  </a:lnTo>
                  <a:lnTo>
                    <a:pt x="4" y="0"/>
                  </a:lnTo>
                  <a:lnTo>
                    <a:pt x="20" y="0"/>
                  </a:lnTo>
                  <a:lnTo>
                    <a:pt x="20" y="0"/>
                  </a:lnTo>
                  <a:lnTo>
                    <a:pt x="22" y="0"/>
                  </a:lnTo>
                  <a:lnTo>
                    <a:pt x="24" y="4"/>
                  </a:lnTo>
                  <a:lnTo>
                    <a:pt x="24" y="104"/>
                  </a:lnTo>
                  <a:close/>
                </a:path>
              </a:pathLst>
            </a:custGeom>
            <a:grpFill/>
            <a:ln w="9525">
              <a:noFill/>
              <a:round/>
              <a:headEnd/>
              <a:tailEnd/>
            </a:ln>
          </p:spPr>
          <p:txBody>
            <a:bodyPr vert="horz" wrap="square" lIns="91404" tIns="45702" rIns="91404" bIns="45702" numCol="1" anchor="t" anchorCtr="0" compatLnSpc="1">
              <a:prstTxWarp prst="textNoShape">
                <a:avLst/>
              </a:prstTxWarp>
            </a:bodyPr>
            <a:lstStyle/>
            <a:p>
              <a:pPr defTabSz="1218784">
                <a:defRPr/>
              </a:pPr>
              <a:endParaRPr lang="zh-CN" altLang="en-US" sz="2399" kern="0">
                <a:solidFill>
                  <a:prstClr val="black"/>
                </a:solidFill>
                <a:latin typeface="Huawei Sans" panose="020C0503030203020204" pitchFamily="34" charset="0"/>
                <a:cs typeface="Huawei Sans" panose="020C0503030203020204" pitchFamily="34" charset="0"/>
              </a:endParaRPr>
            </a:p>
          </p:txBody>
        </p:sp>
        <p:sp>
          <p:nvSpPr>
            <p:cNvPr id="338" name="Freeform 40"/>
            <p:cNvSpPr>
              <a:spLocks/>
            </p:cNvSpPr>
            <p:nvPr/>
          </p:nvSpPr>
          <p:spPr bwMode="auto">
            <a:xfrm>
              <a:off x="13642975" y="1809750"/>
              <a:ext cx="38100" cy="171450"/>
            </a:xfrm>
            <a:custGeom>
              <a:avLst/>
              <a:gdLst/>
              <a:ahLst/>
              <a:cxnLst>
                <a:cxn ang="0">
                  <a:pos x="24" y="104"/>
                </a:cxn>
                <a:cxn ang="0">
                  <a:pos x="24" y="104"/>
                </a:cxn>
                <a:cxn ang="0">
                  <a:pos x="24" y="106"/>
                </a:cxn>
                <a:cxn ang="0">
                  <a:pos x="20" y="108"/>
                </a:cxn>
                <a:cxn ang="0">
                  <a:pos x="4" y="108"/>
                </a:cxn>
                <a:cxn ang="0">
                  <a:pos x="4" y="108"/>
                </a:cxn>
                <a:cxn ang="0">
                  <a:pos x="2" y="106"/>
                </a:cxn>
                <a:cxn ang="0">
                  <a:pos x="0" y="104"/>
                </a:cxn>
                <a:cxn ang="0">
                  <a:pos x="0" y="4"/>
                </a:cxn>
                <a:cxn ang="0">
                  <a:pos x="0" y="4"/>
                </a:cxn>
                <a:cxn ang="0">
                  <a:pos x="2" y="0"/>
                </a:cxn>
                <a:cxn ang="0">
                  <a:pos x="4" y="0"/>
                </a:cxn>
                <a:cxn ang="0">
                  <a:pos x="20" y="0"/>
                </a:cxn>
                <a:cxn ang="0">
                  <a:pos x="20" y="0"/>
                </a:cxn>
                <a:cxn ang="0">
                  <a:pos x="24" y="0"/>
                </a:cxn>
                <a:cxn ang="0">
                  <a:pos x="24" y="4"/>
                </a:cxn>
                <a:cxn ang="0">
                  <a:pos x="24" y="104"/>
                </a:cxn>
              </a:cxnLst>
              <a:rect l="0" t="0" r="r" b="b"/>
              <a:pathLst>
                <a:path w="24" h="108">
                  <a:moveTo>
                    <a:pt x="24" y="104"/>
                  </a:moveTo>
                  <a:lnTo>
                    <a:pt x="24" y="104"/>
                  </a:lnTo>
                  <a:lnTo>
                    <a:pt x="24" y="106"/>
                  </a:lnTo>
                  <a:lnTo>
                    <a:pt x="20" y="108"/>
                  </a:lnTo>
                  <a:lnTo>
                    <a:pt x="4" y="108"/>
                  </a:lnTo>
                  <a:lnTo>
                    <a:pt x="4" y="108"/>
                  </a:lnTo>
                  <a:lnTo>
                    <a:pt x="2" y="106"/>
                  </a:lnTo>
                  <a:lnTo>
                    <a:pt x="0" y="104"/>
                  </a:lnTo>
                  <a:lnTo>
                    <a:pt x="0" y="4"/>
                  </a:lnTo>
                  <a:lnTo>
                    <a:pt x="0" y="4"/>
                  </a:lnTo>
                  <a:lnTo>
                    <a:pt x="2" y="0"/>
                  </a:lnTo>
                  <a:lnTo>
                    <a:pt x="4" y="0"/>
                  </a:lnTo>
                  <a:lnTo>
                    <a:pt x="20" y="0"/>
                  </a:lnTo>
                  <a:lnTo>
                    <a:pt x="20" y="0"/>
                  </a:lnTo>
                  <a:lnTo>
                    <a:pt x="24" y="0"/>
                  </a:lnTo>
                  <a:lnTo>
                    <a:pt x="24" y="4"/>
                  </a:lnTo>
                  <a:lnTo>
                    <a:pt x="24" y="104"/>
                  </a:lnTo>
                  <a:close/>
                </a:path>
              </a:pathLst>
            </a:custGeom>
            <a:grpFill/>
            <a:ln w="9525">
              <a:noFill/>
              <a:round/>
              <a:headEnd/>
              <a:tailEnd/>
            </a:ln>
          </p:spPr>
          <p:txBody>
            <a:bodyPr vert="horz" wrap="square" lIns="91404" tIns="45702" rIns="91404" bIns="45702" numCol="1" anchor="t" anchorCtr="0" compatLnSpc="1">
              <a:prstTxWarp prst="textNoShape">
                <a:avLst/>
              </a:prstTxWarp>
            </a:bodyPr>
            <a:lstStyle/>
            <a:p>
              <a:pPr defTabSz="1218784">
                <a:defRPr/>
              </a:pPr>
              <a:endParaRPr lang="zh-CN" altLang="en-US" sz="2399" kern="0">
                <a:solidFill>
                  <a:prstClr val="black"/>
                </a:solidFill>
                <a:latin typeface="Huawei Sans" panose="020C0503030203020204" pitchFamily="34" charset="0"/>
                <a:cs typeface="Huawei Sans" panose="020C0503030203020204" pitchFamily="34" charset="0"/>
              </a:endParaRPr>
            </a:p>
          </p:txBody>
        </p:sp>
        <p:sp>
          <p:nvSpPr>
            <p:cNvPr id="339" name="Freeform 41"/>
            <p:cNvSpPr>
              <a:spLocks/>
            </p:cNvSpPr>
            <p:nvPr/>
          </p:nvSpPr>
          <p:spPr bwMode="auto">
            <a:xfrm>
              <a:off x="13585825" y="1809750"/>
              <a:ext cx="38100" cy="171450"/>
            </a:xfrm>
            <a:custGeom>
              <a:avLst/>
              <a:gdLst/>
              <a:ahLst/>
              <a:cxnLst>
                <a:cxn ang="0">
                  <a:pos x="24" y="104"/>
                </a:cxn>
                <a:cxn ang="0">
                  <a:pos x="24" y="104"/>
                </a:cxn>
                <a:cxn ang="0">
                  <a:pos x="22" y="106"/>
                </a:cxn>
                <a:cxn ang="0">
                  <a:pos x="20" y="108"/>
                </a:cxn>
                <a:cxn ang="0">
                  <a:pos x="4" y="108"/>
                </a:cxn>
                <a:cxn ang="0">
                  <a:pos x="4" y="108"/>
                </a:cxn>
                <a:cxn ang="0">
                  <a:pos x="2" y="106"/>
                </a:cxn>
                <a:cxn ang="0">
                  <a:pos x="0" y="104"/>
                </a:cxn>
                <a:cxn ang="0">
                  <a:pos x="0" y="4"/>
                </a:cxn>
                <a:cxn ang="0">
                  <a:pos x="0" y="4"/>
                </a:cxn>
                <a:cxn ang="0">
                  <a:pos x="2" y="0"/>
                </a:cxn>
                <a:cxn ang="0">
                  <a:pos x="4" y="0"/>
                </a:cxn>
                <a:cxn ang="0">
                  <a:pos x="20" y="0"/>
                </a:cxn>
                <a:cxn ang="0">
                  <a:pos x="20" y="0"/>
                </a:cxn>
                <a:cxn ang="0">
                  <a:pos x="22" y="0"/>
                </a:cxn>
                <a:cxn ang="0">
                  <a:pos x="24" y="4"/>
                </a:cxn>
                <a:cxn ang="0">
                  <a:pos x="24" y="104"/>
                </a:cxn>
              </a:cxnLst>
              <a:rect l="0" t="0" r="r" b="b"/>
              <a:pathLst>
                <a:path w="24" h="108">
                  <a:moveTo>
                    <a:pt x="24" y="104"/>
                  </a:moveTo>
                  <a:lnTo>
                    <a:pt x="24" y="104"/>
                  </a:lnTo>
                  <a:lnTo>
                    <a:pt x="22" y="106"/>
                  </a:lnTo>
                  <a:lnTo>
                    <a:pt x="20" y="108"/>
                  </a:lnTo>
                  <a:lnTo>
                    <a:pt x="4" y="108"/>
                  </a:lnTo>
                  <a:lnTo>
                    <a:pt x="4" y="108"/>
                  </a:lnTo>
                  <a:lnTo>
                    <a:pt x="2" y="106"/>
                  </a:lnTo>
                  <a:lnTo>
                    <a:pt x="0" y="104"/>
                  </a:lnTo>
                  <a:lnTo>
                    <a:pt x="0" y="4"/>
                  </a:lnTo>
                  <a:lnTo>
                    <a:pt x="0" y="4"/>
                  </a:lnTo>
                  <a:lnTo>
                    <a:pt x="2" y="0"/>
                  </a:lnTo>
                  <a:lnTo>
                    <a:pt x="4" y="0"/>
                  </a:lnTo>
                  <a:lnTo>
                    <a:pt x="20" y="0"/>
                  </a:lnTo>
                  <a:lnTo>
                    <a:pt x="20" y="0"/>
                  </a:lnTo>
                  <a:lnTo>
                    <a:pt x="22" y="0"/>
                  </a:lnTo>
                  <a:lnTo>
                    <a:pt x="24" y="4"/>
                  </a:lnTo>
                  <a:lnTo>
                    <a:pt x="24" y="104"/>
                  </a:lnTo>
                  <a:close/>
                </a:path>
              </a:pathLst>
            </a:custGeom>
            <a:grpFill/>
            <a:ln w="9525">
              <a:noFill/>
              <a:round/>
              <a:headEnd/>
              <a:tailEnd/>
            </a:ln>
          </p:spPr>
          <p:txBody>
            <a:bodyPr vert="horz" wrap="square" lIns="91404" tIns="45702" rIns="91404" bIns="45702" numCol="1" anchor="t" anchorCtr="0" compatLnSpc="1">
              <a:prstTxWarp prst="textNoShape">
                <a:avLst/>
              </a:prstTxWarp>
            </a:bodyPr>
            <a:lstStyle/>
            <a:p>
              <a:pPr defTabSz="1218784">
                <a:defRPr/>
              </a:pPr>
              <a:endParaRPr lang="zh-CN" altLang="en-US" sz="2399" kern="0">
                <a:solidFill>
                  <a:prstClr val="black"/>
                </a:solidFill>
                <a:latin typeface="Huawei Sans" panose="020C0503030203020204" pitchFamily="34" charset="0"/>
                <a:cs typeface="Huawei Sans" panose="020C0503030203020204" pitchFamily="34" charset="0"/>
              </a:endParaRPr>
            </a:p>
          </p:txBody>
        </p:sp>
        <p:sp>
          <p:nvSpPr>
            <p:cNvPr id="340" name="Freeform 42"/>
            <p:cNvSpPr>
              <a:spLocks/>
            </p:cNvSpPr>
            <p:nvPr/>
          </p:nvSpPr>
          <p:spPr bwMode="auto">
            <a:xfrm>
              <a:off x="13700125" y="1809750"/>
              <a:ext cx="38100" cy="171450"/>
            </a:xfrm>
            <a:custGeom>
              <a:avLst/>
              <a:gdLst/>
              <a:ahLst/>
              <a:cxnLst>
                <a:cxn ang="0">
                  <a:pos x="24" y="106"/>
                </a:cxn>
                <a:cxn ang="0">
                  <a:pos x="24" y="106"/>
                </a:cxn>
                <a:cxn ang="0">
                  <a:pos x="24" y="108"/>
                </a:cxn>
                <a:cxn ang="0">
                  <a:pos x="22" y="108"/>
                </a:cxn>
                <a:cxn ang="0">
                  <a:pos x="4" y="108"/>
                </a:cxn>
                <a:cxn ang="0">
                  <a:pos x="4" y="108"/>
                </a:cxn>
                <a:cxn ang="0">
                  <a:pos x="2" y="108"/>
                </a:cxn>
                <a:cxn ang="0">
                  <a:pos x="0" y="106"/>
                </a:cxn>
                <a:cxn ang="0">
                  <a:pos x="0" y="4"/>
                </a:cxn>
                <a:cxn ang="0">
                  <a:pos x="0" y="4"/>
                </a:cxn>
                <a:cxn ang="0">
                  <a:pos x="2" y="2"/>
                </a:cxn>
                <a:cxn ang="0">
                  <a:pos x="4" y="0"/>
                </a:cxn>
                <a:cxn ang="0">
                  <a:pos x="22" y="0"/>
                </a:cxn>
                <a:cxn ang="0">
                  <a:pos x="22" y="0"/>
                </a:cxn>
                <a:cxn ang="0">
                  <a:pos x="24" y="2"/>
                </a:cxn>
                <a:cxn ang="0">
                  <a:pos x="24" y="4"/>
                </a:cxn>
                <a:cxn ang="0">
                  <a:pos x="24" y="106"/>
                </a:cxn>
              </a:cxnLst>
              <a:rect l="0" t="0" r="r" b="b"/>
              <a:pathLst>
                <a:path w="24" h="108">
                  <a:moveTo>
                    <a:pt x="24" y="106"/>
                  </a:moveTo>
                  <a:lnTo>
                    <a:pt x="24" y="106"/>
                  </a:lnTo>
                  <a:lnTo>
                    <a:pt x="24" y="108"/>
                  </a:lnTo>
                  <a:lnTo>
                    <a:pt x="22" y="108"/>
                  </a:lnTo>
                  <a:lnTo>
                    <a:pt x="4" y="108"/>
                  </a:lnTo>
                  <a:lnTo>
                    <a:pt x="4" y="108"/>
                  </a:lnTo>
                  <a:lnTo>
                    <a:pt x="2" y="108"/>
                  </a:lnTo>
                  <a:lnTo>
                    <a:pt x="0" y="106"/>
                  </a:lnTo>
                  <a:lnTo>
                    <a:pt x="0" y="4"/>
                  </a:lnTo>
                  <a:lnTo>
                    <a:pt x="0" y="4"/>
                  </a:lnTo>
                  <a:lnTo>
                    <a:pt x="2" y="2"/>
                  </a:lnTo>
                  <a:lnTo>
                    <a:pt x="4" y="0"/>
                  </a:lnTo>
                  <a:lnTo>
                    <a:pt x="22" y="0"/>
                  </a:lnTo>
                  <a:lnTo>
                    <a:pt x="22" y="0"/>
                  </a:lnTo>
                  <a:lnTo>
                    <a:pt x="24" y="2"/>
                  </a:lnTo>
                  <a:lnTo>
                    <a:pt x="24" y="4"/>
                  </a:lnTo>
                  <a:lnTo>
                    <a:pt x="24" y="106"/>
                  </a:lnTo>
                  <a:close/>
                </a:path>
              </a:pathLst>
            </a:custGeom>
            <a:grpFill/>
            <a:ln w="9525">
              <a:noFill/>
              <a:round/>
              <a:headEnd/>
              <a:tailEnd/>
            </a:ln>
          </p:spPr>
          <p:txBody>
            <a:bodyPr vert="horz" wrap="square" lIns="91404" tIns="45702" rIns="91404" bIns="45702" numCol="1" anchor="t" anchorCtr="0" compatLnSpc="1">
              <a:prstTxWarp prst="textNoShape">
                <a:avLst/>
              </a:prstTxWarp>
            </a:bodyPr>
            <a:lstStyle/>
            <a:p>
              <a:pPr defTabSz="1218784">
                <a:defRPr/>
              </a:pPr>
              <a:endParaRPr lang="zh-CN" altLang="en-US" sz="2399" kern="0">
                <a:solidFill>
                  <a:prstClr val="black"/>
                </a:solidFill>
                <a:latin typeface="Huawei Sans" panose="020C0503030203020204" pitchFamily="34" charset="0"/>
                <a:cs typeface="Huawei Sans" panose="020C0503030203020204" pitchFamily="34" charset="0"/>
              </a:endParaRPr>
            </a:p>
          </p:txBody>
        </p:sp>
        <p:sp>
          <p:nvSpPr>
            <p:cNvPr id="341" name="Freeform 43"/>
            <p:cNvSpPr>
              <a:spLocks/>
            </p:cNvSpPr>
            <p:nvPr/>
          </p:nvSpPr>
          <p:spPr bwMode="auto">
            <a:xfrm>
              <a:off x="13462000" y="1704975"/>
              <a:ext cx="285750" cy="88900"/>
            </a:xfrm>
            <a:custGeom>
              <a:avLst/>
              <a:gdLst/>
              <a:ahLst/>
              <a:cxnLst>
                <a:cxn ang="0">
                  <a:pos x="58" y="8"/>
                </a:cxn>
                <a:cxn ang="0">
                  <a:pos x="58" y="8"/>
                </a:cxn>
                <a:cxn ang="0">
                  <a:pos x="64" y="6"/>
                </a:cxn>
                <a:cxn ang="0">
                  <a:pos x="72" y="2"/>
                </a:cxn>
                <a:cxn ang="0">
                  <a:pos x="90" y="0"/>
                </a:cxn>
                <a:cxn ang="0">
                  <a:pos x="108" y="2"/>
                </a:cxn>
                <a:cxn ang="0">
                  <a:pos x="116" y="6"/>
                </a:cxn>
                <a:cxn ang="0">
                  <a:pos x="122" y="8"/>
                </a:cxn>
                <a:cxn ang="0">
                  <a:pos x="168" y="36"/>
                </a:cxn>
                <a:cxn ang="0">
                  <a:pos x="168" y="36"/>
                </a:cxn>
                <a:cxn ang="0">
                  <a:pos x="178" y="44"/>
                </a:cxn>
                <a:cxn ang="0">
                  <a:pos x="180" y="48"/>
                </a:cxn>
                <a:cxn ang="0">
                  <a:pos x="180" y="50"/>
                </a:cxn>
                <a:cxn ang="0">
                  <a:pos x="178" y="52"/>
                </a:cxn>
                <a:cxn ang="0">
                  <a:pos x="174" y="54"/>
                </a:cxn>
                <a:cxn ang="0">
                  <a:pos x="162" y="56"/>
                </a:cxn>
                <a:cxn ang="0">
                  <a:pos x="128" y="56"/>
                </a:cxn>
                <a:cxn ang="0">
                  <a:pos x="128" y="56"/>
                </a:cxn>
                <a:cxn ang="0">
                  <a:pos x="52" y="56"/>
                </a:cxn>
                <a:cxn ang="0">
                  <a:pos x="18" y="56"/>
                </a:cxn>
                <a:cxn ang="0">
                  <a:pos x="18" y="56"/>
                </a:cxn>
                <a:cxn ang="0">
                  <a:pos x="6" y="54"/>
                </a:cxn>
                <a:cxn ang="0">
                  <a:pos x="2" y="52"/>
                </a:cxn>
                <a:cxn ang="0">
                  <a:pos x="0" y="50"/>
                </a:cxn>
                <a:cxn ang="0">
                  <a:pos x="0" y="48"/>
                </a:cxn>
                <a:cxn ang="0">
                  <a:pos x="2" y="44"/>
                </a:cxn>
                <a:cxn ang="0">
                  <a:pos x="12" y="36"/>
                </a:cxn>
                <a:cxn ang="0">
                  <a:pos x="58" y="8"/>
                </a:cxn>
              </a:cxnLst>
              <a:rect l="0" t="0" r="r" b="b"/>
              <a:pathLst>
                <a:path w="180" h="56">
                  <a:moveTo>
                    <a:pt x="58" y="8"/>
                  </a:moveTo>
                  <a:lnTo>
                    <a:pt x="58" y="8"/>
                  </a:lnTo>
                  <a:lnTo>
                    <a:pt x="64" y="6"/>
                  </a:lnTo>
                  <a:lnTo>
                    <a:pt x="72" y="2"/>
                  </a:lnTo>
                  <a:lnTo>
                    <a:pt x="90" y="0"/>
                  </a:lnTo>
                  <a:lnTo>
                    <a:pt x="108" y="2"/>
                  </a:lnTo>
                  <a:lnTo>
                    <a:pt x="116" y="6"/>
                  </a:lnTo>
                  <a:lnTo>
                    <a:pt x="122" y="8"/>
                  </a:lnTo>
                  <a:lnTo>
                    <a:pt x="168" y="36"/>
                  </a:lnTo>
                  <a:lnTo>
                    <a:pt x="168" y="36"/>
                  </a:lnTo>
                  <a:lnTo>
                    <a:pt x="178" y="44"/>
                  </a:lnTo>
                  <a:lnTo>
                    <a:pt x="180" y="48"/>
                  </a:lnTo>
                  <a:lnTo>
                    <a:pt x="180" y="50"/>
                  </a:lnTo>
                  <a:lnTo>
                    <a:pt x="178" y="52"/>
                  </a:lnTo>
                  <a:lnTo>
                    <a:pt x="174" y="54"/>
                  </a:lnTo>
                  <a:lnTo>
                    <a:pt x="162" y="56"/>
                  </a:lnTo>
                  <a:lnTo>
                    <a:pt x="128" y="56"/>
                  </a:lnTo>
                  <a:lnTo>
                    <a:pt x="128" y="56"/>
                  </a:lnTo>
                  <a:lnTo>
                    <a:pt x="52" y="56"/>
                  </a:lnTo>
                  <a:lnTo>
                    <a:pt x="18" y="56"/>
                  </a:lnTo>
                  <a:lnTo>
                    <a:pt x="18" y="56"/>
                  </a:lnTo>
                  <a:lnTo>
                    <a:pt x="6" y="54"/>
                  </a:lnTo>
                  <a:lnTo>
                    <a:pt x="2" y="52"/>
                  </a:lnTo>
                  <a:lnTo>
                    <a:pt x="0" y="50"/>
                  </a:lnTo>
                  <a:lnTo>
                    <a:pt x="0" y="48"/>
                  </a:lnTo>
                  <a:lnTo>
                    <a:pt x="2" y="44"/>
                  </a:lnTo>
                  <a:lnTo>
                    <a:pt x="12" y="36"/>
                  </a:lnTo>
                  <a:lnTo>
                    <a:pt x="58" y="8"/>
                  </a:lnTo>
                  <a:close/>
                </a:path>
              </a:pathLst>
            </a:custGeom>
            <a:grpFill/>
            <a:ln w="9525">
              <a:noFill/>
              <a:round/>
              <a:headEnd/>
              <a:tailEnd/>
            </a:ln>
          </p:spPr>
          <p:txBody>
            <a:bodyPr vert="horz" wrap="square" lIns="91404" tIns="45702" rIns="91404" bIns="45702" numCol="1" anchor="t" anchorCtr="0" compatLnSpc="1">
              <a:prstTxWarp prst="textNoShape">
                <a:avLst/>
              </a:prstTxWarp>
            </a:bodyPr>
            <a:lstStyle/>
            <a:p>
              <a:pPr defTabSz="1218784">
                <a:defRPr/>
              </a:pPr>
              <a:endParaRPr lang="zh-CN" altLang="en-US" sz="2399" kern="0">
                <a:solidFill>
                  <a:prstClr val="black"/>
                </a:solidFill>
                <a:latin typeface="Huawei Sans" panose="020C0503030203020204" pitchFamily="34" charset="0"/>
                <a:cs typeface="Huawei Sans" panose="020C0503030203020204" pitchFamily="34" charset="0"/>
              </a:endParaRPr>
            </a:p>
          </p:txBody>
        </p:sp>
        <p:sp>
          <p:nvSpPr>
            <p:cNvPr id="342" name="Freeform 44"/>
            <p:cNvSpPr>
              <a:spLocks noEditPoints="1"/>
            </p:cNvSpPr>
            <p:nvPr/>
          </p:nvSpPr>
          <p:spPr bwMode="auto">
            <a:xfrm>
              <a:off x="13433425" y="1987550"/>
              <a:ext cx="342900" cy="38100"/>
            </a:xfrm>
            <a:custGeom>
              <a:avLst/>
              <a:gdLst/>
              <a:ahLst/>
              <a:cxnLst>
                <a:cxn ang="0">
                  <a:pos x="212" y="0"/>
                </a:cxn>
                <a:cxn ang="0">
                  <a:pos x="4" y="0"/>
                </a:cxn>
                <a:cxn ang="0">
                  <a:pos x="4" y="0"/>
                </a:cxn>
                <a:cxn ang="0">
                  <a:pos x="2" y="0"/>
                </a:cxn>
                <a:cxn ang="0">
                  <a:pos x="0" y="2"/>
                </a:cxn>
                <a:cxn ang="0">
                  <a:pos x="0" y="22"/>
                </a:cxn>
                <a:cxn ang="0">
                  <a:pos x="0" y="22"/>
                </a:cxn>
                <a:cxn ang="0">
                  <a:pos x="2" y="24"/>
                </a:cxn>
                <a:cxn ang="0">
                  <a:pos x="4" y="24"/>
                </a:cxn>
                <a:cxn ang="0">
                  <a:pos x="212" y="24"/>
                </a:cxn>
                <a:cxn ang="0">
                  <a:pos x="212" y="24"/>
                </a:cxn>
                <a:cxn ang="0">
                  <a:pos x="214" y="24"/>
                </a:cxn>
                <a:cxn ang="0">
                  <a:pos x="216" y="22"/>
                </a:cxn>
                <a:cxn ang="0">
                  <a:pos x="216" y="2"/>
                </a:cxn>
                <a:cxn ang="0">
                  <a:pos x="216" y="2"/>
                </a:cxn>
                <a:cxn ang="0">
                  <a:pos x="214" y="0"/>
                </a:cxn>
                <a:cxn ang="0">
                  <a:pos x="212" y="0"/>
                </a:cxn>
                <a:cxn ang="0">
                  <a:pos x="212" y="0"/>
                </a:cxn>
                <a:cxn ang="0">
                  <a:pos x="148" y="18"/>
                </a:cxn>
                <a:cxn ang="0">
                  <a:pos x="148" y="18"/>
                </a:cxn>
                <a:cxn ang="0">
                  <a:pos x="146" y="20"/>
                </a:cxn>
                <a:cxn ang="0">
                  <a:pos x="144" y="20"/>
                </a:cxn>
                <a:cxn ang="0">
                  <a:pos x="72" y="20"/>
                </a:cxn>
                <a:cxn ang="0">
                  <a:pos x="72" y="20"/>
                </a:cxn>
                <a:cxn ang="0">
                  <a:pos x="70" y="20"/>
                </a:cxn>
                <a:cxn ang="0">
                  <a:pos x="68" y="18"/>
                </a:cxn>
                <a:cxn ang="0">
                  <a:pos x="68" y="16"/>
                </a:cxn>
                <a:cxn ang="0">
                  <a:pos x="68" y="16"/>
                </a:cxn>
                <a:cxn ang="0">
                  <a:pos x="70" y="14"/>
                </a:cxn>
                <a:cxn ang="0">
                  <a:pos x="72" y="14"/>
                </a:cxn>
                <a:cxn ang="0">
                  <a:pos x="144" y="14"/>
                </a:cxn>
                <a:cxn ang="0">
                  <a:pos x="144" y="14"/>
                </a:cxn>
                <a:cxn ang="0">
                  <a:pos x="146" y="14"/>
                </a:cxn>
                <a:cxn ang="0">
                  <a:pos x="148" y="16"/>
                </a:cxn>
                <a:cxn ang="0">
                  <a:pos x="148" y="18"/>
                </a:cxn>
                <a:cxn ang="0">
                  <a:pos x="148" y="8"/>
                </a:cxn>
                <a:cxn ang="0">
                  <a:pos x="148" y="8"/>
                </a:cxn>
                <a:cxn ang="0">
                  <a:pos x="146" y="10"/>
                </a:cxn>
                <a:cxn ang="0">
                  <a:pos x="144" y="10"/>
                </a:cxn>
                <a:cxn ang="0">
                  <a:pos x="72" y="10"/>
                </a:cxn>
                <a:cxn ang="0">
                  <a:pos x="72" y="10"/>
                </a:cxn>
                <a:cxn ang="0">
                  <a:pos x="70" y="10"/>
                </a:cxn>
                <a:cxn ang="0">
                  <a:pos x="68" y="8"/>
                </a:cxn>
                <a:cxn ang="0">
                  <a:pos x="68" y="6"/>
                </a:cxn>
                <a:cxn ang="0">
                  <a:pos x="68" y="6"/>
                </a:cxn>
                <a:cxn ang="0">
                  <a:pos x="70" y="4"/>
                </a:cxn>
                <a:cxn ang="0">
                  <a:pos x="72" y="4"/>
                </a:cxn>
                <a:cxn ang="0">
                  <a:pos x="144" y="4"/>
                </a:cxn>
                <a:cxn ang="0">
                  <a:pos x="144" y="4"/>
                </a:cxn>
                <a:cxn ang="0">
                  <a:pos x="146" y="4"/>
                </a:cxn>
                <a:cxn ang="0">
                  <a:pos x="148" y="6"/>
                </a:cxn>
                <a:cxn ang="0">
                  <a:pos x="148" y="8"/>
                </a:cxn>
              </a:cxnLst>
              <a:rect l="0" t="0" r="r" b="b"/>
              <a:pathLst>
                <a:path w="216" h="24">
                  <a:moveTo>
                    <a:pt x="212" y="0"/>
                  </a:moveTo>
                  <a:lnTo>
                    <a:pt x="4" y="0"/>
                  </a:lnTo>
                  <a:lnTo>
                    <a:pt x="4" y="0"/>
                  </a:lnTo>
                  <a:lnTo>
                    <a:pt x="2" y="0"/>
                  </a:lnTo>
                  <a:lnTo>
                    <a:pt x="0" y="2"/>
                  </a:lnTo>
                  <a:lnTo>
                    <a:pt x="0" y="22"/>
                  </a:lnTo>
                  <a:lnTo>
                    <a:pt x="0" y="22"/>
                  </a:lnTo>
                  <a:lnTo>
                    <a:pt x="2" y="24"/>
                  </a:lnTo>
                  <a:lnTo>
                    <a:pt x="4" y="24"/>
                  </a:lnTo>
                  <a:lnTo>
                    <a:pt x="212" y="24"/>
                  </a:lnTo>
                  <a:lnTo>
                    <a:pt x="212" y="24"/>
                  </a:lnTo>
                  <a:lnTo>
                    <a:pt x="214" y="24"/>
                  </a:lnTo>
                  <a:lnTo>
                    <a:pt x="216" y="22"/>
                  </a:lnTo>
                  <a:lnTo>
                    <a:pt x="216" y="2"/>
                  </a:lnTo>
                  <a:lnTo>
                    <a:pt x="216" y="2"/>
                  </a:lnTo>
                  <a:lnTo>
                    <a:pt x="214" y="0"/>
                  </a:lnTo>
                  <a:lnTo>
                    <a:pt x="212" y="0"/>
                  </a:lnTo>
                  <a:lnTo>
                    <a:pt x="212" y="0"/>
                  </a:lnTo>
                  <a:close/>
                  <a:moveTo>
                    <a:pt x="148" y="18"/>
                  </a:moveTo>
                  <a:lnTo>
                    <a:pt x="148" y="18"/>
                  </a:lnTo>
                  <a:lnTo>
                    <a:pt x="146" y="20"/>
                  </a:lnTo>
                  <a:lnTo>
                    <a:pt x="144" y="20"/>
                  </a:lnTo>
                  <a:lnTo>
                    <a:pt x="72" y="20"/>
                  </a:lnTo>
                  <a:lnTo>
                    <a:pt x="72" y="20"/>
                  </a:lnTo>
                  <a:lnTo>
                    <a:pt x="70" y="20"/>
                  </a:lnTo>
                  <a:lnTo>
                    <a:pt x="68" y="18"/>
                  </a:lnTo>
                  <a:lnTo>
                    <a:pt x="68" y="16"/>
                  </a:lnTo>
                  <a:lnTo>
                    <a:pt x="68" y="16"/>
                  </a:lnTo>
                  <a:lnTo>
                    <a:pt x="70" y="14"/>
                  </a:lnTo>
                  <a:lnTo>
                    <a:pt x="72" y="14"/>
                  </a:lnTo>
                  <a:lnTo>
                    <a:pt x="144" y="14"/>
                  </a:lnTo>
                  <a:lnTo>
                    <a:pt x="144" y="14"/>
                  </a:lnTo>
                  <a:lnTo>
                    <a:pt x="146" y="14"/>
                  </a:lnTo>
                  <a:lnTo>
                    <a:pt x="148" y="16"/>
                  </a:lnTo>
                  <a:lnTo>
                    <a:pt x="148" y="18"/>
                  </a:lnTo>
                  <a:close/>
                  <a:moveTo>
                    <a:pt x="148" y="8"/>
                  </a:moveTo>
                  <a:lnTo>
                    <a:pt x="148" y="8"/>
                  </a:lnTo>
                  <a:lnTo>
                    <a:pt x="146" y="10"/>
                  </a:lnTo>
                  <a:lnTo>
                    <a:pt x="144" y="10"/>
                  </a:lnTo>
                  <a:lnTo>
                    <a:pt x="72" y="10"/>
                  </a:lnTo>
                  <a:lnTo>
                    <a:pt x="72" y="10"/>
                  </a:lnTo>
                  <a:lnTo>
                    <a:pt x="70" y="10"/>
                  </a:lnTo>
                  <a:lnTo>
                    <a:pt x="68" y="8"/>
                  </a:lnTo>
                  <a:lnTo>
                    <a:pt x="68" y="6"/>
                  </a:lnTo>
                  <a:lnTo>
                    <a:pt x="68" y="6"/>
                  </a:lnTo>
                  <a:lnTo>
                    <a:pt x="70" y="4"/>
                  </a:lnTo>
                  <a:lnTo>
                    <a:pt x="72" y="4"/>
                  </a:lnTo>
                  <a:lnTo>
                    <a:pt x="144" y="4"/>
                  </a:lnTo>
                  <a:lnTo>
                    <a:pt x="144" y="4"/>
                  </a:lnTo>
                  <a:lnTo>
                    <a:pt x="146" y="4"/>
                  </a:lnTo>
                  <a:lnTo>
                    <a:pt x="148" y="6"/>
                  </a:lnTo>
                  <a:lnTo>
                    <a:pt x="148" y="8"/>
                  </a:lnTo>
                  <a:close/>
                </a:path>
              </a:pathLst>
            </a:custGeom>
            <a:grpFill/>
            <a:ln w="9525">
              <a:noFill/>
              <a:round/>
              <a:headEnd/>
              <a:tailEnd/>
            </a:ln>
          </p:spPr>
          <p:txBody>
            <a:bodyPr vert="horz" wrap="square" lIns="91404" tIns="45702" rIns="91404" bIns="45702" numCol="1" anchor="t" anchorCtr="0" compatLnSpc="1">
              <a:prstTxWarp prst="textNoShape">
                <a:avLst/>
              </a:prstTxWarp>
            </a:bodyPr>
            <a:lstStyle/>
            <a:p>
              <a:pPr defTabSz="1218784">
                <a:defRPr/>
              </a:pPr>
              <a:endParaRPr lang="zh-CN" altLang="en-US" sz="2399" kern="0">
                <a:solidFill>
                  <a:prstClr val="black"/>
                </a:solidFill>
                <a:latin typeface="Huawei Sans" panose="020C0503030203020204" pitchFamily="34" charset="0"/>
                <a:cs typeface="Huawei Sans" panose="020C0503030203020204" pitchFamily="34" charset="0"/>
              </a:endParaRPr>
            </a:p>
          </p:txBody>
        </p:sp>
      </p:grpSp>
      <p:sp>
        <p:nvSpPr>
          <p:cNvPr id="343" name="Freeform 25"/>
          <p:cNvSpPr>
            <a:spLocks noEditPoints="1"/>
          </p:cNvSpPr>
          <p:nvPr/>
        </p:nvSpPr>
        <p:spPr bwMode="auto">
          <a:xfrm>
            <a:off x="1807631" y="1448596"/>
            <a:ext cx="592630" cy="376899"/>
          </a:xfrm>
          <a:custGeom>
            <a:avLst/>
            <a:gdLst/>
            <a:ahLst/>
            <a:cxnLst>
              <a:cxn ang="0">
                <a:pos x="11026" y="13677"/>
              </a:cxn>
              <a:cxn ang="0">
                <a:pos x="8144" y="8631"/>
              </a:cxn>
              <a:cxn ang="0">
                <a:pos x="10474" y="8853"/>
              </a:cxn>
              <a:cxn ang="0">
                <a:pos x="8106" y="2822"/>
              </a:cxn>
              <a:cxn ang="0">
                <a:pos x="8466" y="5367"/>
              </a:cxn>
              <a:cxn ang="0">
                <a:pos x="10082" y="4564"/>
              </a:cxn>
              <a:cxn ang="0">
                <a:pos x="10082" y="11757"/>
              </a:cxn>
              <a:cxn ang="0">
                <a:pos x="9543" y="10955"/>
              </a:cxn>
              <a:cxn ang="0">
                <a:pos x="8645" y="10374"/>
              </a:cxn>
              <a:cxn ang="0">
                <a:pos x="9723" y="9434"/>
              </a:cxn>
              <a:cxn ang="0">
                <a:pos x="9184" y="8272"/>
              </a:cxn>
              <a:cxn ang="0">
                <a:pos x="10621" y="7110"/>
              </a:cxn>
              <a:cxn ang="0">
                <a:pos x="8466" y="7469"/>
              </a:cxn>
              <a:cxn ang="0">
                <a:pos x="9723" y="6888"/>
              </a:cxn>
              <a:cxn ang="0">
                <a:pos x="8106" y="6529"/>
              </a:cxn>
              <a:cxn ang="0">
                <a:pos x="8645" y="5948"/>
              </a:cxn>
              <a:cxn ang="0">
                <a:pos x="8466" y="4786"/>
              </a:cxn>
              <a:cxn ang="0">
                <a:pos x="9543" y="5145"/>
              </a:cxn>
              <a:cxn ang="0">
                <a:pos x="10262" y="5145"/>
              </a:cxn>
              <a:cxn ang="0">
                <a:pos x="8645" y="3625"/>
              </a:cxn>
              <a:cxn ang="0">
                <a:pos x="8645" y="2462"/>
              </a:cxn>
              <a:cxn ang="0">
                <a:pos x="10082" y="2462"/>
              </a:cxn>
              <a:cxn ang="0">
                <a:pos x="10621" y="3983"/>
              </a:cxn>
              <a:cxn ang="0">
                <a:pos x="14721" y="7602"/>
              </a:cxn>
              <a:cxn ang="0">
                <a:pos x="12565" y="5637"/>
              </a:cxn>
              <a:cxn ang="0">
                <a:pos x="12206" y="4475"/>
              </a:cxn>
              <a:cxn ang="0">
                <a:pos x="12745" y="8182"/>
              </a:cxn>
              <a:cxn ang="0">
                <a:pos x="12745" y="7021"/>
              </a:cxn>
              <a:cxn ang="0">
                <a:pos x="14721" y="6440"/>
              </a:cxn>
              <a:cxn ang="0">
                <a:pos x="13104" y="6799"/>
              </a:cxn>
              <a:cxn ang="0">
                <a:pos x="13822" y="6218"/>
              </a:cxn>
              <a:cxn ang="0">
                <a:pos x="12206" y="5859"/>
              </a:cxn>
              <a:cxn ang="0">
                <a:pos x="12745" y="4697"/>
              </a:cxn>
              <a:cxn ang="0">
                <a:pos x="14721" y="3535"/>
              </a:cxn>
              <a:cxn ang="0">
                <a:pos x="13643" y="3895"/>
              </a:cxn>
              <a:cxn ang="0">
                <a:pos x="12206" y="3895"/>
              </a:cxn>
              <a:cxn ang="0">
                <a:pos x="13822" y="2374"/>
              </a:cxn>
              <a:cxn ang="0">
                <a:pos x="5912" y="8673"/>
              </a:cxn>
              <a:cxn ang="0">
                <a:pos x="6810" y="10819"/>
              </a:cxn>
              <a:cxn ang="0">
                <a:pos x="7349" y="10106"/>
              </a:cxn>
              <a:cxn ang="0">
                <a:pos x="5912" y="10106"/>
              </a:cxn>
              <a:cxn ang="0">
                <a:pos x="6451" y="8673"/>
              </a:cxn>
              <a:cxn ang="0">
                <a:pos x="3697" y="11848"/>
              </a:cxn>
              <a:cxn ang="0">
                <a:pos x="1885" y="10597"/>
              </a:cxn>
              <a:cxn ang="0">
                <a:pos x="1346" y="7736"/>
              </a:cxn>
              <a:cxn ang="0">
                <a:pos x="3577" y="7110"/>
              </a:cxn>
              <a:cxn ang="0">
                <a:pos x="1346" y="5233"/>
              </a:cxn>
              <a:cxn ang="0">
                <a:pos x="1727" y="5593"/>
              </a:cxn>
              <a:cxn ang="0">
                <a:pos x="2964" y="13100"/>
              </a:cxn>
              <a:cxn ang="0">
                <a:pos x="1885" y="12740"/>
              </a:cxn>
              <a:cxn ang="0">
                <a:pos x="1885" y="12115"/>
              </a:cxn>
              <a:cxn ang="0">
                <a:pos x="3861" y="10863"/>
              </a:cxn>
              <a:cxn ang="0">
                <a:pos x="2783" y="11223"/>
              </a:cxn>
              <a:cxn ang="0">
                <a:pos x="1346" y="11223"/>
              </a:cxn>
              <a:cxn ang="0">
                <a:pos x="2964" y="9612"/>
              </a:cxn>
              <a:cxn ang="0">
                <a:pos x="1346" y="9612"/>
              </a:cxn>
              <a:cxn ang="0">
                <a:pos x="2245" y="8987"/>
              </a:cxn>
              <a:cxn ang="0">
                <a:pos x="2783" y="8720"/>
              </a:cxn>
              <a:cxn ang="0">
                <a:pos x="1346" y="8720"/>
              </a:cxn>
              <a:cxn ang="0">
                <a:pos x="2424" y="7736"/>
              </a:cxn>
              <a:cxn ang="0">
                <a:pos x="1885" y="6484"/>
              </a:cxn>
              <a:cxn ang="0">
                <a:pos x="3861" y="5859"/>
              </a:cxn>
              <a:cxn ang="0">
                <a:pos x="2783" y="6218"/>
              </a:cxn>
            </a:cxnLst>
            <a:rect l="0" t="0" r="r" b="b"/>
            <a:pathLst>
              <a:path w="16123" h="14674">
                <a:moveTo>
                  <a:pt x="0" y="13677"/>
                </a:moveTo>
                <a:lnTo>
                  <a:pt x="942" y="13677"/>
                </a:lnTo>
                <a:lnTo>
                  <a:pt x="942" y="4873"/>
                </a:lnTo>
                <a:lnTo>
                  <a:pt x="4267" y="4873"/>
                </a:lnTo>
                <a:lnTo>
                  <a:pt x="4267" y="13677"/>
                </a:lnTo>
                <a:lnTo>
                  <a:pt x="4821" y="13677"/>
                </a:lnTo>
                <a:lnTo>
                  <a:pt x="4821" y="8306"/>
                </a:lnTo>
                <a:lnTo>
                  <a:pt x="7702" y="8306"/>
                </a:lnTo>
                <a:lnTo>
                  <a:pt x="7702" y="1772"/>
                </a:lnTo>
                <a:lnTo>
                  <a:pt x="11026" y="1772"/>
                </a:lnTo>
                <a:lnTo>
                  <a:pt x="11026" y="13677"/>
                </a:lnTo>
                <a:lnTo>
                  <a:pt x="11801" y="13677"/>
                </a:lnTo>
                <a:lnTo>
                  <a:pt x="11801" y="0"/>
                </a:lnTo>
                <a:lnTo>
                  <a:pt x="15125" y="1661"/>
                </a:lnTo>
                <a:lnTo>
                  <a:pt x="15125" y="13677"/>
                </a:lnTo>
                <a:lnTo>
                  <a:pt x="16123" y="13677"/>
                </a:lnTo>
                <a:lnTo>
                  <a:pt x="16123" y="14674"/>
                </a:lnTo>
                <a:lnTo>
                  <a:pt x="0" y="14674"/>
                </a:lnTo>
                <a:lnTo>
                  <a:pt x="0" y="13677"/>
                </a:lnTo>
                <a:close/>
                <a:moveTo>
                  <a:pt x="8106" y="8306"/>
                </a:moveTo>
                <a:lnTo>
                  <a:pt x="8144" y="8306"/>
                </a:lnTo>
                <a:lnTo>
                  <a:pt x="8144" y="8631"/>
                </a:lnTo>
                <a:lnTo>
                  <a:pt x="8466" y="8631"/>
                </a:lnTo>
                <a:lnTo>
                  <a:pt x="8466" y="8272"/>
                </a:lnTo>
                <a:lnTo>
                  <a:pt x="8106" y="8272"/>
                </a:lnTo>
                <a:lnTo>
                  <a:pt x="8106" y="8306"/>
                </a:lnTo>
                <a:close/>
                <a:moveTo>
                  <a:pt x="8144" y="8853"/>
                </a:moveTo>
                <a:lnTo>
                  <a:pt x="8144" y="9211"/>
                </a:lnTo>
                <a:lnTo>
                  <a:pt x="10262" y="9211"/>
                </a:lnTo>
                <a:lnTo>
                  <a:pt x="10474" y="9211"/>
                </a:lnTo>
                <a:lnTo>
                  <a:pt x="10621" y="9211"/>
                </a:lnTo>
                <a:lnTo>
                  <a:pt x="10621" y="8853"/>
                </a:lnTo>
                <a:lnTo>
                  <a:pt x="10474" y="8853"/>
                </a:lnTo>
                <a:lnTo>
                  <a:pt x="10262" y="8853"/>
                </a:lnTo>
                <a:lnTo>
                  <a:pt x="8144" y="8853"/>
                </a:lnTo>
                <a:close/>
                <a:moveTo>
                  <a:pt x="8144" y="9434"/>
                </a:moveTo>
                <a:lnTo>
                  <a:pt x="8144" y="9792"/>
                </a:lnTo>
                <a:lnTo>
                  <a:pt x="8466" y="9792"/>
                </a:lnTo>
                <a:lnTo>
                  <a:pt x="8466" y="9434"/>
                </a:lnTo>
                <a:lnTo>
                  <a:pt x="8144" y="9434"/>
                </a:lnTo>
                <a:close/>
                <a:moveTo>
                  <a:pt x="8106" y="2462"/>
                </a:moveTo>
                <a:lnTo>
                  <a:pt x="8466" y="2462"/>
                </a:lnTo>
                <a:lnTo>
                  <a:pt x="8466" y="2822"/>
                </a:lnTo>
                <a:lnTo>
                  <a:pt x="8106" y="2822"/>
                </a:lnTo>
                <a:lnTo>
                  <a:pt x="8106" y="2462"/>
                </a:lnTo>
                <a:close/>
                <a:moveTo>
                  <a:pt x="9184" y="7691"/>
                </a:moveTo>
                <a:lnTo>
                  <a:pt x="10262" y="7691"/>
                </a:lnTo>
                <a:lnTo>
                  <a:pt x="10621" y="7691"/>
                </a:lnTo>
                <a:lnTo>
                  <a:pt x="10621" y="8050"/>
                </a:lnTo>
                <a:lnTo>
                  <a:pt x="10262" y="8050"/>
                </a:lnTo>
                <a:lnTo>
                  <a:pt x="9184" y="8050"/>
                </a:lnTo>
                <a:lnTo>
                  <a:pt x="9184" y="7691"/>
                </a:lnTo>
                <a:close/>
                <a:moveTo>
                  <a:pt x="8106" y="5367"/>
                </a:moveTo>
                <a:lnTo>
                  <a:pt x="8230" y="5367"/>
                </a:lnTo>
                <a:lnTo>
                  <a:pt x="8466" y="5367"/>
                </a:lnTo>
                <a:lnTo>
                  <a:pt x="10082" y="5367"/>
                </a:lnTo>
                <a:lnTo>
                  <a:pt x="10082" y="5727"/>
                </a:lnTo>
                <a:lnTo>
                  <a:pt x="8466" y="5727"/>
                </a:lnTo>
                <a:lnTo>
                  <a:pt x="8230" y="5727"/>
                </a:lnTo>
                <a:lnTo>
                  <a:pt x="8106" y="5727"/>
                </a:lnTo>
                <a:lnTo>
                  <a:pt x="8106" y="5367"/>
                </a:lnTo>
                <a:close/>
                <a:moveTo>
                  <a:pt x="8106" y="4206"/>
                </a:moveTo>
                <a:lnTo>
                  <a:pt x="8367" y="4206"/>
                </a:lnTo>
                <a:lnTo>
                  <a:pt x="8466" y="4206"/>
                </a:lnTo>
                <a:lnTo>
                  <a:pt x="10082" y="4206"/>
                </a:lnTo>
                <a:lnTo>
                  <a:pt x="10082" y="4564"/>
                </a:lnTo>
                <a:lnTo>
                  <a:pt x="8466" y="4564"/>
                </a:lnTo>
                <a:lnTo>
                  <a:pt x="8367" y="4564"/>
                </a:lnTo>
                <a:lnTo>
                  <a:pt x="8106" y="4564"/>
                </a:lnTo>
                <a:lnTo>
                  <a:pt x="8106" y="4206"/>
                </a:lnTo>
                <a:close/>
                <a:moveTo>
                  <a:pt x="10262" y="11757"/>
                </a:moveTo>
                <a:lnTo>
                  <a:pt x="10621" y="11757"/>
                </a:lnTo>
                <a:lnTo>
                  <a:pt x="10621" y="12116"/>
                </a:lnTo>
                <a:lnTo>
                  <a:pt x="10262" y="12116"/>
                </a:lnTo>
                <a:lnTo>
                  <a:pt x="10262" y="11757"/>
                </a:lnTo>
                <a:close/>
                <a:moveTo>
                  <a:pt x="9723" y="11757"/>
                </a:moveTo>
                <a:lnTo>
                  <a:pt x="10082" y="11757"/>
                </a:lnTo>
                <a:lnTo>
                  <a:pt x="10082" y="12116"/>
                </a:lnTo>
                <a:lnTo>
                  <a:pt x="9723" y="12116"/>
                </a:lnTo>
                <a:lnTo>
                  <a:pt x="9723" y="11757"/>
                </a:lnTo>
                <a:close/>
                <a:moveTo>
                  <a:pt x="10262" y="10595"/>
                </a:moveTo>
                <a:lnTo>
                  <a:pt x="10621" y="10595"/>
                </a:lnTo>
                <a:lnTo>
                  <a:pt x="10621" y="10955"/>
                </a:lnTo>
                <a:lnTo>
                  <a:pt x="10262" y="10955"/>
                </a:lnTo>
                <a:lnTo>
                  <a:pt x="10262" y="10595"/>
                </a:lnTo>
                <a:close/>
                <a:moveTo>
                  <a:pt x="9184" y="10595"/>
                </a:moveTo>
                <a:lnTo>
                  <a:pt x="9543" y="10595"/>
                </a:lnTo>
                <a:lnTo>
                  <a:pt x="9543" y="10955"/>
                </a:lnTo>
                <a:lnTo>
                  <a:pt x="9184" y="10955"/>
                </a:lnTo>
                <a:lnTo>
                  <a:pt x="9184" y="10595"/>
                </a:lnTo>
                <a:close/>
                <a:moveTo>
                  <a:pt x="10262" y="10014"/>
                </a:moveTo>
                <a:lnTo>
                  <a:pt x="10621" y="10014"/>
                </a:lnTo>
                <a:lnTo>
                  <a:pt x="10621" y="10374"/>
                </a:lnTo>
                <a:lnTo>
                  <a:pt x="10262" y="10374"/>
                </a:lnTo>
                <a:lnTo>
                  <a:pt x="10262" y="10014"/>
                </a:lnTo>
                <a:close/>
                <a:moveTo>
                  <a:pt x="8645" y="10014"/>
                </a:moveTo>
                <a:lnTo>
                  <a:pt x="9004" y="10014"/>
                </a:lnTo>
                <a:lnTo>
                  <a:pt x="9004" y="10374"/>
                </a:lnTo>
                <a:lnTo>
                  <a:pt x="8645" y="10374"/>
                </a:lnTo>
                <a:lnTo>
                  <a:pt x="8645" y="10014"/>
                </a:lnTo>
                <a:close/>
                <a:moveTo>
                  <a:pt x="10262" y="9434"/>
                </a:moveTo>
                <a:lnTo>
                  <a:pt x="10621" y="9434"/>
                </a:lnTo>
                <a:lnTo>
                  <a:pt x="10621" y="9792"/>
                </a:lnTo>
                <a:lnTo>
                  <a:pt x="10262" y="9792"/>
                </a:lnTo>
                <a:lnTo>
                  <a:pt x="10262" y="9434"/>
                </a:lnTo>
                <a:close/>
                <a:moveTo>
                  <a:pt x="9723" y="9434"/>
                </a:moveTo>
                <a:lnTo>
                  <a:pt x="10082" y="9434"/>
                </a:lnTo>
                <a:lnTo>
                  <a:pt x="10082" y="9792"/>
                </a:lnTo>
                <a:lnTo>
                  <a:pt x="9723" y="9792"/>
                </a:lnTo>
                <a:lnTo>
                  <a:pt x="9723" y="9434"/>
                </a:lnTo>
                <a:close/>
                <a:moveTo>
                  <a:pt x="9184" y="9434"/>
                </a:moveTo>
                <a:lnTo>
                  <a:pt x="9543" y="9434"/>
                </a:lnTo>
                <a:lnTo>
                  <a:pt x="9543" y="9792"/>
                </a:lnTo>
                <a:lnTo>
                  <a:pt x="9184" y="9792"/>
                </a:lnTo>
                <a:lnTo>
                  <a:pt x="9184" y="9434"/>
                </a:lnTo>
                <a:close/>
                <a:moveTo>
                  <a:pt x="9723" y="8272"/>
                </a:moveTo>
                <a:lnTo>
                  <a:pt x="10082" y="8272"/>
                </a:lnTo>
                <a:lnTo>
                  <a:pt x="10082" y="8631"/>
                </a:lnTo>
                <a:lnTo>
                  <a:pt x="9723" y="8631"/>
                </a:lnTo>
                <a:lnTo>
                  <a:pt x="9723" y="8272"/>
                </a:lnTo>
                <a:close/>
                <a:moveTo>
                  <a:pt x="9184" y="8272"/>
                </a:moveTo>
                <a:lnTo>
                  <a:pt x="9543" y="8272"/>
                </a:lnTo>
                <a:lnTo>
                  <a:pt x="9543" y="8631"/>
                </a:lnTo>
                <a:lnTo>
                  <a:pt x="9184" y="8631"/>
                </a:lnTo>
                <a:lnTo>
                  <a:pt x="9184" y="8272"/>
                </a:lnTo>
                <a:close/>
                <a:moveTo>
                  <a:pt x="8106" y="7691"/>
                </a:moveTo>
                <a:lnTo>
                  <a:pt x="8466" y="7691"/>
                </a:lnTo>
                <a:lnTo>
                  <a:pt x="8466" y="8050"/>
                </a:lnTo>
                <a:lnTo>
                  <a:pt x="8106" y="8050"/>
                </a:lnTo>
                <a:lnTo>
                  <a:pt x="8106" y="7691"/>
                </a:lnTo>
                <a:close/>
                <a:moveTo>
                  <a:pt x="10262" y="7110"/>
                </a:moveTo>
                <a:lnTo>
                  <a:pt x="10621" y="7110"/>
                </a:lnTo>
                <a:lnTo>
                  <a:pt x="10621" y="7469"/>
                </a:lnTo>
                <a:lnTo>
                  <a:pt x="10262" y="7469"/>
                </a:lnTo>
                <a:lnTo>
                  <a:pt x="10262" y="7110"/>
                </a:lnTo>
                <a:close/>
                <a:moveTo>
                  <a:pt x="8645" y="7110"/>
                </a:moveTo>
                <a:lnTo>
                  <a:pt x="9004" y="7110"/>
                </a:lnTo>
                <a:lnTo>
                  <a:pt x="9004" y="7469"/>
                </a:lnTo>
                <a:lnTo>
                  <a:pt x="8645" y="7469"/>
                </a:lnTo>
                <a:lnTo>
                  <a:pt x="8645" y="7110"/>
                </a:lnTo>
                <a:close/>
                <a:moveTo>
                  <a:pt x="8106" y="7110"/>
                </a:moveTo>
                <a:lnTo>
                  <a:pt x="8466" y="7110"/>
                </a:lnTo>
                <a:lnTo>
                  <a:pt x="8466" y="7469"/>
                </a:lnTo>
                <a:lnTo>
                  <a:pt x="8106" y="7469"/>
                </a:lnTo>
                <a:lnTo>
                  <a:pt x="8106" y="7110"/>
                </a:lnTo>
                <a:close/>
                <a:moveTo>
                  <a:pt x="10262" y="6529"/>
                </a:moveTo>
                <a:lnTo>
                  <a:pt x="10621" y="6529"/>
                </a:lnTo>
                <a:lnTo>
                  <a:pt x="10621" y="6888"/>
                </a:lnTo>
                <a:lnTo>
                  <a:pt x="10262" y="6888"/>
                </a:lnTo>
                <a:lnTo>
                  <a:pt x="10262" y="6529"/>
                </a:lnTo>
                <a:close/>
                <a:moveTo>
                  <a:pt x="9723" y="6529"/>
                </a:moveTo>
                <a:lnTo>
                  <a:pt x="10082" y="6529"/>
                </a:lnTo>
                <a:lnTo>
                  <a:pt x="10082" y="6888"/>
                </a:lnTo>
                <a:lnTo>
                  <a:pt x="9723" y="6888"/>
                </a:lnTo>
                <a:lnTo>
                  <a:pt x="9723" y="6529"/>
                </a:lnTo>
                <a:close/>
                <a:moveTo>
                  <a:pt x="8645" y="6529"/>
                </a:moveTo>
                <a:lnTo>
                  <a:pt x="9004" y="6529"/>
                </a:lnTo>
                <a:lnTo>
                  <a:pt x="9004" y="6888"/>
                </a:lnTo>
                <a:lnTo>
                  <a:pt x="8645" y="6888"/>
                </a:lnTo>
                <a:lnTo>
                  <a:pt x="8645" y="6529"/>
                </a:lnTo>
                <a:close/>
                <a:moveTo>
                  <a:pt x="8106" y="6529"/>
                </a:moveTo>
                <a:lnTo>
                  <a:pt x="8466" y="6529"/>
                </a:lnTo>
                <a:lnTo>
                  <a:pt x="8466" y="6888"/>
                </a:lnTo>
                <a:lnTo>
                  <a:pt x="8106" y="6888"/>
                </a:lnTo>
                <a:lnTo>
                  <a:pt x="8106" y="6529"/>
                </a:lnTo>
                <a:close/>
                <a:moveTo>
                  <a:pt x="10262" y="5948"/>
                </a:moveTo>
                <a:lnTo>
                  <a:pt x="10621" y="5948"/>
                </a:lnTo>
                <a:lnTo>
                  <a:pt x="10621" y="6308"/>
                </a:lnTo>
                <a:lnTo>
                  <a:pt x="10262" y="6308"/>
                </a:lnTo>
                <a:lnTo>
                  <a:pt x="10262" y="5948"/>
                </a:lnTo>
                <a:close/>
                <a:moveTo>
                  <a:pt x="9184" y="5948"/>
                </a:moveTo>
                <a:lnTo>
                  <a:pt x="9543" y="5948"/>
                </a:lnTo>
                <a:lnTo>
                  <a:pt x="9543" y="6308"/>
                </a:lnTo>
                <a:lnTo>
                  <a:pt x="9184" y="6308"/>
                </a:lnTo>
                <a:lnTo>
                  <a:pt x="9184" y="5948"/>
                </a:lnTo>
                <a:close/>
                <a:moveTo>
                  <a:pt x="8645" y="5948"/>
                </a:moveTo>
                <a:lnTo>
                  <a:pt x="9004" y="5948"/>
                </a:lnTo>
                <a:lnTo>
                  <a:pt x="9004" y="6308"/>
                </a:lnTo>
                <a:lnTo>
                  <a:pt x="8645" y="6308"/>
                </a:lnTo>
                <a:lnTo>
                  <a:pt x="8645" y="5948"/>
                </a:lnTo>
                <a:close/>
                <a:moveTo>
                  <a:pt x="8106" y="5948"/>
                </a:moveTo>
                <a:lnTo>
                  <a:pt x="8466" y="5948"/>
                </a:lnTo>
                <a:lnTo>
                  <a:pt x="8466" y="6308"/>
                </a:lnTo>
                <a:lnTo>
                  <a:pt x="8106" y="6308"/>
                </a:lnTo>
                <a:lnTo>
                  <a:pt x="8106" y="5948"/>
                </a:lnTo>
                <a:close/>
                <a:moveTo>
                  <a:pt x="8106" y="4786"/>
                </a:moveTo>
                <a:lnTo>
                  <a:pt x="8466" y="4786"/>
                </a:lnTo>
                <a:lnTo>
                  <a:pt x="8466" y="5145"/>
                </a:lnTo>
                <a:lnTo>
                  <a:pt x="8106" y="5145"/>
                </a:lnTo>
                <a:lnTo>
                  <a:pt x="8106" y="4786"/>
                </a:lnTo>
                <a:close/>
                <a:moveTo>
                  <a:pt x="8645" y="4786"/>
                </a:moveTo>
                <a:lnTo>
                  <a:pt x="9004" y="4786"/>
                </a:lnTo>
                <a:lnTo>
                  <a:pt x="9004" y="5145"/>
                </a:lnTo>
                <a:lnTo>
                  <a:pt x="8645" y="5145"/>
                </a:lnTo>
                <a:lnTo>
                  <a:pt x="8645" y="4786"/>
                </a:lnTo>
                <a:close/>
                <a:moveTo>
                  <a:pt x="9184" y="4786"/>
                </a:moveTo>
                <a:lnTo>
                  <a:pt x="9543" y="4786"/>
                </a:lnTo>
                <a:lnTo>
                  <a:pt x="9543" y="5145"/>
                </a:lnTo>
                <a:lnTo>
                  <a:pt x="9184" y="5145"/>
                </a:lnTo>
                <a:lnTo>
                  <a:pt x="9184" y="4786"/>
                </a:lnTo>
                <a:close/>
                <a:moveTo>
                  <a:pt x="9723" y="4786"/>
                </a:moveTo>
                <a:lnTo>
                  <a:pt x="10082" y="4786"/>
                </a:lnTo>
                <a:lnTo>
                  <a:pt x="10082" y="5145"/>
                </a:lnTo>
                <a:lnTo>
                  <a:pt x="9723" y="5145"/>
                </a:lnTo>
                <a:lnTo>
                  <a:pt x="9723" y="4786"/>
                </a:lnTo>
                <a:close/>
                <a:moveTo>
                  <a:pt x="10262" y="4786"/>
                </a:moveTo>
                <a:lnTo>
                  <a:pt x="10621" y="4786"/>
                </a:lnTo>
                <a:lnTo>
                  <a:pt x="10621" y="5145"/>
                </a:lnTo>
                <a:lnTo>
                  <a:pt x="10262" y="5145"/>
                </a:lnTo>
                <a:lnTo>
                  <a:pt x="10262" y="4786"/>
                </a:lnTo>
                <a:close/>
                <a:moveTo>
                  <a:pt x="8106" y="3625"/>
                </a:moveTo>
                <a:lnTo>
                  <a:pt x="8466" y="3625"/>
                </a:lnTo>
                <a:lnTo>
                  <a:pt x="8466" y="3983"/>
                </a:lnTo>
                <a:lnTo>
                  <a:pt x="8106" y="3983"/>
                </a:lnTo>
                <a:lnTo>
                  <a:pt x="8106" y="3625"/>
                </a:lnTo>
                <a:close/>
                <a:moveTo>
                  <a:pt x="8645" y="3625"/>
                </a:moveTo>
                <a:lnTo>
                  <a:pt x="9004" y="3625"/>
                </a:lnTo>
                <a:lnTo>
                  <a:pt x="9004" y="3983"/>
                </a:lnTo>
                <a:lnTo>
                  <a:pt x="8645" y="3983"/>
                </a:lnTo>
                <a:lnTo>
                  <a:pt x="8645" y="3625"/>
                </a:lnTo>
                <a:close/>
                <a:moveTo>
                  <a:pt x="9184" y="3625"/>
                </a:moveTo>
                <a:lnTo>
                  <a:pt x="9543" y="3625"/>
                </a:lnTo>
                <a:lnTo>
                  <a:pt x="9543" y="3983"/>
                </a:lnTo>
                <a:lnTo>
                  <a:pt x="9184" y="3983"/>
                </a:lnTo>
                <a:lnTo>
                  <a:pt x="9184" y="3625"/>
                </a:lnTo>
                <a:close/>
                <a:moveTo>
                  <a:pt x="9723" y="3625"/>
                </a:moveTo>
                <a:lnTo>
                  <a:pt x="10082" y="3625"/>
                </a:lnTo>
                <a:lnTo>
                  <a:pt x="10082" y="3983"/>
                </a:lnTo>
                <a:lnTo>
                  <a:pt x="9723" y="3983"/>
                </a:lnTo>
                <a:lnTo>
                  <a:pt x="9723" y="3625"/>
                </a:lnTo>
                <a:close/>
                <a:moveTo>
                  <a:pt x="8645" y="2462"/>
                </a:moveTo>
                <a:lnTo>
                  <a:pt x="9004" y="2462"/>
                </a:lnTo>
                <a:lnTo>
                  <a:pt x="9004" y="2822"/>
                </a:lnTo>
                <a:lnTo>
                  <a:pt x="8645" y="2822"/>
                </a:lnTo>
                <a:lnTo>
                  <a:pt x="8645" y="2462"/>
                </a:lnTo>
                <a:close/>
                <a:moveTo>
                  <a:pt x="9184" y="2462"/>
                </a:moveTo>
                <a:lnTo>
                  <a:pt x="9543" y="2462"/>
                </a:lnTo>
                <a:lnTo>
                  <a:pt x="9543" y="2822"/>
                </a:lnTo>
                <a:lnTo>
                  <a:pt x="9184" y="2822"/>
                </a:lnTo>
                <a:lnTo>
                  <a:pt x="9184" y="2462"/>
                </a:lnTo>
                <a:close/>
                <a:moveTo>
                  <a:pt x="9723" y="2462"/>
                </a:moveTo>
                <a:lnTo>
                  <a:pt x="10082" y="2462"/>
                </a:lnTo>
                <a:lnTo>
                  <a:pt x="10082" y="2822"/>
                </a:lnTo>
                <a:lnTo>
                  <a:pt x="9723" y="2822"/>
                </a:lnTo>
                <a:lnTo>
                  <a:pt x="9723" y="2462"/>
                </a:lnTo>
                <a:close/>
                <a:moveTo>
                  <a:pt x="10262" y="2462"/>
                </a:moveTo>
                <a:lnTo>
                  <a:pt x="10621" y="2462"/>
                </a:lnTo>
                <a:lnTo>
                  <a:pt x="10621" y="2822"/>
                </a:lnTo>
                <a:lnTo>
                  <a:pt x="10262" y="2822"/>
                </a:lnTo>
                <a:lnTo>
                  <a:pt x="10262" y="2462"/>
                </a:lnTo>
                <a:close/>
                <a:moveTo>
                  <a:pt x="10262" y="3625"/>
                </a:moveTo>
                <a:lnTo>
                  <a:pt x="10621" y="3625"/>
                </a:lnTo>
                <a:lnTo>
                  <a:pt x="10621" y="3983"/>
                </a:lnTo>
                <a:lnTo>
                  <a:pt x="10262" y="3983"/>
                </a:lnTo>
                <a:lnTo>
                  <a:pt x="10262" y="3625"/>
                </a:lnTo>
                <a:close/>
                <a:moveTo>
                  <a:pt x="12206" y="2374"/>
                </a:moveTo>
                <a:lnTo>
                  <a:pt x="12565" y="2374"/>
                </a:lnTo>
                <a:lnTo>
                  <a:pt x="12565" y="2732"/>
                </a:lnTo>
                <a:lnTo>
                  <a:pt x="12206" y="2732"/>
                </a:lnTo>
                <a:lnTo>
                  <a:pt x="12206" y="2374"/>
                </a:lnTo>
                <a:close/>
                <a:moveTo>
                  <a:pt x="12206" y="7602"/>
                </a:moveTo>
                <a:lnTo>
                  <a:pt x="12458" y="7602"/>
                </a:lnTo>
                <a:lnTo>
                  <a:pt x="12565" y="7602"/>
                </a:lnTo>
                <a:lnTo>
                  <a:pt x="14721" y="7602"/>
                </a:lnTo>
                <a:lnTo>
                  <a:pt x="14721" y="7960"/>
                </a:lnTo>
                <a:lnTo>
                  <a:pt x="12565" y="7960"/>
                </a:lnTo>
                <a:lnTo>
                  <a:pt x="12458" y="7960"/>
                </a:lnTo>
                <a:lnTo>
                  <a:pt x="12206" y="7960"/>
                </a:lnTo>
                <a:lnTo>
                  <a:pt x="12206" y="7602"/>
                </a:lnTo>
                <a:close/>
                <a:moveTo>
                  <a:pt x="12206" y="5277"/>
                </a:moveTo>
                <a:lnTo>
                  <a:pt x="12368" y="5277"/>
                </a:lnTo>
                <a:lnTo>
                  <a:pt x="12565" y="5277"/>
                </a:lnTo>
                <a:lnTo>
                  <a:pt x="14721" y="5277"/>
                </a:lnTo>
                <a:lnTo>
                  <a:pt x="14721" y="5637"/>
                </a:lnTo>
                <a:lnTo>
                  <a:pt x="12565" y="5637"/>
                </a:lnTo>
                <a:lnTo>
                  <a:pt x="12368" y="5637"/>
                </a:lnTo>
                <a:lnTo>
                  <a:pt x="12206" y="5637"/>
                </a:lnTo>
                <a:lnTo>
                  <a:pt x="12206" y="5277"/>
                </a:lnTo>
                <a:close/>
                <a:moveTo>
                  <a:pt x="12206" y="4116"/>
                </a:moveTo>
                <a:lnTo>
                  <a:pt x="12458" y="4116"/>
                </a:lnTo>
                <a:lnTo>
                  <a:pt x="12565" y="4116"/>
                </a:lnTo>
                <a:lnTo>
                  <a:pt x="14721" y="4116"/>
                </a:lnTo>
                <a:lnTo>
                  <a:pt x="14721" y="4475"/>
                </a:lnTo>
                <a:lnTo>
                  <a:pt x="12565" y="4475"/>
                </a:lnTo>
                <a:lnTo>
                  <a:pt x="12458" y="4475"/>
                </a:lnTo>
                <a:lnTo>
                  <a:pt x="12206" y="4475"/>
                </a:lnTo>
                <a:lnTo>
                  <a:pt x="12206" y="4116"/>
                </a:lnTo>
                <a:close/>
                <a:moveTo>
                  <a:pt x="13822" y="8182"/>
                </a:moveTo>
                <a:lnTo>
                  <a:pt x="14182" y="8182"/>
                </a:lnTo>
                <a:lnTo>
                  <a:pt x="14182" y="8542"/>
                </a:lnTo>
                <a:lnTo>
                  <a:pt x="13822" y="8542"/>
                </a:lnTo>
                <a:lnTo>
                  <a:pt x="13822" y="8182"/>
                </a:lnTo>
                <a:close/>
                <a:moveTo>
                  <a:pt x="12745" y="8182"/>
                </a:moveTo>
                <a:lnTo>
                  <a:pt x="13104" y="8182"/>
                </a:lnTo>
                <a:lnTo>
                  <a:pt x="13104" y="8542"/>
                </a:lnTo>
                <a:lnTo>
                  <a:pt x="12745" y="8542"/>
                </a:lnTo>
                <a:lnTo>
                  <a:pt x="12745" y="8182"/>
                </a:lnTo>
                <a:close/>
                <a:moveTo>
                  <a:pt x="12206" y="8182"/>
                </a:moveTo>
                <a:lnTo>
                  <a:pt x="12565" y="8182"/>
                </a:lnTo>
                <a:lnTo>
                  <a:pt x="12565" y="8542"/>
                </a:lnTo>
                <a:lnTo>
                  <a:pt x="12206" y="8542"/>
                </a:lnTo>
                <a:lnTo>
                  <a:pt x="12206" y="8182"/>
                </a:lnTo>
                <a:close/>
                <a:moveTo>
                  <a:pt x="13284" y="7021"/>
                </a:moveTo>
                <a:lnTo>
                  <a:pt x="13643" y="7021"/>
                </a:lnTo>
                <a:lnTo>
                  <a:pt x="13643" y="7379"/>
                </a:lnTo>
                <a:lnTo>
                  <a:pt x="13284" y="7379"/>
                </a:lnTo>
                <a:lnTo>
                  <a:pt x="13284" y="7021"/>
                </a:lnTo>
                <a:close/>
                <a:moveTo>
                  <a:pt x="12745" y="7021"/>
                </a:moveTo>
                <a:lnTo>
                  <a:pt x="13104" y="7021"/>
                </a:lnTo>
                <a:lnTo>
                  <a:pt x="13104" y="7379"/>
                </a:lnTo>
                <a:lnTo>
                  <a:pt x="12745" y="7379"/>
                </a:lnTo>
                <a:lnTo>
                  <a:pt x="12745" y="7021"/>
                </a:lnTo>
                <a:close/>
                <a:moveTo>
                  <a:pt x="12206" y="7021"/>
                </a:moveTo>
                <a:lnTo>
                  <a:pt x="12565" y="7021"/>
                </a:lnTo>
                <a:lnTo>
                  <a:pt x="12565" y="7379"/>
                </a:lnTo>
                <a:lnTo>
                  <a:pt x="12206" y="7379"/>
                </a:lnTo>
                <a:lnTo>
                  <a:pt x="12206" y="7021"/>
                </a:lnTo>
                <a:close/>
                <a:moveTo>
                  <a:pt x="14362" y="6440"/>
                </a:moveTo>
                <a:lnTo>
                  <a:pt x="14721" y="6440"/>
                </a:lnTo>
                <a:lnTo>
                  <a:pt x="14721" y="6799"/>
                </a:lnTo>
                <a:lnTo>
                  <a:pt x="14362" y="6799"/>
                </a:lnTo>
                <a:lnTo>
                  <a:pt x="14362" y="6440"/>
                </a:lnTo>
                <a:close/>
                <a:moveTo>
                  <a:pt x="13822" y="6440"/>
                </a:moveTo>
                <a:lnTo>
                  <a:pt x="14182" y="6440"/>
                </a:lnTo>
                <a:lnTo>
                  <a:pt x="14182" y="6799"/>
                </a:lnTo>
                <a:lnTo>
                  <a:pt x="13822" y="6799"/>
                </a:lnTo>
                <a:lnTo>
                  <a:pt x="13822" y="6440"/>
                </a:lnTo>
                <a:close/>
                <a:moveTo>
                  <a:pt x="12745" y="6440"/>
                </a:moveTo>
                <a:lnTo>
                  <a:pt x="13104" y="6440"/>
                </a:lnTo>
                <a:lnTo>
                  <a:pt x="13104" y="6799"/>
                </a:lnTo>
                <a:lnTo>
                  <a:pt x="12745" y="6799"/>
                </a:lnTo>
                <a:lnTo>
                  <a:pt x="12745" y="6440"/>
                </a:lnTo>
                <a:close/>
                <a:moveTo>
                  <a:pt x="12206" y="6440"/>
                </a:moveTo>
                <a:lnTo>
                  <a:pt x="12565" y="6440"/>
                </a:lnTo>
                <a:lnTo>
                  <a:pt x="12565" y="6799"/>
                </a:lnTo>
                <a:lnTo>
                  <a:pt x="12206" y="6799"/>
                </a:lnTo>
                <a:lnTo>
                  <a:pt x="12206" y="6440"/>
                </a:lnTo>
                <a:close/>
                <a:moveTo>
                  <a:pt x="13822" y="5859"/>
                </a:moveTo>
                <a:lnTo>
                  <a:pt x="14182" y="5859"/>
                </a:lnTo>
                <a:lnTo>
                  <a:pt x="14182" y="6218"/>
                </a:lnTo>
                <a:lnTo>
                  <a:pt x="13822" y="6218"/>
                </a:lnTo>
                <a:lnTo>
                  <a:pt x="13822" y="5859"/>
                </a:lnTo>
                <a:close/>
                <a:moveTo>
                  <a:pt x="13284" y="5859"/>
                </a:moveTo>
                <a:lnTo>
                  <a:pt x="13643" y="5859"/>
                </a:lnTo>
                <a:lnTo>
                  <a:pt x="13643" y="6218"/>
                </a:lnTo>
                <a:lnTo>
                  <a:pt x="13284" y="6218"/>
                </a:lnTo>
                <a:lnTo>
                  <a:pt x="13284" y="5859"/>
                </a:lnTo>
                <a:close/>
                <a:moveTo>
                  <a:pt x="12206" y="5859"/>
                </a:moveTo>
                <a:lnTo>
                  <a:pt x="12565" y="5859"/>
                </a:lnTo>
                <a:lnTo>
                  <a:pt x="12565" y="6218"/>
                </a:lnTo>
                <a:lnTo>
                  <a:pt x="12206" y="6218"/>
                </a:lnTo>
                <a:lnTo>
                  <a:pt x="12206" y="5859"/>
                </a:lnTo>
                <a:close/>
                <a:moveTo>
                  <a:pt x="13822" y="4697"/>
                </a:moveTo>
                <a:lnTo>
                  <a:pt x="14182" y="4697"/>
                </a:lnTo>
                <a:lnTo>
                  <a:pt x="14182" y="5056"/>
                </a:lnTo>
                <a:lnTo>
                  <a:pt x="13822" y="5056"/>
                </a:lnTo>
                <a:lnTo>
                  <a:pt x="13822" y="4697"/>
                </a:lnTo>
                <a:close/>
                <a:moveTo>
                  <a:pt x="13284" y="4697"/>
                </a:moveTo>
                <a:lnTo>
                  <a:pt x="13643" y="4697"/>
                </a:lnTo>
                <a:lnTo>
                  <a:pt x="13643" y="5056"/>
                </a:lnTo>
                <a:lnTo>
                  <a:pt x="13284" y="5056"/>
                </a:lnTo>
                <a:lnTo>
                  <a:pt x="13284" y="4697"/>
                </a:lnTo>
                <a:close/>
                <a:moveTo>
                  <a:pt x="12745" y="4697"/>
                </a:moveTo>
                <a:lnTo>
                  <a:pt x="13104" y="4697"/>
                </a:lnTo>
                <a:lnTo>
                  <a:pt x="13104" y="5056"/>
                </a:lnTo>
                <a:lnTo>
                  <a:pt x="12745" y="5056"/>
                </a:lnTo>
                <a:lnTo>
                  <a:pt x="12745" y="4697"/>
                </a:lnTo>
                <a:close/>
                <a:moveTo>
                  <a:pt x="12206" y="4697"/>
                </a:moveTo>
                <a:lnTo>
                  <a:pt x="12565" y="4697"/>
                </a:lnTo>
                <a:lnTo>
                  <a:pt x="12565" y="5056"/>
                </a:lnTo>
                <a:lnTo>
                  <a:pt x="12206" y="5056"/>
                </a:lnTo>
                <a:lnTo>
                  <a:pt x="12206" y="4697"/>
                </a:lnTo>
                <a:close/>
                <a:moveTo>
                  <a:pt x="14362" y="3535"/>
                </a:moveTo>
                <a:lnTo>
                  <a:pt x="14721" y="3535"/>
                </a:lnTo>
                <a:lnTo>
                  <a:pt x="14721" y="3895"/>
                </a:lnTo>
                <a:lnTo>
                  <a:pt x="14362" y="3895"/>
                </a:lnTo>
                <a:lnTo>
                  <a:pt x="14362" y="3535"/>
                </a:lnTo>
                <a:close/>
                <a:moveTo>
                  <a:pt x="13822" y="3535"/>
                </a:moveTo>
                <a:lnTo>
                  <a:pt x="14182" y="3535"/>
                </a:lnTo>
                <a:lnTo>
                  <a:pt x="14182" y="3895"/>
                </a:lnTo>
                <a:lnTo>
                  <a:pt x="13822" y="3895"/>
                </a:lnTo>
                <a:lnTo>
                  <a:pt x="13822" y="3535"/>
                </a:lnTo>
                <a:close/>
                <a:moveTo>
                  <a:pt x="13284" y="3535"/>
                </a:moveTo>
                <a:lnTo>
                  <a:pt x="13643" y="3535"/>
                </a:lnTo>
                <a:lnTo>
                  <a:pt x="13643" y="3895"/>
                </a:lnTo>
                <a:lnTo>
                  <a:pt x="13284" y="3895"/>
                </a:lnTo>
                <a:lnTo>
                  <a:pt x="13284" y="3535"/>
                </a:lnTo>
                <a:close/>
                <a:moveTo>
                  <a:pt x="12745" y="3535"/>
                </a:moveTo>
                <a:lnTo>
                  <a:pt x="13104" y="3535"/>
                </a:lnTo>
                <a:lnTo>
                  <a:pt x="13104" y="3895"/>
                </a:lnTo>
                <a:lnTo>
                  <a:pt x="12745" y="3895"/>
                </a:lnTo>
                <a:lnTo>
                  <a:pt x="12745" y="3535"/>
                </a:lnTo>
                <a:close/>
                <a:moveTo>
                  <a:pt x="12206" y="3535"/>
                </a:moveTo>
                <a:lnTo>
                  <a:pt x="12565" y="3535"/>
                </a:lnTo>
                <a:lnTo>
                  <a:pt x="12565" y="3895"/>
                </a:lnTo>
                <a:lnTo>
                  <a:pt x="12206" y="3895"/>
                </a:lnTo>
                <a:lnTo>
                  <a:pt x="12206" y="3535"/>
                </a:lnTo>
                <a:close/>
                <a:moveTo>
                  <a:pt x="14362" y="2374"/>
                </a:moveTo>
                <a:lnTo>
                  <a:pt x="14721" y="2374"/>
                </a:lnTo>
                <a:lnTo>
                  <a:pt x="14721" y="2732"/>
                </a:lnTo>
                <a:lnTo>
                  <a:pt x="14362" y="2732"/>
                </a:lnTo>
                <a:lnTo>
                  <a:pt x="14362" y="2374"/>
                </a:lnTo>
                <a:close/>
                <a:moveTo>
                  <a:pt x="13822" y="2374"/>
                </a:moveTo>
                <a:lnTo>
                  <a:pt x="14182" y="2374"/>
                </a:lnTo>
                <a:lnTo>
                  <a:pt x="14182" y="2732"/>
                </a:lnTo>
                <a:lnTo>
                  <a:pt x="13822" y="2732"/>
                </a:lnTo>
                <a:lnTo>
                  <a:pt x="13822" y="2374"/>
                </a:lnTo>
                <a:close/>
                <a:moveTo>
                  <a:pt x="13284" y="2374"/>
                </a:moveTo>
                <a:lnTo>
                  <a:pt x="13643" y="2374"/>
                </a:lnTo>
                <a:lnTo>
                  <a:pt x="13643" y="2732"/>
                </a:lnTo>
                <a:lnTo>
                  <a:pt x="13284" y="2732"/>
                </a:lnTo>
                <a:lnTo>
                  <a:pt x="13284" y="2374"/>
                </a:lnTo>
                <a:close/>
                <a:moveTo>
                  <a:pt x="12745" y="2374"/>
                </a:moveTo>
                <a:lnTo>
                  <a:pt x="13104" y="2374"/>
                </a:lnTo>
                <a:lnTo>
                  <a:pt x="13104" y="2732"/>
                </a:lnTo>
                <a:lnTo>
                  <a:pt x="12745" y="2732"/>
                </a:lnTo>
                <a:lnTo>
                  <a:pt x="12745" y="2374"/>
                </a:lnTo>
                <a:close/>
                <a:moveTo>
                  <a:pt x="5912" y="8673"/>
                </a:moveTo>
                <a:lnTo>
                  <a:pt x="6271" y="8673"/>
                </a:lnTo>
                <a:lnTo>
                  <a:pt x="6271" y="9033"/>
                </a:lnTo>
                <a:lnTo>
                  <a:pt x="5912" y="9033"/>
                </a:lnTo>
                <a:lnTo>
                  <a:pt x="5912" y="8673"/>
                </a:lnTo>
                <a:close/>
                <a:moveTo>
                  <a:pt x="6990" y="10819"/>
                </a:moveTo>
                <a:lnTo>
                  <a:pt x="7349" y="10819"/>
                </a:lnTo>
                <a:lnTo>
                  <a:pt x="7349" y="11178"/>
                </a:lnTo>
                <a:lnTo>
                  <a:pt x="6990" y="11178"/>
                </a:lnTo>
                <a:lnTo>
                  <a:pt x="6990" y="10819"/>
                </a:lnTo>
                <a:close/>
                <a:moveTo>
                  <a:pt x="6451" y="10819"/>
                </a:moveTo>
                <a:lnTo>
                  <a:pt x="6810" y="10819"/>
                </a:lnTo>
                <a:lnTo>
                  <a:pt x="6810" y="11178"/>
                </a:lnTo>
                <a:lnTo>
                  <a:pt x="6451" y="11178"/>
                </a:lnTo>
                <a:lnTo>
                  <a:pt x="6451" y="10819"/>
                </a:lnTo>
                <a:close/>
                <a:moveTo>
                  <a:pt x="5912" y="10819"/>
                </a:moveTo>
                <a:lnTo>
                  <a:pt x="6271" y="10819"/>
                </a:lnTo>
                <a:lnTo>
                  <a:pt x="6271" y="11178"/>
                </a:lnTo>
                <a:lnTo>
                  <a:pt x="5912" y="11178"/>
                </a:lnTo>
                <a:lnTo>
                  <a:pt x="5912" y="10819"/>
                </a:lnTo>
                <a:close/>
                <a:moveTo>
                  <a:pt x="6990" y="9746"/>
                </a:moveTo>
                <a:lnTo>
                  <a:pt x="7349" y="9746"/>
                </a:lnTo>
                <a:lnTo>
                  <a:pt x="7349" y="10106"/>
                </a:lnTo>
                <a:lnTo>
                  <a:pt x="6990" y="10106"/>
                </a:lnTo>
                <a:lnTo>
                  <a:pt x="6990" y="9746"/>
                </a:lnTo>
                <a:close/>
                <a:moveTo>
                  <a:pt x="6451" y="9746"/>
                </a:moveTo>
                <a:lnTo>
                  <a:pt x="6810" y="9746"/>
                </a:lnTo>
                <a:lnTo>
                  <a:pt x="6810" y="10106"/>
                </a:lnTo>
                <a:lnTo>
                  <a:pt x="6451" y="10106"/>
                </a:lnTo>
                <a:lnTo>
                  <a:pt x="6451" y="9746"/>
                </a:lnTo>
                <a:close/>
                <a:moveTo>
                  <a:pt x="5912" y="9746"/>
                </a:moveTo>
                <a:lnTo>
                  <a:pt x="6271" y="9746"/>
                </a:lnTo>
                <a:lnTo>
                  <a:pt x="6271" y="10106"/>
                </a:lnTo>
                <a:lnTo>
                  <a:pt x="5912" y="10106"/>
                </a:lnTo>
                <a:lnTo>
                  <a:pt x="5912" y="9746"/>
                </a:lnTo>
                <a:close/>
                <a:moveTo>
                  <a:pt x="6990" y="8673"/>
                </a:moveTo>
                <a:lnTo>
                  <a:pt x="7349" y="8673"/>
                </a:lnTo>
                <a:lnTo>
                  <a:pt x="7349" y="9033"/>
                </a:lnTo>
                <a:lnTo>
                  <a:pt x="6990" y="9033"/>
                </a:lnTo>
                <a:lnTo>
                  <a:pt x="6990" y="8673"/>
                </a:lnTo>
                <a:close/>
                <a:moveTo>
                  <a:pt x="6451" y="8673"/>
                </a:moveTo>
                <a:lnTo>
                  <a:pt x="6810" y="8673"/>
                </a:lnTo>
                <a:lnTo>
                  <a:pt x="6810" y="9033"/>
                </a:lnTo>
                <a:lnTo>
                  <a:pt x="6451" y="9033"/>
                </a:lnTo>
                <a:lnTo>
                  <a:pt x="6451" y="8673"/>
                </a:lnTo>
                <a:close/>
                <a:moveTo>
                  <a:pt x="3503" y="5233"/>
                </a:moveTo>
                <a:lnTo>
                  <a:pt x="3861" y="5233"/>
                </a:lnTo>
                <a:lnTo>
                  <a:pt x="3861" y="5593"/>
                </a:lnTo>
                <a:lnTo>
                  <a:pt x="3503" y="5593"/>
                </a:lnTo>
                <a:lnTo>
                  <a:pt x="3503" y="5233"/>
                </a:lnTo>
                <a:close/>
                <a:moveTo>
                  <a:pt x="1885" y="11489"/>
                </a:moveTo>
                <a:lnTo>
                  <a:pt x="3503" y="11489"/>
                </a:lnTo>
                <a:lnTo>
                  <a:pt x="3697" y="11489"/>
                </a:lnTo>
                <a:lnTo>
                  <a:pt x="3861" y="11489"/>
                </a:lnTo>
                <a:lnTo>
                  <a:pt x="3861" y="11848"/>
                </a:lnTo>
                <a:lnTo>
                  <a:pt x="3697" y="11848"/>
                </a:lnTo>
                <a:lnTo>
                  <a:pt x="3503" y="11848"/>
                </a:lnTo>
                <a:lnTo>
                  <a:pt x="1885" y="11848"/>
                </a:lnTo>
                <a:lnTo>
                  <a:pt x="1885" y="11489"/>
                </a:lnTo>
                <a:close/>
                <a:moveTo>
                  <a:pt x="1885" y="10238"/>
                </a:moveTo>
                <a:lnTo>
                  <a:pt x="3503" y="10238"/>
                </a:lnTo>
                <a:lnTo>
                  <a:pt x="3638" y="10238"/>
                </a:lnTo>
                <a:lnTo>
                  <a:pt x="3861" y="10238"/>
                </a:lnTo>
                <a:lnTo>
                  <a:pt x="3861" y="10597"/>
                </a:lnTo>
                <a:lnTo>
                  <a:pt x="3638" y="10597"/>
                </a:lnTo>
                <a:lnTo>
                  <a:pt x="3503" y="10597"/>
                </a:lnTo>
                <a:lnTo>
                  <a:pt x="1885" y="10597"/>
                </a:lnTo>
                <a:lnTo>
                  <a:pt x="1885" y="10238"/>
                </a:lnTo>
                <a:close/>
                <a:moveTo>
                  <a:pt x="2964" y="8361"/>
                </a:moveTo>
                <a:lnTo>
                  <a:pt x="3248" y="8361"/>
                </a:lnTo>
                <a:lnTo>
                  <a:pt x="3322" y="8361"/>
                </a:lnTo>
                <a:lnTo>
                  <a:pt x="3861" y="8361"/>
                </a:lnTo>
                <a:lnTo>
                  <a:pt x="3861" y="8720"/>
                </a:lnTo>
                <a:lnTo>
                  <a:pt x="3322" y="8720"/>
                </a:lnTo>
                <a:lnTo>
                  <a:pt x="3248" y="8720"/>
                </a:lnTo>
                <a:lnTo>
                  <a:pt x="2964" y="8720"/>
                </a:lnTo>
                <a:lnTo>
                  <a:pt x="2964" y="8361"/>
                </a:lnTo>
                <a:close/>
                <a:moveTo>
                  <a:pt x="1346" y="7736"/>
                </a:moveTo>
                <a:lnTo>
                  <a:pt x="1571" y="7736"/>
                </a:lnTo>
                <a:lnTo>
                  <a:pt x="1706" y="7736"/>
                </a:lnTo>
                <a:lnTo>
                  <a:pt x="2245" y="7736"/>
                </a:lnTo>
                <a:lnTo>
                  <a:pt x="2245" y="8094"/>
                </a:lnTo>
                <a:lnTo>
                  <a:pt x="1706" y="8094"/>
                </a:lnTo>
                <a:lnTo>
                  <a:pt x="1571" y="8094"/>
                </a:lnTo>
                <a:lnTo>
                  <a:pt x="1346" y="8094"/>
                </a:lnTo>
                <a:lnTo>
                  <a:pt x="1346" y="7736"/>
                </a:lnTo>
                <a:close/>
                <a:moveTo>
                  <a:pt x="1346" y="7110"/>
                </a:moveTo>
                <a:lnTo>
                  <a:pt x="3503" y="7110"/>
                </a:lnTo>
                <a:lnTo>
                  <a:pt x="3577" y="7110"/>
                </a:lnTo>
                <a:lnTo>
                  <a:pt x="3861" y="7110"/>
                </a:lnTo>
                <a:lnTo>
                  <a:pt x="3861" y="7469"/>
                </a:lnTo>
                <a:lnTo>
                  <a:pt x="3577" y="7469"/>
                </a:lnTo>
                <a:lnTo>
                  <a:pt x="3503" y="7469"/>
                </a:lnTo>
                <a:lnTo>
                  <a:pt x="1346" y="7469"/>
                </a:lnTo>
                <a:lnTo>
                  <a:pt x="1346" y="7110"/>
                </a:lnTo>
                <a:close/>
                <a:moveTo>
                  <a:pt x="1346" y="5233"/>
                </a:moveTo>
                <a:lnTo>
                  <a:pt x="1705" y="5233"/>
                </a:lnTo>
                <a:lnTo>
                  <a:pt x="1705" y="5593"/>
                </a:lnTo>
                <a:lnTo>
                  <a:pt x="1346" y="5593"/>
                </a:lnTo>
                <a:lnTo>
                  <a:pt x="1346" y="5233"/>
                </a:lnTo>
                <a:close/>
                <a:moveTo>
                  <a:pt x="1720" y="5233"/>
                </a:moveTo>
                <a:lnTo>
                  <a:pt x="1727" y="5233"/>
                </a:lnTo>
                <a:lnTo>
                  <a:pt x="1773" y="5233"/>
                </a:lnTo>
                <a:lnTo>
                  <a:pt x="1777" y="5233"/>
                </a:lnTo>
                <a:lnTo>
                  <a:pt x="1932" y="5233"/>
                </a:lnTo>
                <a:lnTo>
                  <a:pt x="2783" y="5233"/>
                </a:lnTo>
                <a:lnTo>
                  <a:pt x="2783" y="5593"/>
                </a:lnTo>
                <a:lnTo>
                  <a:pt x="1932" y="5593"/>
                </a:lnTo>
                <a:lnTo>
                  <a:pt x="1777" y="5593"/>
                </a:lnTo>
                <a:lnTo>
                  <a:pt x="1773" y="5593"/>
                </a:lnTo>
                <a:lnTo>
                  <a:pt x="1727" y="5593"/>
                </a:lnTo>
                <a:lnTo>
                  <a:pt x="1720" y="5593"/>
                </a:lnTo>
                <a:lnTo>
                  <a:pt x="1720" y="5233"/>
                </a:lnTo>
                <a:close/>
                <a:moveTo>
                  <a:pt x="3503" y="12740"/>
                </a:moveTo>
                <a:lnTo>
                  <a:pt x="3861" y="12740"/>
                </a:lnTo>
                <a:lnTo>
                  <a:pt x="3861" y="13100"/>
                </a:lnTo>
                <a:lnTo>
                  <a:pt x="3503" y="13100"/>
                </a:lnTo>
                <a:lnTo>
                  <a:pt x="3503" y="12740"/>
                </a:lnTo>
                <a:close/>
                <a:moveTo>
                  <a:pt x="2964" y="12740"/>
                </a:moveTo>
                <a:lnTo>
                  <a:pt x="3322" y="12740"/>
                </a:lnTo>
                <a:lnTo>
                  <a:pt x="3322" y="13100"/>
                </a:lnTo>
                <a:lnTo>
                  <a:pt x="2964" y="13100"/>
                </a:lnTo>
                <a:lnTo>
                  <a:pt x="2964" y="12740"/>
                </a:lnTo>
                <a:close/>
                <a:moveTo>
                  <a:pt x="2424" y="12740"/>
                </a:moveTo>
                <a:lnTo>
                  <a:pt x="2783" y="12740"/>
                </a:lnTo>
                <a:lnTo>
                  <a:pt x="2783" y="13100"/>
                </a:lnTo>
                <a:lnTo>
                  <a:pt x="2424" y="13100"/>
                </a:lnTo>
                <a:lnTo>
                  <a:pt x="2424" y="12740"/>
                </a:lnTo>
                <a:close/>
                <a:moveTo>
                  <a:pt x="1885" y="12740"/>
                </a:moveTo>
                <a:lnTo>
                  <a:pt x="2245" y="12740"/>
                </a:lnTo>
                <a:lnTo>
                  <a:pt x="2245" y="13100"/>
                </a:lnTo>
                <a:lnTo>
                  <a:pt x="1885" y="13100"/>
                </a:lnTo>
                <a:lnTo>
                  <a:pt x="1885" y="12740"/>
                </a:lnTo>
                <a:close/>
                <a:moveTo>
                  <a:pt x="1346" y="12740"/>
                </a:moveTo>
                <a:lnTo>
                  <a:pt x="1706" y="12740"/>
                </a:lnTo>
                <a:lnTo>
                  <a:pt x="1706" y="13100"/>
                </a:lnTo>
                <a:lnTo>
                  <a:pt x="1346" y="13100"/>
                </a:lnTo>
                <a:lnTo>
                  <a:pt x="1346" y="12740"/>
                </a:lnTo>
                <a:close/>
                <a:moveTo>
                  <a:pt x="2964" y="12115"/>
                </a:moveTo>
                <a:lnTo>
                  <a:pt x="3322" y="12115"/>
                </a:lnTo>
                <a:lnTo>
                  <a:pt x="3322" y="12473"/>
                </a:lnTo>
                <a:lnTo>
                  <a:pt x="2964" y="12473"/>
                </a:lnTo>
                <a:lnTo>
                  <a:pt x="2964" y="12115"/>
                </a:lnTo>
                <a:close/>
                <a:moveTo>
                  <a:pt x="1885" y="12115"/>
                </a:moveTo>
                <a:lnTo>
                  <a:pt x="2245" y="12115"/>
                </a:lnTo>
                <a:lnTo>
                  <a:pt x="2245" y="12473"/>
                </a:lnTo>
                <a:lnTo>
                  <a:pt x="1885" y="12473"/>
                </a:lnTo>
                <a:lnTo>
                  <a:pt x="1885" y="12115"/>
                </a:lnTo>
                <a:close/>
                <a:moveTo>
                  <a:pt x="1346" y="12115"/>
                </a:moveTo>
                <a:lnTo>
                  <a:pt x="1706" y="12115"/>
                </a:lnTo>
                <a:lnTo>
                  <a:pt x="1706" y="12473"/>
                </a:lnTo>
                <a:lnTo>
                  <a:pt x="1346" y="12473"/>
                </a:lnTo>
                <a:lnTo>
                  <a:pt x="1346" y="12115"/>
                </a:lnTo>
                <a:close/>
                <a:moveTo>
                  <a:pt x="3503" y="10863"/>
                </a:moveTo>
                <a:lnTo>
                  <a:pt x="3861" y="10863"/>
                </a:lnTo>
                <a:lnTo>
                  <a:pt x="3861" y="11223"/>
                </a:lnTo>
                <a:lnTo>
                  <a:pt x="3503" y="11223"/>
                </a:lnTo>
                <a:lnTo>
                  <a:pt x="3503" y="10863"/>
                </a:lnTo>
                <a:close/>
                <a:moveTo>
                  <a:pt x="2964" y="10863"/>
                </a:moveTo>
                <a:lnTo>
                  <a:pt x="3322" y="10863"/>
                </a:lnTo>
                <a:lnTo>
                  <a:pt x="3322" y="11223"/>
                </a:lnTo>
                <a:lnTo>
                  <a:pt x="2964" y="11223"/>
                </a:lnTo>
                <a:lnTo>
                  <a:pt x="2964" y="10863"/>
                </a:lnTo>
                <a:close/>
                <a:moveTo>
                  <a:pt x="2424" y="10863"/>
                </a:moveTo>
                <a:lnTo>
                  <a:pt x="2783" y="10863"/>
                </a:lnTo>
                <a:lnTo>
                  <a:pt x="2783" y="11223"/>
                </a:lnTo>
                <a:lnTo>
                  <a:pt x="2424" y="11223"/>
                </a:lnTo>
                <a:lnTo>
                  <a:pt x="2424" y="10863"/>
                </a:lnTo>
                <a:close/>
                <a:moveTo>
                  <a:pt x="1885" y="10863"/>
                </a:moveTo>
                <a:lnTo>
                  <a:pt x="2245" y="10863"/>
                </a:lnTo>
                <a:lnTo>
                  <a:pt x="2245" y="11223"/>
                </a:lnTo>
                <a:lnTo>
                  <a:pt x="1885" y="11223"/>
                </a:lnTo>
                <a:lnTo>
                  <a:pt x="1885" y="10863"/>
                </a:lnTo>
                <a:close/>
                <a:moveTo>
                  <a:pt x="1346" y="10863"/>
                </a:moveTo>
                <a:lnTo>
                  <a:pt x="1706" y="10863"/>
                </a:lnTo>
                <a:lnTo>
                  <a:pt x="1706" y="11223"/>
                </a:lnTo>
                <a:lnTo>
                  <a:pt x="1346" y="11223"/>
                </a:lnTo>
                <a:lnTo>
                  <a:pt x="1346" y="10863"/>
                </a:lnTo>
                <a:close/>
                <a:moveTo>
                  <a:pt x="3503" y="9612"/>
                </a:moveTo>
                <a:lnTo>
                  <a:pt x="3861" y="9612"/>
                </a:lnTo>
                <a:lnTo>
                  <a:pt x="3861" y="9972"/>
                </a:lnTo>
                <a:lnTo>
                  <a:pt x="3503" y="9972"/>
                </a:lnTo>
                <a:lnTo>
                  <a:pt x="3503" y="9612"/>
                </a:lnTo>
                <a:close/>
                <a:moveTo>
                  <a:pt x="2964" y="9612"/>
                </a:moveTo>
                <a:lnTo>
                  <a:pt x="3322" y="9612"/>
                </a:lnTo>
                <a:lnTo>
                  <a:pt x="3322" y="9972"/>
                </a:lnTo>
                <a:lnTo>
                  <a:pt x="2964" y="9972"/>
                </a:lnTo>
                <a:lnTo>
                  <a:pt x="2964" y="9612"/>
                </a:lnTo>
                <a:close/>
                <a:moveTo>
                  <a:pt x="2424" y="9612"/>
                </a:moveTo>
                <a:lnTo>
                  <a:pt x="2783" y="9612"/>
                </a:lnTo>
                <a:lnTo>
                  <a:pt x="2783" y="9972"/>
                </a:lnTo>
                <a:lnTo>
                  <a:pt x="2424" y="9972"/>
                </a:lnTo>
                <a:lnTo>
                  <a:pt x="2424" y="9612"/>
                </a:lnTo>
                <a:close/>
                <a:moveTo>
                  <a:pt x="1885" y="9612"/>
                </a:moveTo>
                <a:lnTo>
                  <a:pt x="2245" y="9612"/>
                </a:lnTo>
                <a:lnTo>
                  <a:pt x="2245" y="9972"/>
                </a:lnTo>
                <a:lnTo>
                  <a:pt x="1885" y="9972"/>
                </a:lnTo>
                <a:lnTo>
                  <a:pt x="1885" y="9612"/>
                </a:lnTo>
                <a:close/>
                <a:moveTo>
                  <a:pt x="1346" y="9612"/>
                </a:moveTo>
                <a:lnTo>
                  <a:pt x="1706" y="9612"/>
                </a:lnTo>
                <a:lnTo>
                  <a:pt x="1706" y="9972"/>
                </a:lnTo>
                <a:lnTo>
                  <a:pt x="1346" y="9972"/>
                </a:lnTo>
                <a:lnTo>
                  <a:pt x="1346" y="9612"/>
                </a:lnTo>
                <a:close/>
                <a:moveTo>
                  <a:pt x="3503" y="8987"/>
                </a:moveTo>
                <a:lnTo>
                  <a:pt x="3861" y="8987"/>
                </a:lnTo>
                <a:lnTo>
                  <a:pt x="3861" y="9346"/>
                </a:lnTo>
                <a:lnTo>
                  <a:pt x="3503" y="9346"/>
                </a:lnTo>
                <a:lnTo>
                  <a:pt x="3503" y="8987"/>
                </a:lnTo>
                <a:close/>
                <a:moveTo>
                  <a:pt x="1885" y="8987"/>
                </a:moveTo>
                <a:lnTo>
                  <a:pt x="2245" y="8987"/>
                </a:lnTo>
                <a:lnTo>
                  <a:pt x="2245" y="9346"/>
                </a:lnTo>
                <a:lnTo>
                  <a:pt x="1885" y="9346"/>
                </a:lnTo>
                <a:lnTo>
                  <a:pt x="1885" y="8987"/>
                </a:lnTo>
                <a:close/>
                <a:moveTo>
                  <a:pt x="1346" y="8987"/>
                </a:moveTo>
                <a:lnTo>
                  <a:pt x="1706" y="8987"/>
                </a:lnTo>
                <a:lnTo>
                  <a:pt x="1706" y="9346"/>
                </a:lnTo>
                <a:lnTo>
                  <a:pt x="1346" y="9346"/>
                </a:lnTo>
                <a:lnTo>
                  <a:pt x="1346" y="8987"/>
                </a:lnTo>
                <a:close/>
                <a:moveTo>
                  <a:pt x="2424" y="8361"/>
                </a:moveTo>
                <a:lnTo>
                  <a:pt x="2783" y="8361"/>
                </a:lnTo>
                <a:lnTo>
                  <a:pt x="2783" y="8720"/>
                </a:lnTo>
                <a:lnTo>
                  <a:pt x="2424" y="8720"/>
                </a:lnTo>
                <a:lnTo>
                  <a:pt x="2424" y="8361"/>
                </a:lnTo>
                <a:close/>
                <a:moveTo>
                  <a:pt x="1885" y="8361"/>
                </a:moveTo>
                <a:lnTo>
                  <a:pt x="2245" y="8361"/>
                </a:lnTo>
                <a:lnTo>
                  <a:pt x="2245" y="8720"/>
                </a:lnTo>
                <a:lnTo>
                  <a:pt x="1885" y="8720"/>
                </a:lnTo>
                <a:lnTo>
                  <a:pt x="1885" y="8361"/>
                </a:lnTo>
                <a:close/>
                <a:moveTo>
                  <a:pt x="1346" y="8361"/>
                </a:moveTo>
                <a:lnTo>
                  <a:pt x="1706" y="8361"/>
                </a:lnTo>
                <a:lnTo>
                  <a:pt x="1706" y="8720"/>
                </a:lnTo>
                <a:lnTo>
                  <a:pt x="1346" y="8720"/>
                </a:lnTo>
                <a:lnTo>
                  <a:pt x="1346" y="8361"/>
                </a:lnTo>
                <a:close/>
                <a:moveTo>
                  <a:pt x="3503" y="7736"/>
                </a:moveTo>
                <a:lnTo>
                  <a:pt x="3861" y="7736"/>
                </a:lnTo>
                <a:lnTo>
                  <a:pt x="3861" y="8094"/>
                </a:lnTo>
                <a:lnTo>
                  <a:pt x="3503" y="8094"/>
                </a:lnTo>
                <a:lnTo>
                  <a:pt x="3503" y="7736"/>
                </a:lnTo>
                <a:close/>
                <a:moveTo>
                  <a:pt x="2424" y="7736"/>
                </a:moveTo>
                <a:lnTo>
                  <a:pt x="2783" y="7736"/>
                </a:lnTo>
                <a:lnTo>
                  <a:pt x="2783" y="8094"/>
                </a:lnTo>
                <a:lnTo>
                  <a:pt x="2424" y="8094"/>
                </a:lnTo>
                <a:lnTo>
                  <a:pt x="2424" y="7736"/>
                </a:lnTo>
                <a:close/>
                <a:moveTo>
                  <a:pt x="3503" y="6484"/>
                </a:moveTo>
                <a:lnTo>
                  <a:pt x="3861" y="6484"/>
                </a:lnTo>
                <a:lnTo>
                  <a:pt x="3861" y="6844"/>
                </a:lnTo>
                <a:lnTo>
                  <a:pt x="3503" y="6844"/>
                </a:lnTo>
                <a:lnTo>
                  <a:pt x="3503" y="6484"/>
                </a:lnTo>
                <a:close/>
                <a:moveTo>
                  <a:pt x="2424" y="6484"/>
                </a:moveTo>
                <a:lnTo>
                  <a:pt x="2783" y="6484"/>
                </a:lnTo>
                <a:lnTo>
                  <a:pt x="2783" y="6844"/>
                </a:lnTo>
                <a:lnTo>
                  <a:pt x="2424" y="6844"/>
                </a:lnTo>
                <a:lnTo>
                  <a:pt x="2424" y="6484"/>
                </a:lnTo>
                <a:close/>
                <a:moveTo>
                  <a:pt x="1885" y="6484"/>
                </a:moveTo>
                <a:lnTo>
                  <a:pt x="2245" y="6484"/>
                </a:lnTo>
                <a:lnTo>
                  <a:pt x="2245" y="6844"/>
                </a:lnTo>
                <a:lnTo>
                  <a:pt x="1885" y="6844"/>
                </a:lnTo>
                <a:lnTo>
                  <a:pt x="1885" y="6484"/>
                </a:lnTo>
                <a:close/>
                <a:moveTo>
                  <a:pt x="1346" y="6484"/>
                </a:moveTo>
                <a:lnTo>
                  <a:pt x="1706" y="6484"/>
                </a:lnTo>
                <a:lnTo>
                  <a:pt x="1706" y="6844"/>
                </a:lnTo>
                <a:lnTo>
                  <a:pt x="1346" y="6844"/>
                </a:lnTo>
                <a:lnTo>
                  <a:pt x="1346" y="6484"/>
                </a:lnTo>
                <a:close/>
                <a:moveTo>
                  <a:pt x="3503" y="5859"/>
                </a:moveTo>
                <a:lnTo>
                  <a:pt x="3861" y="5859"/>
                </a:lnTo>
                <a:lnTo>
                  <a:pt x="3861" y="6218"/>
                </a:lnTo>
                <a:lnTo>
                  <a:pt x="3503" y="6218"/>
                </a:lnTo>
                <a:lnTo>
                  <a:pt x="3503" y="5859"/>
                </a:lnTo>
                <a:close/>
                <a:moveTo>
                  <a:pt x="2964" y="5859"/>
                </a:moveTo>
                <a:lnTo>
                  <a:pt x="3322" y="5859"/>
                </a:lnTo>
                <a:lnTo>
                  <a:pt x="3322" y="6218"/>
                </a:lnTo>
                <a:lnTo>
                  <a:pt x="2964" y="6218"/>
                </a:lnTo>
                <a:lnTo>
                  <a:pt x="2964" y="5859"/>
                </a:lnTo>
                <a:close/>
                <a:moveTo>
                  <a:pt x="2424" y="5859"/>
                </a:moveTo>
                <a:lnTo>
                  <a:pt x="2783" y="5859"/>
                </a:lnTo>
                <a:lnTo>
                  <a:pt x="2783" y="6218"/>
                </a:lnTo>
                <a:lnTo>
                  <a:pt x="2424" y="6218"/>
                </a:lnTo>
                <a:lnTo>
                  <a:pt x="2424" y="5859"/>
                </a:lnTo>
                <a:close/>
                <a:moveTo>
                  <a:pt x="1346" y="5859"/>
                </a:moveTo>
                <a:lnTo>
                  <a:pt x="1706" y="5859"/>
                </a:lnTo>
                <a:lnTo>
                  <a:pt x="1706" y="6218"/>
                </a:lnTo>
                <a:lnTo>
                  <a:pt x="1346" y="6218"/>
                </a:lnTo>
                <a:lnTo>
                  <a:pt x="1346" y="5859"/>
                </a:lnTo>
                <a:close/>
              </a:path>
            </a:pathLst>
          </a:custGeom>
          <a:solidFill>
            <a:srgbClr val="00B0F0"/>
          </a:solidFill>
          <a:ln w="9525">
            <a:noFill/>
            <a:round/>
            <a:headEnd/>
            <a:tailEnd/>
          </a:ln>
        </p:spPr>
        <p:txBody>
          <a:bodyPr vert="horz" wrap="square" lIns="91404" tIns="45702" rIns="91404" bIns="45702" numCol="1" anchor="t" anchorCtr="0" compatLnSpc="1">
            <a:prstTxWarp prst="textNoShape">
              <a:avLst/>
            </a:prstTxWarp>
          </a:bodyPr>
          <a:lstStyle/>
          <a:p>
            <a:pPr defTabSz="1218784">
              <a:defRPr/>
            </a:pPr>
            <a:endParaRPr lang="zh-CN" altLang="en-US" sz="2399" kern="0">
              <a:solidFill>
                <a:prstClr val="black"/>
              </a:solidFill>
              <a:latin typeface="Huawei Sans" panose="020C0503030203020204" pitchFamily="34" charset="0"/>
              <a:cs typeface="Huawei Sans" panose="020C0503030203020204" pitchFamily="34" charset="0"/>
            </a:endParaRPr>
          </a:p>
        </p:txBody>
      </p:sp>
      <p:sp>
        <p:nvSpPr>
          <p:cNvPr id="344" name="矩形 343">
            <a:extLst>
              <a:ext uri="{FF2B5EF4-FFF2-40B4-BE49-F238E27FC236}">
                <a16:creationId xmlns:a16="http://schemas.microsoft.com/office/drawing/2014/main" xmlns="" id="{0B506F63-D993-4089-821E-3F7D326C1173}"/>
              </a:ext>
            </a:extLst>
          </p:cNvPr>
          <p:cNvSpPr/>
          <p:nvPr/>
        </p:nvSpPr>
        <p:spPr>
          <a:xfrm>
            <a:off x="1738195" y="1845458"/>
            <a:ext cx="828199" cy="276999"/>
          </a:xfrm>
          <a:prstGeom prst="rect">
            <a:avLst/>
          </a:prstGeom>
        </p:spPr>
        <p:txBody>
          <a:bodyPr wrap="square">
            <a:spAutoFit/>
          </a:bodyPr>
          <a:lstStyle/>
          <a:p>
            <a:pPr defTabSz="913622"/>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Internet</a:t>
            </a:r>
          </a:p>
        </p:txBody>
      </p:sp>
      <p:sp>
        <p:nvSpPr>
          <p:cNvPr id="345" name="矩形 344">
            <a:extLst>
              <a:ext uri="{FF2B5EF4-FFF2-40B4-BE49-F238E27FC236}">
                <a16:creationId xmlns:a16="http://schemas.microsoft.com/office/drawing/2014/main" xmlns="" id="{0B506F63-D993-4089-821E-3F7D326C1173}"/>
              </a:ext>
            </a:extLst>
          </p:cNvPr>
          <p:cNvSpPr/>
          <p:nvPr/>
        </p:nvSpPr>
        <p:spPr>
          <a:xfrm>
            <a:off x="2436245" y="1836256"/>
            <a:ext cx="1350693" cy="276999"/>
          </a:xfrm>
          <a:prstGeom prst="rect">
            <a:avLst/>
          </a:prstGeom>
        </p:spPr>
        <p:txBody>
          <a:bodyPr wrap="square">
            <a:spAutoFit/>
          </a:bodyPr>
          <a:lstStyle/>
          <a:p>
            <a:pPr defTabSz="913622"/>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Large enterprise</a:t>
            </a:r>
          </a:p>
        </p:txBody>
      </p:sp>
      <p:sp>
        <p:nvSpPr>
          <p:cNvPr id="346" name="矩形 345">
            <a:extLst>
              <a:ext uri="{FF2B5EF4-FFF2-40B4-BE49-F238E27FC236}">
                <a16:creationId xmlns:a16="http://schemas.microsoft.com/office/drawing/2014/main" xmlns="" id="{0B506F63-D993-4089-821E-3F7D326C1173}"/>
              </a:ext>
            </a:extLst>
          </p:cNvPr>
          <p:cNvSpPr/>
          <p:nvPr/>
        </p:nvSpPr>
        <p:spPr>
          <a:xfrm>
            <a:off x="3678024" y="1824086"/>
            <a:ext cx="1128907" cy="276999"/>
          </a:xfrm>
          <a:prstGeom prst="rect">
            <a:avLst/>
          </a:prstGeom>
        </p:spPr>
        <p:txBody>
          <a:bodyPr wrap="square">
            <a:spAutoFit/>
          </a:bodyPr>
          <a:lstStyle/>
          <a:p>
            <a:pPr defTabSz="913622"/>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Government</a:t>
            </a:r>
          </a:p>
        </p:txBody>
      </p:sp>
      <p:sp>
        <p:nvSpPr>
          <p:cNvPr id="347" name="矩形 346">
            <a:extLst>
              <a:ext uri="{FF2B5EF4-FFF2-40B4-BE49-F238E27FC236}">
                <a16:creationId xmlns:a16="http://schemas.microsoft.com/office/drawing/2014/main" xmlns="" id="{0B506F63-D993-4089-821E-3F7D326C1173}"/>
              </a:ext>
            </a:extLst>
          </p:cNvPr>
          <p:cNvSpPr/>
          <p:nvPr/>
        </p:nvSpPr>
        <p:spPr>
          <a:xfrm>
            <a:off x="2140856" y="2554428"/>
            <a:ext cx="799268" cy="615313"/>
          </a:xfrm>
          <a:prstGeom prst="rect">
            <a:avLst/>
          </a:prstGeom>
        </p:spPr>
        <p:txBody>
          <a:bodyPr wrap="square">
            <a:spAutoFit/>
          </a:bodyPr>
          <a:lstStyle/>
          <a:p>
            <a:pPr algn="ctr" defTabSz="913622"/>
            <a:r>
              <a:rPr lang="en-US" sz="100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vCenter</a:t>
            </a:r>
          </a:p>
          <a:p>
            <a:pPr algn="ctr" defTabSz="913622"/>
            <a:r>
              <a:rPr lang="en-US" sz="80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Virtual management platform</a:t>
            </a:r>
          </a:p>
        </p:txBody>
      </p:sp>
      <p:sp>
        <p:nvSpPr>
          <p:cNvPr id="349" name="文本框 348"/>
          <p:cNvSpPr txBox="1"/>
          <p:nvPr/>
        </p:nvSpPr>
        <p:spPr>
          <a:xfrm>
            <a:off x="8976193" y="5686273"/>
            <a:ext cx="1841681" cy="461665"/>
          </a:xfrm>
          <a:prstGeom prst="rect">
            <a:avLst/>
          </a:prstGeom>
          <a:noFill/>
        </p:spPr>
        <p:txBody>
          <a:bodyPr vert="horz" wrap="square" rtlCol="0">
            <a:spAutoFit/>
          </a:bodyPr>
          <a:lstStyle/>
          <a:p>
            <a:pPr algn="ctr" defTabSz="1218784"/>
            <a:r>
              <a:rPr lang="en-US" sz="1200" b="1" smtClean="0">
                <a:solidFill>
                  <a:srgbClr val="EC7061"/>
                </a:solidFill>
                <a:latin typeface="Huawei Sans" panose="020C0503030203020204" pitchFamily="34" charset="0"/>
                <a:ea typeface="Microsoft YaHei" panose="020B0503020204020204" pitchFamily="34" charset="-122"/>
                <a:cs typeface="Huawei Sans" panose="020C0503030203020204" pitchFamily="34" charset="0"/>
              </a:rPr>
              <a:t>Ethernet </a:t>
            </a:r>
            <a:r>
              <a:rPr lang="en-US" sz="1200" b="1" dirty="0">
                <a:solidFill>
                  <a:srgbClr val="EC7061"/>
                </a:solidFill>
                <a:latin typeface="Huawei Sans" panose="020C0503030203020204" pitchFamily="34" charset="0"/>
                <a:ea typeface="Microsoft YaHei" panose="020B0503020204020204" pitchFamily="34" charset="-122"/>
                <a:cs typeface="Huawei Sans" panose="020C0503030203020204" pitchFamily="34" charset="0"/>
              </a:rPr>
              <a:t>with zero packet loss</a:t>
            </a:r>
          </a:p>
        </p:txBody>
      </p:sp>
      <p:sp>
        <p:nvSpPr>
          <p:cNvPr id="350" name="文本框 349"/>
          <p:cNvSpPr txBox="1"/>
          <p:nvPr/>
        </p:nvSpPr>
        <p:spPr>
          <a:xfrm>
            <a:off x="6601507" y="4982472"/>
            <a:ext cx="1447064" cy="430887"/>
          </a:xfrm>
          <a:prstGeom prst="rect">
            <a:avLst/>
          </a:prstGeom>
          <a:noFill/>
        </p:spPr>
        <p:txBody>
          <a:bodyPr vert="horz" wrap="square" rtlCol="0">
            <a:spAutoFit/>
          </a:bodyPr>
          <a:lstStyle/>
          <a:p>
            <a:pPr algn="ctr" defTabSz="1218784"/>
            <a:r>
              <a:rPr lang="en-US" sz="1100" b="1">
                <a:solidFill>
                  <a:srgbClr val="EC7061"/>
                </a:solidFill>
                <a:latin typeface="Huawei Sans" panose="020C0503030203020204" pitchFamily="34" charset="0"/>
                <a:ea typeface="Microsoft YaHei" panose="020B0503020204020204" pitchFamily="34" charset="-122"/>
                <a:cs typeface="Huawei Sans" panose="020C0503030203020204" pitchFamily="34" charset="0"/>
              </a:rPr>
              <a:t>DCN switch with large capacity</a:t>
            </a:r>
          </a:p>
        </p:txBody>
      </p:sp>
      <p:sp>
        <p:nvSpPr>
          <p:cNvPr id="351" name="矩形 350"/>
          <p:cNvSpPr/>
          <p:nvPr/>
        </p:nvSpPr>
        <p:spPr>
          <a:xfrm>
            <a:off x="5832949" y="2828402"/>
            <a:ext cx="1623789" cy="461665"/>
          </a:xfrm>
          <a:prstGeom prst="rect">
            <a:avLst/>
          </a:prstGeom>
        </p:spPr>
        <p:txBody>
          <a:bodyPr wrap="square">
            <a:spAutoFit/>
          </a:bodyPr>
          <a:lstStyle/>
          <a:p>
            <a:pPr algn="ctr" defTabSz="1218784"/>
            <a:r>
              <a:rPr lang="en-US" altLang="zh-CN" sz="1200" b="1" smtClean="0">
                <a:solidFill>
                  <a:srgbClr val="EC7061"/>
                </a:solidFill>
                <a:latin typeface="Huawei Sans" panose="020C0503030203020204" pitchFamily="34" charset="0"/>
                <a:ea typeface="微软雅黑" panose="020B0503020204020204" pitchFamily="34" charset="-122"/>
                <a:cs typeface="Huawei Sans" panose="020C0503030203020204" pitchFamily="34" charset="0"/>
              </a:rPr>
              <a:t>A</a:t>
            </a:r>
            <a:r>
              <a:rPr lang="en-US" sz="1200" b="1" smtClean="0">
                <a:solidFill>
                  <a:srgbClr val="EC7061"/>
                </a:solidFill>
                <a:latin typeface="Huawei Sans" panose="020C0503030203020204" pitchFamily="34" charset="0"/>
                <a:ea typeface="微软雅黑" panose="020B0503020204020204" pitchFamily="34" charset="-122"/>
                <a:cs typeface="Huawei Sans" panose="020C0503030203020204" pitchFamily="34" charset="0"/>
              </a:rPr>
              <a:t>utonomous </a:t>
            </a:r>
            <a:r>
              <a:rPr lang="en-US" sz="1200" b="1" dirty="0">
                <a:solidFill>
                  <a:srgbClr val="EC7061"/>
                </a:solidFill>
                <a:latin typeface="Huawei Sans" panose="020C0503030203020204" pitchFamily="34" charset="0"/>
                <a:ea typeface="微软雅黑" panose="020B0503020204020204" pitchFamily="34" charset="-122"/>
                <a:cs typeface="Huawei Sans" panose="020C0503030203020204" pitchFamily="34" charset="0"/>
              </a:rPr>
              <a:t>driving network</a:t>
            </a:r>
          </a:p>
        </p:txBody>
      </p:sp>
      <p:sp>
        <p:nvSpPr>
          <p:cNvPr id="352" name="矩形 351"/>
          <p:cNvSpPr/>
          <p:nvPr/>
        </p:nvSpPr>
        <p:spPr>
          <a:xfrm>
            <a:off x="7585264" y="2004164"/>
            <a:ext cx="3733844" cy="523220"/>
          </a:xfrm>
          <a:prstGeom prst="rect">
            <a:avLst/>
          </a:prstGeom>
        </p:spPr>
        <p:txBody>
          <a:bodyPr wrap="square">
            <a:spAutoFit/>
          </a:bodyPr>
          <a:lstStyle/>
          <a:p>
            <a:pPr marL="171381" indent="-171381" defTabSz="914034" fontAlgn="base">
              <a:spcBef>
                <a:spcPct val="0"/>
              </a:spcBef>
              <a:spcAft>
                <a:spcPct val="0"/>
              </a:spcAft>
              <a:buFont typeface="Arial" panose="020B0604020202020204" pitchFamily="34" charset="0"/>
              <a:buChar char="•"/>
            </a:pPr>
            <a:r>
              <a:rPr lang="en-US" altLang="zh-CN" sz="1400">
                <a:cs typeface="Huawei Sans" panose="020C0503030203020204" pitchFamily="34" charset="0"/>
              </a:rPr>
              <a:t>High SDN deployment efficiency </a:t>
            </a:r>
          </a:p>
          <a:p>
            <a:pPr marL="171381" indent="-171381" defTabSz="914034" fontAlgn="base">
              <a:spcBef>
                <a:spcPct val="0"/>
              </a:spcBef>
              <a:spcAft>
                <a:spcPct val="0"/>
              </a:spcAft>
              <a:buFont typeface="Arial" panose="020B0604020202020204" pitchFamily="34" charset="0"/>
              <a:buChar char="•"/>
            </a:pPr>
            <a:r>
              <a:rPr lang="en-US" altLang="zh-CN" sz="1400">
                <a:cs typeface="Huawei Sans" panose="020C0503030203020204" pitchFamily="34" charset="0"/>
              </a:rPr>
              <a:t>1-3-5 intelligent O&amp;M</a:t>
            </a:r>
            <a:endParaRPr lang="en-US" altLang="zh-CN" sz="1400" dirty="0">
              <a:cs typeface="Huawei Sans" panose="020C0503030203020204" pitchFamily="34" charset="0"/>
            </a:endParaRPr>
          </a:p>
        </p:txBody>
      </p:sp>
      <p:sp>
        <p:nvSpPr>
          <p:cNvPr id="353" name="矩形 352"/>
          <p:cNvSpPr/>
          <p:nvPr/>
        </p:nvSpPr>
        <p:spPr>
          <a:xfrm>
            <a:off x="7755569" y="2547200"/>
            <a:ext cx="3393233" cy="577081"/>
          </a:xfrm>
          <a:prstGeom prst="rect">
            <a:avLst/>
          </a:prstGeom>
        </p:spPr>
        <p:txBody>
          <a:bodyPr wrap="square">
            <a:spAutoFit/>
          </a:bodyPr>
          <a:lstStyle/>
          <a:p>
            <a:pPr defTabSz="914034"/>
            <a:r>
              <a:rPr lang="en-US" sz="1050" i="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 1-3-5: A fault is discovered within 1 minute, located within 3 minutes, and rectified within 5 minutes.</a:t>
            </a:r>
          </a:p>
        </p:txBody>
      </p:sp>
      <p:sp>
        <p:nvSpPr>
          <p:cNvPr id="354" name="矩形 353"/>
          <p:cNvSpPr/>
          <p:nvPr/>
        </p:nvSpPr>
        <p:spPr>
          <a:xfrm>
            <a:off x="8496799" y="3564596"/>
            <a:ext cx="3280333" cy="954107"/>
          </a:xfrm>
          <a:prstGeom prst="rect">
            <a:avLst/>
          </a:prstGeom>
        </p:spPr>
        <p:txBody>
          <a:bodyPr wrap="square">
            <a:spAutoFit/>
          </a:bodyPr>
          <a:lstStyle/>
          <a:p>
            <a:pPr marL="171381" indent="-171381" defTabSz="1218712">
              <a:buFont typeface="Arial" panose="020B0604020202020204" pitchFamily="34" charset="0"/>
              <a:buChar char="•"/>
            </a:pPr>
            <a:r>
              <a:rPr lang="en-US" sz="1400">
                <a:solidFill>
                  <a:prstClr val="black"/>
                </a:solidFill>
                <a:latin typeface="Huawei Sans" panose="020C0503030203020204" pitchFamily="34" charset="0"/>
                <a:ea typeface="微软雅黑" panose="020B0503020204020204" pitchFamily="34" charset="-122"/>
                <a:cs typeface="Huawei Sans" panose="020C0503030203020204" pitchFamily="34" charset="0"/>
              </a:rPr>
              <a:t>Embedded AI chip + innovative iLossless algorithm</a:t>
            </a:r>
          </a:p>
          <a:p>
            <a:pPr marL="171381" indent="-171381" defTabSz="1218712">
              <a:buFont typeface="Arial" panose="020B0604020202020204" pitchFamily="34" charset="0"/>
              <a:buChar char="•"/>
            </a:pPr>
            <a:r>
              <a:rPr lang="en-US" sz="1400">
                <a:solidFill>
                  <a:prstClr val="black"/>
                </a:solidFill>
                <a:latin typeface="Huawei Sans" panose="020C0503030203020204" pitchFamily="34" charset="0"/>
                <a:ea typeface="微软雅黑" panose="020B0503020204020204" pitchFamily="34" charset="-122"/>
                <a:cs typeface="Huawei Sans" panose="020C0503030203020204" pitchFamily="34" charset="0"/>
              </a:rPr>
              <a:t>Ethernet with zero packet loss, 30%   computing power</a:t>
            </a:r>
          </a:p>
        </p:txBody>
      </p:sp>
      <p:sp>
        <p:nvSpPr>
          <p:cNvPr id="355" name="文本框 354"/>
          <p:cNvSpPr txBox="1"/>
          <p:nvPr/>
        </p:nvSpPr>
        <p:spPr>
          <a:xfrm>
            <a:off x="5529586" y="1199926"/>
            <a:ext cx="6016250" cy="523016"/>
          </a:xfrm>
          <a:prstGeom prst="rect">
            <a:avLst/>
          </a:prstGeom>
          <a:noFill/>
        </p:spPr>
        <p:txBody>
          <a:bodyPr vert="horz" wrap="square" rtlCol="0">
            <a:spAutoFit/>
          </a:bodyPr>
          <a:lstStyle/>
          <a:p>
            <a:pPr defTabSz="1218784"/>
            <a:r>
              <a:rPr lang="en-US" sz="1399" dirty="0">
                <a:solidFill>
                  <a:prstClr val="black"/>
                </a:solidFill>
                <a:latin typeface="Huawei Sans" panose="020C0503030203020204" pitchFamily="34" charset="0"/>
                <a:ea typeface="Microsoft YaHei" panose="020B0503020204020204" pitchFamily="34" charset="-122"/>
                <a:cs typeface="Huawei Sans" panose="020C0503030203020204" pitchFamily="34" charset="0"/>
              </a:rPr>
              <a:t>Huawei CloudEngine:</a:t>
            </a:r>
          </a:p>
          <a:p>
            <a:pPr defTabSz="1218784"/>
            <a:r>
              <a:rPr lang="en-US" sz="1399" b="1" dirty="0">
                <a:solidFill>
                  <a:prstClr val="black"/>
                </a:solidFill>
                <a:latin typeface="Huawei Sans" panose="020C0503030203020204" pitchFamily="34" charset="0"/>
                <a:ea typeface="Microsoft YaHei" panose="020B0503020204020204" pitchFamily="34" charset="-122"/>
                <a:cs typeface="Huawei Sans" panose="020C0503030203020204" pitchFamily="34" charset="0"/>
              </a:rPr>
              <a:t>Gartner Peer Insights Customers' Choice</a:t>
            </a:r>
            <a:r>
              <a:rPr lang="en-US" sz="1399" dirty="0">
                <a:solidFill>
                  <a:prstClr val="black"/>
                </a:solidFill>
                <a:latin typeface="Huawei Sans" panose="020C0503030203020204" pitchFamily="34" charset="0"/>
                <a:ea typeface="Microsoft YaHei" panose="020B0503020204020204" pitchFamily="34" charset="-122"/>
                <a:cs typeface="Huawei Sans" panose="020C0503030203020204" pitchFamily="34" charset="0"/>
              </a:rPr>
              <a:t> distinctions twice</a:t>
            </a:r>
          </a:p>
        </p:txBody>
      </p:sp>
      <p:pic>
        <p:nvPicPr>
          <p:cNvPr id="108" name="图片 107"/>
          <p:cNvPicPr>
            <a:picLocks noChangeAspect="1"/>
          </p:cNvPicPr>
          <p:nvPr/>
        </p:nvPicPr>
        <p:blipFill rotWithShape="1">
          <a:blip r:embed="rId6" cstate="print">
            <a:extLst>
              <a:ext uri="{28A0092B-C50C-407E-A947-70E740481C1C}">
                <a14:useLocalDpi xmlns:a14="http://schemas.microsoft.com/office/drawing/2010/main" val="0"/>
              </a:ext>
            </a:extLst>
          </a:blip>
          <a:srcRect b="80571"/>
          <a:stretch/>
        </p:blipFill>
        <p:spPr>
          <a:xfrm>
            <a:off x="2062927" y="3278640"/>
            <a:ext cx="1707314" cy="447181"/>
          </a:xfrm>
          <a:prstGeom prst="rect">
            <a:avLst/>
          </a:prstGeom>
        </p:spPr>
      </p:pic>
      <p:sp>
        <p:nvSpPr>
          <p:cNvPr id="2" name="标题 1"/>
          <p:cNvSpPr>
            <a:spLocks noGrp="1"/>
          </p:cNvSpPr>
          <p:nvPr>
            <p:ph type="title"/>
          </p:nvPr>
        </p:nvSpPr>
        <p:spPr/>
        <p:txBody>
          <a:bodyPr/>
          <a:lstStyle/>
          <a:p>
            <a:r>
              <a:rPr lang="en-US" altLang="zh-CN" sz="2800" dirty="0"/>
              <a:t>Huawei CloudFabric DCN Solution </a:t>
            </a:r>
            <a:r>
              <a:rPr lang="en-US" altLang="zh-CN" sz="2800" dirty="0" smtClean="0"/>
              <a:t>Overview</a:t>
            </a:r>
            <a:endParaRPr lang="zh-CN" altLang="en-US" sz="2800" dirty="0"/>
          </a:p>
        </p:txBody>
      </p:sp>
    </p:spTree>
    <p:extLst>
      <p:ext uri="{BB962C8B-B14F-4D97-AF65-F5344CB8AC3E}">
        <p14:creationId xmlns:p14="http://schemas.microsoft.com/office/powerpoint/2010/main" val="1780577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圆角矩形 53"/>
          <p:cNvSpPr/>
          <p:nvPr/>
        </p:nvSpPr>
        <p:spPr bwMode="auto">
          <a:xfrm>
            <a:off x="780644" y="1897614"/>
            <a:ext cx="6664268" cy="4635928"/>
          </a:xfrm>
          <a:prstGeom prst="roundRect">
            <a:avLst>
              <a:gd name="adj" fmla="val 2677"/>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algn="just">
              <a:lnSpc>
                <a:spcPts val="2600"/>
              </a:lnSpc>
              <a:spcAft>
                <a:spcPts val="600"/>
              </a:spcAft>
            </a:pPr>
            <a:endParaRPr lang="en-US" altLang="zh-CN" sz="1600" dirty="0">
              <a:solidFill>
                <a:prstClr val="black"/>
              </a:solidFill>
              <a:latin typeface="Huawei Sans" panose="020C0503030203020204" pitchFamily="34" charset="0"/>
              <a:ea typeface="方正兰亭黑简体" panose="02000000000000000000" pitchFamily="2" charset="-122"/>
              <a:sym typeface=""/>
            </a:endParaRPr>
          </a:p>
        </p:txBody>
      </p:sp>
      <p:sp>
        <p:nvSpPr>
          <p:cNvPr id="56" name="圆角矩形 55"/>
          <p:cNvSpPr/>
          <p:nvPr/>
        </p:nvSpPr>
        <p:spPr bwMode="auto">
          <a:xfrm>
            <a:off x="7763071" y="1897613"/>
            <a:ext cx="3636891" cy="4635929"/>
          </a:xfrm>
          <a:prstGeom prst="roundRect">
            <a:avLst>
              <a:gd name="adj" fmla="val 2677"/>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algn="just">
              <a:lnSpc>
                <a:spcPts val="2600"/>
              </a:lnSpc>
              <a:spcAft>
                <a:spcPts val="600"/>
              </a:spcAft>
            </a:pPr>
            <a:endParaRPr lang="zh-CN" altLang="en-US" sz="1600" dirty="0">
              <a:solidFill>
                <a:prstClr val="black"/>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57" name="圆角矩形 56"/>
          <p:cNvSpPr/>
          <p:nvPr/>
        </p:nvSpPr>
        <p:spPr bwMode="auto">
          <a:xfrm>
            <a:off x="780645" y="1395333"/>
            <a:ext cx="6673716" cy="447297"/>
          </a:xfrm>
          <a:prstGeom prst="roundRect">
            <a:avLst/>
          </a:pr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prstClr val="white"/>
                </a:solidFill>
                <a:latin typeface="Huawei Sans" panose="020C0503030203020204" pitchFamily="34" charset="0"/>
                <a:ea typeface="方正兰亭黑简体" panose="02000000000000000000" pitchFamily="2" charset="-122"/>
                <a:sym typeface=""/>
              </a:rPr>
              <a:t>Core switches</a:t>
            </a:r>
          </a:p>
        </p:txBody>
      </p:sp>
      <p:sp>
        <p:nvSpPr>
          <p:cNvPr id="58" name="圆角矩形 57"/>
          <p:cNvSpPr/>
          <p:nvPr/>
        </p:nvSpPr>
        <p:spPr bwMode="auto">
          <a:xfrm>
            <a:off x="7763561" y="1387453"/>
            <a:ext cx="3646340" cy="463056"/>
          </a:xfrm>
          <a:prstGeom prst="roundRect">
            <a:avLst/>
          </a:pr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prstClr val="white"/>
                </a:solidFill>
                <a:latin typeface="Huawei Sans" panose="020C0503030203020204" pitchFamily="34" charset="0"/>
                <a:ea typeface="方正兰亭黑简体" panose="02000000000000000000" pitchFamily="2" charset="-122"/>
                <a:sym typeface=""/>
              </a:rPr>
              <a:t>Access switches</a:t>
            </a:r>
          </a:p>
        </p:txBody>
      </p:sp>
      <p:sp>
        <p:nvSpPr>
          <p:cNvPr id="59" name="圆角矩形 58"/>
          <p:cNvSpPr/>
          <p:nvPr/>
        </p:nvSpPr>
        <p:spPr bwMode="auto">
          <a:xfrm>
            <a:off x="9059122" y="1897615"/>
            <a:ext cx="2316569" cy="1190078"/>
          </a:xfrm>
          <a:prstGeom prst="roundRect">
            <a:avLst>
              <a:gd name="adj" fmla="val 2677"/>
            </a:avLst>
          </a:prstGeom>
        </p:spPr>
        <p:txBody>
          <a:bodyPr lIns="121872" tIns="60936" rIns="121872" bIns="60936"/>
          <a:lstStyle/>
          <a:p>
            <a:pPr defTabSz="1218662" eaLnBrk="0" hangingPunct="0">
              <a:spcBef>
                <a:spcPct val="0"/>
              </a:spcBef>
              <a:buClr>
                <a:srgbClr val="CC9900"/>
              </a:buClr>
              <a:defRPr/>
            </a:pPr>
            <a:endParaRPr lang="zh-CN" altLang="en-US" sz="1399"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
            </a:endParaRPr>
          </a:p>
        </p:txBody>
      </p:sp>
      <p:sp>
        <p:nvSpPr>
          <p:cNvPr id="60" name="文本框 59"/>
          <p:cNvSpPr txBox="1"/>
          <p:nvPr/>
        </p:nvSpPr>
        <p:spPr>
          <a:xfrm>
            <a:off x="2781943" y="2207089"/>
            <a:ext cx="3152655" cy="338378"/>
          </a:xfrm>
          <a:prstGeom prst="rect">
            <a:avLst/>
          </a:prstGeom>
          <a:noFill/>
        </p:spPr>
        <p:txBody>
          <a:bodyPr wrap="square" rtlCol="0">
            <a:spAutoFit/>
          </a:bodyPr>
          <a:lstStyle/>
          <a:p>
            <a:pPr algn="ctr" defTabSz="1218662"/>
            <a:r>
              <a:rPr lang="en-US" sz="1599"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CloudEngine 16800</a:t>
            </a:r>
          </a:p>
        </p:txBody>
      </p:sp>
      <p:sp>
        <p:nvSpPr>
          <p:cNvPr id="61" name="文本框 60"/>
          <p:cNvSpPr txBox="1"/>
          <p:nvPr/>
        </p:nvSpPr>
        <p:spPr>
          <a:xfrm>
            <a:off x="1569436" y="5435059"/>
            <a:ext cx="1766727" cy="307726"/>
          </a:xfrm>
          <a:prstGeom prst="rect">
            <a:avLst/>
          </a:prstGeom>
          <a:noFill/>
        </p:spPr>
        <p:txBody>
          <a:bodyPr wrap="none" lIns="91389" tIns="45695" rIns="91389" bIns="45695" rtlCol="0">
            <a:spAutoFit/>
          </a:bodyPr>
          <a:lstStyle/>
          <a:p>
            <a:pPr algn="ctr" defTabSz="1218752" fontAlgn="base">
              <a:spcBef>
                <a:spcPct val="0"/>
              </a:spcBef>
              <a:spcAft>
                <a:spcPct val="0"/>
              </a:spcAft>
            </a:pPr>
            <a:r>
              <a:rPr lang="en-US" sz="14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
              </a:rPr>
              <a:t>CloudEngine 16816</a:t>
            </a:r>
          </a:p>
        </p:txBody>
      </p:sp>
      <p:sp>
        <p:nvSpPr>
          <p:cNvPr id="62" name="文本框 61"/>
          <p:cNvSpPr txBox="1"/>
          <p:nvPr/>
        </p:nvSpPr>
        <p:spPr>
          <a:xfrm>
            <a:off x="3510369" y="5435059"/>
            <a:ext cx="1766727" cy="307726"/>
          </a:xfrm>
          <a:prstGeom prst="rect">
            <a:avLst/>
          </a:prstGeom>
          <a:noFill/>
        </p:spPr>
        <p:txBody>
          <a:bodyPr wrap="none" lIns="91389" tIns="45695" rIns="91389" bIns="45695" rtlCol="0">
            <a:spAutoFit/>
          </a:bodyPr>
          <a:lstStyle/>
          <a:p>
            <a:pPr algn="ctr" defTabSz="1218752" fontAlgn="base">
              <a:spcBef>
                <a:spcPct val="0"/>
              </a:spcBef>
              <a:spcAft>
                <a:spcPct val="0"/>
              </a:spcAft>
            </a:pPr>
            <a:r>
              <a:rPr lang="en-US" sz="14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
              </a:rPr>
              <a:t>CloudEngine 16808</a:t>
            </a:r>
          </a:p>
        </p:txBody>
      </p:sp>
      <p:sp>
        <p:nvSpPr>
          <p:cNvPr id="63" name="文本框 62"/>
          <p:cNvSpPr txBox="1"/>
          <p:nvPr/>
        </p:nvSpPr>
        <p:spPr>
          <a:xfrm>
            <a:off x="5451300" y="5441560"/>
            <a:ext cx="1766727" cy="307726"/>
          </a:xfrm>
          <a:prstGeom prst="rect">
            <a:avLst/>
          </a:prstGeom>
          <a:noFill/>
        </p:spPr>
        <p:txBody>
          <a:bodyPr wrap="none" lIns="91389" tIns="45695" rIns="91389" bIns="45695" rtlCol="0">
            <a:spAutoFit/>
          </a:bodyPr>
          <a:lstStyle/>
          <a:p>
            <a:pPr algn="ctr" defTabSz="1218752" fontAlgn="base">
              <a:spcBef>
                <a:spcPct val="0"/>
              </a:spcBef>
              <a:spcAft>
                <a:spcPct val="0"/>
              </a:spcAft>
            </a:pPr>
            <a:r>
              <a:rPr lang="en-US" sz="14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
              </a:rPr>
              <a:t>CloudEngine 16804</a:t>
            </a:r>
          </a:p>
        </p:txBody>
      </p:sp>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177" y="2225555"/>
            <a:ext cx="5721300" cy="3218232"/>
          </a:xfrm>
          <a:prstGeom prst="rect">
            <a:avLst/>
          </a:prstGeom>
        </p:spPr>
      </p:pic>
      <p:pic>
        <p:nvPicPr>
          <p:cNvPr id="68" name="图片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1064" y="2956446"/>
            <a:ext cx="4553399" cy="2561286"/>
          </a:xfrm>
          <a:prstGeom prst="rect">
            <a:avLst/>
          </a:prstGeom>
        </p:spPr>
      </p:pic>
      <p:pic>
        <p:nvPicPr>
          <p:cNvPr id="69" name="图片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5609" y="3070735"/>
            <a:ext cx="4309734" cy="2424224"/>
          </a:xfrm>
          <a:prstGeom prst="rect">
            <a:avLst/>
          </a:prstGeom>
        </p:spPr>
      </p:pic>
      <p:grpSp>
        <p:nvGrpSpPr>
          <p:cNvPr id="5" name="组合 4"/>
          <p:cNvGrpSpPr/>
          <p:nvPr/>
        </p:nvGrpSpPr>
        <p:grpSpPr>
          <a:xfrm>
            <a:off x="8132120" y="2829674"/>
            <a:ext cx="2826907" cy="782994"/>
            <a:chOff x="8125751" y="1895023"/>
            <a:chExt cx="2876776" cy="869113"/>
          </a:xfrm>
        </p:grpSpPr>
        <p:sp>
          <p:nvSpPr>
            <p:cNvPr id="64" name="TextBox 57"/>
            <p:cNvSpPr txBox="1"/>
            <p:nvPr/>
          </p:nvSpPr>
          <p:spPr>
            <a:xfrm>
              <a:off x="8125751" y="2456408"/>
              <a:ext cx="2875869" cy="307728"/>
            </a:xfrm>
            <a:prstGeom prst="rect">
              <a:avLst/>
            </a:prstGeom>
            <a:noFill/>
          </p:spPr>
          <p:txBody>
            <a:bodyPr wrap="square" lIns="121871" tIns="60936" rIns="121871" bIns="60936" rtlCol="0">
              <a:spAutoFit/>
            </a:bodyPr>
            <a:lstStyle/>
            <a:p>
              <a:pPr algn="ctr" defTabSz="1218834">
                <a:defRPr/>
              </a:pPr>
              <a:r>
                <a:rPr lang="en-US" sz="12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
                </a:rPr>
                <a:t>CloudEngine 6881-48S6CQ</a:t>
              </a:r>
            </a:p>
          </p:txBody>
        </p:sp>
        <p:pic>
          <p:nvPicPr>
            <p:cNvPr id="70" name="图片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6409" y="2162609"/>
              <a:ext cx="2846117" cy="292956"/>
            </a:xfrm>
            <a:prstGeom prst="rect">
              <a:avLst/>
            </a:prstGeom>
          </p:spPr>
        </p:pic>
        <p:sp>
          <p:nvSpPr>
            <p:cNvPr id="71" name="TextBox 81"/>
            <p:cNvSpPr txBox="1"/>
            <p:nvPr/>
          </p:nvSpPr>
          <p:spPr>
            <a:xfrm>
              <a:off x="8216958" y="1895023"/>
              <a:ext cx="2785569" cy="276999"/>
            </a:xfrm>
            <a:prstGeom prst="rect">
              <a:avLst/>
            </a:prstGeom>
            <a:noFill/>
          </p:spPr>
          <p:txBody>
            <a:bodyPr wrap="square" rtlCol="0">
              <a:spAutoFit/>
            </a:bodyPr>
            <a:lstStyle>
              <a:defPPr>
                <a:defRPr lang="zh-CN"/>
              </a:defPPr>
              <a:lvl1pPr algn="ctr">
                <a:defRPr sz="1600" b="1">
                  <a:cs typeface="Arial" panose="020B0604020202020204" pitchFamily="34" charset="0"/>
                </a:defRPr>
              </a:lvl1pPr>
            </a:lstStyle>
            <a:p>
              <a:pPr defTabSz="1218662"/>
              <a:r>
                <a:rPr lang="en-US"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10GE TOR switch</a:t>
              </a:r>
            </a:p>
          </p:txBody>
        </p:sp>
      </p:grpSp>
      <p:grpSp>
        <p:nvGrpSpPr>
          <p:cNvPr id="3" name="组合 2"/>
          <p:cNvGrpSpPr/>
          <p:nvPr/>
        </p:nvGrpSpPr>
        <p:grpSpPr>
          <a:xfrm>
            <a:off x="8052639" y="4533582"/>
            <a:ext cx="2984978" cy="839254"/>
            <a:chOff x="8185586" y="3908817"/>
            <a:chExt cx="2984978" cy="839254"/>
          </a:xfrm>
        </p:grpSpPr>
        <p:pic>
          <p:nvPicPr>
            <p:cNvPr id="65" name="图片 64" descr="D:\00 工作类\08 资料类\99 照片集\01 2016\02 6800\35-CE6880-48S4Q2CQ-EI\07-Rear.png"/>
            <p:cNvPicPr/>
            <p:nvPr/>
          </p:nvPicPr>
          <p:blipFill>
            <a:blip r:embed="rId7" cstate="print"/>
            <a:srcRect/>
            <a:stretch>
              <a:fillRect/>
            </a:stretch>
          </p:blipFill>
          <p:spPr bwMode="auto">
            <a:xfrm>
              <a:off x="8249288" y="4237558"/>
              <a:ext cx="2845976" cy="218960"/>
            </a:xfrm>
            <a:prstGeom prst="rect">
              <a:avLst/>
            </a:prstGeom>
            <a:noFill/>
            <a:ln w="9525">
              <a:noFill/>
              <a:miter lim="800000"/>
              <a:headEnd/>
              <a:tailEnd/>
            </a:ln>
          </p:spPr>
        </p:pic>
        <p:sp>
          <p:nvSpPr>
            <p:cNvPr id="66" name="TextBox 57"/>
            <p:cNvSpPr txBox="1"/>
            <p:nvPr/>
          </p:nvSpPr>
          <p:spPr>
            <a:xfrm>
              <a:off x="8185586" y="4440343"/>
              <a:ext cx="2984978" cy="307728"/>
            </a:xfrm>
            <a:prstGeom prst="rect">
              <a:avLst/>
            </a:prstGeom>
            <a:noFill/>
          </p:spPr>
          <p:txBody>
            <a:bodyPr wrap="square" lIns="121871" tIns="60936" rIns="121871" bIns="60936" rtlCol="0">
              <a:spAutoFit/>
            </a:bodyPr>
            <a:lstStyle/>
            <a:p>
              <a:pPr algn="ctr" defTabSz="1218834">
                <a:defRPr/>
              </a:pPr>
              <a:r>
                <a:rPr lang="en-US" sz="12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
                </a:rPr>
                <a:t>CloudEngine 6863-48S6CQ</a:t>
              </a:r>
            </a:p>
          </p:txBody>
        </p:sp>
        <p:sp>
          <p:nvSpPr>
            <p:cNvPr id="72" name="TextBox 81"/>
            <p:cNvSpPr txBox="1"/>
            <p:nvPr/>
          </p:nvSpPr>
          <p:spPr>
            <a:xfrm>
              <a:off x="8224100" y="3908817"/>
              <a:ext cx="2910940" cy="276999"/>
            </a:xfrm>
            <a:prstGeom prst="rect">
              <a:avLst/>
            </a:prstGeom>
            <a:noFill/>
          </p:spPr>
          <p:txBody>
            <a:bodyPr wrap="square" rtlCol="0">
              <a:spAutoFit/>
            </a:bodyPr>
            <a:lstStyle>
              <a:defPPr>
                <a:defRPr lang="zh-CN"/>
              </a:defPPr>
              <a:lvl1pPr algn="ctr">
                <a:defRPr sz="1600" b="1">
                  <a:cs typeface="Arial" panose="020B0604020202020204" pitchFamily="34" charset="0"/>
                </a:defRPr>
              </a:lvl1pPr>
            </a:lstStyle>
            <a:p>
              <a:pPr defTabSz="1218662"/>
              <a:r>
                <a:rPr lang="en-US"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25GE TOR switch</a:t>
              </a:r>
            </a:p>
          </p:txBody>
        </p:sp>
      </p:grpSp>
      <p:sp>
        <p:nvSpPr>
          <p:cNvPr id="73" name="圆角矩形 72"/>
          <p:cNvSpPr/>
          <p:nvPr/>
        </p:nvSpPr>
        <p:spPr bwMode="auto">
          <a:xfrm>
            <a:off x="9019609" y="3204922"/>
            <a:ext cx="2316569" cy="1190078"/>
          </a:xfrm>
          <a:prstGeom prst="roundRect">
            <a:avLst>
              <a:gd name="adj" fmla="val 2677"/>
            </a:avLst>
          </a:prstGeom>
        </p:spPr>
        <p:txBody>
          <a:bodyPr lIns="121872" tIns="60936" rIns="121872" bIns="60936"/>
          <a:lstStyle/>
          <a:p>
            <a:pPr defTabSz="1218662" eaLnBrk="0" hangingPunct="0">
              <a:spcBef>
                <a:spcPct val="0"/>
              </a:spcBef>
              <a:buClr>
                <a:srgbClr val="CC9900"/>
              </a:buClr>
              <a:defRPr/>
            </a:pPr>
            <a:endParaRPr lang="zh-CN" altLang="en-US" sz="1399"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
            </a:endParaRPr>
          </a:p>
        </p:txBody>
      </p:sp>
      <p:grpSp>
        <p:nvGrpSpPr>
          <p:cNvPr id="6" name="组合 5"/>
          <p:cNvGrpSpPr/>
          <p:nvPr/>
        </p:nvGrpSpPr>
        <p:grpSpPr>
          <a:xfrm>
            <a:off x="8154884" y="1885129"/>
            <a:ext cx="2897664" cy="898991"/>
            <a:chOff x="4550915" y="2839181"/>
            <a:chExt cx="2951421" cy="1181021"/>
          </a:xfrm>
        </p:grpSpPr>
        <p:sp>
          <p:nvSpPr>
            <p:cNvPr id="74" name="TextBox 57"/>
            <p:cNvSpPr txBox="1"/>
            <p:nvPr/>
          </p:nvSpPr>
          <p:spPr>
            <a:xfrm>
              <a:off x="4626467" y="3440042"/>
              <a:ext cx="2875869" cy="580160"/>
            </a:xfrm>
            <a:prstGeom prst="rect">
              <a:avLst/>
            </a:prstGeom>
            <a:noFill/>
          </p:spPr>
          <p:txBody>
            <a:bodyPr wrap="square" lIns="121871" tIns="60936" rIns="121871" bIns="60936" rtlCol="0">
              <a:spAutoFit/>
            </a:bodyPr>
            <a:lstStyle/>
            <a:p>
              <a:pPr algn="ctr" defTabSz="1218834">
                <a:defRPr/>
              </a:pPr>
              <a:r>
                <a:rPr lang="en-US" sz="12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
                </a:rPr>
                <a:t>CloudEngine 6820-48S6CQ</a:t>
              </a:r>
            </a:p>
            <a:p>
              <a:pPr algn="ctr" defTabSz="1218834">
                <a:defRPr/>
              </a:pPr>
              <a:r>
                <a:rPr lang="en-US" sz="12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
                </a:rPr>
                <a:t>(VXLAN not supported)</a:t>
              </a:r>
            </a:p>
          </p:txBody>
        </p:sp>
        <p:pic>
          <p:nvPicPr>
            <p:cNvPr id="75" name="图片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0915" y="3141995"/>
              <a:ext cx="2846117" cy="292956"/>
            </a:xfrm>
            <a:prstGeom prst="rect">
              <a:avLst/>
            </a:prstGeom>
          </p:spPr>
        </p:pic>
        <p:sp>
          <p:nvSpPr>
            <p:cNvPr id="76" name="TextBox 81"/>
            <p:cNvSpPr txBox="1"/>
            <p:nvPr/>
          </p:nvSpPr>
          <p:spPr>
            <a:xfrm>
              <a:off x="4588552" y="2839181"/>
              <a:ext cx="2785569" cy="326372"/>
            </a:xfrm>
            <a:prstGeom prst="rect">
              <a:avLst/>
            </a:prstGeom>
            <a:noFill/>
          </p:spPr>
          <p:txBody>
            <a:bodyPr wrap="square" rtlCol="0">
              <a:spAutoFit/>
            </a:bodyPr>
            <a:lstStyle>
              <a:defPPr>
                <a:defRPr lang="zh-CN"/>
              </a:defPPr>
              <a:lvl1pPr algn="ctr">
                <a:defRPr sz="1600" b="1">
                  <a:cs typeface="Arial" panose="020B0604020202020204" pitchFamily="34" charset="0"/>
                </a:defRPr>
              </a:lvl1pPr>
            </a:lstStyle>
            <a:p>
              <a:pPr defTabSz="1218662"/>
              <a:r>
                <a:rPr lang="en-US"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10GE TOR switch</a:t>
              </a:r>
            </a:p>
          </p:txBody>
        </p:sp>
      </p:grpSp>
      <p:grpSp>
        <p:nvGrpSpPr>
          <p:cNvPr id="4" name="组合 3"/>
          <p:cNvGrpSpPr/>
          <p:nvPr/>
        </p:nvGrpSpPr>
        <p:grpSpPr>
          <a:xfrm>
            <a:off x="7736390" y="3679692"/>
            <a:ext cx="3631266" cy="885230"/>
            <a:chOff x="7826918" y="2901532"/>
            <a:chExt cx="3631266" cy="885230"/>
          </a:xfrm>
        </p:grpSpPr>
        <p:pic>
          <p:nvPicPr>
            <p:cNvPr id="77" name="图片 76" descr="D:\00 工作类\08 资料类\99 照片集\01 2016\02 6800\35-CE6880-48S4Q2CQ-EI\07-Rear.png"/>
            <p:cNvPicPr/>
            <p:nvPr/>
          </p:nvPicPr>
          <p:blipFill>
            <a:blip r:embed="rId7" cstate="print"/>
            <a:srcRect/>
            <a:stretch>
              <a:fillRect/>
            </a:stretch>
          </p:blipFill>
          <p:spPr bwMode="auto">
            <a:xfrm>
              <a:off x="8224100" y="3235959"/>
              <a:ext cx="2845976" cy="218960"/>
            </a:xfrm>
            <a:prstGeom prst="rect">
              <a:avLst/>
            </a:prstGeom>
            <a:noFill/>
            <a:ln w="9525">
              <a:noFill/>
              <a:miter lim="800000"/>
              <a:headEnd/>
              <a:tailEnd/>
            </a:ln>
          </p:spPr>
        </p:pic>
        <p:sp>
          <p:nvSpPr>
            <p:cNvPr id="78" name="TextBox 57"/>
            <p:cNvSpPr txBox="1"/>
            <p:nvPr/>
          </p:nvSpPr>
          <p:spPr>
            <a:xfrm>
              <a:off x="8150062" y="3479034"/>
              <a:ext cx="2984978" cy="307728"/>
            </a:xfrm>
            <a:prstGeom prst="rect">
              <a:avLst/>
            </a:prstGeom>
            <a:noFill/>
          </p:spPr>
          <p:txBody>
            <a:bodyPr wrap="square" lIns="121871" tIns="60936" rIns="121871" bIns="60936" rtlCol="0">
              <a:spAutoFit/>
            </a:bodyPr>
            <a:lstStyle>
              <a:defPPr>
                <a:defRPr lang="zh-CN"/>
              </a:defPPr>
              <a:lvl1pPr algn="ctr" defTabSz="1218834">
                <a:defRPr sz="1400">
                  <a:solidFill>
                    <a:srgbClr val="000000"/>
                  </a:solidFill>
                  <a:latin typeface="Huawei Sans" panose="020C0503030203020204" pitchFamily="34" charset="0"/>
                  <a:ea typeface="微软雅黑" panose="020B0503020204020204" pitchFamily="34" charset="-122"/>
                  <a:cs typeface="Huawei Sans" panose="020C0503030203020204" pitchFamily="34" charset="0"/>
                </a:defRPr>
              </a:lvl1pPr>
            </a:lstStyle>
            <a:p>
              <a:r>
                <a:rPr lang="en-US" sz="1200" dirty="0">
                  <a:sym typeface=""/>
                </a:rPr>
                <a:t>CloudEngine 6881E-48S6CQ</a:t>
              </a:r>
            </a:p>
          </p:txBody>
        </p:sp>
        <p:sp>
          <p:nvSpPr>
            <p:cNvPr id="79" name="TextBox 81"/>
            <p:cNvSpPr txBox="1"/>
            <p:nvPr/>
          </p:nvSpPr>
          <p:spPr>
            <a:xfrm>
              <a:off x="7826918" y="2901532"/>
              <a:ext cx="3631266" cy="276999"/>
            </a:xfrm>
            <a:prstGeom prst="rect">
              <a:avLst/>
            </a:prstGeom>
            <a:noFill/>
          </p:spPr>
          <p:txBody>
            <a:bodyPr wrap="square" rtlCol="0">
              <a:spAutoFit/>
            </a:bodyPr>
            <a:lstStyle>
              <a:defPPr>
                <a:defRPr lang="zh-CN"/>
              </a:defPPr>
              <a:lvl1pPr algn="ctr" defTabSz="1218662">
                <a:defRPr sz="1399" b="1">
                  <a:solidFill>
                    <a:prstClr val="black"/>
                  </a:solidFill>
                  <a:latin typeface="Huawei Sans" panose="020C0503030203020204" pitchFamily="34" charset="0"/>
                  <a:ea typeface="微软雅黑" panose="020B0503020204020204" pitchFamily="34" charset="-122"/>
                  <a:cs typeface="Huawei Sans" panose="020C0503030203020204" pitchFamily="34" charset="0"/>
                </a:defRPr>
              </a:lvl1pPr>
            </a:lstStyle>
            <a:p>
              <a:r>
                <a:rPr lang="en-US" sz="1200" dirty="0">
                  <a:sym typeface="Arial" panose="020B0604020202020204" pitchFamily="34" charset="0"/>
                </a:rPr>
                <a:t>10GE + 25GE TOR switch</a:t>
              </a:r>
            </a:p>
          </p:txBody>
        </p:sp>
      </p:grpSp>
      <p:sp>
        <p:nvSpPr>
          <p:cNvPr id="2" name="标题 1"/>
          <p:cNvSpPr>
            <a:spLocks noGrp="1"/>
          </p:cNvSpPr>
          <p:nvPr>
            <p:ph type="title"/>
          </p:nvPr>
        </p:nvSpPr>
        <p:spPr/>
        <p:txBody>
          <a:bodyPr/>
          <a:lstStyle/>
          <a:p>
            <a:r>
              <a:rPr lang="en-US" altLang="zh-CN" sz="2400" dirty="0"/>
              <a:t>Portfolio of CloudEngine Series Switches (Mainstream Models)</a:t>
            </a:r>
          </a:p>
        </p:txBody>
      </p:sp>
      <p:grpSp>
        <p:nvGrpSpPr>
          <p:cNvPr id="32" name="组合 31"/>
          <p:cNvGrpSpPr/>
          <p:nvPr/>
        </p:nvGrpSpPr>
        <p:grpSpPr>
          <a:xfrm>
            <a:off x="8284358" y="5419797"/>
            <a:ext cx="2366622" cy="906179"/>
            <a:chOff x="3860432" y="4460822"/>
            <a:chExt cx="2366622" cy="1051356"/>
          </a:xfrm>
        </p:grpSpPr>
        <p:sp>
          <p:nvSpPr>
            <p:cNvPr id="33" name="TextBox 82"/>
            <p:cNvSpPr txBox="1"/>
            <p:nvPr/>
          </p:nvSpPr>
          <p:spPr>
            <a:xfrm>
              <a:off x="3860432" y="4460822"/>
              <a:ext cx="2302830" cy="276938"/>
            </a:xfrm>
            <a:prstGeom prst="rect">
              <a:avLst/>
            </a:prstGeom>
            <a:noFill/>
          </p:spPr>
          <p:txBody>
            <a:bodyPr wrap="square" lIns="91379" tIns="45690" rIns="91379" bIns="45690" rtlCol="0">
              <a:spAutoFit/>
            </a:bodyPr>
            <a:lstStyle/>
            <a:p>
              <a:pPr algn="ctr" defTabSz="1218662"/>
              <a:r>
                <a:rPr lang="en-US" sz="12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100GE switches</a:t>
              </a:r>
            </a:p>
          </p:txBody>
        </p:sp>
        <p:sp>
          <p:nvSpPr>
            <p:cNvPr id="34" name="矩形 33"/>
            <p:cNvSpPr/>
            <p:nvPr/>
          </p:nvSpPr>
          <p:spPr>
            <a:xfrm>
              <a:off x="4042042" y="5235276"/>
              <a:ext cx="2185012" cy="276902"/>
            </a:xfrm>
            <a:prstGeom prst="rect">
              <a:avLst/>
            </a:prstGeom>
          </p:spPr>
          <p:txBody>
            <a:bodyPr wrap="none" lIns="91340" tIns="45672" rIns="91340" bIns="45672">
              <a:spAutoFit/>
            </a:bodyPr>
            <a:lstStyle/>
            <a:p>
              <a:pPr algn="ctr" defTabSz="1218662"/>
              <a:r>
                <a:rPr lang="en-US" altLang="zh-CN" sz="1200" dirty="0" err="1">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
                </a:rPr>
                <a:t>CloudEngine</a:t>
              </a:r>
              <a:r>
                <a:rPr lang="en-US" altLang="zh-CN" sz="12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
                </a:rPr>
                <a:t> </a:t>
              </a:r>
              <a:r>
                <a:rPr lang="en-US" sz="12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CE8850-64CQ-EI</a:t>
              </a:r>
            </a:p>
          </p:txBody>
        </p:sp>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68320" y="4764080"/>
              <a:ext cx="2083315" cy="460093"/>
            </a:xfrm>
            <a:prstGeom prst="rect">
              <a:avLst/>
            </a:prstGeom>
          </p:spPr>
        </p:pic>
      </p:grpSp>
    </p:spTree>
    <p:extLst>
      <p:ext uri="{BB962C8B-B14F-4D97-AF65-F5344CB8AC3E}">
        <p14:creationId xmlns:p14="http://schemas.microsoft.com/office/powerpoint/2010/main" val="18914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4294967295"/>
          </p:nvPr>
        </p:nvSpPr>
        <p:spPr>
          <a:xfrm>
            <a:off x="469900" y="1233488"/>
            <a:ext cx="11274425" cy="4679950"/>
          </a:xfrm>
        </p:spPr>
        <p:txBody>
          <a:bodyPr wrap="square"/>
          <a:lstStyle/>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IP Products Sales Strategy Overview</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Switches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WLAN Products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Data Center Switches</a:t>
            </a:r>
          </a:p>
          <a:p>
            <a:r>
              <a:rPr lang="en-US" altLang="zh-CN" sz="2400" b="1" dirty="0">
                <a:latin typeface="Huawei Sans" panose="020C0503030203020204" pitchFamily="34" charset="0"/>
                <a:ea typeface="微软雅黑" panose="020B0503020204020204" pitchFamily="34" charset="-122"/>
                <a:cs typeface="Huawei Sans" panose="020C0503030203020204" pitchFamily="34" charset="0"/>
              </a:rPr>
              <a:t>Edge Routing: AR G3 Products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Core Routing: NE Products </a:t>
            </a:r>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Security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Products</a:t>
            </a:r>
          </a:p>
          <a:p>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endPar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pPr marL="0" indent="0">
              <a:buNone/>
            </a:pPr>
            <a:endParaRPr lang="en-US"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4210835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Oval 68"/>
          <p:cNvSpPr>
            <a:spLocks noChangeArrowheads="1"/>
          </p:cNvSpPr>
          <p:nvPr/>
        </p:nvSpPr>
        <p:spPr bwMode="auto">
          <a:xfrm>
            <a:off x="6893677" y="3373440"/>
            <a:ext cx="596765" cy="585465"/>
          </a:xfrm>
          <a:prstGeom prst="ellipse">
            <a:avLst/>
          </a:prstGeom>
          <a:solidFill>
            <a:schemeClr val="bg1">
              <a:alpha val="8000"/>
            </a:schemeClr>
          </a:solid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cs typeface="+mn-ea"/>
              <a:sym typeface="Arial" panose="020B0604020202020204"/>
            </a:endParaRPr>
          </a:p>
        </p:txBody>
      </p:sp>
      <p:grpSp>
        <p:nvGrpSpPr>
          <p:cNvPr id="19459" name="组合 214"/>
          <p:cNvGrpSpPr/>
          <p:nvPr/>
        </p:nvGrpSpPr>
        <p:grpSpPr bwMode="auto">
          <a:xfrm>
            <a:off x="6154240" y="4224027"/>
            <a:ext cx="747421" cy="734725"/>
            <a:chOff x="8344" y="3882"/>
            <a:chExt cx="3621" cy="3554"/>
          </a:xfrm>
        </p:grpSpPr>
        <p:sp>
          <p:nvSpPr>
            <p:cNvPr id="216" name="Oval 68"/>
            <p:cNvSpPr>
              <a:spLocks noChangeArrowheads="1"/>
            </p:cNvSpPr>
            <p:nvPr/>
          </p:nvSpPr>
          <p:spPr bwMode="auto">
            <a:xfrm>
              <a:off x="8344" y="3882"/>
              <a:ext cx="3621" cy="3554"/>
            </a:xfrm>
            <a:prstGeom prst="ellipse">
              <a:avLst/>
            </a:prstGeom>
            <a:solidFill>
              <a:schemeClr val="bg1">
                <a:alpha val="8000"/>
              </a:schemeClr>
            </a:solid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cs typeface="+mn-ea"/>
                <a:sym typeface="Arial" panose="020B0604020202020204"/>
              </a:endParaRPr>
            </a:p>
          </p:txBody>
        </p:sp>
        <p:sp>
          <p:nvSpPr>
            <p:cNvPr id="218" name="Oval 68"/>
            <p:cNvSpPr>
              <a:spLocks noChangeArrowheads="1"/>
            </p:cNvSpPr>
            <p:nvPr/>
          </p:nvSpPr>
          <p:spPr bwMode="auto">
            <a:xfrm>
              <a:off x="8713" y="4235"/>
              <a:ext cx="2883" cy="2832"/>
            </a:xfrm>
            <a:prstGeom prst="ellipse">
              <a:avLst/>
            </a:prstGeom>
            <a:solidFill>
              <a:schemeClr val="bg1">
                <a:alpha val="8000"/>
              </a:schemeClr>
            </a:solid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cs typeface="+mn-ea"/>
                <a:sym typeface="Arial" panose="020B0604020202020204"/>
              </a:endParaRPr>
            </a:p>
          </p:txBody>
        </p:sp>
      </p:grpSp>
      <p:grpSp>
        <p:nvGrpSpPr>
          <p:cNvPr id="19460" name="组合 210"/>
          <p:cNvGrpSpPr/>
          <p:nvPr/>
        </p:nvGrpSpPr>
        <p:grpSpPr bwMode="auto">
          <a:xfrm>
            <a:off x="4992643" y="4224027"/>
            <a:ext cx="749007" cy="734725"/>
            <a:chOff x="8344" y="3882"/>
            <a:chExt cx="3621" cy="3554"/>
          </a:xfrm>
        </p:grpSpPr>
        <p:sp>
          <p:nvSpPr>
            <p:cNvPr id="212" name="Oval 68"/>
            <p:cNvSpPr>
              <a:spLocks noChangeArrowheads="1"/>
            </p:cNvSpPr>
            <p:nvPr/>
          </p:nvSpPr>
          <p:spPr bwMode="auto">
            <a:xfrm>
              <a:off x="8344" y="3882"/>
              <a:ext cx="3621" cy="3554"/>
            </a:xfrm>
            <a:prstGeom prst="ellipse">
              <a:avLst/>
            </a:prstGeom>
            <a:solidFill>
              <a:schemeClr val="bg1">
                <a:alpha val="8000"/>
              </a:schemeClr>
            </a:solid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cs typeface="+mn-ea"/>
                <a:sym typeface="Arial" panose="020B0604020202020204"/>
              </a:endParaRPr>
            </a:p>
          </p:txBody>
        </p:sp>
        <p:sp>
          <p:nvSpPr>
            <p:cNvPr id="214" name="Oval 68"/>
            <p:cNvSpPr>
              <a:spLocks noChangeArrowheads="1"/>
            </p:cNvSpPr>
            <p:nvPr/>
          </p:nvSpPr>
          <p:spPr bwMode="auto">
            <a:xfrm>
              <a:off x="8712" y="4235"/>
              <a:ext cx="2885" cy="2832"/>
            </a:xfrm>
            <a:prstGeom prst="ellipse">
              <a:avLst/>
            </a:prstGeom>
            <a:solidFill>
              <a:schemeClr val="bg1">
                <a:alpha val="8000"/>
              </a:schemeClr>
            </a:solid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cs typeface="+mn-ea"/>
                <a:sym typeface="Arial" panose="020B0604020202020204"/>
              </a:endParaRPr>
            </a:p>
          </p:txBody>
        </p:sp>
      </p:grpSp>
      <p:grpSp>
        <p:nvGrpSpPr>
          <p:cNvPr id="5" name="组合 202"/>
          <p:cNvGrpSpPr/>
          <p:nvPr/>
        </p:nvGrpSpPr>
        <p:grpSpPr>
          <a:xfrm>
            <a:off x="4170347" y="3300380"/>
            <a:ext cx="748259" cy="734726"/>
            <a:chOff x="8344" y="3882"/>
            <a:chExt cx="3621" cy="3554"/>
          </a:xfrm>
          <a:solidFill>
            <a:srgbClr val="517A3C">
              <a:alpha val="8000"/>
            </a:srgbClr>
          </a:solidFill>
        </p:grpSpPr>
        <p:sp>
          <p:nvSpPr>
            <p:cNvPr id="204" name="Oval 68"/>
            <p:cNvSpPr>
              <a:spLocks noChangeArrowheads="1"/>
            </p:cNvSpPr>
            <p:nvPr/>
          </p:nvSpPr>
          <p:spPr bwMode="auto">
            <a:xfrm>
              <a:off x="8344" y="3882"/>
              <a:ext cx="3621" cy="3554"/>
            </a:xfrm>
            <a:prstGeom prst="ellipse">
              <a:avLst/>
            </a:prstGeom>
            <a:grp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sym typeface="Arial" panose="020B0604020202020204"/>
              </a:endParaRPr>
            </a:p>
          </p:txBody>
        </p:sp>
        <p:sp>
          <p:nvSpPr>
            <p:cNvPr id="206" name="Oval 68"/>
            <p:cNvSpPr>
              <a:spLocks noChangeArrowheads="1"/>
            </p:cNvSpPr>
            <p:nvPr/>
          </p:nvSpPr>
          <p:spPr bwMode="auto">
            <a:xfrm>
              <a:off x="8712" y="4238"/>
              <a:ext cx="2886" cy="2833"/>
            </a:xfrm>
            <a:prstGeom prst="ellipse">
              <a:avLst/>
            </a:prstGeom>
            <a:grp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sym typeface="Arial" panose="020B0604020202020204"/>
              </a:endParaRPr>
            </a:p>
          </p:txBody>
        </p:sp>
      </p:grpSp>
      <p:sp>
        <p:nvSpPr>
          <p:cNvPr id="19462" name="Rectangle 10"/>
          <p:cNvSpPr>
            <a:spLocks noChangeArrowheads="1"/>
          </p:cNvSpPr>
          <p:nvPr/>
        </p:nvSpPr>
        <p:spPr bwMode="auto">
          <a:xfrm>
            <a:off x="2924939" y="2026198"/>
            <a:ext cx="580798" cy="1088600"/>
          </a:xfrm>
          <a:prstGeom prst="rect">
            <a:avLst/>
          </a:prstGeom>
          <a:gradFill rotWithShape="1">
            <a:gsLst>
              <a:gs pos="0">
                <a:srgbClr val="00B0F0">
                  <a:alpha val="32999"/>
                </a:srgbClr>
              </a:gs>
              <a:gs pos="100000">
                <a:srgbClr val="85C2FF">
                  <a:alpha val="0"/>
                </a:srgbClr>
              </a:gs>
            </a:gsLst>
            <a:lin ang="5400000"/>
          </a:gradFill>
          <a:ln w="12700">
            <a:noFill/>
            <a:miter lim="800000"/>
          </a:ln>
        </p:spPr>
        <p:txBody>
          <a:bodyPr lIns="45702" tIns="22851" rIns="45702" bIns="22851"/>
          <a:lstStyle/>
          <a:p>
            <a:pPr defTabSz="914478" fontAlgn="ctr"/>
            <a:endParaRPr lang="en-US" altLang="zh-CN" sz="1200" dirty="0">
              <a:solidFill>
                <a:prstClr val="black"/>
              </a:solidFill>
              <a:sym typeface="Arial" panose="020B0604020202020204" pitchFamily="34" charset="0"/>
            </a:endParaRPr>
          </a:p>
        </p:txBody>
      </p:sp>
      <p:sp>
        <p:nvSpPr>
          <p:cNvPr id="19463" name="Rectangle 11"/>
          <p:cNvSpPr>
            <a:spLocks noChangeArrowheads="1"/>
          </p:cNvSpPr>
          <p:nvPr/>
        </p:nvSpPr>
        <p:spPr bwMode="auto">
          <a:xfrm>
            <a:off x="4270613" y="2026198"/>
            <a:ext cx="582385" cy="1088600"/>
          </a:xfrm>
          <a:prstGeom prst="rect">
            <a:avLst/>
          </a:prstGeom>
          <a:gradFill rotWithShape="1">
            <a:gsLst>
              <a:gs pos="0">
                <a:srgbClr val="00B0F0">
                  <a:alpha val="32999"/>
                </a:srgbClr>
              </a:gs>
              <a:gs pos="100000">
                <a:srgbClr val="85C2FF">
                  <a:alpha val="0"/>
                </a:srgbClr>
              </a:gs>
            </a:gsLst>
            <a:lin ang="5400000"/>
          </a:gradFill>
          <a:ln w="12700">
            <a:noFill/>
            <a:miter lim="800000"/>
          </a:ln>
        </p:spPr>
        <p:txBody>
          <a:bodyPr lIns="45702" tIns="22851" rIns="45702" bIns="22851"/>
          <a:lstStyle/>
          <a:p>
            <a:pPr defTabSz="914478" fontAlgn="ctr"/>
            <a:endParaRPr lang="en-US" altLang="zh-CN" sz="1200" dirty="0">
              <a:solidFill>
                <a:prstClr val="black"/>
              </a:solidFill>
              <a:sym typeface="Arial" panose="020B0604020202020204" pitchFamily="34" charset="0"/>
            </a:endParaRPr>
          </a:p>
        </p:txBody>
      </p:sp>
      <p:sp>
        <p:nvSpPr>
          <p:cNvPr id="19464" name="Rectangle 12"/>
          <p:cNvSpPr>
            <a:spLocks noChangeArrowheads="1"/>
          </p:cNvSpPr>
          <p:nvPr/>
        </p:nvSpPr>
        <p:spPr bwMode="auto">
          <a:xfrm>
            <a:off x="5608353" y="2026198"/>
            <a:ext cx="580798" cy="1088600"/>
          </a:xfrm>
          <a:prstGeom prst="rect">
            <a:avLst/>
          </a:prstGeom>
          <a:gradFill rotWithShape="1">
            <a:gsLst>
              <a:gs pos="0">
                <a:srgbClr val="00B0F0">
                  <a:alpha val="32999"/>
                </a:srgbClr>
              </a:gs>
              <a:gs pos="100000">
                <a:srgbClr val="85C2FF">
                  <a:alpha val="0"/>
                </a:srgbClr>
              </a:gs>
            </a:gsLst>
            <a:lin ang="5400000"/>
          </a:gradFill>
          <a:ln w="12700">
            <a:noFill/>
            <a:miter lim="800000"/>
          </a:ln>
        </p:spPr>
        <p:txBody>
          <a:bodyPr lIns="45702" tIns="22851" rIns="45702" bIns="22851"/>
          <a:lstStyle/>
          <a:p>
            <a:pPr defTabSz="914478" fontAlgn="ctr"/>
            <a:endParaRPr lang="en-US" altLang="zh-CN" sz="1200" dirty="0">
              <a:solidFill>
                <a:prstClr val="black"/>
              </a:solidFill>
              <a:sym typeface="Arial" panose="020B0604020202020204" pitchFamily="34" charset="0"/>
            </a:endParaRPr>
          </a:p>
        </p:txBody>
      </p:sp>
      <p:sp>
        <p:nvSpPr>
          <p:cNvPr id="19465" name="Rectangle 14"/>
          <p:cNvSpPr>
            <a:spLocks noChangeArrowheads="1"/>
          </p:cNvSpPr>
          <p:nvPr/>
        </p:nvSpPr>
        <p:spPr bwMode="auto">
          <a:xfrm>
            <a:off x="6944506" y="2026198"/>
            <a:ext cx="580798" cy="1088600"/>
          </a:xfrm>
          <a:prstGeom prst="rect">
            <a:avLst/>
          </a:prstGeom>
          <a:gradFill rotWithShape="1">
            <a:gsLst>
              <a:gs pos="0">
                <a:srgbClr val="00B0F0">
                  <a:alpha val="32999"/>
                </a:srgbClr>
              </a:gs>
              <a:gs pos="100000">
                <a:srgbClr val="85C2FF">
                  <a:alpha val="0"/>
                </a:srgbClr>
              </a:gs>
            </a:gsLst>
            <a:lin ang="5400000"/>
          </a:gradFill>
          <a:ln w="12700">
            <a:noFill/>
            <a:miter lim="800000"/>
          </a:ln>
        </p:spPr>
        <p:txBody>
          <a:bodyPr lIns="45702" tIns="22851" rIns="45702" bIns="22851"/>
          <a:lstStyle/>
          <a:p>
            <a:pPr defTabSz="914478" fontAlgn="ctr"/>
            <a:endParaRPr lang="en-US" altLang="zh-CN" sz="1200" dirty="0">
              <a:solidFill>
                <a:prstClr val="black"/>
              </a:solidFill>
              <a:sym typeface="Arial" panose="020B0604020202020204" pitchFamily="34" charset="0"/>
            </a:endParaRPr>
          </a:p>
        </p:txBody>
      </p:sp>
      <p:sp>
        <p:nvSpPr>
          <p:cNvPr id="19466" name="Rectangle 15"/>
          <p:cNvSpPr>
            <a:spLocks noChangeArrowheads="1"/>
          </p:cNvSpPr>
          <p:nvPr/>
        </p:nvSpPr>
        <p:spPr bwMode="auto">
          <a:xfrm>
            <a:off x="8233053" y="2026198"/>
            <a:ext cx="580798" cy="1088600"/>
          </a:xfrm>
          <a:prstGeom prst="rect">
            <a:avLst/>
          </a:prstGeom>
          <a:gradFill rotWithShape="1">
            <a:gsLst>
              <a:gs pos="0">
                <a:srgbClr val="00B0F0">
                  <a:alpha val="32999"/>
                </a:srgbClr>
              </a:gs>
              <a:gs pos="100000">
                <a:srgbClr val="85C2FF">
                  <a:alpha val="0"/>
                </a:srgbClr>
              </a:gs>
            </a:gsLst>
            <a:lin ang="5400000"/>
          </a:gradFill>
          <a:ln w="12700">
            <a:noFill/>
            <a:miter lim="800000"/>
          </a:ln>
        </p:spPr>
        <p:txBody>
          <a:bodyPr lIns="45702" tIns="22851" rIns="45702" bIns="22851"/>
          <a:lstStyle/>
          <a:p>
            <a:pPr defTabSz="914478" fontAlgn="ctr"/>
            <a:endParaRPr lang="en-US" altLang="zh-CN" sz="1200" dirty="0">
              <a:solidFill>
                <a:prstClr val="black"/>
              </a:solidFill>
              <a:sym typeface="Arial" panose="020B0604020202020204" pitchFamily="34" charset="0"/>
            </a:endParaRPr>
          </a:p>
        </p:txBody>
      </p:sp>
      <p:sp>
        <p:nvSpPr>
          <p:cNvPr id="272" name="Freeform 40"/>
          <p:cNvSpPr txBox="1"/>
          <p:nvPr/>
        </p:nvSpPr>
        <p:spPr bwMode="auto">
          <a:xfrm>
            <a:off x="2046575" y="1506496"/>
            <a:ext cx="7630753" cy="652282"/>
          </a:xfrm>
          <a:custGeom>
            <a:avLst/>
            <a:gdLst/>
            <a:ahLst/>
            <a:cxnLst>
              <a:cxn ang="0">
                <a:pos x="5321" y="0"/>
              </a:cxn>
              <a:cxn ang="0">
                <a:pos x="50" y="0"/>
              </a:cxn>
              <a:cxn ang="0">
                <a:pos x="50" y="0"/>
              </a:cxn>
              <a:cxn ang="0">
                <a:pos x="40" y="25"/>
              </a:cxn>
              <a:cxn ang="0">
                <a:pos x="30" y="52"/>
              </a:cxn>
              <a:cxn ang="0">
                <a:pos x="20" y="80"/>
              </a:cxn>
              <a:cxn ang="0">
                <a:pos x="15" y="107"/>
              </a:cxn>
              <a:cxn ang="0">
                <a:pos x="7" y="137"/>
              </a:cxn>
              <a:cxn ang="0">
                <a:pos x="5" y="165"/>
              </a:cxn>
              <a:cxn ang="0">
                <a:pos x="2" y="195"/>
              </a:cxn>
              <a:cxn ang="0">
                <a:pos x="0" y="225"/>
              </a:cxn>
              <a:cxn ang="0">
                <a:pos x="0" y="225"/>
              </a:cxn>
              <a:cxn ang="0">
                <a:pos x="2" y="258"/>
              </a:cxn>
              <a:cxn ang="0">
                <a:pos x="5" y="288"/>
              </a:cxn>
              <a:cxn ang="0">
                <a:pos x="10" y="318"/>
              </a:cxn>
              <a:cxn ang="0">
                <a:pos x="15" y="348"/>
              </a:cxn>
              <a:cxn ang="0">
                <a:pos x="22" y="378"/>
              </a:cxn>
              <a:cxn ang="0">
                <a:pos x="32" y="405"/>
              </a:cxn>
              <a:cxn ang="0">
                <a:pos x="42" y="433"/>
              </a:cxn>
              <a:cxn ang="0">
                <a:pos x="55" y="460"/>
              </a:cxn>
              <a:cxn ang="0">
                <a:pos x="5314" y="460"/>
              </a:cxn>
              <a:cxn ang="0">
                <a:pos x="5314" y="460"/>
              </a:cxn>
              <a:cxn ang="0">
                <a:pos x="5332" y="435"/>
              </a:cxn>
              <a:cxn ang="0">
                <a:pos x="5349" y="408"/>
              </a:cxn>
              <a:cxn ang="0">
                <a:pos x="5362" y="380"/>
              </a:cxn>
              <a:cxn ang="0">
                <a:pos x="5374" y="353"/>
              </a:cxn>
              <a:cxn ang="0">
                <a:pos x="5384" y="320"/>
              </a:cxn>
              <a:cxn ang="0">
                <a:pos x="5389" y="290"/>
              </a:cxn>
              <a:cxn ang="0">
                <a:pos x="5394" y="258"/>
              </a:cxn>
              <a:cxn ang="0">
                <a:pos x="5397" y="225"/>
              </a:cxn>
              <a:cxn ang="0">
                <a:pos x="5397" y="225"/>
              </a:cxn>
              <a:cxn ang="0">
                <a:pos x="5394" y="195"/>
              </a:cxn>
              <a:cxn ang="0">
                <a:pos x="5392" y="162"/>
              </a:cxn>
              <a:cxn ang="0">
                <a:pos x="5384" y="132"/>
              </a:cxn>
              <a:cxn ang="0">
                <a:pos x="5377" y="105"/>
              </a:cxn>
              <a:cxn ang="0">
                <a:pos x="5367" y="77"/>
              </a:cxn>
              <a:cxn ang="0">
                <a:pos x="5354" y="50"/>
              </a:cxn>
              <a:cxn ang="0">
                <a:pos x="5339" y="25"/>
              </a:cxn>
              <a:cxn ang="0">
                <a:pos x="5321" y="0"/>
              </a:cxn>
              <a:cxn ang="0">
                <a:pos x="5321" y="0"/>
              </a:cxn>
            </a:cxnLst>
            <a:rect l="0" t="0" r="r" b="b"/>
            <a:pathLst>
              <a:path w="5397" h="460">
                <a:moveTo>
                  <a:pt x="5321" y="0"/>
                </a:moveTo>
                <a:lnTo>
                  <a:pt x="50" y="0"/>
                </a:lnTo>
                <a:lnTo>
                  <a:pt x="50" y="0"/>
                </a:lnTo>
                <a:lnTo>
                  <a:pt x="40" y="25"/>
                </a:lnTo>
                <a:lnTo>
                  <a:pt x="30" y="52"/>
                </a:lnTo>
                <a:lnTo>
                  <a:pt x="20" y="80"/>
                </a:lnTo>
                <a:lnTo>
                  <a:pt x="15" y="107"/>
                </a:lnTo>
                <a:lnTo>
                  <a:pt x="7" y="137"/>
                </a:lnTo>
                <a:lnTo>
                  <a:pt x="5" y="165"/>
                </a:lnTo>
                <a:lnTo>
                  <a:pt x="2" y="195"/>
                </a:lnTo>
                <a:lnTo>
                  <a:pt x="0" y="225"/>
                </a:lnTo>
                <a:lnTo>
                  <a:pt x="0" y="225"/>
                </a:lnTo>
                <a:lnTo>
                  <a:pt x="2" y="258"/>
                </a:lnTo>
                <a:lnTo>
                  <a:pt x="5" y="288"/>
                </a:lnTo>
                <a:lnTo>
                  <a:pt x="10" y="318"/>
                </a:lnTo>
                <a:lnTo>
                  <a:pt x="15" y="348"/>
                </a:lnTo>
                <a:lnTo>
                  <a:pt x="22" y="378"/>
                </a:lnTo>
                <a:lnTo>
                  <a:pt x="32" y="405"/>
                </a:lnTo>
                <a:lnTo>
                  <a:pt x="42" y="433"/>
                </a:lnTo>
                <a:lnTo>
                  <a:pt x="55" y="460"/>
                </a:lnTo>
                <a:lnTo>
                  <a:pt x="5314" y="460"/>
                </a:lnTo>
                <a:lnTo>
                  <a:pt x="5314" y="460"/>
                </a:lnTo>
                <a:lnTo>
                  <a:pt x="5332" y="435"/>
                </a:lnTo>
                <a:lnTo>
                  <a:pt x="5349" y="408"/>
                </a:lnTo>
                <a:lnTo>
                  <a:pt x="5362" y="380"/>
                </a:lnTo>
                <a:lnTo>
                  <a:pt x="5374" y="353"/>
                </a:lnTo>
                <a:lnTo>
                  <a:pt x="5384" y="320"/>
                </a:lnTo>
                <a:lnTo>
                  <a:pt x="5389" y="290"/>
                </a:lnTo>
                <a:lnTo>
                  <a:pt x="5394" y="258"/>
                </a:lnTo>
                <a:lnTo>
                  <a:pt x="5397" y="225"/>
                </a:lnTo>
                <a:lnTo>
                  <a:pt x="5397" y="225"/>
                </a:lnTo>
                <a:lnTo>
                  <a:pt x="5394" y="195"/>
                </a:lnTo>
                <a:lnTo>
                  <a:pt x="5392" y="162"/>
                </a:lnTo>
                <a:lnTo>
                  <a:pt x="5384" y="132"/>
                </a:lnTo>
                <a:lnTo>
                  <a:pt x="5377" y="105"/>
                </a:lnTo>
                <a:lnTo>
                  <a:pt x="5367" y="77"/>
                </a:lnTo>
                <a:lnTo>
                  <a:pt x="5354" y="50"/>
                </a:lnTo>
                <a:lnTo>
                  <a:pt x="5339" y="25"/>
                </a:lnTo>
                <a:lnTo>
                  <a:pt x="5321" y="0"/>
                </a:lnTo>
                <a:lnTo>
                  <a:pt x="5321" y="0"/>
                </a:lnTo>
                <a:close/>
              </a:path>
            </a:pathLst>
          </a:custGeom>
          <a:gradFill>
            <a:gsLst>
              <a:gs pos="0">
                <a:srgbClr val="41A1DA"/>
              </a:gs>
              <a:gs pos="100000">
                <a:srgbClr val="2D80BA"/>
              </a:gs>
            </a:gsLst>
            <a:lin ang="4200000" scaled="0"/>
          </a:gradFill>
          <a:ln>
            <a:noFill/>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33" tIns="8417" rIns="16833" bIns="8417" anchor="ctr"/>
          <a:lstStyle>
            <a:defPPr>
              <a:defRPr lang="en-US"/>
            </a:defPPr>
            <a:lvl1pPr lvl="0" algn="ctr" eaLnBrk="0" hangingPunct="0">
              <a:defRPr sz="1100" b="1">
                <a:solidFill>
                  <a:schemeClr val="bg1"/>
                </a:solidFill>
                <a:cs typeface="Arial" panose="020B0604020202020204" pitchFamily="34" charset="0"/>
              </a:defRPr>
            </a:lvl1pPr>
          </a:lstStyle>
          <a:p>
            <a:pPr algn="l" defTabSz="914478" fontAlgn="ctr">
              <a:buClr>
                <a:srgbClr val="CC9900"/>
              </a:buClr>
              <a:defRPr/>
            </a:pPr>
            <a:endParaRPr lang="en-US" altLang="zh-CN" sz="1799" b="0" noProof="1">
              <a:solidFill>
                <a:prstClr val="white"/>
              </a:solidFill>
              <a:cs typeface="Huawei Sans" panose="020C0503030203020204" pitchFamily="34" charset="0"/>
              <a:sym typeface="+mn-ea"/>
            </a:endParaRPr>
          </a:p>
        </p:txBody>
      </p:sp>
      <p:sp>
        <p:nvSpPr>
          <p:cNvPr id="273" name="Line 42"/>
          <p:cNvSpPr>
            <a:spLocks noChangeShapeType="1"/>
          </p:cNvSpPr>
          <p:nvPr/>
        </p:nvSpPr>
        <p:spPr bwMode="auto">
          <a:xfrm>
            <a:off x="2115630" y="3114798"/>
            <a:ext cx="7469444" cy="0"/>
          </a:xfrm>
          <a:prstGeom prst="line">
            <a:avLst/>
          </a:prstGeom>
          <a:ln w="9525" cap="flat" cmpd="sng">
            <a:solidFill>
              <a:srgbClr val="D2D2D2">
                <a:alpha val="39000"/>
              </a:srgbClr>
            </a:solidFill>
            <a:prstDash val="solid"/>
            <a:round/>
            <a:headEnd type="none" w="med" len="med"/>
            <a:tailEnd type="none" w="med" len="med"/>
          </a:ln>
        </p:spPr>
        <p:txBody>
          <a:bodyPr lIns="82066" tIns="41032" rIns="82066" bIns="41032" anchor="ctr"/>
          <a:lstStyle/>
          <a:p>
            <a:pPr defTabSz="914034" fontAlgn="ctr">
              <a:defRPr/>
            </a:pPr>
            <a:endParaRPr lang="en-US" sz="1799" kern="0" dirty="0">
              <a:solidFill>
                <a:sysClr val="windowText" lastClr="000000"/>
              </a:solidFill>
              <a:ea typeface="华文细黑" panose="02010600040101010101" charset="-122"/>
            </a:endParaRPr>
          </a:p>
        </p:txBody>
      </p:sp>
      <p:sp>
        <p:nvSpPr>
          <p:cNvPr id="19471" name="Text Box 45"/>
          <p:cNvSpPr txBox="1">
            <a:spLocks noChangeArrowheads="1"/>
          </p:cNvSpPr>
          <p:nvPr/>
        </p:nvSpPr>
        <p:spPr bwMode="auto">
          <a:xfrm>
            <a:off x="4281721" y="3494063"/>
            <a:ext cx="526844" cy="403068"/>
          </a:xfrm>
          <a:prstGeom prst="rect">
            <a:avLst/>
          </a:prstGeom>
          <a:noFill/>
          <a:ln w="19050" algn="ctr">
            <a:noFill/>
            <a:miter lim="800000"/>
          </a:ln>
        </p:spPr>
        <p:txBody>
          <a:bodyPr wrap="none" lIns="82066" tIns="41032" rIns="82066" bIns="41032" anchor="ctr"/>
          <a:lstStyle/>
          <a:p>
            <a:pPr algn="ctr" defTabSz="812475" eaLnBrk="0" fontAlgn="ctr" hangingPunct="0">
              <a:lnSpc>
                <a:spcPct val="90000"/>
              </a:lnSpc>
            </a:pPr>
            <a:r>
              <a:rPr lang="en-US" altLang="zh-CN" sz="1599" dirty="0">
                <a:solidFill>
                  <a:srgbClr val="00B0F0"/>
                </a:solidFill>
                <a:sym typeface="Arial" panose="020B0604020202020204" pitchFamily="34" charset="0"/>
              </a:rPr>
              <a:t>V1</a:t>
            </a:r>
          </a:p>
        </p:txBody>
      </p:sp>
      <p:sp>
        <p:nvSpPr>
          <p:cNvPr id="19472" name="Text Box 48"/>
          <p:cNvSpPr txBox="1">
            <a:spLocks noChangeArrowheads="1"/>
          </p:cNvSpPr>
          <p:nvPr/>
        </p:nvSpPr>
        <p:spPr bwMode="auto">
          <a:xfrm>
            <a:off x="5098965" y="4427148"/>
            <a:ext cx="526844" cy="404654"/>
          </a:xfrm>
          <a:prstGeom prst="rect">
            <a:avLst/>
          </a:prstGeom>
          <a:noFill/>
          <a:ln w="19050" algn="ctr">
            <a:noFill/>
            <a:miter lim="800000"/>
          </a:ln>
        </p:spPr>
        <p:txBody>
          <a:bodyPr wrap="none" lIns="82066" tIns="41032" rIns="82066" bIns="41032" anchor="ctr"/>
          <a:lstStyle/>
          <a:p>
            <a:pPr algn="ctr" defTabSz="812475" eaLnBrk="0" fontAlgn="ctr" hangingPunct="0">
              <a:lnSpc>
                <a:spcPct val="90000"/>
              </a:lnSpc>
            </a:pPr>
            <a:r>
              <a:rPr lang="en-US" altLang="zh-CN" sz="1599" dirty="0">
                <a:solidFill>
                  <a:srgbClr val="00B0F0"/>
                </a:solidFill>
                <a:sym typeface="Arial" panose="020B0604020202020204" pitchFamily="34" charset="0"/>
              </a:rPr>
              <a:t>V3</a:t>
            </a:r>
          </a:p>
        </p:txBody>
      </p:sp>
      <p:sp>
        <p:nvSpPr>
          <p:cNvPr id="19473" name="Text Box 51"/>
          <p:cNvSpPr txBox="1">
            <a:spLocks noChangeArrowheads="1"/>
          </p:cNvSpPr>
          <p:nvPr/>
        </p:nvSpPr>
        <p:spPr bwMode="auto">
          <a:xfrm>
            <a:off x="6262147" y="4427148"/>
            <a:ext cx="526844" cy="404654"/>
          </a:xfrm>
          <a:prstGeom prst="rect">
            <a:avLst/>
          </a:prstGeom>
          <a:noFill/>
          <a:ln w="19050" algn="ctr">
            <a:noFill/>
            <a:miter lim="800000"/>
          </a:ln>
        </p:spPr>
        <p:txBody>
          <a:bodyPr wrap="none" lIns="82066" tIns="41032" rIns="82066" bIns="41032" anchor="ctr"/>
          <a:lstStyle/>
          <a:p>
            <a:pPr algn="ctr" defTabSz="812475" eaLnBrk="0" fontAlgn="ctr" hangingPunct="0">
              <a:lnSpc>
                <a:spcPct val="90000"/>
              </a:lnSpc>
            </a:pPr>
            <a:r>
              <a:rPr lang="en-US" altLang="zh-CN" sz="1599" dirty="0">
                <a:solidFill>
                  <a:srgbClr val="00B0F0"/>
                </a:solidFill>
                <a:sym typeface="Arial" panose="020B0604020202020204" pitchFamily="34" charset="0"/>
              </a:rPr>
              <a:t>V5</a:t>
            </a:r>
          </a:p>
        </p:txBody>
      </p:sp>
      <p:sp>
        <p:nvSpPr>
          <p:cNvPr id="19474" name="Text Box 54"/>
          <p:cNvSpPr txBox="1">
            <a:spLocks noChangeArrowheads="1"/>
          </p:cNvSpPr>
          <p:nvPr/>
        </p:nvSpPr>
        <p:spPr bwMode="auto">
          <a:xfrm>
            <a:off x="6928637" y="3494063"/>
            <a:ext cx="526844" cy="403068"/>
          </a:xfrm>
          <a:prstGeom prst="rect">
            <a:avLst/>
          </a:prstGeom>
          <a:noFill/>
          <a:ln w="19050" algn="ctr">
            <a:noFill/>
            <a:miter lim="800000"/>
          </a:ln>
        </p:spPr>
        <p:txBody>
          <a:bodyPr wrap="none" lIns="82066" tIns="41032" rIns="82066" bIns="41032" anchor="ctr"/>
          <a:lstStyle/>
          <a:p>
            <a:pPr algn="ctr" defTabSz="812475" eaLnBrk="0" fontAlgn="ctr" hangingPunct="0">
              <a:lnSpc>
                <a:spcPct val="90000"/>
              </a:lnSpc>
            </a:pPr>
            <a:r>
              <a:rPr lang="en-US" altLang="zh-CN" sz="1599" dirty="0">
                <a:solidFill>
                  <a:srgbClr val="00B0F0"/>
                </a:solidFill>
                <a:sym typeface="Arial" panose="020B0604020202020204" pitchFamily="34" charset="0"/>
              </a:rPr>
              <a:t>V8</a:t>
            </a:r>
          </a:p>
        </p:txBody>
      </p:sp>
      <p:sp>
        <p:nvSpPr>
          <p:cNvPr id="19475" name="矩形 414"/>
          <p:cNvSpPr>
            <a:spLocks noChangeArrowheads="1"/>
          </p:cNvSpPr>
          <p:nvPr/>
        </p:nvSpPr>
        <p:spPr bwMode="auto">
          <a:xfrm>
            <a:off x="7496739" y="3482954"/>
            <a:ext cx="2656253" cy="414176"/>
          </a:xfrm>
          <a:prstGeom prst="rect">
            <a:avLst/>
          </a:prstGeom>
          <a:noFill/>
          <a:ln w="9525">
            <a:noFill/>
            <a:miter lim="800000"/>
          </a:ln>
        </p:spPr>
        <p:txBody>
          <a:bodyPr lIns="121848" tIns="60924" rIns="121848" bIns="60924" anchor="ctr"/>
          <a:lstStyle/>
          <a:p>
            <a:pPr algn="ctr" defTabSz="914478" fontAlgn="ctr">
              <a:spcBef>
                <a:spcPts val="265"/>
              </a:spcBef>
              <a:spcAft>
                <a:spcPts val="540"/>
              </a:spcAft>
              <a:buClr>
                <a:srgbClr val="990000"/>
              </a:buClr>
            </a:pPr>
            <a:r>
              <a:rPr lang="en-US" altLang="zh-CN" sz="1599" u="sng" dirty="0">
                <a:solidFill>
                  <a:prstClr val="black"/>
                </a:solidFill>
                <a:sym typeface="Arial" panose="020B0604020202020204" pitchFamily="34" charset="0"/>
              </a:rPr>
              <a:t>Multi-process, multi-core</a:t>
            </a:r>
          </a:p>
        </p:txBody>
      </p:sp>
      <p:sp>
        <p:nvSpPr>
          <p:cNvPr id="19476" name="矩形 414"/>
          <p:cNvSpPr>
            <a:spLocks noChangeArrowheads="1"/>
          </p:cNvSpPr>
          <p:nvPr/>
        </p:nvSpPr>
        <p:spPr bwMode="auto">
          <a:xfrm>
            <a:off x="3715206" y="4416040"/>
            <a:ext cx="1391693" cy="428458"/>
          </a:xfrm>
          <a:prstGeom prst="rect">
            <a:avLst/>
          </a:prstGeom>
          <a:noFill/>
          <a:ln w="9525">
            <a:noFill/>
            <a:miter lim="800000"/>
          </a:ln>
        </p:spPr>
        <p:txBody>
          <a:bodyPr lIns="121848" tIns="60924" rIns="121848" bIns="60924" anchor="ctr"/>
          <a:lstStyle/>
          <a:p>
            <a:pPr algn="ctr" defTabSz="914478" fontAlgn="ctr">
              <a:spcBef>
                <a:spcPts val="265"/>
              </a:spcBef>
              <a:spcAft>
                <a:spcPts val="540"/>
              </a:spcAft>
              <a:buClr>
                <a:srgbClr val="990000"/>
              </a:buClr>
            </a:pPr>
            <a:r>
              <a:rPr lang="en-US" altLang="zh-CN" sz="1599" u="sng" dirty="0">
                <a:solidFill>
                  <a:prstClr val="black"/>
                </a:solidFill>
                <a:sym typeface="Arial" panose="020B0604020202020204" pitchFamily="34" charset="0"/>
              </a:rPr>
              <a:t>Distributed</a:t>
            </a:r>
          </a:p>
        </p:txBody>
      </p:sp>
      <p:sp>
        <p:nvSpPr>
          <p:cNvPr id="19477" name="矩形 414"/>
          <p:cNvSpPr>
            <a:spLocks noChangeArrowheads="1"/>
          </p:cNvSpPr>
          <p:nvPr/>
        </p:nvSpPr>
        <p:spPr bwMode="auto">
          <a:xfrm>
            <a:off x="6896899" y="4416040"/>
            <a:ext cx="2761171" cy="415763"/>
          </a:xfrm>
          <a:prstGeom prst="rect">
            <a:avLst/>
          </a:prstGeom>
          <a:noFill/>
          <a:ln w="9525">
            <a:noFill/>
            <a:miter lim="800000"/>
          </a:ln>
        </p:spPr>
        <p:txBody>
          <a:bodyPr lIns="121848" tIns="60924" rIns="121848" bIns="60924" anchor="ctr"/>
          <a:lstStyle/>
          <a:p>
            <a:pPr algn="ctr" defTabSz="914478" fontAlgn="ctr">
              <a:spcBef>
                <a:spcPts val="265"/>
              </a:spcBef>
              <a:spcAft>
                <a:spcPts val="540"/>
              </a:spcAft>
              <a:buClr>
                <a:srgbClr val="990000"/>
              </a:buClr>
            </a:pPr>
            <a:r>
              <a:rPr lang="en-US" altLang="zh-CN" sz="1599" u="sng" dirty="0">
                <a:solidFill>
                  <a:prstClr val="black"/>
                </a:solidFill>
                <a:sym typeface="Arial" panose="020B0604020202020204" pitchFamily="34" charset="0"/>
              </a:rPr>
              <a:t>Single-process, single-core</a:t>
            </a:r>
          </a:p>
        </p:txBody>
      </p:sp>
      <p:sp>
        <p:nvSpPr>
          <p:cNvPr id="19478" name="矩形 414"/>
          <p:cNvSpPr>
            <a:spLocks noChangeArrowheads="1"/>
          </p:cNvSpPr>
          <p:nvPr/>
        </p:nvSpPr>
        <p:spPr bwMode="auto">
          <a:xfrm>
            <a:off x="2667864" y="3482954"/>
            <a:ext cx="1680506" cy="426871"/>
          </a:xfrm>
          <a:prstGeom prst="rect">
            <a:avLst/>
          </a:prstGeom>
          <a:noFill/>
          <a:ln w="9525">
            <a:noFill/>
            <a:miter lim="800000"/>
          </a:ln>
        </p:spPr>
        <p:txBody>
          <a:bodyPr lIns="121848" tIns="60924" rIns="121848" bIns="60924" anchor="ctr"/>
          <a:lstStyle/>
          <a:p>
            <a:pPr algn="ctr" defTabSz="914478" fontAlgn="ctr">
              <a:spcBef>
                <a:spcPts val="265"/>
              </a:spcBef>
              <a:spcAft>
                <a:spcPts val="540"/>
              </a:spcAft>
              <a:buClr>
                <a:srgbClr val="990000"/>
              </a:buClr>
            </a:pPr>
            <a:r>
              <a:rPr lang="en-US" altLang="zh-CN" sz="1599" u="sng" dirty="0">
                <a:solidFill>
                  <a:prstClr val="black"/>
                </a:solidFill>
                <a:sym typeface="Arial" panose="020B0604020202020204" pitchFamily="34" charset="0"/>
              </a:rPr>
              <a:t>Centralized</a:t>
            </a:r>
          </a:p>
        </p:txBody>
      </p:sp>
      <p:sp>
        <p:nvSpPr>
          <p:cNvPr id="19495" name="Freeform 95"/>
          <p:cNvSpPr>
            <a:spLocks noEditPoints="1" noChangeArrowheads="1"/>
          </p:cNvSpPr>
          <p:nvPr/>
        </p:nvSpPr>
        <p:spPr bwMode="auto">
          <a:xfrm>
            <a:off x="1174622" y="5255934"/>
            <a:ext cx="583707" cy="635703"/>
          </a:xfrm>
          <a:custGeom>
            <a:avLst/>
            <a:gdLst>
              <a:gd name="T0" fmla="*/ 0 w 14805"/>
              <a:gd name="T1" fmla="*/ 0 h 16100"/>
              <a:gd name="T2" fmla="*/ 0 w 14805"/>
              <a:gd name="T3" fmla="*/ 0 h 16100"/>
              <a:gd name="T4" fmla="*/ 0 w 14805"/>
              <a:gd name="T5" fmla="*/ 0 h 16100"/>
              <a:gd name="T6" fmla="*/ 0 w 14805"/>
              <a:gd name="T7" fmla="*/ 0 h 16100"/>
              <a:gd name="T8" fmla="*/ 0 w 14805"/>
              <a:gd name="T9" fmla="*/ 0 h 16100"/>
              <a:gd name="T10" fmla="*/ 0 w 14805"/>
              <a:gd name="T11" fmla="*/ 0 h 16100"/>
              <a:gd name="T12" fmla="*/ 0 w 14805"/>
              <a:gd name="T13" fmla="*/ 0 h 16100"/>
              <a:gd name="T14" fmla="*/ 0 w 14805"/>
              <a:gd name="T15" fmla="*/ 0 h 16100"/>
              <a:gd name="T16" fmla="*/ 0 w 14805"/>
              <a:gd name="T17" fmla="*/ 0 h 16100"/>
              <a:gd name="T18" fmla="*/ 0 w 14805"/>
              <a:gd name="T19" fmla="*/ 0 h 16100"/>
              <a:gd name="T20" fmla="*/ 0 w 14805"/>
              <a:gd name="T21" fmla="*/ 0 h 16100"/>
              <a:gd name="T22" fmla="*/ 0 w 14805"/>
              <a:gd name="T23" fmla="*/ 0 h 16100"/>
              <a:gd name="T24" fmla="*/ 0 w 14805"/>
              <a:gd name="T25" fmla="*/ 0 h 16100"/>
              <a:gd name="T26" fmla="*/ 0 w 14805"/>
              <a:gd name="T27" fmla="*/ 0 h 16100"/>
              <a:gd name="T28" fmla="*/ 0 w 14805"/>
              <a:gd name="T29" fmla="*/ 0 h 16100"/>
              <a:gd name="T30" fmla="*/ 0 w 14805"/>
              <a:gd name="T31" fmla="*/ 0 h 16100"/>
              <a:gd name="T32" fmla="*/ 0 w 14805"/>
              <a:gd name="T33" fmla="*/ 0 h 16100"/>
              <a:gd name="T34" fmla="*/ 0 w 14805"/>
              <a:gd name="T35" fmla="*/ 0 h 16100"/>
              <a:gd name="T36" fmla="*/ 0 w 14805"/>
              <a:gd name="T37" fmla="*/ 0 h 16100"/>
              <a:gd name="T38" fmla="*/ 0 w 14805"/>
              <a:gd name="T39" fmla="*/ 0 h 16100"/>
              <a:gd name="T40" fmla="*/ 0 w 14805"/>
              <a:gd name="T41" fmla="*/ 0 h 16100"/>
              <a:gd name="T42" fmla="*/ 0 w 14805"/>
              <a:gd name="T43" fmla="*/ 0 h 16100"/>
              <a:gd name="T44" fmla="*/ 0 w 14805"/>
              <a:gd name="T45" fmla="*/ 0 h 16100"/>
              <a:gd name="T46" fmla="*/ 0 w 14805"/>
              <a:gd name="T47" fmla="*/ 0 h 16100"/>
              <a:gd name="T48" fmla="*/ 0 w 14805"/>
              <a:gd name="T49" fmla="*/ 0 h 16100"/>
              <a:gd name="T50" fmla="*/ 0 w 14805"/>
              <a:gd name="T51" fmla="*/ 0 h 16100"/>
              <a:gd name="T52" fmla="*/ 0 w 14805"/>
              <a:gd name="T53" fmla="*/ 0 h 16100"/>
              <a:gd name="T54" fmla="*/ 0 w 14805"/>
              <a:gd name="T55" fmla="*/ 0 h 16100"/>
              <a:gd name="T56" fmla="*/ 0 w 14805"/>
              <a:gd name="T57" fmla="*/ 0 h 16100"/>
              <a:gd name="T58" fmla="*/ 0 w 14805"/>
              <a:gd name="T59" fmla="*/ 0 h 16100"/>
              <a:gd name="T60" fmla="*/ 0 w 14805"/>
              <a:gd name="T61" fmla="*/ 0 h 16100"/>
              <a:gd name="T62" fmla="*/ 0 w 14805"/>
              <a:gd name="T63" fmla="*/ 0 h 16100"/>
              <a:gd name="T64" fmla="*/ 0 w 14805"/>
              <a:gd name="T65" fmla="*/ 0 h 16100"/>
              <a:gd name="T66" fmla="*/ 0 w 14805"/>
              <a:gd name="T67" fmla="*/ 0 h 16100"/>
              <a:gd name="T68" fmla="*/ 0 w 14805"/>
              <a:gd name="T69" fmla="*/ 0 h 16100"/>
              <a:gd name="T70" fmla="*/ 0 w 14805"/>
              <a:gd name="T71" fmla="*/ 0 h 16100"/>
              <a:gd name="T72" fmla="*/ 0 w 14805"/>
              <a:gd name="T73" fmla="*/ 0 h 16100"/>
              <a:gd name="T74" fmla="*/ 0 w 14805"/>
              <a:gd name="T75" fmla="*/ 0 h 16100"/>
              <a:gd name="T76" fmla="*/ 0 w 14805"/>
              <a:gd name="T77" fmla="*/ 0 h 16100"/>
              <a:gd name="T78" fmla="*/ 0 w 14805"/>
              <a:gd name="T79" fmla="*/ 0 h 16100"/>
              <a:gd name="T80" fmla="*/ 0 w 14805"/>
              <a:gd name="T81" fmla="*/ 0 h 16100"/>
              <a:gd name="T82" fmla="*/ 0 w 14805"/>
              <a:gd name="T83" fmla="*/ 0 h 16100"/>
              <a:gd name="T84" fmla="*/ 0 w 14805"/>
              <a:gd name="T85" fmla="*/ 0 h 16100"/>
              <a:gd name="T86" fmla="*/ 0 w 14805"/>
              <a:gd name="T87" fmla="*/ 0 h 16100"/>
              <a:gd name="T88" fmla="*/ 0 w 14805"/>
              <a:gd name="T89" fmla="*/ 0 h 16100"/>
              <a:gd name="T90" fmla="*/ 0 w 14805"/>
              <a:gd name="T91" fmla="*/ 0 h 16100"/>
              <a:gd name="T92" fmla="*/ 0 w 14805"/>
              <a:gd name="T93" fmla="*/ 0 h 16100"/>
              <a:gd name="T94" fmla="*/ 0 w 14805"/>
              <a:gd name="T95" fmla="*/ 0 h 16100"/>
              <a:gd name="T96" fmla="*/ 0 w 14805"/>
              <a:gd name="T97" fmla="*/ 0 h 16100"/>
              <a:gd name="T98" fmla="*/ 0 w 14805"/>
              <a:gd name="T99" fmla="*/ 0 h 16100"/>
              <a:gd name="T100" fmla="*/ 0 w 14805"/>
              <a:gd name="T101" fmla="*/ 0 h 16100"/>
              <a:gd name="T102" fmla="*/ 0 w 14805"/>
              <a:gd name="T103" fmla="*/ 0 h 16100"/>
              <a:gd name="T104" fmla="*/ 0 w 14805"/>
              <a:gd name="T105" fmla="*/ 0 h 16100"/>
              <a:gd name="T106" fmla="*/ 0 w 14805"/>
              <a:gd name="T107" fmla="*/ 0 h 16100"/>
              <a:gd name="T108" fmla="*/ 0 w 14805"/>
              <a:gd name="T109" fmla="*/ 0 h 16100"/>
              <a:gd name="T110" fmla="*/ 0 w 14805"/>
              <a:gd name="T111" fmla="*/ 0 h 16100"/>
              <a:gd name="T112" fmla="*/ 0 w 14805"/>
              <a:gd name="T113" fmla="*/ 0 h 16100"/>
              <a:gd name="T114" fmla="*/ 0 w 14805"/>
              <a:gd name="T115" fmla="*/ 0 h 16100"/>
              <a:gd name="T116" fmla="*/ 0 w 14805"/>
              <a:gd name="T117" fmla="*/ 0 h 16100"/>
              <a:gd name="T118" fmla="*/ 0 w 14805"/>
              <a:gd name="T119" fmla="*/ 0 h 161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805"/>
              <a:gd name="T181" fmla="*/ 0 h 16100"/>
              <a:gd name="T182" fmla="*/ 14805 w 14805"/>
              <a:gd name="T183" fmla="*/ 16100 h 161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805" h="16100">
                <a:moveTo>
                  <a:pt x="11678" y="2642"/>
                </a:moveTo>
                <a:lnTo>
                  <a:pt x="11756" y="2700"/>
                </a:lnTo>
                <a:lnTo>
                  <a:pt x="11834" y="2757"/>
                </a:lnTo>
                <a:lnTo>
                  <a:pt x="11911" y="2816"/>
                </a:lnTo>
                <a:lnTo>
                  <a:pt x="11988" y="2876"/>
                </a:lnTo>
                <a:lnTo>
                  <a:pt x="12063" y="2937"/>
                </a:lnTo>
                <a:lnTo>
                  <a:pt x="12139" y="2999"/>
                </a:lnTo>
                <a:lnTo>
                  <a:pt x="12212" y="3062"/>
                </a:lnTo>
                <a:lnTo>
                  <a:pt x="12287" y="3125"/>
                </a:lnTo>
                <a:lnTo>
                  <a:pt x="12358" y="3191"/>
                </a:lnTo>
                <a:lnTo>
                  <a:pt x="12429" y="3256"/>
                </a:lnTo>
                <a:lnTo>
                  <a:pt x="12501" y="3323"/>
                </a:lnTo>
                <a:lnTo>
                  <a:pt x="12571" y="3390"/>
                </a:lnTo>
                <a:lnTo>
                  <a:pt x="12639" y="3458"/>
                </a:lnTo>
                <a:lnTo>
                  <a:pt x="12708" y="3528"/>
                </a:lnTo>
                <a:lnTo>
                  <a:pt x="12775" y="3597"/>
                </a:lnTo>
                <a:lnTo>
                  <a:pt x="12841" y="3669"/>
                </a:lnTo>
                <a:lnTo>
                  <a:pt x="11900" y="4311"/>
                </a:lnTo>
                <a:lnTo>
                  <a:pt x="11851" y="4262"/>
                </a:lnTo>
                <a:lnTo>
                  <a:pt x="11803" y="4214"/>
                </a:lnTo>
                <a:lnTo>
                  <a:pt x="11754" y="4166"/>
                </a:lnTo>
                <a:lnTo>
                  <a:pt x="11705" y="4119"/>
                </a:lnTo>
                <a:lnTo>
                  <a:pt x="11654" y="4072"/>
                </a:lnTo>
                <a:lnTo>
                  <a:pt x="11604" y="4026"/>
                </a:lnTo>
                <a:lnTo>
                  <a:pt x="11553" y="3980"/>
                </a:lnTo>
                <a:lnTo>
                  <a:pt x="11502" y="3934"/>
                </a:lnTo>
                <a:lnTo>
                  <a:pt x="11448" y="3890"/>
                </a:lnTo>
                <a:lnTo>
                  <a:pt x="11396" y="3847"/>
                </a:lnTo>
                <a:lnTo>
                  <a:pt x="11343" y="3803"/>
                </a:lnTo>
                <a:lnTo>
                  <a:pt x="11290" y="3759"/>
                </a:lnTo>
                <a:lnTo>
                  <a:pt x="11235" y="3718"/>
                </a:lnTo>
                <a:lnTo>
                  <a:pt x="11181" y="3676"/>
                </a:lnTo>
                <a:lnTo>
                  <a:pt x="11127" y="3635"/>
                </a:lnTo>
                <a:lnTo>
                  <a:pt x="11072" y="3593"/>
                </a:lnTo>
                <a:lnTo>
                  <a:pt x="11678" y="2642"/>
                </a:lnTo>
                <a:close/>
                <a:moveTo>
                  <a:pt x="6187" y="10195"/>
                </a:moveTo>
                <a:lnTo>
                  <a:pt x="6585" y="9599"/>
                </a:lnTo>
                <a:lnTo>
                  <a:pt x="6564" y="9580"/>
                </a:lnTo>
                <a:lnTo>
                  <a:pt x="6544" y="9560"/>
                </a:lnTo>
                <a:lnTo>
                  <a:pt x="6525" y="9540"/>
                </a:lnTo>
                <a:lnTo>
                  <a:pt x="6506" y="9519"/>
                </a:lnTo>
                <a:lnTo>
                  <a:pt x="6488" y="9498"/>
                </a:lnTo>
                <a:lnTo>
                  <a:pt x="6470" y="9476"/>
                </a:lnTo>
                <a:lnTo>
                  <a:pt x="6452" y="9454"/>
                </a:lnTo>
                <a:lnTo>
                  <a:pt x="6436" y="9432"/>
                </a:lnTo>
                <a:lnTo>
                  <a:pt x="6419" y="9408"/>
                </a:lnTo>
                <a:lnTo>
                  <a:pt x="6404" y="9385"/>
                </a:lnTo>
                <a:lnTo>
                  <a:pt x="6389" y="9361"/>
                </a:lnTo>
                <a:lnTo>
                  <a:pt x="6374" y="9337"/>
                </a:lnTo>
                <a:lnTo>
                  <a:pt x="6360" y="9313"/>
                </a:lnTo>
                <a:lnTo>
                  <a:pt x="6346" y="9288"/>
                </a:lnTo>
                <a:lnTo>
                  <a:pt x="6334" y="9263"/>
                </a:lnTo>
                <a:lnTo>
                  <a:pt x="6322" y="9236"/>
                </a:lnTo>
                <a:lnTo>
                  <a:pt x="6311" y="9210"/>
                </a:lnTo>
                <a:lnTo>
                  <a:pt x="6300" y="9184"/>
                </a:lnTo>
                <a:lnTo>
                  <a:pt x="6290" y="9158"/>
                </a:lnTo>
                <a:lnTo>
                  <a:pt x="6281" y="9130"/>
                </a:lnTo>
                <a:lnTo>
                  <a:pt x="6272" y="9103"/>
                </a:lnTo>
                <a:lnTo>
                  <a:pt x="6264" y="9075"/>
                </a:lnTo>
                <a:lnTo>
                  <a:pt x="6257" y="9047"/>
                </a:lnTo>
                <a:lnTo>
                  <a:pt x="6250" y="9019"/>
                </a:lnTo>
                <a:lnTo>
                  <a:pt x="6244" y="8991"/>
                </a:lnTo>
                <a:lnTo>
                  <a:pt x="6239" y="8962"/>
                </a:lnTo>
                <a:lnTo>
                  <a:pt x="6235" y="8932"/>
                </a:lnTo>
                <a:lnTo>
                  <a:pt x="6232" y="8903"/>
                </a:lnTo>
                <a:lnTo>
                  <a:pt x="6229" y="8874"/>
                </a:lnTo>
                <a:lnTo>
                  <a:pt x="6227" y="8844"/>
                </a:lnTo>
                <a:lnTo>
                  <a:pt x="6226" y="8815"/>
                </a:lnTo>
                <a:lnTo>
                  <a:pt x="6226" y="8785"/>
                </a:lnTo>
                <a:lnTo>
                  <a:pt x="6226" y="8756"/>
                </a:lnTo>
                <a:lnTo>
                  <a:pt x="6227" y="8727"/>
                </a:lnTo>
                <a:lnTo>
                  <a:pt x="6229" y="8699"/>
                </a:lnTo>
                <a:lnTo>
                  <a:pt x="6231" y="8671"/>
                </a:lnTo>
                <a:lnTo>
                  <a:pt x="6234" y="8644"/>
                </a:lnTo>
                <a:lnTo>
                  <a:pt x="6238" y="8616"/>
                </a:lnTo>
                <a:lnTo>
                  <a:pt x="6243" y="8588"/>
                </a:lnTo>
                <a:lnTo>
                  <a:pt x="6248" y="8561"/>
                </a:lnTo>
                <a:lnTo>
                  <a:pt x="3284" y="6050"/>
                </a:lnTo>
                <a:lnTo>
                  <a:pt x="3269" y="6036"/>
                </a:lnTo>
                <a:lnTo>
                  <a:pt x="3254" y="6022"/>
                </a:lnTo>
                <a:lnTo>
                  <a:pt x="3240" y="6007"/>
                </a:lnTo>
                <a:lnTo>
                  <a:pt x="3228" y="5992"/>
                </a:lnTo>
                <a:lnTo>
                  <a:pt x="3216" y="5976"/>
                </a:lnTo>
                <a:lnTo>
                  <a:pt x="3205" y="5959"/>
                </a:lnTo>
                <a:lnTo>
                  <a:pt x="3195" y="5943"/>
                </a:lnTo>
                <a:lnTo>
                  <a:pt x="3186" y="5926"/>
                </a:lnTo>
                <a:lnTo>
                  <a:pt x="3177" y="5908"/>
                </a:lnTo>
                <a:lnTo>
                  <a:pt x="3170" y="5891"/>
                </a:lnTo>
                <a:lnTo>
                  <a:pt x="3163" y="5871"/>
                </a:lnTo>
                <a:lnTo>
                  <a:pt x="3157" y="5853"/>
                </a:lnTo>
                <a:lnTo>
                  <a:pt x="3153" y="5835"/>
                </a:lnTo>
                <a:lnTo>
                  <a:pt x="3149" y="5816"/>
                </a:lnTo>
                <a:lnTo>
                  <a:pt x="3146" y="5797"/>
                </a:lnTo>
                <a:lnTo>
                  <a:pt x="3143" y="5778"/>
                </a:lnTo>
                <a:lnTo>
                  <a:pt x="3142" y="5759"/>
                </a:lnTo>
                <a:lnTo>
                  <a:pt x="3141" y="5740"/>
                </a:lnTo>
                <a:lnTo>
                  <a:pt x="3142" y="5721"/>
                </a:lnTo>
                <a:lnTo>
                  <a:pt x="3145" y="5701"/>
                </a:lnTo>
                <a:lnTo>
                  <a:pt x="3147" y="5682"/>
                </a:lnTo>
                <a:lnTo>
                  <a:pt x="3150" y="5663"/>
                </a:lnTo>
                <a:lnTo>
                  <a:pt x="3155" y="5644"/>
                </a:lnTo>
                <a:lnTo>
                  <a:pt x="3160" y="5626"/>
                </a:lnTo>
                <a:lnTo>
                  <a:pt x="3166" y="5608"/>
                </a:lnTo>
                <a:lnTo>
                  <a:pt x="3174" y="5589"/>
                </a:lnTo>
                <a:lnTo>
                  <a:pt x="3182" y="5572"/>
                </a:lnTo>
                <a:lnTo>
                  <a:pt x="3191" y="5553"/>
                </a:lnTo>
                <a:lnTo>
                  <a:pt x="3201" y="5536"/>
                </a:lnTo>
                <a:lnTo>
                  <a:pt x="3212" y="5519"/>
                </a:lnTo>
                <a:lnTo>
                  <a:pt x="3223" y="5503"/>
                </a:lnTo>
                <a:lnTo>
                  <a:pt x="3237" y="5486"/>
                </a:lnTo>
                <a:lnTo>
                  <a:pt x="3250" y="5472"/>
                </a:lnTo>
                <a:lnTo>
                  <a:pt x="3264" y="5457"/>
                </a:lnTo>
                <a:lnTo>
                  <a:pt x="3279" y="5444"/>
                </a:lnTo>
                <a:lnTo>
                  <a:pt x="3294" y="5431"/>
                </a:lnTo>
                <a:lnTo>
                  <a:pt x="3310" y="5420"/>
                </a:lnTo>
                <a:lnTo>
                  <a:pt x="3326" y="5409"/>
                </a:lnTo>
                <a:lnTo>
                  <a:pt x="3342" y="5399"/>
                </a:lnTo>
                <a:lnTo>
                  <a:pt x="3361" y="5388"/>
                </a:lnTo>
                <a:lnTo>
                  <a:pt x="3378" y="5380"/>
                </a:lnTo>
                <a:lnTo>
                  <a:pt x="3396" y="5373"/>
                </a:lnTo>
                <a:lnTo>
                  <a:pt x="3414" y="5366"/>
                </a:lnTo>
                <a:lnTo>
                  <a:pt x="3432" y="5361"/>
                </a:lnTo>
                <a:lnTo>
                  <a:pt x="3450" y="5356"/>
                </a:lnTo>
                <a:lnTo>
                  <a:pt x="3469" y="5352"/>
                </a:lnTo>
                <a:lnTo>
                  <a:pt x="3488" y="5349"/>
                </a:lnTo>
                <a:lnTo>
                  <a:pt x="3507" y="5347"/>
                </a:lnTo>
                <a:lnTo>
                  <a:pt x="3526" y="5346"/>
                </a:lnTo>
                <a:lnTo>
                  <a:pt x="3545" y="5346"/>
                </a:lnTo>
                <a:lnTo>
                  <a:pt x="3565" y="5346"/>
                </a:lnTo>
                <a:lnTo>
                  <a:pt x="3584" y="5348"/>
                </a:lnTo>
                <a:lnTo>
                  <a:pt x="3603" y="5350"/>
                </a:lnTo>
                <a:lnTo>
                  <a:pt x="3622" y="5354"/>
                </a:lnTo>
                <a:lnTo>
                  <a:pt x="3641" y="5358"/>
                </a:lnTo>
                <a:lnTo>
                  <a:pt x="3659" y="5363"/>
                </a:lnTo>
                <a:lnTo>
                  <a:pt x="3677" y="5369"/>
                </a:lnTo>
                <a:lnTo>
                  <a:pt x="3696" y="5376"/>
                </a:lnTo>
                <a:lnTo>
                  <a:pt x="3713" y="5385"/>
                </a:lnTo>
                <a:lnTo>
                  <a:pt x="3731" y="5394"/>
                </a:lnTo>
                <a:lnTo>
                  <a:pt x="3748" y="5404"/>
                </a:lnTo>
                <a:lnTo>
                  <a:pt x="3766" y="5415"/>
                </a:lnTo>
                <a:lnTo>
                  <a:pt x="3782" y="5427"/>
                </a:lnTo>
                <a:lnTo>
                  <a:pt x="3798" y="5439"/>
                </a:lnTo>
                <a:lnTo>
                  <a:pt x="6686" y="7886"/>
                </a:lnTo>
                <a:lnTo>
                  <a:pt x="6720" y="7863"/>
                </a:lnTo>
                <a:lnTo>
                  <a:pt x="6756" y="7840"/>
                </a:lnTo>
                <a:lnTo>
                  <a:pt x="6792" y="7819"/>
                </a:lnTo>
                <a:lnTo>
                  <a:pt x="6830" y="7798"/>
                </a:lnTo>
                <a:lnTo>
                  <a:pt x="6867" y="7780"/>
                </a:lnTo>
                <a:lnTo>
                  <a:pt x="6906" y="7763"/>
                </a:lnTo>
                <a:lnTo>
                  <a:pt x="6945" y="7747"/>
                </a:lnTo>
                <a:lnTo>
                  <a:pt x="6986" y="7733"/>
                </a:lnTo>
                <a:lnTo>
                  <a:pt x="7027" y="7721"/>
                </a:lnTo>
                <a:lnTo>
                  <a:pt x="7068" y="7710"/>
                </a:lnTo>
                <a:lnTo>
                  <a:pt x="7110" y="7700"/>
                </a:lnTo>
                <a:lnTo>
                  <a:pt x="7153" y="7692"/>
                </a:lnTo>
                <a:lnTo>
                  <a:pt x="7196" y="7687"/>
                </a:lnTo>
                <a:lnTo>
                  <a:pt x="7241" y="7682"/>
                </a:lnTo>
                <a:lnTo>
                  <a:pt x="7285" y="7680"/>
                </a:lnTo>
                <a:lnTo>
                  <a:pt x="7330" y="7678"/>
                </a:lnTo>
                <a:lnTo>
                  <a:pt x="7361" y="7679"/>
                </a:lnTo>
                <a:lnTo>
                  <a:pt x="7392" y="7680"/>
                </a:lnTo>
                <a:lnTo>
                  <a:pt x="7423" y="7683"/>
                </a:lnTo>
                <a:lnTo>
                  <a:pt x="7454" y="7685"/>
                </a:lnTo>
                <a:lnTo>
                  <a:pt x="7484" y="7689"/>
                </a:lnTo>
                <a:lnTo>
                  <a:pt x="7514" y="7694"/>
                </a:lnTo>
                <a:lnTo>
                  <a:pt x="7544" y="7699"/>
                </a:lnTo>
                <a:lnTo>
                  <a:pt x="7574" y="7705"/>
                </a:lnTo>
                <a:lnTo>
                  <a:pt x="7603" y="7713"/>
                </a:lnTo>
                <a:lnTo>
                  <a:pt x="7633" y="7721"/>
                </a:lnTo>
                <a:lnTo>
                  <a:pt x="7661" y="7729"/>
                </a:lnTo>
                <a:lnTo>
                  <a:pt x="7690" y="7738"/>
                </a:lnTo>
                <a:lnTo>
                  <a:pt x="7717" y="7749"/>
                </a:lnTo>
                <a:lnTo>
                  <a:pt x="7745" y="7759"/>
                </a:lnTo>
                <a:lnTo>
                  <a:pt x="7772" y="7771"/>
                </a:lnTo>
                <a:lnTo>
                  <a:pt x="7800" y="7783"/>
                </a:lnTo>
                <a:lnTo>
                  <a:pt x="8960" y="6049"/>
                </a:lnTo>
                <a:lnTo>
                  <a:pt x="8968" y="6036"/>
                </a:lnTo>
                <a:lnTo>
                  <a:pt x="8977" y="6025"/>
                </a:lnTo>
                <a:lnTo>
                  <a:pt x="8987" y="6015"/>
                </a:lnTo>
                <a:lnTo>
                  <a:pt x="8998" y="6005"/>
                </a:lnTo>
                <a:lnTo>
                  <a:pt x="9009" y="5996"/>
                </a:lnTo>
                <a:lnTo>
                  <a:pt x="9021" y="5987"/>
                </a:lnTo>
                <a:lnTo>
                  <a:pt x="9035" y="5979"/>
                </a:lnTo>
                <a:lnTo>
                  <a:pt x="9048" y="5972"/>
                </a:lnTo>
                <a:lnTo>
                  <a:pt x="9062" y="5966"/>
                </a:lnTo>
                <a:lnTo>
                  <a:pt x="9076" y="5960"/>
                </a:lnTo>
                <a:lnTo>
                  <a:pt x="9091" y="5955"/>
                </a:lnTo>
                <a:lnTo>
                  <a:pt x="9106" y="5951"/>
                </a:lnTo>
                <a:lnTo>
                  <a:pt x="9121" y="5948"/>
                </a:lnTo>
                <a:lnTo>
                  <a:pt x="9137" y="5945"/>
                </a:lnTo>
                <a:lnTo>
                  <a:pt x="9153" y="5943"/>
                </a:lnTo>
                <a:lnTo>
                  <a:pt x="9170" y="5942"/>
                </a:lnTo>
                <a:lnTo>
                  <a:pt x="9187" y="5942"/>
                </a:lnTo>
                <a:lnTo>
                  <a:pt x="9204" y="5943"/>
                </a:lnTo>
                <a:lnTo>
                  <a:pt x="9221" y="5944"/>
                </a:lnTo>
                <a:lnTo>
                  <a:pt x="9239" y="5945"/>
                </a:lnTo>
                <a:lnTo>
                  <a:pt x="9257" y="5948"/>
                </a:lnTo>
                <a:lnTo>
                  <a:pt x="9275" y="5952"/>
                </a:lnTo>
                <a:lnTo>
                  <a:pt x="9292" y="5956"/>
                </a:lnTo>
                <a:lnTo>
                  <a:pt x="9310" y="5960"/>
                </a:lnTo>
                <a:lnTo>
                  <a:pt x="9328" y="5967"/>
                </a:lnTo>
                <a:lnTo>
                  <a:pt x="9346" y="5973"/>
                </a:lnTo>
                <a:lnTo>
                  <a:pt x="9363" y="5980"/>
                </a:lnTo>
                <a:lnTo>
                  <a:pt x="9381" y="5988"/>
                </a:lnTo>
                <a:lnTo>
                  <a:pt x="9399" y="5997"/>
                </a:lnTo>
                <a:lnTo>
                  <a:pt x="9416" y="6006"/>
                </a:lnTo>
                <a:lnTo>
                  <a:pt x="9435" y="6017"/>
                </a:lnTo>
                <a:lnTo>
                  <a:pt x="9452" y="6027"/>
                </a:lnTo>
                <a:lnTo>
                  <a:pt x="9468" y="6041"/>
                </a:lnTo>
                <a:lnTo>
                  <a:pt x="9485" y="6053"/>
                </a:lnTo>
                <a:lnTo>
                  <a:pt x="9500" y="6065"/>
                </a:lnTo>
                <a:lnTo>
                  <a:pt x="9515" y="6078"/>
                </a:lnTo>
                <a:lnTo>
                  <a:pt x="9529" y="6092"/>
                </a:lnTo>
                <a:lnTo>
                  <a:pt x="9543" y="6105"/>
                </a:lnTo>
                <a:lnTo>
                  <a:pt x="9555" y="6120"/>
                </a:lnTo>
                <a:lnTo>
                  <a:pt x="9568" y="6134"/>
                </a:lnTo>
                <a:lnTo>
                  <a:pt x="9579" y="6149"/>
                </a:lnTo>
                <a:lnTo>
                  <a:pt x="9589" y="6163"/>
                </a:lnTo>
                <a:lnTo>
                  <a:pt x="9599" y="6179"/>
                </a:lnTo>
                <a:lnTo>
                  <a:pt x="9609" y="6194"/>
                </a:lnTo>
                <a:lnTo>
                  <a:pt x="9617" y="6211"/>
                </a:lnTo>
                <a:lnTo>
                  <a:pt x="9625" y="6226"/>
                </a:lnTo>
                <a:lnTo>
                  <a:pt x="9632" y="6242"/>
                </a:lnTo>
                <a:lnTo>
                  <a:pt x="9639" y="6257"/>
                </a:lnTo>
                <a:lnTo>
                  <a:pt x="9644" y="6273"/>
                </a:lnTo>
                <a:lnTo>
                  <a:pt x="9649" y="6289"/>
                </a:lnTo>
                <a:lnTo>
                  <a:pt x="9652" y="6305"/>
                </a:lnTo>
                <a:lnTo>
                  <a:pt x="9655" y="6320"/>
                </a:lnTo>
                <a:lnTo>
                  <a:pt x="9657" y="6336"/>
                </a:lnTo>
                <a:lnTo>
                  <a:pt x="9659" y="6351"/>
                </a:lnTo>
                <a:lnTo>
                  <a:pt x="9659" y="6367"/>
                </a:lnTo>
                <a:lnTo>
                  <a:pt x="9659" y="6382"/>
                </a:lnTo>
                <a:lnTo>
                  <a:pt x="9657" y="6397"/>
                </a:lnTo>
                <a:lnTo>
                  <a:pt x="9655" y="6412"/>
                </a:lnTo>
                <a:lnTo>
                  <a:pt x="9652" y="6426"/>
                </a:lnTo>
                <a:lnTo>
                  <a:pt x="9648" y="6440"/>
                </a:lnTo>
                <a:lnTo>
                  <a:pt x="9643" y="6454"/>
                </a:lnTo>
                <a:lnTo>
                  <a:pt x="9637" y="6467"/>
                </a:lnTo>
                <a:lnTo>
                  <a:pt x="9629" y="6480"/>
                </a:lnTo>
                <a:lnTo>
                  <a:pt x="9621" y="6493"/>
                </a:lnTo>
                <a:lnTo>
                  <a:pt x="8359" y="8381"/>
                </a:lnTo>
                <a:lnTo>
                  <a:pt x="8367" y="8405"/>
                </a:lnTo>
                <a:lnTo>
                  <a:pt x="8376" y="8428"/>
                </a:lnTo>
                <a:lnTo>
                  <a:pt x="8383" y="8453"/>
                </a:lnTo>
                <a:lnTo>
                  <a:pt x="8391" y="8477"/>
                </a:lnTo>
                <a:lnTo>
                  <a:pt x="8404" y="8526"/>
                </a:lnTo>
                <a:lnTo>
                  <a:pt x="8414" y="8576"/>
                </a:lnTo>
                <a:lnTo>
                  <a:pt x="8420" y="8602"/>
                </a:lnTo>
                <a:lnTo>
                  <a:pt x="8424" y="8628"/>
                </a:lnTo>
                <a:lnTo>
                  <a:pt x="8427" y="8654"/>
                </a:lnTo>
                <a:lnTo>
                  <a:pt x="8430" y="8679"/>
                </a:lnTo>
                <a:lnTo>
                  <a:pt x="8432" y="8705"/>
                </a:lnTo>
                <a:lnTo>
                  <a:pt x="8433" y="8731"/>
                </a:lnTo>
                <a:lnTo>
                  <a:pt x="8434" y="8758"/>
                </a:lnTo>
                <a:lnTo>
                  <a:pt x="8435" y="8785"/>
                </a:lnTo>
                <a:lnTo>
                  <a:pt x="8434" y="8817"/>
                </a:lnTo>
                <a:lnTo>
                  <a:pt x="8433" y="8850"/>
                </a:lnTo>
                <a:lnTo>
                  <a:pt x="8430" y="8882"/>
                </a:lnTo>
                <a:lnTo>
                  <a:pt x="8427" y="8913"/>
                </a:lnTo>
                <a:lnTo>
                  <a:pt x="8423" y="8946"/>
                </a:lnTo>
                <a:lnTo>
                  <a:pt x="8418" y="8977"/>
                </a:lnTo>
                <a:lnTo>
                  <a:pt x="8411" y="9008"/>
                </a:lnTo>
                <a:lnTo>
                  <a:pt x="8404" y="9038"/>
                </a:lnTo>
                <a:lnTo>
                  <a:pt x="8397" y="9069"/>
                </a:lnTo>
                <a:lnTo>
                  <a:pt x="8388" y="9100"/>
                </a:lnTo>
                <a:lnTo>
                  <a:pt x="8379" y="9129"/>
                </a:lnTo>
                <a:lnTo>
                  <a:pt x="8369" y="9158"/>
                </a:lnTo>
                <a:lnTo>
                  <a:pt x="8358" y="9187"/>
                </a:lnTo>
                <a:lnTo>
                  <a:pt x="8347" y="9215"/>
                </a:lnTo>
                <a:lnTo>
                  <a:pt x="8334" y="9243"/>
                </a:lnTo>
                <a:lnTo>
                  <a:pt x="8321" y="9272"/>
                </a:lnTo>
                <a:lnTo>
                  <a:pt x="8991" y="9839"/>
                </a:lnTo>
                <a:lnTo>
                  <a:pt x="9006" y="9853"/>
                </a:lnTo>
                <a:lnTo>
                  <a:pt x="9020" y="9867"/>
                </a:lnTo>
                <a:lnTo>
                  <a:pt x="9035" y="9882"/>
                </a:lnTo>
                <a:lnTo>
                  <a:pt x="9047" y="9897"/>
                </a:lnTo>
                <a:lnTo>
                  <a:pt x="9059" y="9914"/>
                </a:lnTo>
                <a:lnTo>
                  <a:pt x="9070" y="9930"/>
                </a:lnTo>
                <a:lnTo>
                  <a:pt x="9079" y="9947"/>
                </a:lnTo>
                <a:lnTo>
                  <a:pt x="9089" y="9964"/>
                </a:lnTo>
                <a:lnTo>
                  <a:pt x="9097" y="9982"/>
                </a:lnTo>
                <a:lnTo>
                  <a:pt x="9104" y="9999"/>
                </a:lnTo>
                <a:lnTo>
                  <a:pt x="9111" y="10017"/>
                </a:lnTo>
                <a:lnTo>
                  <a:pt x="9117" y="10035"/>
                </a:lnTo>
                <a:lnTo>
                  <a:pt x="9121" y="10054"/>
                </a:lnTo>
                <a:lnTo>
                  <a:pt x="9125" y="10074"/>
                </a:lnTo>
                <a:lnTo>
                  <a:pt x="9128" y="10092"/>
                </a:lnTo>
                <a:lnTo>
                  <a:pt x="9130" y="10111"/>
                </a:lnTo>
                <a:lnTo>
                  <a:pt x="9131" y="10131"/>
                </a:lnTo>
                <a:lnTo>
                  <a:pt x="9131" y="10149"/>
                </a:lnTo>
                <a:lnTo>
                  <a:pt x="9130" y="10169"/>
                </a:lnTo>
                <a:lnTo>
                  <a:pt x="9129" y="10188"/>
                </a:lnTo>
                <a:lnTo>
                  <a:pt x="9126" y="10206"/>
                </a:lnTo>
                <a:lnTo>
                  <a:pt x="9123" y="10226"/>
                </a:lnTo>
                <a:lnTo>
                  <a:pt x="9118" y="10245"/>
                </a:lnTo>
                <a:lnTo>
                  <a:pt x="9114" y="10264"/>
                </a:lnTo>
                <a:lnTo>
                  <a:pt x="9107" y="10282"/>
                </a:lnTo>
                <a:lnTo>
                  <a:pt x="9100" y="10301"/>
                </a:lnTo>
                <a:lnTo>
                  <a:pt x="9092" y="10318"/>
                </a:lnTo>
                <a:lnTo>
                  <a:pt x="9083" y="10336"/>
                </a:lnTo>
                <a:lnTo>
                  <a:pt x="9073" y="10353"/>
                </a:lnTo>
                <a:lnTo>
                  <a:pt x="9062" y="10370"/>
                </a:lnTo>
                <a:lnTo>
                  <a:pt x="9051" y="10387"/>
                </a:lnTo>
                <a:lnTo>
                  <a:pt x="9038" y="10403"/>
                </a:lnTo>
                <a:lnTo>
                  <a:pt x="9023" y="10418"/>
                </a:lnTo>
                <a:lnTo>
                  <a:pt x="9009" y="10433"/>
                </a:lnTo>
                <a:lnTo>
                  <a:pt x="8994" y="10446"/>
                </a:lnTo>
                <a:lnTo>
                  <a:pt x="8980" y="10459"/>
                </a:lnTo>
                <a:lnTo>
                  <a:pt x="8964" y="10471"/>
                </a:lnTo>
                <a:lnTo>
                  <a:pt x="8947" y="10482"/>
                </a:lnTo>
                <a:lnTo>
                  <a:pt x="8931" y="10491"/>
                </a:lnTo>
                <a:lnTo>
                  <a:pt x="8914" y="10500"/>
                </a:lnTo>
                <a:lnTo>
                  <a:pt x="8896" y="10509"/>
                </a:lnTo>
                <a:lnTo>
                  <a:pt x="8878" y="10516"/>
                </a:lnTo>
                <a:lnTo>
                  <a:pt x="8860" y="10523"/>
                </a:lnTo>
                <a:lnTo>
                  <a:pt x="8842" y="10528"/>
                </a:lnTo>
                <a:lnTo>
                  <a:pt x="8823" y="10533"/>
                </a:lnTo>
                <a:lnTo>
                  <a:pt x="8804" y="10537"/>
                </a:lnTo>
                <a:lnTo>
                  <a:pt x="8785" y="10540"/>
                </a:lnTo>
                <a:lnTo>
                  <a:pt x="8766" y="10541"/>
                </a:lnTo>
                <a:lnTo>
                  <a:pt x="8747" y="10543"/>
                </a:lnTo>
                <a:lnTo>
                  <a:pt x="8728" y="10543"/>
                </a:lnTo>
                <a:lnTo>
                  <a:pt x="8709" y="10543"/>
                </a:lnTo>
                <a:lnTo>
                  <a:pt x="8690" y="10541"/>
                </a:lnTo>
                <a:lnTo>
                  <a:pt x="8671" y="10538"/>
                </a:lnTo>
                <a:lnTo>
                  <a:pt x="8652" y="10535"/>
                </a:lnTo>
                <a:lnTo>
                  <a:pt x="8633" y="10530"/>
                </a:lnTo>
                <a:lnTo>
                  <a:pt x="8614" y="10525"/>
                </a:lnTo>
                <a:lnTo>
                  <a:pt x="8595" y="10519"/>
                </a:lnTo>
                <a:lnTo>
                  <a:pt x="8577" y="10512"/>
                </a:lnTo>
                <a:lnTo>
                  <a:pt x="8559" y="10504"/>
                </a:lnTo>
                <a:lnTo>
                  <a:pt x="8542" y="10495"/>
                </a:lnTo>
                <a:lnTo>
                  <a:pt x="8525" y="10485"/>
                </a:lnTo>
                <a:lnTo>
                  <a:pt x="8508" y="10474"/>
                </a:lnTo>
                <a:lnTo>
                  <a:pt x="8492" y="10462"/>
                </a:lnTo>
                <a:lnTo>
                  <a:pt x="8476" y="10449"/>
                </a:lnTo>
                <a:lnTo>
                  <a:pt x="7728" y="9815"/>
                </a:lnTo>
                <a:lnTo>
                  <a:pt x="7705" y="9824"/>
                </a:lnTo>
                <a:lnTo>
                  <a:pt x="7683" y="9831"/>
                </a:lnTo>
                <a:lnTo>
                  <a:pt x="7661" y="9839"/>
                </a:lnTo>
                <a:lnTo>
                  <a:pt x="7638" y="9846"/>
                </a:lnTo>
                <a:lnTo>
                  <a:pt x="7615" y="9852"/>
                </a:lnTo>
                <a:lnTo>
                  <a:pt x="7591" y="9858"/>
                </a:lnTo>
                <a:lnTo>
                  <a:pt x="7568" y="9864"/>
                </a:lnTo>
                <a:lnTo>
                  <a:pt x="7544" y="9868"/>
                </a:lnTo>
                <a:lnTo>
                  <a:pt x="7520" y="9873"/>
                </a:lnTo>
                <a:lnTo>
                  <a:pt x="7497" y="9877"/>
                </a:lnTo>
                <a:lnTo>
                  <a:pt x="7473" y="9880"/>
                </a:lnTo>
                <a:lnTo>
                  <a:pt x="7449" y="9883"/>
                </a:lnTo>
                <a:lnTo>
                  <a:pt x="7424" y="9886"/>
                </a:lnTo>
                <a:lnTo>
                  <a:pt x="7399" y="9887"/>
                </a:lnTo>
                <a:lnTo>
                  <a:pt x="7374" y="9889"/>
                </a:lnTo>
                <a:lnTo>
                  <a:pt x="7350" y="9889"/>
                </a:lnTo>
                <a:lnTo>
                  <a:pt x="6849" y="10639"/>
                </a:lnTo>
                <a:lnTo>
                  <a:pt x="6840" y="10652"/>
                </a:lnTo>
                <a:lnTo>
                  <a:pt x="6831" y="10663"/>
                </a:lnTo>
                <a:lnTo>
                  <a:pt x="6820" y="10674"/>
                </a:lnTo>
                <a:lnTo>
                  <a:pt x="6810" y="10684"/>
                </a:lnTo>
                <a:lnTo>
                  <a:pt x="6798" y="10693"/>
                </a:lnTo>
                <a:lnTo>
                  <a:pt x="6785" y="10702"/>
                </a:lnTo>
                <a:lnTo>
                  <a:pt x="6773" y="10710"/>
                </a:lnTo>
                <a:lnTo>
                  <a:pt x="6760" y="10717"/>
                </a:lnTo>
                <a:lnTo>
                  <a:pt x="6746" y="10724"/>
                </a:lnTo>
                <a:lnTo>
                  <a:pt x="6732" y="10729"/>
                </a:lnTo>
                <a:lnTo>
                  <a:pt x="6717" y="10734"/>
                </a:lnTo>
                <a:lnTo>
                  <a:pt x="6702" y="10738"/>
                </a:lnTo>
                <a:lnTo>
                  <a:pt x="6686" y="10742"/>
                </a:lnTo>
                <a:lnTo>
                  <a:pt x="6671" y="10744"/>
                </a:lnTo>
                <a:lnTo>
                  <a:pt x="6654" y="10746"/>
                </a:lnTo>
                <a:lnTo>
                  <a:pt x="6638" y="10747"/>
                </a:lnTo>
                <a:lnTo>
                  <a:pt x="6621" y="10747"/>
                </a:lnTo>
                <a:lnTo>
                  <a:pt x="6604" y="10747"/>
                </a:lnTo>
                <a:lnTo>
                  <a:pt x="6586" y="10746"/>
                </a:lnTo>
                <a:lnTo>
                  <a:pt x="6569" y="10744"/>
                </a:lnTo>
                <a:lnTo>
                  <a:pt x="6551" y="10742"/>
                </a:lnTo>
                <a:lnTo>
                  <a:pt x="6533" y="10738"/>
                </a:lnTo>
                <a:lnTo>
                  <a:pt x="6515" y="10734"/>
                </a:lnTo>
                <a:lnTo>
                  <a:pt x="6498" y="10729"/>
                </a:lnTo>
                <a:lnTo>
                  <a:pt x="6480" y="10723"/>
                </a:lnTo>
                <a:lnTo>
                  <a:pt x="6462" y="10717"/>
                </a:lnTo>
                <a:lnTo>
                  <a:pt x="6444" y="10709"/>
                </a:lnTo>
                <a:lnTo>
                  <a:pt x="6427" y="10700"/>
                </a:lnTo>
                <a:lnTo>
                  <a:pt x="6409" y="10692"/>
                </a:lnTo>
                <a:lnTo>
                  <a:pt x="6392" y="10682"/>
                </a:lnTo>
                <a:lnTo>
                  <a:pt x="6373" y="10672"/>
                </a:lnTo>
                <a:lnTo>
                  <a:pt x="6357" y="10660"/>
                </a:lnTo>
                <a:lnTo>
                  <a:pt x="6356" y="10660"/>
                </a:lnTo>
                <a:lnTo>
                  <a:pt x="6339" y="10649"/>
                </a:lnTo>
                <a:lnTo>
                  <a:pt x="6322" y="10637"/>
                </a:lnTo>
                <a:lnTo>
                  <a:pt x="6307" y="10624"/>
                </a:lnTo>
                <a:lnTo>
                  <a:pt x="6292" y="10611"/>
                </a:lnTo>
                <a:lnTo>
                  <a:pt x="6278" y="10598"/>
                </a:lnTo>
                <a:lnTo>
                  <a:pt x="6264" y="10584"/>
                </a:lnTo>
                <a:lnTo>
                  <a:pt x="6252" y="10570"/>
                </a:lnTo>
                <a:lnTo>
                  <a:pt x="6240" y="10555"/>
                </a:lnTo>
                <a:lnTo>
                  <a:pt x="6228" y="10540"/>
                </a:lnTo>
                <a:lnTo>
                  <a:pt x="6217" y="10525"/>
                </a:lnTo>
                <a:lnTo>
                  <a:pt x="6207" y="10510"/>
                </a:lnTo>
                <a:lnTo>
                  <a:pt x="6198" y="10495"/>
                </a:lnTo>
                <a:lnTo>
                  <a:pt x="6190" y="10479"/>
                </a:lnTo>
                <a:lnTo>
                  <a:pt x="6181" y="10464"/>
                </a:lnTo>
                <a:lnTo>
                  <a:pt x="6174" y="10448"/>
                </a:lnTo>
                <a:lnTo>
                  <a:pt x="6168" y="10432"/>
                </a:lnTo>
                <a:lnTo>
                  <a:pt x="6163" y="10417"/>
                </a:lnTo>
                <a:lnTo>
                  <a:pt x="6158" y="10401"/>
                </a:lnTo>
                <a:lnTo>
                  <a:pt x="6154" y="10385"/>
                </a:lnTo>
                <a:lnTo>
                  <a:pt x="6152" y="10368"/>
                </a:lnTo>
                <a:lnTo>
                  <a:pt x="6149" y="10353"/>
                </a:lnTo>
                <a:lnTo>
                  <a:pt x="6149" y="10338"/>
                </a:lnTo>
                <a:lnTo>
                  <a:pt x="6148" y="10322"/>
                </a:lnTo>
                <a:lnTo>
                  <a:pt x="6149" y="10307"/>
                </a:lnTo>
                <a:lnTo>
                  <a:pt x="6150" y="10292"/>
                </a:lnTo>
                <a:lnTo>
                  <a:pt x="6152" y="10278"/>
                </a:lnTo>
                <a:lnTo>
                  <a:pt x="6156" y="10263"/>
                </a:lnTo>
                <a:lnTo>
                  <a:pt x="6160" y="10249"/>
                </a:lnTo>
                <a:lnTo>
                  <a:pt x="6165" y="10236"/>
                </a:lnTo>
                <a:lnTo>
                  <a:pt x="6171" y="10221"/>
                </a:lnTo>
                <a:lnTo>
                  <a:pt x="6178" y="10208"/>
                </a:lnTo>
                <a:lnTo>
                  <a:pt x="6187" y="10195"/>
                </a:lnTo>
                <a:close/>
                <a:moveTo>
                  <a:pt x="9739" y="1952"/>
                </a:moveTo>
                <a:lnTo>
                  <a:pt x="8050" y="2929"/>
                </a:lnTo>
                <a:lnTo>
                  <a:pt x="6361" y="3905"/>
                </a:lnTo>
                <a:lnTo>
                  <a:pt x="6361" y="2490"/>
                </a:lnTo>
                <a:lnTo>
                  <a:pt x="6085" y="2544"/>
                </a:lnTo>
                <a:lnTo>
                  <a:pt x="5814" y="2608"/>
                </a:lnTo>
                <a:lnTo>
                  <a:pt x="5546" y="2686"/>
                </a:lnTo>
                <a:lnTo>
                  <a:pt x="5285" y="2773"/>
                </a:lnTo>
                <a:lnTo>
                  <a:pt x="5028" y="2873"/>
                </a:lnTo>
                <a:lnTo>
                  <a:pt x="4777" y="2983"/>
                </a:lnTo>
                <a:lnTo>
                  <a:pt x="4531" y="3102"/>
                </a:lnTo>
                <a:lnTo>
                  <a:pt x="4292" y="3233"/>
                </a:lnTo>
                <a:lnTo>
                  <a:pt x="4059" y="3374"/>
                </a:lnTo>
                <a:lnTo>
                  <a:pt x="3833" y="3524"/>
                </a:lnTo>
                <a:lnTo>
                  <a:pt x="3614" y="3684"/>
                </a:lnTo>
                <a:lnTo>
                  <a:pt x="3402" y="3852"/>
                </a:lnTo>
                <a:lnTo>
                  <a:pt x="3197" y="4030"/>
                </a:lnTo>
                <a:lnTo>
                  <a:pt x="3000" y="4216"/>
                </a:lnTo>
                <a:lnTo>
                  <a:pt x="2812" y="4410"/>
                </a:lnTo>
                <a:lnTo>
                  <a:pt x="2632" y="4612"/>
                </a:lnTo>
                <a:lnTo>
                  <a:pt x="2460" y="4822"/>
                </a:lnTo>
                <a:lnTo>
                  <a:pt x="2297" y="5039"/>
                </a:lnTo>
                <a:lnTo>
                  <a:pt x="2144" y="5263"/>
                </a:lnTo>
                <a:lnTo>
                  <a:pt x="2000" y="5494"/>
                </a:lnTo>
                <a:lnTo>
                  <a:pt x="1866" y="5732"/>
                </a:lnTo>
                <a:lnTo>
                  <a:pt x="1743" y="5975"/>
                </a:lnTo>
                <a:lnTo>
                  <a:pt x="1629" y="6225"/>
                </a:lnTo>
                <a:lnTo>
                  <a:pt x="1527" y="6479"/>
                </a:lnTo>
                <a:lnTo>
                  <a:pt x="1435" y="6740"/>
                </a:lnTo>
                <a:lnTo>
                  <a:pt x="1355" y="7006"/>
                </a:lnTo>
                <a:lnTo>
                  <a:pt x="1285" y="7276"/>
                </a:lnTo>
                <a:lnTo>
                  <a:pt x="1229" y="7551"/>
                </a:lnTo>
                <a:lnTo>
                  <a:pt x="1184" y="7830"/>
                </a:lnTo>
                <a:lnTo>
                  <a:pt x="1152" y="8112"/>
                </a:lnTo>
                <a:lnTo>
                  <a:pt x="1133" y="8399"/>
                </a:lnTo>
                <a:lnTo>
                  <a:pt x="1126" y="8688"/>
                </a:lnTo>
                <a:lnTo>
                  <a:pt x="1134" y="9011"/>
                </a:lnTo>
                <a:lnTo>
                  <a:pt x="1159" y="9330"/>
                </a:lnTo>
                <a:lnTo>
                  <a:pt x="1198" y="9644"/>
                </a:lnTo>
                <a:lnTo>
                  <a:pt x="1253" y="9953"/>
                </a:lnTo>
                <a:lnTo>
                  <a:pt x="1324" y="10257"/>
                </a:lnTo>
                <a:lnTo>
                  <a:pt x="1408" y="10555"/>
                </a:lnTo>
                <a:lnTo>
                  <a:pt x="1507" y="10846"/>
                </a:lnTo>
                <a:lnTo>
                  <a:pt x="1620" y="11131"/>
                </a:lnTo>
                <a:lnTo>
                  <a:pt x="1746" y="11410"/>
                </a:lnTo>
                <a:lnTo>
                  <a:pt x="1884" y="11681"/>
                </a:lnTo>
                <a:lnTo>
                  <a:pt x="2036" y="11944"/>
                </a:lnTo>
                <a:lnTo>
                  <a:pt x="2200" y="12199"/>
                </a:lnTo>
                <a:lnTo>
                  <a:pt x="2375" y="12445"/>
                </a:lnTo>
                <a:lnTo>
                  <a:pt x="2562" y="12683"/>
                </a:lnTo>
                <a:lnTo>
                  <a:pt x="2759" y="12911"/>
                </a:lnTo>
                <a:lnTo>
                  <a:pt x="2968" y="13129"/>
                </a:lnTo>
                <a:lnTo>
                  <a:pt x="3185" y="13338"/>
                </a:lnTo>
                <a:lnTo>
                  <a:pt x="3413" y="13535"/>
                </a:lnTo>
                <a:lnTo>
                  <a:pt x="3650" y="13722"/>
                </a:lnTo>
                <a:lnTo>
                  <a:pt x="3896" y="13897"/>
                </a:lnTo>
                <a:lnTo>
                  <a:pt x="4151" y="14061"/>
                </a:lnTo>
                <a:lnTo>
                  <a:pt x="4414" y="14213"/>
                </a:lnTo>
                <a:lnTo>
                  <a:pt x="4685" y="14352"/>
                </a:lnTo>
                <a:lnTo>
                  <a:pt x="4962" y="14478"/>
                </a:lnTo>
                <a:lnTo>
                  <a:pt x="5248" y="14591"/>
                </a:lnTo>
                <a:lnTo>
                  <a:pt x="5539" y="14690"/>
                </a:lnTo>
                <a:lnTo>
                  <a:pt x="5837" y="14775"/>
                </a:lnTo>
                <a:lnTo>
                  <a:pt x="6140" y="14845"/>
                </a:lnTo>
                <a:lnTo>
                  <a:pt x="6449" y="14901"/>
                </a:lnTo>
                <a:lnTo>
                  <a:pt x="6762" y="14940"/>
                </a:lnTo>
                <a:lnTo>
                  <a:pt x="7080" y="14965"/>
                </a:lnTo>
                <a:lnTo>
                  <a:pt x="7403" y="14973"/>
                </a:lnTo>
                <a:lnTo>
                  <a:pt x="7655" y="14968"/>
                </a:lnTo>
                <a:lnTo>
                  <a:pt x="7905" y="14953"/>
                </a:lnTo>
                <a:lnTo>
                  <a:pt x="8152" y="14929"/>
                </a:lnTo>
                <a:lnTo>
                  <a:pt x="8396" y="14894"/>
                </a:lnTo>
                <a:lnTo>
                  <a:pt x="8638" y="14850"/>
                </a:lnTo>
                <a:lnTo>
                  <a:pt x="8876" y="14798"/>
                </a:lnTo>
                <a:lnTo>
                  <a:pt x="9110" y="14737"/>
                </a:lnTo>
                <a:lnTo>
                  <a:pt x="9342" y="14665"/>
                </a:lnTo>
                <a:lnTo>
                  <a:pt x="9569" y="14587"/>
                </a:lnTo>
                <a:lnTo>
                  <a:pt x="9792" y="14499"/>
                </a:lnTo>
                <a:lnTo>
                  <a:pt x="10010" y="14403"/>
                </a:lnTo>
                <a:lnTo>
                  <a:pt x="10225" y="14299"/>
                </a:lnTo>
                <a:lnTo>
                  <a:pt x="10435" y="14188"/>
                </a:lnTo>
                <a:lnTo>
                  <a:pt x="10641" y="14068"/>
                </a:lnTo>
                <a:lnTo>
                  <a:pt x="10841" y="13942"/>
                </a:lnTo>
                <a:lnTo>
                  <a:pt x="11036" y="13808"/>
                </a:lnTo>
                <a:lnTo>
                  <a:pt x="11226" y="13667"/>
                </a:lnTo>
                <a:lnTo>
                  <a:pt x="11410" y="13519"/>
                </a:lnTo>
                <a:lnTo>
                  <a:pt x="11589" y="13365"/>
                </a:lnTo>
                <a:lnTo>
                  <a:pt x="11761" y="13203"/>
                </a:lnTo>
                <a:lnTo>
                  <a:pt x="11928" y="13036"/>
                </a:lnTo>
                <a:lnTo>
                  <a:pt x="12088" y="12863"/>
                </a:lnTo>
                <a:lnTo>
                  <a:pt x="12241" y="12683"/>
                </a:lnTo>
                <a:lnTo>
                  <a:pt x="12388" y="12498"/>
                </a:lnTo>
                <a:lnTo>
                  <a:pt x="12529" y="12307"/>
                </a:lnTo>
                <a:lnTo>
                  <a:pt x="12661" y="12112"/>
                </a:lnTo>
                <a:lnTo>
                  <a:pt x="12787" y="11911"/>
                </a:lnTo>
                <a:lnTo>
                  <a:pt x="12906" y="11705"/>
                </a:lnTo>
                <a:lnTo>
                  <a:pt x="13016" y="11493"/>
                </a:lnTo>
                <a:lnTo>
                  <a:pt x="13119" y="11278"/>
                </a:lnTo>
                <a:lnTo>
                  <a:pt x="13214" y="11059"/>
                </a:lnTo>
                <a:lnTo>
                  <a:pt x="13301" y="10834"/>
                </a:lnTo>
                <a:lnTo>
                  <a:pt x="14420" y="11044"/>
                </a:lnTo>
                <a:lnTo>
                  <a:pt x="14323" y="11316"/>
                </a:lnTo>
                <a:lnTo>
                  <a:pt x="14214" y="11584"/>
                </a:lnTo>
                <a:lnTo>
                  <a:pt x="14097" y="11847"/>
                </a:lnTo>
                <a:lnTo>
                  <a:pt x="13969" y="12103"/>
                </a:lnTo>
                <a:lnTo>
                  <a:pt x="13831" y="12355"/>
                </a:lnTo>
                <a:lnTo>
                  <a:pt x="13684" y="12600"/>
                </a:lnTo>
                <a:lnTo>
                  <a:pt x="13529" y="12840"/>
                </a:lnTo>
                <a:lnTo>
                  <a:pt x="13365" y="13071"/>
                </a:lnTo>
                <a:lnTo>
                  <a:pt x="13192" y="13298"/>
                </a:lnTo>
                <a:lnTo>
                  <a:pt x="13011" y="13517"/>
                </a:lnTo>
                <a:lnTo>
                  <a:pt x="12821" y="13729"/>
                </a:lnTo>
                <a:lnTo>
                  <a:pt x="12624" y="13933"/>
                </a:lnTo>
                <a:lnTo>
                  <a:pt x="12419" y="14130"/>
                </a:lnTo>
                <a:lnTo>
                  <a:pt x="12207" y="14319"/>
                </a:lnTo>
                <a:lnTo>
                  <a:pt x="11988" y="14500"/>
                </a:lnTo>
                <a:lnTo>
                  <a:pt x="11762" y="14672"/>
                </a:lnTo>
                <a:lnTo>
                  <a:pt x="11529" y="14836"/>
                </a:lnTo>
                <a:lnTo>
                  <a:pt x="11290" y="14991"/>
                </a:lnTo>
                <a:lnTo>
                  <a:pt x="11044" y="15138"/>
                </a:lnTo>
                <a:lnTo>
                  <a:pt x="10793" y="15274"/>
                </a:lnTo>
                <a:lnTo>
                  <a:pt x="10536" y="15402"/>
                </a:lnTo>
                <a:lnTo>
                  <a:pt x="10274" y="15518"/>
                </a:lnTo>
                <a:lnTo>
                  <a:pt x="10005" y="15626"/>
                </a:lnTo>
                <a:lnTo>
                  <a:pt x="9734" y="15723"/>
                </a:lnTo>
                <a:lnTo>
                  <a:pt x="9456" y="15809"/>
                </a:lnTo>
                <a:lnTo>
                  <a:pt x="9174" y="15886"/>
                </a:lnTo>
                <a:lnTo>
                  <a:pt x="8888" y="15950"/>
                </a:lnTo>
                <a:lnTo>
                  <a:pt x="8598" y="16003"/>
                </a:lnTo>
                <a:lnTo>
                  <a:pt x="8304" y="16046"/>
                </a:lnTo>
                <a:lnTo>
                  <a:pt x="8006" y="16076"/>
                </a:lnTo>
                <a:lnTo>
                  <a:pt x="7706" y="16094"/>
                </a:lnTo>
                <a:lnTo>
                  <a:pt x="7403" y="16100"/>
                </a:lnTo>
                <a:lnTo>
                  <a:pt x="7023" y="16091"/>
                </a:lnTo>
                <a:lnTo>
                  <a:pt x="6647" y="16062"/>
                </a:lnTo>
                <a:lnTo>
                  <a:pt x="6277" y="16014"/>
                </a:lnTo>
                <a:lnTo>
                  <a:pt x="5913" y="15949"/>
                </a:lnTo>
                <a:lnTo>
                  <a:pt x="5555" y="15867"/>
                </a:lnTo>
                <a:lnTo>
                  <a:pt x="5205" y="15766"/>
                </a:lnTo>
                <a:lnTo>
                  <a:pt x="4861" y="15649"/>
                </a:lnTo>
                <a:lnTo>
                  <a:pt x="4525" y="15516"/>
                </a:lnTo>
                <a:lnTo>
                  <a:pt x="4197" y="15367"/>
                </a:lnTo>
                <a:lnTo>
                  <a:pt x="3878" y="15203"/>
                </a:lnTo>
                <a:lnTo>
                  <a:pt x="3568" y="15025"/>
                </a:lnTo>
                <a:lnTo>
                  <a:pt x="3268" y="14832"/>
                </a:lnTo>
                <a:lnTo>
                  <a:pt x="2978" y="14625"/>
                </a:lnTo>
                <a:lnTo>
                  <a:pt x="2697" y="14404"/>
                </a:lnTo>
                <a:lnTo>
                  <a:pt x="2429" y="14171"/>
                </a:lnTo>
                <a:lnTo>
                  <a:pt x="2172" y="13925"/>
                </a:lnTo>
                <a:lnTo>
                  <a:pt x="1926" y="13668"/>
                </a:lnTo>
                <a:lnTo>
                  <a:pt x="1693" y="13399"/>
                </a:lnTo>
                <a:lnTo>
                  <a:pt x="1473" y="13119"/>
                </a:lnTo>
                <a:lnTo>
                  <a:pt x="1266" y="12828"/>
                </a:lnTo>
                <a:lnTo>
                  <a:pt x="1073" y="12528"/>
                </a:lnTo>
                <a:lnTo>
                  <a:pt x="895" y="12217"/>
                </a:lnTo>
                <a:lnTo>
                  <a:pt x="732" y="11898"/>
                </a:lnTo>
                <a:lnTo>
                  <a:pt x="583" y="11569"/>
                </a:lnTo>
                <a:lnTo>
                  <a:pt x="450" y="11233"/>
                </a:lnTo>
                <a:lnTo>
                  <a:pt x="334" y="10889"/>
                </a:lnTo>
                <a:lnTo>
                  <a:pt x="233" y="10537"/>
                </a:lnTo>
                <a:lnTo>
                  <a:pt x="151" y="10179"/>
                </a:lnTo>
                <a:lnTo>
                  <a:pt x="85" y="9815"/>
                </a:lnTo>
                <a:lnTo>
                  <a:pt x="38" y="9445"/>
                </a:lnTo>
                <a:lnTo>
                  <a:pt x="9" y="9069"/>
                </a:lnTo>
                <a:lnTo>
                  <a:pt x="0" y="8688"/>
                </a:lnTo>
                <a:lnTo>
                  <a:pt x="8" y="8341"/>
                </a:lnTo>
                <a:lnTo>
                  <a:pt x="32" y="7998"/>
                </a:lnTo>
                <a:lnTo>
                  <a:pt x="71" y="7659"/>
                </a:lnTo>
                <a:lnTo>
                  <a:pt x="126" y="7323"/>
                </a:lnTo>
                <a:lnTo>
                  <a:pt x="195" y="6994"/>
                </a:lnTo>
                <a:lnTo>
                  <a:pt x="279" y="6670"/>
                </a:lnTo>
                <a:lnTo>
                  <a:pt x="377" y="6352"/>
                </a:lnTo>
                <a:lnTo>
                  <a:pt x="489" y="6041"/>
                </a:lnTo>
                <a:lnTo>
                  <a:pt x="614" y="5736"/>
                </a:lnTo>
                <a:lnTo>
                  <a:pt x="752" y="5437"/>
                </a:lnTo>
                <a:lnTo>
                  <a:pt x="902" y="5146"/>
                </a:lnTo>
                <a:lnTo>
                  <a:pt x="1066" y="4862"/>
                </a:lnTo>
                <a:lnTo>
                  <a:pt x="1241" y="4587"/>
                </a:lnTo>
                <a:lnTo>
                  <a:pt x="1428" y="4320"/>
                </a:lnTo>
                <a:lnTo>
                  <a:pt x="1626" y="4061"/>
                </a:lnTo>
                <a:lnTo>
                  <a:pt x="1835" y="3812"/>
                </a:lnTo>
                <a:lnTo>
                  <a:pt x="2054" y="3572"/>
                </a:lnTo>
                <a:lnTo>
                  <a:pt x="2283" y="3343"/>
                </a:lnTo>
                <a:lnTo>
                  <a:pt x="2522" y="3122"/>
                </a:lnTo>
                <a:lnTo>
                  <a:pt x="2772" y="2913"/>
                </a:lnTo>
                <a:lnTo>
                  <a:pt x="3029" y="2715"/>
                </a:lnTo>
                <a:lnTo>
                  <a:pt x="3295" y="2527"/>
                </a:lnTo>
                <a:lnTo>
                  <a:pt x="3571" y="2352"/>
                </a:lnTo>
                <a:lnTo>
                  <a:pt x="3853" y="2188"/>
                </a:lnTo>
                <a:lnTo>
                  <a:pt x="4143" y="2037"/>
                </a:lnTo>
                <a:lnTo>
                  <a:pt x="4442" y="1898"/>
                </a:lnTo>
                <a:lnTo>
                  <a:pt x="4745" y="1772"/>
                </a:lnTo>
                <a:lnTo>
                  <a:pt x="5057" y="1659"/>
                </a:lnTo>
                <a:lnTo>
                  <a:pt x="5375" y="1561"/>
                </a:lnTo>
                <a:lnTo>
                  <a:pt x="5698" y="1476"/>
                </a:lnTo>
                <a:lnTo>
                  <a:pt x="6027" y="1406"/>
                </a:lnTo>
                <a:lnTo>
                  <a:pt x="6361" y="1349"/>
                </a:lnTo>
                <a:lnTo>
                  <a:pt x="6361" y="0"/>
                </a:lnTo>
                <a:lnTo>
                  <a:pt x="8050" y="976"/>
                </a:lnTo>
                <a:lnTo>
                  <a:pt x="9739" y="1952"/>
                </a:lnTo>
                <a:close/>
                <a:moveTo>
                  <a:pt x="12449" y="4959"/>
                </a:moveTo>
                <a:lnTo>
                  <a:pt x="13380" y="4324"/>
                </a:lnTo>
                <a:lnTo>
                  <a:pt x="13428" y="4392"/>
                </a:lnTo>
                <a:lnTo>
                  <a:pt x="13476" y="4461"/>
                </a:lnTo>
                <a:lnTo>
                  <a:pt x="13524" y="4530"/>
                </a:lnTo>
                <a:lnTo>
                  <a:pt x="13571" y="4600"/>
                </a:lnTo>
                <a:lnTo>
                  <a:pt x="13617" y="4670"/>
                </a:lnTo>
                <a:lnTo>
                  <a:pt x="13661" y="4740"/>
                </a:lnTo>
                <a:lnTo>
                  <a:pt x="13707" y="4812"/>
                </a:lnTo>
                <a:lnTo>
                  <a:pt x="13751" y="4883"/>
                </a:lnTo>
                <a:lnTo>
                  <a:pt x="13793" y="4956"/>
                </a:lnTo>
                <a:lnTo>
                  <a:pt x="13835" y="5028"/>
                </a:lnTo>
                <a:lnTo>
                  <a:pt x="13876" y="5102"/>
                </a:lnTo>
                <a:lnTo>
                  <a:pt x="13917" y="5175"/>
                </a:lnTo>
                <a:lnTo>
                  <a:pt x="13956" y="5250"/>
                </a:lnTo>
                <a:lnTo>
                  <a:pt x="13995" y="5324"/>
                </a:lnTo>
                <a:lnTo>
                  <a:pt x="14033" y="5400"/>
                </a:lnTo>
                <a:lnTo>
                  <a:pt x="14070" y="5475"/>
                </a:lnTo>
                <a:lnTo>
                  <a:pt x="13075" y="6004"/>
                </a:lnTo>
                <a:lnTo>
                  <a:pt x="13042" y="5936"/>
                </a:lnTo>
                <a:lnTo>
                  <a:pt x="13008" y="5867"/>
                </a:lnTo>
                <a:lnTo>
                  <a:pt x="12973" y="5799"/>
                </a:lnTo>
                <a:lnTo>
                  <a:pt x="12938" y="5732"/>
                </a:lnTo>
                <a:lnTo>
                  <a:pt x="12901" y="5665"/>
                </a:lnTo>
                <a:lnTo>
                  <a:pt x="12863" y="5598"/>
                </a:lnTo>
                <a:lnTo>
                  <a:pt x="12825" y="5531"/>
                </a:lnTo>
                <a:lnTo>
                  <a:pt x="12787" y="5466"/>
                </a:lnTo>
                <a:lnTo>
                  <a:pt x="12747" y="5401"/>
                </a:lnTo>
                <a:lnTo>
                  <a:pt x="12707" y="5336"/>
                </a:lnTo>
                <a:lnTo>
                  <a:pt x="12665" y="5272"/>
                </a:lnTo>
                <a:lnTo>
                  <a:pt x="12624" y="5208"/>
                </a:lnTo>
                <a:lnTo>
                  <a:pt x="12582" y="5146"/>
                </a:lnTo>
                <a:lnTo>
                  <a:pt x="12538" y="5083"/>
                </a:lnTo>
                <a:lnTo>
                  <a:pt x="12494" y="5021"/>
                </a:lnTo>
                <a:lnTo>
                  <a:pt x="12449" y="4959"/>
                </a:lnTo>
                <a:close/>
                <a:moveTo>
                  <a:pt x="13679" y="8685"/>
                </a:moveTo>
                <a:lnTo>
                  <a:pt x="14805" y="8645"/>
                </a:lnTo>
                <a:lnTo>
                  <a:pt x="14805" y="8656"/>
                </a:lnTo>
                <a:lnTo>
                  <a:pt x="14805" y="8667"/>
                </a:lnTo>
                <a:lnTo>
                  <a:pt x="14805" y="8678"/>
                </a:lnTo>
                <a:lnTo>
                  <a:pt x="14805" y="8688"/>
                </a:lnTo>
                <a:lnTo>
                  <a:pt x="14804" y="8787"/>
                </a:lnTo>
                <a:lnTo>
                  <a:pt x="14802" y="8885"/>
                </a:lnTo>
                <a:lnTo>
                  <a:pt x="14799" y="8984"/>
                </a:lnTo>
                <a:lnTo>
                  <a:pt x="14794" y="9081"/>
                </a:lnTo>
                <a:lnTo>
                  <a:pt x="14789" y="9178"/>
                </a:lnTo>
                <a:lnTo>
                  <a:pt x="14781" y="9276"/>
                </a:lnTo>
                <a:lnTo>
                  <a:pt x="14773" y="9372"/>
                </a:lnTo>
                <a:lnTo>
                  <a:pt x="14764" y="9468"/>
                </a:lnTo>
                <a:lnTo>
                  <a:pt x="14753" y="9564"/>
                </a:lnTo>
                <a:lnTo>
                  <a:pt x="14741" y="9660"/>
                </a:lnTo>
                <a:lnTo>
                  <a:pt x="14728" y="9755"/>
                </a:lnTo>
                <a:lnTo>
                  <a:pt x="14714" y="9849"/>
                </a:lnTo>
                <a:lnTo>
                  <a:pt x="14697" y="9944"/>
                </a:lnTo>
                <a:lnTo>
                  <a:pt x="14680" y="10037"/>
                </a:lnTo>
                <a:lnTo>
                  <a:pt x="14662" y="10132"/>
                </a:lnTo>
                <a:lnTo>
                  <a:pt x="14644" y="10225"/>
                </a:lnTo>
                <a:lnTo>
                  <a:pt x="13537" y="10017"/>
                </a:lnTo>
                <a:lnTo>
                  <a:pt x="13553" y="9938"/>
                </a:lnTo>
                <a:lnTo>
                  <a:pt x="13569" y="9856"/>
                </a:lnTo>
                <a:lnTo>
                  <a:pt x="13584" y="9776"/>
                </a:lnTo>
                <a:lnTo>
                  <a:pt x="13598" y="9693"/>
                </a:lnTo>
                <a:lnTo>
                  <a:pt x="13610" y="9612"/>
                </a:lnTo>
                <a:lnTo>
                  <a:pt x="13622" y="9529"/>
                </a:lnTo>
                <a:lnTo>
                  <a:pt x="13633" y="9447"/>
                </a:lnTo>
                <a:lnTo>
                  <a:pt x="13642" y="9363"/>
                </a:lnTo>
                <a:lnTo>
                  <a:pt x="13650" y="9280"/>
                </a:lnTo>
                <a:lnTo>
                  <a:pt x="13658" y="9197"/>
                </a:lnTo>
                <a:lnTo>
                  <a:pt x="13664" y="9113"/>
                </a:lnTo>
                <a:lnTo>
                  <a:pt x="13669" y="9028"/>
                </a:lnTo>
                <a:lnTo>
                  <a:pt x="13673" y="8945"/>
                </a:lnTo>
                <a:lnTo>
                  <a:pt x="13676" y="8859"/>
                </a:lnTo>
                <a:lnTo>
                  <a:pt x="13678" y="8773"/>
                </a:lnTo>
                <a:lnTo>
                  <a:pt x="13679" y="8688"/>
                </a:lnTo>
                <a:lnTo>
                  <a:pt x="13679" y="8687"/>
                </a:lnTo>
                <a:lnTo>
                  <a:pt x="13679" y="8685"/>
                </a:lnTo>
                <a:close/>
                <a:moveTo>
                  <a:pt x="13387" y="6796"/>
                </a:moveTo>
                <a:lnTo>
                  <a:pt x="14396" y="6260"/>
                </a:lnTo>
                <a:lnTo>
                  <a:pt x="14427" y="6353"/>
                </a:lnTo>
                <a:lnTo>
                  <a:pt x="14457" y="6446"/>
                </a:lnTo>
                <a:lnTo>
                  <a:pt x="14486" y="6540"/>
                </a:lnTo>
                <a:lnTo>
                  <a:pt x="14514" y="6633"/>
                </a:lnTo>
                <a:lnTo>
                  <a:pt x="14541" y="6729"/>
                </a:lnTo>
                <a:lnTo>
                  <a:pt x="14566" y="6823"/>
                </a:lnTo>
                <a:lnTo>
                  <a:pt x="14590" y="6919"/>
                </a:lnTo>
                <a:lnTo>
                  <a:pt x="14613" y="7015"/>
                </a:lnTo>
                <a:lnTo>
                  <a:pt x="14635" y="7112"/>
                </a:lnTo>
                <a:lnTo>
                  <a:pt x="14655" y="7209"/>
                </a:lnTo>
                <a:lnTo>
                  <a:pt x="14674" y="7306"/>
                </a:lnTo>
                <a:lnTo>
                  <a:pt x="14692" y="7404"/>
                </a:lnTo>
                <a:lnTo>
                  <a:pt x="14709" y="7503"/>
                </a:lnTo>
                <a:lnTo>
                  <a:pt x="14725" y="7601"/>
                </a:lnTo>
                <a:lnTo>
                  <a:pt x="14739" y="7701"/>
                </a:lnTo>
                <a:lnTo>
                  <a:pt x="14752" y="7799"/>
                </a:lnTo>
                <a:lnTo>
                  <a:pt x="13621" y="7840"/>
                </a:lnTo>
                <a:lnTo>
                  <a:pt x="13611" y="7773"/>
                </a:lnTo>
                <a:lnTo>
                  <a:pt x="13601" y="7706"/>
                </a:lnTo>
                <a:lnTo>
                  <a:pt x="13590" y="7640"/>
                </a:lnTo>
                <a:lnTo>
                  <a:pt x="13579" y="7573"/>
                </a:lnTo>
                <a:lnTo>
                  <a:pt x="13566" y="7508"/>
                </a:lnTo>
                <a:lnTo>
                  <a:pt x="13554" y="7441"/>
                </a:lnTo>
                <a:lnTo>
                  <a:pt x="13540" y="7376"/>
                </a:lnTo>
                <a:lnTo>
                  <a:pt x="13526" y="7310"/>
                </a:lnTo>
                <a:lnTo>
                  <a:pt x="13511" y="7246"/>
                </a:lnTo>
                <a:lnTo>
                  <a:pt x="13496" y="7181"/>
                </a:lnTo>
                <a:lnTo>
                  <a:pt x="13478" y="7116"/>
                </a:lnTo>
                <a:lnTo>
                  <a:pt x="13461" y="7052"/>
                </a:lnTo>
                <a:lnTo>
                  <a:pt x="13444" y="6987"/>
                </a:lnTo>
                <a:lnTo>
                  <a:pt x="13426" y="6924"/>
                </a:lnTo>
                <a:lnTo>
                  <a:pt x="13407" y="6861"/>
                </a:lnTo>
                <a:lnTo>
                  <a:pt x="13387" y="6796"/>
                </a:lnTo>
                <a:close/>
              </a:path>
            </a:pathLst>
          </a:custGeom>
          <a:solidFill>
            <a:srgbClr val="00B0F0"/>
          </a:solidFill>
          <a:ln w="9525">
            <a:noFill/>
            <a:round/>
          </a:ln>
        </p:spPr>
        <p:txBody>
          <a:bodyPr/>
          <a:lstStyle/>
          <a:p>
            <a:pPr defTabSz="914478"/>
            <a:endParaRPr lang="zh-CN" altLang="en-US" sz="1799">
              <a:solidFill>
                <a:prstClr val="black"/>
              </a:solidFill>
            </a:endParaRPr>
          </a:p>
        </p:txBody>
      </p:sp>
      <p:sp>
        <p:nvSpPr>
          <p:cNvPr id="19496" name="Rectangle 75"/>
          <p:cNvSpPr>
            <a:spLocks noChangeArrowheads="1"/>
          </p:cNvSpPr>
          <p:nvPr/>
        </p:nvSpPr>
        <p:spPr bwMode="auto">
          <a:xfrm>
            <a:off x="4906351" y="5607478"/>
            <a:ext cx="878894" cy="328976"/>
          </a:xfrm>
          <a:prstGeom prst="rect">
            <a:avLst/>
          </a:prstGeom>
          <a:noFill/>
          <a:ln w="9525">
            <a:noFill/>
            <a:miter lim="800000"/>
          </a:ln>
        </p:spPr>
        <p:txBody>
          <a:bodyPr wrap="none" lIns="82066" tIns="41032" rIns="82066" bIns="41032">
            <a:spAutoFit/>
          </a:bodyPr>
          <a:lstStyle/>
          <a:p>
            <a:pPr algn="ctr" defTabSz="813744" fontAlgn="ctr">
              <a:spcBef>
                <a:spcPct val="50000"/>
              </a:spcBef>
            </a:pPr>
            <a:r>
              <a:rPr lang="en-US" altLang="zh-CN" sz="1599" b="1" dirty="0">
                <a:solidFill>
                  <a:prstClr val="black"/>
                </a:solidFill>
                <a:sym typeface="Arial" panose="020B0604020202020204" pitchFamily="34" charset="0"/>
              </a:rPr>
              <a:t>devices</a:t>
            </a:r>
          </a:p>
        </p:txBody>
      </p:sp>
      <p:sp>
        <p:nvSpPr>
          <p:cNvPr id="19497" name="Rectangle 76"/>
          <p:cNvSpPr>
            <a:spLocks noChangeArrowheads="1"/>
          </p:cNvSpPr>
          <p:nvPr/>
        </p:nvSpPr>
        <p:spPr bwMode="auto">
          <a:xfrm>
            <a:off x="4736185" y="5239724"/>
            <a:ext cx="1218908" cy="359736"/>
          </a:xfrm>
          <a:prstGeom prst="rect">
            <a:avLst/>
          </a:prstGeom>
          <a:noFill/>
          <a:ln w="9525">
            <a:noFill/>
            <a:miter lim="800000"/>
          </a:ln>
        </p:spPr>
        <p:txBody>
          <a:bodyPr wrap="none" lIns="82066" tIns="41032" rIns="82066" bIns="41032">
            <a:spAutoFit/>
          </a:bodyPr>
          <a:lstStyle/>
          <a:p>
            <a:pPr algn="ctr" defTabSz="813744">
              <a:spcBef>
                <a:spcPct val="50000"/>
              </a:spcBef>
            </a:pPr>
            <a:r>
              <a:rPr lang="en-US" altLang="zh-CN" sz="1799" dirty="0">
                <a:solidFill>
                  <a:srgbClr val="00B0F0"/>
                </a:solidFill>
                <a:sym typeface="Arial" panose="020B0604020202020204" pitchFamily="34" charset="0"/>
              </a:rPr>
              <a:t>8 million+</a:t>
            </a:r>
          </a:p>
        </p:txBody>
      </p:sp>
      <p:grpSp>
        <p:nvGrpSpPr>
          <p:cNvPr id="19498" name="组合 12"/>
          <p:cNvGrpSpPr/>
          <p:nvPr/>
        </p:nvGrpSpPr>
        <p:grpSpPr bwMode="auto">
          <a:xfrm>
            <a:off x="1844346" y="5239724"/>
            <a:ext cx="1518783" cy="696412"/>
            <a:chOff x="7233" y="16296"/>
            <a:chExt cx="4737" cy="2191"/>
          </a:xfrm>
        </p:grpSpPr>
        <p:sp>
          <p:nvSpPr>
            <p:cNvPr id="19514" name="Rectangle 75"/>
            <p:cNvSpPr>
              <a:spLocks noChangeArrowheads="1"/>
            </p:cNvSpPr>
            <p:nvPr/>
          </p:nvSpPr>
          <p:spPr bwMode="auto">
            <a:xfrm>
              <a:off x="7233" y="17452"/>
              <a:ext cx="4737" cy="1035"/>
            </a:xfrm>
            <a:prstGeom prst="rect">
              <a:avLst/>
            </a:prstGeom>
            <a:noFill/>
            <a:ln w="9525">
              <a:noFill/>
              <a:miter lim="800000"/>
            </a:ln>
          </p:spPr>
          <p:txBody>
            <a:bodyPr lIns="82066" tIns="41032" rIns="82066" bIns="41032">
              <a:spAutoFit/>
            </a:bodyPr>
            <a:lstStyle/>
            <a:p>
              <a:pPr algn="ctr" defTabSz="813744" fontAlgn="ctr">
                <a:spcBef>
                  <a:spcPct val="50000"/>
                </a:spcBef>
              </a:pPr>
              <a:r>
                <a:rPr lang="en-US" altLang="zh-CN" sz="1599" b="1" dirty="0">
                  <a:solidFill>
                    <a:prstClr val="black"/>
                  </a:solidFill>
                  <a:sym typeface="Arial" panose="020B0604020202020204" pitchFamily="34" charset="0"/>
                </a:rPr>
                <a:t>development</a:t>
              </a:r>
            </a:p>
          </p:txBody>
        </p:sp>
        <p:sp>
          <p:nvSpPr>
            <p:cNvPr id="19515" name="Rectangle 76"/>
            <p:cNvSpPr>
              <a:spLocks noChangeArrowheads="1"/>
            </p:cNvSpPr>
            <p:nvPr/>
          </p:nvSpPr>
          <p:spPr bwMode="auto">
            <a:xfrm>
              <a:off x="7751" y="16296"/>
              <a:ext cx="3704" cy="1132"/>
            </a:xfrm>
            <a:prstGeom prst="rect">
              <a:avLst/>
            </a:prstGeom>
            <a:noFill/>
            <a:ln w="9525">
              <a:noFill/>
              <a:miter lim="800000"/>
            </a:ln>
          </p:spPr>
          <p:txBody>
            <a:bodyPr wrap="none" lIns="82066" tIns="41032" rIns="82066" bIns="41032">
              <a:spAutoFit/>
            </a:bodyPr>
            <a:lstStyle/>
            <a:p>
              <a:pPr algn="ctr" defTabSz="813744" fontAlgn="ctr">
                <a:spcBef>
                  <a:spcPct val="50000"/>
                </a:spcBef>
              </a:pPr>
              <a:r>
                <a:rPr lang="en-US" altLang="zh-CN" sz="1799" dirty="0">
                  <a:solidFill>
                    <a:srgbClr val="00B0F0"/>
                  </a:solidFill>
                  <a:sym typeface="Arial" panose="020B0604020202020204" pitchFamily="34" charset="0"/>
                </a:rPr>
                <a:t>19+ years</a:t>
              </a:r>
            </a:p>
          </p:txBody>
        </p:sp>
      </p:grpSp>
      <p:cxnSp>
        <p:nvCxnSpPr>
          <p:cNvPr id="19499" name="直接连接符 744"/>
          <p:cNvCxnSpPr>
            <a:cxnSpLocks noChangeShapeType="1"/>
          </p:cNvCxnSpPr>
          <p:nvPr/>
        </p:nvCxnSpPr>
        <p:spPr bwMode="auto">
          <a:xfrm>
            <a:off x="3348845" y="5297573"/>
            <a:ext cx="0" cy="626167"/>
          </a:xfrm>
          <a:prstGeom prst="line">
            <a:avLst/>
          </a:prstGeom>
          <a:noFill/>
          <a:ln w="9525">
            <a:solidFill>
              <a:schemeClr val="bg1"/>
            </a:solidFill>
            <a:round/>
          </a:ln>
        </p:spPr>
      </p:cxnSp>
      <p:sp>
        <p:nvSpPr>
          <p:cNvPr id="19500" name="Rectangle 75"/>
          <p:cNvSpPr>
            <a:spLocks noChangeArrowheads="1"/>
          </p:cNvSpPr>
          <p:nvPr/>
        </p:nvSpPr>
        <p:spPr bwMode="auto">
          <a:xfrm>
            <a:off x="7322642" y="5607478"/>
            <a:ext cx="1074638" cy="328958"/>
          </a:xfrm>
          <a:prstGeom prst="rect">
            <a:avLst/>
          </a:prstGeom>
          <a:noFill/>
          <a:ln w="9525">
            <a:noFill/>
            <a:miter lim="800000"/>
          </a:ln>
        </p:spPr>
        <p:txBody>
          <a:bodyPr wrap="none" lIns="82066" tIns="41032" rIns="82066" bIns="41032">
            <a:spAutoFit/>
          </a:bodyPr>
          <a:lstStyle/>
          <a:p>
            <a:pPr algn="ctr" defTabSz="812475" fontAlgn="ctr">
              <a:spcBef>
                <a:spcPct val="50000"/>
              </a:spcBef>
            </a:pPr>
            <a:r>
              <a:rPr lang="en-US" altLang="zh-CN" sz="1599" b="1" dirty="0">
                <a:solidFill>
                  <a:prstClr val="black"/>
                </a:solidFill>
                <a:cs typeface="Huawei Sans" panose="020C0503030203020204" pitchFamily="34" charset="0"/>
                <a:sym typeface="Arial" panose="020B0604020202020204" pitchFamily="34" charset="0"/>
              </a:rPr>
              <a:t>countries</a:t>
            </a:r>
          </a:p>
        </p:txBody>
      </p:sp>
      <p:sp>
        <p:nvSpPr>
          <p:cNvPr id="19501" name="Rectangle 76"/>
          <p:cNvSpPr>
            <a:spLocks noChangeArrowheads="1"/>
          </p:cNvSpPr>
          <p:nvPr/>
        </p:nvSpPr>
        <p:spPr bwMode="auto">
          <a:xfrm>
            <a:off x="7518051" y="5239724"/>
            <a:ext cx="683505" cy="359736"/>
          </a:xfrm>
          <a:prstGeom prst="rect">
            <a:avLst/>
          </a:prstGeom>
          <a:noFill/>
          <a:ln w="9525">
            <a:noFill/>
            <a:miter lim="800000"/>
          </a:ln>
        </p:spPr>
        <p:txBody>
          <a:bodyPr wrap="none" lIns="82066" tIns="41032" rIns="82066" bIns="41032">
            <a:spAutoFit/>
          </a:bodyPr>
          <a:lstStyle/>
          <a:p>
            <a:pPr algn="ctr" defTabSz="813744">
              <a:spcBef>
                <a:spcPct val="50000"/>
              </a:spcBef>
            </a:pPr>
            <a:r>
              <a:rPr lang="en-US" altLang="zh-CN" sz="1799" dirty="0">
                <a:solidFill>
                  <a:srgbClr val="00B0F0"/>
                </a:solidFill>
                <a:sym typeface="Arial" panose="020B0604020202020204" pitchFamily="34" charset="0"/>
              </a:rPr>
              <a:t>100+</a:t>
            </a:r>
          </a:p>
        </p:txBody>
      </p:sp>
      <p:cxnSp>
        <p:nvCxnSpPr>
          <p:cNvPr id="19502" name="直接连接符 21"/>
          <p:cNvCxnSpPr>
            <a:cxnSpLocks noChangeShapeType="1"/>
          </p:cNvCxnSpPr>
          <p:nvPr/>
        </p:nvCxnSpPr>
        <p:spPr bwMode="auto">
          <a:xfrm>
            <a:off x="6088049" y="5297573"/>
            <a:ext cx="0" cy="626167"/>
          </a:xfrm>
          <a:prstGeom prst="line">
            <a:avLst/>
          </a:prstGeom>
          <a:noFill/>
          <a:ln w="9525">
            <a:solidFill>
              <a:schemeClr val="bg1"/>
            </a:solidFill>
            <a:round/>
          </a:ln>
        </p:spPr>
      </p:cxnSp>
      <p:sp>
        <p:nvSpPr>
          <p:cNvPr id="167" name="椭圆 166"/>
          <p:cNvSpPr/>
          <p:nvPr/>
        </p:nvSpPr>
        <p:spPr bwMode="auto">
          <a:xfrm>
            <a:off x="1042899" y="5177743"/>
            <a:ext cx="847471" cy="848981"/>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8" fontAlgn="ctr">
              <a:defRPr/>
            </a:pPr>
            <a:endParaRPr lang="en-US" altLang="zh-CN" sz="1799" noProof="1">
              <a:solidFill>
                <a:prstClr val="white"/>
              </a:solidFill>
              <a:sym typeface="+mn-ea"/>
            </a:endParaRPr>
          </a:p>
        </p:txBody>
      </p:sp>
      <p:sp>
        <p:nvSpPr>
          <p:cNvPr id="171" name="椭圆 170"/>
          <p:cNvSpPr/>
          <p:nvPr/>
        </p:nvSpPr>
        <p:spPr bwMode="auto">
          <a:xfrm>
            <a:off x="6423863" y="5177743"/>
            <a:ext cx="847471" cy="848981"/>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8" fontAlgn="ctr">
              <a:defRPr/>
            </a:pPr>
            <a:endParaRPr lang="en-US" altLang="zh-CN" sz="1799" noProof="1">
              <a:solidFill>
                <a:prstClr val="white"/>
              </a:solidFill>
              <a:sym typeface="+mn-ea"/>
            </a:endParaRPr>
          </a:p>
        </p:txBody>
      </p:sp>
      <p:grpSp>
        <p:nvGrpSpPr>
          <p:cNvPr id="8" name="Group 1620"/>
          <p:cNvGrpSpPr/>
          <p:nvPr/>
        </p:nvGrpSpPr>
        <p:grpSpPr bwMode="auto">
          <a:xfrm>
            <a:off x="6515276" y="5457452"/>
            <a:ext cx="664646" cy="361079"/>
            <a:chOff x="1581224" y="613810"/>
            <a:chExt cx="6359071" cy="3661625"/>
          </a:xfrm>
          <a:solidFill>
            <a:srgbClr val="00B0F0"/>
          </a:solidFill>
          <a:effectLst/>
        </p:grpSpPr>
        <p:sp>
          <p:nvSpPr>
            <p:cNvPr id="23" name="Freeform 5961"/>
            <p:cNvSpPr/>
            <p:nvPr/>
          </p:nvSpPr>
          <p:spPr bwMode="auto">
            <a:xfrm>
              <a:off x="6835355" y="2546011"/>
              <a:ext cx="8486" cy="13577"/>
            </a:xfrm>
            <a:custGeom>
              <a:avLst/>
              <a:gdLst/>
              <a:ahLst/>
              <a:cxnLst>
                <a:cxn ang="0">
                  <a:pos x="2" y="26"/>
                </a:cxn>
                <a:cxn ang="0">
                  <a:pos x="2" y="26"/>
                </a:cxn>
                <a:cxn ang="0">
                  <a:pos x="2" y="32"/>
                </a:cxn>
                <a:cxn ang="0">
                  <a:pos x="20" y="0"/>
                </a:cxn>
                <a:cxn ang="0">
                  <a:pos x="20" y="0"/>
                </a:cxn>
                <a:cxn ang="0">
                  <a:pos x="6" y="10"/>
                </a:cxn>
                <a:cxn ang="0">
                  <a:pos x="2" y="12"/>
                </a:cxn>
                <a:cxn ang="0">
                  <a:pos x="0" y="16"/>
                </a:cxn>
                <a:cxn ang="0">
                  <a:pos x="0" y="20"/>
                </a:cxn>
                <a:cxn ang="0">
                  <a:pos x="2" y="26"/>
                </a:cxn>
                <a:cxn ang="0">
                  <a:pos x="2" y="26"/>
                </a:cxn>
              </a:cxnLst>
              <a:rect l="0" t="0" r="r" b="b"/>
              <a:pathLst>
                <a:path w="20" h="32">
                  <a:moveTo>
                    <a:pt x="2" y="26"/>
                  </a:moveTo>
                  <a:lnTo>
                    <a:pt x="2" y="26"/>
                  </a:lnTo>
                  <a:lnTo>
                    <a:pt x="2" y="32"/>
                  </a:lnTo>
                  <a:lnTo>
                    <a:pt x="20" y="0"/>
                  </a:lnTo>
                  <a:lnTo>
                    <a:pt x="20" y="0"/>
                  </a:lnTo>
                  <a:lnTo>
                    <a:pt x="6" y="10"/>
                  </a:lnTo>
                  <a:lnTo>
                    <a:pt x="2" y="12"/>
                  </a:lnTo>
                  <a:lnTo>
                    <a:pt x="0" y="16"/>
                  </a:lnTo>
                  <a:lnTo>
                    <a:pt x="0" y="20"/>
                  </a:lnTo>
                  <a:lnTo>
                    <a:pt x="2" y="26"/>
                  </a:lnTo>
                  <a:lnTo>
                    <a:pt x="2" y="2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24" name="Freeform 6004"/>
            <p:cNvSpPr/>
            <p:nvPr/>
          </p:nvSpPr>
          <p:spPr bwMode="auto">
            <a:xfrm>
              <a:off x="7590626" y="2519706"/>
              <a:ext cx="3394" cy="4243"/>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25" name="Freeform 6005"/>
            <p:cNvSpPr/>
            <p:nvPr/>
          </p:nvSpPr>
          <p:spPr bwMode="auto">
            <a:xfrm>
              <a:off x="7103519" y="2547708"/>
              <a:ext cx="5091" cy="4243"/>
            </a:xfrm>
            <a:custGeom>
              <a:avLst/>
              <a:gdLst/>
              <a:ahLst/>
              <a:cxnLst>
                <a:cxn ang="0">
                  <a:pos x="10" y="0"/>
                </a:cxn>
                <a:cxn ang="0">
                  <a:pos x="10" y="0"/>
                </a:cxn>
                <a:cxn ang="0">
                  <a:pos x="6" y="2"/>
                </a:cxn>
                <a:cxn ang="0">
                  <a:pos x="2" y="4"/>
                </a:cxn>
                <a:cxn ang="0">
                  <a:pos x="2" y="4"/>
                </a:cxn>
                <a:cxn ang="0">
                  <a:pos x="0" y="8"/>
                </a:cxn>
                <a:cxn ang="0">
                  <a:pos x="2" y="10"/>
                </a:cxn>
                <a:cxn ang="0">
                  <a:pos x="8" y="10"/>
                </a:cxn>
                <a:cxn ang="0">
                  <a:pos x="8" y="10"/>
                </a:cxn>
                <a:cxn ang="0">
                  <a:pos x="10" y="8"/>
                </a:cxn>
                <a:cxn ang="0">
                  <a:pos x="12" y="6"/>
                </a:cxn>
                <a:cxn ang="0">
                  <a:pos x="12" y="2"/>
                </a:cxn>
                <a:cxn ang="0">
                  <a:pos x="10" y="0"/>
                </a:cxn>
                <a:cxn ang="0">
                  <a:pos x="10" y="0"/>
                </a:cxn>
              </a:cxnLst>
              <a:rect l="0" t="0" r="r" b="b"/>
              <a:pathLst>
                <a:path w="12" h="10">
                  <a:moveTo>
                    <a:pt x="10" y="0"/>
                  </a:moveTo>
                  <a:lnTo>
                    <a:pt x="10" y="0"/>
                  </a:lnTo>
                  <a:lnTo>
                    <a:pt x="6" y="2"/>
                  </a:lnTo>
                  <a:lnTo>
                    <a:pt x="2" y="4"/>
                  </a:lnTo>
                  <a:lnTo>
                    <a:pt x="2" y="4"/>
                  </a:lnTo>
                  <a:lnTo>
                    <a:pt x="0" y="8"/>
                  </a:lnTo>
                  <a:lnTo>
                    <a:pt x="2" y="10"/>
                  </a:lnTo>
                  <a:lnTo>
                    <a:pt x="8" y="10"/>
                  </a:lnTo>
                  <a:lnTo>
                    <a:pt x="8" y="10"/>
                  </a:lnTo>
                  <a:lnTo>
                    <a:pt x="10" y="8"/>
                  </a:lnTo>
                  <a:lnTo>
                    <a:pt x="12" y="6"/>
                  </a:lnTo>
                  <a:lnTo>
                    <a:pt x="12" y="2"/>
                  </a:lnTo>
                  <a:lnTo>
                    <a:pt x="10" y="0"/>
                  </a:lnTo>
                  <a:lnTo>
                    <a:pt x="10"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26" name="Freeform 6006"/>
            <p:cNvSpPr/>
            <p:nvPr/>
          </p:nvSpPr>
          <p:spPr bwMode="auto">
            <a:xfrm>
              <a:off x="7102670" y="2552799"/>
              <a:ext cx="4243" cy="1697"/>
            </a:xfrm>
            <a:custGeom>
              <a:avLst/>
              <a:gdLst/>
              <a:ahLst/>
              <a:cxnLst>
                <a:cxn ang="0">
                  <a:pos x="2" y="2"/>
                </a:cxn>
                <a:cxn ang="0">
                  <a:pos x="2" y="2"/>
                </a:cxn>
                <a:cxn ang="0">
                  <a:pos x="0" y="2"/>
                </a:cxn>
                <a:cxn ang="0">
                  <a:pos x="2" y="4"/>
                </a:cxn>
                <a:cxn ang="0">
                  <a:pos x="4" y="4"/>
                </a:cxn>
                <a:cxn ang="0">
                  <a:pos x="8" y="2"/>
                </a:cxn>
                <a:cxn ang="0">
                  <a:pos x="8" y="2"/>
                </a:cxn>
                <a:cxn ang="0">
                  <a:pos x="10" y="0"/>
                </a:cxn>
                <a:cxn ang="0">
                  <a:pos x="8" y="0"/>
                </a:cxn>
                <a:cxn ang="0">
                  <a:pos x="2" y="2"/>
                </a:cxn>
                <a:cxn ang="0">
                  <a:pos x="2" y="2"/>
                </a:cxn>
              </a:cxnLst>
              <a:rect l="0" t="0" r="r" b="b"/>
              <a:pathLst>
                <a:path w="10" h="4">
                  <a:moveTo>
                    <a:pt x="2" y="2"/>
                  </a:moveTo>
                  <a:lnTo>
                    <a:pt x="2" y="2"/>
                  </a:lnTo>
                  <a:lnTo>
                    <a:pt x="0" y="2"/>
                  </a:lnTo>
                  <a:lnTo>
                    <a:pt x="2" y="4"/>
                  </a:lnTo>
                  <a:lnTo>
                    <a:pt x="4" y="4"/>
                  </a:lnTo>
                  <a:lnTo>
                    <a:pt x="8" y="2"/>
                  </a:lnTo>
                  <a:lnTo>
                    <a:pt x="8" y="2"/>
                  </a:lnTo>
                  <a:lnTo>
                    <a:pt x="10" y="0"/>
                  </a:lnTo>
                  <a:lnTo>
                    <a:pt x="8" y="0"/>
                  </a:lnTo>
                  <a:lnTo>
                    <a:pt x="2" y="2"/>
                  </a:lnTo>
                  <a:lnTo>
                    <a:pt x="2"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27" name="Freeform 6008"/>
            <p:cNvSpPr/>
            <p:nvPr/>
          </p:nvSpPr>
          <p:spPr bwMode="auto">
            <a:xfrm>
              <a:off x="7107762" y="2550254"/>
              <a:ext cx="2546" cy="2546"/>
            </a:xfrm>
            <a:custGeom>
              <a:avLst/>
              <a:gdLst/>
              <a:ahLst/>
              <a:cxnLst>
                <a:cxn ang="0">
                  <a:pos x="6" y="0"/>
                </a:cxn>
                <a:cxn ang="0">
                  <a:pos x="6" y="0"/>
                </a:cxn>
                <a:cxn ang="0">
                  <a:pos x="4" y="0"/>
                </a:cxn>
                <a:cxn ang="0">
                  <a:pos x="2" y="2"/>
                </a:cxn>
                <a:cxn ang="0">
                  <a:pos x="0" y="4"/>
                </a:cxn>
                <a:cxn ang="0">
                  <a:pos x="2" y="6"/>
                </a:cxn>
                <a:cxn ang="0">
                  <a:pos x="2" y="6"/>
                </a:cxn>
                <a:cxn ang="0">
                  <a:pos x="4" y="4"/>
                </a:cxn>
                <a:cxn ang="0">
                  <a:pos x="6" y="0"/>
                </a:cxn>
                <a:cxn ang="0">
                  <a:pos x="6" y="0"/>
                </a:cxn>
              </a:cxnLst>
              <a:rect l="0" t="0" r="r" b="b"/>
              <a:pathLst>
                <a:path w="6" h="6">
                  <a:moveTo>
                    <a:pt x="6" y="0"/>
                  </a:moveTo>
                  <a:lnTo>
                    <a:pt x="6" y="0"/>
                  </a:lnTo>
                  <a:lnTo>
                    <a:pt x="4" y="0"/>
                  </a:lnTo>
                  <a:lnTo>
                    <a:pt x="2" y="2"/>
                  </a:lnTo>
                  <a:lnTo>
                    <a:pt x="0" y="4"/>
                  </a:lnTo>
                  <a:lnTo>
                    <a:pt x="2" y="6"/>
                  </a:lnTo>
                  <a:lnTo>
                    <a:pt x="2" y="6"/>
                  </a:lnTo>
                  <a:lnTo>
                    <a:pt x="4" y="4"/>
                  </a:lnTo>
                  <a:lnTo>
                    <a:pt x="6" y="0"/>
                  </a:lnTo>
                  <a:lnTo>
                    <a:pt x="6"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28" name="Freeform 6009"/>
            <p:cNvSpPr/>
            <p:nvPr/>
          </p:nvSpPr>
          <p:spPr bwMode="auto">
            <a:xfrm>
              <a:off x="7107762" y="2540919"/>
              <a:ext cx="1697" cy="1697"/>
            </a:xfrm>
            <a:custGeom>
              <a:avLst/>
              <a:gdLst/>
              <a:ahLst/>
              <a:cxnLst>
                <a:cxn ang="0">
                  <a:pos x="0" y="2"/>
                </a:cxn>
                <a:cxn ang="0">
                  <a:pos x="0" y="2"/>
                </a:cxn>
                <a:cxn ang="0">
                  <a:pos x="0" y="4"/>
                </a:cxn>
                <a:cxn ang="0">
                  <a:pos x="2" y="4"/>
                </a:cxn>
                <a:cxn ang="0">
                  <a:pos x="4" y="2"/>
                </a:cxn>
                <a:cxn ang="0">
                  <a:pos x="4" y="2"/>
                </a:cxn>
                <a:cxn ang="0">
                  <a:pos x="4" y="0"/>
                </a:cxn>
                <a:cxn ang="0">
                  <a:pos x="2" y="0"/>
                </a:cxn>
                <a:cxn ang="0">
                  <a:pos x="0" y="2"/>
                </a:cxn>
                <a:cxn ang="0">
                  <a:pos x="0" y="2"/>
                </a:cxn>
              </a:cxnLst>
              <a:rect l="0" t="0" r="r" b="b"/>
              <a:pathLst>
                <a:path w="4" h="4">
                  <a:moveTo>
                    <a:pt x="0" y="2"/>
                  </a:moveTo>
                  <a:lnTo>
                    <a:pt x="0" y="2"/>
                  </a:lnTo>
                  <a:lnTo>
                    <a:pt x="0" y="4"/>
                  </a:lnTo>
                  <a:lnTo>
                    <a:pt x="2" y="4"/>
                  </a:lnTo>
                  <a:lnTo>
                    <a:pt x="4" y="2"/>
                  </a:lnTo>
                  <a:lnTo>
                    <a:pt x="4" y="2"/>
                  </a:lnTo>
                  <a:lnTo>
                    <a:pt x="4" y="0"/>
                  </a:lnTo>
                  <a:lnTo>
                    <a:pt x="2" y="0"/>
                  </a:lnTo>
                  <a:lnTo>
                    <a:pt x="0" y="2"/>
                  </a:lnTo>
                  <a:lnTo>
                    <a:pt x="0"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29" name="Freeform 6010"/>
            <p:cNvSpPr/>
            <p:nvPr/>
          </p:nvSpPr>
          <p:spPr bwMode="auto">
            <a:xfrm>
              <a:off x="7105216" y="2543465"/>
              <a:ext cx="3394" cy="3394"/>
            </a:xfrm>
            <a:custGeom>
              <a:avLst/>
              <a:gdLst/>
              <a:ahLst/>
              <a:cxnLst>
                <a:cxn ang="0">
                  <a:pos x="0" y="8"/>
                </a:cxn>
                <a:cxn ang="0">
                  <a:pos x="0" y="8"/>
                </a:cxn>
                <a:cxn ang="0">
                  <a:pos x="0" y="8"/>
                </a:cxn>
                <a:cxn ang="0">
                  <a:pos x="2" y="8"/>
                </a:cxn>
                <a:cxn ang="0">
                  <a:pos x="4" y="4"/>
                </a:cxn>
                <a:cxn ang="0">
                  <a:pos x="8" y="0"/>
                </a:cxn>
                <a:cxn ang="0">
                  <a:pos x="8" y="0"/>
                </a:cxn>
                <a:cxn ang="0">
                  <a:pos x="6" y="0"/>
                </a:cxn>
                <a:cxn ang="0">
                  <a:pos x="6" y="0"/>
                </a:cxn>
                <a:cxn ang="0">
                  <a:pos x="4" y="0"/>
                </a:cxn>
                <a:cxn ang="0">
                  <a:pos x="2" y="2"/>
                </a:cxn>
                <a:cxn ang="0">
                  <a:pos x="0" y="8"/>
                </a:cxn>
                <a:cxn ang="0">
                  <a:pos x="0" y="8"/>
                </a:cxn>
              </a:cxnLst>
              <a:rect l="0" t="0" r="r" b="b"/>
              <a:pathLst>
                <a:path w="8" h="8">
                  <a:moveTo>
                    <a:pt x="0" y="8"/>
                  </a:moveTo>
                  <a:lnTo>
                    <a:pt x="0" y="8"/>
                  </a:lnTo>
                  <a:lnTo>
                    <a:pt x="0" y="8"/>
                  </a:lnTo>
                  <a:lnTo>
                    <a:pt x="2" y="8"/>
                  </a:lnTo>
                  <a:lnTo>
                    <a:pt x="4" y="4"/>
                  </a:lnTo>
                  <a:lnTo>
                    <a:pt x="8" y="0"/>
                  </a:lnTo>
                  <a:lnTo>
                    <a:pt x="8" y="0"/>
                  </a:lnTo>
                  <a:lnTo>
                    <a:pt x="6" y="0"/>
                  </a:lnTo>
                  <a:lnTo>
                    <a:pt x="6" y="0"/>
                  </a:lnTo>
                  <a:lnTo>
                    <a:pt x="4" y="0"/>
                  </a:lnTo>
                  <a:lnTo>
                    <a:pt x="2" y="2"/>
                  </a:lnTo>
                  <a:lnTo>
                    <a:pt x="0" y="8"/>
                  </a:lnTo>
                  <a:lnTo>
                    <a:pt x="0" y="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30" name="Freeform 6011"/>
            <p:cNvSpPr/>
            <p:nvPr/>
          </p:nvSpPr>
          <p:spPr bwMode="auto">
            <a:xfrm>
              <a:off x="7106913" y="2544313"/>
              <a:ext cx="2546" cy="2546"/>
            </a:xfrm>
            <a:custGeom>
              <a:avLst/>
              <a:gdLst/>
              <a:ahLst/>
              <a:cxnLst>
                <a:cxn ang="0">
                  <a:pos x="4" y="0"/>
                </a:cxn>
                <a:cxn ang="0">
                  <a:pos x="4" y="0"/>
                </a:cxn>
                <a:cxn ang="0">
                  <a:pos x="2" y="2"/>
                </a:cxn>
                <a:cxn ang="0">
                  <a:pos x="2" y="4"/>
                </a:cxn>
                <a:cxn ang="0">
                  <a:pos x="0" y="6"/>
                </a:cxn>
                <a:cxn ang="0">
                  <a:pos x="2" y="6"/>
                </a:cxn>
                <a:cxn ang="0">
                  <a:pos x="2" y="6"/>
                </a:cxn>
                <a:cxn ang="0">
                  <a:pos x="4" y="6"/>
                </a:cxn>
                <a:cxn ang="0">
                  <a:pos x="6" y="4"/>
                </a:cxn>
                <a:cxn ang="0">
                  <a:pos x="6" y="2"/>
                </a:cxn>
                <a:cxn ang="0">
                  <a:pos x="4" y="0"/>
                </a:cxn>
                <a:cxn ang="0">
                  <a:pos x="4" y="0"/>
                </a:cxn>
              </a:cxnLst>
              <a:rect l="0" t="0" r="r" b="b"/>
              <a:pathLst>
                <a:path w="6" h="6">
                  <a:moveTo>
                    <a:pt x="4" y="0"/>
                  </a:moveTo>
                  <a:lnTo>
                    <a:pt x="4" y="0"/>
                  </a:lnTo>
                  <a:lnTo>
                    <a:pt x="2" y="2"/>
                  </a:lnTo>
                  <a:lnTo>
                    <a:pt x="2" y="4"/>
                  </a:lnTo>
                  <a:lnTo>
                    <a:pt x="0" y="6"/>
                  </a:lnTo>
                  <a:lnTo>
                    <a:pt x="2" y="6"/>
                  </a:lnTo>
                  <a:lnTo>
                    <a:pt x="2" y="6"/>
                  </a:lnTo>
                  <a:lnTo>
                    <a:pt x="4" y="6"/>
                  </a:lnTo>
                  <a:lnTo>
                    <a:pt x="6" y="4"/>
                  </a:lnTo>
                  <a:lnTo>
                    <a:pt x="6" y="2"/>
                  </a:lnTo>
                  <a:lnTo>
                    <a:pt x="4" y="0"/>
                  </a:lnTo>
                  <a:lnTo>
                    <a:pt x="4"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31" name="Freeform 6012"/>
            <p:cNvSpPr/>
            <p:nvPr/>
          </p:nvSpPr>
          <p:spPr bwMode="auto">
            <a:xfrm>
              <a:off x="6721640" y="1797572"/>
              <a:ext cx="79771" cy="39034"/>
            </a:xfrm>
            <a:custGeom>
              <a:avLst/>
              <a:gdLst/>
              <a:ahLst/>
              <a:cxnLst>
                <a:cxn ang="0">
                  <a:pos x="182" y="0"/>
                </a:cxn>
                <a:cxn ang="0">
                  <a:pos x="180" y="4"/>
                </a:cxn>
                <a:cxn ang="0">
                  <a:pos x="180" y="8"/>
                </a:cxn>
                <a:cxn ang="0">
                  <a:pos x="174" y="10"/>
                </a:cxn>
                <a:cxn ang="0">
                  <a:pos x="154" y="12"/>
                </a:cxn>
                <a:cxn ang="0">
                  <a:pos x="130" y="16"/>
                </a:cxn>
                <a:cxn ang="0">
                  <a:pos x="126" y="20"/>
                </a:cxn>
                <a:cxn ang="0">
                  <a:pos x="126" y="26"/>
                </a:cxn>
                <a:cxn ang="0">
                  <a:pos x="132" y="30"/>
                </a:cxn>
                <a:cxn ang="0">
                  <a:pos x="112" y="26"/>
                </a:cxn>
                <a:cxn ang="0">
                  <a:pos x="98" y="24"/>
                </a:cxn>
                <a:cxn ang="0">
                  <a:pos x="82" y="26"/>
                </a:cxn>
                <a:cxn ang="0">
                  <a:pos x="68" y="38"/>
                </a:cxn>
                <a:cxn ang="0">
                  <a:pos x="60" y="46"/>
                </a:cxn>
                <a:cxn ang="0">
                  <a:pos x="50" y="50"/>
                </a:cxn>
                <a:cxn ang="0">
                  <a:pos x="40" y="60"/>
                </a:cxn>
                <a:cxn ang="0">
                  <a:pos x="38" y="62"/>
                </a:cxn>
                <a:cxn ang="0">
                  <a:pos x="32" y="58"/>
                </a:cxn>
                <a:cxn ang="0">
                  <a:pos x="26" y="58"/>
                </a:cxn>
                <a:cxn ang="0">
                  <a:pos x="18" y="56"/>
                </a:cxn>
                <a:cxn ang="0">
                  <a:pos x="16" y="52"/>
                </a:cxn>
                <a:cxn ang="0">
                  <a:pos x="18" y="46"/>
                </a:cxn>
                <a:cxn ang="0">
                  <a:pos x="26" y="44"/>
                </a:cxn>
                <a:cxn ang="0">
                  <a:pos x="36" y="42"/>
                </a:cxn>
                <a:cxn ang="0">
                  <a:pos x="44" y="36"/>
                </a:cxn>
                <a:cxn ang="0">
                  <a:pos x="40" y="32"/>
                </a:cxn>
                <a:cxn ang="0">
                  <a:pos x="34" y="30"/>
                </a:cxn>
                <a:cxn ang="0">
                  <a:pos x="30" y="20"/>
                </a:cxn>
                <a:cxn ang="0">
                  <a:pos x="24" y="30"/>
                </a:cxn>
                <a:cxn ang="0">
                  <a:pos x="20" y="36"/>
                </a:cxn>
                <a:cxn ang="0">
                  <a:pos x="14" y="42"/>
                </a:cxn>
                <a:cxn ang="0">
                  <a:pos x="10" y="50"/>
                </a:cxn>
                <a:cxn ang="0">
                  <a:pos x="4" y="66"/>
                </a:cxn>
                <a:cxn ang="0">
                  <a:pos x="0" y="76"/>
                </a:cxn>
                <a:cxn ang="0">
                  <a:pos x="2" y="78"/>
                </a:cxn>
                <a:cxn ang="0">
                  <a:pos x="12" y="80"/>
                </a:cxn>
                <a:cxn ang="0">
                  <a:pos x="28" y="84"/>
                </a:cxn>
                <a:cxn ang="0">
                  <a:pos x="28" y="84"/>
                </a:cxn>
                <a:cxn ang="0">
                  <a:pos x="24" y="86"/>
                </a:cxn>
                <a:cxn ang="0">
                  <a:pos x="18" y="88"/>
                </a:cxn>
                <a:cxn ang="0">
                  <a:pos x="20" y="90"/>
                </a:cxn>
                <a:cxn ang="0">
                  <a:pos x="42" y="92"/>
                </a:cxn>
                <a:cxn ang="0">
                  <a:pos x="82" y="82"/>
                </a:cxn>
                <a:cxn ang="0">
                  <a:pos x="102" y="70"/>
                </a:cxn>
                <a:cxn ang="0">
                  <a:pos x="130" y="54"/>
                </a:cxn>
                <a:cxn ang="0">
                  <a:pos x="140" y="50"/>
                </a:cxn>
                <a:cxn ang="0">
                  <a:pos x="164" y="36"/>
                </a:cxn>
                <a:cxn ang="0">
                  <a:pos x="184" y="20"/>
                </a:cxn>
                <a:cxn ang="0">
                  <a:pos x="188" y="8"/>
                </a:cxn>
                <a:cxn ang="0">
                  <a:pos x="184" y="0"/>
                </a:cxn>
                <a:cxn ang="0">
                  <a:pos x="182" y="0"/>
                </a:cxn>
              </a:cxnLst>
              <a:rect l="0" t="0" r="r" b="b"/>
              <a:pathLst>
                <a:path w="188" h="92">
                  <a:moveTo>
                    <a:pt x="182" y="0"/>
                  </a:moveTo>
                  <a:lnTo>
                    <a:pt x="182" y="0"/>
                  </a:lnTo>
                  <a:lnTo>
                    <a:pt x="180" y="2"/>
                  </a:lnTo>
                  <a:lnTo>
                    <a:pt x="180" y="4"/>
                  </a:lnTo>
                  <a:lnTo>
                    <a:pt x="180" y="8"/>
                  </a:lnTo>
                  <a:lnTo>
                    <a:pt x="180" y="8"/>
                  </a:lnTo>
                  <a:lnTo>
                    <a:pt x="178" y="10"/>
                  </a:lnTo>
                  <a:lnTo>
                    <a:pt x="174" y="10"/>
                  </a:lnTo>
                  <a:lnTo>
                    <a:pt x="154" y="12"/>
                  </a:lnTo>
                  <a:lnTo>
                    <a:pt x="154" y="12"/>
                  </a:lnTo>
                  <a:lnTo>
                    <a:pt x="134" y="14"/>
                  </a:lnTo>
                  <a:lnTo>
                    <a:pt x="130" y="16"/>
                  </a:lnTo>
                  <a:lnTo>
                    <a:pt x="126" y="20"/>
                  </a:lnTo>
                  <a:lnTo>
                    <a:pt x="126" y="20"/>
                  </a:lnTo>
                  <a:lnTo>
                    <a:pt x="126" y="22"/>
                  </a:lnTo>
                  <a:lnTo>
                    <a:pt x="126" y="26"/>
                  </a:lnTo>
                  <a:lnTo>
                    <a:pt x="130" y="28"/>
                  </a:lnTo>
                  <a:lnTo>
                    <a:pt x="132" y="30"/>
                  </a:lnTo>
                  <a:lnTo>
                    <a:pt x="128" y="30"/>
                  </a:lnTo>
                  <a:lnTo>
                    <a:pt x="112" y="26"/>
                  </a:lnTo>
                  <a:lnTo>
                    <a:pt x="112" y="26"/>
                  </a:lnTo>
                  <a:lnTo>
                    <a:pt x="98" y="24"/>
                  </a:lnTo>
                  <a:lnTo>
                    <a:pt x="90" y="24"/>
                  </a:lnTo>
                  <a:lnTo>
                    <a:pt x="82" y="26"/>
                  </a:lnTo>
                  <a:lnTo>
                    <a:pt x="76" y="30"/>
                  </a:lnTo>
                  <a:lnTo>
                    <a:pt x="68" y="38"/>
                  </a:lnTo>
                  <a:lnTo>
                    <a:pt x="64" y="42"/>
                  </a:lnTo>
                  <a:lnTo>
                    <a:pt x="60" y="46"/>
                  </a:lnTo>
                  <a:lnTo>
                    <a:pt x="60" y="46"/>
                  </a:lnTo>
                  <a:lnTo>
                    <a:pt x="50" y="50"/>
                  </a:lnTo>
                  <a:lnTo>
                    <a:pt x="44" y="54"/>
                  </a:lnTo>
                  <a:lnTo>
                    <a:pt x="40" y="60"/>
                  </a:lnTo>
                  <a:lnTo>
                    <a:pt x="40" y="60"/>
                  </a:lnTo>
                  <a:lnTo>
                    <a:pt x="38" y="62"/>
                  </a:lnTo>
                  <a:lnTo>
                    <a:pt x="36" y="60"/>
                  </a:lnTo>
                  <a:lnTo>
                    <a:pt x="32" y="58"/>
                  </a:lnTo>
                  <a:lnTo>
                    <a:pt x="26" y="58"/>
                  </a:lnTo>
                  <a:lnTo>
                    <a:pt x="26" y="58"/>
                  </a:lnTo>
                  <a:lnTo>
                    <a:pt x="22" y="58"/>
                  </a:lnTo>
                  <a:lnTo>
                    <a:pt x="18" y="56"/>
                  </a:lnTo>
                  <a:lnTo>
                    <a:pt x="16" y="54"/>
                  </a:lnTo>
                  <a:lnTo>
                    <a:pt x="16" y="52"/>
                  </a:lnTo>
                  <a:lnTo>
                    <a:pt x="16" y="48"/>
                  </a:lnTo>
                  <a:lnTo>
                    <a:pt x="18" y="46"/>
                  </a:lnTo>
                  <a:lnTo>
                    <a:pt x="20" y="44"/>
                  </a:lnTo>
                  <a:lnTo>
                    <a:pt x="26" y="44"/>
                  </a:lnTo>
                  <a:lnTo>
                    <a:pt x="26" y="44"/>
                  </a:lnTo>
                  <a:lnTo>
                    <a:pt x="36" y="42"/>
                  </a:lnTo>
                  <a:lnTo>
                    <a:pt x="42" y="38"/>
                  </a:lnTo>
                  <a:lnTo>
                    <a:pt x="44" y="36"/>
                  </a:lnTo>
                  <a:lnTo>
                    <a:pt x="42" y="34"/>
                  </a:lnTo>
                  <a:lnTo>
                    <a:pt x="40" y="32"/>
                  </a:lnTo>
                  <a:lnTo>
                    <a:pt x="34" y="30"/>
                  </a:lnTo>
                  <a:lnTo>
                    <a:pt x="34" y="30"/>
                  </a:lnTo>
                  <a:lnTo>
                    <a:pt x="32" y="22"/>
                  </a:lnTo>
                  <a:lnTo>
                    <a:pt x="30" y="20"/>
                  </a:lnTo>
                  <a:lnTo>
                    <a:pt x="28" y="22"/>
                  </a:lnTo>
                  <a:lnTo>
                    <a:pt x="24" y="30"/>
                  </a:lnTo>
                  <a:lnTo>
                    <a:pt x="24" y="30"/>
                  </a:lnTo>
                  <a:lnTo>
                    <a:pt x="20" y="36"/>
                  </a:lnTo>
                  <a:lnTo>
                    <a:pt x="16" y="40"/>
                  </a:lnTo>
                  <a:lnTo>
                    <a:pt x="14" y="42"/>
                  </a:lnTo>
                  <a:lnTo>
                    <a:pt x="10" y="50"/>
                  </a:lnTo>
                  <a:lnTo>
                    <a:pt x="10" y="50"/>
                  </a:lnTo>
                  <a:lnTo>
                    <a:pt x="8" y="60"/>
                  </a:lnTo>
                  <a:lnTo>
                    <a:pt x="4" y="66"/>
                  </a:lnTo>
                  <a:lnTo>
                    <a:pt x="2" y="72"/>
                  </a:lnTo>
                  <a:lnTo>
                    <a:pt x="0" y="76"/>
                  </a:lnTo>
                  <a:lnTo>
                    <a:pt x="0" y="76"/>
                  </a:lnTo>
                  <a:lnTo>
                    <a:pt x="2" y="78"/>
                  </a:lnTo>
                  <a:lnTo>
                    <a:pt x="4" y="80"/>
                  </a:lnTo>
                  <a:lnTo>
                    <a:pt x="12" y="80"/>
                  </a:lnTo>
                  <a:lnTo>
                    <a:pt x="20" y="82"/>
                  </a:lnTo>
                  <a:lnTo>
                    <a:pt x="28" y="84"/>
                  </a:lnTo>
                  <a:lnTo>
                    <a:pt x="28" y="84"/>
                  </a:lnTo>
                  <a:lnTo>
                    <a:pt x="28" y="84"/>
                  </a:lnTo>
                  <a:lnTo>
                    <a:pt x="28" y="86"/>
                  </a:lnTo>
                  <a:lnTo>
                    <a:pt x="24" y="86"/>
                  </a:lnTo>
                  <a:lnTo>
                    <a:pt x="18" y="88"/>
                  </a:lnTo>
                  <a:lnTo>
                    <a:pt x="18" y="88"/>
                  </a:lnTo>
                  <a:lnTo>
                    <a:pt x="20" y="90"/>
                  </a:lnTo>
                  <a:lnTo>
                    <a:pt x="20" y="90"/>
                  </a:lnTo>
                  <a:lnTo>
                    <a:pt x="28" y="92"/>
                  </a:lnTo>
                  <a:lnTo>
                    <a:pt x="42" y="92"/>
                  </a:lnTo>
                  <a:lnTo>
                    <a:pt x="60" y="88"/>
                  </a:lnTo>
                  <a:lnTo>
                    <a:pt x="82" y="82"/>
                  </a:lnTo>
                  <a:lnTo>
                    <a:pt x="82" y="82"/>
                  </a:lnTo>
                  <a:lnTo>
                    <a:pt x="102" y="70"/>
                  </a:lnTo>
                  <a:lnTo>
                    <a:pt x="118" y="60"/>
                  </a:lnTo>
                  <a:lnTo>
                    <a:pt x="130" y="54"/>
                  </a:lnTo>
                  <a:lnTo>
                    <a:pt x="140" y="50"/>
                  </a:lnTo>
                  <a:lnTo>
                    <a:pt x="140" y="50"/>
                  </a:lnTo>
                  <a:lnTo>
                    <a:pt x="152" y="44"/>
                  </a:lnTo>
                  <a:lnTo>
                    <a:pt x="164" y="36"/>
                  </a:lnTo>
                  <a:lnTo>
                    <a:pt x="184" y="20"/>
                  </a:lnTo>
                  <a:lnTo>
                    <a:pt x="184" y="20"/>
                  </a:lnTo>
                  <a:lnTo>
                    <a:pt x="186" y="14"/>
                  </a:lnTo>
                  <a:lnTo>
                    <a:pt x="188" y="8"/>
                  </a:lnTo>
                  <a:lnTo>
                    <a:pt x="186" y="2"/>
                  </a:lnTo>
                  <a:lnTo>
                    <a:pt x="184" y="0"/>
                  </a:lnTo>
                  <a:lnTo>
                    <a:pt x="182" y="0"/>
                  </a:lnTo>
                  <a:lnTo>
                    <a:pt x="182"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32" name="Freeform 6013"/>
            <p:cNvSpPr/>
            <p:nvPr/>
          </p:nvSpPr>
          <p:spPr bwMode="auto">
            <a:xfrm>
              <a:off x="6573980" y="1652467"/>
              <a:ext cx="213003" cy="179048"/>
            </a:xfrm>
            <a:custGeom>
              <a:avLst/>
              <a:gdLst/>
              <a:ahLst/>
              <a:cxnLst>
                <a:cxn ang="0">
                  <a:pos x="50" y="120"/>
                </a:cxn>
                <a:cxn ang="0">
                  <a:pos x="52" y="140"/>
                </a:cxn>
                <a:cxn ang="0">
                  <a:pos x="106" y="128"/>
                </a:cxn>
                <a:cxn ang="0">
                  <a:pos x="144" y="110"/>
                </a:cxn>
                <a:cxn ang="0">
                  <a:pos x="164" y="120"/>
                </a:cxn>
                <a:cxn ang="0">
                  <a:pos x="200" y="146"/>
                </a:cxn>
                <a:cxn ang="0">
                  <a:pos x="242" y="138"/>
                </a:cxn>
                <a:cxn ang="0">
                  <a:pos x="286" y="142"/>
                </a:cxn>
                <a:cxn ang="0">
                  <a:pos x="316" y="154"/>
                </a:cxn>
                <a:cxn ang="0">
                  <a:pos x="328" y="176"/>
                </a:cxn>
                <a:cxn ang="0">
                  <a:pos x="298" y="180"/>
                </a:cxn>
                <a:cxn ang="0">
                  <a:pos x="262" y="170"/>
                </a:cxn>
                <a:cxn ang="0">
                  <a:pos x="220" y="194"/>
                </a:cxn>
                <a:cxn ang="0">
                  <a:pos x="210" y="188"/>
                </a:cxn>
                <a:cxn ang="0">
                  <a:pos x="186" y="218"/>
                </a:cxn>
                <a:cxn ang="0">
                  <a:pos x="166" y="250"/>
                </a:cxn>
                <a:cxn ang="0">
                  <a:pos x="188" y="240"/>
                </a:cxn>
                <a:cxn ang="0">
                  <a:pos x="184" y="276"/>
                </a:cxn>
                <a:cxn ang="0">
                  <a:pos x="174" y="316"/>
                </a:cxn>
                <a:cxn ang="0">
                  <a:pos x="172" y="390"/>
                </a:cxn>
                <a:cxn ang="0">
                  <a:pos x="206" y="420"/>
                </a:cxn>
                <a:cxn ang="0">
                  <a:pos x="238" y="354"/>
                </a:cxn>
                <a:cxn ang="0">
                  <a:pos x="228" y="292"/>
                </a:cxn>
                <a:cxn ang="0">
                  <a:pos x="236" y="258"/>
                </a:cxn>
                <a:cxn ang="0">
                  <a:pos x="260" y="226"/>
                </a:cxn>
                <a:cxn ang="0">
                  <a:pos x="270" y="230"/>
                </a:cxn>
                <a:cxn ang="0">
                  <a:pos x="284" y="204"/>
                </a:cxn>
                <a:cxn ang="0">
                  <a:pos x="304" y="190"/>
                </a:cxn>
                <a:cxn ang="0">
                  <a:pos x="334" y="208"/>
                </a:cxn>
                <a:cxn ang="0">
                  <a:pos x="350" y="232"/>
                </a:cxn>
                <a:cxn ang="0">
                  <a:pos x="342" y="282"/>
                </a:cxn>
                <a:cxn ang="0">
                  <a:pos x="340" y="312"/>
                </a:cxn>
                <a:cxn ang="0">
                  <a:pos x="366" y="288"/>
                </a:cxn>
                <a:cxn ang="0">
                  <a:pos x="390" y="344"/>
                </a:cxn>
                <a:cxn ang="0">
                  <a:pos x="418" y="288"/>
                </a:cxn>
                <a:cxn ang="0">
                  <a:pos x="432" y="236"/>
                </a:cxn>
                <a:cxn ang="0">
                  <a:pos x="432" y="218"/>
                </a:cxn>
                <a:cxn ang="0">
                  <a:pos x="444" y="234"/>
                </a:cxn>
                <a:cxn ang="0">
                  <a:pos x="450" y="246"/>
                </a:cxn>
                <a:cxn ang="0">
                  <a:pos x="472" y="256"/>
                </a:cxn>
                <a:cxn ang="0">
                  <a:pos x="484" y="246"/>
                </a:cxn>
                <a:cxn ang="0">
                  <a:pos x="500" y="250"/>
                </a:cxn>
                <a:cxn ang="0">
                  <a:pos x="486" y="218"/>
                </a:cxn>
                <a:cxn ang="0">
                  <a:pos x="468" y="196"/>
                </a:cxn>
                <a:cxn ang="0">
                  <a:pos x="426" y="172"/>
                </a:cxn>
                <a:cxn ang="0">
                  <a:pos x="388" y="166"/>
                </a:cxn>
                <a:cxn ang="0">
                  <a:pos x="324" y="148"/>
                </a:cxn>
                <a:cxn ang="0">
                  <a:pos x="304" y="140"/>
                </a:cxn>
                <a:cxn ang="0">
                  <a:pos x="306" y="122"/>
                </a:cxn>
                <a:cxn ang="0">
                  <a:pos x="302" y="98"/>
                </a:cxn>
                <a:cxn ang="0">
                  <a:pos x="290" y="62"/>
                </a:cxn>
                <a:cxn ang="0">
                  <a:pos x="244" y="50"/>
                </a:cxn>
                <a:cxn ang="0">
                  <a:pos x="214" y="14"/>
                </a:cxn>
                <a:cxn ang="0">
                  <a:pos x="162" y="0"/>
                </a:cxn>
                <a:cxn ang="0">
                  <a:pos x="158" y="24"/>
                </a:cxn>
                <a:cxn ang="0">
                  <a:pos x="150" y="8"/>
                </a:cxn>
                <a:cxn ang="0">
                  <a:pos x="132" y="34"/>
                </a:cxn>
                <a:cxn ang="0">
                  <a:pos x="118" y="36"/>
                </a:cxn>
                <a:cxn ang="0">
                  <a:pos x="46" y="86"/>
                </a:cxn>
                <a:cxn ang="0">
                  <a:pos x="4" y="134"/>
                </a:cxn>
              </a:cxnLst>
              <a:rect l="0" t="0" r="r" b="b"/>
              <a:pathLst>
                <a:path w="502" h="422">
                  <a:moveTo>
                    <a:pt x="4" y="134"/>
                  </a:moveTo>
                  <a:lnTo>
                    <a:pt x="4" y="134"/>
                  </a:lnTo>
                  <a:lnTo>
                    <a:pt x="10" y="134"/>
                  </a:lnTo>
                  <a:lnTo>
                    <a:pt x="16" y="134"/>
                  </a:lnTo>
                  <a:lnTo>
                    <a:pt x="28" y="128"/>
                  </a:lnTo>
                  <a:lnTo>
                    <a:pt x="40" y="122"/>
                  </a:lnTo>
                  <a:lnTo>
                    <a:pt x="46" y="120"/>
                  </a:lnTo>
                  <a:lnTo>
                    <a:pt x="50" y="120"/>
                  </a:lnTo>
                  <a:lnTo>
                    <a:pt x="50" y="120"/>
                  </a:lnTo>
                  <a:lnTo>
                    <a:pt x="52" y="122"/>
                  </a:lnTo>
                  <a:lnTo>
                    <a:pt x="54" y="124"/>
                  </a:lnTo>
                  <a:lnTo>
                    <a:pt x="50" y="132"/>
                  </a:lnTo>
                  <a:lnTo>
                    <a:pt x="46" y="140"/>
                  </a:lnTo>
                  <a:lnTo>
                    <a:pt x="48" y="142"/>
                  </a:lnTo>
                  <a:lnTo>
                    <a:pt x="52" y="140"/>
                  </a:lnTo>
                  <a:lnTo>
                    <a:pt x="52" y="140"/>
                  </a:lnTo>
                  <a:lnTo>
                    <a:pt x="60" y="140"/>
                  </a:lnTo>
                  <a:lnTo>
                    <a:pt x="68" y="142"/>
                  </a:lnTo>
                  <a:lnTo>
                    <a:pt x="76" y="140"/>
                  </a:lnTo>
                  <a:lnTo>
                    <a:pt x="86" y="134"/>
                  </a:lnTo>
                  <a:lnTo>
                    <a:pt x="86" y="134"/>
                  </a:lnTo>
                  <a:lnTo>
                    <a:pt x="92" y="130"/>
                  </a:lnTo>
                  <a:lnTo>
                    <a:pt x="98" y="128"/>
                  </a:lnTo>
                  <a:lnTo>
                    <a:pt x="106" y="128"/>
                  </a:lnTo>
                  <a:lnTo>
                    <a:pt x="112" y="126"/>
                  </a:lnTo>
                  <a:lnTo>
                    <a:pt x="118" y="124"/>
                  </a:lnTo>
                  <a:lnTo>
                    <a:pt x="122" y="120"/>
                  </a:lnTo>
                  <a:lnTo>
                    <a:pt x="122" y="120"/>
                  </a:lnTo>
                  <a:lnTo>
                    <a:pt x="132" y="110"/>
                  </a:lnTo>
                  <a:lnTo>
                    <a:pt x="140" y="106"/>
                  </a:lnTo>
                  <a:lnTo>
                    <a:pt x="142" y="108"/>
                  </a:lnTo>
                  <a:lnTo>
                    <a:pt x="144" y="110"/>
                  </a:lnTo>
                  <a:lnTo>
                    <a:pt x="146" y="120"/>
                  </a:lnTo>
                  <a:lnTo>
                    <a:pt x="146" y="120"/>
                  </a:lnTo>
                  <a:lnTo>
                    <a:pt x="148" y="124"/>
                  </a:lnTo>
                  <a:lnTo>
                    <a:pt x="148" y="126"/>
                  </a:lnTo>
                  <a:lnTo>
                    <a:pt x="150" y="126"/>
                  </a:lnTo>
                  <a:lnTo>
                    <a:pt x="152" y="124"/>
                  </a:lnTo>
                  <a:lnTo>
                    <a:pt x="160" y="120"/>
                  </a:lnTo>
                  <a:lnTo>
                    <a:pt x="164" y="120"/>
                  </a:lnTo>
                  <a:lnTo>
                    <a:pt x="170" y="122"/>
                  </a:lnTo>
                  <a:lnTo>
                    <a:pt x="170" y="122"/>
                  </a:lnTo>
                  <a:lnTo>
                    <a:pt x="176" y="124"/>
                  </a:lnTo>
                  <a:lnTo>
                    <a:pt x="180" y="128"/>
                  </a:lnTo>
                  <a:lnTo>
                    <a:pt x="186" y="138"/>
                  </a:lnTo>
                  <a:lnTo>
                    <a:pt x="192" y="144"/>
                  </a:lnTo>
                  <a:lnTo>
                    <a:pt x="194" y="146"/>
                  </a:lnTo>
                  <a:lnTo>
                    <a:pt x="200" y="146"/>
                  </a:lnTo>
                  <a:lnTo>
                    <a:pt x="200" y="146"/>
                  </a:lnTo>
                  <a:lnTo>
                    <a:pt x="210" y="148"/>
                  </a:lnTo>
                  <a:lnTo>
                    <a:pt x="216" y="148"/>
                  </a:lnTo>
                  <a:lnTo>
                    <a:pt x="222" y="148"/>
                  </a:lnTo>
                  <a:lnTo>
                    <a:pt x="230" y="144"/>
                  </a:lnTo>
                  <a:lnTo>
                    <a:pt x="230" y="144"/>
                  </a:lnTo>
                  <a:lnTo>
                    <a:pt x="236" y="140"/>
                  </a:lnTo>
                  <a:lnTo>
                    <a:pt x="242" y="138"/>
                  </a:lnTo>
                  <a:lnTo>
                    <a:pt x="256" y="136"/>
                  </a:lnTo>
                  <a:lnTo>
                    <a:pt x="272" y="134"/>
                  </a:lnTo>
                  <a:lnTo>
                    <a:pt x="282" y="132"/>
                  </a:lnTo>
                  <a:lnTo>
                    <a:pt x="282" y="132"/>
                  </a:lnTo>
                  <a:lnTo>
                    <a:pt x="286" y="130"/>
                  </a:lnTo>
                  <a:lnTo>
                    <a:pt x="288" y="130"/>
                  </a:lnTo>
                  <a:lnTo>
                    <a:pt x="286" y="136"/>
                  </a:lnTo>
                  <a:lnTo>
                    <a:pt x="286" y="142"/>
                  </a:lnTo>
                  <a:lnTo>
                    <a:pt x="288" y="144"/>
                  </a:lnTo>
                  <a:lnTo>
                    <a:pt x="290" y="146"/>
                  </a:lnTo>
                  <a:lnTo>
                    <a:pt x="290" y="146"/>
                  </a:lnTo>
                  <a:lnTo>
                    <a:pt x="302" y="150"/>
                  </a:lnTo>
                  <a:lnTo>
                    <a:pt x="310" y="150"/>
                  </a:lnTo>
                  <a:lnTo>
                    <a:pt x="314" y="150"/>
                  </a:lnTo>
                  <a:lnTo>
                    <a:pt x="316" y="150"/>
                  </a:lnTo>
                  <a:lnTo>
                    <a:pt x="316" y="154"/>
                  </a:lnTo>
                  <a:lnTo>
                    <a:pt x="316" y="154"/>
                  </a:lnTo>
                  <a:lnTo>
                    <a:pt x="318" y="162"/>
                  </a:lnTo>
                  <a:lnTo>
                    <a:pt x="322" y="164"/>
                  </a:lnTo>
                  <a:lnTo>
                    <a:pt x="326" y="166"/>
                  </a:lnTo>
                  <a:lnTo>
                    <a:pt x="330" y="170"/>
                  </a:lnTo>
                  <a:lnTo>
                    <a:pt x="330" y="170"/>
                  </a:lnTo>
                  <a:lnTo>
                    <a:pt x="330" y="174"/>
                  </a:lnTo>
                  <a:lnTo>
                    <a:pt x="328" y="176"/>
                  </a:lnTo>
                  <a:lnTo>
                    <a:pt x="322" y="178"/>
                  </a:lnTo>
                  <a:lnTo>
                    <a:pt x="312" y="176"/>
                  </a:lnTo>
                  <a:lnTo>
                    <a:pt x="304" y="172"/>
                  </a:lnTo>
                  <a:lnTo>
                    <a:pt x="304" y="172"/>
                  </a:lnTo>
                  <a:lnTo>
                    <a:pt x="302" y="172"/>
                  </a:lnTo>
                  <a:lnTo>
                    <a:pt x="300" y="174"/>
                  </a:lnTo>
                  <a:lnTo>
                    <a:pt x="300" y="178"/>
                  </a:lnTo>
                  <a:lnTo>
                    <a:pt x="298" y="180"/>
                  </a:lnTo>
                  <a:lnTo>
                    <a:pt x="296" y="182"/>
                  </a:lnTo>
                  <a:lnTo>
                    <a:pt x="294" y="182"/>
                  </a:lnTo>
                  <a:lnTo>
                    <a:pt x="288" y="178"/>
                  </a:lnTo>
                  <a:lnTo>
                    <a:pt x="288" y="178"/>
                  </a:lnTo>
                  <a:lnTo>
                    <a:pt x="278" y="172"/>
                  </a:lnTo>
                  <a:lnTo>
                    <a:pt x="270" y="170"/>
                  </a:lnTo>
                  <a:lnTo>
                    <a:pt x="266" y="168"/>
                  </a:lnTo>
                  <a:lnTo>
                    <a:pt x="262" y="170"/>
                  </a:lnTo>
                  <a:lnTo>
                    <a:pt x="256" y="176"/>
                  </a:lnTo>
                  <a:lnTo>
                    <a:pt x="252" y="176"/>
                  </a:lnTo>
                  <a:lnTo>
                    <a:pt x="242" y="176"/>
                  </a:lnTo>
                  <a:lnTo>
                    <a:pt x="242" y="176"/>
                  </a:lnTo>
                  <a:lnTo>
                    <a:pt x="238" y="178"/>
                  </a:lnTo>
                  <a:lnTo>
                    <a:pt x="234" y="180"/>
                  </a:lnTo>
                  <a:lnTo>
                    <a:pt x="226" y="188"/>
                  </a:lnTo>
                  <a:lnTo>
                    <a:pt x="220" y="194"/>
                  </a:lnTo>
                  <a:lnTo>
                    <a:pt x="220" y="194"/>
                  </a:lnTo>
                  <a:lnTo>
                    <a:pt x="220" y="190"/>
                  </a:lnTo>
                  <a:lnTo>
                    <a:pt x="220" y="190"/>
                  </a:lnTo>
                  <a:lnTo>
                    <a:pt x="222" y="184"/>
                  </a:lnTo>
                  <a:lnTo>
                    <a:pt x="220" y="184"/>
                  </a:lnTo>
                  <a:lnTo>
                    <a:pt x="216" y="186"/>
                  </a:lnTo>
                  <a:lnTo>
                    <a:pt x="212" y="188"/>
                  </a:lnTo>
                  <a:lnTo>
                    <a:pt x="210" y="188"/>
                  </a:lnTo>
                  <a:lnTo>
                    <a:pt x="208" y="184"/>
                  </a:lnTo>
                  <a:lnTo>
                    <a:pt x="208" y="184"/>
                  </a:lnTo>
                  <a:lnTo>
                    <a:pt x="208" y="182"/>
                  </a:lnTo>
                  <a:lnTo>
                    <a:pt x="206" y="184"/>
                  </a:lnTo>
                  <a:lnTo>
                    <a:pt x="200" y="192"/>
                  </a:lnTo>
                  <a:lnTo>
                    <a:pt x="194" y="206"/>
                  </a:lnTo>
                  <a:lnTo>
                    <a:pt x="186" y="218"/>
                  </a:lnTo>
                  <a:lnTo>
                    <a:pt x="186" y="218"/>
                  </a:lnTo>
                  <a:lnTo>
                    <a:pt x="182" y="224"/>
                  </a:lnTo>
                  <a:lnTo>
                    <a:pt x="180" y="228"/>
                  </a:lnTo>
                  <a:lnTo>
                    <a:pt x="178" y="232"/>
                  </a:lnTo>
                  <a:lnTo>
                    <a:pt x="174" y="234"/>
                  </a:lnTo>
                  <a:lnTo>
                    <a:pt x="174" y="234"/>
                  </a:lnTo>
                  <a:lnTo>
                    <a:pt x="172" y="238"/>
                  </a:lnTo>
                  <a:lnTo>
                    <a:pt x="168" y="242"/>
                  </a:lnTo>
                  <a:lnTo>
                    <a:pt x="166" y="250"/>
                  </a:lnTo>
                  <a:lnTo>
                    <a:pt x="166" y="258"/>
                  </a:lnTo>
                  <a:lnTo>
                    <a:pt x="168" y="258"/>
                  </a:lnTo>
                  <a:lnTo>
                    <a:pt x="170" y="256"/>
                  </a:lnTo>
                  <a:lnTo>
                    <a:pt x="170" y="256"/>
                  </a:lnTo>
                  <a:lnTo>
                    <a:pt x="176" y="250"/>
                  </a:lnTo>
                  <a:lnTo>
                    <a:pt x="180" y="244"/>
                  </a:lnTo>
                  <a:lnTo>
                    <a:pt x="182" y="240"/>
                  </a:lnTo>
                  <a:lnTo>
                    <a:pt x="188" y="240"/>
                  </a:lnTo>
                  <a:lnTo>
                    <a:pt x="188" y="240"/>
                  </a:lnTo>
                  <a:lnTo>
                    <a:pt x="190" y="244"/>
                  </a:lnTo>
                  <a:lnTo>
                    <a:pt x="190" y="246"/>
                  </a:lnTo>
                  <a:lnTo>
                    <a:pt x="188" y="256"/>
                  </a:lnTo>
                  <a:lnTo>
                    <a:pt x="184" y="268"/>
                  </a:lnTo>
                  <a:lnTo>
                    <a:pt x="182" y="272"/>
                  </a:lnTo>
                  <a:lnTo>
                    <a:pt x="184" y="276"/>
                  </a:lnTo>
                  <a:lnTo>
                    <a:pt x="184" y="276"/>
                  </a:lnTo>
                  <a:lnTo>
                    <a:pt x="184" y="282"/>
                  </a:lnTo>
                  <a:lnTo>
                    <a:pt x="182" y="284"/>
                  </a:lnTo>
                  <a:lnTo>
                    <a:pt x="180" y="284"/>
                  </a:lnTo>
                  <a:lnTo>
                    <a:pt x="178" y="288"/>
                  </a:lnTo>
                  <a:lnTo>
                    <a:pt x="176" y="294"/>
                  </a:lnTo>
                  <a:lnTo>
                    <a:pt x="176" y="302"/>
                  </a:lnTo>
                  <a:lnTo>
                    <a:pt x="176" y="302"/>
                  </a:lnTo>
                  <a:lnTo>
                    <a:pt x="174" y="316"/>
                  </a:lnTo>
                  <a:lnTo>
                    <a:pt x="170" y="326"/>
                  </a:lnTo>
                  <a:lnTo>
                    <a:pt x="170" y="334"/>
                  </a:lnTo>
                  <a:lnTo>
                    <a:pt x="172" y="348"/>
                  </a:lnTo>
                  <a:lnTo>
                    <a:pt x="172" y="348"/>
                  </a:lnTo>
                  <a:lnTo>
                    <a:pt x="172" y="356"/>
                  </a:lnTo>
                  <a:lnTo>
                    <a:pt x="172" y="364"/>
                  </a:lnTo>
                  <a:lnTo>
                    <a:pt x="172" y="376"/>
                  </a:lnTo>
                  <a:lnTo>
                    <a:pt x="172" y="390"/>
                  </a:lnTo>
                  <a:lnTo>
                    <a:pt x="174" y="396"/>
                  </a:lnTo>
                  <a:lnTo>
                    <a:pt x="178" y="406"/>
                  </a:lnTo>
                  <a:lnTo>
                    <a:pt x="178" y="406"/>
                  </a:lnTo>
                  <a:lnTo>
                    <a:pt x="184" y="414"/>
                  </a:lnTo>
                  <a:lnTo>
                    <a:pt x="188" y="418"/>
                  </a:lnTo>
                  <a:lnTo>
                    <a:pt x="194" y="422"/>
                  </a:lnTo>
                  <a:lnTo>
                    <a:pt x="200" y="422"/>
                  </a:lnTo>
                  <a:lnTo>
                    <a:pt x="206" y="420"/>
                  </a:lnTo>
                  <a:lnTo>
                    <a:pt x="212" y="414"/>
                  </a:lnTo>
                  <a:lnTo>
                    <a:pt x="218" y="408"/>
                  </a:lnTo>
                  <a:lnTo>
                    <a:pt x="224" y="400"/>
                  </a:lnTo>
                  <a:lnTo>
                    <a:pt x="224" y="400"/>
                  </a:lnTo>
                  <a:lnTo>
                    <a:pt x="232" y="382"/>
                  </a:lnTo>
                  <a:lnTo>
                    <a:pt x="236" y="372"/>
                  </a:lnTo>
                  <a:lnTo>
                    <a:pt x="236" y="364"/>
                  </a:lnTo>
                  <a:lnTo>
                    <a:pt x="238" y="354"/>
                  </a:lnTo>
                  <a:lnTo>
                    <a:pt x="236" y="344"/>
                  </a:lnTo>
                  <a:lnTo>
                    <a:pt x="234" y="332"/>
                  </a:lnTo>
                  <a:lnTo>
                    <a:pt x="228" y="320"/>
                  </a:lnTo>
                  <a:lnTo>
                    <a:pt x="228" y="320"/>
                  </a:lnTo>
                  <a:lnTo>
                    <a:pt x="226" y="310"/>
                  </a:lnTo>
                  <a:lnTo>
                    <a:pt x="228" y="304"/>
                  </a:lnTo>
                  <a:lnTo>
                    <a:pt x="230" y="300"/>
                  </a:lnTo>
                  <a:lnTo>
                    <a:pt x="228" y="292"/>
                  </a:lnTo>
                  <a:lnTo>
                    <a:pt x="228" y="292"/>
                  </a:lnTo>
                  <a:lnTo>
                    <a:pt x="228" y="288"/>
                  </a:lnTo>
                  <a:lnTo>
                    <a:pt x="228" y="284"/>
                  </a:lnTo>
                  <a:lnTo>
                    <a:pt x="232" y="278"/>
                  </a:lnTo>
                  <a:lnTo>
                    <a:pt x="236" y="270"/>
                  </a:lnTo>
                  <a:lnTo>
                    <a:pt x="238" y="264"/>
                  </a:lnTo>
                  <a:lnTo>
                    <a:pt x="236" y="258"/>
                  </a:lnTo>
                  <a:lnTo>
                    <a:pt x="236" y="258"/>
                  </a:lnTo>
                  <a:lnTo>
                    <a:pt x="236" y="248"/>
                  </a:lnTo>
                  <a:lnTo>
                    <a:pt x="238" y="246"/>
                  </a:lnTo>
                  <a:lnTo>
                    <a:pt x="242" y="244"/>
                  </a:lnTo>
                  <a:lnTo>
                    <a:pt x="250" y="236"/>
                  </a:lnTo>
                  <a:lnTo>
                    <a:pt x="250" y="236"/>
                  </a:lnTo>
                  <a:lnTo>
                    <a:pt x="256" y="228"/>
                  </a:lnTo>
                  <a:lnTo>
                    <a:pt x="258" y="226"/>
                  </a:lnTo>
                  <a:lnTo>
                    <a:pt x="260" y="226"/>
                  </a:lnTo>
                  <a:lnTo>
                    <a:pt x="260" y="230"/>
                  </a:lnTo>
                  <a:lnTo>
                    <a:pt x="260" y="240"/>
                  </a:lnTo>
                  <a:lnTo>
                    <a:pt x="262" y="244"/>
                  </a:lnTo>
                  <a:lnTo>
                    <a:pt x="264" y="244"/>
                  </a:lnTo>
                  <a:lnTo>
                    <a:pt x="264" y="244"/>
                  </a:lnTo>
                  <a:lnTo>
                    <a:pt x="266" y="244"/>
                  </a:lnTo>
                  <a:lnTo>
                    <a:pt x="268" y="240"/>
                  </a:lnTo>
                  <a:lnTo>
                    <a:pt x="270" y="230"/>
                  </a:lnTo>
                  <a:lnTo>
                    <a:pt x="270" y="224"/>
                  </a:lnTo>
                  <a:lnTo>
                    <a:pt x="272" y="218"/>
                  </a:lnTo>
                  <a:lnTo>
                    <a:pt x="276" y="214"/>
                  </a:lnTo>
                  <a:lnTo>
                    <a:pt x="282" y="212"/>
                  </a:lnTo>
                  <a:lnTo>
                    <a:pt x="282" y="212"/>
                  </a:lnTo>
                  <a:lnTo>
                    <a:pt x="288" y="210"/>
                  </a:lnTo>
                  <a:lnTo>
                    <a:pt x="286" y="206"/>
                  </a:lnTo>
                  <a:lnTo>
                    <a:pt x="284" y="204"/>
                  </a:lnTo>
                  <a:lnTo>
                    <a:pt x="282" y="202"/>
                  </a:lnTo>
                  <a:lnTo>
                    <a:pt x="284" y="198"/>
                  </a:lnTo>
                  <a:lnTo>
                    <a:pt x="288" y="194"/>
                  </a:lnTo>
                  <a:lnTo>
                    <a:pt x="288" y="194"/>
                  </a:lnTo>
                  <a:lnTo>
                    <a:pt x="294" y="190"/>
                  </a:lnTo>
                  <a:lnTo>
                    <a:pt x="298" y="188"/>
                  </a:lnTo>
                  <a:lnTo>
                    <a:pt x="300" y="188"/>
                  </a:lnTo>
                  <a:lnTo>
                    <a:pt x="304" y="190"/>
                  </a:lnTo>
                  <a:lnTo>
                    <a:pt x="308" y="194"/>
                  </a:lnTo>
                  <a:lnTo>
                    <a:pt x="314" y="196"/>
                  </a:lnTo>
                  <a:lnTo>
                    <a:pt x="314" y="196"/>
                  </a:lnTo>
                  <a:lnTo>
                    <a:pt x="320" y="198"/>
                  </a:lnTo>
                  <a:lnTo>
                    <a:pt x="322" y="200"/>
                  </a:lnTo>
                  <a:lnTo>
                    <a:pt x="324" y="204"/>
                  </a:lnTo>
                  <a:lnTo>
                    <a:pt x="334" y="208"/>
                  </a:lnTo>
                  <a:lnTo>
                    <a:pt x="334" y="208"/>
                  </a:lnTo>
                  <a:lnTo>
                    <a:pt x="344" y="214"/>
                  </a:lnTo>
                  <a:lnTo>
                    <a:pt x="352" y="220"/>
                  </a:lnTo>
                  <a:lnTo>
                    <a:pt x="356" y="226"/>
                  </a:lnTo>
                  <a:lnTo>
                    <a:pt x="356" y="228"/>
                  </a:lnTo>
                  <a:lnTo>
                    <a:pt x="352" y="230"/>
                  </a:lnTo>
                  <a:lnTo>
                    <a:pt x="352" y="230"/>
                  </a:lnTo>
                  <a:lnTo>
                    <a:pt x="350" y="230"/>
                  </a:lnTo>
                  <a:lnTo>
                    <a:pt x="350" y="232"/>
                  </a:lnTo>
                  <a:lnTo>
                    <a:pt x="352" y="238"/>
                  </a:lnTo>
                  <a:lnTo>
                    <a:pt x="354" y="246"/>
                  </a:lnTo>
                  <a:lnTo>
                    <a:pt x="354" y="250"/>
                  </a:lnTo>
                  <a:lnTo>
                    <a:pt x="354" y="256"/>
                  </a:lnTo>
                  <a:lnTo>
                    <a:pt x="354" y="256"/>
                  </a:lnTo>
                  <a:lnTo>
                    <a:pt x="352" y="268"/>
                  </a:lnTo>
                  <a:lnTo>
                    <a:pt x="348" y="276"/>
                  </a:lnTo>
                  <a:lnTo>
                    <a:pt x="342" y="282"/>
                  </a:lnTo>
                  <a:lnTo>
                    <a:pt x="336" y="288"/>
                  </a:lnTo>
                  <a:lnTo>
                    <a:pt x="336" y="288"/>
                  </a:lnTo>
                  <a:lnTo>
                    <a:pt x="334" y="290"/>
                  </a:lnTo>
                  <a:lnTo>
                    <a:pt x="332" y="294"/>
                  </a:lnTo>
                  <a:lnTo>
                    <a:pt x="330" y="302"/>
                  </a:lnTo>
                  <a:lnTo>
                    <a:pt x="334" y="308"/>
                  </a:lnTo>
                  <a:lnTo>
                    <a:pt x="336" y="310"/>
                  </a:lnTo>
                  <a:lnTo>
                    <a:pt x="340" y="312"/>
                  </a:lnTo>
                  <a:lnTo>
                    <a:pt x="340" y="312"/>
                  </a:lnTo>
                  <a:lnTo>
                    <a:pt x="342" y="310"/>
                  </a:lnTo>
                  <a:lnTo>
                    <a:pt x="346" y="308"/>
                  </a:lnTo>
                  <a:lnTo>
                    <a:pt x="350" y="300"/>
                  </a:lnTo>
                  <a:lnTo>
                    <a:pt x="356" y="292"/>
                  </a:lnTo>
                  <a:lnTo>
                    <a:pt x="360" y="290"/>
                  </a:lnTo>
                  <a:lnTo>
                    <a:pt x="366" y="288"/>
                  </a:lnTo>
                  <a:lnTo>
                    <a:pt x="366" y="288"/>
                  </a:lnTo>
                  <a:lnTo>
                    <a:pt x="370" y="288"/>
                  </a:lnTo>
                  <a:lnTo>
                    <a:pt x="376" y="294"/>
                  </a:lnTo>
                  <a:lnTo>
                    <a:pt x="380" y="300"/>
                  </a:lnTo>
                  <a:lnTo>
                    <a:pt x="382" y="310"/>
                  </a:lnTo>
                  <a:lnTo>
                    <a:pt x="386" y="330"/>
                  </a:lnTo>
                  <a:lnTo>
                    <a:pt x="388" y="338"/>
                  </a:lnTo>
                  <a:lnTo>
                    <a:pt x="390" y="344"/>
                  </a:lnTo>
                  <a:lnTo>
                    <a:pt x="390" y="344"/>
                  </a:lnTo>
                  <a:lnTo>
                    <a:pt x="406" y="336"/>
                  </a:lnTo>
                  <a:lnTo>
                    <a:pt x="410" y="334"/>
                  </a:lnTo>
                  <a:lnTo>
                    <a:pt x="414" y="330"/>
                  </a:lnTo>
                  <a:lnTo>
                    <a:pt x="418" y="324"/>
                  </a:lnTo>
                  <a:lnTo>
                    <a:pt x="418" y="318"/>
                  </a:lnTo>
                  <a:lnTo>
                    <a:pt x="418" y="298"/>
                  </a:lnTo>
                  <a:lnTo>
                    <a:pt x="418" y="298"/>
                  </a:lnTo>
                  <a:lnTo>
                    <a:pt x="418" y="288"/>
                  </a:lnTo>
                  <a:lnTo>
                    <a:pt x="422" y="280"/>
                  </a:lnTo>
                  <a:lnTo>
                    <a:pt x="424" y="274"/>
                  </a:lnTo>
                  <a:lnTo>
                    <a:pt x="428" y="268"/>
                  </a:lnTo>
                  <a:lnTo>
                    <a:pt x="436" y="258"/>
                  </a:lnTo>
                  <a:lnTo>
                    <a:pt x="438" y="254"/>
                  </a:lnTo>
                  <a:lnTo>
                    <a:pt x="438" y="248"/>
                  </a:lnTo>
                  <a:lnTo>
                    <a:pt x="438" y="248"/>
                  </a:lnTo>
                  <a:lnTo>
                    <a:pt x="432" y="236"/>
                  </a:lnTo>
                  <a:lnTo>
                    <a:pt x="426" y="228"/>
                  </a:lnTo>
                  <a:lnTo>
                    <a:pt x="422" y="222"/>
                  </a:lnTo>
                  <a:lnTo>
                    <a:pt x="420" y="218"/>
                  </a:lnTo>
                  <a:lnTo>
                    <a:pt x="420" y="218"/>
                  </a:lnTo>
                  <a:lnTo>
                    <a:pt x="422" y="216"/>
                  </a:lnTo>
                  <a:lnTo>
                    <a:pt x="424" y="218"/>
                  </a:lnTo>
                  <a:lnTo>
                    <a:pt x="428" y="218"/>
                  </a:lnTo>
                  <a:lnTo>
                    <a:pt x="432" y="218"/>
                  </a:lnTo>
                  <a:lnTo>
                    <a:pt x="432" y="218"/>
                  </a:lnTo>
                  <a:lnTo>
                    <a:pt x="434" y="220"/>
                  </a:lnTo>
                  <a:lnTo>
                    <a:pt x="436" y="220"/>
                  </a:lnTo>
                  <a:lnTo>
                    <a:pt x="436" y="226"/>
                  </a:lnTo>
                  <a:lnTo>
                    <a:pt x="438" y="232"/>
                  </a:lnTo>
                  <a:lnTo>
                    <a:pt x="440" y="234"/>
                  </a:lnTo>
                  <a:lnTo>
                    <a:pt x="444" y="234"/>
                  </a:lnTo>
                  <a:lnTo>
                    <a:pt x="444" y="234"/>
                  </a:lnTo>
                  <a:lnTo>
                    <a:pt x="446" y="236"/>
                  </a:lnTo>
                  <a:lnTo>
                    <a:pt x="448" y="238"/>
                  </a:lnTo>
                  <a:lnTo>
                    <a:pt x="446" y="242"/>
                  </a:lnTo>
                  <a:lnTo>
                    <a:pt x="444" y="246"/>
                  </a:lnTo>
                  <a:lnTo>
                    <a:pt x="444" y="246"/>
                  </a:lnTo>
                  <a:lnTo>
                    <a:pt x="446" y="246"/>
                  </a:lnTo>
                  <a:lnTo>
                    <a:pt x="446" y="246"/>
                  </a:lnTo>
                  <a:lnTo>
                    <a:pt x="450" y="246"/>
                  </a:lnTo>
                  <a:lnTo>
                    <a:pt x="450" y="246"/>
                  </a:lnTo>
                  <a:lnTo>
                    <a:pt x="450" y="250"/>
                  </a:lnTo>
                  <a:lnTo>
                    <a:pt x="450" y="254"/>
                  </a:lnTo>
                  <a:lnTo>
                    <a:pt x="454" y="252"/>
                  </a:lnTo>
                  <a:lnTo>
                    <a:pt x="454" y="252"/>
                  </a:lnTo>
                  <a:lnTo>
                    <a:pt x="458" y="250"/>
                  </a:lnTo>
                  <a:lnTo>
                    <a:pt x="462" y="252"/>
                  </a:lnTo>
                  <a:lnTo>
                    <a:pt x="472" y="256"/>
                  </a:lnTo>
                  <a:lnTo>
                    <a:pt x="480" y="262"/>
                  </a:lnTo>
                  <a:lnTo>
                    <a:pt x="484" y="264"/>
                  </a:lnTo>
                  <a:lnTo>
                    <a:pt x="486" y="262"/>
                  </a:lnTo>
                  <a:lnTo>
                    <a:pt x="486" y="262"/>
                  </a:lnTo>
                  <a:lnTo>
                    <a:pt x="488" y="260"/>
                  </a:lnTo>
                  <a:lnTo>
                    <a:pt x="490" y="258"/>
                  </a:lnTo>
                  <a:lnTo>
                    <a:pt x="488" y="252"/>
                  </a:lnTo>
                  <a:lnTo>
                    <a:pt x="484" y="246"/>
                  </a:lnTo>
                  <a:lnTo>
                    <a:pt x="484" y="244"/>
                  </a:lnTo>
                  <a:lnTo>
                    <a:pt x="486" y="242"/>
                  </a:lnTo>
                  <a:lnTo>
                    <a:pt x="486" y="242"/>
                  </a:lnTo>
                  <a:lnTo>
                    <a:pt x="488" y="242"/>
                  </a:lnTo>
                  <a:lnTo>
                    <a:pt x="490" y="242"/>
                  </a:lnTo>
                  <a:lnTo>
                    <a:pt x="496" y="246"/>
                  </a:lnTo>
                  <a:lnTo>
                    <a:pt x="500" y="250"/>
                  </a:lnTo>
                  <a:lnTo>
                    <a:pt x="500" y="250"/>
                  </a:lnTo>
                  <a:lnTo>
                    <a:pt x="502" y="248"/>
                  </a:lnTo>
                  <a:lnTo>
                    <a:pt x="502" y="248"/>
                  </a:lnTo>
                  <a:lnTo>
                    <a:pt x="498" y="240"/>
                  </a:lnTo>
                  <a:lnTo>
                    <a:pt x="494" y="234"/>
                  </a:lnTo>
                  <a:lnTo>
                    <a:pt x="488" y="226"/>
                  </a:lnTo>
                  <a:lnTo>
                    <a:pt x="486" y="222"/>
                  </a:lnTo>
                  <a:lnTo>
                    <a:pt x="486" y="218"/>
                  </a:lnTo>
                  <a:lnTo>
                    <a:pt x="486" y="218"/>
                  </a:lnTo>
                  <a:lnTo>
                    <a:pt x="486" y="212"/>
                  </a:lnTo>
                  <a:lnTo>
                    <a:pt x="484" y="208"/>
                  </a:lnTo>
                  <a:lnTo>
                    <a:pt x="482" y="208"/>
                  </a:lnTo>
                  <a:lnTo>
                    <a:pt x="478" y="210"/>
                  </a:lnTo>
                  <a:lnTo>
                    <a:pt x="478" y="210"/>
                  </a:lnTo>
                  <a:lnTo>
                    <a:pt x="476" y="210"/>
                  </a:lnTo>
                  <a:lnTo>
                    <a:pt x="474" y="208"/>
                  </a:lnTo>
                  <a:lnTo>
                    <a:pt x="468" y="196"/>
                  </a:lnTo>
                  <a:lnTo>
                    <a:pt x="460" y="184"/>
                  </a:lnTo>
                  <a:lnTo>
                    <a:pt x="456" y="180"/>
                  </a:lnTo>
                  <a:lnTo>
                    <a:pt x="450" y="178"/>
                  </a:lnTo>
                  <a:lnTo>
                    <a:pt x="450" y="178"/>
                  </a:lnTo>
                  <a:lnTo>
                    <a:pt x="432" y="178"/>
                  </a:lnTo>
                  <a:lnTo>
                    <a:pt x="426" y="176"/>
                  </a:lnTo>
                  <a:lnTo>
                    <a:pt x="426" y="174"/>
                  </a:lnTo>
                  <a:lnTo>
                    <a:pt x="426" y="172"/>
                  </a:lnTo>
                  <a:lnTo>
                    <a:pt x="426" y="172"/>
                  </a:lnTo>
                  <a:lnTo>
                    <a:pt x="426" y="170"/>
                  </a:lnTo>
                  <a:lnTo>
                    <a:pt x="426" y="170"/>
                  </a:lnTo>
                  <a:lnTo>
                    <a:pt x="420" y="168"/>
                  </a:lnTo>
                  <a:lnTo>
                    <a:pt x="412" y="168"/>
                  </a:lnTo>
                  <a:lnTo>
                    <a:pt x="402" y="168"/>
                  </a:lnTo>
                  <a:lnTo>
                    <a:pt x="402" y="168"/>
                  </a:lnTo>
                  <a:lnTo>
                    <a:pt x="388" y="166"/>
                  </a:lnTo>
                  <a:lnTo>
                    <a:pt x="372" y="166"/>
                  </a:lnTo>
                  <a:lnTo>
                    <a:pt x="358" y="164"/>
                  </a:lnTo>
                  <a:lnTo>
                    <a:pt x="344" y="160"/>
                  </a:lnTo>
                  <a:lnTo>
                    <a:pt x="344" y="160"/>
                  </a:lnTo>
                  <a:lnTo>
                    <a:pt x="334" y="158"/>
                  </a:lnTo>
                  <a:lnTo>
                    <a:pt x="328" y="156"/>
                  </a:lnTo>
                  <a:lnTo>
                    <a:pt x="324" y="154"/>
                  </a:lnTo>
                  <a:lnTo>
                    <a:pt x="324" y="148"/>
                  </a:lnTo>
                  <a:lnTo>
                    <a:pt x="324" y="148"/>
                  </a:lnTo>
                  <a:lnTo>
                    <a:pt x="324" y="144"/>
                  </a:lnTo>
                  <a:lnTo>
                    <a:pt x="322" y="144"/>
                  </a:lnTo>
                  <a:lnTo>
                    <a:pt x="314" y="144"/>
                  </a:lnTo>
                  <a:lnTo>
                    <a:pt x="306" y="146"/>
                  </a:lnTo>
                  <a:lnTo>
                    <a:pt x="304" y="144"/>
                  </a:lnTo>
                  <a:lnTo>
                    <a:pt x="304" y="140"/>
                  </a:lnTo>
                  <a:lnTo>
                    <a:pt x="304" y="140"/>
                  </a:lnTo>
                  <a:lnTo>
                    <a:pt x="304" y="134"/>
                  </a:lnTo>
                  <a:lnTo>
                    <a:pt x="306" y="132"/>
                  </a:lnTo>
                  <a:lnTo>
                    <a:pt x="310" y="128"/>
                  </a:lnTo>
                  <a:lnTo>
                    <a:pt x="312" y="126"/>
                  </a:lnTo>
                  <a:lnTo>
                    <a:pt x="310" y="124"/>
                  </a:lnTo>
                  <a:lnTo>
                    <a:pt x="310" y="124"/>
                  </a:lnTo>
                  <a:lnTo>
                    <a:pt x="308" y="122"/>
                  </a:lnTo>
                  <a:lnTo>
                    <a:pt x="306" y="122"/>
                  </a:lnTo>
                  <a:lnTo>
                    <a:pt x="304" y="122"/>
                  </a:lnTo>
                  <a:lnTo>
                    <a:pt x="298" y="122"/>
                  </a:lnTo>
                  <a:lnTo>
                    <a:pt x="298" y="122"/>
                  </a:lnTo>
                  <a:lnTo>
                    <a:pt x="296" y="118"/>
                  </a:lnTo>
                  <a:lnTo>
                    <a:pt x="296" y="116"/>
                  </a:lnTo>
                  <a:lnTo>
                    <a:pt x="300" y="110"/>
                  </a:lnTo>
                  <a:lnTo>
                    <a:pt x="302" y="102"/>
                  </a:lnTo>
                  <a:lnTo>
                    <a:pt x="302" y="98"/>
                  </a:lnTo>
                  <a:lnTo>
                    <a:pt x="300" y="96"/>
                  </a:lnTo>
                  <a:lnTo>
                    <a:pt x="300" y="96"/>
                  </a:lnTo>
                  <a:lnTo>
                    <a:pt x="288" y="86"/>
                  </a:lnTo>
                  <a:lnTo>
                    <a:pt x="286" y="80"/>
                  </a:lnTo>
                  <a:lnTo>
                    <a:pt x="288" y="72"/>
                  </a:lnTo>
                  <a:lnTo>
                    <a:pt x="288" y="72"/>
                  </a:lnTo>
                  <a:lnTo>
                    <a:pt x="290" y="66"/>
                  </a:lnTo>
                  <a:lnTo>
                    <a:pt x="290" y="62"/>
                  </a:lnTo>
                  <a:lnTo>
                    <a:pt x="286" y="62"/>
                  </a:lnTo>
                  <a:lnTo>
                    <a:pt x="282" y="62"/>
                  </a:lnTo>
                  <a:lnTo>
                    <a:pt x="270" y="64"/>
                  </a:lnTo>
                  <a:lnTo>
                    <a:pt x="262" y="64"/>
                  </a:lnTo>
                  <a:lnTo>
                    <a:pt x="256" y="62"/>
                  </a:lnTo>
                  <a:lnTo>
                    <a:pt x="256" y="62"/>
                  </a:lnTo>
                  <a:lnTo>
                    <a:pt x="250" y="58"/>
                  </a:lnTo>
                  <a:lnTo>
                    <a:pt x="244" y="50"/>
                  </a:lnTo>
                  <a:lnTo>
                    <a:pt x="240" y="42"/>
                  </a:lnTo>
                  <a:lnTo>
                    <a:pt x="238" y="34"/>
                  </a:lnTo>
                  <a:lnTo>
                    <a:pt x="234" y="20"/>
                  </a:lnTo>
                  <a:lnTo>
                    <a:pt x="230" y="16"/>
                  </a:lnTo>
                  <a:lnTo>
                    <a:pt x="226" y="14"/>
                  </a:lnTo>
                  <a:lnTo>
                    <a:pt x="226" y="14"/>
                  </a:lnTo>
                  <a:lnTo>
                    <a:pt x="218" y="14"/>
                  </a:lnTo>
                  <a:lnTo>
                    <a:pt x="214" y="14"/>
                  </a:lnTo>
                  <a:lnTo>
                    <a:pt x="210" y="14"/>
                  </a:lnTo>
                  <a:lnTo>
                    <a:pt x="202" y="14"/>
                  </a:lnTo>
                  <a:lnTo>
                    <a:pt x="202" y="14"/>
                  </a:lnTo>
                  <a:lnTo>
                    <a:pt x="196" y="14"/>
                  </a:lnTo>
                  <a:lnTo>
                    <a:pt x="190" y="12"/>
                  </a:lnTo>
                  <a:lnTo>
                    <a:pt x="178" y="6"/>
                  </a:lnTo>
                  <a:lnTo>
                    <a:pt x="166" y="2"/>
                  </a:lnTo>
                  <a:lnTo>
                    <a:pt x="162" y="0"/>
                  </a:lnTo>
                  <a:lnTo>
                    <a:pt x="158" y="2"/>
                  </a:lnTo>
                  <a:lnTo>
                    <a:pt x="158" y="2"/>
                  </a:lnTo>
                  <a:lnTo>
                    <a:pt x="158" y="4"/>
                  </a:lnTo>
                  <a:lnTo>
                    <a:pt x="158" y="6"/>
                  </a:lnTo>
                  <a:lnTo>
                    <a:pt x="160" y="12"/>
                  </a:lnTo>
                  <a:lnTo>
                    <a:pt x="162" y="18"/>
                  </a:lnTo>
                  <a:lnTo>
                    <a:pt x="160" y="22"/>
                  </a:lnTo>
                  <a:lnTo>
                    <a:pt x="158" y="24"/>
                  </a:lnTo>
                  <a:lnTo>
                    <a:pt x="158" y="24"/>
                  </a:lnTo>
                  <a:lnTo>
                    <a:pt x="146" y="32"/>
                  </a:lnTo>
                  <a:lnTo>
                    <a:pt x="146" y="32"/>
                  </a:lnTo>
                  <a:lnTo>
                    <a:pt x="146" y="30"/>
                  </a:lnTo>
                  <a:lnTo>
                    <a:pt x="148" y="24"/>
                  </a:lnTo>
                  <a:lnTo>
                    <a:pt x="148" y="24"/>
                  </a:lnTo>
                  <a:lnTo>
                    <a:pt x="150" y="14"/>
                  </a:lnTo>
                  <a:lnTo>
                    <a:pt x="150" y="8"/>
                  </a:lnTo>
                  <a:lnTo>
                    <a:pt x="148" y="8"/>
                  </a:lnTo>
                  <a:lnTo>
                    <a:pt x="146" y="8"/>
                  </a:lnTo>
                  <a:lnTo>
                    <a:pt x="142" y="16"/>
                  </a:lnTo>
                  <a:lnTo>
                    <a:pt x="142" y="16"/>
                  </a:lnTo>
                  <a:lnTo>
                    <a:pt x="138" y="28"/>
                  </a:lnTo>
                  <a:lnTo>
                    <a:pt x="134" y="36"/>
                  </a:lnTo>
                  <a:lnTo>
                    <a:pt x="130" y="40"/>
                  </a:lnTo>
                  <a:lnTo>
                    <a:pt x="132" y="34"/>
                  </a:lnTo>
                  <a:lnTo>
                    <a:pt x="132" y="34"/>
                  </a:lnTo>
                  <a:lnTo>
                    <a:pt x="132" y="30"/>
                  </a:lnTo>
                  <a:lnTo>
                    <a:pt x="132" y="28"/>
                  </a:lnTo>
                  <a:lnTo>
                    <a:pt x="130" y="26"/>
                  </a:lnTo>
                  <a:lnTo>
                    <a:pt x="126" y="26"/>
                  </a:lnTo>
                  <a:lnTo>
                    <a:pt x="122" y="30"/>
                  </a:lnTo>
                  <a:lnTo>
                    <a:pt x="118" y="36"/>
                  </a:lnTo>
                  <a:lnTo>
                    <a:pt x="118" y="36"/>
                  </a:lnTo>
                  <a:lnTo>
                    <a:pt x="114" y="48"/>
                  </a:lnTo>
                  <a:lnTo>
                    <a:pt x="110" y="52"/>
                  </a:lnTo>
                  <a:lnTo>
                    <a:pt x="106" y="56"/>
                  </a:lnTo>
                  <a:lnTo>
                    <a:pt x="106" y="56"/>
                  </a:lnTo>
                  <a:lnTo>
                    <a:pt x="100" y="58"/>
                  </a:lnTo>
                  <a:lnTo>
                    <a:pt x="100" y="58"/>
                  </a:lnTo>
                  <a:lnTo>
                    <a:pt x="60" y="78"/>
                  </a:lnTo>
                  <a:lnTo>
                    <a:pt x="46" y="86"/>
                  </a:lnTo>
                  <a:lnTo>
                    <a:pt x="34" y="98"/>
                  </a:lnTo>
                  <a:lnTo>
                    <a:pt x="34" y="98"/>
                  </a:lnTo>
                  <a:lnTo>
                    <a:pt x="18" y="112"/>
                  </a:lnTo>
                  <a:lnTo>
                    <a:pt x="6" y="124"/>
                  </a:lnTo>
                  <a:lnTo>
                    <a:pt x="2" y="128"/>
                  </a:lnTo>
                  <a:lnTo>
                    <a:pt x="0" y="130"/>
                  </a:lnTo>
                  <a:lnTo>
                    <a:pt x="0" y="132"/>
                  </a:lnTo>
                  <a:lnTo>
                    <a:pt x="4" y="134"/>
                  </a:lnTo>
                  <a:lnTo>
                    <a:pt x="4" y="13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33" name="Freeform 6014"/>
            <p:cNvSpPr/>
            <p:nvPr/>
          </p:nvSpPr>
          <p:spPr bwMode="auto">
            <a:xfrm>
              <a:off x="6786135" y="1763629"/>
              <a:ext cx="67041" cy="30549"/>
            </a:xfrm>
            <a:custGeom>
              <a:avLst/>
              <a:gdLst/>
              <a:ahLst/>
              <a:cxnLst>
                <a:cxn ang="0">
                  <a:pos x="16" y="72"/>
                </a:cxn>
                <a:cxn ang="0">
                  <a:pos x="30" y="68"/>
                </a:cxn>
                <a:cxn ang="0">
                  <a:pos x="36" y="64"/>
                </a:cxn>
                <a:cxn ang="0">
                  <a:pos x="58" y="60"/>
                </a:cxn>
                <a:cxn ang="0">
                  <a:pos x="80" y="64"/>
                </a:cxn>
                <a:cxn ang="0">
                  <a:pos x="90" y="68"/>
                </a:cxn>
                <a:cxn ang="0">
                  <a:pos x="118" y="66"/>
                </a:cxn>
                <a:cxn ang="0">
                  <a:pos x="126" y="60"/>
                </a:cxn>
                <a:cxn ang="0">
                  <a:pos x="132" y="56"/>
                </a:cxn>
                <a:cxn ang="0">
                  <a:pos x="142" y="50"/>
                </a:cxn>
                <a:cxn ang="0">
                  <a:pos x="142" y="44"/>
                </a:cxn>
                <a:cxn ang="0">
                  <a:pos x="144" y="32"/>
                </a:cxn>
                <a:cxn ang="0">
                  <a:pos x="140" y="28"/>
                </a:cxn>
                <a:cxn ang="0">
                  <a:pos x="138" y="24"/>
                </a:cxn>
                <a:cxn ang="0">
                  <a:pos x="140" y="16"/>
                </a:cxn>
                <a:cxn ang="0">
                  <a:pos x="144" y="14"/>
                </a:cxn>
                <a:cxn ang="0">
                  <a:pos x="154" y="8"/>
                </a:cxn>
                <a:cxn ang="0">
                  <a:pos x="158" y="0"/>
                </a:cxn>
                <a:cxn ang="0">
                  <a:pos x="148" y="6"/>
                </a:cxn>
                <a:cxn ang="0">
                  <a:pos x="128" y="12"/>
                </a:cxn>
                <a:cxn ang="0">
                  <a:pos x="120" y="18"/>
                </a:cxn>
                <a:cxn ang="0">
                  <a:pos x="114" y="24"/>
                </a:cxn>
                <a:cxn ang="0">
                  <a:pos x="110" y="34"/>
                </a:cxn>
                <a:cxn ang="0">
                  <a:pos x="104" y="34"/>
                </a:cxn>
                <a:cxn ang="0">
                  <a:pos x="98" y="32"/>
                </a:cxn>
                <a:cxn ang="0">
                  <a:pos x="78" y="26"/>
                </a:cxn>
                <a:cxn ang="0">
                  <a:pos x="66" y="28"/>
                </a:cxn>
                <a:cxn ang="0">
                  <a:pos x="28" y="36"/>
                </a:cxn>
                <a:cxn ang="0">
                  <a:pos x="20" y="42"/>
                </a:cxn>
                <a:cxn ang="0">
                  <a:pos x="12" y="48"/>
                </a:cxn>
                <a:cxn ang="0">
                  <a:pos x="2" y="58"/>
                </a:cxn>
                <a:cxn ang="0">
                  <a:pos x="0" y="64"/>
                </a:cxn>
                <a:cxn ang="0">
                  <a:pos x="2" y="70"/>
                </a:cxn>
                <a:cxn ang="0">
                  <a:pos x="10" y="72"/>
                </a:cxn>
                <a:cxn ang="0">
                  <a:pos x="16" y="72"/>
                </a:cxn>
              </a:cxnLst>
              <a:rect l="0" t="0" r="r" b="b"/>
              <a:pathLst>
                <a:path w="158" h="72">
                  <a:moveTo>
                    <a:pt x="16" y="72"/>
                  </a:moveTo>
                  <a:lnTo>
                    <a:pt x="16" y="72"/>
                  </a:lnTo>
                  <a:lnTo>
                    <a:pt x="24" y="70"/>
                  </a:lnTo>
                  <a:lnTo>
                    <a:pt x="30" y="68"/>
                  </a:lnTo>
                  <a:lnTo>
                    <a:pt x="36" y="64"/>
                  </a:lnTo>
                  <a:lnTo>
                    <a:pt x="36" y="64"/>
                  </a:lnTo>
                  <a:lnTo>
                    <a:pt x="46" y="62"/>
                  </a:lnTo>
                  <a:lnTo>
                    <a:pt x="58" y="60"/>
                  </a:lnTo>
                  <a:lnTo>
                    <a:pt x="70" y="62"/>
                  </a:lnTo>
                  <a:lnTo>
                    <a:pt x="80" y="64"/>
                  </a:lnTo>
                  <a:lnTo>
                    <a:pt x="80" y="64"/>
                  </a:lnTo>
                  <a:lnTo>
                    <a:pt x="90" y="68"/>
                  </a:lnTo>
                  <a:lnTo>
                    <a:pt x="104" y="68"/>
                  </a:lnTo>
                  <a:lnTo>
                    <a:pt x="118" y="66"/>
                  </a:lnTo>
                  <a:lnTo>
                    <a:pt x="122" y="64"/>
                  </a:lnTo>
                  <a:lnTo>
                    <a:pt x="126" y="60"/>
                  </a:lnTo>
                  <a:lnTo>
                    <a:pt x="126" y="60"/>
                  </a:lnTo>
                  <a:lnTo>
                    <a:pt x="132" y="56"/>
                  </a:lnTo>
                  <a:lnTo>
                    <a:pt x="138" y="52"/>
                  </a:lnTo>
                  <a:lnTo>
                    <a:pt x="142" y="50"/>
                  </a:lnTo>
                  <a:lnTo>
                    <a:pt x="142" y="44"/>
                  </a:lnTo>
                  <a:lnTo>
                    <a:pt x="142" y="44"/>
                  </a:lnTo>
                  <a:lnTo>
                    <a:pt x="142" y="36"/>
                  </a:lnTo>
                  <a:lnTo>
                    <a:pt x="144" y="32"/>
                  </a:lnTo>
                  <a:lnTo>
                    <a:pt x="144" y="30"/>
                  </a:lnTo>
                  <a:lnTo>
                    <a:pt x="140" y="28"/>
                  </a:lnTo>
                  <a:lnTo>
                    <a:pt x="140" y="28"/>
                  </a:lnTo>
                  <a:lnTo>
                    <a:pt x="138" y="24"/>
                  </a:lnTo>
                  <a:lnTo>
                    <a:pt x="136" y="20"/>
                  </a:lnTo>
                  <a:lnTo>
                    <a:pt x="140" y="16"/>
                  </a:lnTo>
                  <a:lnTo>
                    <a:pt x="144" y="14"/>
                  </a:lnTo>
                  <a:lnTo>
                    <a:pt x="144" y="14"/>
                  </a:lnTo>
                  <a:lnTo>
                    <a:pt x="150" y="12"/>
                  </a:lnTo>
                  <a:lnTo>
                    <a:pt x="154" y="8"/>
                  </a:lnTo>
                  <a:lnTo>
                    <a:pt x="156" y="4"/>
                  </a:lnTo>
                  <a:lnTo>
                    <a:pt x="158" y="0"/>
                  </a:lnTo>
                  <a:lnTo>
                    <a:pt x="158" y="0"/>
                  </a:lnTo>
                  <a:lnTo>
                    <a:pt x="148" y="6"/>
                  </a:lnTo>
                  <a:lnTo>
                    <a:pt x="138" y="8"/>
                  </a:lnTo>
                  <a:lnTo>
                    <a:pt x="128" y="12"/>
                  </a:lnTo>
                  <a:lnTo>
                    <a:pt x="120" y="18"/>
                  </a:lnTo>
                  <a:lnTo>
                    <a:pt x="120" y="18"/>
                  </a:lnTo>
                  <a:lnTo>
                    <a:pt x="116" y="20"/>
                  </a:lnTo>
                  <a:lnTo>
                    <a:pt x="114" y="24"/>
                  </a:lnTo>
                  <a:lnTo>
                    <a:pt x="110" y="32"/>
                  </a:lnTo>
                  <a:lnTo>
                    <a:pt x="110" y="34"/>
                  </a:lnTo>
                  <a:lnTo>
                    <a:pt x="106" y="34"/>
                  </a:lnTo>
                  <a:lnTo>
                    <a:pt x="104" y="34"/>
                  </a:lnTo>
                  <a:lnTo>
                    <a:pt x="98" y="32"/>
                  </a:lnTo>
                  <a:lnTo>
                    <a:pt x="98" y="32"/>
                  </a:lnTo>
                  <a:lnTo>
                    <a:pt x="84" y="24"/>
                  </a:lnTo>
                  <a:lnTo>
                    <a:pt x="78" y="26"/>
                  </a:lnTo>
                  <a:lnTo>
                    <a:pt x="66" y="28"/>
                  </a:lnTo>
                  <a:lnTo>
                    <a:pt x="66" y="28"/>
                  </a:lnTo>
                  <a:lnTo>
                    <a:pt x="38" y="34"/>
                  </a:lnTo>
                  <a:lnTo>
                    <a:pt x="28" y="36"/>
                  </a:lnTo>
                  <a:lnTo>
                    <a:pt x="20" y="42"/>
                  </a:lnTo>
                  <a:lnTo>
                    <a:pt x="20" y="42"/>
                  </a:lnTo>
                  <a:lnTo>
                    <a:pt x="16" y="46"/>
                  </a:lnTo>
                  <a:lnTo>
                    <a:pt x="12" y="48"/>
                  </a:lnTo>
                  <a:lnTo>
                    <a:pt x="6" y="50"/>
                  </a:lnTo>
                  <a:lnTo>
                    <a:pt x="2" y="58"/>
                  </a:lnTo>
                  <a:lnTo>
                    <a:pt x="2" y="58"/>
                  </a:lnTo>
                  <a:lnTo>
                    <a:pt x="0" y="64"/>
                  </a:lnTo>
                  <a:lnTo>
                    <a:pt x="0" y="68"/>
                  </a:lnTo>
                  <a:lnTo>
                    <a:pt x="2" y="70"/>
                  </a:lnTo>
                  <a:lnTo>
                    <a:pt x="4" y="72"/>
                  </a:lnTo>
                  <a:lnTo>
                    <a:pt x="10" y="72"/>
                  </a:lnTo>
                  <a:lnTo>
                    <a:pt x="16" y="72"/>
                  </a:lnTo>
                  <a:lnTo>
                    <a:pt x="16" y="7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34" name="Freeform 6015"/>
            <p:cNvSpPr/>
            <p:nvPr/>
          </p:nvSpPr>
          <p:spPr bwMode="auto">
            <a:xfrm>
              <a:off x="6798864" y="2166700"/>
              <a:ext cx="18670" cy="6788"/>
            </a:xfrm>
            <a:custGeom>
              <a:avLst/>
              <a:gdLst/>
              <a:ahLst/>
              <a:cxnLst>
                <a:cxn ang="0">
                  <a:pos x="8" y="10"/>
                </a:cxn>
                <a:cxn ang="0">
                  <a:pos x="8" y="10"/>
                </a:cxn>
                <a:cxn ang="0">
                  <a:pos x="0" y="8"/>
                </a:cxn>
                <a:cxn ang="0">
                  <a:pos x="2" y="10"/>
                </a:cxn>
                <a:cxn ang="0">
                  <a:pos x="6" y="14"/>
                </a:cxn>
                <a:cxn ang="0">
                  <a:pos x="6" y="14"/>
                </a:cxn>
                <a:cxn ang="0">
                  <a:pos x="10" y="16"/>
                </a:cxn>
                <a:cxn ang="0">
                  <a:pos x="12" y="16"/>
                </a:cxn>
                <a:cxn ang="0">
                  <a:pos x="26" y="10"/>
                </a:cxn>
                <a:cxn ang="0">
                  <a:pos x="26" y="10"/>
                </a:cxn>
                <a:cxn ang="0">
                  <a:pos x="36" y="8"/>
                </a:cxn>
                <a:cxn ang="0">
                  <a:pos x="40" y="10"/>
                </a:cxn>
                <a:cxn ang="0">
                  <a:pos x="44" y="10"/>
                </a:cxn>
                <a:cxn ang="0">
                  <a:pos x="44" y="6"/>
                </a:cxn>
                <a:cxn ang="0">
                  <a:pos x="44" y="6"/>
                </a:cxn>
                <a:cxn ang="0">
                  <a:pos x="44" y="4"/>
                </a:cxn>
                <a:cxn ang="0">
                  <a:pos x="44" y="4"/>
                </a:cxn>
                <a:cxn ang="0">
                  <a:pos x="38" y="4"/>
                </a:cxn>
                <a:cxn ang="0">
                  <a:pos x="30" y="4"/>
                </a:cxn>
                <a:cxn ang="0">
                  <a:pos x="18" y="2"/>
                </a:cxn>
                <a:cxn ang="0">
                  <a:pos x="18" y="2"/>
                </a:cxn>
                <a:cxn ang="0">
                  <a:pos x="14" y="0"/>
                </a:cxn>
                <a:cxn ang="0">
                  <a:pos x="14" y="2"/>
                </a:cxn>
                <a:cxn ang="0">
                  <a:pos x="14" y="6"/>
                </a:cxn>
                <a:cxn ang="0">
                  <a:pos x="14" y="10"/>
                </a:cxn>
                <a:cxn ang="0">
                  <a:pos x="12" y="10"/>
                </a:cxn>
                <a:cxn ang="0">
                  <a:pos x="8" y="10"/>
                </a:cxn>
                <a:cxn ang="0">
                  <a:pos x="8" y="10"/>
                </a:cxn>
              </a:cxnLst>
              <a:rect l="0" t="0" r="r" b="b"/>
              <a:pathLst>
                <a:path w="44" h="16">
                  <a:moveTo>
                    <a:pt x="8" y="10"/>
                  </a:moveTo>
                  <a:lnTo>
                    <a:pt x="8" y="10"/>
                  </a:lnTo>
                  <a:lnTo>
                    <a:pt x="0" y="8"/>
                  </a:lnTo>
                  <a:lnTo>
                    <a:pt x="2" y="10"/>
                  </a:lnTo>
                  <a:lnTo>
                    <a:pt x="6" y="14"/>
                  </a:lnTo>
                  <a:lnTo>
                    <a:pt x="6" y="14"/>
                  </a:lnTo>
                  <a:lnTo>
                    <a:pt x="10" y="16"/>
                  </a:lnTo>
                  <a:lnTo>
                    <a:pt x="12" y="16"/>
                  </a:lnTo>
                  <a:lnTo>
                    <a:pt x="26" y="10"/>
                  </a:lnTo>
                  <a:lnTo>
                    <a:pt x="26" y="10"/>
                  </a:lnTo>
                  <a:lnTo>
                    <a:pt x="36" y="8"/>
                  </a:lnTo>
                  <a:lnTo>
                    <a:pt x="40" y="10"/>
                  </a:lnTo>
                  <a:lnTo>
                    <a:pt x="44" y="10"/>
                  </a:lnTo>
                  <a:lnTo>
                    <a:pt x="44" y="6"/>
                  </a:lnTo>
                  <a:lnTo>
                    <a:pt x="44" y="6"/>
                  </a:lnTo>
                  <a:lnTo>
                    <a:pt x="44" y="4"/>
                  </a:lnTo>
                  <a:lnTo>
                    <a:pt x="44" y="4"/>
                  </a:lnTo>
                  <a:lnTo>
                    <a:pt x="38" y="4"/>
                  </a:lnTo>
                  <a:lnTo>
                    <a:pt x="30" y="4"/>
                  </a:lnTo>
                  <a:lnTo>
                    <a:pt x="18" y="2"/>
                  </a:lnTo>
                  <a:lnTo>
                    <a:pt x="18" y="2"/>
                  </a:lnTo>
                  <a:lnTo>
                    <a:pt x="14" y="0"/>
                  </a:lnTo>
                  <a:lnTo>
                    <a:pt x="14" y="2"/>
                  </a:lnTo>
                  <a:lnTo>
                    <a:pt x="14" y="6"/>
                  </a:lnTo>
                  <a:lnTo>
                    <a:pt x="14" y="10"/>
                  </a:lnTo>
                  <a:lnTo>
                    <a:pt x="12" y="10"/>
                  </a:lnTo>
                  <a:lnTo>
                    <a:pt x="8" y="10"/>
                  </a:lnTo>
                  <a:lnTo>
                    <a:pt x="8" y="1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35" name="Freeform 6028"/>
            <p:cNvSpPr/>
            <p:nvPr/>
          </p:nvSpPr>
          <p:spPr bwMode="auto">
            <a:xfrm>
              <a:off x="5501326" y="1420807"/>
              <a:ext cx="43280" cy="33943"/>
            </a:xfrm>
            <a:custGeom>
              <a:avLst/>
              <a:gdLst/>
              <a:ahLst/>
              <a:cxnLst>
                <a:cxn ang="0">
                  <a:pos x="98" y="20"/>
                </a:cxn>
                <a:cxn ang="0">
                  <a:pos x="94" y="14"/>
                </a:cxn>
                <a:cxn ang="0">
                  <a:pos x="92" y="8"/>
                </a:cxn>
                <a:cxn ang="0">
                  <a:pos x="88" y="6"/>
                </a:cxn>
                <a:cxn ang="0">
                  <a:pos x="82" y="6"/>
                </a:cxn>
                <a:cxn ang="0">
                  <a:pos x="78" y="4"/>
                </a:cxn>
                <a:cxn ang="0">
                  <a:pos x="64" y="0"/>
                </a:cxn>
                <a:cxn ang="0">
                  <a:pos x="60" y="2"/>
                </a:cxn>
                <a:cxn ang="0">
                  <a:pos x="62" y="4"/>
                </a:cxn>
                <a:cxn ang="0">
                  <a:pos x="62" y="8"/>
                </a:cxn>
                <a:cxn ang="0">
                  <a:pos x="50" y="12"/>
                </a:cxn>
                <a:cxn ang="0">
                  <a:pos x="44" y="8"/>
                </a:cxn>
                <a:cxn ang="0">
                  <a:pos x="40" y="4"/>
                </a:cxn>
                <a:cxn ang="0">
                  <a:pos x="38" y="4"/>
                </a:cxn>
                <a:cxn ang="0">
                  <a:pos x="34" y="18"/>
                </a:cxn>
                <a:cxn ang="0">
                  <a:pos x="32" y="20"/>
                </a:cxn>
                <a:cxn ang="0">
                  <a:pos x="26" y="22"/>
                </a:cxn>
                <a:cxn ang="0">
                  <a:pos x="14" y="22"/>
                </a:cxn>
                <a:cxn ang="0">
                  <a:pos x="8" y="26"/>
                </a:cxn>
                <a:cxn ang="0">
                  <a:pos x="0" y="34"/>
                </a:cxn>
                <a:cxn ang="0">
                  <a:pos x="0" y="42"/>
                </a:cxn>
                <a:cxn ang="0">
                  <a:pos x="8" y="62"/>
                </a:cxn>
                <a:cxn ang="0">
                  <a:pos x="10" y="68"/>
                </a:cxn>
                <a:cxn ang="0">
                  <a:pos x="16" y="70"/>
                </a:cxn>
                <a:cxn ang="0">
                  <a:pos x="20" y="66"/>
                </a:cxn>
                <a:cxn ang="0">
                  <a:pos x="30" y="62"/>
                </a:cxn>
                <a:cxn ang="0">
                  <a:pos x="34" y="64"/>
                </a:cxn>
                <a:cxn ang="0">
                  <a:pos x="30" y="70"/>
                </a:cxn>
                <a:cxn ang="0">
                  <a:pos x="24" y="76"/>
                </a:cxn>
                <a:cxn ang="0">
                  <a:pos x="26" y="80"/>
                </a:cxn>
                <a:cxn ang="0">
                  <a:pos x="36" y="74"/>
                </a:cxn>
                <a:cxn ang="0">
                  <a:pos x="44" y="68"/>
                </a:cxn>
                <a:cxn ang="0">
                  <a:pos x="46" y="60"/>
                </a:cxn>
                <a:cxn ang="0">
                  <a:pos x="48" y="56"/>
                </a:cxn>
                <a:cxn ang="0">
                  <a:pos x="56" y="48"/>
                </a:cxn>
                <a:cxn ang="0">
                  <a:pos x="66" y="46"/>
                </a:cxn>
                <a:cxn ang="0">
                  <a:pos x="90" y="38"/>
                </a:cxn>
                <a:cxn ang="0">
                  <a:pos x="98" y="34"/>
                </a:cxn>
                <a:cxn ang="0">
                  <a:pos x="102" y="24"/>
                </a:cxn>
                <a:cxn ang="0">
                  <a:pos x="98" y="20"/>
                </a:cxn>
              </a:cxnLst>
              <a:rect l="0" t="0" r="r" b="b"/>
              <a:pathLst>
                <a:path w="102" h="80">
                  <a:moveTo>
                    <a:pt x="98" y="20"/>
                  </a:moveTo>
                  <a:lnTo>
                    <a:pt x="98" y="20"/>
                  </a:lnTo>
                  <a:lnTo>
                    <a:pt x="94" y="18"/>
                  </a:lnTo>
                  <a:lnTo>
                    <a:pt x="94" y="14"/>
                  </a:lnTo>
                  <a:lnTo>
                    <a:pt x="94" y="12"/>
                  </a:lnTo>
                  <a:lnTo>
                    <a:pt x="92" y="8"/>
                  </a:lnTo>
                  <a:lnTo>
                    <a:pt x="92" y="8"/>
                  </a:lnTo>
                  <a:lnTo>
                    <a:pt x="88" y="6"/>
                  </a:lnTo>
                  <a:lnTo>
                    <a:pt x="86" y="6"/>
                  </a:lnTo>
                  <a:lnTo>
                    <a:pt x="82" y="6"/>
                  </a:lnTo>
                  <a:lnTo>
                    <a:pt x="78" y="4"/>
                  </a:lnTo>
                  <a:lnTo>
                    <a:pt x="78" y="4"/>
                  </a:lnTo>
                  <a:lnTo>
                    <a:pt x="70" y="0"/>
                  </a:lnTo>
                  <a:lnTo>
                    <a:pt x="64" y="0"/>
                  </a:lnTo>
                  <a:lnTo>
                    <a:pt x="60" y="0"/>
                  </a:lnTo>
                  <a:lnTo>
                    <a:pt x="60" y="2"/>
                  </a:lnTo>
                  <a:lnTo>
                    <a:pt x="62" y="4"/>
                  </a:lnTo>
                  <a:lnTo>
                    <a:pt x="62" y="4"/>
                  </a:lnTo>
                  <a:lnTo>
                    <a:pt x="64" y="6"/>
                  </a:lnTo>
                  <a:lnTo>
                    <a:pt x="62" y="8"/>
                  </a:lnTo>
                  <a:lnTo>
                    <a:pt x="58" y="12"/>
                  </a:lnTo>
                  <a:lnTo>
                    <a:pt x="50" y="12"/>
                  </a:lnTo>
                  <a:lnTo>
                    <a:pt x="46" y="10"/>
                  </a:lnTo>
                  <a:lnTo>
                    <a:pt x="44" y="8"/>
                  </a:lnTo>
                  <a:lnTo>
                    <a:pt x="44" y="8"/>
                  </a:lnTo>
                  <a:lnTo>
                    <a:pt x="40" y="4"/>
                  </a:lnTo>
                  <a:lnTo>
                    <a:pt x="38" y="4"/>
                  </a:lnTo>
                  <a:lnTo>
                    <a:pt x="38" y="4"/>
                  </a:lnTo>
                  <a:lnTo>
                    <a:pt x="34" y="10"/>
                  </a:lnTo>
                  <a:lnTo>
                    <a:pt x="34" y="18"/>
                  </a:lnTo>
                  <a:lnTo>
                    <a:pt x="34" y="18"/>
                  </a:lnTo>
                  <a:lnTo>
                    <a:pt x="32" y="20"/>
                  </a:lnTo>
                  <a:lnTo>
                    <a:pt x="32" y="22"/>
                  </a:lnTo>
                  <a:lnTo>
                    <a:pt x="26" y="22"/>
                  </a:lnTo>
                  <a:lnTo>
                    <a:pt x="18" y="20"/>
                  </a:lnTo>
                  <a:lnTo>
                    <a:pt x="14" y="22"/>
                  </a:lnTo>
                  <a:lnTo>
                    <a:pt x="8" y="26"/>
                  </a:lnTo>
                  <a:lnTo>
                    <a:pt x="8" y="26"/>
                  </a:lnTo>
                  <a:lnTo>
                    <a:pt x="4" y="30"/>
                  </a:lnTo>
                  <a:lnTo>
                    <a:pt x="0" y="34"/>
                  </a:lnTo>
                  <a:lnTo>
                    <a:pt x="0" y="38"/>
                  </a:lnTo>
                  <a:lnTo>
                    <a:pt x="0" y="42"/>
                  </a:lnTo>
                  <a:lnTo>
                    <a:pt x="4" y="50"/>
                  </a:lnTo>
                  <a:lnTo>
                    <a:pt x="8" y="62"/>
                  </a:lnTo>
                  <a:lnTo>
                    <a:pt x="8" y="62"/>
                  </a:lnTo>
                  <a:lnTo>
                    <a:pt x="10" y="68"/>
                  </a:lnTo>
                  <a:lnTo>
                    <a:pt x="14" y="70"/>
                  </a:lnTo>
                  <a:lnTo>
                    <a:pt x="16" y="70"/>
                  </a:lnTo>
                  <a:lnTo>
                    <a:pt x="20" y="66"/>
                  </a:lnTo>
                  <a:lnTo>
                    <a:pt x="20" y="66"/>
                  </a:lnTo>
                  <a:lnTo>
                    <a:pt x="24" y="64"/>
                  </a:lnTo>
                  <a:lnTo>
                    <a:pt x="30" y="62"/>
                  </a:lnTo>
                  <a:lnTo>
                    <a:pt x="32" y="62"/>
                  </a:lnTo>
                  <a:lnTo>
                    <a:pt x="34" y="64"/>
                  </a:lnTo>
                  <a:lnTo>
                    <a:pt x="32" y="66"/>
                  </a:lnTo>
                  <a:lnTo>
                    <a:pt x="30" y="70"/>
                  </a:lnTo>
                  <a:lnTo>
                    <a:pt x="30" y="70"/>
                  </a:lnTo>
                  <a:lnTo>
                    <a:pt x="24" y="76"/>
                  </a:lnTo>
                  <a:lnTo>
                    <a:pt x="24" y="78"/>
                  </a:lnTo>
                  <a:lnTo>
                    <a:pt x="26" y="80"/>
                  </a:lnTo>
                  <a:lnTo>
                    <a:pt x="30" y="78"/>
                  </a:lnTo>
                  <a:lnTo>
                    <a:pt x="36" y="74"/>
                  </a:lnTo>
                  <a:lnTo>
                    <a:pt x="36" y="74"/>
                  </a:lnTo>
                  <a:lnTo>
                    <a:pt x="44" y="68"/>
                  </a:lnTo>
                  <a:lnTo>
                    <a:pt x="46" y="66"/>
                  </a:lnTo>
                  <a:lnTo>
                    <a:pt x="46" y="60"/>
                  </a:lnTo>
                  <a:lnTo>
                    <a:pt x="46" y="60"/>
                  </a:lnTo>
                  <a:lnTo>
                    <a:pt x="48" y="56"/>
                  </a:lnTo>
                  <a:lnTo>
                    <a:pt x="50" y="52"/>
                  </a:lnTo>
                  <a:lnTo>
                    <a:pt x="56" y="48"/>
                  </a:lnTo>
                  <a:lnTo>
                    <a:pt x="66" y="46"/>
                  </a:lnTo>
                  <a:lnTo>
                    <a:pt x="66" y="46"/>
                  </a:lnTo>
                  <a:lnTo>
                    <a:pt x="80" y="44"/>
                  </a:lnTo>
                  <a:lnTo>
                    <a:pt x="90" y="38"/>
                  </a:lnTo>
                  <a:lnTo>
                    <a:pt x="90" y="38"/>
                  </a:lnTo>
                  <a:lnTo>
                    <a:pt x="98" y="34"/>
                  </a:lnTo>
                  <a:lnTo>
                    <a:pt x="102" y="28"/>
                  </a:lnTo>
                  <a:lnTo>
                    <a:pt x="102" y="24"/>
                  </a:lnTo>
                  <a:lnTo>
                    <a:pt x="100" y="22"/>
                  </a:lnTo>
                  <a:lnTo>
                    <a:pt x="98" y="20"/>
                  </a:lnTo>
                  <a:lnTo>
                    <a:pt x="98" y="2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36" name="Freeform 6029"/>
            <p:cNvSpPr/>
            <p:nvPr/>
          </p:nvSpPr>
          <p:spPr bwMode="auto">
            <a:xfrm>
              <a:off x="5824650" y="1436930"/>
              <a:ext cx="3394" cy="10183"/>
            </a:xfrm>
            <a:custGeom>
              <a:avLst/>
              <a:gdLst/>
              <a:ahLst/>
              <a:cxnLst>
                <a:cxn ang="0">
                  <a:pos x="0" y="2"/>
                </a:cxn>
                <a:cxn ang="0">
                  <a:pos x="0" y="2"/>
                </a:cxn>
                <a:cxn ang="0">
                  <a:pos x="0" y="4"/>
                </a:cxn>
                <a:cxn ang="0">
                  <a:pos x="0" y="6"/>
                </a:cxn>
                <a:cxn ang="0">
                  <a:pos x="0" y="14"/>
                </a:cxn>
                <a:cxn ang="0">
                  <a:pos x="0" y="14"/>
                </a:cxn>
                <a:cxn ang="0">
                  <a:pos x="0" y="22"/>
                </a:cxn>
                <a:cxn ang="0">
                  <a:pos x="2" y="24"/>
                </a:cxn>
                <a:cxn ang="0">
                  <a:pos x="4" y="22"/>
                </a:cxn>
                <a:cxn ang="0">
                  <a:pos x="4" y="22"/>
                </a:cxn>
                <a:cxn ang="0">
                  <a:pos x="6" y="20"/>
                </a:cxn>
                <a:cxn ang="0">
                  <a:pos x="8" y="16"/>
                </a:cxn>
                <a:cxn ang="0">
                  <a:pos x="8" y="8"/>
                </a:cxn>
                <a:cxn ang="0">
                  <a:pos x="4" y="2"/>
                </a:cxn>
                <a:cxn ang="0">
                  <a:pos x="2" y="0"/>
                </a:cxn>
                <a:cxn ang="0">
                  <a:pos x="0" y="2"/>
                </a:cxn>
                <a:cxn ang="0">
                  <a:pos x="0" y="2"/>
                </a:cxn>
              </a:cxnLst>
              <a:rect l="0" t="0" r="r" b="b"/>
              <a:pathLst>
                <a:path w="8" h="24">
                  <a:moveTo>
                    <a:pt x="0" y="2"/>
                  </a:moveTo>
                  <a:lnTo>
                    <a:pt x="0" y="2"/>
                  </a:lnTo>
                  <a:lnTo>
                    <a:pt x="0" y="4"/>
                  </a:lnTo>
                  <a:lnTo>
                    <a:pt x="0" y="6"/>
                  </a:lnTo>
                  <a:lnTo>
                    <a:pt x="0" y="14"/>
                  </a:lnTo>
                  <a:lnTo>
                    <a:pt x="0" y="14"/>
                  </a:lnTo>
                  <a:lnTo>
                    <a:pt x="0" y="22"/>
                  </a:lnTo>
                  <a:lnTo>
                    <a:pt x="2" y="24"/>
                  </a:lnTo>
                  <a:lnTo>
                    <a:pt x="4" y="22"/>
                  </a:lnTo>
                  <a:lnTo>
                    <a:pt x="4" y="22"/>
                  </a:lnTo>
                  <a:lnTo>
                    <a:pt x="6" y="20"/>
                  </a:lnTo>
                  <a:lnTo>
                    <a:pt x="8" y="16"/>
                  </a:lnTo>
                  <a:lnTo>
                    <a:pt x="8" y="8"/>
                  </a:lnTo>
                  <a:lnTo>
                    <a:pt x="4" y="2"/>
                  </a:lnTo>
                  <a:lnTo>
                    <a:pt x="2" y="0"/>
                  </a:lnTo>
                  <a:lnTo>
                    <a:pt x="0" y="2"/>
                  </a:lnTo>
                  <a:lnTo>
                    <a:pt x="0"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37" name="Freeform 6030"/>
            <p:cNvSpPr/>
            <p:nvPr/>
          </p:nvSpPr>
          <p:spPr bwMode="auto">
            <a:xfrm>
              <a:off x="5828893" y="1432687"/>
              <a:ext cx="16973" cy="36489"/>
            </a:xfrm>
            <a:custGeom>
              <a:avLst/>
              <a:gdLst/>
              <a:ahLst/>
              <a:cxnLst>
                <a:cxn ang="0">
                  <a:pos x="36" y="42"/>
                </a:cxn>
                <a:cxn ang="0">
                  <a:pos x="36" y="42"/>
                </a:cxn>
                <a:cxn ang="0">
                  <a:pos x="32" y="26"/>
                </a:cxn>
                <a:cxn ang="0">
                  <a:pos x="28" y="16"/>
                </a:cxn>
                <a:cxn ang="0">
                  <a:pos x="24" y="8"/>
                </a:cxn>
                <a:cxn ang="0">
                  <a:pos x="14" y="2"/>
                </a:cxn>
                <a:cxn ang="0">
                  <a:pos x="14" y="2"/>
                </a:cxn>
                <a:cxn ang="0">
                  <a:pos x="10" y="0"/>
                </a:cxn>
                <a:cxn ang="0">
                  <a:pos x="6" y="0"/>
                </a:cxn>
                <a:cxn ang="0">
                  <a:pos x="2" y="2"/>
                </a:cxn>
                <a:cxn ang="0">
                  <a:pos x="0" y="6"/>
                </a:cxn>
                <a:cxn ang="0">
                  <a:pos x="0" y="12"/>
                </a:cxn>
                <a:cxn ang="0">
                  <a:pos x="0" y="18"/>
                </a:cxn>
                <a:cxn ang="0">
                  <a:pos x="0" y="18"/>
                </a:cxn>
                <a:cxn ang="0">
                  <a:pos x="8" y="24"/>
                </a:cxn>
                <a:cxn ang="0">
                  <a:pos x="10" y="30"/>
                </a:cxn>
                <a:cxn ang="0">
                  <a:pos x="10" y="38"/>
                </a:cxn>
                <a:cxn ang="0">
                  <a:pos x="10" y="38"/>
                </a:cxn>
                <a:cxn ang="0">
                  <a:pos x="10" y="42"/>
                </a:cxn>
                <a:cxn ang="0">
                  <a:pos x="10" y="44"/>
                </a:cxn>
                <a:cxn ang="0">
                  <a:pos x="14" y="46"/>
                </a:cxn>
                <a:cxn ang="0">
                  <a:pos x="18" y="48"/>
                </a:cxn>
                <a:cxn ang="0">
                  <a:pos x="18" y="50"/>
                </a:cxn>
                <a:cxn ang="0">
                  <a:pos x="18" y="54"/>
                </a:cxn>
                <a:cxn ang="0">
                  <a:pos x="18" y="54"/>
                </a:cxn>
                <a:cxn ang="0">
                  <a:pos x="18" y="58"/>
                </a:cxn>
                <a:cxn ang="0">
                  <a:pos x="20" y="58"/>
                </a:cxn>
                <a:cxn ang="0">
                  <a:pos x="22" y="58"/>
                </a:cxn>
                <a:cxn ang="0">
                  <a:pos x="22" y="62"/>
                </a:cxn>
                <a:cxn ang="0">
                  <a:pos x="22" y="62"/>
                </a:cxn>
                <a:cxn ang="0">
                  <a:pos x="22" y="68"/>
                </a:cxn>
                <a:cxn ang="0">
                  <a:pos x="24" y="72"/>
                </a:cxn>
                <a:cxn ang="0">
                  <a:pos x="28" y="76"/>
                </a:cxn>
                <a:cxn ang="0">
                  <a:pos x="28" y="76"/>
                </a:cxn>
                <a:cxn ang="0">
                  <a:pos x="36" y="86"/>
                </a:cxn>
                <a:cxn ang="0">
                  <a:pos x="38" y="86"/>
                </a:cxn>
                <a:cxn ang="0">
                  <a:pos x="40" y="86"/>
                </a:cxn>
                <a:cxn ang="0">
                  <a:pos x="40" y="80"/>
                </a:cxn>
                <a:cxn ang="0">
                  <a:pos x="38" y="70"/>
                </a:cxn>
                <a:cxn ang="0">
                  <a:pos x="38" y="70"/>
                </a:cxn>
                <a:cxn ang="0">
                  <a:pos x="36" y="62"/>
                </a:cxn>
                <a:cxn ang="0">
                  <a:pos x="38" y="60"/>
                </a:cxn>
                <a:cxn ang="0">
                  <a:pos x="40" y="54"/>
                </a:cxn>
                <a:cxn ang="0">
                  <a:pos x="36" y="42"/>
                </a:cxn>
                <a:cxn ang="0">
                  <a:pos x="36" y="42"/>
                </a:cxn>
              </a:cxnLst>
              <a:rect l="0" t="0" r="r" b="b"/>
              <a:pathLst>
                <a:path w="40" h="86">
                  <a:moveTo>
                    <a:pt x="36" y="42"/>
                  </a:moveTo>
                  <a:lnTo>
                    <a:pt x="36" y="42"/>
                  </a:lnTo>
                  <a:lnTo>
                    <a:pt x="32" y="26"/>
                  </a:lnTo>
                  <a:lnTo>
                    <a:pt x="28" y="16"/>
                  </a:lnTo>
                  <a:lnTo>
                    <a:pt x="24" y="8"/>
                  </a:lnTo>
                  <a:lnTo>
                    <a:pt x="14" y="2"/>
                  </a:lnTo>
                  <a:lnTo>
                    <a:pt x="14" y="2"/>
                  </a:lnTo>
                  <a:lnTo>
                    <a:pt x="10" y="0"/>
                  </a:lnTo>
                  <a:lnTo>
                    <a:pt x="6" y="0"/>
                  </a:lnTo>
                  <a:lnTo>
                    <a:pt x="2" y="2"/>
                  </a:lnTo>
                  <a:lnTo>
                    <a:pt x="0" y="6"/>
                  </a:lnTo>
                  <a:lnTo>
                    <a:pt x="0" y="12"/>
                  </a:lnTo>
                  <a:lnTo>
                    <a:pt x="0" y="18"/>
                  </a:lnTo>
                  <a:lnTo>
                    <a:pt x="0" y="18"/>
                  </a:lnTo>
                  <a:lnTo>
                    <a:pt x="8" y="24"/>
                  </a:lnTo>
                  <a:lnTo>
                    <a:pt x="10" y="30"/>
                  </a:lnTo>
                  <a:lnTo>
                    <a:pt x="10" y="38"/>
                  </a:lnTo>
                  <a:lnTo>
                    <a:pt x="10" y="38"/>
                  </a:lnTo>
                  <a:lnTo>
                    <a:pt x="10" y="42"/>
                  </a:lnTo>
                  <a:lnTo>
                    <a:pt x="10" y="44"/>
                  </a:lnTo>
                  <a:lnTo>
                    <a:pt x="14" y="46"/>
                  </a:lnTo>
                  <a:lnTo>
                    <a:pt x="18" y="48"/>
                  </a:lnTo>
                  <a:lnTo>
                    <a:pt x="18" y="50"/>
                  </a:lnTo>
                  <a:lnTo>
                    <a:pt x="18" y="54"/>
                  </a:lnTo>
                  <a:lnTo>
                    <a:pt x="18" y="54"/>
                  </a:lnTo>
                  <a:lnTo>
                    <a:pt x="18" y="58"/>
                  </a:lnTo>
                  <a:lnTo>
                    <a:pt x="20" y="58"/>
                  </a:lnTo>
                  <a:lnTo>
                    <a:pt x="22" y="58"/>
                  </a:lnTo>
                  <a:lnTo>
                    <a:pt x="22" y="62"/>
                  </a:lnTo>
                  <a:lnTo>
                    <a:pt x="22" y="62"/>
                  </a:lnTo>
                  <a:lnTo>
                    <a:pt x="22" y="68"/>
                  </a:lnTo>
                  <a:lnTo>
                    <a:pt x="24" y="72"/>
                  </a:lnTo>
                  <a:lnTo>
                    <a:pt x="28" y="76"/>
                  </a:lnTo>
                  <a:lnTo>
                    <a:pt x="28" y="76"/>
                  </a:lnTo>
                  <a:lnTo>
                    <a:pt x="36" y="86"/>
                  </a:lnTo>
                  <a:lnTo>
                    <a:pt x="38" y="86"/>
                  </a:lnTo>
                  <a:lnTo>
                    <a:pt x="40" y="86"/>
                  </a:lnTo>
                  <a:lnTo>
                    <a:pt x="40" y="80"/>
                  </a:lnTo>
                  <a:lnTo>
                    <a:pt x="38" y="70"/>
                  </a:lnTo>
                  <a:lnTo>
                    <a:pt x="38" y="70"/>
                  </a:lnTo>
                  <a:lnTo>
                    <a:pt x="36" y="62"/>
                  </a:lnTo>
                  <a:lnTo>
                    <a:pt x="38" y="60"/>
                  </a:lnTo>
                  <a:lnTo>
                    <a:pt x="40" y="54"/>
                  </a:lnTo>
                  <a:lnTo>
                    <a:pt x="36" y="42"/>
                  </a:lnTo>
                  <a:lnTo>
                    <a:pt x="36" y="4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38" name="Freeform 6031"/>
            <p:cNvSpPr/>
            <p:nvPr/>
          </p:nvSpPr>
          <p:spPr bwMode="auto">
            <a:xfrm>
              <a:off x="5840774" y="1409776"/>
              <a:ext cx="17821" cy="36489"/>
            </a:xfrm>
            <a:custGeom>
              <a:avLst/>
              <a:gdLst/>
              <a:ahLst/>
              <a:cxnLst>
                <a:cxn ang="0">
                  <a:pos x="38" y="66"/>
                </a:cxn>
                <a:cxn ang="0">
                  <a:pos x="38" y="66"/>
                </a:cxn>
                <a:cxn ang="0">
                  <a:pos x="40" y="66"/>
                </a:cxn>
                <a:cxn ang="0">
                  <a:pos x="42" y="64"/>
                </a:cxn>
                <a:cxn ang="0">
                  <a:pos x="42" y="58"/>
                </a:cxn>
                <a:cxn ang="0">
                  <a:pos x="40" y="52"/>
                </a:cxn>
                <a:cxn ang="0">
                  <a:pos x="40" y="50"/>
                </a:cxn>
                <a:cxn ang="0">
                  <a:pos x="40" y="48"/>
                </a:cxn>
                <a:cxn ang="0">
                  <a:pos x="40" y="48"/>
                </a:cxn>
                <a:cxn ang="0">
                  <a:pos x="42" y="48"/>
                </a:cxn>
                <a:cxn ang="0">
                  <a:pos x="42" y="44"/>
                </a:cxn>
                <a:cxn ang="0">
                  <a:pos x="40" y="36"/>
                </a:cxn>
                <a:cxn ang="0">
                  <a:pos x="30" y="16"/>
                </a:cxn>
                <a:cxn ang="0">
                  <a:pos x="30" y="16"/>
                </a:cxn>
                <a:cxn ang="0">
                  <a:pos x="28" y="12"/>
                </a:cxn>
                <a:cxn ang="0">
                  <a:pos x="24" y="10"/>
                </a:cxn>
                <a:cxn ang="0">
                  <a:pos x="20" y="10"/>
                </a:cxn>
                <a:cxn ang="0">
                  <a:pos x="14" y="10"/>
                </a:cxn>
                <a:cxn ang="0">
                  <a:pos x="10" y="8"/>
                </a:cxn>
                <a:cxn ang="0">
                  <a:pos x="8" y="4"/>
                </a:cxn>
                <a:cxn ang="0">
                  <a:pos x="8" y="4"/>
                </a:cxn>
                <a:cxn ang="0">
                  <a:pos x="2" y="0"/>
                </a:cxn>
                <a:cxn ang="0">
                  <a:pos x="2" y="2"/>
                </a:cxn>
                <a:cxn ang="0">
                  <a:pos x="0" y="4"/>
                </a:cxn>
                <a:cxn ang="0">
                  <a:pos x="4" y="20"/>
                </a:cxn>
                <a:cxn ang="0">
                  <a:pos x="4" y="20"/>
                </a:cxn>
                <a:cxn ang="0">
                  <a:pos x="8" y="36"/>
                </a:cxn>
                <a:cxn ang="0">
                  <a:pos x="10" y="46"/>
                </a:cxn>
                <a:cxn ang="0">
                  <a:pos x="14" y="58"/>
                </a:cxn>
                <a:cxn ang="0">
                  <a:pos x="14" y="58"/>
                </a:cxn>
                <a:cxn ang="0">
                  <a:pos x="16" y="66"/>
                </a:cxn>
                <a:cxn ang="0">
                  <a:pos x="16" y="66"/>
                </a:cxn>
                <a:cxn ang="0">
                  <a:pos x="14" y="68"/>
                </a:cxn>
                <a:cxn ang="0">
                  <a:pos x="12" y="70"/>
                </a:cxn>
                <a:cxn ang="0">
                  <a:pos x="10" y="74"/>
                </a:cxn>
                <a:cxn ang="0">
                  <a:pos x="10" y="82"/>
                </a:cxn>
                <a:cxn ang="0">
                  <a:pos x="10" y="82"/>
                </a:cxn>
                <a:cxn ang="0">
                  <a:pos x="12" y="86"/>
                </a:cxn>
                <a:cxn ang="0">
                  <a:pos x="16" y="86"/>
                </a:cxn>
                <a:cxn ang="0">
                  <a:pos x="28" y="80"/>
                </a:cxn>
                <a:cxn ang="0">
                  <a:pos x="28" y="80"/>
                </a:cxn>
                <a:cxn ang="0">
                  <a:pos x="30" y="78"/>
                </a:cxn>
                <a:cxn ang="0">
                  <a:pos x="32" y="74"/>
                </a:cxn>
                <a:cxn ang="0">
                  <a:pos x="32" y="70"/>
                </a:cxn>
                <a:cxn ang="0">
                  <a:pos x="32" y="68"/>
                </a:cxn>
                <a:cxn ang="0">
                  <a:pos x="38" y="66"/>
                </a:cxn>
                <a:cxn ang="0">
                  <a:pos x="38" y="66"/>
                </a:cxn>
              </a:cxnLst>
              <a:rect l="0" t="0" r="r" b="b"/>
              <a:pathLst>
                <a:path w="42" h="86">
                  <a:moveTo>
                    <a:pt x="38" y="66"/>
                  </a:moveTo>
                  <a:lnTo>
                    <a:pt x="38" y="66"/>
                  </a:lnTo>
                  <a:lnTo>
                    <a:pt x="40" y="66"/>
                  </a:lnTo>
                  <a:lnTo>
                    <a:pt x="42" y="64"/>
                  </a:lnTo>
                  <a:lnTo>
                    <a:pt x="42" y="58"/>
                  </a:lnTo>
                  <a:lnTo>
                    <a:pt x="40" y="52"/>
                  </a:lnTo>
                  <a:lnTo>
                    <a:pt x="40" y="50"/>
                  </a:lnTo>
                  <a:lnTo>
                    <a:pt x="40" y="48"/>
                  </a:lnTo>
                  <a:lnTo>
                    <a:pt x="40" y="48"/>
                  </a:lnTo>
                  <a:lnTo>
                    <a:pt x="42" y="48"/>
                  </a:lnTo>
                  <a:lnTo>
                    <a:pt x="42" y="44"/>
                  </a:lnTo>
                  <a:lnTo>
                    <a:pt x="40" y="36"/>
                  </a:lnTo>
                  <a:lnTo>
                    <a:pt x="30" y="16"/>
                  </a:lnTo>
                  <a:lnTo>
                    <a:pt x="30" y="16"/>
                  </a:lnTo>
                  <a:lnTo>
                    <a:pt x="28" y="12"/>
                  </a:lnTo>
                  <a:lnTo>
                    <a:pt x="24" y="10"/>
                  </a:lnTo>
                  <a:lnTo>
                    <a:pt x="20" y="10"/>
                  </a:lnTo>
                  <a:lnTo>
                    <a:pt x="14" y="10"/>
                  </a:lnTo>
                  <a:lnTo>
                    <a:pt x="10" y="8"/>
                  </a:lnTo>
                  <a:lnTo>
                    <a:pt x="8" y="4"/>
                  </a:lnTo>
                  <a:lnTo>
                    <a:pt x="8" y="4"/>
                  </a:lnTo>
                  <a:lnTo>
                    <a:pt x="2" y="0"/>
                  </a:lnTo>
                  <a:lnTo>
                    <a:pt x="2" y="2"/>
                  </a:lnTo>
                  <a:lnTo>
                    <a:pt x="0" y="4"/>
                  </a:lnTo>
                  <a:lnTo>
                    <a:pt x="4" y="20"/>
                  </a:lnTo>
                  <a:lnTo>
                    <a:pt x="4" y="20"/>
                  </a:lnTo>
                  <a:lnTo>
                    <a:pt x="8" y="36"/>
                  </a:lnTo>
                  <a:lnTo>
                    <a:pt x="10" y="46"/>
                  </a:lnTo>
                  <a:lnTo>
                    <a:pt x="14" y="58"/>
                  </a:lnTo>
                  <a:lnTo>
                    <a:pt x="14" y="58"/>
                  </a:lnTo>
                  <a:lnTo>
                    <a:pt x="16" y="66"/>
                  </a:lnTo>
                  <a:lnTo>
                    <a:pt x="16" y="66"/>
                  </a:lnTo>
                  <a:lnTo>
                    <a:pt x="14" y="68"/>
                  </a:lnTo>
                  <a:lnTo>
                    <a:pt x="12" y="70"/>
                  </a:lnTo>
                  <a:lnTo>
                    <a:pt x="10" y="74"/>
                  </a:lnTo>
                  <a:lnTo>
                    <a:pt x="10" y="82"/>
                  </a:lnTo>
                  <a:lnTo>
                    <a:pt x="10" y="82"/>
                  </a:lnTo>
                  <a:lnTo>
                    <a:pt x="12" y="86"/>
                  </a:lnTo>
                  <a:lnTo>
                    <a:pt x="16" y="86"/>
                  </a:lnTo>
                  <a:lnTo>
                    <a:pt x="28" y="80"/>
                  </a:lnTo>
                  <a:lnTo>
                    <a:pt x="28" y="80"/>
                  </a:lnTo>
                  <a:lnTo>
                    <a:pt x="30" y="78"/>
                  </a:lnTo>
                  <a:lnTo>
                    <a:pt x="32" y="74"/>
                  </a:lnTo>
                  <a:lnTo>
                    <a:pt x="32" y="70"/>
                  </a:lnTo>
                  <a:lnTo>
                    <a:pt x="32" y="68"/>
                  </a:lnTo>
                  <a:lnTo>
                    <a:pt x="38" y="66"/>
                  </a:lnTo>
                  <a:lnTo>
                    <a:pt x="38" y="6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39" name="Freeform 6032"/>
            <p:cNvSpPr/>
            <p:nvPr/>
          </p:nvSpPr>
          <p:spPr bwMode="auto">
            <a:xfrm>
              <a:off x="5869626" y="1493784"/>
              <a:ext cx="9335" cy="15274"/>
            </a:xfrm>
            <a:custGeom>
              <a:avLst/>
              <a:gdLst/>
              <a:ahLst/>
              <a:cxnLst>
                <a:cxn ang="0">
                  <a:pos x="22" y="30"/>
                </a:cxn>
                <a:cxn ang="0">
                  <a:pos x="22" y="30"/>
                </a:cxn>
                <a:cxn ang="0">
                  <a:pos x="20" y="26"/>
                </a:cxn>
                <a:cxn ang="0">
                  <a:pos x="18" y="22"/>
                </a:cxn>
                <a:cxn ang="0">
                  <a:pos x="10" y="14"/>
                </a:cxn>
                <a:cxn ang="0">
                  <a:pos x="10" y="14"/>
                </a:cxn>
                <a:cxn ang="0">
                  <a:pos x="8" y="10"/>
                </a:cxn>
                <a:cxn ang="0">
                  <a:pos x="8" y="8"/>
                </a:cxn>
                <a:cxn ang="0">
                  <a:pos x="8" y="8"/>
                </a:cxn>
                <a:cxn ang="0">
                  <a:pos x="8" y="4"/>
                </a:cxn>
                <a:cxn ang="0">
                  <a:pos x="8" y="4"/>
                </a:cxn>
                <a:cxn ang="0">
                  <a:pos x="6" y="0"/>
                </a:cxn>
                <a:cxn ang="0">
                  <a:pos x="4" y="0"/>
                </a:cxn>
                <a:cxn ang="0">
                  <a:pos x="2" y="0"/>
                </a:cxn>
                <a:cxn ang="0">
                  <a:pos x="2" y="0"/>
                </a:cxn>
                <a:cxn ang="0">
                  <a:pos x="0" y="4"/>
                </a:cxn>
                <a:cxn ang="0">
                  <a:pos x="0" y="6"/>
                </a:cxn>
                <a:cxn ang="0">
                  <a:pos x="2" y="14"/>
                </a:cxn>
                <a:cxn ang="0">
                  <a:pos x="2" y="14"/>
                </a:cxn>
                <a:cxn ang="0">
                  <a:pos x="12" y="26"/>
                </a:cxn>
                <a:cxn ang="0">
                  <a:pos x="12" y="26"/>
                </a:cxn>
                <a:cxn ang="0">
                  <a:pos x="16" y="32"/>
                </a:cxn>
                <a:cxn ang="0">
                  <a:pos x="20" y="36"/>
                </a:cxn>
                <a:cxn ang="0">
                  <a:pos x="22" y="34"/>
                </a:cxn>
                <a:cxn ang="0">
                  <a:pos x="22" y="30"/>
                </a:cxn>
                <a:cxn ang="0">
                  <a:pos x="22" y="30"/>
                </a:cxn>
              </a:cxnLst>
              <a:rect l="0" t="0" r="r" b="b"/>
              <a:pathLst>
                <a:path w="22" h="36">
                  <a:moveTo>
                    <a:pt x="22" y="30"/>
                  </a:moveTo>
                  <a:lnTo>
                    <a:pt x="22" y="30"/>
                  </a:lnTo>
                  <a:lnTo>
                    <a:pt x="20" y="26"/>
                  </a:lnTo>
                  <a:lnTo>
                    <a:pt x="18" y="22"/>
                  </a:lnTo>
                  <a:lnTo>
                    <a:pt x="10" y="14"/>
                  </a:lnTo>
                  <a:lnTo>
                    <a:pt x="10" y="14"/>
                  </a:lnTo>
                  <a:lnTo>
                    <a:pt x="8" y="10"/>
                  </a:lnTo>
                  <a:lnTo>
                    <a:pt x="8" y="8"/>
                  </a:lnTo>
                  <a:lnTo>
                    <a:pt x="8" y="8"/>
                  </a:lnTo>
                  <a:lnTo>
                    <a:pt x="8" y="4"/>
                  </a:lnTo>
                  <a:lnTo>
                    <a:pt x="8" y="4"/>
                  </a:lnTo>
                  <a:lnTo>
                    <a:pt x="6" y="0"/>
                  </a:lnTo>
                  <a:lnTo>
                    <a:pt x="4" y="0"/>
                  </a:lnTo>
                  <a:lnTo>
                    <a:pt x="2" y="0"/>
                  </a:lnTo>
                  <a:lnTo>
                    <a:pt x="2" y="0"/>
                  </a:lnTo>
                  <a:lnTo>
                    <a:pt x="0" y="4"/>
                  </a:lnTo>
                  <a:lnTo>
                    <a:pt x="0" y="6"/>
                  </a:lnTo>
                  <a:lnTo>
                    <a:pt x="2" y="14"/>
                  </a:lnTo>
                  <a:lnTo>
                    <a:pt x="2" y="14"/>
                  </a:lnTo>
                  <a:lnTo>
                    <a:pt x="12" y="26"/>
                  </a:lnTo>
                  <a:lnTo>
                    <a:pt x="12" y="26"/>
                  </a:lnTo>
                  <a:lnTo>
                    <a:pt x="16" y="32"/>
                  </a:lnTo>
                  <a:lnTo>
                    <a:pt x="20" y="36"/>
                  </a:lnTo>
                  <a:lnTo>
                    <a:pt x="22" y="34"/>
                  </a:lnTo>
                  <a:lnTo>
                    <a:pt x="22" y="30"/>
                  </a:lnTo>
                  <a:lnTo>
                    <a:pt x="22" y="3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40" name="Freeform 6034"/>
            <p:cNvSpPr/>
            <p:nvPr/>
          </p:nvSpPr>
          <p:spPr bwMode="auto">
            <a:xfrm>
              <a:off x="5857746" y="1443719"/>
              <a:ext cx="16973" cy="17820"/>
            </a:xfrm>
            <a:custGeom>
              <a:avLst/>
              <a:gdLst/>
              <a:ahLst/>
              <a:cxnLst>
                <a:cxn ang="0">
                  <a:pos x="34" y="30"/>
                </a:cxn>
                <a:cxn ang="0">
                  <a:pos x="34" y="30"/>
                </a:cxn>
                <a:cxn ang="0">
                  <a:pos x="36" y="26"/>
                </a:cxn>
                <a:cxn ang="0">
                  <a:pos x="38" y="22"/>
                </a:cxn>
                <a:cxn ang="0">
                  <a:pos x="40" y="16"/>
                </a:cxn>
                <a:cxn ang="0">
                  <a:pos x="36" y="10"/>
                </a:cxn>
                <a:cxn ang="0">
                  <a:pos x="36" y="10"/>
                </a:cxn>
                <a:cxn ang="0">
                  <a:pos x="32" y="6"/>
                </a:cxn>
                <a:cxn ang="0">
                  <a:pos x="28" y="6"/>
                </a:cxn>
                <a:cxn ang="0">
                  <a:pos x="24" y="6"/>
                </a:cxn>
                <a:cxn ang="0">
                  <a:pos x="18" y="4"/>
                </a:cxn>
                <a:cxn ang="0">
                  <a:pos x="18" y="4"/>
                </a:cxn>
                <a:cxn ang="0">
                  <a:pos x="12" y="0"/>
                </a:cxn>
                <a:cxn ang="0">
                  <a:pos x="4" y="0"/>
                </a:cxn>
                <a:cxn ang="0">
                  <a:pos x="0" y="4"/>
                </a:cxn>
                <a:cxn ang="0">
                  <a:pos x="0" y="6"/>
                </a:cxn>
                <a:cxn ang="0">
                  <a:pos x="0" y="10"/>
                </a:cxn>
                <a:cxn ang="0">
                  <a:pos x="0" y="10"/>
                </a:cxn>
                <a:cxn ang="0">
                  <a:pos x="0" y="14"/>
                </a:cxn>
                <a:cxn ang="0">
                  <a:pos x="2" y="16"/>
                </a:cxn>
                <a:cxn ang="0">
                  <a:pos x="6" y="16"/>
                </a:cxn>
                <a:cxn ang="0">
                  <a:pos x="10" y="16"/>
                </a:cxn>
                <a:cxn ang="0">
                  <a:pos x="12" y="16"/>
                </a:cxn>
                <a:cxn ang="0">
                  <a:pos x="12" y="20"/>
                </a:cxn>
                <a:cxn ang="0">
                  <a:pos x="12" y="26"/>
                </a:cxn>
                <a:cxn ang="0">
                  <a:pos x="12" y="26"/>
                </a:cxn>
                <a:cxn ang="0">
                  <a:pos x="12" y="36"/>
                </a:cxn>
                <a:cxn ang="0">
                  <a:pos x="14" y="38"/>
                </a:cxn>
                <a:cxn ang="0">
                  <a:pos x="16" y="40"/>
                </a:cxn>
                <a:cxn ang="0">
                  <a:pos x="20" y="40"/>
                </a:cxn>
                <a:cxn ang="0">
                  <a:pos x="28" y="40"/>
                </a:cxn>
                <a:cxn ang="0">
                  <a:pos x="28" y="40"/>
                </a:cxn>
                <a:cxn ang="0">
                  <a:pos x="32" y="42"/>
                </a:cxn>
                <a:cxn ang="0">
                  <a:pos x="34" y="40"/>
                </a:cxn>
                <a:cxn ang="0">
                  <a:pos x="34" y="38"/>
                </a:cxn>
                <a:cxn ang="0">
                  <a:pos x="32" y="32"/>
                </a:cxn>
                <a:cxn ang="0">
                  <a:pos x="32" y="30"/>
                </a:cxn>
                <a:cxn ang="0">
                  <a:pos x="34" y="30"/>
                </a:cxn>
                <a:cxn ang="0">
                  <a:pos x="34" y="30"/>
                </a:cxn>
              </a:cxnLst>
              <a:rect l="0" t="0" r="r" b="b"/>
              <a:pathLst>
                <a:path w="40" h="42">
                  <a:moveTo>
                    <a:pt x="34" y="30"/>
                  </a:moveTo>
                  <a:lnTo>
                    <a:pt x="34" y="30"/>
                  </a:lnTo>
                  <a:lnTo>
                    <a:pt x="36" y="26"/>
                  </a:lnTo>
                  <a:lnTo>
                    <a:pt x="38" y="22"/>
                  </a:lnTo>
                  <a:lnTo>
                    <a:pt x="40" y="16"/>
                  </a:lnTo>
                  <a:lnTo>
                    <a:pt x="36" y="10"/>
                  </a:lnTo>
                  <a:lnTo>
                    <a:pt x="36" y="10"/>
                  </a:lnTo>
                  <a:lnTo>
                    <a:pt x="32" y="6"/>
                  </a:lnTo>
                  <a:lnTo>
                    <a:pt x="28" y="6"/>
                  </a:lnTo>
                  <a:lnTo>
                    <a:pt x="24" y="6"/>
                  </a:lnTo>
                  <a:lnTo>
                    <a:pt x="18" y="4"/>
                  </a:lnTo>
                  <a:lnTo>
                    <a:pt x="18" y="4"/>
                  </a:lnTo>
                  <a:lnTo>
                    <a:pt x="12" y="0"/>
                  </a:lnTo>
                  <a:lnTo>
                    <a:pt x="4" y="0"/>
                  </a:lnTo>
                  <a:lnTo>
                    <a:pt x="0" y="4"/>
                  </a:lnTo>
                  <a:lnTo>
                    <a:pt x="0" y="6"/>
                  </a:lnTo>
                  <a:lnTo>
                    <a:pt x="0" y="10"/>
                  </a:lnTo>
                  <a:lnTo>
                    <a:pt x="0" y="10"/>
                  </a:lnTo>
                  <a:lnTo>
                    <a:pt x="0" y="14"/>
                  </a:lnTo>
                  <a:lnTo>
                    <a:pt x="2" y="16"/>
                  </a:lnTo>
                  <a:lnTo>
                    <a:pt x="6" y="16"/>
                  </a:lnTo>
                  <a:lnTo>
                    <a:pt x="10" y="16"/>
                  </a:lnTo>
                  <a:lnTo>
                    <a:pt x="12" y="16"/>
                  </a:lnTo>
                  <a:lnTo>
                    <a:pt x="12" y="20"/>
                  </a:lnTo>
                  <a:lnTo>
                    <a:pt x="12" y="26"/>
                  </a:lnTo>
                  <a:lnTo>
                    <a:pt x="12" y="26"/>
                  </a:lnTo>
                  <a:lnTo>
                    <a:pt x="12" y="36"/>
                  </a:lnTo>
                  <a:lnTo>
                    <a:pt x="14" y="38"/>
                  </a:lnTo>
                  <a:lnTo>
                    <a:pt x="16" y="40"/>
                  </a:lnTo>
                  <a:lnTo>
                    <a:pt x="20" y="40"/>
                  </a:lnTo>
                  <a:lnTo>
                    <a:pt x="28" y="40"/>
                  </a:lnTo>
                  <a:lnTo>
                    <a:pt x="28" y="40"/>
                  </a:lnTo>
                  <a:lnTo>
                    <a:pt x="32" y="42"/>
                  </a:lnTo>
                  <a:lnTo>
                    <a:pt x="34" y="40"/>
                  </a:lnTo>
                  <a:lnTo>
                    <a:pt x="34" y="38"/>
                  </a:lnTo>
                  <a:lnTo>
                    <a:pt x="32" y="32"/>
                  </a:lnTo>
                  <a:lnTo>
                    <a:pt x="32" y="30"/>
                  </a:lnTo>
                  <a:lnTo>
                    <a:pt x="34" y="30"/>
                  </a:lnTo>
                  <a:lnTo>
                    <a:pt x="34" y="3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41" name="Freeform 6035"/>
            <p:cNvSpPr/>
            <p:nvPr/>
          </p:nvSpPr>
          <p:spPr bwMode="auto">
            <a:xfrm>
              <a:off x="5862838" y="1463236"/>
              <a:ext cx="28853" cy="44126"/>
            </a:xfrm>
            <a:custGeom>
              <a:avLst/>
              <a:gdLst/>
              <a:ahLst/>
              <a:cxnLst>
                <a:cxn ang="0">
                  <a:pos x="24" y="68"/>
                </a:cxn>
                <a:cxn ang="0">
                  <a:pos x="28" y="70"/>
                </a:cxn>
                <a:cxn ang="0">
                  <a:pos x="30" y="72"/>
                </a:cxn>
                <a:cxn ang="0">
                  <a:pos x="32" y="72"/>
                </a:cxn>
                <a:cxn ang="0">
                  <a:pos x="42" y="80"/>
                </a:cxn>
                <a:cxn ang="0">
                  <a:pos x="44" y="82"/>
                </a:cxn>
                <a:cxn ang="0">
                  <a:pos x="42" y="86"/>
                </a:cxn>
                <a:cxn ang="0">
                  <a:pos x="46" y="88"/>
                </a:cxn>
                <a:cxn ang="0">
                  <a:pos x="50" y="88"/>
                </a:cxn>
                <a:cxn ang="0">
                  <a:pos x="52" y="92"/>
                </a:cxn>
                <a:cxn ang="0">
                  <a:pos x="54" y="100"/>
                </a:cxn>
                <a:cxn ang="0">
                  <a:pos x="62" y="104"/>
                </a:cxn>
                <a:cxn ang="0">
                  <a:pos x="66" y="102"/>
                </a:cxn>
                <a:cxn ang="0">
                  <a:pos x="68" y="94"/>
                </a:cxn>
                <a:cxn ang="0">
                  <a:pos x="68" y="86"/>
                </a:cxn>
                <a:cxn ang="0">
                  <a:pos x="66" y="82"/>
                </a:cxn>
                <a:cxn ang="0">
                  <a:pos x="64" y="80"/>
                </a:cxn>
                <a:cxn ang="0">
                  <a:pos x="66" y="74"/>
                </a:cxn>
                <a:cxn ang="0">
                  <a:pos x="66" y="68"/>
                </a:cxn>
                <a:cxn ang="0">
                  <a:pos x="62" y="66"/>
                </a:cxn>
                <a:cxn ang="0">
                  <a:pos x="60" y="64"/>
                </a:cxn>
                <a:cxn ang="0">
                  <a:pos x="58" y="60"/>
                </a:cxn>
                <a:cxn ang="0">
                  <a:pos x="52" y="58"/>
                </a:cxn>
                <a:cxn ang="0">
                  <a:pos x="50" y="56"/>
                </a:cxn>
                <a:cxn ang="0">
                  <a:pos x="42" y="58"/>
                </a:cxn>
                <a:cxn ang="0">
                  <a:pos x="38" y="58"/>
                </a:cxn>
                <a:cxn ang="0">
                  <a:pos x="42" y="52"/>
                </a:cxn>
                <a:cxn ang="0">
                  <a:pos x="54" y="54"/>
                </a:cxn>
                <a:cxn ang="0">
                  <a:pos x="58" y="56"/>
                </a:cxn>
                <a:cxn ang="0">
                  <a:pos x="52" y="48"/>
                </a:cxn>
                <a:cxn ang="0">
                  <a:pos x="48" y="42"/>
                </a:cxn>
                <a:cxn ang="0">
                  <a:pos x="42" y="30"/>
                </a:cxn>
                <a:cxn ang="0">
                  <a:pos x="38" y="24"/>
                </a:cxn>
                <a:cxn ang="0">
                  <a:pos x="28" y="20"/>
                </a:cxn>
                <a:cxn ang="0">
                  <a:pos x="22" y="20"/>
                </a:cxn>
                <a:cxn ang="0">
                  <a:pos x="22" y="16"/>
                </a:cxn>
                <a:cxn ang="0">
                  <a:pos x="22" y="8"/>
                </a:cxn>
                <a:cxn ang="0">
                  <a:pos x="20" y="2"/>
                </a:cxn>
                <a:cxn ang="0">
                  <a:pos x="16" y="2"/>
                </a:cxn>
                <a:cxn ang="0">
                  <a:pos x="8" y="2"/>
                </a:cxn>
                <a:cxn ang="0">
                  <a:pos x="4" y="2"/>
                </a:cxn>
                <a:cxn ang="0">
                  <a:pos x="2" y="4"/>
                </a:cxn>
                <a:cxn ang="0">
                  <a:pos x="2" y="6"/>
                </a:cxn>
                <a:cxn ang="0">
                  <a:pos x="0" y="8"/>
                </a:cxn>
                <a:cxn ang="0">
                  <a:pos x="8" y="10"/>
                </a:cxn>
                <a:cxn ang="0">
                  <a:pos x="16" y="16"/>
                </a:cxn>
                <a:cxn ang="0">
                  <a:pos x="16" y="22"/>
                </a:cxn>
                <a:cxn ang="0">
                  <a:pos x="18" y="30"/>
                </a:cxn>
                <a:cxn ang="0">
                  <a:pos x="20" y="36"/>
                </a:cxn>
                <a:cxn ang="0">
                  <a:pos x="18" y="40"/>
                </a:cxn>
                <a:cxn ang="0">
                  <a:pos x="12" y="40"/>
                </a:cxn>
                <a:cxn ang="0">
                  <a:pos x="10" y="42"/>
                </a:cxn>
                <a:cxn ang="0">
                  <a:pos x="10" y="48"/>
                </a:cxn>
                <a:cxn ang="0">
                  <a:pos x="20" y="48"/>
                </a:cxn>
                <a:cxn ang="0">
                  <a:pos x="22" y="50"/>
                </a:cxn>
                <a:cxn ang="0">
                  <a:pos x="24" y="60"/>
                </a:cxn>
                <a:cxn ang="0">
                  <a:pos x="24" y="62"/>
                </a:cxn>
                <a:cxn ang="0">
                  <a:pos x="20" y="64"/>
                </a:cxn>
                <a:cxn ang="0">
                  <a:pos x="16" y="64"/>
                </a:cxn>
                <a:cxn ang="0">
                  <a:pos x="14" y="66"/>
                </a:cxn>
                <a:cxn ang="0">
                  <a:pos x="18" y="68"/>
                </a:cxn>
                <a:cxn ang="0">
                  <a:pos x="24" y="68"/>
                </a:cxn>
              </a:cxnLst>
              <a:rect l="0" t="0" r="r" b="b"/>
              <a:pathLst>
                <a:path w="68" h="104">
                  <a:moveTo>
                    <a:pt x="24" y="68"/>
                  </a:moveTo>
                  <a:lnTo>
                    <a:pt x="24" y="68"/>
                  </a:lnTo>
                  <a:lnTo>
                    <a:pt x="28" y="68"/>
                  </a:lnTo>
                  <a:lnTo>
                    <a:pt x="28" y="70"/>
                  </a:lnTo>
                  <a:lnTo>
                    <a:pt x="28" y="72"/>
                  </a:lnTo>
                  <a:lnTo>
                    <a:pt x="30" y="72"/>
                  </a:lnTo>
                  <a:lnTo>
                    <a:pt x="30" y="72"/>
                  </a:lnTo>
                  <a:lnTo>
                    <a:pt x="32" y="72"/>
                  </a:lnTo>
                  <a:lnTo>
                    <a:pt x="36" y="72"/>
                  </a:lnTo>
                  <a:lnTo>
                    <a:pt x="42" y="80"/>
                  </a:lnTo>
                  <a:lnTo>
                    <a:pt x="42" y="80"/>
                  </a:lnTo>
                  <a:lnTo>
                    <a:pt x="44" y="82"/>
                  </a:lnTo>
                  <a:lnTo>
                    <a:pt x="44" y="84"/>
                  </a:lnTo>
                  <a:lnTo>
                    <a:pt x="42" y="86"/>
                  </a:lnTo>
                  <a:lnTo>
                    <a:pt x="46" y="88"/>
                  </a:lnTo>
                  <a:lnTo>
                    <a:pt x="46" y="88"/>
                  </a:lnTo>
                  <a:lnTo>
                    <a:pt x="48" y="90"/>
                  </a:lnTo>
                  <a:lnTo>
                    <a:pt x="50" y="88"/>
                  </a:lnTo>
                  <a:lnTo>
                    <a:pt x="52" y="88"/>
                  </a:lnTo>
                  <a:lnTo>
                    <a:pt x="52" y="92"/>
                  </a:lnTo>
                  <a:lnTo>
                    <a:pt x="52" y="92"/>
                  </a:lnTo>
                  <a:lnTo>
                    <a:pt x="54" y="100"/>
                  </a:lnTo>
                  <a:lnTo>
                    <a:pt x="58" y="104"/>
                  </a:lnTo>
                  <a:lnTo>
                    <a:pt x="62" y="104"/>
                  </a:lnTo>
                  <a:lnTo>
                    <a:pt x="66" y="102"/>
                  </a:lnTo>
                  <a:lnTo>
                    <a:pt x="66" y="102"/>
                  </a:lnTo>
                  <a:lnTo>
                    <a:pt x="68" y="98"/>
                  </a:lnTo>
                  <a:lnTo>
                    <a:pt x="68" y="94"/>
                  </a:lnTo>
                  <a:lnTo>
                    <a:pt x="68" y="92"/>
                  </a:lnTo>
                  <a:lnTo>
                    <a:pt x="68" y="86"/>
                  </a:lnTo>
                  <a:lnTo>
                    <a:pt x="68" y="86"/>
                  </a:lnTo>
                  <a:lnTo>
                    <a:pt x="66" y="82"/>
                  </a:lnTo>
                  <a:lnTo>
                    <a:pt x="66" y="82"/>
                  </a:lnTo>
                  <a:lnTo>
                    <a:pt x="64" y="80"/>
                  </a:lnTo>
                  <a:lnTo>
                    <a:pt x="66" y="74"/>
                  </a:lnTo>
                  <a:lnTo>
                    <a:pt x="66" y="74"/>
                  </a:lnTo>
                  <a:lnTo>
                    <a:pt x="68" y="68"/>
                  </a:lnTo>
                  <a:lnTo>
                    <a:pt x="66" y="68"/>
                  </a:lnTo>
                  <a:lnTo>
                    <a:pt x="62" y="68"/>
                  </a:lnTo>
                  <a:lnTo>
                    <a:pt x="62" y="66"/>
                  </a:lnTo>
                  <a:lnTo>
                    <a:pt x="60" y="64"/>
                  </a:lnTo>
                  <a:lnTo>
                    <a:pt x="60" y="64"/>
                  </a:lnTo>
                  <a:lnTo>
                    <a:pt x="60" y="60"/>
                  </a:lnTo>
                  <a:lnTo>
                    <a:pt x="58" y="60"/>
                  </a:lnTo>
                  <a:lnTo>
                    <a:pt x="54" y="60"/>
                  </a:lnTo>
                  <a:lnTo>
                    <a:pt x="52" y="58"/>
                  </a:lnTo>
                  <a:lnTo>
                    <a:pt x="52" y="58"/>
                  </a:lnTo>
                  <a:lnTo>
                    <a:pt x="50" y="56"/>
                  </a:lnTo>
                  <a:lnTo>
                    <a:pt x="44" y="58"/>
                  </a:lnTo>
                  <a:lnTo>
                    <a:pt x="42" y="58"/>
                  </a:lnTo>
                  <a:lnTo>
                    <a:pt x="38" y="58"/>
                  </a:lnTo>
                  <a:lnTo>
                    <a:pt x="38" y="58"/>
                  </a:lnTo>
                  <a:lnTo>
                    <a:pt x="40" y="54"/>
                  </a:lnTo>
                  <a:lnTo>
                    <a:pt x="42" y="52"/>
                  </a:lnTo>
                  <a:lnTo>
                    <a:pt x="48" y="50"/>
                  </a:lnTo>
                  <a:lnTo>
                    <a:pt x="54" y="54"/>
                  </a:lnTo>
                  <a:lnTo>
                    <a:pt x="54" y="54"/>
                  </a:lnTo>
                  <a:lnTo>
                    <a:pt x="58" y="56"/>
                  </a:lnTo>
                  <a:lnTo>
                    <a:pt x="60" y="56"/>
                  </a:lnTo>
                  <a:lnTo>
                    <a:pt x="52" y="48"/>
                  </a:lnTo>
                  <a:lnTo>
                    <a:pt x="52" y="48"/>
                  </a:lnTo>
                  <a:lnTo>
                    <a:pt x="48" y="42"/>
                  </a:lnTo>
                  <a:lnTo>
                    <a:pt x="46" y="36"/>
                  </a:lnTo>
                  <a:lnTo>
                    <a:pt x="42" y="30"/>
                  </a:lnTo>
                  <a:lnTo>
                    <a:pt x="38" y="24"/>
                  </a:lnTo>
                  <a:lnTo>
                    <a:pt x="38" y="24"/>
                  </a:lnTo>
                  <a:lnTo>
                    <a:pt x="34" y="20"/>
                  </a:lnTo>
                  <a:lnTo>
                    <a:pt x="28" y="20"/>
                  </a:lnTo>
                  <a:lnTo>
                    <a:pt x="24" y="20"/>
                  </a:lnTo>
                  <a:lnTo>
                    <a:pt x="22" y="20"/>
                  </a:lnTo>
                  <a:lnTo>
                    <a:pt x="22" y="20"/>
                  </a:lnTo>
                  <a:lnTo>
                    <a:pt x="22" y="16"/>
                  </a:lnTo>
                  <a:lnTo>
                    <a:pt x="22" y="12"/>
                  </a:lnTo>
                  <a:lnTo>
                    <a:pt x="22" y="8"/>
                  </a:lnTo>
                  <a:lnTo>
                    <a:pt x="20" y="2"/>
                  </a:lnTo>
                  <a:lnTo>
                    <a:pt x="20" y="2"/>
                  </a:lnTo>
                  <a:lnTo>
                    <a:pt x="18" y="0"/>
                  </a:lnTo>
                  <a:lnTo>
                    <a:pt x="16" y="2"/>
                  </a:lnTo>
                  <a:lnTo>
                    <a:pt x="14" y="2"/>
                  </a:lnTo>
                  <a:lnTo>
                    <a:pt x="8" y="2"/>
                  </a:lnTo>
                  <a:lnTo>
                    <a:pt x="8" y="2"/>
                  </a:lnTo>
                  <a:lnTo>
                    <a:pt x="4" y="2"/>
                  </a:lnTo>
                  <a:lnTo>
                    <a:pt x="2" y="2"/>
                  </a:lnTo>
                  <a:lnTo>
                    <a:pt x="2" y="4"/>
                  </a:lnTo>
                  <a:lnTo>
                    <a:pt x="2" y="6"/>
                  </a:lnTo>
                  <a:lnTo>
                    <a:pt x="2" y="6"/>
                  </a:lnTo>
                  <a:lnTo>
                    <a:pt x="0" y="6"/>
                  </a:lnTo>
                  <a:lnTo>
                    <a:pt x="0" y="8"/>
                  </a:lnTo>
                  <a:lnTo>
                    <a:pt x="8" y="10"/>
                  </a:lnTo>
                  <a:lnTo>
                    <a:pt x="8" y="10"/>
                  </a:lnTo>
                  <a:lnTo>
                    <a:pt x="14" y="12"/>
                  </a:lnTo>
                  <a:lnTo>
                    <a:pt x="16" y="16"/>
                  </a:lnTo>
                  <a:lnTo>
                    <a:pt x="16" y="22"/>
                  </a:lnTo>
                  <a:lnTo>
                    <a:pt x="16" y="22"/>
                  </a:lnTo>
                  <a:lnTo>
                    <a:pt x="16" y="26"/>
                  </a:lnTo>
                  <a:lnTo>
                    <a:pt x="18" y="30"/>
                  </a:lnTo>
                  <a:lnTo>
                    <a:pt x="20" y="32"/>
                  </a:lnTo>
                  <a:lnTo>
                    <a:pt x="20" y="36"/>
                  </a:lnTo>
                  <a:lnTo>
                    <a:pt x="20" y="36"/>
                  </a:lnTo>
                  <a:lnTo>
                    <a:pt x="18" y="40"/>
                  </a:lnTo>
                  <a:lnTo>
                    <a:pt x="14" y="40"/>
                  </a:lnTo>
                  <a:lnTo>
                    <a:pt x="12" y="40"/>
                  </a:lnTo>
                  <a:lnTo>
                    <a:pt x="10" y="42"/>
                  </a:lnTo>
                  <a:lnTo>
                    <a:pt x="10" y="42"/>
                  </a:lnTo>
                  <a:lnTo>
                    <a:pt x="10" y="46"/>
                  </a:lnTo>
                  <a:lnTo>
                    <a:pt x="10" y="48"/>
                  </a:lnTo>
                  <a:lnTo>
                    <a:pt x="20" y="48"/>
                  </a:lnTo>
                  <a:lnTo>
                    <a:pt x="20" y="48"/>
                  </a:lnTo>
                  <a:lnTo>
                    <a:pt x="22" y="50"/>
                  </a:lnTo>
                  <a:lnTo>
                    <a:pt x="22" y="50"/>
                  </a:lnTo>
                  <a:lnTo>
                    <a:pt x="22" y="54"/>
                  </a:lnTo>
                  <a:lnTo>
                    <a:pt x="24" y="60"/>
                  </a:lnTo>
                  <a:lnTo>
                    <a:pt x="24" y="60"/>
                  </a:lnTo>
                  <a:lnTo>
                    <a:pt x="24" y="62"/>
                  </a:lnTo>
                  <a:lnTo>
                    <a:pt x="24" y="62"/>
                  </a:lnTo>
                  <a:lnTo>
                    <a:pt x="20" y="64"/>
                  </a:lnTo>
                  <a:lnTo>
                    <a:pt x="16" y="64"/>
                  </a:lnTo>
                  <a:lnTo>
                    <a:pt x="16" y="64"/>
                  </a:lnTo>
                  <a:lnTo>
                    <a:pt x="14" y="66"/>
                  </a:lnTo>
                  <a:lnTo>
                    <a:pt x="14" y="66"/>
                  </a:lnTo>
                  <a:lnTo>
                    <a:pt x="16" y="68"/>
                  </a:lnTo>
                  <a:lnTo>
                    <a:pt x="18" y="68"/>
                  </a:lnTo>
                  <a:lnTo>
                    <a:pt x="24" y="68"/>
                  </a:lnTo>
                  <a:lnTo>
                    <a:pt x="24" y="6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42" name="Freeform 6036"/>
            <p:cNvSpPr/>
            <p:nvPr/>
          </p:nvSpPr>
          <p:spPr bwMode="auto">
            <a:xfrm>
              <a:off x="5860291" y="1469176"/>
              <a:ext cx="8486" cy="6788"/>
            </a:xfrm>
            <a:custGeom>
              <a:avLst/>
              <a:gdLst/>
              <a:ahLst/>
              <a:cxnLst>
                <a:cxn ang="0">
                  <a:pos x="16" y="0"/>
                </a:cxn>
                <a:cxn ang="0">
                  <a:pos x="16" y="0"/>
                </a:cxn>
                <a:cxn ang="0">
                  <a:pos x="8" y="0"/>
                </a:cxn>
                <a:cxn ang="0">
                  <a:pos x="6" y="2"/>
                </a:cxn>
                <a:cxn ang="0">
                  <a:pos x="8" y="2"/>
                </a:cxn>
                <a:cxn ang="0">
                  <a:pos x="8" y="2"/>
                </a:cxn>
                <a:cxn ang="0">
                  <a:pos x="8" y="4"/>
                </a:cxn>
                <a:cxn ang="0">
                  <a:pos x="6" y="6"/>
                </a:cxn>
                <a:cxn ang="0">
                  <a:pos x="2" y="6"/>
                </a:cxn>
                <a:cxn ang="0">
                  <a:pos x="0" y="8"/>
                </a:cxn>
                <a:cxn ang="0">
                  <a:pos x="0" y="8"/>
                </a:cxn>
                <a:cxn ang="0">
                  <a:pos x="0" y="12"/>
                </a:cxn>
                <a:cxn ang="0">
                  <a:pos x="0" y="14"/>
                </a:cxn>
                <a:cxn ang="0">
                  <a:pos x="2" y="16"/>
                </a:cxn>
                <a:cxn ang="0">
                  <a:pos x="8" y="12"/>
                </a:cxn>
                <a:cxn ang="0">
                  <a:pos x="8" y="12"/>
                </a:cxn>
                <a:cxn ang="0">
                  <a:pos x="10" y="10"/>
                </a:cxn>
                <a:cxn ang="0">
                  <a:pos x="16" y="10"/>
                </a:cxn>
                <a:cxn ang="0">
                  <a:pos x="16" y="10"/>
                </a:cxn>
                <a:cxn ang="0">
                  <a:pos x="20" y="8"/>
                </a:cxn>
                <a:cxn ang="0">
                  <a:pos x="20" y="6"/>
                </a:cxn>
                <a:cxn ang="0">
                  <a:pos x="18" y="2"/>
                </a:cxn>
                <a:cxn ang="0">
                  <a:pos x="16" y="0"/>
                </a:cxn>
                <a:cxn ang="0">
                  <a:pos x="16" y="0"/>
                </a:cxn>
              </a:cxnLst>
              <a:rect l="0" t="0" r="r" b="b"/>
              <a:pathLst>
                <a:path w="20" h="16">
                  <a:moveTo>
                    <a:pt x="16" y="0"/>
                  </a:moveTo>
                  <a:lnTo>
                    <a:pt x="16" y="0"/>
                  </a:lnTo>
                  <a:lnTo>
                    <a:pt x="8" y="0"/>
                  </a:lnTo>
                  <a:lnTo>
                    <a:pt x="6" y="2"/>
                  </a:lnTo>
                  <a:lnTo>
                    <a:pt x="8" y="2"/>
                  </a:lnTo>
                  <a:lnTo>
                    <a:pt x="8" y="2"/>
                  </a:lnTo>
                  <a:lnTo>
                    <a:pt x="8" y="4"/>
                  </a:lnTo>
                  <a:lnTo>
                    <a:pt x="6" y="6"/>
                  </a:lnTo>
                  <a:lnTo>
                    <a:pt x="2" y="6"/>
                  </a:lnTo>
                  <a:lnTo>
                    <a:pt x="0" y="8"/>
                  </a:lnTo>
                  <a:lnTo>
                    <a:pt x="0" y="8"/>
                  </a:lnTo>
                  <a:lnTo>
                    <a:pt x="0" y="12"/>
                  </a:lnTo>
                  <a:lnTo>
                    <a:pt x="0" y="14"/>
                  </a:lnTo>
                  <a:lnTo>
                    <a:pt x="2" y="16"/>
                  </a:lnTo>
                  <a:lnTo>
                    <a:pt x="8" y="12"/>
                  </a:lnTo>
                  <a:lnTo>
                    <a:pt x="8" y="12"/>
                  </a:lnTo>
                  <a:lnTo>
                    <a:pt x="10" y="10"/>
                  </a:lnTo>
                  <a:lnTo>
                    <a:pt x="16" y="10"/>
                  </a:lnTo>
                  <a:lnTo>
                    <a:pt x="16" y="10"/>
                  </a:lnTo>
                  <a:lnTo>
                    <a:pt x="20" y="8"/>
                  </a:lnTo>
                  <a:lnTo>
                    <a:pt x="20" y="6"/>
                  </a:lnTo>
                  <a:lnTo>
                    <a:pt x="18" y="2"/>
                  </a:lnTo>
                  <a:lnTo>
                    <a:pt x="16" y="0"/>
                  </a:lnTo>
                  <a:lnTo>
                    <a:pt x="16"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43" name="Freeform 6038"/>
            <p:cNvSpPr/>
            <p:nvPr/>
          </p:nvSpPr>
          <p:spPr bwMode="auto">
            <a:xfrm>
              <a:off x="5849260" y="1447962"/>
              <a:ext cx="11881" cy="23760"/>
            </a:xfrm>
            <a:custGeom>
              <a:avLst/>
              <a:gdLst/>
              <a:ahLst/>
              <a:cxnLst>
                <a:cxn ang="0">
                  <a:pos x="26" y="22"/>
                </a:cxn>
                <a:cxn ang="0">
                  <a:pos x="26" y="22"/>
                </a:cxn>
                <a:cxn ang="0">
                  <a:pos x="28" y="14"/>
                </a:cxn>
                <a:cxn ang="0">
                  <a:pos x="26" y="12"/>
                </a:cxn>
                <a:cxn ang="0">
                  <a:pos x="24" y="12"/>
                </a:cxn>
                <a:cxn ang="0">
                  <a:pos x="20" y="8"/>
                </a:cxn>
                <a:cxn ang="0">
                  <a:pos x="20" y="8"/>
                </a:cxn>
                <a:cxn ang="0">
                  <a:pos x="16" y="4"/>
                </a:cxn>
                <a:cxn ang="0">
                  <a:pos x="14" y="2"/>
                </a:cxn>
                <a:cxn ang="0">
                  <a:pos x="10" y="0"/>
                </a:cxn>
                <a:cxn ang="0">
                  <a:pos x="6" y="2"/>
                </a:cxn>
                <a:cxn ang="0">
                  <a:pos x="6" y="2"/>
                </a:cxn>
                <a:cxn ang="0">
                  <a:pos x="0" y="6"/>
                </a:cxn>
                <a:cxn ang="0">
                  <a:pos x="0" y="10"/>
                </a:cxn>
                <a:cxn ang="0">
                  <a:pos x="0" y="14"/>
                </a:cxn>
                <a:cxn ang="0">
                  <a:pos x="4" y="18"/>
                </a:cxn>
                <a:cxn ang="0">
                  <a:pos x="4" y="18"/>
                </a:cxn>
                <a:cxn ang="0">
                  <a:pos x="14" y="30"/>
                </a:cxn>
                <a:cxn ang="0">
                  <a:pos x="14" y="34"/>
                </a:cxn>
                <a:cxn ang="0">
                  <a:pos x="14" y="34"/>
                </a:cxn>
                <a:cxn ang="0">
                  <a:pos x="12" y="34"/>
                </a:cxn>
                <a:cxn ang="0">
                  <a:pos x="12" y="34"/>
                </a:cxn>
                <a:cxn ang="0">
                  <a:pos x="8" y="34"/>
                </a:cxn>
                <a:cxn ang="0">
                  <a:pos x="6" y="38"/>
                </a:cxn>
                <a:cxn ang="0">
                  <a:pos x="4" y="44"/>
                </a:cxn>
                <a:cxn ang="0">
                  <a:pos x="8" y="54"/>
                </a:cxn>
                <a:cxn ang="0">
                  <a:pos x="8" y="54"/>
                </a:cxn>
                <a:cxn ang="0">
                  <a:pos x="10" y="56"/>
                </a:cxn>
                <a:cxn ang="0">
                  <a:pos x="10" y="56"/>
                </a:cxn>
                <a:cxn ang="0">
                  <a:pos x="12" y="52"/>
                </a:cxn>
                <a:cxn ang="0">
                  <a:pos x="14" y="48"/>
                </a:cxn>
                <a:cxn ang="0">
                  <a:pos x="14" y="48"/>
                </a:cxn>
                <a:cxn ang="0">
                  <a:pos x="16" y="50"/>
                </a:cxn>
                <a:cxn ang="0">
                  <a:pos x="16" y="50"/>
                </a:cxn>
                <a:cxn ang="0">
                  <a:pos x="18" y="54"/>
                </a:cxn>
                <a:cxn ang="0">
                  <a:pos x="18" y="54"/>
                </a:cxn>
                <a:cxn ang="0">
                  <a:pos x="22" y="48"/>
                </a:cxn>
                <a:cxn ang="0">
                  <a:pos x="22" y="48"/>
                </a:cxn>
                <a:cxn ang="0">
                  <a:pos x="22" y="42"/>
                </a:cxn>
                <a:cxn ang="0">
                  <a:pos x="22" y="38"/>
                </a:cxn>
                <a:cxn ang="0">
                  <a:pos x="24" y="32"/>
                </a:cxn>
                <a:cxn ang="0">
                  <a:pos x="26" y="22"/>
                </a:cxn>
                <a:cxn ang="0">
                  <a:pos x="26" y="22"/>
                </a:cxn>
              </a:cxnLst>
              <a:rect l="0" t="0" r="r" b="b"/>
              <a:pathLst>
                <a:path w="28" h="56">
                  <a:moveTo>
                    <a:pt x="26" y="22"/>
                  </a:moveTo>
                  <a:lnTo>
                    <a:pt x="26" y="22"/>
                  </a:lnTo>
                  <a:lnTo>
                    <a:pt x="28" y="14"/>
                  </a:lnTo>
                  <a:lnTo>
                    <a:pt x="26" y="12"/>
                  </a:lnTo>
                  <a:lnTo>
                    <a:pt x="24" y="12"/>
                  </a:lnTo>
                  <a:lnTo>
                    <a:pt x="20" y="8"/>
                  </a:lnTo>
                  <a:lnTo>
                    <a:pt x="20" y="8"/>
                  </a:lnTo>
                  <a:lnTo>
                    <a:pt x="16" y="4"/>
                  </a:lnTo>
                  <a:lnTo>
                    <a:pt x="14" y="2"/>
                  </a:lnTo>
                  <a:lnTo>
                    <a:pt x="10" y="0"/>
                  </a:lnTo>
                  <a:lnTo>
                    <a:pt x="6" y="2"/>
                  </a:lnTo>
                  <a:lnTo>
                    <a:pt x="6" y="2"/>
                  </a:lnTo>
                  <a:lnTo>
                    <a:pt x="0" y="6"/>
                  </a:lnTo>
                  <a:lnTo>
                    <a:pt x="0" y="10"/>
                  </a:lnTo>
                  <a:lnTo>
                    <a:pt x="0" y="14"/>
                  </a:lnTo>
                  <a:lnTo>
                    <a:pt x="4" y="18"/>
                  </a:lnTo>
                  <a:lnTo>
                    <a:pt x="4" y="18"/>
                  </a:lnTo>
                  <a:lnTo>
                    <a:pt x="14" y="30"/>
                  </a:lnTo>
                  <a:lnTo>
                    <a:pt x="14" y="34"/>
                  </a:lnTo>
                  <a:lnTo>
                    <a:pt x="14" y="34"/>
                  </a:lnTo>
                  <a:lnTo>
                    <a:pt x="12" y="34"/>
                  </a:lnTo>
                  <a:lnTo>
                    <a:pt x="12" y="34"/>
                  </a:lnTo>
                  <a:lnTo>
                    <a:pt x="8" y="34"/>
                  </a:lnTo>
                  <a:lnTo>
                    <a:pt x="6" y="38"/>
                  </a:lnTo>
                  <a:lnTo>
                    <a:pt x="4" y="44"/>
                  </a:lnTo>
                  <a:lnTo>
                    <a:pt x="8" y="54"/>
                  </a:lnTo>
                  <a:lnTo>
                    <a:pt x="8" y="54"/>
                  </a:lnTo>
                  <a:lnTo>
                    <a:pt x="10" y="56"/>
                  </a:lnTo>
                  <a:lnTo>
                    <a:pt x="10" y="56"/>
                  </a:lnTo>
                  <a:lnTo>
                    <a:pt x="12" y="52"/>
                  </a:lnTo>
                  <a:lnTo>
                    <a:pt x="14" y="48"/>
                  </a:lnTo>
                  <a:lnTo>
                    <a:pt x="14" y="48"/>
                  </a:lnTo>
                  <a:lnTo>
                    <a:pt x="16" y="50"/>
                  </a:lnTo>
                  <a:lnTo>
                    <a:pt x="16" y="50"/>
                  </a:lnTo>
                  <a:lnTo>
                    <a:pt x="18" y="54"/>
                  </a:lnTo>
                  <a:lnTo>
                    <a:pt x="18" y="54"/>
                  </a:lnTo>
                  <a:lnTo>
                    <a:pt x="22" y="48"/>
                  </a:lnTo>
                  <a:lnTo>
                    <a:pt x="22" y="48"/>
                  </a:lnTo>
                  <a:lnTo>
                    <a:pt x="22" y="42"/>
                  </a:lnTo>
                  <a:lnTo>
                    <a:pt x="22" y="38"/>
                  </a:lnTo>
                  <a:lnTo>
                    <a:pt x="24" y="32"/>
                  </a:lnTo>
                  <a:lnTo>
                    <a:pt x="26" y="22"/>
                  </a:lnTo>
                  <a:lnTo>
                    <a:pt x="26" y="2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44" name="Freeform 6039"/>
            <p:cNvSpPr/>
            <p:nvPr/>
          </p:nvSpPr>
          <p:spPr bwMode="auto">
            <a:xfrm>
              <a:off x="5812769" y="1412322"/>
              <a:ext cx="29702" cy="22063"/>
            </a:xfrm>
            <a:custGeom>
              <a:avLst/>
              <a:gdLst/>
              <a:ahLst/>
              <a:cxnLst>
                <a:cxn ang="0">
                  <a:pos x="36" y="40"/>
                </a:cxn>
                <a:cxn ang="0">
                  <a:pos x="36" y="40"/>
                </a:cxn>
                <a:cxn ang="0">
                  <a:pos x="34" y="34"/>
                </a:cxn>
                <a:cxn ang="0">
                  <a:pos x="36" y="32"/>
                </a:cxn>
                <a:cxn ang="0">
                  <a:pos x="40" y="34"/>
                </a:cxn>
                <a:cxn ang="0">
                  <a:pos x="50" y="40"/>
                </a:cxn>
                <a:cxn ang="0">
                  <a:pos x="50" y="40"/>
                </a:cxn>
                <a:cxn ang="0">
                  <a:pos x="60" y="48"/>
                </a:cxn>
                <a:cxn ang="0">
                  <a:pos x="66" y="48"/>
                </a:cxn>
                <a:cxn ang="0">
                  <a:pos x="68" y="48"/>
                </a:cxn>
                <a:cxn ang="0">
                  <a:pos x="70" y="46"/>
                </a:cxn>
                <a:cxn ang="0">
                  <a:pos x="68" y="40"/>
                </a:cxn>
                <a:cxn ang="0">
                  <a:pos x="68" y="40"/>
                </a:cxn>
                <a:cxn ang="0">
                  <a:pos x="64" y="30"/>
                </a:cxn>
                <a:cxn ang="0">
                  <a:pos x="64" y="26"/>
                </a:cxn>
                <a:cxn ang="0">
                  <a:pos x="64" y="22"/>
                </a:cxn>
                <a:cxn ang="0">
                  <a:pos x="64" y="22"/>
                </a:cxn>
                <a:cxn ang="0">
                  <a:pos x="64" y="18"/>
                </a:cxn>
                <a:cxn ang="0">
                  <a:pos x="64" y="16"/>
                </a:cxn>
                <a:cxn ang="0">
                  <a:pos x="56" y="10"/>
                </a:cxn>
                <a:cxn ang="0">
                  <a:pos x="38" y="0"/>
                </a:cxn>
                <a:cxn ang="0">
                  <a:pos x="38" y="0"/>
                </a:cxn>
                <a:cxn ang="0">
                  <a:pos x="30" y="0"/>
                </a:cxn>
                <a:cxn ang="0">
                  <a:pos x="24" y="0"/>
                </a:cxn>
                <a:cxn ang="0">
                  <a:pos x="18" y="2"/>
                </a:cxn>
                <a:cxn ang="0">
                  <a:pos x="14" y="4"/>
                </a:cxn>
                <a:cxn ang="0">
                  <a:pos x="14" y="4"/>
                </a:cxn>
                <a:cxn ang="0">
                  <a:pos x="10" y="2"/>
                </a:cxn>
                <a:cxn ang="0">
                  <a:pos x="8" y="4"/>
                </a:cxn>
                <a:cxn ang="0">
                  <a:pos x="4" y="12"/>
                </a:cxn>
                <a:cxn ang="0">
                  <a:pos x="4" y="12"/>
                </a:cxn>
                <a:cxn ang="0">
                  <a:pos x="0" y="16"/>
                </a:cxn>
                <a:cxn ang="0">
                  <a:pos x="2" y="20"/>
                </a:cxn>
                <a:cxn ang="0">
                  <a:pos x="4" y="24"/>
                </a:cxn>
                <a:cxn ang="0">
                  <a:pos x="10" y="28"/>
                </a:cxn>
                <a:cxn ang="0">
                  <a:pos x="10" y="28"/>
                </a:cxn>
                <a:cxn ang="0">
                  <a:pos x="14" y="30"/>
                </a:cxn>
                <a:cxn ang="0">
                  <a:pos x="14" y="32"/>
                </a:cxn>
                <a:cxn ang="0">
                  <a:pos x="14" y="36"/>
                </a:cxn>
                <a:cxn ang="0">
                  <a:pos x="16" y="42"/>
                </a:cxn>
                <a:cxn ang="0">
                  <a:pos x="18" y="46"/>
                </a:cxn>
                <a:cxn ang="0">
                  <a:pos x="24" y="52"/>
                </a:cxn>
                <a:cxn ang="0">
                  <a:pos x="24" y="52"/>
                </a:cxn>
                <a:cxn ang="0">
                  <a:pos x="28" y="52"/>
                </a:cxn>
                <a:cxn ang="0">
                  <a:pos x="34" y="50"/>
                </a:cxn>
                <a:cxn ang="0">
                  <a:pos x="38" y="46"/>
                </a:cxn>
                <a:cxn ang="0">
                  <a:pos x="38" y="42"/>
                </a:cxn>
                <a:cxn ang="0">
                  <a:pos x="36" y="40"/>
                </a:cxn>
                <a:cxn ang="0">
                  <a:pos x="36" y="40"/>
                </a:cxn>
              </a:cxnLst>
              <a:rect l="0" t="0" r="r" b="b"/>
              <a:pathLst>
                <a:path w="70" h="52">
                  <a:moveTo>
                    <a:pt x="36" y="40"/>
                  </a:moveTo>
                  <a:lnTo>
                    <a:pt x="36" y="40"/>
                  </a:lnTo>
                  <a:lnTo>
                    <a:pt x="34" y="34"/>
                  </a:lnTo>
                  <a:lnTo>
                    <a:pt x="36" y="32"/>
                  </a:lnTo>
                  <a:lnTo>
                    <a:pt x="40" y="34"/>
                  </a:lnTo>
                  <a:lnTo>
                    <a:pt x="50" y="40"/>
                  </a:lnTo>
                  <a:lnTo>
                    <a:pt x="50" y="40"/>
                  </a:lnTo>
                  <a:lnTo>
                    <a:pt x="60" y="48"/>
                  </a:lnTo>
                  <a:lnTo>
                    <a:pt x="66" y="48"/>
                  </a:lnTo>
                  <a:lnTo>
                    <a:pt x="68" y="48"/>
                  </a:lnTo>
                  <a:lnTo>
                    <a:pt x="70" y="46"/>
                  </a:lnTo>
                  <a:lnTo>
                    <a:pt x="68" y="40"/>
                  </a:lnTo>
                  <a:lnTo>
                    <a:pt x="68" y="40"/>
                  </a:lnTo>
                  <a:lnTo>
                    <a:pt x="64" y="30"/>
                  </a:lnTo>
                  <a:lnTo>
                    <a:pt x="64" y="26"/>
                  </a:lnTo>
                  <a:lnTo>
                    <a:pt x="64" y="22"/>
                  </a:lnTo>
                  <a:lnTo>
                    <a:pt x="64" y="22"/>
                  </a:lnTo>
                  <a:lnTo>
                    <a:pt x="64" y="18"/>
                  </a:lnTo>
                  <a:lnTo>
                    <a:pt x="64" y="16"/>
                  </a:lnTo>
                  <a:lnTo>
                    <a:pt x="56" y="10"/>
                  </a:lnTo>
                  <a:lnTo>
                    <a:pt x="38" y="0"/>
                  </a:lnTo>
                  <a:lnTo>
                    <a:pt x="38" y="0"/>
                  </a:lnTo>
                  <a:lnTo>
                    <a:pt x="30" y="0"/>
                  </a:lnTo>
                  <a:lnTo>
                    <a:pt x="24" y="0"/>
                  </a:lnTo>
                  <a:lnTo>
                    <a:pt x="18" y="2"/>
                  </a:lnTo>
                  <a:lnTo>
                    <a:pt x="14" y="4"/>
                  </a:lnTo>
                  <a:lnTo>
                    <a:pt x="14" y="4"/>
                  </a:lnTo>
                  <a:lnTo>
                    <a:pt x="10" y="2"/>
                  </a:lnTo>
                  <a:lnTo>
                    <a:pt x="8" y="4"/>
                  </a:lnTo>
                  <a:lnTo>
                    <a:pt x="4" y="12"/>
                  </a:lnTo>
                  <a:lnTo>
                    <a:pt x="4" y="12"/>
                  </a:lnTo>
                  <a:lnTo>
                    <a:pt x="0" y="16"/>
                  </a:lnTo>
                  <a:lnTo>
                    <a:pt x="2" y="20"/>
                  </a:lnTo>
                  <a:lnTo>
                    <a:pt x="4" y="24"/>
                  </a:lnTo>
                  <a:lnTo>
                    <a:pt x="10" y="28"/>
                  </a:lnTo>
                  <a:lnTo>
                    <a:pt x="10" y="28"/>
                  </a:lnTo>
                  <a:lnTo>
                    <a:pt x="14" y="30"/>
                  </a:lnTo>
                  <a:lnTo>
                    <a:pt x="14" y="32"/>
                  </a:lnTo>
                  <a:lnTo>
                    <a:pt x="14" y="36"/>
                  </a:lnTo>
                  <a:lnTo>
                    <a:pt x="16" y="42"/>
                  </a:lnTo>
                  <a:lnTo>
                    <a:pt x="18" y="46"/>
                  </a:lnTo>
                  <a:lnTo>
                    <a:pt x="24" y="52"/>
                  </a:lnTo>
                  <a:lnTo>
                    <a:pt x="24" y="52"/>
                  </a:lnTo>
                  <a:lnTo>
                    <a:pt x="28" y="52"/>
                  </a:lnTo>
                  <a:lnTo>
                    <a:pt x="34" y="50"/>
                  </a:lnTo>
                  <a:lnTo>
                    <a:pt x="38" y="46"/>
                  </a:lnTo>
                  <a:lnTo>
                    <a:pt x="38" y="42"/>
                  </a:lnTo>
                  <a:lnTo>
                    <a:pt x="36" y="40"/>
                  </a:lnTo>
                  <a:lnTo>
                    <a:pt x="36" y="4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45" name="Freeform 6040"/>
            <p:cNvSpPr/>
            <p:nvPr/>
          </p:nvSpPr>
          <p:spPr bwMode="auto">
            <a:xfrm>
              <a:off x="5527633" y="1407230"/>
              <a:ext cx="20367" cy="12728"/>
            </a:xfrm>
            <a:custGeom>
              <a:avLst/>
              <a:gdLst/>
              <a:ahLst/>
              <a:cxnLst>
                <a:cxn ang="0">
                  <a:pos x="28" y="6"/>
                </a:cxn>
                <a:cxn ang="0">
                  <a:pos x="28" y="6"/>
                </a:cxn>
                <a:cxn ang="0">
                  <a:pos x="24" y="2"/>
                </a:cxn>
                <a:cxn ang="0">
                  <a:pos x="20" y="0"/>
                </a:cxn>
                <a:cxn ang="0">
                  <a:pos x="16" y="0"/>
                </a:cxn>
                <a:cxn ang="0">
                  <a:pos x="16" y="6"/>
                </a:cxn>
                <a:cxn ang="0">
                  <a:pos x="16" y="6"/>
                </a:cxn>
                <a:cxn ang="0">
                  <a:pos x="16" y="10"/>
                </a:cxn>
                <a:cxn ang="0">
                  <a:pos x="14" y="12"/>
                </a:cxn>
                <a:cxn ang="0">
                  <a:pos x="10" y="10"/>
                </a:cxn>
                <a:cxn ang="0">
                  <a:pos x="4" y="12"/>
                </a:cxn>
                <a:cxn ang="0">
                  <a:pos x="4" y="12"/>
                </a:cxn>
                <a:cxn ang="0">
                  <a:pos x="0" y="16"/>
                </a:cxn>
                <a:cxn ang="0">
                  <a:pos x="0" y="22"/>
                </a:cxn>
                <a:cxn ang="0">
                  <a:pos x="2" y="26"/>
                </a:cxn>
                <a:cxn ang="0">
                  <a:pos x="8" y="28"/>
                </a:cxn>
                <a:cxn ang="0">
                  <a:pos x="8" y="28"/>
                </a:cxn>
                <a:cxn ang="0">
                  <a:pos x="14" y="30"/>
                </a:cxn>
                <a:cxn ang="0">
                  <a:pos x="18" y="28"/>
                </a:cxn>
                <a:cxn ang="0">
                  <a:pos x="20" y="26"/>
                </a:cxn>
                <a:cxn ang="0">
                  <a:pos x="20" y="26"/>
                </a:cxn>
                <a:cxn ang="0">
                  <a:pos x="24" y="22"/>
                </a:cxn>
                <a:cxn ang="0">
                  <a:pos x="28" y="20"/>
                </a:cxn>
                <a:cxn ang="0">
                  <a:pos x="38" y="18"/>
                </a:cxn>
                <a:cxn ang="0">
                  <a:pos x="38" y="18"/>
                </a:cxn>
                <a:cxn ang="0">
                  <a:pos x="44" y="16"/>
                </a:cxn>
                <a:cxn ang="0">
                  <a:pos x="48" y="14"/>
                </a:cxn>
                <a:cxn ang="0">
                  <a:pos x="48" y="12"/>
                </a:cxn>
                <a:cxn ang="0">
                  <a:pos x="44" y="6"/>
                </a:cxn>
                <a:cxn ang="0">
                  <a:pos x="44" y="6"/>
                </a:cxn>
                <a:cxn ang="0">
                  <a:pos x="42" y="4"/>
                </a:cxn>
                <a:cxn ang="0">
                  <a:pos x="40" y="2"/>
                </a:cxn>
                <a:cxn ang="0">
                  <a:pos x="36" y="4"/>
                </a:cxn>
                <a:cxn ang="0">
                  <a:pos x="32" y="6"/>
                </a:cxn>
                <a:cxn ang="0">
                  <a:pos x="30" y="8"/>
                </a:cxn>
                <a:cxn ang="0">
                  <a:pos x="28" y="6"/>
                </a:cxn>
                <a:cxn ang="0">
                  <a:pos x="28" y="6"/>
                </a:cxn>
              </a:cxnLst>
              <a:rect l="0" t="0" r="r" b="b"/>
              <a:pathLst>
                <a:path w="48" h="30">
                  <a:moveTo>
                    <a:pt x="28" y="6"/>
                  </a:moveTo>
                  <a:lnTo>
                    <a:pt x="28" y="6"/>
                  </a:lnTo>
                  <a:lnTo>
                    <a:pt x="24" y="2"/>
                  </a:lnTo>
                  <a:lnTo>
                    <a:pt x="20" y="0"/>
                  </a:lnTo>
                  <a:lnTo>
                    <a:pt x="16" y="0"/>
                  </a:lnTo>
                  <a:lnTo>
                    <a:pt x="16" y="6"/>
                  </a:lnTo>
                  <a:lnTo>
                    <a:pt x="16" y="6"/>
                  </a:lnTo>
                  <a:lnTo>
                    <a:pt x="16" y="10"/>
                  </a:lnTo>
                  <a:lnTo>
                    <a:pt x="14" y="12"/>
                  </a:lnTo>
                  <a:lnTo>
                    <a:pt x="10" y="10"/>
                  </a:lnTo>
                  <a:lnTo>
                    <a:pt x="4" y="12"/>
                  </a:lnTo>
                  <a:lnTo>
                    <a:pt x="4" y="12"/>
                  </a:lnTo>
                  <a:lnTo>
                    <a:pt x="0" y="16"/>
                  </a:lnTo>
                  <a:lnTo>
                    <a:pt x="0" y="22"/>
                  </a:lnTo>
                  <a:lnTo>
                    <a:pt x="2" y="26"/>
                  </a:lnTo>
                  <a:lnTo>
                    <a:pt x="8" y="28"/>
                  </a:lnTo>
                  <a:lnTo>
                    <a:pt x="8" y="28"/>
                  </a:lnTo>
                  <a:lnTo>
                    <a:pt x="14" y="30"/>
                  </a:lnTo>
                  <a:lnTo>
                    <a:pt x="18" y="28"/>
                  </a:lnTo>
                  <a:lnTo>
                    <a:pt x="20" y="26"/>
                  </a:lnTo>
                  <a:lnTo>
                    <a:pt x="20" y="26"/>
                  </a:lnTo>
                  <a:lnTo>
                    <a:pt x="24" y="22"/>
                  </a:lnTo>
                  <a:lnTo>
                    <a:pt x="28" y="20"/>
                  </a:lnTo>
                  <a:lnTo>
                    <a:pt x="38" y="18"/>
                  </a:lnTo>
                  <a:lnTo>
                    <a:pt x="38" y="18"/>
                  </a:lnTo>
                  <a:lnTo>
                    <a:pt x="44" y="16"/>
                  </a:lnTo>
                  <a:lnTo>
                    <a:pt x="48" y="14"/>
                  </a:lnTo>
                  <a:lnTo>
                    <a:pt x="48" y="12"/>
                  </a:lnTo>
                  <a:lnTo>
                    <a:pt x="44" y="6"/>
                  </a:lnTo>
                  <a:lnTo>
                    <a:pt x="44" y="6"/>
                  </a:lnTo>
                  <a:lnTo>
                    <a:pt x="42" y="4"/>
                  </a:lnTo>
                  <a:lnTo>
                    <a:pt x="40" y="2"/>
                  </a:lnTo>
                  <a:lnTo>
                    <a:pt x="36" y="4"/>
                  </a:lnTo>
                  <a:lnTo>
                    <a:pt x="32" y="6"/>
                  </a:lnTo>
                  <a:lnTo>
                    <a:pt x="30" y="8"/>
                  </a:lnTo>
                  <a:lnTo>
                    <a:pt x="28" y="6"/>
                  </a:lnTo>
                  <a:lnTo>
                    <a:pt x="28" y="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46" name="Freeform 6041"/>
            <p:cNvSpPr/>
            <p:nvPr/>
          </p:nvSpPr>
          <p:spPr bwMode="auto">
            <a:xfrm>
              <a:off x="5915452" y="1500573"/>
              <a:ext cx="6789" cy="6788"/>
            </a:xfrm>
            <a:custGeom>
              <a:avLst/>
              <a:gdLst/>
              <a:ahLst/>
              <a:cxnLst>
                <a:cxn ang="0">
                  <a:pos x="6" y="14"/>
                </a:cxn>
                <a:cxn ang="0">
                  <a:pos x="6" y="14"/>
                </a:cxn>
                <a:cxn ang="0">
                  <a:pos x="12" y="8"/>
                </a:cxn>
                <a:cxn ang="0">
                  <a:pos x="16" y="2"/>
                </a:cxn>
                <a:cxn ang="0">
                  <a:pos x="16" y="2"/>
                </a:cxn>
                <a:cxn ang="0">
                  <a:pos x="16" y="0"/>
                </a:cxn>
                <a:cxn ang="0">
                  <a:pos x="16" y="0"/>
                </a:cxn>
                <a:cxn ang="0">
                  <a:pos x="10" y="4"/>
                </a:cxn>
                <a:cxn ang="0">
                  <a:pos x="10" y="4"/>
                </a:cxn>
                <a:cxn ang="0">
                  <a:pos x="2" y="10"/>
                </a:cxn>
                <a:cxn ang="0">
                  <a:pos x="0" y="14"/>
                </a:cxn>
                <a:cxn ang="0">
                  <a:pos x="0" y="16"/>
                </a:cxn>
                <a:cxn ang="0">
                  <a:pos x="0" y="16"/>
                </a:cxn>
                <a:cxn ang="0">
                  <a:pos x="4" y="16"/>
                </a:cxn>
                <a:cxn ang="0">
                  <a:pos x="6" y="14"/>
                </a:cxn>
                <a:cxn ang="0">
                  <a:pos x="6" y="14"/>
                </a:cxn>
              </a:cxnLst>
              <a:rect l="0" t="0" r="r" b="b"/>
              <a:pathLst>
                <a:path w="16" h="16">
                  <a:moveTo>
                    <a:pt x="6" y="14"/>
                  </a:moveTo>
                  <a:lnTo>
                    <a:pt x="6" y="14"/>
                  </a:lnTo>
                  <a:lnTo>
                    <a:pt x="12" y="8"/>
                  </a:lnTo>
                  <a:lnTo>
                    <a:pt x="16" y="2"/>
                  </a:lnTo>
                  <a:lnTo>
                    <a:pt x="16" y="2"/>
                  </a:lnTo>
                  <a:lnTo>
                    <a:pt x="16" y="0"/>
                  </a:lnTo>
                  <a:lnTo>
                    <a:pt x="16" y="0"/>
                  </a:lnTo>
                  <a:lnTo>
                    <a:pt x="10" y="4"/>
                  </a:lnTo>
                  <a:lnTo>
                    <a:pt x="10" y="4"/>
                  </a:lnTo>
                  <a:lnTo>
                    <a:pt x="2" y="10"/>
                  </a:lnTo>
                  <a:lnTo>
                    <a:pt x="0" y="14"/>
                  </a:lnTo>
                  <a:lnTo>
                    <a:pt x="0" y="16"/>
                  </a:lnTo>
                  <a:lnTo>
                    <a:pt x="0" y="16"/>
                  </a:lnTo>
                  <a:lnTo>
                    <a:pt x="4" y="16"/>
                  </a:lnTo>
                  <a:lnTo>
                    <a:pt x="6" y="14"/>
                  </a:lnTo>
                  <a:lnTo>
                    <a:pt x="6" y="1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47" name="Freeform 6042"/>
            <p:cNvSpPr/>
            <p:nvPr/>
          </p:nvSpPr>
          <p:spPr bwMode="auto">
            <a:xfrm>
              <a:off x="5871324" y="1520090"/>
              <a:ext cx="24610" cy="27155"/>
            </a:xfrm>
            <a:custGeom>
              <a:avLst/>
              <a:gdLst/>
              <a:ahLst/>
              <a:cxnLst>
                <a:cxn ang="0">
                  <a:pos x="44" y="58"/>
                </a:cxn>
                <a:cxn ang="0">
                  <a:pos x="50" y="54"/>
                </a:cxn>
                <a:cxn ang="0">
                  <a:pos x="50" y="32"/>
                </a:cxn>
                <a:cxn ang="0">
                  <a:pos x="52" y="24"/>
                </a:cxn>
                <a:cxn ang="0">
                  <a:pos x="58" y="8"/>
                </a:cxn>
                <a:cxn ang="0">
                  <a:pos x="56" y="4"/>
                </a:cxn>
                <a:cxn ang="0">
                  <a:pos x="56" y="6"/>
                </a:cxn>
                <a:cxn ang="0">
                  <a:pos x="44" y="10"/>
                </a:cxn>
                <a:cxn ang="0">
                  <a:pos x="40" y="10"/>
                </a:cxn>
                <a:cxn ang="0">
                  <a:pos x="42" y="14"/>
                </a:cxn>
                <a:cxn ang="0">
                  <a:pos x="42" y="24"/>
                </a:cxn>
                <a:cxn ang="0">
                  <a:pos x="32" y="34"/>
                </a:cxn>
                <a:cxn ang="0">
                  <a:pos x="24" y="34"/>
                </a:cxn>
                <a:cxn ang="0">
                  <a:pos x="20" y="32"/>
                </a:cxn>
                <a:cxn ang="0">
                  <a:pos x="26" y="28"/>
                </a:cxn>
                <a:cxn ang="0">
                  <a:pos x="32" y="26"/>
                </a:cxn>
                <a:cxn ang="0">
                  <a:pos x="38" y="16"/>
                </a:cxn>
                <a:cxn ang="0">
                  <a:pos x="34" y="10"/>
                </a:cxn>
                <a:cxn ang="0">
                  <a:pos x="28" y="6"/>
                </a:cxn>
                <a:cxn ang="0">
                  <a:pos x="24" y="6"/>
                </a:cxn>
                <a:cxn ang="0">
                  <a:pos x="20" y="4"/>
                </a:cxn>
                <a:cxn ang="0">
                  <a:pos x="14" y="4"/>
                </a:cxn>
                <a:cxn ang="0">
                  <a:pos x="12" y="4"/>
                </a:cxn>
                <a:cxn ang="0">
                  <a:pos x="4" y="0"/>
                </a:cxn>
                <a:cxn ang="0">
                  <a:pos x="2" y="6"/>
                </a:cxn>
                <a:cxn ang="0">
                  <a:pos x="2" y="12"/>
                </a:cxn>
                <a:cxn ang="0">
                  <a:pos x="0" y="20"/>
                </a:cxn>
                <a:cxn ang="0">
                  <a:pos x="4" y="28"/>
                </a:cxn>
                <a:cxn ang="0">
                  <a:pos x="6" y="36"/>
                </a:cxn>
                <a:cxn ang="0">
                  <a:pos x="8" y="42"/>
                </a:cxn>
                <a:cxn ang="0">
                  <a:pos x="10" y="46"/>
                </a:cxn>
                <a:cxn ang="0">
                  <a:pos x="16" y="44"/>
                </a:cxn>
                <a:cxn ang="0">
                  <a:pos x="24" y="48"/>
                </a:cxn>
                <a:cxn ang="0">
                  <a:pos x="22" y="52"/>
                </a:cxn>
                <a:cxn ang="0">
                  <a:pos x="18" y="50"/>
                </a:cxn>
                <a:cxn ang="0">
                  <a:pos x="16" y="54"/>
                </a:cxn>
                <a:cxn ang="0">
                  <a:pos x="20" y="56"/>
                </a:cxn>
                <a:cxn ang="0">
                  <a:pos x="24" y="62"/>
                </a:cxn>
                <a:cxn ang="0">
                  <a:pos x="30" y="64"/>
                </a:cxn>
                <a:cxn ang="0">
                  <a:pos x="36" y="64"/>
                </a:cxn>
                <a:cxn ang="0">
                  <a:pos x="40" y="60"/>
                </a:cxn>
                <a:cxn ang="0">
                  <a:pos x="44" y="58"/>
                </a:cxn>
              </a:cxnLst>
              <a:rect l="0" t="0" r="r" b="b"/>
              <a:pathLst>
                <a:path w="58" h="64">
                  <a:moveTo>
                    <a:pt x="44" y="58"/>
                  </a:moveTo>
                  <a:lnTo>
                    <a:pt x="44" y="58"/>
                  </a:lnTo>
                  <a:lnTo>
                    <a:pt x="48" y="56"/>
                  </a:lnTo>
                  <a:lnTo>
                    <a:pt x="50" y="54"/>
                  </a:lnTo>
                  <a:lnTo>
                    <a:pt x="50" y="44"/>
                  </a:lnTo>
                  <a:lnTo>
                    <a:pt x="50" y="32"/>
                  </a:lnTo>
                  <a:lnTo>
                    <a:pt x="50" y="28"/>
                  </a:lnTo>
                  <a:lnTo>
                    <a:pt x="52" y="24"/>
                  </a:lnTo>
                  <a:lnTo>
                    <a:pt x="52" y="24"/>
                  </a:lnTo>
                  <a:lnTo>
                    <a:pt x="58" y="8"/>
                  </a:lnTo>
                  <a:lnTo>
                    <a:pt x="58" y="4"/>
                  </a:lnTo>
                  <a:lnTo>
                    <a:pt x="56" y="4"/>
                  </a:lnTo>
                  <a:lnTo>
                    <a:pt x="56" y="6"/>
                  </a:lnTo>
                  <a:lnTo>
                    <a:pt x="56" y="6"/>
                  </a:lnTo>
                  <a:lnTo>
                    <a:pt x="50" y="8"/>
                  </a:lnTo>
                  <a:lnTo>
                    <a:pt x="44" y="10"/>
                  </a:lnTo>
                  <a:lnTo>
                    <a:pt x="40" y="10"/>
                  </a:lnTo>
                  <a:lnTo>
                    <a:pt x="40" y="10"/>
                  </a:lnTo>
                  <a:lnTo>
                    <a:pt x="42" y="14"/>
                  </a:lnTo>
                  <a:lnTo>
                    <a:pt x="42" y="14"/>
                  </a:lnTo>
                  <a:lnTo>
                    <a:pt x="44" y="20"/>
                  </a:lnTo>
                  <a:lnTo>
                    <a:pt x="42" y="24"/>
                  </a:lnTo>
                  <a:lnTo>
                    <a:pt x="40" y="30"/>
                  </a:lnTo>
                  <a:lnTo>
                    <a:pt x="32" y="34"/>
                  </a:lnTo>
                  <a:lnTo>
                    <a:pt x="32" y="34"/>
                  </a:lnTo>
                  <a:lnTo>
                    <a:pt x="24" y="34"/>
                  </a:lnTo>
                  <a:lnTo>
                    <a:pt x="20" y="34"/>
                  </a:lnTo>
                  <a:lnTo>
                    <a:pt x="20" y="32"/>
                  </a:lnTo>
                  <a:lnTo>
                    <a:pt x="20" y="32"/>
                  </a:lnTo>
                  <a:lnTo>
                    <a:pt x="26" y="28"/>
                  </a:lnTo>
                  <a:lnTo>
                    <a:pt x="26" y="28"/>
                  </a:lnTo>
                  <a:lnTo>
                    <a:pt x="32" y="26"/>
                  </a:lnTo>
                  <a:lnTo>
                    <a:pt x="38" y="22"/>
                  </a:lnTo>
                  <a:lnTo>
                    <a:pt x="38" y="16"/>
                  </a:lnTo>
                  <a:lnTo>
                    <a:pt x="34" y="10"/>
                  </a:lnTo>
                  <a:lnTo>
                    <a:pt x="34" y="10"/>
                  </a:lnTo>
                  <a:lnTo>
                    <a:pt x="30" y="6"/>
                  </a:lnTo>
                  <a:lnTo>
                    <a:pt x="28" y="6"/>
                  </a:lnTo>
                  <a:lnTo>
                    <a:pt x="26" y="6"/>
                  </a:lnTo>
                  <a:lnTo>
                    <a:pt x="24" y="6"/>
                  </a:lnTo>
                  <a:lnTo>
                    <a:pt x="24" y="6"/>
                  </a:lnTo>
                  <a:lnTo>
                    <a:pt x="20" y="4"/>
                  </a:lnTo>
                  <a:lnTo>
                    <a:pt x="18" y="4"/>
                  </a:lnTo>
                  <a:lnTo>
                    <a:pt x="14" y="4"/>
                  </a:lnTo>
                  <a:lnTo>
                    <a:pt x="12" y="4"/>
                  </a:lnTo>
                  <a:lnTo>
                    <a:pt x="12" y="4"/>
                  </a:lnTo>
                  <a:lnTo>
                    <a:pt x="8" y="0"/>
                  </a:lnTo>
                  <a:lnTo>
                    <a:pt x="4" y="0"/>
                  </a:lnTo>
                  <a:lnTo>
                    <a:pt x="2" y="2"/>
                  </a:lnTo>
                  <a:lnTo>
                    <a:pt x="2" y="6"/>
                  </a:lnTo>
                  <a:lnTo>
                    <a:pt x="2" y="6"/>
                  </a:lnTo>
                  <a:lnTo>
                    <a:pt x="2" y="12"/>
                  </a:lnTo>
                  <a:lnTo>
                    <a:pt x="2" y="16"/>
                  </a:lnTo>
                  <a:lnTo>
                    <a:pt x="0" y="20"/>
                  </a:lnTo>
                  <a:lnTo>
                    <a:pt x="4" y="28"/>
                  </a:lnTo>
                  <a:lnTo>
                    <a:pt x="4" y="28"/>
                  </a:lnTo>
                  <a:lnTo>
                    <a:pt x="8" y="34"/>
                  </a:lnTo>
                  <a:lnTo>
                    <a:pt x="6" y="36"/>
                  </a:lnTo>
                  <a:lnTo>
                    <a:pt x="6" y="38"/>
                  </a:lnTo>
                  <a:lnTo>
                    <a:pt x="8" y="42"/>
                  </a:lnTo>
                  <a:lnTo>
                    <a:pt x="8" y="42"/>
                  </a:lnTo>
                  <a:lnTo>
                    <a:pt x="10" y="46"/>
                  </a:lnTo>
                  <a:lnTo>
                    <a:pt x="16" y="44"/>
                  </a:lnTo>
                  <a:lnTo>
                    <a:pt x="16" y="44"/>
                  </a:lnTo>
                  <a:lnTo>
                    <a:pt x="20" y="46"/>
                  </a:lnTo>
                  <a:lnTo>
                    <a:pt x="24" y="48"/>
                  </a:lnTo>
                  <a:lnTo>
                    <a:pt x="26" y="50"/>
                  </a:lnTo>
                  <a:lnTo>
                    <a:pt x="22" y="52"/>
                  </a:lnTo>
                  <a:lnTo>
                    <a:pt x="22" y="52"/>
                  </a:lnTo>
                  <a:lnTo>
                    <a:pt x="18" y="50"/>
                  </a:lnTo>
                  <a:lnTo>
                    <a:pt x="16" y="52"/>
                  </a:lnTo>
                  <a:lnTo>
                    <a:pt x="16" y="54"/>
                  </a:lnTo>
                  <a:lnTo>
                    <a:pt x="20" y="56"/>
                  </a:lnTo>
                  <a:lnTo>
                    <a:pt x="20" y="56"/>
                  </a:lnTo>
                  <a:lnTo>
                    <a:pt x="22" y="60"/>
                  </a:lnTo>
                  <a:lnTo>
                    <a:pt x="24" y="62"/>
                  </a:lnTo>
                  <a:lnTo>
                    <a:pt x="24" y="62"/>
                  </a:lnTo>
                  <a:lnTo>
                    <a:pt x="30" y="64"/>
                  </a:lnTo>
                  <a:lnTo>
                    <a:pt x="30" y="64"/>
                  </a:lnTo>
                  <a:lnTo>
                    <a:pt x="36" y="64"/>
                  </a:lnTo>
                  <a:lnTo>
                    <a:pt x="38" y="62"/>
                  </a:lnTo>
                  <a:lnTo>
                    <a:pt x="40" y="60"/>
                  </a:lnTo>
                  <a:lnTo>
                    <a:pt x="44" y="58"/>
                  </a:lnTo>
                  <a:lnTo>
                    <a:pt x="44" y="5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48" name="Freeform 6043"/>
            <p:cNvSpPr/>
            <p:nvPr/>
          </p:nvSpPr>
          <p:spPr bwMode="auto">
            <a:xfrm>
              <a:off x="5952791" y="1606644"/>
              <a:ext cx="88256" cy="62794"/>
            </a:xfrm>
            <a:custGeom>
              <a:avLst/>
              <a:gdLst/>
              <a:ahLst/>
              <a:cxnLst>
                <a:cxn ang="0">
                  <a:pos x="196" y="148"/>
                </a:cxn>
                <a:cxn ang="0">
                  <a:pos x="206" y="146"/>
                </a:cxn>
                <a:cxn ang="0">
                  <a:pos x="208" y="144"/>
                </a:cxn>
                <a:cxn ang="0">
                  <a:pos x="202" y="130"/>
                </a:cxn>
                <a:cxn ang="0">
                  <a:pos x="200" y="124"/>
                </a:cxn>
                <a:cxn ang="0">
                  <a:pos x="192" y="116"/>
                </a:cxn>
                <a:cxn ang="0">
                  <a:pos x="180" y="94"/>
                </a:cxn>
                <a:cxn ang="0">
                  <a:pos x="172" y="90"/>
                </a:cxn>
                <a:cxn ang="0">
                  <a:pos x="144" y="76"/>
                </a:cxn>
                <a:cxn ang="0">
                  <a:pos x="144" y="70"/>
                </a:cxn>
                <a:cxn ang="0">
                  <a:pos x="138" y="60"/>
                </a:cxn>
                <a:cxn ang="0">
                  <a:pos x="122" y="38"/>
                </a:cxn>
                <a:cxn ang="0">
                  <a:pos x="110" y="30"/>
                </a:cxn>
                <a:cxn ang="0">
                  <a:pos x="52" y="14"/>
                </a:cxn>
                <a:cxn ang="0">
                  <a:pos x="36" y="4"/>
                </a:cxn>
                <a:cxn ang="0">
                  <a:pos x="8" y="0"/>
                </a:cxn>
                <a:cxn ang="0">
                  <a:pos x="0" y="4"/>
                </a:cxn>
                <a:cxn ang="0">
                  <a:pos x="14" y="20"/>
                </a:cxn>
                <a:cxn ang="0">
                  <a:pos x="24" y="20"/>
                </a:cxn>
                <a:cxn ang="0">
                  <a:pos x="40" y="20"/>
                </a:cxn>
                <a:cxn ang="0">
                  <a:pos x="30" y="22"/>
                </a:cxn>
                <a:cxn ang="0">
                  <a:pos x="22" y="30"/>
                </a:cxn>
                <a:cxn ang="0">
                  <a:pos x="26" y="34"/>
                </a:cxn>
                <a:cxn ang="0">
                  <a:pos x="22" y="42"/>
                </a:cxn>
                <a:cxn ang="0">
                  <a:pos x="22" y="44"/>
                </a:cxn>
                <a:cxn ang="0">
                  <a:pos x="30" y="42"/>
                </a:cxn>
                <a:cxn ang="0">
                  <a:pos x="40" y="44"/>
                </a:cxn>
                <a:cxn ang="0">
                  <a:pos x="44" y="46"/>
                </a:cxn>
                <a:cxn ang="0">
                  <a:pos x="50" y="42"/>
                </a:cxn>
                <a:cxn ang="0">
                  <a:pos x="52" y="46"/>
                </a:cxn>
                <a:cxn ang="0">
                  <a:pos x="50" y="56"/>
                </a:cxn>
                <a:cxn ang="0">
                  <a:pos x="54" y="60"/>
                </a:cxn>
                <a:cxn ang="0">
                  <a:pos x="68" y="52"/>
                </a:cxn>
                <a:cxn ang="0">
                  <a:pos x="72" y="58"/>
                </a:cxn>
                <a:cxn ang="0">
                  <a:pos x="82" y="68"/>
                </a:cxn>
                <a:cxn ang="0">
                  <a:pos x="80" y="72"/>
                </a:cxn>
                <a:cxn ang="0">
                  <a:pos x="76" y="84"/>
                </a:cxn>
                <a:cxn ang="0">
                  <a:pos x="94" y="84"/>
                </a:cxn>
                <a:cxn ang="0">
                  <a:pos x="100" y="90"/>
                </a:cxn>
                <a:cxn ang="0">
                  <a:pos x="106" y="96"/>
                </a:cxn>
                <a:cxn ang="0">
                  <a:pos x="108" y="104"/>
                </a:cxn>
                <a:cxn ang="0">
                  <a:pos x="122" y="112"/>
                </a:cxn>
                <a:cxn ang="0">
                  <a:pos x="132" y="112"/>
                </a:cxn>
                <a:cxn ang="0">
                  <a:pos x="134" y="116"/>
                </a:cxn>
                <a:cxn ang="0">
                  <a:pos x="136" y="126"/>
                </a:cxn>
                <a:cxn ang="0">
                  <a:pos x="154" y="136"/>
                </a:cxn>
                <a:cxn ang="0">
                  <a:pos x="176" y="144"/>
                </a:cxn>
              </a:cxnLst>
              <a:rect l="0" t="0" r="r" b="b"/>
              <a:pathLst>
                <a:path w="208" h="148">
                  <a:moveTo>
                    <a:pt x="186" y="148"/>
                  </a:moveTo>
                  <a:lnTo>
                    <a:pt x="186" y="148"/>
                  </a:lnTo>
                  <a:lnTo>
                    <a:pt x="196" y="148"/>
                  </a:lnTo>
                  <a:lnTo>
                    <a:pt x="200" y="148"/>
                  </a:lnTo>
                  <a:lnTo>
                    <a:pt x="202" y="146"/>
                  </a:lnTo>
                  <a:lnTo>
                    <a:pt x="206" y="146"/>
                  </a:lnTo>
                  <a:lnTo>
                    <a:pt x="206" y="146"/>
                  </a:lnTo>
                  <a:lnTo>
                    <a:pt x="208" y="146"/>
                  </a:lnTo>
                  <a:lnTo>
                    <a:pt x="208" y="144"/>
                  </a:lnTo>
                  <a:lnTo>
                    <a:pt x="208" y="140"/>
                  </a:lnTo>
                  <a:lnTo>
                    <a:pt x="206" y="134"/>
                  </a:lnTo>
                  <a:lnTo>
                    <a:pt x="202" y="130"/>
                  </a:lnTo>
                  <a:lnTo>
                    <a:pt x="202" y="130"/>
                  </a:lnTo>
                  <a:lnTo>
                    <a:pt x="200" y="128"/>
                  </a:lnTo>
                  <a:lnTo>
                    <a:pt x="200" y="124"/>
                  </a:lnTo>
                  <a:lnTo>
                    <a:pt x="198" y="120"/>
                  </a:lnTo>
                  <a:lnTo>
                    <a:pt x="192" y="116"/>
                  </a:lnTo>
                  <a:lnTo>
                    <a:pt x="192" y="116"/>
                  </a:lnTo>
                  <a:lnTo>
                    <a:pt x="188" y="110"/>
                  </a:lnTo>
                  <a:lnTo>
                    <a:pt x="184" y="102"/>
                  </a:lnTo>
                  <a:lnTo>
                    <a:pt x="180" y="94"/>
                  </a:lnTo>
                  <a:lnTo>
                    <a:pt x="176" y="92"/>
                  </a:lnTo>
                  <a:lnTo>
                    <a:pt x="172" y="90"/>
                  </a:lnTo>
                  <a:lnTo>
                    <a:pt x="172" y="90"/>
                  </a:lnTo>
                  <a:lnTo>
                    <a:pt x="160" y="86"/>
                  </a:lnTo>
                  <a:lnTo>
                    <a:pt x="150" y="80"/>
                  </a:lnTo>
                  <a:lnTo>
                    <a:pt x="144" y="76"/>
                  </a:lnTo>
                  <a:lnTo>
                    <a:pt x="144" y="72"/>
                  </a:lnTo>
                  <a:lnTo>
                    <a:pt x="144" y="70"/>
                  </a:lnTo>
                  <a:lnTo>
                    <a:pt x="144" y="70"/>
                  </a:lnTo>
                  <a:lnTo>
                    <a:pt x="144" y="68"/>
                  </a:lnTo>
                  <a:lnTo>
                    <a:pt x="144" y="64"/>
                  </a:lnTo>
                  <a:lnTo>
                    <a:pt x="138" y="60"/>
                  </a:lnTo>
                  <a:lnTo>
                    <a:pt x="130" y="52"/>
                  </a:lnTo>
                  <a:lnTo>
                    <a:pt x="126" y="46"/>
                  </a:lnTo>
                  <a:lnTo>
                    <a:pt x="122" y="38"/>
                  </a:lnTo>
                  <a:lnTo>
                    <a:pt x="122" y="38"/>
                  </a:lnTo>
                  <a:lnTo>
                    <a:pt x="118" y="34"/>
                  </a:lnTo>
                  <a:lnTo>
                    <a:pt x="110" y="30"/>
                  </a:lnTo>
                  <a:lnTo>
                    <a:pt x="86" y="22"/>
                  </a:lnTo>
                  <a:lnTo>
                    <a:pt x="62" y="18"/>
                  </a:lnTo>
                  <a:lnTo>
                    <a:pt x="52" y="14"/>
                  </a:lnTo>
                  <a:lnTo>
                    <a:pt x="46" y="10"/>
                  </a:lnTo>
                  <a:lnTo>
                    <a:pt x="46" y="10"/>
                  </a:lnTo>
                  <a:lnTo>
                    <a:pt x="36" y="4"/>
                  </a:lnTo>
                  <a:lnTo>
                    <a:pt x="24" y="0"/>
                  </a:lnTo>
                  <a:lnTo>
                    <a:pt x="12" y="0"/>
                  </a:lnTo>
                  <a:lnTo>
                    <a:pt x="8" y="0"/>
                  </a:lnTo>
                  <a:lnTo>
                    <a:pt x="2" y="4"/>
                  </a:lnTo>
                  <a:lnTo>
                    <a:pt x="2" y="4"/>
                  </a:lnTo>
                  <a:lnTo>
                    <a:pt x="0" y="4"/>
                  </a:lnTo>
                  <a:lnTo>
                    <a:pt x="2" y="8"/>
                  </a:lnTo>
                  <a:lnTo>
                    <a:pt x="6" y="14"/>
                  </a:lnTo>
                  <a:lnTo>
                    <a:pt x="14" y="20"/>
                  </a:lnTo>
                  <a:lnTo>
                    <a:pt x="18" y="20"/>
                  </a:lnTo>
                  <a:lnTo>
                    <a:pt x="24" y="20"/>
                  </a:lnTo>
                  <a:lnTo>
                    <a:pt x="24" y="20"/>
                  </a:lnTo>
                  <a:lnTo>
                    <a:pt x="32" y="18"/>
                  </a:lnTo>
                  <a:lnTo>
                    <a:pt x="38" y="18"/>
                  </a:lnTo>
                  <a:lnTo>
                    <a:pt x="40" y="20"/>
                  </a:lnTo>
                  <a:lnTo>
                    <a:pt x="36" y="20"/>
                  </a:lnTo>
                  <a:lnTo>
                    <a:pt x="36" y="20"/>
                  </a:lnTo>
                  <a:lnTo>
                    <a:pt x="30" y="22"/>
                  </a:lnTo>
                  <a:lnTo>
                    <a:pt x="24" y="24"/>
                  </a:lnTo>
                  <a:lnTo>
                    <a:pt x="22" y="28"/>
                  </a:lnTo>
                  <a:lnTo>
                    <a:pt x="22" y="30"/>
                  </a:lnTo>
                  <a:lnTo>
                    <a:pt x="24" y="32"/>
                  </a:lnTo>
                  <a:lnTo>
                    <a:pt x="24" y="32"/>
                  </a:lnTo>
                  <a:lnTo>
                    <a:pt x="26" y="34"/>
                  </a:lnTo>
                  <a:lnTo>
                    <a:pt x="28" y="36"/>
                  </a:lnTo>
                  <a:lnTo>
                    <a:pt x="24" y="38"/>
                  </a:lnTo>
                  <a:lnTo>
                    <a:pt x="22" y="42"/>
                  </a:lnTo>
                  <a:lnTo>
                    <a:pt x="20" y="42"/>
                  </a:lnTo>
                  <a:lnTo>
                    <a:pt x="22" y="44"/>
                  </a:lnTo>
                  <a:lnTo>
                    <a:pt x="22" y="44"/>
                  </a:lnTo>
                  <a:lnTo>
                    <a:pt x="22" y="46"/>
                  </a:lnTo>
                  <a:lnTo>
                    <a:pt x="26" y="46"/>
                  </a:lnTo>
                  <a:lnTo>
                    <a:pt x="30" y="42"/>
                  </a:lnTo>
                  <a:lnTo>
                    <a:pt x="36" y="42"/>
                  </a:lnTo>
                  <a:lnTo>
                    <a:pt x="38" y="42"/>
                  </a:lnTo>
                  <a:lnTo>
                    <a:pt x="40" y="44"/>
                  </a:lnTo>
                  <a:lnTo>
                    <a:pt x="40" y="44"/>
                  </a:lnTo>
                  <a:lnTo>
                    <a:pt x="42" y="48"/>
                  </a:lnTo>
                  <a:lnTo>
                    <a:pt x="44" y="46"/>
                  </a:lnTo>
                  <a:lnTo>
                    <a:pt x="46" y="42"/>
                  </a:lnTo>
                  <a:lnTo>
                    <a:pt x="48" y="42"/>
                  </a:lnTo>
                  <a:lnTo>
                    <a:pt x="50" y="42"/>
                  </a:lnTo>
                  <a:lnTo>
                    <a:pt x="50" y="42"/>
                  </a:lnTo>
                  <a:lnTo>
                    <a:pt x="52" y="44"/>
                  </a:lnTo>
                  <a:lnTo>
                    <a:pt x="52" y="46"/>
                  </a:lnTo>
                  <a:lnTo>
                    <a:pt x="52" y="50"/>
                  </a:lnTo>
                  <a:lnTo>
                    <a:pt x="50" y="54"/>
                  </a:lnTo>
                  <a:lnTo>
                    <a:pt x="50" y="56"/>
                  </a:lnTo>
                  <a:lnTo>
                    <a:pt x="52" y="58"/>
                  </a:lnTo>
                  <a:lnTo>
                    <a:pt x="52" y="58"/>
                  </a:lnTo>
                  <a:lnTo>
                    <a:pt x="54" y="60"/>
                  </a:lnTo>
                  <a:lnTo>
                    <a:pt x="56" y="58"/>
                  </a:lnTo>
                  <a:lnTo>
                    <a:pt x="62" y="56"/>
                  </a:lnTo>
                  <a:lnTo>
                    <a:pt x="68" y="52"/>
                  </a:lnTo>
                  <a:lnTo>
                    <a:pt x="70" y="54"/>
                  </a:lnTo>
                  <a:lnTo>
                    <a:pt x="72" y="58"/>
                  </a:lnTo>
                  <a:lnTo>
                    <a:pt x="72" y="58"/>
                  </a:lnTo>
                  <a:lnTo>
                    <a:pt x="74" y="62"/>
                  </a:lnTo>
                  <a:lnTo>
                    <a:pt x="76" y="66"/>
                  </a:lnTo>
                  <a:lnTo>
                    <a:pt x="82" y="68"/>
                  </a:lnTo>
                  <a:lnTo>
                    <a:pt x="84" y="70"/>
                  </a:lnTo>
                  <a:lnTo>
                    <a:pt x="80" y="72"/>
                  </a:lnTo>
                  <a:lnTo>
                    <a:pt x="80" y="72"/>
                  </a:lnTo>
                  <a:lnTo>
                    <a:pt x="74" y="76"/>
                  </a:lnTo>
                  <a:lnTo>
                    <a:pt x="74" y="82"/>
                  </a:lnTo>
                  <a:lnTo>
                    <a:pt x="76" y="84"/>
                  </a:lnTo>
                  <a:lnTo>
                    <a:pt x="82" y="86"/>
                  </a:lnTo>
                  <a:lnTo>
                    <a:pt x="82" y="86"/>
                  </a:lnTo>
                  <a:lnTo>
                    <a:pt x="94" y="84"/>
                  </a:lnTo>
                  <a:lnTo>
                    <a:pt x="96" y="86"/>
                  </a:lnTo>
                  <a:lnTo>
                    <a:pt x="100" y="90"/>
                  </a:lnTo>
                  <a:lnTo>
                    <a:pt x="100" y="90"/>
                  </a:lnTo>
                  <a:lnTo>
                    <a:pt x="102" y="92"/>
                  </a:lnTo>
                  <a:lnTo>
                    <a:pt x="104" y="94"/>
                  </a:lnTo>
                  <a:lnTo>
                    <a:pt x="106" y="96"/>
                  </a:lnTo>
                  <a:lnTo>
                    <a:pt x="106" y="100"/>
                  </a:lnTo>
                  <a:lnTo>
                    <a:pt x="106" y="100"/>
                  </a:lnTo>
                  <a:lnTo>
                    <a:pt x="108" y="104"/>
                  </a:lnTo>
                  <a:lnTo>
                    <a:pt x="110" y="110"/>
                  </a:lnTo>
                  <a:lnTo>
                    <a:pt x="116" y="112"/>
                  </a:lnTo>
                  <a:lnTo>
                    <a:pt x="122" y="112"/>
                  </a:lnTo>
                  <a:lnTo>
                    <a:pt x="122" y="112"/>
                  </a:lnTo>
                  <a:lnTo>
                    <a:pt x="128" y="110"/>
                  </a:lnTo>
                  <a:lnTo>
                    <a:pt x="132" y="112"/>
                  </a:lnTo>
                  <a:lnTo>
                    <a:pt x="136" y="112"/>
                  </a:lnTo>
                  <a:lnTo>
                    <a:pt x="134" y="116"/>
                  </a:lnTo>
                  <a:lnTo>
                    <a:pt x="134" y="116"/>
                  </a:lnTo>
                  <a:lnTo>
                    <a:pt x="132" y="118"/>
                  </a:lnTo>
                  <a:lnTo>
                    <a:pt x="132" y="120"/>
                  </a:lnTo>
                  <a:lnTo>
                    <a:pt x="136" y="126"/>
                  </a:lnTo>
                  <a:lnTo>
                    <a:pt x="144" y="132"/>
                  </a:lnTo>
                  <a:lnTo>
                    <a:pt x="154" y="136"/>
                  </a:lnTo>
                  <a:lnTo>
                    <a:pt x="154" y="136"/>
                  </a:lnTo>
                  <a:lnTo>
                    <a:pt x="164" y="138"/>
                  </a:lnTo>
                  <a:lnTo>
                    <a:pt x="170" y="140"/>
                  </a:lnTo>
                  <a:lnTo>
                    <a:pt x="176" y="144"/>
                  </a:lnTo>
                  <a:lnTo>
                    <a:pt x="186" y="148"/>
                  </a:lnTo>
                  <a:lnTo>
                    <a:pt x="186" y="14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49" name="Freeform 6044"/>
            <p:cNvSpPr/>
            <p:nvPr/>
          </p:nvSpPr>
          <p:spPr bwMode="auto">
            <a:xfrm>
              <a:off x="5938365" y="1543850"/>
              <a:ext cx="11032" cy="17820"/>
            </a:xfrm>
            <a:custGeom>
              <a:avLst/>
              <a:gdLst/>
              <a:ahLst/>
              <a:cxnLst>
                <a:cxn ang="0">
                  <a:pos x="6" y="0"/>
                </a:cxn>
                <a:cxn ang="0">
                  <a:pos x="6" y="0"/>
                </a:cxn>
                <a:cxn ang="0">
                  <a:pos x="6" y="2"/>
                </a:cxn>
                <a:cxn ang="0">
                  <a:pos x="6" y="2"/>
                </a:cxn>
                <a:cxn ang="0">
                  <a:pos x="6" y="8"/>
                </a:cxn>
                <a:cxn ang="0">
                  <a:pos x="6" y="12"/>
                </a:cxn>
                <a:cxn ang="0">
                  <a:pos x="4" y="14"/>
                </a:cxn>
                <a:cxn ang="0">
                  <a:pos x="4" y="14"/>
                </a:cxn>
                <a:cxn ang="0">
                  <a:pos x="2" y="18"/>
                </a:cxn>
                <a:cxn ang="0">
                  <a:pos x="0" y="22"/>
                </a:cxn>
                <a:cxn ang="0">
                  <a:pos x="0" y="24"/>
                </a:cxn>
                <a:cxn ang="0">
                  <a:pos x="2" y="24"/>
                </a:cxn>
                <a:cxn ang="0">
                  <a:pos x="6" y="24"/>
                </a:cxn>
                <a:cxn ang="0">
                  <a:pos x="6" y="24"/>
                </a:cxn>
                <a:cxn ang="0">
                  <a:pos x="10" y="20"/>
                </a:cxn>
                <a:cxn ang="0">
                  <a:pos x="12" y="18"/>
                </a:cxn>
                <a:cxn ang="0">
                  <a:pos x="12" y="16"/>
                </a:cxn>
                <a:cxn ang="0">
                  <a:pos x="16" y="16"/>
                </a:cxn>
                <a:cxn ang="0">
                  <a:pos x="16" y="16"/>
                </a:cxn>
                <a:cxn ang="0">
                  <a:pos x="16" y="18"/>
                </a:cxn>
                <a:cxn ang="0">
                  <a:pos x="16" y="20"/>
                </a:cxn>
                <a:cxn ang="0">
                  <a:pos x="10" y="24"/>
                </a:cxn>
                <a:cxn ang="0">
                  <a:pos x="6" y="28"/>
                </a:cxn>
                <a:cxn ang="0">
                  <a:pos x="4" y="30"/>
                </a:cxn>
                <a:cxn ang="0">
                  <a:pos x="4" y="32"/>
                </a:cxn>
                <a:cxn ang="0">
                  <a:pos x="4" y="32"/>
                </a:cxn>
                <a:cxn ang="0">
                  <a:pos x="8" y="36"/>
                </a:cxn>
                <a:cxn ang="0">
                  <a:pos x="10" y="38"/>
                </a:cxn>
                <a:cxn ang="0">
                  <a:pos x="14" y="36"/>
                </a:cxn>
                <a:cxn ang="0">
                  <a:pos x="18" y="32"/>
                </a:cxn>
                <a:cxn ang="0">
                  <a:pos x="18" y="32"/>
                </a:cxn>
                <a:cxn ang="0">
                  <a:pos x="18" y="30"/>
                </a:cxn>
                <a:cxn ang="0">
                  <a:pos x="20" y="34"/>
                </a:cxn>
                <a:cxn ang="0">
                  <a:pos x="20" y="38"/>
                </a:cxn>
                <a:cxn ang="0">
                  <a:pos x="20" y="40"/>
                </a:cxn>
                <a:cxn ang="0">
                  <a:pos x="22" y="42"/>
                </a:cxn>
                <a:cxn ang="0">
                  <a:pos x="22" y="42"/>
                </a:cxn>
                <a:cxn ang="0">
                  <a:pos x="24" y="42"/>
                </a:cxn>
                <a:cxn ang="0">
                  <a:pos x="26" y="38"/>
                </a:cxn>
                <a:cxn ang="0">
                  <a:pos x="26" y="24"/>
                </a:cxn>
                <a:cxn ang="0">
                  <a:pos x="26" y="24"/>
                </a:cxn>
                <a:cxn ang="0">
                  <a:pos x="26" y="18"/>
                </a:cxn>
                <a:cxn ang="0">
                  <a:pos x="24" y="14"/>
                </a:cxn>
                <a:cxn ang="0">
                  <a:pos x="18" y="8"/>
                </a:cxn>
                <a:cxn ang="0">
                  <a:pos x="12" y="2"/>
                </a:cxn>
                <a:cxn ang="0">
                  <a:pos x="6" y="0"/>
                </a:cxn>
                <a:cxn ang="0">
                  <a:pos x="6" y="0"/>
                </a:cxn>
              </a:cxnLst>
              <a:rect l="0" t="0" r="r" b="b"/>
              <a:pathLst>
                <a:path w="26" h="42">
                  <a:moveTo>
                    <a:pt x="6" y="0"/>
                  </a:moveTo>
                  <a:lnTo>
                    <a:pt x="6" y="0"/>
                  </a:lnTo>
                  <a:lnTo>
                    <a:pt x="6" y="2"/>
                  </a:lnTo>
                  <a:lnTo>
                    <a:pt x="6" y="2"/>
                  </a:lnTo>
                  <a:lnTo>
                    <a:pt x="6" y="8"/>
                  </a:lnTo>
                  <a:lnTo>
                    <a:pt x="6" y="12"/>
                  </a:lnTo>
                  <a:lnTo>
                    <a:pt x="4" y="14"/>
                  </a:lnTo>
                  <a:lnTo>
                    <a:pt x="4" y="14"/>
                  </a:lnTo>
                  <a:lnTo>
                    <a:pt x="2" y="18"/>
                  </a:lnTo>
                  <a:lnTo>
                    <a:pt x="0" y="22"/>
                  </a:lnTo>
                  <a:lnTo>
                    <a:pt x="0" y="24"/>
                  </a:lnTo>
                  <a:lnTo>
                    <a:pt x="2" y="24"/>
                  </a:lnTo>
                  <a:lnTo>
                    <a:pt x="6" y="24"/>
                  </a:lnTo>
                  <a:lnTo>
                    <a:pt x="6" y="24"/>
                  </a:lnTo>
                  <a:lnTo>
                    <a:pt x="10" y="20"/>
                  </a:lnTo>
                  <a:lnTo>
                    <a:pt x="12" y="18"/>
                  </a:lnTo>
                  <a:lnTo>
                    <a:pt x="12" y="16"/>
                  </a:lnTo>
                  <a:lnTo>
                    <a:pt x="16" y="16"/>
                  </a:lnTo>
                  <a:lnTo>
                    <a:pt x="16" y="16"/>
                  </a:lnTo>
                  <a:lnTo>
                    <a:pt x="16" y="18"/>
                  </a:lnTo>
                  <a:lnTo>
                    <a:pt x="16" y="20"/>
                  </a:lnTo>
                  <a:lnTo>
                    <a:pt x="10" y="24"/>
                  </a:lnTo>
                  <a:lnTo>
                    <a:pt x="6" y="28"/>
                  </a:lnTo>
                  <a:lnTo>
                    <a:pt x="4" y="30"/>
                  </a:lnTo>
                  <a:lnTo>
                    <a:pt x="4" y="32"/>
                  </a:lnTo>
                  <a:lnTo>
                    <a:pt x="4" y="32"/>
                  </a:lnTo>
                  <a:lnTo>
                    <a:pt x="8" y="36"/>
                  </a:lnTo>
                  <a:lnTo>
                    <a:pt x="10" y="38"/>
                  </a:lnTo>
                  <a:lnTo>
                    <a:pt x="14" y="36"/>
                  </a:lnTo>
                  <a:lnTo>
                    <a:pt x="18" y="32"/>
                  </a:lnTo>
                  <a:lnTo>
                    <a:pt x="18" y="32"/>
                  </a:lnTo>
                  <a:lnTo>
                    <a:pt x="18" y="30"/>
                  </a:lnTo>
                  <a:lnTo>
                    <a:pt x="20" y="34"/>
                  </a:lnTo>
                  <a:lnTo>
                    <a:pt x="20" y="38"/>
                  </a:lnTo>
                  <a:lnTo>
                    <a:pt x="20" y="40"/>
                  </a:lnTo>
                  <a:lnTo>
                    <a:pt x="22" y="42"/>
                  </a:lnTo>
                  <a:lnTo>
                    <a:pt x="22" y="42"/>
                  </a:lnTo>
                  <a:lnTo>
                    <a:pt x="24" y="42"/>
                  </a:lnTo>
                  <a:lnTo>
                    <a:pt x="26" y="38"/>
                  </a:lnTo>
                  <a:lnTo>
                    <a:pt x="26" y="24"/>
                  </a:lnTo>
                  <a:lnTo>
                    <a:pt x="26" y="24"/>
                  </a:lnTo>
                  <a:lnTo>
                    <a:pt x="26" y="18"/>
                  </a:lnTo>
                  <a:lnTo>
                    <a:pt x="24" y="14"/>
                  </a:lnTo>
                  <a:lnTo>
                    <a:pt x="18" y="8"/>
                  </a:lnTo>
                  <a:lnTo>
                    <a:pt x="12" y="2"/>
                  </a:lnTo>
                  <a:lnTo>
                    <a:pt x="6" y="0"/>
                  </a:lnTo>
                  <a:lnTo>
                    <a:pt x="6"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50" name="Freeform 6045"/>
            <p:cNvSpPr/>
            <p:nvPr/>
          </p:nvSpPr>
          <p:spPr bwMode="auto">
            <a:xfrm>
              <a:off x="5979099" y="1632102"/>
              <a:ext cx="5091" cy="5940"/>
            </a:xfrm>
            <a:custGeom>
              <a:avLst/>
              <a:gdLst/>
              <a:ahLst/>
              <a:cxnLst>
                <a:cxn ang="0">
                  <a:pos x="2" y="0"/>
                </a:cxn>
                <a:cxn ang="0">
                  <a:pos x="2" y="0"/>
                </a:cxn>
                <a:cxn ang="0">
                  <a:pos x="0" y="4"/>
                </a:cxn>
                <a:cxn ang="0">
                  <a:pos x="0" y="6"/>
                </a:cxn>
                <a:cxn ang="0">
                  <a:pos x="2" y="10"/>
                </a:cxn>
                <a:cxn ang="0">
                  <a:pos x="8" y="14"/>
                </a:cxn>
                <a:cxn ang="0">
                  <a:pos x="10" y="12"/>
                </a:cxn>
                <a:cxn ang="0">
                  <a:pos x="10" y="12"/>
                </a:cxn>
                <a:cxn ang="0">
                  <a:pos x="12" y="8"/>
                </a:cxn>
                <a:cxn ang="0">
                  <a:pos x="10" y="4"/>
                </a:cxn>
                <a:cxn ang="0">
                  <a:pos x="6" y="0"/>
                </a:cxn>
                <a:cxn ang="0">
                  <a:pos x="4" y="0"/>
                </a:cxn>
                <a:cxn ang="0">
                  <a:pos x="2" y="0"/>
                </a:cxn>
                <a:cxn ang="0">
                  <a:pos x="2" y="0"/>
                </a:cxn>
              </a:cxnLst>
              <a:rect l="0" t="0" r="r" b="b"/>
              <a:pathLst>
                <a:path w="12" h="14">
                  <a:moveTo>
                    <a:pt x="2" y="0"/>
                  </a:moveTo>
                  <a:lnTo>
                    <a:pt x="2" y="0"/>
                  </a:lnTo>
                  <a:lnTo>
                    <a:pt x="0" y="4"/>
                  </a:lnTo>
                  <a:lnTo>
                    <a:pt x="0" y="6"/>
                  </a:lnTo>
                  <a:lnTo>
                    <a:pt x="2" y="10"/>
                  </a:lnTo>
                  <a:lnTo>
                    <a:pt x="8" y="14"/>
                  </a:lnTo>
                  <a:lnTo>
                    <a:pt x="10" y="12"/>
                  </a:lnTo>
                  <a:lnTo>
                    <a:pt x="10" y="12"/>
                  </a:lnTo>
                  <a:lnTo>
                    <a:pt x="12" y="8"/>
                  </a:lnTo>
                  <a:lnTo>
                    <a:pt x="10" y="4"/>
                  </a:lnTo>
                  <a:lnTo>
                    <a:pt x="6" y="0"/>
                  </a:lnTo>
                  <a:lnTo>
                    <a:pt x="4" y="0"/>
                  </a:lnTo>
                  <a:lnTo>
                    <a:pt x="2" y="0"/>
                  </a:lnTo>
                  <a:lnTo>
                    <a:pt x="2"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51" name="Freeform 6046"/>
            <p:cNvSpPr/>
            <p:nvPr/>
          </p:nvSpPr>
          <p:spPr bwMode="auto">
            <a:xfrm>
              <a:off x="5912907" y="1523484"/>
              <a:ext cx="7638" cy="5940"/>
            </a:xfrm>
            <a:custGeom>
              <a:avLst/>
              <a:gdLst/>
              <a:ahLst/>
              <a:cxnLst>
                <a:cxn ang="0">
                  <a:pos x="18" y="12"/>
                </a:cxn>
                <a:cxn ang="0">
                  <a:pos x="18" y="12"/>
                </a:cxn>
                <a:cxn ang="0">
                  <a:pos x="18" y="8"/>
                </a:cxn>
                <a:cxn ang="0">
                  <a:pos x="18" y="4"/>
                </a:cxn>
                <a:cxn ang="0">
                  <a:pos x="14" y="2"/>
                </a:cxn>
                <a:cxn ang="0">
                  <a:pos x="10" y="0"/>
                </a:cxn>
                <a:cxn ang="0">
                  <a:pos x="10" y="0"/>
                </a:cxn>
                <a:cxn ang="0">
                  <a:pos x="6" y="0"/>
                </a:cxn>
                <a:cxn ang="0">
                  <a:pos x="2" y="4"/>
                </a:cxn>
                <a:cxn ang="0">
                  <a:pos x="0" y="8"/>
                </a:cxn>
                <a:cxn ang="0">
                  <a:pos x="0" y="12"/>
                </a:cxn>
                <a:cxn ang="0">
                  <a:pos x="0" y="12"/>
                </a:cxn>
                <a:cxn ang="0">
                  <a:pos x="0" y="14"/>
                </a:cxn>
                <a:cxn ang="0">
                  <a:pos x="2" y="14"/>
                </a:cxn>
                <a:cxn ang="0">
                  <a:pos x="4" y="10"/>
                </a:cxn>
                <a:cxn ang="0">
                  <a:pos x="8" y="10"/>
                </a:cxn>
                <a:cxn ang="0">
                  <a:pos x="8" y="10"/>
                </a:cxn>
                <a:cxn ang="0">
                  <a:pos x="12" y="14"/>
                </a:cxn>
                <a:cxn ang="0">
                  <a:pos x="14" y="14"/>
                </a:cxn>
                <a:cxn ang="0">
                  <a:pos x="18" y="12"/>
                </a:cxn>
                <a:cxn ang="0">
                  <a:pos x="18" y="12"/>
                </a:cxn>
              </a:cxnLst>
              <a:rect l="0" t="0" r="r" b="b"/>
              <a:pathLst>
                <a:path w="18" h="14">
                  <a:moveTo>
                    <a:pt x="18" y="12"/>
                  </a:moveTo>
                  <a:lnTo>
                    <a:pt x="18" y="12"/>
                  </a:lnTo>
                  <a:lnTo>
                    <a:pt x="18" y="8"/>
                  </a:lnTo>
                  <a:lnTo>
                    <a:pt x="18" y="4"/>
                  </a:lnTo>
                  <a:lnTo>
                    <a:pt x="14" y="2"/>
                  </a:lnTo>
                  <a:lnTo>
                    <a:pt x="10" y="0"/>
                  </a:lnTo>
                  <a:lnTo>
                    <a:pt x="10" y="0"/>
                  </a:lnTo>
                  <a:lnTo>
                    <a:pt x="6" y="0"/>
                  </a:lnTo>
                  <a:lnTo>
                    <a:pt x="2" y="4"/>
                  </a:lnTo>
                  <a:lnTo>
                    <a:pt x="0" y="8"/>
                  </a:lnTo>
                  <a:lnTo>
                    <a:pt x="0" y="12"/>
                  </a:lnTo>
                  <a:lnTo>
                    <a:pt x="0" y="12"/>
                  </a:lnTo>
                  <a:lnTo>
                    <a:pt x="0" y="14"/>
                  </a:lnTo>
                  <a:lnTo>
                    <a:pt x="2" y="14"/>
                  </a:lnTo>
                  <a:lnTo>
                    <a:pt x="4" y="10"/>
                  </a:lnTo>
                  <a:lnTo>
                    <a:pt x="8" y="10"/>
                  </a:lnTo>
                  <a:lnTo>
                    <a:pt x="8" y="10"/>
                  </a:lnTo>
                  <a:lnTo>
                    <a:pt x="12" y="14"/>
                  </a:lnTo>
                  <a:lnTo>
                    <a:pt x="14" y="14"/>
                  </a:lnTo>
                  <a:lnTo>
                    <a:pt x="18" y="12"/>
                  </a:lnTo>
                  <a:lnTo>
                    <a:pt x="18" y="1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52" name="Freeform 6047"/>
            <p:cNvSpPr/>
            <p:nvPr/>
          </p:nvSpPr>
          <p:spPr bwMode="auto">
            <a:xfrm>
              <a:off x="5907814" y="1509059"/>
              <a:ext cx="4243" cy="4243"/>
            </a:xfrm>
            <a:custGeom>
              <a:avLst/>
              <a:gdLst/>
              <a:ahLst/>
              <a:cxnLst>
                <a:cxn ang="0">
                  <a:pos x="0" y="8"/>
                </a:cxn>
                <a:cxn ang="0">
                  <a:pos x="0" y="8"/>
                </a:cxn>
                <a:cxn ang="0">
                  <a:pos x="2" y="10"/>
                </a:cxn>
                <a:cxn ang="0">
                  <a:pos x="2" y="10"/>
                </a:cxn>
                <a:cxn ang="0">
                  <a:pos x="6" y="8"/>
                </a:cxn>
                <a:cxn ang="0">
                  <a:pos x="8" y="4"/>
                </a:cxn>
                <a:cxn ang="0">
                  <a:pos x="10" y="0"/>
                </a:cxn>
                <a:cxn ang="0">
                  <a:pos x="10" y="0"/>
                </a:cxn>
                <a:cxn ang="0">
                  <a:pos x="8" y="0"/>
                </a:cxn>
                <a:cxn ang="0">
                  <a:pos x="4" y="0"/>
                </a:cxn>
                <a:cxn ang="0">
                  <a:pos x="0" y="4"/>
                </a:cxn>
                <a:cxn ang="0">
                  <a:pos x="0" y="8"/>
                </a:cxn>
                <a:cxn ang="0">
                  <a:pos x="0" y="8"/>
                </a:cxn>
              </a:cxnLst>
              <a:rect l="0" t="0" r="r" b="b"/>
              <a:pathLst>
                <a:path w="10" h="10">
                  <a:moveTo>
                    <a:pt x="0" y="8"/>
                  </a:moveTo>
                  <a:lnTo>
                    <a:pt x="0" y="8"/>
                  </a:lnTo>
                  <a:lnTo>
                    <a:pt x="2" y="10"/>
                  </a:lnTo>
                  <a:lnTo>
                    <a:pt x="2" y="10"/>
                  </a:lnTo>
                  <a:lnTo>
                    <a:pt x="6" y="8"/>
                  </a:lnTo>
                  <a:lnTo>
                    <a:pt x="8" y="4"/>
                  </a:lnTo>
                  <a:lnTo>
                    <a:pt x="10" y="0"/>
                  </a:lnTo>
                  <a:lnTo>
                    <a:pt x="10" y="0"/>
                  </a:lnTo>
                  <a:lnTo>
                    <a:pt x="8" y="0"/>
                  </a:lnTo>
                  <a:lnTo>
                    <a:pt x="4" y="0"/>
                  </a:lnTo>
                  <a:lnTo>
                    <a:pt x="0" y="4"/>
                  </a:lnTo>
                  <a:lnTo>
                    <a:pt x="0" y="8"/>
                  </a:lnTo>
                  <a:lnTo>
                    <a:pt x="0" y="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53" name="Freeform 6048"/>
            <p:cNvSpPr/>
            <p:nvPr/>
          </p:nvSpPr>
          <p:spPr bwMode="auto">
            <a:xfrm>
              <a:off x="5900177" y="1499725"/>
              <a:ext cx="3394" cy="3394"/>
            </a:xfrm>
            <a:custGeom>
              <a:avLst/>
              <a:gdLst/>
              <a:ahLst/>
              <a:cxnLst>
                <a:cxn ang="0">
                  <a:pos x="2" y="8"/>
                </a:cxn>
                <a:cxn ang="0">
                  <a:pos x="2" y="8"/>
                </a:cxn>
                <a:cxn ang="0">
                  <a:pos x="6" y="8"/>
                </a:cxn>
                <a:cxn ang="0">
                  <a:pos x="8" y="4"/>
                </a:cxn>
                <a:cxn ang="0">
                  <a:pos x="8" y="4"/>
                </a:cxn>
                <a:cxn ang="0">
                  <a:pos x="8" y="0"/>
                </a:cxn>
                <a:cxn ang="0">
                  <a:pos x="4" y="0"/>
                </a:cxn>
                <a:cxn ang="0">
                  <a:pos x="4" y="0"/>
                </a:cxn>
                <a:cxn ang="0">
                  <a:pos x="0" y="2"/>
                </a:cxn>
                <a:cxn ang="0">
                  <a:pos x="0" y="4"/>
                </a:cxn>
                <a:cxn ang="0">
                  <a:pos x="2" y="8"/>
                </a:cxn>
                <a:cxn ang="0">
                  <a:pos x="2" y="8"/>
                </a:cxn>
              </a:cxnLst>
              <a:rect l="0" t="0" r="r" b="b"/>
              <a:pathLst>
                <a:path w="8" h="8">
                  <a:moveTo>
                    <a:pt x="2" y="8"/>
                  </a:moveTo>
                  <a:lnTo>
                    <a:pt x="2" y="8"/>
                  </a:lnTo>
                  <a:lnTo>
                    <a:pt x="6" y="8"/>
                  </a:lnTo>
                  <a:lnTo>
                    <a:pt x="8" y="4"/>
                  </a:lnTo>
                  <a:lnTo>
                    <a:pt x="8" y="4"/>
                  </a:lnTo>
                  <a:lnTo>
                    <a:pt x="8" y="0"/>
                  </a:lnTo>
                  <a:lnTo>
                    <a:pt x="4" y="0"/>
                  </a:lnTo>
                  <a:lnTo>
                    <a:pt x="4" y="0"/>
                  </a:lnTo>
                  <a:lnTo>
                    <a:pt x="0" y="2"/>
                  </a:lnTo>
                  <a:lnTo>
                    <a:pt x="0" y="4"/>
                  </a:lnTo>
                  <a:lnTo>
                    <a:pt x="2" y="8"/>
                  </a:lnTo>
                  <a:lnTo>
                    <a:pt x="2" y="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54" name="Freeform 6049"/>
            <p:cNvSpPr/>
            <p:nvPr/>
          </p:nvSpPr>
          <p:spPr bwMode="auto">
            <a:xfrm>
              <a:off x="5881508" y="1544699"/>
              <a:ext cx="26308" cy="28851"/>
            </a:xfrm>
            <a:custGeom>
              <a:avLst/>
              <a:gdLst/>
              <a:ahLst/>
              <a:cxnLst>
                <a:cxn ang="0">
                  <a:pos x="52" y="56"/>
                </a:cxn>
                <a:cxn ang="0">
                  <a:pos x="52" y="50"/>
                </a:cxn>
                <a:cxn ang="0">
                  <a:pos x="48" y="52"/>
                </a:cxn>
                <a:cxn ang="0">
                  <a:pos x="46" y="52"/>
                </a:cxn>
                <a:cxn ang="0">
                  <a:pos x="44" y="48"/>
                </a:cxn>
                <a:cxn ang="0">
                  <a:pos x="42" y="46"/>
                </a:cxn>
                <a:cxn ang="0">
                  <a:pos x="34" y="40"/>
                </a:cxn>
                <a:cxn ang="0">
                  <a:pos x="32" y="32"/>
                </a:cxn>
                <a:cxn ang="0">
                  <a:pos x="34" y="30"/>
                </a:cxn>
                <a:cxn ang="0">
                  <a:pos x="30" y="28"/>
                </a:cxn>
                <a:cxn ang="0">
                  <a:pos x="26" y="26"/>
                </a:cxn>
                <a:cxn ang="0">
                  <a:pos x="28" y="24"/>
                </a:cxn>
                <a:cxn ang="0">
                  <a:pos x="38" y="22"/>
                </a:cxn>
                <a:cxn ang="0">
                  <a:pos x="38" y="18"/>
                </a:cxn>
                <a:cxn ang="0">
                  <a:pos x="36" y="16"/>
                </a:cxn>
                <a:cxn ang="0">
                  <a:pos x="36" y="14"/>
                </a:cxn>
                <a:cxn ang="0">
                  <a:pos x="36" y="8"/>
                </a:cxn>
                <a:cxn ang="0">
                  <a:pos x="32" y="4"/>
                </a:cxn>
                <a:cxn ang="0">
                  <a:pos x="32" y="2"/>
                </a:cxn>
                <a:cxn ang="0">
                  <a:pos x="26" y="2"/>
                </a:cxn>
                <a:cxn ang="0">
                  <a:pos x="22" y="6"/>
                </a:cxn>
                <a:cxn ang="0">
                  <a:pos x="16" y="8"/>
                </a:cxn>
                <a:cxn ang="0">
                  <a:pos x="2" y="10"/>
                </a:cxn>
                <a:cxn ang="0">
                  <a:pos x="2" y="14"/>
                </a:cxn>
                <a:cxn ang="0">
                  <a:pos x="2" y="14"/>
                </a:cxn>
                <a:cxn ang="0">
                  <a:pos x="10" y="14"/>
                </a:cxn>
                <a:cxn ang="0">
                  <a:pos x="14" y="16"/>
                </a:cxn>
                <a:cxn ang="0">
                  <a:pos x="16" y="18"/>
                </a:cxn>
                <a:cxn ang="0">
                  <a:pos x="12" y="20"/>
                </a:cxn>
                <a:cxn ang="0">
                  <a:pos x="10" y="24"/>
                </a:cxn>
                <a:cxn ang="0">
                  <a:pos x="18" y="30"/>
                </a:cxn>
                <a:cxn ang="0">
                  <a:pos x="22" y="30"/>
                </a:cxn>
                <a:cxn ang="0">
                  <a:pos x="20" y="32"/>
                </a:cxn>
                <a:cxn ang="0">
                  <a:pos x="20" y="34"/>
                </a:cxn>
                <a:cxn ang="0">
                  <a:pos x="34" y="48"/>
                </a:cxn>
                <a:cxn ang="0">
                  <a:pos x="38" y="52"/>
                </a:cxn>
                <a:cxn ang="0">
                  <a:pos x="40" y="56"/>
                </a:cxn>
                <a:cxn ang="0">
                  <a:pos x="42" y="58"/>
                </a:cxn>
                <a:cxn ang="0">
                  <a:pos x="46" y="64"/>
                </a:cxn>
                <a:cxn ang="0">
                  <a:pos x="54" y="68"/>
                </a:cxn>
                <a:cxn ang="0">
                  <a:pos x="60" y="68"/>
                </a:cxn>
                <a:cxn ang="0">
                  <a:pos x="62" y="64"/>
                </a:cxn>
                <a:cxn ang="0">
                  <a:pos x="60" y="60"/>
                </a:cxn>
                <a:cxn ang="0">
                  <a:pos x="52" y="58"/>
                </a:cxn>
                <a:cxn ang="0">
                  <a:pos x="52" y="56"/>
                </a:cxn>
              </a:cxnLst>
              <a:rect l="0" t="0" r="r" b="b"/>
              <a:pathLst>
                <a:path w="62" h="68">
                  <a:moveTo>
                    <a:pt x="52" y="56"/>
                  </a:moveTo>
                  <a:lnTo>
                    <a:pt x="52" y="56"/>
                  </a:lnTo>
                  <a:lnTo>
                    <a:pt x="52" y="54"/>
                  </a:lnTo>
                  <a:lnTo>
                    <a:pt x="52" y="50"/>
                  </a:lnTo>
                  <a:lnTo>
                    <a:pt x="52" y="50"/>
                  </a:lnTo>
                  <a:lnTo>
                    <a:pt x="48" y="52"/>
                  </a:lnTo>
                  <a:lnTo>
                    <a:pt x="48" y="52"/>
                  </a:lnTo>
                  <a:lnTo>
                    <a:pt x="46" y="52"/>
                  </a:lnTo>
                  <a:lnTo>
                    <a:pt x="46" y="50"/>
                  </a:lnTo>
                  <a:lnTo>
                    <a:pt x="44" y="48"/>
                  </a:lnTo>
                  <a:lnTo>
                    <a:pt x="42" y="46"/>
                  </a:lnTo>
                  <a:lnTo>
                    <a:pt x="42" y="46"/>
                  </a:lnTo>
                  <a:lnTo>
                    <a:pt x="38" y="46"/>
                  </a:lnTo>
                  <a:lnTo>
                    <a:pt x="34" y="40"/>
                  </a:lnTo>
                  <a:lnTo>
                    <a:pt x="32" y="36"/>
                  </a:lnTo>
                  <a:lnTo>
                    <a:pt x="32" y="32"/>
                  </a:lnTo>
                  <a:lnTo>
                    <a:pt x="32" y="32"/>
                  </a:lnTo>
                  <a:lnTo>
                    <a:pt x="34" y="30"/>
                  </a:lnTo>
                  <a:lnTo>
                    <a:pt x="34" y="30"/>
                  </a:lnTo>
                  <a:lnTo>
                    <a:pt x="30" y="28"/>
                  </a:lnTo>
                  <a:lnTo>
                    <a:pt x="26" y="26"/>
                  </a:lnTo>
                  <a:lnTo>
                    <a:pt x="26" y="26"/>
                  </a:lnTo>
                  <a:lnTo>
                    <a:pt x="26" y="24"/>
                  </a:lnTo>
                  <a:lnTo>
                    <a:pt x="28" y="24"/>
                  </a:lnTo>
                  <a:lnTo>
                    <a:pt x="34" y="24"/>
                  </a:lnTo>
                  <a:lnTo>
                    <a:pt x="38" y="22"/>
                  </a:lnTo>
                  <a:lnTo>
                    <a:pt x="38" y="22"/>
                  </a:lnTo>
                  <a:lnTo>
                    <a:pt x="38" y="18"/>
                  </a:lnTo>
                  <a:lnTo>
                    <a:pt x="38" y="18"/>
                  </a:lnTo>
                  <a:lnTo>
                    <a:pt x="36" y="16"/>
                  </a:lnTo>
                  <a:lnTo>
                    <a:pt x="36" y="14"/>
                  </a:lnTo>
                  <a:lnTo>
                    <a:pt x="36" y="14"/>
                  </a:lnTo>
                  <a:lnTo>
                    <a:pt x="36" y="10"/>
                  </a:lnTo>
                  <a:lnTo>
                    <a:pt x="36" y="8"/>
                  </a:lnTo>
                  <a:lnTo>
                    <a:pt x="34" y="8"/>
                  </a:lnTo>
                  <a:lnTo>
                    <a:pt x="32" y="4"/>
                  </a:lnTo>
                  <a:lnTo>
                    <a:pt x="32" y="4"/>
                  </a:lnTo>
                  <a:lnTo>
                    <a:pt x="32" y="2"/>
                  </a:lnTo>
                  <a:lnTo>
                    <a:pt x="30" y="0"/>
                  </a:lnTo>
                  <a:lnTo>
                    <a:pt x="26" y="2"/>
                  </a:lnTo>
                  <a:lnTo>
                    <a:pt x="22" y="6"/>
                  </a:lnTo>
                  <a:lnTo>
                    <a:pt x="22" y="6"/>
                  </a:lnTo>
                  <a:lnTo>
                    <a:pt x="20" y="8"/>
                  </a:lnTo>
                  <a:lnTo>
                    <a:pt x="16" y="8"/>
                  </a:lnTo>
                  <a:lnTo>
                    <a:pt x="8" y="10"/>
                  </a:lnTo>
                  <a:lnTo>
                    <a:pt x="2" y="10"/>
                  </a:lnTo>
                  <a:lnTo>
                    <a:pt x="0" y="12"/>
                  </a:lnTo>
                  <a:lnTo>
                    <a:pt x="2" y="14"/>
                  </a:lnTo>
                  <a:lnTo>
                    <a:pt x="2" y="14"/>
                  </a:lnTo>
                  <a:lnTo>
                    <a:pt x="2" y="14"/>
                  </a:lnTo>
                  <a:lnTo>
                    <a:pt x="4" y="14"/>
                  </a:lnTo>
                  <a:lnTo>
                    <a:pt x="10" y="14"/>
                  </a:lnTo>
                  <a:lnTo>
                    <a:pt x="10" y="14"/>
                  </a:lnTo>
                  <a:lnTo>
                    <a:pt x="14" y="16"/>
                  </a:lnTo>
                  <a:lnTo>
                    <a:pt x="16" y="18"/>
                  </a:lnTo>
                  <a:lnTo>
                    <a:pt x="16" y="18"/>
                  </a:lnTo>
                  <a:lnTo>
                    <a:pt x="12" y="20"/>
                  </a:lnTo>
                  <a:lnTo>
                    <a:pt x="12" y="20"/>
                  </a:lnTo>
                  <a:lnTo>
                    <a:pt x="10" y="20"/>
                  </a:lnTo>
                  <a:lnTo>
                    <a:pt x="10" y="24"/>
                  </a:lnTo>
                  <a:lnTo>
                    <a:pt x="14" y="28"/>
                  </a:lnTo>
                  <a:lnTo>
                    <a:pt x="18" y="30"/>
                  </a:lnTo>
                  <a:lnTo>
                    <a:pt x="18" y="30"/>
                  </a:lnTo>
                  <a:lnTo>
                    <a:pt x="22" y="30"/>
                  </a:lnTo>
                  <a:lnTo>
                    <a:pt x="22" y="30"/>
                  </a:lnTo>
                  <a:lnTo>
                    <a:pt x="20" y="32"/>
                  </a:lnTo>
                  <a:lnTo>
                    <a:pt x="20" y="34"/>
                  </a:lnTo>
                  <a:lnTo>
                    <a:pt x="20" y="34"/>
                  </a:lnTo>
                  <a:lnTo>
                    <a:pt x="24" y="40"/>
                  </a:lnTo>
                  <a:lnTo>
                    <a:pt x="34" y="48"/>
                  </a:lnTo>
                  <a:lnTo>
                    <a:pt x="34" y="48"/>
                  </a:lnTo>
                  <a:lnTo>
                    <a:pt x="38" y="52"/>
                  </a:lnTo>
                  <a:lnTo>
                    <a:pt x="40" y="54"/>
                  </a:lnTo>
                  <a:lnTo>
                    <a:pt x="40" y="56"/>
                  </a:lnTo>
                  <a:lnTo>
                    <a:pt x="42" y="58"/>
                  </a:lnTo>
                  <a:lnTo>
                    <a:pt x="42" y="58"/>
                  </a:lnTo>
                  <a:lnTo>
                    <a:pt x="44" y="62"/>
                  </a:lnTo>
                  <a:lnTo>
                    <a:pt x="46" y="64"/>
                  </a:lnTo>
                  <a:lnTo>
                    <a:pt x="50" y="68"/>
                  </a:lnTo>
                  <a:lnTo>
                    <a:pt x="54" y="68"/>
                  </a:lnTo>
                  <a:lnTo>
                    <a:pt x="54" y="68"/>
                  </a:lnTo>
                  <a:lnTo>
                    <a:pt x="60" y="68"/>
                  </a:lnTo>
                  <a:lnTo>
                    <a:pt x="62" y="66"/>
                  </a:lnTo>
                  <a:lnTo>
                    <a:pt x="62" y="64"/>
                  </a:lnTo>
                  <a:lnTo>
                    <a:pt x="60" y="60"/>
                  </a:lnTo>
                  <a:lnTo>
                    <a:pt x="60" y="60"/>
                  </a:lnTo>
                  <a:lnTo>
                    <a:pt x="56" y="58"/>
                  </a:lnTo>
                  <a:lnTo>
                    <a:pt x="52" y="58"/>
                  </a:lnTo>
                  <a:lnTo>
                    <a:pt x="50" y="58"/>
                  </a:lnTo>
                  <a:lnTo>
                    <a:pt x="52" y="56"/>
                  </a:lnTo>
                  <a:lnTo>
                    <a:pt x="52" y="5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55" name="Freeform 6050"/>
            <p:cNvSpPr/>
            <p:nvPr/>
          </p:nvSpPr>
          <p:spPr bwMode="auto">
            <a:xfrm>
              <a:off x="5946851" y="1565913"/>
              <a:ext cx="2546" cy="4243"/>
            </a:xfrm>
            <a:custGeom>
              <a:avLst/>
              <a:gdLst/>
              <a:ahLst/>
              <a:cxnLst>
                <a:cxn ang="0">
                  <a:pos x="2" y="0"/>
                </a:cxn>
                <a:cxn ang="0">
                  <a:pos x="2" y="0"/>
                </a:cxn>
                <a:cxn ang="0">
                  <a:pos x="0" y="2"/>
                </a:cxn>
                <a:cxn ang="0">
                  <a:pos x="0" y="6"/>
                </a:cxn>
                <a:cxn ang="0">
                  <a:pos x="0" y="8"/>
                </a:cxn>
                <a:cxn ang="0">
                  <a:pos x="4" y="10"/>
                </a:cxn>
                <a:cxn ang="0">
                  <a:pos x="4" y="10"/>
                </a:cxn>
                <a:cxn ang="0">
                  <a:pos x="6" y="10"/>
                </a:cxn>
                <a:cxn ang="0">
                  <a:pos x="6" y="6"/>
                </a:cxn>
                <a:cxn ang="0">
                  <a:pos x="4" y="2"/>
                </a:cxn>
                <a:cxn ang="0">
                  <a:pos x="2" y="0"/>
                </a:cxn>
                <a:cxn ang="0">
                  <a:pos x="2" y="0"/>
                </a:cxn>
              </a:cxnLst>
              <a:rect l="0" t="0" r="r" b="b"/>
              <a:pathLst>
                <a:path w="6" h="10">
                  <a:moveTo>
                    <a:pt x="2" y="0"/>
                  </a:moveTo>
                  <a:lnTo>
                    <a:pt x="2" y="0"/>
                  </a:lnTo>
                  <a:lnTo>
                    <a:pt x="0" y="2"/>
                  </a:lnTo>
                  <a:lnTo>
                    <a:pt x="0" y="6"/>
                  </a:lnTo>
                  <a:lnTo>
                    <a:pt x="0" y="8"/>
                  </a:lnTo>
                  <a:lnTo>
                    <a:pt x="4" y="10"/>
                  </a:lnTo>
                  <a:lnTo>
                    <a:pt x="4" y="10"/>
                  </a:lnTo>
                  <a:lnTo>
                    <a:pt x="6" y="10"/>
                  </a:lnTo>
                  <a:lnTo>
                    <a:pt x="6" y="6"/>
                  </a:lnTo>
                  <a:lnTo>
                    <a:pt x="4" y="2"/>
                  </a:lnTo>
                  <a:lnTo>
                    <a:pt x="2" y="0"/>
                  </a:lnTo>
                  <a:lnTo>
                    <a:pt x="2"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56" name="Freeform 6051"/>
            <p:cNvSpPr/>
            <p:nvPr/>
          </p:nvSpPr>
          <p:spPr bwMode="auto">
            <a:xfrm>
              <a:off x="5937516" y="1557427"/>
              <a:ext cx="5940" cy="8486"/>
            </a:xfrm>
            <a:custGeom>
              <a:avLst/>
              <a:gdLst/>
              <a:ahLst/>
              <a:cxnLst>
                <a:cxn ang="0">
                  <a:pos x="0" y="2"/>
                </a:cxn>
                <a:cxn ang="0">
                  <a:pos x="0" y="2"/>
                </a:cxn>
                <a:cxn ang="0">
                  <a:pos x="2" y="8"/>
                </a:cxn>
                <a:cxn ang="0">
                  <a:pos x="10" y="18"/>
                </a:cxn>
                <a:cxn ang="0">
                  <a:pos x="10" y="18"/>
                </a:cxn>
                <a:cxn ang="0">
                  <a:pos x="14" y="20"/>
                </a:cxn>
                <a:cxn ang="0">
                  <a:pos x="14" y="16"/>
                </a:cxn>
                <a:cxn ang="0">
                  <a:pos x="12" y="12"/>
                </a:cxn>
                <a:cxn ang="0">
                  <a:pos x="10" y="8"/>
                </a:cxn>
                <a:cxn ang="0">
                  <a:pos x="10" y="8"/>
                </a:cxn>
                <a:cxn ang="0">
                  <a:pos x="4" y="0"/>
                </a:cxn>
                <a:cxn ang="0">
                  <a:pos x="2" y="0"/>
                </a:cxn>
                <a:cxn ang="0">
                  <a:pos x="0" y="2"/>
                </a:cxn>
                <a:cxn ang="0">
                  <a:pos x="0" y="2"/>
                </a:cxn>
              </a:cxnLst>
              <a:rect l="0" t="0" r="r" b="b"/>
              <a:pathLst>
                <a:path w="14" h="20">
                  <a:moveTo>
                    <a:pt x="0" y="2"/>
                  </a:moveTo>
                  <a:lnTo>
                    <a:pt x="0" y="2"/>
                  </a:lnTo>
                  <a:lnTo>
                    <a:pt x="2" y="8"/>
                  </a:lnTo>
                  <a:lnTo>
                    <a:pt x="10" y="18"/>
                  </a:lnTo>
                  <a:lnTo>
                    <a:pt x="10" y="18"/>
                  </a:lnTo>
                  <a:lnTo>
                    <a:pt x="14" y="20"/>
                  </a:lnTo>
                  <a:lnTo>
                    <a:pt x="14" y="16"/>
                  </a:lnTo>
                  <a:lnTo>
                    <a:pt x="12" y="12"/>
                  </a:lnTo>
                  <a:lnTo>
                    <a:pt x="10" y="8"/>
                  </a:lnTo>
                  <a:lnTo>
                    <a:pt x="10" y="8"/>
                  </a:lnTo>
                  <a:lnTo>
                    <a:pt x="4" y="0"/>
                  </a:lnTo>
                  <a:lnTo>
                    <a:pt x="2" y="0"/>
                  </a:lnTo>
                  <a:lnTo>
                    <a:pt x="0" y="2"/>
                  </a:lnTo>
                  <a:lnTo>
                    <a:pt x="0"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57" name="Freeform 6052"/>
            <p:cNvSpPr/>
            <p:nvPr/>
          </p:nvSpPr>
          <p:spPr bwMode="auto">
            <a:xfrm>
              <a:off x="5920544" y="1528576"/>
              <a:ext cx="12729" cy="17820"/>
            </a:xfrm>
            <a:custGeom>
              <a:avLst/>
              <a:gdLst/>
              <a:ahLst/>
              <a:cxnLst>
                <a:cxn ang="0">
                  <a:pos x="30" y="26"/>
                </a:cxn>
                <a:cxn ang="0">
                  <a:pos x="30" y="26"/>
                </a:cxn>
                <a:cxn ang="0">
                  <a:pos x="20" y="16"/>
                </a:cxn>
                <a:cxn ang="0">
                  <a:pos x="8" y="2"/>
                </a:cxn>
                <a:cxn ang="0">
                  <a:pos x="8" y="2"/>
                </a:cxn>
                <a:cxn ang="0">
                  <a:pos x="2" y="0"/>
                </a:cxn>
                <a:cxn ang="0">
                  <a:pos x="0" y="2"/>
                </a:cxn>
                <a:cxn ang="0">
                  <a:pos x="0" y="4"/>
                </a:cxn>
                <a:cxn ang="0">
                  <a:pos x="0" y="8"/>
                </a:cxn>
                <a:cxn ang="0">
                  <a:pos x="0" y="8"/>
                </a:cxn>
                <a:cxn ang="0">
                  <a:pos x="6" y="16"/>
                </a:cxn>
                <a:cxn ang="0">
                  <a:pos x="8" y="18"/>
                </a:cxn>
                <a:cxn ang="0">
                  <a:pos x="12" y="20"/>
                </a:cxn>
                <a:cxn ang="0">
                  <a:pos x="12" y="20"/>
                </a:cxn>
                <a:cxn ang="0">
                  <a:pos x="14" y="22"/>
                </a:cxn>
                <a:cxn ang="0">
                  <a:pos x="18" y="26"/>
                </a:cxn>
                <a:cxn ang="0">
                  <a:pos x="24" y="40"/>
                </a:cxn>
                <a:cxn ang="0">
                  <a:pos x="24" y="40"/>
                </a:cxn>
                <a:cxn ang="0">
                  <a:pos x="26" y="40"/>
                </a:cxn>
                <a:cxn ang="0">
                  <a:pos x="28" y="42"/>
                </a:cxn>
                <a:cxn ang="0">
                  <a:pos x="30" y="40"/>
                </a:cxn>
                <a:cxn ang="0">
                  <a:pos x="30" y="38"/>
                </a:cxn>
                <a:cxn ang="0">
                  <a:pos x="30" y="38"/>
                </a:cxn>
                <a:cxn ang="0">
                  <a:pos x="30" y="36"/>
                </a:cxn>
                <a:cxn ang="0">
                  <a:pos x="30" y="34"/>
                </a:cxn>
                <a:cxn ang="0">
                  <a:pos x="30" y="32"/>
                </a:cxn>
                <a:cxn ang="0">
                  <a:pos x="30" y="26"/>
                </a:cxn>
                <a:cxn ang="0">
                  <a:pos x="30" y="26"/>
                </a:cxn>
              </a:cxnLst>
              <a:rect l="0" t="0" r="r" b="b"/>
              <a:pathLst>
                <a:path w="30" h="42">
                  <a:moveTo>
                    <a:pt x="30" y="26"/>
                  </a:moveTo>
                  <a:lnTo>
                    <a:pt x="30" y="26"/>
                  </a:lnTo>
                  <a:lnTo>
                    <a:pt x="20" y="16"/>
                  </a:lnTo>
                  <a:lnTo>
                    <a:pt x="8" y="2"/>
                  </a:lnTo>
                  <a:lnTo>
                    <a:pt x="8" y="2"/>
                  </a:lnTo>
                  <a:lnTo>
                    <a:pt x="2" y="0"/>
                  </a:lnTo>
                  <a:lnTo>
                    <a:pt x="0" y="2"/>
                  </a:lnTo>
                  <a:lnTo>
                    <a:pt x="0" y="4"/>
                  </a:lnTo>
                  <a:lnTo>
                    <a:pt x="0" y="8"/>
                  </a:lnTo>
                  <a:lnTo>
                    <a:pt x="0" y="8"/>
                  </a:lnTo>
                  <a:lnTo>
                    <a:pt x="6" y="16"/>
                  </a:lnTo>
                  <a:lnTo>
                    <a:pt x="8" y="18"/>
                  </a:lnTo>
                  <a:lnTo>
                    <a:pt x="12" y="20"/>
                  </a:lnTo>
                  <a:lnTo>
                    <a:pt x="12" y="20"/>
                  </a:lnTo>
                  <a:lnTo>
                    <a:pt x="14" y="22"/>
                  </a:lnTo>
                  <a:lnTo>
                    <a:pt x="18" y="26"/>
                  </a:lnTo>
                  <a:lnTo>
                    <a:pt x="24" y="40"/>
                  </a:lnTo>
                  <a:lnTo>
                    <a:pt x="24" y="40"/>
                  </a:lnTo>
                  <a:lnTo>
                    <a:pt x="26" y="40"/>
                  </a:lnTo>
                  <a:lnTo>
                    <a:pt x="28" y="42"/>
                  </a:lnTo>
                  <a:lnTo>
                    <a:pt x="30" y="40"/>
                  </a:lnTo>
                  <a:lnTo>
                    <a:pt x="30" y="38"/>
                  </a:lnTo>
                  <a:lnTo>
                    <a:pt x="30" y="38"/>
                  </a:lnTo>
                  <a:lnTo>
                    <a:pt x="30" y="36"/>
                  </a:lnTo>
                  <a:lnTo>
                    <a:pt x="30" y="34"/>
                  </a:lnTo>
                  <a:lnTo>
                    <a:pt x="30" y="32"/>
                  </a:lnTo>
                  <a:lnTo>
                    <a:pt x="30" y="26"/>
                  </a:lnTo>
                  <a:lnTo>
                    <a:pt x="30" y="2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58" name="Freeform 6053"/>
            <p:cNvSpPr/>
            <p:nvPr/>
          </p:nvSpPr>
          <p:spPr bwMode="auto">
            <a:xfrm>
              <a:off x="5916301" y="1535365"/>
              <a:ext cx="11881" cy="11880"/>
            </a:xfrm>
            <a:custGeom>
              <a:avLst/>
              <a:gdLst/>
              <a:ahLst/>
              <a:cxnLst>
                <a:cxn ang="0">
                  <a:pos x="6" y="2"/>
                </a:cxn>
                <a:cxn ang="0">
                  <a:pos x="6" y="2"/>
                </a:cxn>
                <a:cxn ang="0">
                  <a:pos x="0" y="0"/>
                </a:cxn>
                <a:cxn ang="0">
                  <a:pos x="0" y="0"/>
                </a:cxn>
                <a:cxn ang="0">
                  <a:pos x="0" y="0"/>
                </a:cxn>
                <a:cxn ang="0">
                  <a:pos x="4" y="10"/>
                </a:cxn>
                <a:cxn ang="0">
                  <a:pos x="4" y="10"/>
                </a:cxn>
                <a:cxn ang="0">
                  <a:pos x="8" y="14"/>
                </a:cxn>
                <a:cxn ang="0">
                  <a:pos x="12" y="16"/>
                </a:cxn>
                <a:cxn ang="0">
                  <a:pos x="16" y="18"/>
                </a:cxn>
                <a:cxn ang="0">
                  <a:pos x="20" y="24"/>
                </a:cxn>
                <a:cxn ang="0">
                  <a:pos x="20" y="24"/>
                </a:cxn>
                <a:cxn ang="0">
                  <a:pos x="24" y="28"/>
                </a:cxn>
                <a:cxn ang="0">
                  <a:pos x="26" y="28"/>
                </a:cxn>
                <a:cxn ang="0">
                  <a:pos x="28" y="24"/>
                </a:cxn>
                <a:cxn ang="0">
                  <a:pos x="28" y="18"/>
                </a:cxn>
                <a:cxn ang="0">
                  <a:pos x="28" y="18"/>
                </a:cxn>
                <a:cxn ang="0">
                  <a:pos x="24" y="14"/>
                </a:cxn>
                <a:cxn ang="0">
                  <a:pos x="20" y="10"/>
                </a:cxn>
                <a:cxn ang="0">
                  <a:pos x="6" y="2"/>
                </a:cxn>
                <a:cxn ang="0">
                  <a:pos x="6" y="2"/>
                </a:cxn>
              </a:cxnLst>
              <a:rect l="0" t="0" r="r" b="b"/>
              <a:pathLst>
                <a:path w="28" h="28">
                  <a:moveTo>
                    <a:pt x="6" y="2"/>
                  </a:moveTo>
                  <a:lnTo>
                    <a:pt x="6" y="2"/>
                  </a:lnTo>
                  <a:lnTo>
                    <a:pt x="0" y="0"/>
                  </a:lnTo>
                  <a:lnTo>
                    <a:pt x="0" y="0"/>
                  </a:lnTo>
                  <a:lnTo>
                    <a:pt x="0" y="0"/>
                  </a:lnTo>
                  <a:lnTo>
                    <a:pt x="4" y="10"/>
                  </a:lnTo>
                  <a:lnTo>
                    <a:pt x="4" y="10"/>
                  </a:lnTo>
                  <a:lnTo>
                    <a:pt x="8" y="14"/>
                  </a:lnTo>
                  <a:lnTo>
                    <a:pt x="12" y="16"/>
                  </a:lnTo>
                  <a:lnTo>
                    <a:pt x="16" y="18"/>
                  </a:lnTo>
                  <a:lnTo>
                    <a:pt x="20" y="24"/>
                  </a:lnTo>
                  <a:lnTo>
                    <a:pt x="20" y="24"/>
                  </a:lnTo>
                  <a:lnTo>
                    <a:pt x="24" y="28"/>
                  </a:lnTo>
                  <a:lnTo>
                    <a:pt x="26" y="28"/>
                  </a:lnTo>
                  <a:lnTo>
                    <a:pt x="28" y="24"/>
                  </a:lnTo>
                  <a:lnTo>
                    <a:pt x="28" y="18"/>
                  </a:lnTo>
                  <a:lnTo>
                    <a:pt x="28" y="18"/>
                  </a:lnTo>
                  <a:lnTo>
                    <a:pt x="24" y="14"/>
                  </a:lnTo>
                  <a:lnTo>
                    <a:pt x="20" y="10"/>
                  </a:lnTo>
                  <a:lnTo>
                    <a:pt x="6" y="2"/>
                  </a:lnTo>
                  <a:lnTo>
                    <a:pt x="6"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59" name="Freeform 6055"/>
            <p:cNvSpPr/>
            <p:nvPr/>
          </p:nvSpPr>
          <p:spPr bwMode="auto">
            <a:xfrm>
              <a:off x="7093335" y="2389874"/>
              <a:ext cx="4243" cy="7638"/>
            </a:xfrm>
            <a:custGeom>
              <a:avLst/>
              <a:gdLst/>
              <a:ahLst/>
              <a:cxnLst>
                <a:cxn ang="0">
                  <a:pos x="0" y="4"/>
                </a:cxn>
                <a:cxn ang="0">
                  <a:pos x="0" y="4"/>
                </a:cxn>
                <a:cxn ang="0">
                  <a:pos x="0" y="10"/>
                </a:cxn>
                <a:cxn ang="0">
                  <a:pos x="2" y="16"/>
                </a:cxn>
                <a:cxn ang="0">
                  <a:pos x="4" y="18"/>
                </a:cxn>
                <a:cxn ang="0">
                  <a:pos x="8" y="18"/>
                </a:cxn>
                <a:cxn ang="0">
                  <a:pos x="8" y="18"/>
                </a:cxn>
                <a:cxn ang="0">
                  <a:pos x="10" y="16"/>
                </a:cxn>
                <a:cxn ang="0">
                  <a:pos x="10" y="14"/>
                </a:cxn>
                <a:cxn ang="0">
                  <a:pos x="10" y="8"/>
                </a:cxn>
                <a:cxn ang="0">
                  <a:pos x="10" y="8"/>
                </a:cxn>
                <a:cxn ang="0">
                  <a:pos x="8" y="6"/>
                </a:cxn>
                <a:cxn ang="0">
                  <a:pos x="6" y="2"/>
                </a:cxn>
                <a:cxn ang="0">
                  <a:pos x="2" y="0"/>
                </a:cxn>
                <a:cxn ang="0">
                  <a:pos x="2" y="0"/>
                </a:cxn>
                <a:cxn ang="0">
                  <a:pos x="0" y="4"/>
                </a:cxn>
                <a:cxn ang="0">
                  <a:pos x="0" y="4"/>
                </a:cxn>
              </a:cxnLst>
              <a:rect l="0" t="0" r="r" b="b"/>
              <a:pathLst>
                <a:path w="10" h="18">
                  <a:moveTo>
                    <a:pt x="0" y="4"/>
                  </a:moveTo>
                  <a:lnTo>
                    <a:pt x="0" y="4"/>
                  </a:lnTo>
                  <a:lnTo>
                    <a:pt x="0" y="10"/>
                  </a:lnTo>
                  <a:lnTo>
                    <a:pt x="2" y="16"/>
                  </a:lnTo>
                  <a:lnTo>
                    <a:pt x="4" y="18"/>
                  </a:lnTo>
                  <a:lnTo>
                    <a:pt x="8" y="18"/>
                  </a:lnTo>
                  <a:lnTo>
                    <a:pt x="8" y="18"/>
                  </a:lnTo>
                  <a:lnTo>
                    <a:pt x="10" y="16"/>
                  </a:lnTo>
                  <a:lnTo>
                    <a:pt x="10" y="14"/>
                  </a:lnTo>
                  <a:lnTo>
                    <a:pt x="10" y="8"/>
                  </a:lnTo>
                  <a:lnTo>
                    <a:pt x="10" y="8"/>
                  </a:lnTo>
                  <a:lnTo>
                    <a:pt x="8" y="6"/>
                  </a:lnTo>
                  <a:lnTo>
                    <a:pt x="6" y="2"/>
                  </a:lnTo>
                  <a:lnTo>
                    <a:pt x="2" y="0"/>
                  </a:lnTo>
                  <a:lnTo>
                    <a:pt x="2" y="0"/>
                  </a:lnTo>
                  <a:lnTo>
                    <a:pt x="0" y="4"/>
                  </a:lnTo>
                  <a:lnTo>
                    <a:pt x="0"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60" name="Freeform 6056"/>
            <p:cNvSpPr/>
            <p:nvPr/>
          </p:nvSpPr>
          <p:spPr bwMode="auto">
            <a:xfrm>
              <a:off x="7098427" y="2405997"/>
              <a:ext cx="4243" cy="7638"/>
            </a:xfrm>
            <a:custGeom>
              <a:avLst/>
              <a:gdLst/>
              <a:ahLst/>
              <a:cxnLst>
                <a:cxn ang="0">
                  <a:pos x="2" y="8"/>
                </a:cxn>
                <a:cxn ang="0">
                  <a:pos x="2" y="8"/>
                </a:cxn>
                <a:cxn ang="0">
                  <a:pos x="4" y="12"/>
                </a:cxn>
                <a:cxn ang="0">
                  <a:pos x="6" y="16"/>
                </a:cxn>
                <a:cxn ang="0">
                  <a:pos x="6" y="18"/>
                </a:cxn>
                <a:cxn ang="0">
                  <a:pos x="8" y="18"/>
                </a:cxn>
                <a:cxn ang="0">
                  <a:pos x="8" y="18"/>
                </a:cxn>
                <a:cxn ang="0">
                  <a:pos x="10" y="14"/>
                </a:cxn>
                <a:cxn ang="0">
                  <a:pos x="10" y="10"/>
                </a:cxn>
                <a:cxn ang="0">
                  <a:pos x="10" y="4"/>
                </a:cxn>
                <a:cxn ang="0">
                  <a:pos x="6" y="0"/>
                </a:cxn>
                <a:cxn ang="0">
                  <a:pos x="6" y="0"/>
                </a:cxn>
                <a:cxn ang="0">
                  <a:pos x="2" y="0"/>
                </a:cxn>
                <a:cxn ang="0">
                  <a:pos x="0" y="0"/>
                </a:cxn>
                <a:cxn ang="0">
                  <a:pos x="0" y="4"/>
                </a:cxn>
                <a:cxn ang="0">
                  <a:pos x="2" y="8"/>
                </a:cxn>
                <a:cxn ang="0">
                  <a:pos x="2" y="8"/>
                </a:cxn>
              </a:cxnLst>
              <a:rect l="0" t="0" r="r" b="b"/>
              <a:pathLst>
                <a:path w="10" h="18">
                  <a:moveTo>
                    <a:pt x="2" y="8"/>
                  </a:moveTo>
                  <a:lnTo>
                    <a:pt x="2" y="8"/>
                  </a:lnTo>
                  <a:lnTo>
                    <a:pt x="4" y="12"/>
                  </a:lnTo>
                  <a:lnTo>
                    <a:pt x="6" y="16"/>
                  </a:lnTo>
                  <a:lnTo>
                    <a:pt x="6" y="18"/>
                  </a:lnTo>
                  <a:lnTo>
                    <a:pt x="8" y="18"/>
                  </a:lnTo>
                  <a:lnTo>
                    <a:pt x="8" y="18"/>
                  </a:lnTo>
                  <a:lnTo>
                    <a:pt x="10" y="14"/>
                  </a:lnTo>
                  <a:lnTo>
                    <a:pt x="10" y="10"/>
                  </a:lnTo>
                  <a:lnTo>
                    <a:pt x="10" y="4"/>
                  </a:lnTo>
                  <a:lnTo>
                    <a:pt x="6" y="0"/>
                  </a:lnTo>
                  <a:lnTo>
                    <a:pt x="6" y="0"/>
                  </a:lnTo>
                  <a:lnTo>
                    <a:pt x="2" y="0"/>
                  </a:lnTo>
                  <a:lnTo>
                    <a:pt x="0" y="0"/>
                  </a:lnTo>
                  <a:lnTo>
                    <a:pt x="0" y="4"/>
                  </a:lnTo>
                  <a:lnTo>
                    <a:pt x="2" y="8"/>
                  </a:lnTo>
                  <a:lnTo>
                    <a:pt x="2" y="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61" name="Freeform 6057"/>
            <p:cNvSpPr/>
            <p:nvPr/>
          </p:nvSpPr>
          <p:spPr bwMode="auto">
            <a:xfrm>
              <a:off x="7097579" y="2387328"/>
              <a:ext cx="6789" cy="5940"/>
            </a:xfrm>
            <a:custGeom>
              <a:avLst/>
              <a:gdLst/>
              <a:ahLst/>
              <a:cxnLst>
                <a:cxn ang="0">
                  <a:pos x="0" y="12"/>
                </a:cxn>
                <a:cxn ang="0">
                  <a:pos x="0" y="12"/>
                </a:cxn>
                <a:cxn ang="0">
                  <a:pos x="4" y="14"/>
                </a:cxn>
                <a:cxn ang="0">
                  <a:pos x="8" y="12"/>
                </a:cxn>
                <a:cxn ang="0">
                  <a:pos x="8" y="12"/>
                </a:cxn>
                <a:cxn ang="0">
                  <a:pos x="12" y="12"/>
                </a:cxn>
                <a:cxn ang="0">
                  <a:pos x="14" y="12"/>
                </a:cxn>
                <a:cxn ang="0">
                  <a:pos x="16" y="14"/>
                </a:cxn>
                <a:cxn ang="0">
                  <a:pos x="16" y="12"/>
                </a:cxn>
                <a:cxn ang="0">
                  <a:pos x="16" y="12"/>
                </a:cxn>
                <a:cxn ang="0">
                  <a:pos x="14" y="8"/>
                </a:cxn>
                <a:cxn ang="0">
                  <a:pos x="12" y="8"/>
                </a:cxn>
                <a:cxn ang="0">
                  <a:pos x="10" y="6"/>
                </a:cxn>
                <a:cxn ang="0">
                  <a:pos x="8" y="4"/>
                </a:cxn>
                <a:cxn ang="0">
                  <a:pos x="8" y="4"/>
                </a:cxn>
                <a:cxn ang="0">
                  <a:pos x="6" y="0"/>
                </a:cxn>
                <a:cxn ang="0">
                  <a:pos x="4" y="0"/>
                </a:cxn>
                <a:cxn ang="0">
                  <a:pos x="2" y="0"/>
                </a:cxn>
                <a:cxn ang="0">
                  <a:pos x="2" y="2"/>
                </a:cxn>
                <a:cxn ang="0">
                  <a:pos x="2" y="2"/>
                </a:cxn>
                <a:cxn ang="0">
                  <a:pos x="2" y="6"/>
                </a:cxn>
                <a:cxn ang="0">
                  <a:pos x="2" y="8"/>
                </a:cxn>
                <a:cxn ang="0">
                  <a:pos x="0" y="10"/>
                </a:cxn>
                <a:cxn ang="0">
                  <a:pos x="0" y="12"/>
                </a:cxn>
                <a:cxn ang="0">
                  <a:pos x="0" y="12"/>
                </a:cxn>
              </a:cxnLst>
              <a:rect l="0" t="0" r="r" b="b"/>
              <a:pathLst>
                <a:path w="16" h="14">
                  <a:moveTo>
                    <a:pt x="0" y="12"/>
                  </a:moveTo>
                  <a:lnTo>
                    <a:pt x="0" y="12"/>
                  </a:lnTo>
                  <a:lnTo>
                    <a:pt x="4" y="14"/>
                  </a:lnTo>
                  <a:lnTo>
                    <a:pt x="8" y="12"/>
                  </a:lnTo>
                  <a:lnTo>
                    <a:pt x="8" y="12"/>
                  </a:lnTo>
                  <a:lnTo>
                    <a:pt x="12" y="12"/>
                  </a:lnTo>
                  <a:lnTo>
                    <a:pt x="14" y="12"/>
                  </a:lnTo>
                  <a:lnTo>
                    <a:pt x="16" y="14"/>
                  </a:lnTo>
                  <a:lnTo>
                    <a:pt x="16" y="12"/>
                  </a:lnTo>
                  <a:lnTo>
                    <a:pt x="16" y="12"/>
                  </a:lnTo>
                  <a:lnTo>
                    <a:pt x="14" y="8"/>
                  </a:lnTo>
                  <a:lnTo>
                    <a:pt x="12" y="8"/>
                  </a:lnTo>
                  <a:lnTo>
                    <a:pt x="10" y="6"/>
                  </a:lnTo>
                  <a:lnTo>
                    <a:pt x="8" y="4"/>
                  </a:lnTo>
                  <a:lnTo>
                    <a:pt x="8" y="4"/>
                  </a:lnTo>
                  <a:lnTo>
                    <a:pt x="6" y="0"/>
                  </a:lnTo>
                  <a:lnTo>
                    <a:pt x="4" y="0"/>
                  </a:lnTo>
                  <a:lnTo>
                    <a:pt x="2" y="0"/>
                  </a:lnTo>
                  <a:lnTo>
                    <a:pt x="2" y="2"/>
                  </a:lnTo>
                  <a:lnTo>
                    <a:pt x="2" y="2"/>
                  </a:lnTo>
                  <a:lnTo>
                    <a:pt x="2" y="6"/>
                  </a:lnTo>
                  <a:lnTo>
                    <a:pt x="2" y="8"/>
                  </a:lnTo>
                  <a:lnTo>
                    <a:pt x="0" y="10"/>
                  </a:lnTo>
                  <a:lnTo>
                    <a:pt x="0" y="12"/>
                  </a:lnTo>
                  <a:lnTo>
                    <a:pt x="0" y="1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62" name="Freeform 6058"/>
            <p:cNvSpPr/>
            <p:nvPr/>
          </p:nvSpPr>
          <p:spPr bwMode="auto">
            <a:xfrm>
              <a:off x="7106064" y="2437394"/>
              <a:ext cx="4243" cy="7638"/>
            </a:xfrm>
            <a:custGeom>
              <a:avLst/>
              <a:gdLst/>
              <a:ahLst/>
              <a:cxnLst>
                <a:cxn ang="0">
                  <a:pos x="4" y="2"/>
                </a:cxn>
                <a:cxn ang="0">
                  <a:pos x="4" y="2"/>
                </a:cxn>
                <a:cxn ang="0">
                  <a:pos x="2" y="6"/>
                </a:cxn>
                <a:cxn ang="0">
                  <a:pos x="0" y="10"/>
                </a:cxn>
                <a:cxn ang="0">
                  <a:pos x="0" y="14"/>
                </a:cxn>
                <a:cxn ang="0">
                  <a:pos x="2" y="18"/>
                </a:cxn>
                <a:cxn ang="0">
                  <a:pos x="2" y="18"/>
                </a:cxn>
                <a:cxn ang="0">
                  <a:pos x="6" y="18"/>
                </a:cxn>
                <a:cxn ang="0">
                  <a:pos x="6" y="18"/>
                </a:cxn>
                <a:cxn ang="0">
                  <a:pos x="8" y="10"/>
                </a:cxn>
                <a:cxn ang="0">
                  <a:pos x="8" y="10"/>
                </a:cxn>
                <a:cxn ang="0">
                  <a:pos x="10" y="6"/>
                </a:cxn>
                <a:cxn ang="0">
                  <a:pos x="8" y="2"/>
                </a:cxn>
                <a:cxn ang="0">
                  <a:pos x="6" y="0"/>
                </a:cxn>
                <a:cxn ang="0">
                  <a:pos x="4" y="2"/>
                </a:cxn>
                <a:cxn ang="0">
                  <a:pos x="4" y="2"/>
                </a:cxn>
              </a:cxnLst>
              <a:rect l="0" t="0" r="r" b="b"/>
              <a:pathLst>
                <a:path w="10" h="18">
                  <a:moveTo>
                    <a:pt x="4" y="2"/>
                  </a:moveTo>
                  <a:lnTo>
                    <a:pt x="4" y="2"/>
                  </a:lnTo>
                  <a:lnTo>
                    <a:pt x="2" y="6"/>
                  </a:lnTo>
                  <a:lnTo>
                    <a:pt x="0" y="10"/>
                  </a:lnTo>
                  <a:lnTo>
                    <a:pt x="0" y="14"/>
                  </a:lnTo>
                  <a:lnTo>
                    <a:pt x="2" y="18"/>
                  </a:lnTo>
                  <a:lnTo>
                    <a:pt x="2" y="18"/>
                  </a:lnTo>
                  <a:lnTo>
                    <a:pt x="6" y="18"/>
                  </a:lnTo>
                  <a:lnTo>
                    <a:pt x="6" y="18"/>
                  </a:lnTo>
                  <a:lnTo>
                    <a:pt x="8" y="10"/>
                  </a:lnTo>
                  <a:lnTo>
                    <a:pt x="8" y="10"/>
                  </a:lnTo>
                  <a:lnTo>
                    <a:pt x="10" y="6"/>
                  </a:lnTo>
                  <a:lnTo>
                    <a:pt x="8" y="2"/>
                  </a:lnTo>
                  <a:lnTo>
                    <a:pt x="6" y="0"/>
                  </a:lnTo>
                  <a:lnTo>
                    <a:pt x="4" y="2"/>
                  </a:lnTo>
                  <a:lnTo>
                    <a:pt x="4"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63" name="Freeform 6059"/>
            <p:cNvSpPr/>
            <p:nvPr/>
          </p:nvSpPr>
          <p:spPr bwMode="auto">
            <a:xfrm>
              <a:off x="7092486" y="2372903"/>
              <a:ext cx="3394" cy="3394"/>
            </a:xfrm>
            <a:custGeom>
              <a:avLst/>
              <a:gdLst/>
              <a:ahLst/>
              <a:cxnLst>
                <a:cxn ang="0">
                  <a:pos x="2" y="8"/>
                </a:cxn>
                <a:cxn ang="0">
                  <a:pos x="2" y="8"/>
                </a:cxn>
                <a:cxn ang="0">
                  <a:pos x="6" y="8"/>
                </a:cxn>
                <a:cxn ang="0">
                  <a:pos x="8" y="6"/>
                </a:cxn>
                <a:cxn ang="0">
                  <a:pos x="8" y="4"/>
                </a:cxn>
                <a:cxn ang="0">
                  <a:pos x="4" y="2"/>
                </a:cxn>
                <a:cxn ang="0">
                  <a:pos x="4" y="2"/>
                </a:cxn>
                <a:cxn ang="0">
                  <a:pos x="2" y="0"/>
                </a:cxn>
                <a:cxn ang="0">
                  <a:pos x="0" y="4"/>
                </a:cxn>
                <a:cxn ang="0">
                  <a:pos x="0" y="6"/>
                </a:cxn>
                <a:cxn ang="0">
                  <a:pos x="2" y="8"/>
                </a:cxn>
                <a:cxn ang="0">
                  <a:pos x="2" y="8"/>
                </a:cxn>
              </a:cxnLst>
              <a:rect l="0" t="0" r="r" b="b"/>
              <a:pathLst>
                <a:path w="8" h="8">
                  <a:moveTo>
                    <a:pt x="2" y="8"/>
                  </a:moveTo>
                  <a:lnTo>
                    <a:pt x="2" y="8"/>
                  </a:lnTo>
                  <a:lnTo>
                    <a:pt x="6" y="8"/>
                  </a:lnTo>
                  <a:lnTo>
                    <a:pt x="8" y="6"/>
                  </a:lnTo>
                  <a:lnTo>
                    <a:pt x="8" y="4"/>
                  </a:lnTo>
                  <a:lnTo>
                    <a:pt x="4" y="2"/>
                  </a:lnTo>
                  <a:lnTo>
                    <a:pt x="4" y="2"/>
                  </a:lnTo>
                  <a:lnTo>
                    <a:pt x="2" y="0"/>
                  </a:lnTo>
                  <a:lnTo>
                    <a:pt x="0" y="4"/>
                  </a:lnTo>
                  <a:lnTo>
                    <a:pt x="0" y="6"/>
                  </a:lnTo>
                  <a:lnTo>
                    <a:pt x="2" y="8"/>
                  </a:lnTo>
                  <a:lnTo>
                    <a:pt x="2" y="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64" name="Freeform 6060"/>
            <p:cNvSpPr/>
            <p:nvPr/>
          </p:nvSpPr>
          <p:spPr bwMode="auto">
            <a:xfrm>
              <a:off x="7102670" y="2452668"/>
              <a:ext cx="2546" cy="5091"/>
            </a:xfrm>
            <a:custGeom>
              <a:avLst/>
              <a:gdLst/>
              <a:ahLst/>
              <a:cxnLst>
                <a:cxn ang="0">
                  <a:pos x="4" y="0"/>
                </a:cxn>
                <a:cxn ang="0">
                  <a:pos x="4" y="0"/>
                </a:cxn>
                <a:cxn ang="0">
                  <a:pos x="2" y="0"/>
                </a:cxn>
                <a:cxn ang="0">
                  <a:pos x="0" y="2"/>
                </a:cxn>
                <a:cxn ang="0">
                  <a:pos x="0" y="8"/>
                </a:cxn>
                <a:cxn ang="0">
                  <a:pos x="2" y="12"/>
                </a:cxn>
                <a:cxn ang="0">
                  <a:pos x="2" y="12"/>
                </a:cxn>
                <a:cxn ang="0">
                  <a:pos x="4" y="12"/>
                </a:cxn>
                <a:cxn ang="0">
                  <a:pos x="6" y="8"/>
                </a:cxn>
                <a:cxn ang="0">
                  <a:pos x="6" y="2"/>
                </a:cxn>
                <a:cxn ang="0">
                  <a:pos x="4" y="0"/>
                </a:cxn>
                <a:cxn ang="0">
                  <a:pos x="4" y="0"/>
                </a:cxn>
              </a:cxnLst>
              <a:rect l="0" t="0" r="r" b="b"/>
              <a:pathLst>
                <a:path w="6" h="12">
                  <a:moveTo>
                    <a:pt x="4" y="0"/>
                  </a:moveTo>
                  <a:lnTo>
                    <a:pt x="4" y="0"/>
                  </a:lnTo>
                  <a:lnTo>
                    <a:pt x="2" y="0"/>
                  </a:lnTo>
                  <a:lnTo>
                    <a:pt x="0" y="2"/>
                  </a:lnTo>
                  <a:lnTo>
                    <a:pt x="0" y="8"/>
                  </a:lnTo>
                  <a:lnTo>
                    <a:pt x="2" y="12"/>
                  </a:lnTo>
                  <a:lnTo>
                    <a:pt x="2" y="12"/>
                  </a:lnTo>
                  <a:lnTo>
                    <a:pt x="4" y="12"/>
                  </a:lnTo>
                  <a:lnTo>
                    <a:pt x="6" y="8"/>
                  </a:lnTo>
                  <a:lnTo>
                    <a:pt x="6" y="2"/>
                  </a:lnTo>
                  <a:lnTo>
                    <a:pt x="4" y="0"/>
                  </a:lnTo>
                  <a:lnTo>
                    <a:pt x="4"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65" name="Freeform 6061"/>
            <p:cNvSpPr/>
            <p:nvPr/>
          </p:nvSpPr>
          <p:spPr bwMode="auto">
            <a:xfrm>
              <a:off x="7103519" y="2421271"/>
              <a:ext cx="7638" cy="10183"/>
            </a:xfrm>
            <a:custGeom>
              <a:avLst/>
              <a:gdLst/>
              <a:ahLst/>
              <a:cxnLst>
                <a:cxn ang="0">
                  <a:pos x="10" y="20"/>
                </a:cxn>
                <a:cxn ang="0">
                  <a:pos x="10" y="20"/>
                </a:cxn>
                <a:cxn ang="0">
                  <a:pos x="12" y="22"/>
                </a:cxn>
                <a:cxn ang="0">
                  <a:pos x="14" y="22"/>
                </a:cxn>
                <a:cxn ang="0">
                  <a:pos x="14" y="24"/>
                </a:cxn>
                <a:cxn ang="0">
                  <a:pos x="16" y="24"/>
                </a:cxn>
                <a:cxn ang="0">
                  <a:pos x="16" y="24"/>
                </a:cxn>
                <a:cxn ang="0">
                  <a:pos x="18" y="22"/>
                </a:cxn>
                <a:cxn ang="0">
                  <a:pos x="18" y="16"/>
                </a:cxn>
                <a:cxn ang="0">
                  <a:pos x="14" y="10"/>
                </a:cxn>
                <a:cxn ang="0">
                  <a:pos x="10" y="4"/>
                </a:cxn>
                <a:cxn ang="0">
                  <a:pos x="10" y="4"/>
                </a:cxn>
                <a:cxn ang="0">
                  <a:pos x="6" y="0"/>
                </a:cxn>
                <a:cxn ang="0">
                  <a:pos x="2" y="0"/>
                </a:cxn>
                <a:cxn ang="0">
                  <a:pos x="0" y="2"/>
                </a:cxn>
                <a:cxn ang="0">
                  <a:pos x="2" y="6"/>
                </a:cxn>
                <a:cxn ang="0">
                  <a:pos x="2" y="6"/>
                </a:cxn>
                <a:cxn ang="0">
                  <a:pos x="4" y="12"/>
                </a:cxn>
                <a:cxn ang="0">
                  <a:pos x="4" y="16"/>
                </a:cxn>
                <a:cxn ang="0">
                  <a:pos x="6" y="18"/>
                </a:cxn>
                <a:cxn ang="0">
                  <a:pos x="10" y="20"/>
                </a:cxn>
                <a:cxn ang="0">
                  <a:pos x="10" y="20"/>
                </a:cxn>
              </a:cxnLst>
              <a:rect l="0" t="0" r="r" b="b"/>
              <a:pathLst>
                <a:path w="18" h="24">
                  <a:moveTo>
                    <a:pt x="10" y="20"/>
                  </a:moveTo>
                  <a:lnTo>
                    <a:pt x="10" y="20"/>
                  </a:lnTo>
                  <a:lnTo>
                    <a:pt x="12" y="22"/>
                  </a:lnTo>
                  <a:lnTo>
                    <a:pt x="14" y="22"/>
                  </a:lnTo>
                  <a:lnTo>
                    <a:pt x="14" y="24"/>
                  </a:lnTo>
                  <a:lnTo>
                    <a:pt x="16" y="24"/>
                  </a:lnTo>
                  <a:lnTo>
                    <a:pt x="16" y="24"/>
                  </a:lnTo>
                  <a:lnTo>
                    <a:pt x="18" y="22"/>
                  </a:lnTo>
                  <a:lnTo>
                    <a:pt x="18" y="16"/>
                  </a:lnTo>
                  <a:lnTo>
                    <a:pt x="14" y="10"/>
                  </a:lnTo>
                  <a:lnTo>
                    <a:pt x="10" y="4"/>
                  </a:lnTo>
                  <a:lnTo>
                    <a:pt x="10" y="4"/>
                  </a:lnTo>
                  <a:lnTo>
                    <a:pt x="6" y="0"/>
                  </a:lnTo>
                  <a:lnTo>
                    <a:pt x="2" y="0"/>
                  </a:lnTo>
                  <a:lnTo>
                    <a:pt x="0" y="2"/>
                  </a:lnTo>
                  <a:lnTo>
                    <a:pt x="2" y="6"/>
                  </a:lnTo>
                  <a:lnTo>
                    <a:pt x="2" y="6"/>
                  </a:lnTo>
                  <a:lnTo>
                    <a:pt x="4" y="12"/>
                  </a:lnTo>
                  <a:lnTo>
                    <a:pt x="4" y="16"/>
                  </a:lnTo>
                  <a:lnTo>
                    <a:pt x="6" y="18"/>
                  </a:lnTo>
                  <a:lnTo>
                    <a:pt x="10" y="20"/>
                  </a:lnTo>
                  <a:lnTo>
                    <a:pt x="10" y="2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66" name="Freeform 6062"/>
            <p:cNvSpPr/>
            <p:nvPr/>
          </p:nvSpPr>
          <p:spPr bwMode="auto">
            <a:xfrm>
              <a:off x="7094184" y="2476428"/>
              <a:ext cx="3394" cy="5091"/>
            </a:xfrm>
            <a:custGeom>
              <a:avLst/>
              <a:gdLst/>
              <a:ahLst/>
              <a:cxnLst>
                <a:cxn ang="0">
                  <a:pos x="4" y="0"/>
                </a:cxn>
                <a:cxn ang="0">
                  <a:pos x="4" y="0"/>
                </a:cxn>
                <a:cxn ang="0">
                  <a:pos x="2" y="2"/>
                </a:cxn>
                <a:cxn ang="0">
                  <a:pos x="0" y="6"/>
                </a:cxn>
                <a:cxn ang="0">
                  <a:pos x="0" y="10"/>
                </a:cxn>
                <a:cxn ang="0">
                  <a:pos x="4" y="12"/>
                </a:cxn>
                <a:cxn ang="0">
                  <a:pos x="4" y="12"/>
                </a:cxn>
                <a:cxn ang="0">
                  <a:pos x="6" y="10"/>
                </a:cxn>
                <a:cxn ang="0">
                  <a:pos x="8" y="6"/>
                </a:cxn>
                <a:cxn ang="0">
                  <a:pos x="6" y="2"/>
                </a:cxn>
                <a:cxn ang="0">
                  <a:pos x="4" y="0"/>
                </a:cxn>
                <a:cxn ang="0">
                  <a:pos x="4" y="0"/>
                </a:cxn>
              </a:cxnLst>
              <a:rect l="0" t="0" r="r" b="b"/>
              <a:pathLst>
                <a:path w="8" h="12">
                  <a:moveTo>
                    <a:pt x="4" y="0"/>
                  </a:moveTo>
                  <a:lnTo>
                    <a:pt x="4" y="0"/>
                  </a:lnTo>
                  <a:lnTo>
                    <a:pt x="2" y="2"/>
                  </a:lnTo>
                  <a:lnTo>
                    <a:pt x="0" y="6"/>
                  </a:lnTo>
                  <a:lnTo>
                    <a:pt x="0" y="10"/>
                  </a:lnTo>
                  <a:lnTo>
                    <a:pt x="4" y="12"/>
                  </a:lnTo>
                  <a:lnTo>
                    <a:pt x="4" y="12"/>
                  </a:lnTo>
                  <a:lnTo>
                    <a:pt x="6" y="10"/>
                  </a:lnTo>
                  <a:lnTo>
                    <a:pt x="8" y="6"/>
                  </a:lnTo>
                  <a:lnTo>
                    <a:pt x="6" y="2"/>
                  </a:lnTo>
                  <a:lnTo>
                    <a:pt x="4" y="0"/>
                  </a:lnTo>
                  <a:lnTo>
                    <a:pt x="4"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67" name="Freeform 6063"/>
            <p:cNvSpPr/>
            <p:nvPr/>
          </p:nvSpPr>
          <p:spPr bwMode="auto">
            <a:xfrm>
              <a:off x="7101821" y="2397511"/>
              <a:ext cx="1697" cy="2546"/>
            </a:xfrm>
            <a:custGeom>
              <a:avLst/>
              <a:gdLst/>
              <a:ahLst/>
              <a:cxnLst>
                <a:cxn ang="0">
                  <a:pos x="4" y="6"/>
                </a:cxn>
                <a:cxn ang="0">
                  <a:pos x="4" y="6"/>
                </a:cxn>
                <a:cxn ang="0">
                  <a:pos x="4" y="6"/>
                </a:cxn>
                <a:cxn ang="0">
                  <a:pos x="4" y="4"/>
                </a:cxn>
                <a:cxn ang="0">
                  <a:pos x="2" y="2"/>
                </a:cxn>
                <a:cxn ang="0">
                  <a:pos x="2" y="0"/>
                </a:cxn>
                <a:cxn ang="0">
                  <a:pos x="2" y="0"/>
                </a:cxn>
                <a:cxn ang="0">
                  <a:pos x="0" y="2"/>
                </a:cxn>
                <a:cxn ang="0">
                  <a:pos x="0" y="4"/>
                </a:cxn>
                <a:cxn ang="0">
                  <a:pos x="0" y="6"/>
                </a:cxn>
                <a:cxn ang="0">
                  <a:pos x="4" y="6"/>
                </a:cxn>
                <a:cxn ang="0">
                  <a:pos x="4" y="6"/>
                </a:cxn>
              </a:cxnLst>
              <a:rect l="0" t="0" r="r" b="b"/>
              <a:pathLst>
                <a:path w="4" h="6">
                  <a:moveTo>
                    <a:pt x="4" y="6"/>
                  </a:moveTo>
                  <a:lnTo>
                    <a:pt x="4" y="6"/>
                  </a:lnTo>
                  <a:lnTo>
                    <a:pt x="4" y="6"/>
                  </a:lnTo>
                  <a:lnTo>
                    <a:pt x="4" y="4"/>
                  </a:lnTo>
                  <a:lnTo>
                    <a:pt x="2" y="2"/>
                  </a:lnTo>
                  <a:lnTo>
                    <a:pt x="2" y="0"/>
                  </a:lnTo>
                  <a:lnTo>
                    <a:pt x="2" y="0"/>
                  </a:lnTo>
                  <a:lnTo>
                    <a:pt x="0" y="2"/>
                  </a:lnTo>
                  <a:lnTo>
                    <a:pt x="0" y="4"/>
                  </a:lnTo>
                  <a:lnTo>
                    <a:pt x="0" y="6"/>
                  </a:lnTo>
                  <a:lnTo>
                    <a:pt x="4" y="6"/>
                  </a:lnTo>
                  <a:lnTo>
                    <a:pt x="4" y="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68" name="Freeform 6064"/>
            <p:cNvSpPr/>
            <p:nvPr/>
          </p:nvSpPr>
          <p:spPr bwMode="auto">
            <a:xfrm>
              <a:off x="7091638" y="2505280"/>
              <a:ext cx="17821" cy="16971"/>
            </a:xfrm>
            <a:custGeom>
              <a:avLst/>
              <a:gdLst/>
              <a:ahLst/>
              <a:cxnLst>
                <a:cxn ang="0">
                  <a:pos x="18" y="4"/>
                </a:cxn>
                <a:cxn ang="0">
                  <a:pos x="18" y="4"/>
                </a:cxn>
                <a:cxn ang="0">
                  <a:pos x="10" y="6"/>
                </a:cxn>
                <a:cxn ang="0">
                  <a:pos x="10" y="6"/>
                </a:cxn>
                <a:cxn ang="0">
                  <a:pos x="10" y="8"/>
                </a:cxn>
                <a:cxn ang="0">
                  <a:pos x="16" y="12"/>
                </a:cxn>
                <a:cxn ang="0">
                  <a:pos x="16" y="16"/>
                </a:cxn>
                <a:cxn ang="0">
                  <a:pos x="18" y="18"/>
                </a:cxn>
                <a:cxn ang="0">
                  <a:pos x="18" y="18"/>
                </a:cxn>
                <a:cxn ang="0">
                  <a:pos x="18" y="24"/>
                </a:cxn>
                <a:cxn ang="0">
                  <a:pos x="16" y="28"/>
                </a:cxn>
                <a:cxn ang="0">
                  <a:pos x="4" y="34"/>
                </a:cxn>
                <a:cxn ang="0">
                  <a:pos x="4" y="34"/>
                </a:cxn>
                <a:cxn ang="0">
                  <a:pos x="0" y="38"/>
                </a:cxn>
                <a:cxn ang="0">
                  <a:pos x="0" y="40"/>
                </a:cxn>
                <a:cxn ang="0">
                  <a:pos x="2" y="40"/>
                </a:cxn>
                <a:cxn ang="0">
                  <a:pos x="22" y="40"/>
                </a:cxn>
                <a:cxn ang="0">
                  <a:pos x="22" y="40"/>
                </a:cxn>
                <a:cxn ang="0">
                  <a:pos x="30" y="38"/>
                </a:cxn>
                <a:cxn ang="0">
                  <a:pos x="36" y="34"/>
                </a:cxn>
                <a:cxn ang="0">
                  <a:pos x="38" y="30"/>
                </a:cxn>
                <a:cxn ang="0">
                  <a:pos x="38" y="26"/>
                </a:cxn>
                <a:cxn ang="0">
                  <a:pos x="36" y="14"/>
                </a:cxn>
                <a:cxn ang="0">
                  <a:pos x="36" y="10"/>
                </a:cxn>
                <a:cxn ang="0">
                  <a:pos x="38" y="6"/>
                </a:cxn>
                <a:cxn ang="0">
                  <a:pos x="38" y="6"/>
                </a:cxn>
                <a:cxn ang="0">
                  <a:pos x="42" y="2"/>
                </a:cxn>
                <a:cxn ang="0">
                  <a:pos x="38" y="0"/>
                </a:cxn>
                <a:cxn ang="0">
                  <a:pos x="18" y="4"/>
                </a:cxn>
                <a:cxn ang="0">
                  <a:pos x="18" y="4"/>
                </a:cxn>
              </a:cxnLst>
              <a:rect l="0" t="0" r="r" b="b"/>
              <a:pathLst>
                <a:path w="42" h="40">
                  <a:moveTo>
                    <a:pt x="18" y="4"/>
                  </a:moveTo>
                  <a:lnTo>
                    <a:pt x="18" y="4"/>
                  </a:lnTo>
                  <a:lnTo>
                    <a:pt x="10" y="6"/>
                  </a:lnTo>
                  <a:lnTo>
                    <a:pt x="10" y="6"/>
                  </a:lnTo>
                  <a:lnTo>
                    <a:pt x="10" y="8"/>
                  </a:lnTo>
                  <a:lnTo>
                    <a:pt x="16" y="12"/>
                  </a:lnTo>
                  <a:lnTo>
                    <a:pt x="16" y="16"/>
                  </a:lnTo>
                  <a:lnTo>
                    <a:pt x="18" y="18"/>
                  </a:lnTo>
                  <a:lnTo>
                    <a:pt x="18" y="18"/>
                  </a:lnTo>
                  <a:lnTo>
                    <a:pt x="18" y="24"/>
                  </a:lnTo>
                  <a:lnTo>
                    <a:pt x="16" y="28"/>
                  </a:lnTo>
                  <a:lnTo>
                    <a:pt x="4" y="34"/>
                  </a:lnTo>
                  <a:lnTo>
                    <a:pt x="4" y="34"/>
                  </a:lnTo>
                  <a:lnTo>
                    <a:pt x="0" y="38"/>
                  </a:lnTo>
                  <a:lnTo>
                    <a:pt x="0" y="40"/>
                  </a:lnTo>
                  <a:lnTo>
                    <a:pt x="2" y="40"/>
                  </a:lnTo>
                  <a:lnTo>
                    <a:pt x="22" y="40"/>
                  </a:lnTo>
                  <a:lnTo>
                    <a:pt x="22" y="40"/>
                  </a:lnTo>
                  <a:lnTo>
                    <a:pt x="30" y="38"/>
                  </a:lnTo>
                  <a:lnTo>
                    <a:pt x="36" y="34"/>
                  </a:lnTo>
                  <a:lnTo>
                    <a:pt x="38" y="30"/>
                  </a:lnTo>
                  <a:lnTo>
                    <a:pt x="38" y="26"/>
                  </a:lnTo>
                  <a:lnTo>
                    <a:pt x="36" y="14"/>
                  </a:lnTo>
                  <a:lnTo>
                    <a:pt x="36" y="10"/>
                  </a:lnTo>
                  <a:lnTo>
                    <a:pt x="38" y="6"/>
                  </a:lnTo>
                  <a:lnTo>
                    <a:pt x="38" y="6"/>
                  </a:lnTo>
                  <a:lnTo>
                    <a:pt x="42" y="2"/>
                  </a:lnTo>
                  <a:lnTo>
                    <a:pt x="38" y="0"/>
                  </a:lnTo>
                  <a:lnTo>
                    <a:pt x="18" y="4"/>
                  </a:lnTo>
                  <a:lnTo>
                    <a:pt x="18"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69" name="Freeform 6065"/>
            <p:cNvSpPr/>
            <p:nvPr/>
          </p:nvSpPr>
          <p:spPr bwMode="auto">
            <a:xfrm>
              <a:off x="7092486" y="2361023"/>
              <a:ext cx="2546" cy="4243"/>
            </a:xfrm>
            <a:custGeom>
              <a:avLst/>
              <a:gdLst/>
              <a:ahLst/>
              <a:cxnLst>
                <a:cxn ang="0">
                  <a:pos x="2" y="10"/>
                </a:cxn>
                <a:cxn ang="0">
                  <a:pos x="2" y="10"/>
                </a:cxn>
                <a:cxn ang="0">
                  <a:pos x="4" y="10"/>
                </a:cxn>
                <a:cxn ang="0">
                  <a:pos x="6" y="6"/>
                </a:cxn>
                <a:cxn ang="0">
                  <a:pos x="6" y="4"/>
                </a:cxn>
                <a:cxn ang="0">
                  <a:pos x="4" y="0"/>
                </a:cxn>
                <a:cxn ang="0">
                  <a:pos x="4" y="0"/>
                </a:cxn>
                <a:cxn ang="0">
                  <a:pos x="2" y="0"/>
                </a:cxn>
                <a:cxn ang="0">
                  <a:pos x="0" y="4"/>
                </a:cxn>
                <a:cxn ang="0">
                  <a:pos x="0" y="6"/>
                </a:cxn>
                <a:cxn ang="0">
                  <a:pos x="2" y="10"/>
                </a:cxn>
                <a:cxn ang="0">
                  <a:pos x="2" y="10"/>
                </a:cxn>
              </a:cxnLst>
              <a:rect l="0" t="0" r="r" b="b"/>
              <a:pathLst>
                <a:path w="6" h="10">
                  <a:moveTo>
                    <a:pt x="2" y="10"/>
                  </a:moveTo>
                  <a:lnTo>
                    <a:pt x="2" y="10"/>
                  </a:lnTo>
                  <a:lnTo>
                    <a:pt x="4" y="10"/>
                  </a:lnTo>
                  <a:lnTo>
                    <a:pt x="6" y="6"/>
                  </a:lnTo>
                  <a:lnTo>
                    <a:pt x="6" y="4"/>
                  </a:lnTo>
                  <a:lnTo>
                    <a:pt x="4" y="0"/>
                  </a:lnTo>
                  <a:lnTo>
                    <a:pt x="4" y="0"/>
                  </a:lnTo>
                  <a:lnTo>
                    <a:pt x="2" y="0"/>
                  </a:lnTo>
                  <a:lnTo>
                    <a:pt x="0" y="4"/>
                  </a:lnTo>
                  <a:lnTo>
                    <a:pt x="0" y="6"/>
                  </a:lnTo>
                  <a:lnTo>
                    <a:pt x="2" y="10"/>
                  </a:lnTo>
                  <a:lnTo>
                    <a:pt x="2" y="1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70" name="Freeform 6066"/>
            <p:cNvSpPr/>
            <p:nvPr/>
          </p:nvSpPr>
          <p:spPr bwMode="auto">
            <a:xfrm>
              <a:off x="6966042" y="2473882"/>
              <a:ext cx="7638" cy="7638"/>
            </a:xfrm>
            <a:custGeom>
              <a:avLst/>
              <a:gdLst/>
              <a:ahLst/>
              <a:cxnLst>
                <a:cxn ang="0">
                  <a:pos x="2" y="0"/>
                </a:cxn>
                <a:cxn ang="0">
                  <a:pos x="2" y="0"/>
                </a:cxn>
                <a:cxn ang="0">
                  <a:pos x="0" y="0"/>
                </a:cxn>
                <a:cxn ang="0">
                  <a:pos x="0" y="4"/>
                </a:cxn>
                <a:cxn ang="0">
                  <a:pos x="4" y="8"/>
                </a:cxn>
                <a:cxn ang="0">
                  <a:pos x="10" y="14"/>
                </a:cxn>
                <a:cxn ang="0">
                  <a:pos x="10" y="14"/>
                </a:cxn>
                <a:cxn ang="0">
                  <a:pos x="16" y="18"/>
                </a:cxn>
                <a:cxn ang="0">
                  <a:pos x="18" y="18"/>
                </a:cxn>
                <a:cxn ang="0">
                  <a:pos x="18" y="16"/>
                </a:cxn>
                <a:cxn ang="0">
                  <a:pos x="16" y="12"/>
                </a:cxn>
                <a:cxn ang="0">
                  <a:pos x="12" y="8"/>
                </a:cxn>
                <a:cxn ang="0">
                  <a:pos x="12" y="8"/>
                </a:cxn>
                <a:cxn ang="0">
                  <a:pos x="8" y="8"/>
                </a:cxn>
                <a:cxn ang="0">
                  <a:pos x="8" y="6"/>
                </a:cxn>
                <a:cxn ang="0">
                  <a:pos x="6" y="2"/>
                </a:cxn>
                <a:cxn ang="0">
                  <a:pos x="2" y="0"/>
                </a:cxn>
                <a:cxn ang="0">
                  <a:pos x="2" y="0"/>
                </a:cxn>
              </a:cxnLst>
              <a:rect l="0" t="0" r="r" b="b"/>
              <a:pathLst>
                <a:path w="18" h="18">
                  <a:moveTo>
                    <a:pt x="2" y="0"/>
                  </a:moveTo>
                  <a:lnTo>
                    <a:pt x="2" y="0"/>
                  </a:lnTo>
                  <a:lnTo>
                    <a:pt x="0" y="0"/>
                  </a:lnTo>
                  <a:lnTo>
                    <a:pt x="0" y="4"/>
                  </a:lnTo>
                  <a:lnTo>
                    <a:pt x="4" y="8"/>
                  </a:lnTo>
                  <a:lnTo>
                    <a:pt x="10" y="14"/>
                  </a:lnTo>
                  <a:lnTo>
                    <a:pt x="10" y="14"/>
                  </a:lnTo>
                  <a:lnTo>
                    <a:pt x="16" y="18"/>
                  </a:lnTo>
                  <a:lnTo>
                    <a:pt x="18" y="18"/>
                  </a:lnTo>
                  <a:lnTo>
                    <a:pt x="18" y="16"/>
                  </a:lnTo>
                  <a:lnTo>
                    <a:pt x="16" y="12"/>
                  </a:lnTo>
                  <a:lnTo>
                    <a:pt x="12" y="8"/>
                  </a:lnTo>
                  <a:lnTo>
                    <a:pt x="12" y="8"/>
                  </a:lnTo>
                  <a:lnTo>
                    <a:pt x="8" y="8"/>
                  </a:lnTo>
                  <a:lnTo>
                    <a:pt x="8" y="6"/>
                  </a:lnTo>
                  <a:lnTo>
                    <a:pt x="6" y="2"/>
                  </a:lnTo>
                  <a:lnTo>
                    <a:pt x="2" y="0"/>
                  </a:lnTo>
                  <a:lnTo>
                    <a:pt x="2"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71" name="Freeform 6067"/>
            <p:cNvSpPr/>
            <p:nvPr/>
          </p:nvSpPr>
          <p:spPr bwMode="auto">
            <a:xfrm>
              <a:off x="7001684" y="2344900"/>
              <a:ext cx="27155" cy="11880"/>
            </a:xfrm>
            <a:custGeom>
              <a:avLst/>
              <a:gdLst/>
              <a:ahLst/>
              <a:cxnLst>
                <a:cxn ang="0">
                  <a:pos x="42" y="2"/>
                </a:cxn>
                <a:cxn ang="0">
                  <a:pos x="42" y="2"/>
                </a:cxn>
                <a:cxn ang="0">
                  <a:pos x="22" y="0"/>
                </a:cxn>
                <a:cxn ang="0">
                  <a:pos x="8" y="0"/>
                </a:cxn>
                <a:cxn ang="0">
                  <a:pos x="4" y="2"/>
                </a:cxn>
                <a:cxn ang="0">
                  <a:pos x="0" y="6"/>
                </a:cxn>
                <a:cxn ang="0">
                  <a:pos x="0" y="12"/>
                </a:cxn>
                <a:cxn ang="0">
                  <a:pos x="0" y="18"/>
                </a:cxn>
                <a:cxn ang="0">
                  <a:pos x="0" y="18"/>
                </a:cxn>
                <a:cxn ang="0">
                  <a:pos x="0" y="24"/>
                </a:cxn>
                <a:cxn ang="0">
                  <a:pos x="2" y="28"/>
                </a:cxn>
                <a:cxn ang="0">
                  <a:pos x="6" y="28"/>
                </a:cxn>
                <a:cxn ang="0">
                  <a:pos x="16" y="28"/>
                </a:cxn>
                <a:cxn ang="0">
                  <a:pos x="16" y="28"/>
                </a:cxn>
                <a:cxn ang="0">
                  <a:pos x="26" y="26"/>
                </a:cxn>
                <a:cxn ang="0">
                  <a:pos x="32" y="28"/>
                </a:cxn>
                <a:cxn ang="0">
                  <a:pos x="38" y="28"/>
                </a:cxn>
                <a:cxn ang="0">
                  <a:pos x="48" y="26"/>
                </a:cxn>
                <a:cxn ang="0">
                  <a:pos x="48" y="26"/>
                </a:cxn>
                <a:cxn ang="0">
                  <a:pos x="58" y="20"/>
                </a:cxn>
                <a:cxn ang="0">
                  <a:pos x="62" y="16"/>
                </a:cxn>
                <a:cxn ang="0">
                  <a:pos x="64" y="14"/>
                </a:cxn>
                <a:cxn ang="0">
                  <a:pos x="62" y="10"/>
                </a:cxn>
                <a:cxn ang="0">
                  <a:pos x="58" y="6"/>
                </a:cxn>
                <a:cxn ang="0">
                  <a:pos x="52" y="4"/>
                </a:cxn>
                <a:cxn ang="0">
                  <a:pos x="42" y="2"/>
                </a:cxn>
                <a:cxn ang="0">
                  <a:pos x="42" y="2"/>
                </a:cxn>
              </a:cxnLst>
              <a:rect l="0" t="0" r="r" b="b"/>
              <a:pathLst>
                <a:path w="64" h="28">
                  <a:moveTo>
                    <a:pt x="42" y="2"/>
                  </a:moveTo>
                  <a:lnTo>
                    <a:pt x="42" y="2"/>
                  </a:lnTo>
                  <a:lnTo>
                    <a:pt x="22" y="0"/>
                  </a:lnTo>
                  <a:lnTo>
                    <a:pt x="8" y="0"/>
                  </a:lnTo>
                  <a:lnTo>
                    <a:pt x="4" y="2"/>
                  </a:lnTo>
                  <a:lnTo>
                    <a:pt x="0" y="6"/>
                  </a:lnTo>
                  <a:lnTo>
                    <a:pt x="0" y="12"/>
                  </a:lnTo>
                  <a:lnTo>
                    <a:pt x="0" y="18"/>
                  </a:lnTo>
                  <a:lnTo>
                    <a:pt x="0" y="18"/>
                  </a:lnTo>
                  <a:lnTo>
                    <a:pt x="0" y="24"/>
                  </a:lnTo>
                  <a:lnTo>
                    <a:pt x="2" y="28"/>
                  </a:lnTo>
                  <a:lnTo>
                    <a:pt x="6" y="28"/>
                  </a:lnTo>
                  <a:lnTo>
                    <a:pt x="16" y="28"/>
                  </a:lnTo>
                  <a:lnTo>
                    <a:pt x="16" y="28"/>
                  </a:lnTo>
                  <a:lnTo>
                    <a:pt x="26" y="26"/>
                  </a:lnTo>
                  <a:lnTo>
                    <a:pt x="32" y="28"/>
                  </a:lnTo>
                  <a:lnTo>
                    <a:pt x="38" y="28"/>
                  </a:lnTo>
                  <a:lnTo>
                    <a:pt x="48" y="26"/>
                  </a:lnTo>
                  <a:lnTo>
                    <a:pt x="48" y="26"/>
                  </a:lnTo>
                  <a:lnTo>
                    <a:pt x="58" y="20"/>
                  </a:lnTo>
                  <a:lnTo>
                    <a:pt x="62" y="16"/>
                  </a:lnTo>
                  <a:lnTo>
                    <a:pt x="64" y="14"/>
                  </a:lnTo>
                  <a:lnTo>
                    <a:pt x="62" y="10"/>
                  </a:lnTo>
                  <a:lnTo>
                    <a:pt x="58" y="6"/>
                  </a:lnTo>
                  <a:lnTo>
                    <a:pt x="52" y="4"/>
                  </a:lnTo>
                  <a:lnTo>
                    <a:pt x="42" y="2"/>
                  </a:lnTo>
                  <a:lnTo>
                    <a:pt x="42"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72" name="Freeform 6068"/>
            <p:cNvSpPr/>
            <p:nvPr/>
          </p:nvSpPr>
          <p:spPr bwMode="auto">
            <a:xfrm>
              <a:off x="6876089" y="2314351"/>
              <a:ext cx="105229" cy="46671"/>
            </a:xfrm>
            <a:custGeom>
              <a:avLst/>
              <a:gdLst/>
              <a:ahLst/>
              <a:cxnLst>
                <a:cxn ang="0">
                  <a:pos x="234" y="50"/>
                </a:cxn>
                <a:cxn ang="0">
                  <a:pos x="222" y="46"/>
                </a:cxn>
                <a:cxn ang="0">
                  <a:pos x="204" y="42"/>
                </a:cxn>
                <a:cxn ang="0">
                  <a:pos x="210" y="38"/>
                </a:cxn>
                <a:cxn ang="0">
                  <a:pos x="218" y="34"/>
                </a:cxn>
                <a:cxn ang="0">
                  <a:pos x="200" y="32"/>
                </a:cxn>
                <a:cxn ang="0">
                  <a:pos x="190" y="30"/>
                </a:cxn>
                <a:cxn ang="0">
                  <a:pos x="184" y="16"/>
                </a:cxn>
                <a:cxn ang="0">
                  <a:pos x="178" y="14"/>
                </a:cxn>
                <a:cxn ang="0">
                  <a:pos x="158" y="8"/>
                </a:cxn>
                <a:cxn ang="0">
                  <a:pos x="138" y="2"/>
                </a:cxn>
                <a:cxn ang="0">
                  <a:pos x="132" y="4"/>
                </a:cxn>
                <a:cxn ang="0">
                  <a:pos x="114" y="6"/>
                </a:cxn>
                <a:cxn ang="0">
                  <a:pos x="104" y="10"/>
                </a:cxn>
                <a:cxn ang="0">
                  <a:pos x="84" y="6"/>
                </a:cxn>
                <a:cxn ang="0">
                  <a:pos x="60" y="0"/>
                </a:cxn>
                <a:cxn ang="0">
                  <a:pos x="42" y="8"/>
                </a:cxn>
                <a:cxn ang="0">
                  <a:pos x="46" y="16"/>
                </a:cxn>
                <a:cxn ang="0">
                  <a:pos x="68" y="20"/>
                </a:cxn>
                <a:cxn ang="0">
                  <a:pos x="72" y="34"/>
                </a:cxn>
                <a:cxn ang="0">
                  <a:pos x="74" y="50"/>
                </a:cxn>
                <a:cxn ang="0">
                  <a:pos x="90" y="66"/>
                </a:cxn>
                <a:cxn ang="0">
                  <a:pos x="82" y="70"/>
                </a:cxn>
                <a:cxn ang="0">
                  <a:pos x="68" y="74"/>
                </a:cxn>
                <a:cxn ang="0">
                  <a:pos x="24" y="66"/>
                </a:cxn>
                <a:cxn ang="0">
                  <a:pos x="4" y="68"/>
                </a:cxn>
                <a:cxn ang="0">
                  <a:pos x="0" y="76"/>
                </a:cxn>
                <a:cxn ang="0">
                  <a:pos x="4" y="82"/>
                </a:cxn>
                <a:cxn ang="0">
                  <a:pos x="24" y="92"/>
                </a:cxn>
                <a:cxn ang="0">
                  <a:pos x="30" y="96"/>
                </a:cxn>
                <a:cxn ang="0">
                  <a:pos x="38" y="86"/>
                </a:cxn>
                <a:cxn ang="0">
                  <a:pos x="58" y="90"/>
                </a:cxn>
                <a:cxn ang="0">
                  <a:pos x="82" y="90"/>
                </a:cxn>
                <a:cxn ang="0">
                  <a:pos x="102" y="90"/>
                </a:cxn>
                <a:cxn ang="0">
                  <a:pos x="116" y="102"/>
                </a:cxn>
                <a:cxn ang="0">
                  <a:pos x="126" y="110"/>
                </a:cxn>
                <a:cxn ang="0">
                  <a:pos x="138" y="96"/>
                </a:cxn>
                <a:cxn ang="0">
                  <a:pos x="150" y="78"/>
                </a:cxn>
                <a:cxn ang="0">
                  <a:pos x="158" y="80"/>
                </a:cxn>
                <a:cxn ang="0">
                  <a:pos x="166" y="88"/>
                </a:cxn>
                <a:cxn ang="0">
                  <a:pos x="180" y="80"/>
                </a:cxn>
                <a:cxn ang="0">
                  <a:pos x="208" y="74"/>
                </a:cxn>
                <a:cxn ang="0">
                  <a:pos x="230" y="82"/>
                </a:cxn>
                <a:cxn ang="0">
                  <a:pos x="242" y="82"/>
                </a:cxn>
                <a:cxn ang="0">
                  <a:pos x="248" y="70"/>
                </a:cxn>
                <a:cxn ang="0">
                  <a:pos x="244" y="62"/>
                </a:cxn>
              </a:cxnLst>
              <a:rect l="0" t="0" r="r" b="b"/>
              <a:pathLst>
                <a:path w="248" h="110">
                  <a:moveTo>
                    <a:pt x="244" y="62"/>
                  </a:moveTo>
                  <a:lnTo>
                    <a:pt x="244" y="62"/>
                  </a:lnTo>
                  <a:lnTo>
                    <a:pt x="234" y="50"/>
                  </a:lnTo>
                  <a:lnTo>
                    <a:pt x="230" y="46"/>
                  </a:lnTo>
                  <a:lnTo>
                    <a:pt x="222" y="46"/>
                  </a:lnTo>
                  <a:lnTo>
                    <a:pt x="222" y="46"/>
                  </a:lnTo>
                  <a:lnTo>
                    <a:pt x="212" y="46"/>
                  </a:lnTo>
                  <a:lnTo>
                    <a:pt x="206" y="44"/>
                  </a:lnTo>
                  <a:lnTo>
                    <a:pt x="204" y="42"/>
                  </a:lnTo>
                  <a:lnTo>
                    <a:pt x="204" y="40"/>
                  </a:lnTo>
                  <a:lnTo>
                    <a:pt x="206" y="40"/>
                  </a:lnTo>
                  <a:lnTo>
                    <a:pt x="210" y="38"/>
                  </a:lnTo>
                  <a:lnTo>
                    <a:pt x="210" y="38"/>
                  </a:lnTo>
                  <a:lnTo>
                    <a:pt x="216" y="36"/>
                  </a:lnTo>
                  <a:lnTo>
                    <a:pt x="218" y="34"/>
                  </a:lnTo>
                  <a:lnTo>
                    <a:pt x="218" y="32"/>
                  </a:lnTo>
                  <a:lnTo>
                    <a:pt x="212" y="30"/>
                  </a:lnTo>
                  <a:lnTo>
                    <a:pt x="200" y="32"/>
                  </a:lnTo>
                  <a:lnTo>
                    <a:pt x="200" y="32"/>
                  </a:lnTo>
                  <a:lnTo>
                    <a:pt x="194" y="32"/>
                  </a:lnTo>
                  <a:lnTo>
                    <a:pt x="190" y="30"/>
                  </a:lnTo>
                  <a:lnTo>
                    <a:pt x="188" y="28"/>
                  </a:lnTo>
                  <a:lnTo>
                    <a:pt x="186" y="24"/>
                  </a:lnTo>
                  <a:lnTo>
                    <a:pt x="184" y="16"/>
                  </a:lnTo>
                  <a:lnTo>
                    <a:pt x="182" y="14"/>
                  </a:lnTo>
                  <a:lnTo>
                    <a:pt x="178" y="14"/>
                  </a:lnTo>
                  <a:lnTo>
                    <a:pt x="178" y="14"/>
                  </a:lnTo>
                  <a:lnTo>
                    <a:pt x="174" y="16"/>
                  </a:lnTo>
                  <a:lnTo>
                    <a:pt x="168" y="14"/>
                  </a:lnTo>
                  <a:lnTo>
                    <a:pt x="158" y="8"/>
                  </a:lnTo>
                  <a:lnTo>
                    <a:pt x="148" y="2"/>
                  </a:lnTo>
                  <a:lnTo>
                    <a:pt x="142" y="2"/>
                  </a:lnTo>
                  <a:lnTo>
                    <a:pt x="138" y="2"/>
                  </a:lnTo>
                  <a:lnTo>
                    <a:pt x="138" y="2"/>
                  </a:lnTo>
                  <a:lnTo>
                    <a:pt x="134" y="4"/>
                  </a:lnTo>
                  <a:lnTo>
                    <a:pt x="132" y="4"/>
                  </a:lnTo>
                  <a:lnTo>
                    <a:pt x="124" y="4"/>
                  </a:lnTo>
                  <a:lnTo>
                    <a:pt x="118" y="4"/>
                  </a:lnTo>
                  <a:lnTo>
                    <a:pt x="114" y="6"/>
                  </a:lnTo>
                  <a:lnTo>
                    <a:pt x="112" y="10"/>
                  </a:lnTo>
                  <a:lnTo>
                    <a:pt x="112" y="10"/>
                  </a:lnTo>
                  <a:lnTo>
                    <a:pt x="104" y="10"/>
                  </a:lnTo>
                  <a:lnTo>
                    <a:pt x="98" y="10"/>
                  </a:lnTo>
                  <a:lnTo>
                    <a:pt x="92" y="10"/>
                  </a:lnTo>
                  <a:lnTo>
                    <a:pt x="84" y="6"/>
                  </a:lnTo>
                  <a:lnTo>
                    <a:pt x="84" y="6"/>
                  </a:lnTo>
                  <a:lnTo>
                    <a:pt x="74" y="2"/>
                  </a:lnTo>
                  <a:lnTo>
                    <a:pt x="60" y="0"/>
                  </a:lnTo>
                  <a:lnTo>
                    <a:pt x="48" y="2"/>
                  </a:lnTo>
                  <a:lnTo>
                    <a:pt x="44" y="4"/>
                  </a:lnTo>
                  <a:lnTo>
                    <a:pt x="42" y="8"/>
                  </a:lnTo>
                  <a:lnTo>
                    <a:pt x="42" y="8"/>
                  </a:lnTo>
                  <a:lnTo>
                    <a:pt x="42" y="14"/>
                  </a:lnTo>
                  <a:lnTo>
                    <a:pt x="46" y="16"/>
                  </a:lnTo>
                  <a:lnTo>
                    <a:pt x="56" y="18"/>
                  </a:lnTo>
                  <a:lnTo>
                    <a:pt x="68" y="20"/>
                  </a:lnTo>
                  <a:lnTo>
                    <a:pt x="68" y="20"/>
                  </a:lnTo>
                  <a:lnTo>
                    <a:pt x="72" y="24"/>
                  </a:lnTo>
                  <a:lnTo>
                    <a:pt x="74" y="26"/>
                  </a:lnTo>
                  <a:lnTo>
                    <a:pt x="72" y="34"/>
                  </a:lnTo>
                  <a:lnTo>
                    <a:pt x="70" y="38"/>
                  </a:lnTo>
                  <a:lnTo>
                    <a:pt x="70" y="42"/>
                  </a:lnTo>
                  <a:lnTo>
                    <a:pt x="74" y="50"/>
                  </a:lnTo>
                  <a:lnTo>
                    <a:pt x="82" y="58"/>
                  </a:lnTo>
                  <a:lnTo>
                    <a:pt x="82" y="58"/>
                  </a:lnTo>
                  <a:lnTo>
                    <a:pt x="90" y="66"/>
                  </a:lnTo>
                  <a:lnTo>
                    <a:pt x="90" y="68"/>
                  </a:lnTo>
                  <a:lnTo>
                    <a:pt x="88" y="68"/>
                  </a:lnTo>
                  <a:lnTo>
                    <a:pt x="82" y="70"/>
                  </a:lnTo>
                  <a:lnTo>
                    <a:pt x="76" y="70"/>
                  </a:lnTo>
                  <a:lnTo>
                    <a:pt x="76" y="70"/>
                  </a:lnTo>
                  <a:lnTo>
                    <a:pt x="68" y="74"/>
                  </a:lnTo>
                  <a:lnTo>
                    <a:pt x="56" y="72"/>
                  </a:lnTo>
                  <a:lnTo>
                    <a:pt x="34" y="68"/>
                  </a:lnTo>
                  <a:lnTo>
                    <a:pt x="24" y="66"/>
                  </a:lnTo>
                  <a:lnTo>
                    <a:pt x="14" y="64"/>
                  </a:lnTo>
                  <a:lnTo>
                    <a:pt x="6" y="66"/>
                  </a:lnTo>
                  <a:lnTo>
                    <a:pt x="4" y="68"/>
                  </a:lnTo>
                  <a:lnTo>
                    <a:pt x="2" y="70"/>
                  </a:lnTo>
                  <a:lnTo>
                    <a:pt x="2" y="70"/>
                  </a:lnTo>
                  <a:lnTo>
                    <a:pt x="0" y="76"/>
                  </a:lnTo>
                  <a:lnTo>
                    <a:pt x="0" y="78"/>
                  </a:lnTo>
                  <a:lnTo>
                    <a:pt x="2" y="80"/>
                  </a:lnTo>
                  <a:lnTo>
                    <a:pt x="4" y="82"/>
                  </a:lnTo>
                  <a:lnTo>
                    <a:pt x="14" y="84"/>
                  </a:lnTo>
                  <a:lnTo>
                    <a:pt x="18" y="88"/>
                  </a:lnTo>
                  <a:lnTo>
                    <a:pt x="24" y="92"/>
                  </a:lnTo>
                  <a:lnTo>
                    <a:pt x="24" y="92"/>
                  </a:lnTo>
                  <a:lnTo>
                    <a:pt x="28" y="96"/>
                  </a:lnTo>
                  <a:lnTo>
                    <a:pt x="30" y="96"/>
                  </a:lnTo>
                  <a:lnTo>
                    <a:pt x="32" y="90"/>
                  </a:lnTo>
                  <a:lnTo>
                    <a:pt x="34" y="88"/>
                  </a:lnTo>
                  <a:lnTo>
                    <a:pt x="38" y="86"/>
                  </a:lnTo>
                  <a:lnTo>
                    <a:pt x="46" y="86"/>
                  </a:lnTo>
                  <a:lnTo>
                    <a:pt x="58" y="90"/>
                  </a:lnTo>
                  <a:lnTo>
                    <a:pt x="58" y="90"/>
                  </a:lnTo>
                  <a:lnTo>
                    <a:pt x="66" y="92"/>
                  </a:lnTo>
                  <a:lnTo>
                    <a:pt x="72" y="92"/>
                  </a:lnTo>
                  <a:lnTo>
                    <a:pt x="82" y="90"/>
                  </a:lnTo>
                  <a:lnTo>
                    <a:pt x="88" y="88"/>
                  </a:lnTo>
                  <a:lnTo>
                    <a:pt x="94" y="88"/>
                  </a:lnTo>
                  <a:lnTo>
                    <a:pt x="102" y="90"/>
                  </a:lnTo>
                  <a:lnTo>
                    <a:pt x="112" y="94"/>
                  </a:lnTo>
                  <a:lnTo>
                    <a:pt x="112" y="94"/>
                  </a:lnTo>
                  <a:lnTo>
                    <a:pt x="116" y="102"/>
                  </a:lnTo>
                  <a:lnTo>
                    <a:pt x="120" y="108"/>
                  </a:lnTo>
                  <a:lnTo>
                    <a:pt x="124" y="110"/>
                  </a:lnTo>
                  <a:lnTo>
                    <a:pt x="126" y="110"/>
                  </a:lnTo>
                  <a:lnTo>
                    <a:pt x="130" y="108"/>
                  </a:lnTo>
                  <a:lnTo>
                    <a:pt x="132" y="106"/>
                  </a:lnTo>
                  <a:lnTo>
                    <a:pt x="138" y="96"/>
                  </a:lnTo>
                  <a:lnTo>
                    <a:pt x="138" y="96"/>
                  </a:lnTo>
                  <a:lnTo>
                    <a:pt x="144" y="86"/>
                  </a:lnTo>
                  <a:lnTo>
                    <a:pt x="150" y="78"/>
                  </a:lnTo>
                  <a:lnTo>
                    <a:pt x="156" y="76"/>
                  </a:lnTo>
                  <a:lnTo>
                    <a:pt x="158" y="78"/>
                  </a:lnTo>
                  <a:lnTo>
                    <a:pt x="158" y="80"/>
                  </a:lnTo>
                  <a:lnTo>
                    <a:pt x="158" y="80"/>
                  </a:lnTo>
                  <a:lnTo>
                    <a:pt x="162" y="86"/>
                  </a:lnTo>
                  <a:lnTo>
                    <a:pt x="166" y="88"/>
                  </a:lnTo>
                  <a:lnTo>
                    <a:pt x="172" y="86"/>
                  </a:lnTo>
                  <a:lnTo>
                    <a:pt x="180" y="80"/>
                  </a:lnTo>
                  <a:lnTo>
                    <a:pt x="180" y="80"/>
                  </a:lnTo>
                  <a:lnTo>
                    <a:pt x="186" y="76"/>
                  </a:lnTo>
                  <a:lnTo>
                    <a:pt x="192" y="74"/>
                  </a:lnTo>
                  <a:lnTo>
                    <a:pt x="208" y="74"/>
                  </a:lnTo>
                  <a:lnTo>
                    <a:pt x="222" y="76"/>
                  </a:lnTo>
                  <a:lnTo>
                    <a:pt x="230" y="82"/>
                  </a:lnTo>
                  <a:lnTo>
                    <a:pt x="230" y="82"/>
                  </a:lnTo>
                  <a:lnTo>
                    <a:pt x="234" y="84"/>
                  </a:lnTo>
                  <a:lnTo>
                    <a:pt x="238" y="84"/>
                  </a:lnTo>
                  <a:lnTo>
                    <a:pt x="242" y="82"/>
                  </a:lnTo>
                  <a:lnTo>
                    <a:pt x="246" y="78"/>
                  </a:lnTo>
                  <a:lnTo>
                    <a:pt x="248" y="74"/>
                  </a:lnTo>
                  <a:lnTo>
                    <a:pt x="248" y="70"/>
                  </a:lnTo>
                  <a:lnTo>
                    <a:pt x="248" y="66"/>
                  </a:lnTo>
                  <a:lnTo>
                    <a:pt x="244" y="62"/>
                  </a:lnTo>
                  <a:lnTo>
                    <a:pt x="244" y="6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73" name="Freeform 6069"/>
            <p:cNvSpPr/>
            <p:nvPr/>
          </p:nvSpPr>
          <p:spPr bwMode="auto">
            <a:xfrm>
              <a:off x="7029689" y="2351688"/>
              <a:ext cx="4243" cy="2546"/>
            </a:xfrm>
            <a:custGeom>
              <a:avLst/>
              <a:gdLst/>
              <a:ahLst/>
              <a:cxnLst>
                <a:cxn ang="0">
                  <a:pos x="0" y="4"/>
                </a:cxn>
                <a:cxn ang="0">
                  <a:pos x="0" y="4"/>
                </a:cxn>
                <a:cxn ang="0">
                  <a:pos x="2" y="6"/>
                </a:cxn>
                <a:cxn ang="0">
                  <a:pos x="6" y="4"/>
                </a:cxn>
                <a:cxn ang="0">
                  <a:pos x="8" y="4"/>
                </a:cxn>
                <a:cxn ang="0">
                  <a:pos x="10" y="2"/>
                </a:cxn>
                <a:cxn ang="0">
                  <a:pos x="10" y="2"/>
                </a:cxn>
                <a:cxn ang="0">
                  <a:pos x="8" y="0"/>
                </a:cxn>
                <a:cxn ang="0">
                  <a:pos x="4" y="0"/>
                </a:cxn>
                <a:cxn ang="0">
                  <a:pos x="0" y="2"/>
                </a:cxn>
                <a:cxn ang="0">
                  <a:pos x="0" y="4"/>
                </a:cxn>
                <a:cxn ang="0">
                  <a:pos x="0" y="4"/>
                </a:cxn>
              </a:cxnLst>
              <a:rect l="0" t="0" r="r" b="b"/>
              <a:pathLst>
                <a:path w="10" h="6">
                  <a:moveTo>
                    <a:pt x="0" y="4"/>
                  </a:moveTo>
                  <a:lnTo>
                    <a:pt x="0" y="4"/>
                  </a:lnTo>
                  <a:lnTo>
                    <a:pt x="2" y="6"/>
                  </a:lnTo>
                  <a:lnTo>
                    <a:pt x="6" y="4"/>
                  </a:lnTo>
                  <a:lnTo>
                    <a:pt x="8" y="4"/>
                  </a:lnTo>
                  <a:lnTo>
                    <a:pt x="10" y="2"/>
                  </a:lnTo>
                  <a:lnTo>
                    <a:pt x="10" y="2"/>
                  </a:lnTo>
                  <a:lnTo>
                    <a:pt x="8" y="0"/>
                  </a:lnTo>
                  <a:lnTo>
                    <a:pt x="4" y="0"/>
                  </a:lnTo>
                  <a:lnTo>
                    <a:pt x="0" y="2"/>
                  </a:lnTo>
                  <a:lnTo>
                    <a:pt x="0" y="4"/>
                  </a:lnTo>
                  <a:lnTo>
                    <a:pt x="0"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74" name="Freeform 6070"/>
            <p:cNvSpPr/>
            <p:nvPr/>
          </p:nvSpPr>
          <p:spPr bwMode="auto">
            <a:xfrm>
              <a:off x="7040721" y="2360174"/>
              <a:ext cx="5091" cy="2546"/>
            </a:xfrm>
            <a:custGeom>
              <a:avLst/>
              <a:gdLst/>
              <a:ahLst/>
              <a:cxnLst>
                <a:cxn ang="0">
                  <a:pos x="0" y="4"/>
                </a:cxn>
                <a:cxn ang="0">
                  <a:pos x="0" y="4"/>
                </a:cxn>
                <a:cxn ang="0">
                  <a:pos x="0" y="4"/>
                </a:cxn>
                <a:cxn ang="0">
                  <a:pos x="2" y="6"/>
                </a:cxn>
                <a:cxn ang="0">
                  <a:pos x="6" y="4"/>
                </a:cxn>
                <a:cxn ang="0">
                  <a:pos x="10" y="2"/>
                </a:cxn>
                <a:cxn ang="0">
                  <a:pos x="12" y="0"/>
                </a:cxn>
                <a:cxn ang="0">
                  <a:pos x="10" y="0"/>
                </a:cxn>
                <a:cxn ang="0">
                  <a:pos x="10" y="0"/>
                </a:cxn>
                <a:cxn ang="0">
                  <a:pos x="4" y="0"/>
                </a:cxn>
                <a:cxn ang="0">
                  <a:pos x="0" y="0"/>
                </a:cxn>
                <a:cxn ang="0">
                  <a:pos x="0" y="4"/>
                </a:cxn>
                <a:cxn ang="0">
                  <a:pos x="0" y="4"/>
                </a:cxn>
              </a:cxnLst>
              <a:rect l="0" t="0" r="r" b="b"/>
              <a:pathLst>
                <a:path w="12" h="6">
                  <a:moveTo>
                    <a:pt x="0" y="4"/>
                  </a:moveTo>
                  <a:lnTo>
                    <a:pt x="0" y="4"/>
                  </a:lnTo>
                  <a:lnTo>
                    <a:pt x="0" y="4"/>
                  </a:lnTo>
                  <a:lnTo>
                    <a:pt x="2" y="6"/>
                  </a:lnTo>
                  <a:lnTo>
                    <a:pt x="6" y="4"/>
                  </a:lnTo>
                  <a:lnTo>
                    <a:pt x="10" y="2"/>
                  </a:lnTo>
                  <a:lnTo>
                    <a:pt x="12" y="0"/>
                  </a:lnTo>
                  <a:lnTo>
                    <a:pt x="10" y="0"/>
                  </a:lnTo>
                  <a:lnTo>
                    <a:pt x="10" y="0"/>
                  </a:lnTo>
                  <a:lnTo>
                    <a:pt x="4" y="0"/>
                  </a:lnTo>
                  <a:lnTo>
                    <a:pt x="0" y="0"/>
                  </a:lnTo>
                  <a:lnTo>
                    <a:pt x="0" y="4"/>
                  </a:lnTo>
                  <a:lnTo>
                    <a:pt x="0"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75" name="Freeform 6071"/>
            <p:cNvSpPr/>
            <p:nvPr/>
          </p:nvSpPr>
          <p:spPr bwMode="auto">
            <a:xfrm>
              <a:off x="6809897" y="2344900"/>
              <a:ext cx="37339" cy="16123"/>
            </a:xfrm>
            <a:custGeom>
              <a:avLst/>
              <a:gdLst/>
              <a:ahLst/>
              <a:cxnLst>
                <a:cxn ang="0">
                  <a:pos x="50" y="4"/>
                </a:cxn>
                <a:cxn ang="0">
                  <a:pos x="50" y="4"/>
                </a:cxn>
                <a:cxn ang="0">
                  <a:pos x="32" y="0"/>
                </a:cxn>
                <a:cxn ang="0">
                  <a:pos x="20" y="0"/>
                </a:cxn>
                <a:cxn ang="0">
                  <a:pos x="10" y="2"/>
                </a:cxn>
                <a:cxn ang="0">
                  <a:pos x="4" y="10"/>
                </a:cxn>
                <a:cxn ang="0">
                  <a:pos x="4" y="10"/>
                </a:cxn>
                <a:cxn ang="0">
                  <a:pos x="2" y="12"/>
                </a:cxn>
                <a:cxn ang="0">
                  <a:pos x="0" y="14"/>
                </a:cxn>
                <a:cxn ang="0">
                  <a:pos x="12" y="18"/>
                </a:cxn>
                <a:cxn ang="0">
                  <a:pos x="12" y="18"/>
                </a:cxn>
                <a:cxn ang="0">
                  <a:pos x="18" y="22"/>
                </a:cxn>
                <a:cxn ang="0">
                  <a:pos x="20" y="26"/>
                </a:cxn>
                <a:cxn ang="0">
                  <a:pos x="24" y="32"/>
                </a:cxn>
                <a:cxn ang="0">
                  <a:pos x="38" y="36"/>
                </a:cxn>
                <a:cxn ang="0">
                  <a:pos x="38" y="36"/>
                </a:cxn>
                <a:cxn ang="0">
                  <a:pos x="50" y="38"/>
                </a:cxn>
                <a:cxn ang="0">
                  <a:pos x="52" y="38"/>
                </a:cxn>
                <a:cxn ang="0">
                  <a:pos x="54" y="36"/>
                </a:cxn>
                <a:cxn ang="0">
                  <a:pos x="56" y="32"/>
                </a:cxn>
                <a:cxn ang="0">
                  <a:pos x="58" y="30"/>
                </a:cxn>
                <a:cxn ang="0">
                  <a:pos x="62" y="30"/>
                </a:cxn>
                <a:cxn ang="0">
                  <a:pos x="62" y="30"/>
                </a:cxn>
                <a:cxn ang="0">
                  <a:pos x="72" y="30"/>
                </a:cxn>
                <a:cxn ang="0">
                  <a:pos x="82" y="32"/>
                </a:cxn>
                <a:cxn ang="0">
                  <a:pos x="86" y="32"/>
                </a:cxn>
                <a:cxn ang="0">
                  <a:pos x="88" y="30"/>
                </a:cxn>
                <a:cxn ang="0">
                  <a:pos x="88" y="28"/>
                </a:cxn>
                <a:cxn ang="0">
                  <a:pos x="88" y="28"/>
                </a:cxn>
                <a:cxn ang="0">
                  <a:pos x="84" y="20"/>
                </a:cxn>
                <a:cxn ang="0">
                  <a:pos x="76" y="14"/>
                </a:cxn>
                <a:cxn ang="0">
                  <a:pos x="66" y="8"/>
                </a:cxn>
                <a:cxn ang="0">
                  <a:pos x="50" y="4"/>
                </a:cxn>
                <a:cxn ang="0">
                  <a:pos x="50" y="4"/>
                </a:cxn>
              </a:cxnLst>
              <a:rect l="0" t="0" r="r" b="b"/>
              <a:pathLst>
                <a:path w="88" h="38">
                  <a:moveTo>
                    <a:pt x="50" y="4"/>
                  </a:moveTo>
                  <a:lnTo>
                    <a:pt x="50" y="4"/>
                  </a:lnTo>
                  <a:lnTo>
                    <a:pt x="32" y="0"/>
                  </a:lnTo>
                  <a:lnTo>
                    <a:pt x="20" y="0"/>
                  </a:lnTo>
                  <a:lnTo>
                    <a:pt x="10" y="2"/>
                  </a:lnTo>
                  <a:lnTo>
                    <a:pt x="4" y="10"/>
                  </a:lnTo>
                  <a:lnTo>
                    <a:pt x="4" y="10"/>
                  </a:lnTo>
                  <a:lnTo>
                    <a:pt x="2" y="12"/>
                  </a:lnTo>
                  <a:lnTo>
                    <a:pt x="0" y="14"/>
                  </a:lnTo>
                  <a:lnTo>
                    <a:pt x="12" y="18"/>
                  </a:lnTo>
                  <a:lnTo>
                    <a:pt x="12" y="18"/>
                  </a:lnTo>
                  <a:lnTo>
                    <a:pt x="18" y="22"/>
                  </a:lnTo>
                  <a:lnTo>
                    <a:pt x="20" y="26"/>
                  </a:lnTo>
                  <a:lnTo>
                    <a:pt x="24" y="32"/>
                  </a:lnTo>
                  <a:lnTo>
                    <a:pt x="38" y="36"/>
                  </a:lnTo>
                  <a:lnTo>
                    <a:pt x="38" y="36"/>
                  </a:lnTo>
                  <a:lnTo>
                    <a:pt x="50" y="38"/>
                  </a:lnTo>
                  <a:lnTo>
                    <a:pt x="52" y="38"/>
                  </a:lnTo>
                  <a:lnTo>
                    <a:pt x="54" y="36"/>
                  </a:lnTo>
                  <a:lnTo>
                    <a:pt x="56" y="32"/>
                  </a:lnTo>
                  <a:lnTo>
                    <a:pt x="58" y="30"/>
                  </a:lnTo>
                  <a:lnTo>
                    <a:pt x="62" y="30"/>
                  </a:lnTo>
                  <a:lnTo>
                    <a:pt x="62" y="30"/>
                  </a:lnTo>
                  <a:lnTo>
                    <a:pt x="72" y="30"/>
                  </a:lnTo>
                  <a:lnTo>
                    <a:pt x="82" y="32"/>
                  </a:lnTo>
                  <a:lnTo>
                    <a:pt x="86" y="32"/>
                  </a:lnTo>
                  <a:lnTo>
                    <a:pt x="88" y="30"/>
                  </a:lnTo>
                  <a:lnTo>
                    <a:pt x="88" y="28"/>
                  </a:lnTo>
                  <a:lnTo>
                    <a:pt x="88" y="28"/>
                  </a:lnTo>
                  <a:lnTo>
                    <a:pt x="84" y="20"/>
                  </a:lnTo>
                  <a:lnTo>
                    <a:pt x="76" y="14"/>
                  </a:lnTo>
                  <a:lnTo>
                    <a:pt x="66" y="8"/>
                  </a:lnTo>
                  <a:lnTo>
                    <a:pt x="50" y="4"/>
                  </a:lnTo>
                  <a:lnTo>
                    <a:pt x="50"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76" name="Freeform 6072"/>
            <p:cNvSpPr/>
            <p:nvPr/>
          </p:nvSpPr>
          <p:spPr bwMode="auto">
            <a:xfrm>
              <a:off x="7109459" y="2494248"/>
              <a:ext cx="5940" cy="5091"/>
            </a:xfrm>
            <a:custGeom>
              <a:avLst/>
              <a:gdLst/>
              <a:ahLst/>
              <a:cxnLst>
                <a:cxn ang="0">
                  <a:pos x="14" y="2"/>
                </a:cxn>
                <a:cxn ang="0">
                  <a:pos x="14" y="2"/>
                </a:cxn>
                <a:cxn ang="0">
                  <a:pos x="14" y="2"/>
                </a:cxn>
                <a:cxn ang="0">
                  <a:pos x="14" y="0"/>
                </a:cxn>
                <a:cxn ang="0">
                  <a:pos x="8" y="2"/>
                </a:cxn>
                <a:cxn ang="0">
                  <a:pos x="4" y="4"/>
                </a:cxn>
                <a:cxn ang="0">
                  <a:pos x="0" y="10"/>
                </a:cxn>
                <a:cxn ang="0">
                  <a:pos x="0" y="10"/>
                </a:cxn>
                <a:cxn ang="0">
                  <a:pos x="2" y="12"/>
                </a:cxn>
                <a:cxn ang="0">
                  <a:pos x="2" y="12"/>
                </a:cxn>
                <a:cxn ang="0">
                  <a:pos x="6" y="10"/>
                </a:cxn>
                <a:cxn ang="0">
                  <a:pos x="10" y="8"/>
                </a:cxn>
                <a:cxn ang="0">
                  <a:pos x="14" y="2"/>
                </a:cxn>
                <a:cxn ang="0">
                  <a:pos x="14" y="2"/>
                </a:cxn>
              </a:cxnLst>
              <a:rect l="0" t="0" r="r" b="b"/>
              <a:pathLst>
                <a:path w="14" h="12">
                  <a:moveTo>
                    <a:pt x="14" y="2"/>
                  </a:moveTo>
                  <a:lnTo>
                    <a:pt x="14" y="2"/>
                  </a:lnTo>
                  <a:lnTo>
                    <a:pt x="14" y="2"/>
                  </a:lnTo>
                  <a:lnTo>
                    <a:pt x="14" y="0"/>
                  </a:lnTo>
                  <a:lnTo>
                    <a:pt x="8" y="2"/>
                  </a:lnTo>
                  <a:lnTo>
                    <a:pt x="4" y="4"/>
                  </a:lnTo>
                  <a:lnTo>
                    <a:pt x="0" y="10"/>
                  </a:lnTo>
                  <a:lnTo>
                    <a:pt x="0" y="10"/>
                  </a:lnTo>
                  <a:lnTo>
                    <a:pt x="2" y="12"/>
                  </a:lnTo>
                  <a:lnTo>
                    <a:pt x="2" y="12"/>
                  </a:lnTo>
                  <a:lnTo>
                    <a:pt x="6" y="10"/>
                  </a:lnTo>
                  <a:lnTo>
                    <a:pt x="10" y="8"/>
                  </a:lnTo>
                  <a:lnTo>
                    <a:pt x="14" y="2"/>
                  </a:lnTo>
                  <a:lnTo>
                    <a:pt x="14"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77" name="Freeform 6073"/>
            <p:cNvSpPr/>
            <p:nvPr/>
          </p:nvSpPr>
          <p:spPr bwMode="auto">
            <a:xfrm>
              <a:off x="6730126" y="2271923"/>
              <a:ext cx="9335" cy="10183"/>
            </a:xfrm>
            <a:custGeom>
              <a:avLst/>
              <a:gdLst/>
              <a:ahLst/>
              <a:cxnLst>
                <a:cxn ang="0">
                  <a:pos x="6" y="0"/>
                </a:cxn>
                <a:cxn ang="0">
                  <a:pos x="6" y="0"/>
                </a:cxn>
                <a:cxn ang="0">
                  <a:pos x="2" y="2"/>
                </a:cxn>
                <a:cxn ang="0">
                  <a:pos x="0" y="4"/>
                </a:cxn>
                <a:cxn ang="0">
                  <a:pos x="0" y="8"/>
                </a:cxn>
                <a:cxn ang="0">
                  <a:pos x="0" y="14"/>
                </a:cxn>
                <a:cxn ang="0">
                  <a:pos x="2" y="18"/>
                </a:cxn>
                <a:cxn ang="0">
                  <a:pos x="6" y="22"/>
                </a:cxn>
                <a:cxn ang="0">
                  <a:pos x="12" y="24"/>
                </a:cxn>
                <a:cxn ang="0">
                  <a:pos x="18" y="24"/>
                </a:cxn>
                <a:cxn ang="0">
                  <a:pos x="18" y="24"/>
                </a:cxn>
                <a:cxn ang="0">
                  <a:pos x="22" y="22"/>
                </a:cxn>
                <a:cxn ang="0">
                  <a:pos x="22" y="18"/>
                </a:cxn>
                <a:cxn ang="0">
                  <a:pos x="20" y="10"/>
                </a:cxn>
                <a:cxn ang="0">
                  <a:pos x="12" y="2"/>
                </a:cxn>
                <a:cxn ang="0">
                  <a:pos x="10" y="0"/>
                </a:cxn>
                <a:cxn ang="0">
                  <a:pos x="6" y="0"/>
                </a:cxn>
                <a:cxn ang="0">
                  <a:pos x="6" y="0"/>
                </a:cxn>
              </a:cxnLst>
              <a:rect l="0" t="0" r="r" b="b"/>
              <a:pathLst>
                <a:path w="22" h="24">
                  <a:moveTo>
                    <a:pt x="6" y="0"/>
                  </a:moveTo>
                  <a:lnTo>
                    <a:pt x="6" y="0"/>
                  </a:lnTo>
                  <a:lnTo>
                    <a:pt x="2" y="2"/>
                  </a:lnTo>
                  <a:lnTo>
                    <a:pt x="0" y="4"/>
                  </a:lnTo>
                  <a:lnTo>
                    <a:pt x="0" y="8"/>
                  </a:lnTo>
                  <a:lnTo>
                    <a:pt x="0" y="14"/>
                  </a:lnTo>
                  <a:lnTo>
                    <a:pt x="2" y="18"/>
                  </a:lnTo>
                  <a:lnTo>
                    <a:pt x="6" y="22"/>
                  </a:lnTo>
                  <a:lnTo>
                    <a:pt x="12" y="24"/>
                  </a:lnTo>
                  <a:lnTo>
                    <a:pt x="18" y="24"/>
                  </a:lnTo>
                  <a:lnTo>
                    <a:pt x="18" y="24"/>
                  </a:lnTo>
                  <a:lnTo>
                    <a:pt x="22" y="22"/>
                  </a:lnTo>
                  <a:lnTo>
                    <a:pt x="22" y="18"/>
                  </a:lnTo>
                  <a:lnTo>
                    <a:pt x="20" y="10"/>
                  </a:lnTo>
                  <a:lnTo>
                    <a:pt x="12" y="2"/>
                  </a:lnTo>
                  <a:lnTo>
                    <a:pt x="10" y="0"/>
                  </a:lnTo>
                  <a:lnTo>
                    <a:pt x="6" y="0"/>
                  </a:lnTo>
                  <a:lnTo>
                    <a:pt x="6"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78" name="Freeform 6075"/>
            <p:cNvSpPr/>
            <p:nvPr/>
          </p:nvSpPr>
          <p:spPr bwMode="auto">
            <a:xfrm>
              <a:off x="7049207" y="2499339"/>
              <a:ext cx="10183" cy="5091"/>
            </a:xfrm>
            <a:custGeom>
              <a:avLst/>
              <a:gdLst/>
              <a:ahLst/>
              <a:cxnLst>
                <a:cxn ang="0">
                  <a:pos x="16" y="2"/>
                </a:cxn>
                <a:cxn ang="0">
                  <a:pos x="16" y="2"/>
                </a:cxn>
                <a:cxn ang="0">
                  <a:pos x="14" y="4"/>
                </a:cxn>
                <a:cxn ang="0">
                  <a:pos x="12" y="6"/>
                </a:cxn>
                <a:cxn ang="0">
                  <a:pos x="6" y="4"/>
                </a:cxn>
                <a:cxn ang="0">
                  <a:pos x="4" y="2"/>
                </a:cxn>
                <a:cxn ang="0">
                  <a:pos x="2" y="4"/>
                </a:cxn>
                <a:cxn ang="0">
                  <a:pos x="0" y="6"/>
                </a:cxn>
                <a:cxn ang="0">
                  <a:pos x="0" y="6"/>
                </a:cxn>
                <a:cxn ang="0">
                  <a:pos x="0" y="10"/>
                </a:cxn>
                <a:cxn ang="0">
                  <a:pos x="2" y="10"/>
                </a:cxn>
                <a:cxn ang="0">
                  <a:pos x="8" y="10"/>
                </a:cxn>
                <a:cxn ang="0">
                  <a:pos x="8" y="10"/>
                </a:cxn>
                <a:cxn ang="0">
                  <a:pos x="14" y="12"/>
                </a:cxn>
                <a:cxn ang="0">
                  <a:pos x="20" y="12"/>
                </a:cxn>
                <a:cxn ang="0">
                  <a:pos x="24" y="10"/>
                </a:cxn>
                <a:cxn ang="0">
                  <a:pos x="24" y="10"/>
                </a:cxn>
                <a:cxn ang="0">
                  <a:pos x="24" y="6"/>
                </a:cxn>
                <a:cxn ang="0">
                  <a:pos x="24" y="2"/>
                </a:cxn>
                <a:cxn ang="0">
                  <a:pos x="20" y="0"/>
                </a:cxn>
                <a:cxn ang="0">
                  <a:pos x="16" y="2"/>
                </a:cxn>
                <a:cxn ang="0">
                  <a:pos x="16" y="2"/>
                </a:cxn>
              </a:cxnLst>
              <a:rect l="0" t="0" r="r" b="b"/>
              <a:pathLst>
                <a:path w="24" h="12">
                  <a:moveTo>
                    <a:pt x="16" y="2"/>
                  </a:moveTo>
                  <a:lnTo>
                    <a:pt x="16" y="2"/>
                  </a:lnTo>
                  <a:lnTo>
                    <a:pt x="14" y="4"/>
                  </a:lnTo>
                  <a:lnTo>
                    <a:pt x="12" y="6"/>
                  </a:lnTo>
                  <a:lnTo>
                    <a:pt x="6" y="4"/>
                  </a:lnTo>
                  <a:lnTo>
                    <a:pt x="4" y="2"/>
                  </a:lnTo>
                  <a:lnTo>
                    <a:pt x="2" y="4"/>
                  </a:lnTo>
                  <a:lnTo>
                    <a:pt x="0" y="6"/>
                  </a:lnTo>
                  <a:lnTo>
                    <a:pt x="0" y="6"/>
                  </a:lnTo>
                  <a:lnTo>
                    <a:pt x="0" y="10"/>
                  </a:lnTo>
                  <a:lnTo>
                    <a:pt x="2" y="10"/>
                  </a:lnTo>
                  <a:lnTo>
                    <a:pt x="8" y="10"/>
                  </a:lnTo>
                  <a:lnTo>
                    <a:pt x="8" y="10"/>
                  </a:lnTo>
                  <a:lnTo>
                    <a:pt x="14" y="12"/>
                  </a:lnTo>
                  <a:lnTo>
                    <a:pt x="20" y="12"/>
                  </a:lnTo>
                  <a:lnTo>
                    <a:pt x="24" y="10"/>
                  </a:lnTo>
                  <a:lnTo>
                    <a:pt x="24" y="10"/>
                  </a:lnTo>
                  <a:lnTo>
                    <a:pt x="24" y="6"/>
                  </a:lnTo>
                  <a:lnTo>
                    <a:pt x="24" y="2"/>
                  </a:lnTo>
                  <a:lnTo>
                    <a:pt x="20" y="0"/>
                  </a:lnTo>
                  <a:lnTo>
                    <a:pt x="16" y="2"/>
                  </a:lnTo>
                  <a:lnTo>
                    <a:pt x="16"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79" name="Freeform 6076"/>
            <p:cNvSpPr/>
            <p:nvPr/>
          </p:nvSpPr>
          <p:spPr bwMode="auto">
            <a:xfrm>
              <a:off x="6758980" y="2327080"/>
              <a:ext cx="5091" cy="1697"/>
            </a:xfrm>
            <a:custGeom>
              <a:avLst/>
              <a:gdLst/>
              <a:ahLst/>
              <a:cxnLst>
                <a:cxn ang="0">
                  <a:pos x="0" y="4"/>
                </a:cxn>
                <a:cxn ang="0">
                  <a:pos x="0" y="4"/>
                </a:cxn>
                <a:cxn ang="0">
                  <a:pos x="6" y="4"/>
                </a:cxn>
                <a:cxn ang="0">
                  <a:pos x="12" y="2"/>
                </a:cxn>
                <a:cxn ang="0">
                  <a:pos x="12" y="2"/>
                </a:cxn>
                <a:cxn ang="0">
                  <a:pos x="12" y="2"/>
                </a:cxn>
                <a:cxn ang="0">
                  <a:pos x="10" y="0"/>
                </a:cxn>
                <a:cxn ang="0">
                  <a:pos x="6" y="0"/>
                </a:cxn>
                <a:cxn ang="0">
                  <a:pos x="2" y="0"/>
                </a:cxn>
                <a:cxn ang="0">
                  <a:pos x="0" y="2"/>
                </a:cxn>
                <a:cxn ang="0">
                  <a:pos x="0" y="4"/>
                </a:cxn>
                <a:cxn ang="0">
                  <a:pos x="0" y="4"/>
                </a:cxn>
              </a:cxnLst>
              <a:rect l="0" t="0" r="r" b="b"/>
              <a:pathLst>
                <a:path w="12" h="4">
                  <a:moveTo>
                    <a:pt x="0" y="4"/>
                  </a:moveTo>
                  <a:lnTo>
                    <a:pt x="0" y="4"/>
                  </a:lnTo>
                  <a:lnTo>
                    <a:pt x="6" y="4"/>
                  </a:lnTo>
                  <a:lnTo>
                    <a:pt x="12" y="2"/>
                  </a:lnTo>
                  <a:lnTo>
                    <a:pt x="12" y="2"/>
                  </a:lnTo>
                  <a:lnTo>
                    <a:pt x="12" y="2"/>
                  </a:lnTo>
                  <a:lnTo>
                    <a:pt x="10" y="0"/>
                  </a:lnTo>
                  <a:lnTo>
                    <a:pt x="6" y="0"/>
                  </a:lnTo>
                  <a:lnTo>
                    <a:pt x="2" y="0"/>
                  </a:lnTo>
                  <a:lnTo>
                    <a:pt x="0" y="2"/>
                  </a:lnTo>
                  <a:lnTo>
                    <a:pt x="0" y="4"/>
                  </a:lnTo>
                  <a:lnTo>
                    <a:pt x="0"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80" name="Freeform 6077"/>
            <p:cNvSpPr/>
            <p:nvPr/>
          </p:nvSpPr>
          <p:spPr bwMode="auto">
            <a:xfrm>
              <a:off x="7047510" y="1703381"/>
              <a:ext cx="40734" cy="25457"/>
            </a:xfrm>
            <a:custGeom>
              <a:avLst/>
              <a:gdLst/>
              <a:ahLst/>
              <a:cxnLst>
                <a:cxn ang="0">
                  <a:pos x="94" y="28"/>
                </a:cxn>
                <a:cxn ang="0">
                  <a:pos x="94" y="28"/>
                </a:cxn>
                <a:cxn ang="0">
                  <a:pos x="84" y="28"/>
                </a:cxn>
                <a:cxn ang="0">
                  <a:pos x="70" y="28"/>
                </a:cxn>
                <a:cxn ang="0">
                  <a:pos x="50" y="28"/>
                </a:cxn>
                <a:cxn ang="0">
                  <a:pos x="40" y="28"/>
                </a:cxn>
                <a:cxn ang="0">
                  <a:pos x="32" y="26"/>
                </a:cxn>
                <a:cxn ang="0">
                  <a:pos x="32" y="26"/>
                </a:cxn>
                <a:cxn ang="0">
                  <a:pos x="24" y="22"/>
                </a:cxn>
                <a:cxn ang="0">
                  <a:pos x="20" y="16"/>
                </a:cxn>
                <a:cxn ang="0">
                  <a:pos x="16" y="10"/>
                </a:cxn>
                <a:cxn ang="0">
                  <a:pos x="16" y="4"/>
                </a:cxn>
                <a:cxn ang="0">
                  <a:pos x="14" y="2"/>
                </a:cxn>
                <a:cxn ang="0">
                  <a:pos x="14" y="0"/>
                </a:cxn>
                <a:cxn ang="0">
                  <a:pos x="10" y="2"/>
                </a:cxn>
                <a:cxn ang="0">
                  <a:pos x="6" y="8"/>
                </a:cxn>
                <a:cxn ang="0">
                  <a:pos x="6" y="8"/>
                </a:cxn>
                <a:cxn ang="0">
                  <a:pos x="0" y="18"/>
                </a:cxn>
                <a:cxn ang="0">
                  <a:pos x="0" y="20"/>
                </a:cxn>
                <a:cxn ang="0">
                  <a:pos x="2" y="22"/>
                </a:cxn>
                <a:cxn ang="0">
                  <a:pos x="6" y="22"/>
                </a:cxn>
                <a:cxn ang="0">
                  <a:pos x="8" y="24"/>
                </a:cxn>
                <a:cxn ang="0">
                  <a:pos x="8" y="28"/>
                </a:cxn>
                <a:cxn ang="0">
                  <a:pos x="8" y="28"/>
                </a:cxn>
                <a:cxn ang="0">
                  <a:pos x="8" y="32"/>
                </a:cxn>
                <a:cxn ang="0">
                  <a:pos x="10" y="34"/>
                </a:cxn>
                <a:cxn ang="0">
                  <a:pos x="14" y="34"/>
                </a:cxn>
                <a:cxn ang="0">
                  <a:pos x="22" y="34"/>
                </a:cxn>
                <a:cxn ang="0">
                  <a:pos x="24" y="36"/>
                </a:cxn>
                <a:cxn ang="0">
                  <a:pos x="28" y="38"/>
                </a:cxn>
                <a:cxn ang="0">
                  <a:pos x="28" y="38"/>
                </a:cxn>
                <a:cxn ang="0">
                  <a:pos x="34" y="44"/>
                </a:cxn>
                <a:cxn ang="0">
                  <a:pos x="40" y="46"/>
                </a:cxn>
                <a:cxn ang="0">
                  <a:pos x="52" y="50"/>
                </a:cxn>
                <a:cxn ang="0">
                  <a:pos x="74" y="58"/>
                </a:cxn>
                <a:cxn ang="0">
                  <a:pos x="74" y="58"/>
                </a:cxn>
                <a:cxn ang="0">
                  <a:pos x="78" y="60"/>
                </a:cxn>
                <a:cxn ang="0">
                  <a:pos x="82" y="58"/>
                </a:cxn>
                <a:cxn ang="0">
                  <a:pos x="82" y="54"/>
                </a:cxn>
                <a:cxn ang="0">
                  <a:pos x="82" y="46"/>
                </a:cxn>
                <a:cxn ang="0">
                  <a:pos x="82" y="46"/>
                </a:cxn>
                <a:cxn ang="0">
                  <a:pos x="82" y="40"/>
                </a:cxn>
                <a:cxn ang="0">
                  <a:pos x="84" y="38"/>
                </a:cxn>
                <a:cxn ang="0">
                  <a:pos x="90" y="32"/>
                </a:cxn>
                <a:cxn ang="0">
                  <a:pos x="94" y="30"/>
                </a:cxn>
                <a:cxn ang="0">
                  <a:pos x="96" y="30"/>
                </a:cxn>
                <a:cxn ang="0">
                  <a:pos x="94" y="28"/>
                </a:cxn>
                <a:cxn ang="0">
                  <a:pos x="94" y="28"/>
                </a:cxn>
              </a:cxnLst>
              <a:rect l="0" t="0" r="r" b="b"/>
              <a:pathLst>
                <a:path w="96" h="60">
                  <a:moveTo>
                    <a:pt x="94" y="28"/>
                  </a:moveTo>
                  <a:lnTo>
                    <a:pt x="94" y="28"/>
                  </a:lnTo>
                  <a:lnTo>
                    <a:pt x="84" y="28"/>
                  </a:lnTo>
                  <a:lnTo>
                    <a:pt x="70" y="28"/>
                  </a:lnTo>
                  <a:lnTo>
                    <a:pt x="50" y="28"/>
                  </a:lnTo>
                  <a:lnTo>
                    <a:pt x="40" y="28"/>
                  </a:lnTo>
                  <a:lnTo>
                    <a:pt x="32" y="26"/>
                  </a:lnTo>
                  <a:lnTo>
                    <a:pt x="32" y="26"/>
                  </a:lnTo>
                  <a:lnTo>
                    <a:pt x="24" y="22"/>
                  </a:lnTo>
                  <a:lnTo>
                    <a:pt x="20" y="16"/>
                  </a:lnTo>
                  <a:lnTo>
                    <a:pt x="16" y="10"/>
                  </a:lnTo>
                  <a:lnTo>
                    <a:pt x="16" y="4"/>
                  </a:lnTo>
                  <a:lnTo>
                    <a:pt x="14" y="2"/>
                  </a:lnTo>
                  <a:lnTo>
                    <a:pt x="14" y="0"/>
                  </a:lnTo>
                  <a:lnTo>
                    <a:pt x="10" y="2"/>
                  </a:lnTo>
                  <a:lnTo>
                    <a:pt x="6" y="8"/>
                  </a:lnTo>
                  <a:lnTo>
                    <a:pt x="6" y="8"/>
                  </a:lnTo>
                  <a:lnTo>
                    <a:pt x="0" y="18"/>
                  </a:lnTo>
                  <a:lnTo>
                    <a:pt x="0" y="20"/>
                  </a:lnTo>
                  <a:lnTo>
                    <a:pt x="2" y="22"/>
                  </a:lnTo>
                  <a:lnTo>
                    <a:pt x="6" y="22"/>
                  </a:lnTo>
                  <a:lnTo>
                    <a:pt x="8" y="24"/>
                  </a:lnTo>
                  <a:lnTo>
                    <a:pt x="8" y="28"/>
                  </a:lnTo>
                  <a:lnTo>
                    <a:pt x="8" y="28"/>
                  </a:lnTo>
                  <a:lnTo>
                    <a:pt x="8" y="32"/>
                  </a:lnTo>
                  <a:lnTo>
                    <a:pt x="10" y="34"/>
                  </a:lnTo>
                  <a:lnTo>
                    <a:pt x="14" y="34"/>
                  </a:lnTo>
                  <a:lnTo>
                    <a:pt x="22" y="34"/>
                  </a:lnTo>
                  <a:lnTo>
                    <a:pt x="24" y="36"/>
                  </a:lnTo>
                  <a:lnTo>
                    <a:pt x="28" y="38"/>
                  </a:lnTo>
                  <a:lnTo>
                    <a:pt x="28" y="38"/>
                  </a:lnTo>
                  <a:lnTo>
                    <a:pt x="34" y="44"/>
                  </a:lnTo>
                  <a:lnTo>
                    <a:pt x="40" y="46"/>
                  </a:lnTo>
                  <a:lnTo>
                    <a:pt x="52" y="50"/>
                  </a:lnTo>
                  <a:lnTo>
                    <a:pt x="74" y="58"/>
                  </a:lnTo>
                  <a:lnTo>
                    <a:pt x="74" y="58"/>
                  </a:lnTo>
                  <a:lnTo>
                    <a:pt x="78" y="60"/>
                  </a:lnTo>
                  <a:lnTo>
                    <a:pt x="82" y="58"/>
                  </a:lnTo>
                  <a:lnTo>
                    <a:pt x="82" y="54"/>
                  </a:lnTo>
                  <a:lnTo>
                    <a:pt x="82" y="46"/>
                  </a:lnTo>
                  <a:lnTo>
                    <a:pt x="82" y="46"/>
                  </a:lnTo>
                  <a:lnTo>
                    <a:pt x="82" y="40"/>
                  </a:lnTo>
                  <a:lnTo>
                    <a:pt x="84" y="38"/>
                  </a:lnTo>
                  <a:lnTo>
                    <a:pt x="90" y="32"/>
                  </a:lnTo>
                  <a:lnTo>
                    <a:pt x="94" y="30"/>
                  </a:lnTo>
                  <a:lnTo>
                    <a:pt x="96" y="30"/>
                  </a:lnTo>
                  <a:lnTo>
                    <a:pt x="94" y="28"/>
                  </a:lnTo>
                  <a:lnTo>
                    <a:pt x="94" y="2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81" name="Freeform 6078"/>
            <p:cNvSpPr/>
            <p:nvPr/>
          </p:nvSpPr>
          <p:spPr bwMode="auto">
            <a:xfrm>
              <a:off x="7098427" y="1701684"/>
              <a:ext cx="29702" cy="37337"/>
            </a:xfrm>
            <a:custGeom>
              <a:avLst/>
              <a:gdLst/>
              <a:ahLst/>
              <a:cxnLst>
                <a:cxn ang="0">
                  <a:pos x="60" y="48"/>
                </a:cxn>
                <a:cxn ang="0">
                  <a:pos x="60" y="48"/>
                </a:cxn>
                <a:cxn ang="0">
                  <a:pos x="50" y="46"/>
                </a:cxn>
                <a:cxn ang="0">
                  <a:pos x="48" y="44"/>
                </a:cxn>
                <a:cxn ang="0">
                  <a:pos x="46" y="42"/>
                </a:cxn>
                <a:cxn ang="0">
                  <a:pos x="44" y="32"/>
                </a:cxn>
                <a:cxn ang="0">
                  <a:pos x="46" y="18"/>
                </a:cxn>
                <a:cxn ang="0">
                  <a:pos x="46" y="18"/>
                </a:cxn>
                <a:cxn ang="0">
                  <a:pos x="46" y="6"/>
                </a:cxn>
                <a:cxn ang="0">
                  <a:pos x="44" y="2"/>
                </a:cxn>
                <a:cxn ang="0">
                  <a:pos x="42" y="0"/>
                </a:cxn>
                <a:cxn ang="0">
                  <a:pos x="40" y="2"/>
                </a:cxn>
                <a:cxn ang="0">
                  <a:pos x="36" y="4"/>
                </a:cxn>
                <a:cxn ang="0">
                  <a:pos x="24" y="18"/>
                </a:cxn>
                <a:cxn ang="0">
                  <a:pos x="24" y="18"/>
                </a:cxn>
                <a:cxn ang="0">
                  <a:pos x="12" y="34"/>
                </a:cxn>
                <a:cxn ang="0">
                  <a:pos x="4" y="48"/>
                </a:cxn>
                <a:cxn ang="0">
                  <a:pos x="2" y="56"/>
                </a:cxn>
                <a:cxn ang="0">
                  <a:pos x="0" y="64"/>
                </a:cxn>
                <a:cxn ang="0">
                  <a:pos x="0" y="72"/>
                </a:cxn>
                <a:cxn ang="0">
                  <a:pos x="4" y="82"/>
                </a:cxn>
                <a:cxn ang="0">
                  <a:pos x="4" y="82"/>
                </a:cxn>
                <a:cxn ang="0">
                  <a:pos x="8" y="88"/>
                </a:cxn>
                <a:cxn ang="0">
                  <a:pos x="10" y="88"/>
                </a:cxn>
                <a:cxn ang="0">
                  <a:pos x="12" y="88"/>
                </a:cxn>
                <a:cxn ang="0">
                  <a:pos x="16" y="82"/>
                </a:cxn>
                <a:cxn ang="0">
                  <a:pos x="20" y="70"/>
                </a:cxn>
                <a:cxn ang="0">
                  <a:pos x="20" y="70"/>
                </a:cxn>
                <a:cxn ang="0">
                  <a:pos x="24" y="58"/>
                </a:cxn>
                <a:cxn ang="0">
                  <a:pos x="28" y="56"/>
                </a:cxn>
                <a:cxn ang="0">
                  <a:pos x="30" y="54"/>
                </a:cxn>
                <a:cxn ang="0">
                  <a:pos x="30" y="56"/>
                </a:cxn>
                <a:cxn ang="0">
                  <a:pos x="32" y="58"/>
                </a:cxn>
                <a:cxn ang="0">
                  <a:pos x="30" y="72"/>
                </a:cxn>
                <a:cxn ang="0">
                  <a:pos x="30" y="72"/>
                </a:cxn>
                <a:cxn ang="0">
                  <a:pos x="28" y="84"/>
                </a:cxn>
                <a:cxn ang="0">
                  <a:pos x="30" y="86"/>
                </a:cxn>
                <a:cxn ang="0">
                  <a:pos x="32" y="86"/>
                </a:cxn>
                <a:cxn ang="0">
                  <a:pos x="40" y="82"/>
                </a:cxn>
                <a:cxn ang="0">
                  <a:pos x="50" y="76"/>
                </a:cxn>
                <a:cxn ang="0">
                  <a:pos x="50" y="76"/>
                </a:cxn>
                <a:cxn ang="0">
                  <a:pos x="60" y="68"/>
                </a:cxn>
                <a:cxn ang="0">
                  <a:pos x="68" y="60"/>
                </a:cxn>
                <a:cxn ang="0">
                  <a:pos x="70" y="56"/>
                </a:cxn>
                <a:cxn ang="0">
                  <a:pos x="68" y="52"/>
                </a:cxn>
                <a:cxn ang="0">
                  <a:pos x="66" y="50"/>
                </a:cxn>
                <a:cxn ang="0">
                  <a:pos x="60" y="48"/>
                </a:cxn>
                <a:cxn ang="0">
                  <a:pos x="60" y="48"/>
                </a:cxn>
              </a:cxnLst>
              <a:rect l="0" t="0" r="r" b="b"/>
              <a:pathLst>
                <a:path w="70" h="88">
                  <a:moveTo>
                    <a:pt x="60" y="48"/>
                  </a:moveTo>
                  <a:lnTo>
                    <a:pt x="60" y="48"/>
                  </a:lnTo>
                  <a:lnTo>
                    <a:pt x="50" y="46"/>
                  </a:lnTo>
                  <a:lnTo>
                    <a:pt x="48" y="44"/>
                  </a:lnTo>
                  <a:lnTo>
                    <a:pt x="46" y="42"/>
                  </a:lnTo>
                  <a:lnTo>
                    <a:pt x="44" y="32"/>
                  </a:lnTo>
                  <a:lnTo>
                    <a:pt x="46" y="18"/>
                  </a:lnTo>
                  <a:lnTo>
                    <a:pt x="46" y="18"/>
                  </a:lnTo>
                  <a:lnTo>
                    <a:pt x="46" y="6"/>
                  </a:lnTo>
                  <a:lnTo>
                    <a:pt x="44" y="2"/>
                  </a:lnTo>
                  <a:lnTo>
                    <a:pt x="42" y="0"/>
                  </a:lnTo>
                  <a:lnTo>
                    <a:pt x="40" y="2"/>
                  </a:lnTo>
                  <a:lnTo>
                    <a:pt x="36" y="4"/>
                  </a:lnTo>
                  <a:lnTo>
                    <a:pt x="24" y="18"/>
                  </a:lnTo>
                  <a:lnTo>
                    <a:pt x="24" y="18"/>
                  </a:lnTo>
                  <a:lnTo>
                    <a:pt x="12" y="34"/>
                  </a:lnTo>
                  <a:lnTo>
                    <a:pt x="4" y="48"/>
                  </a:lnTo>
                  <a:lnTo>
                    <a:pt x="2" y="56"/>
                  </a:lnTo>
                  <a:lnTo>
                    <a:pt x="0" y="64"/>
                  </a:lnTo>
                  <a:lnTo>
                    <a:pt x="0" y="72"/>
                  </a:lnTo>
                  <a:lnTo>
                    <a:pt x="4" y="82"/>
                  </a:lnTo>
                  <a:lnTo>
                    <a:pt x="4" y="82"/>
                  </a:lnTo>
                  <a:lnTo>
                    <a:pt x="8" y="88"/>
                  </a:lnTo>
                  <a:lnTo>
                    <a:pt x="10" y="88"/>
                  </a:lnTo>
                  <a:lnTo>
                    <a:pt x="12" y="88"/>
                  </a:lnTo>
                  <a:lnTo>
                    <a:pt x="16" y="82"/>
                  </a:lnTo>
                  <a:lnTo>
                    <a:pt x="20" y="70"/>
                  </a:lnTo>
                  <a:lnTo>
                    <a:pt x="20" y="70"/>
                  </a:lnTo>
                  <a:lnTo>
                    <a:pt x="24" y="58"/>
                  </a:lnTo>
                  <a:lnTo>
                    <a:pt x="28" y="56"/>
                  </a:lnTo>
                  <a:lnTo>
                    <a:pt x="30" y="54"/>
                  </a:lnTo>
                  <a:lnTo>
                    <a:pt x="30" y="56"/>
                  </a:lnTo>
                  <a:lnTo>
                    <a:pt x="32" y="58"/>
                  </a:lnTo>
                  <a:lnTo>
                    <a:pt x="30" y="72"/>
                  </a:lnTo>
                  <a:lnTo>
                    <a:pt x="30" y="72"/>
                  </a:lnTo>
                  <a:lnTo>
                    <a:pt x="28" y="84"/>
                  </a:lnTo>
                  <a:lnTo>
                    <a:pt x="30" y="86"/>
                  </a:lnTo>
                  <a:lnTo>
                    <a:pt x="32" y="86"/>
                  </a:lnTo>
                  <a:lnTo>
                    <a:pt x="40" y="82"/>
                  </a:lnTo>
                  <a:lnTo>
                    <a:pt x="50" y="76"/>
                  </a:lnTo>
                  <a:lnTo>
                    <a:pt x="50" y="76"/>
                  </a:lnTo>
                  <a:lnTo>
                    <a:pt x="60" y="68"/>
                  </a:lnTo>
                  <a:lnTo>
                    <a:pt x="68" y="60"/>
                  </a:lnTo>
                  <a:lnTo>
                    <a:pt x="70" y="56"/>
                  </a:lnTo>
                  <a:lnTo>
                    <a:pt x="68" y="52"/>
                  </a:lnTo>
                  <a:lnTo>
                    <a:pt x="66" y="50"/>
                  </a:lnTo>
                  <a:lnTo>
                    <a:pt x="60" y="48"/>
                  </a:lnTo>
                  <a:lnTo>
                    <a:pt x="60" y="4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82" name="Freeform 6079"/>
            <p:cNvSpPr/>
            <p:nvPr/>
          </p:nvSpPr>
          <p:spPr bwMode="auto">
            <a:xfrm>
              <a:off x="7044964" y="1629556"/>
              <a:ext cx="49219" cy="22911"/>
            </a:xfrm>
            <a:custGeom>
              <a:avLst/>
              <a:gdLst/>
              <a:ahLst/>
              <a:cxnLst>
                <a:cxn ang="0">
                  <a:pos x="116" y="48"/>
                </a:cxn>
                <a:cxn ang="0">
                  <a:pos x="116" y="48"/>
                </a:cxn>
                <a:cxn ang="0">
                  <a:pos x="116" y="46"/>
                </a:cxn>
                <a:cxn ang="0">
                  <a:pos x="116" y="42"/>
                </a:cxn>
                <a:cxn ang="0">
                  <a:pos x="112" y="36"/>
                </a:cxn>
                <a:cxn ang="0">
                  <a:pos x="104" y="30"/>
                </a:cxn>
                <a:cxn ang="0">
                  <a:pos x="92" y="24"/>
                </a:cxn>
                <a:cxn ang="0">
                  <a:pos x="78" y="16"/>
                </a:cxn>
                <a:cxn ang="0">
                  <a:pos x="62" y="10"/>
                </a:cxn>
                <a:cxn ang="0">
                  <a:pos x="44" y="6"/>
                </a:cxn>
                <a:cxn ang="0">
                  <a:pos x="24" y="2"/>
                </a:cxn>
                <a:cxn ang="0">
                  <a:pos x="24" y="2"/>
                </a:cxn>
                <a:cxn ang="0">
                  <a:pos x="10" y="0"/>
                </a:cxn>
                <a:cxn ang="0">
                  <a:pos x="2" y="0"/>
                </a:cxn>
                <a:cxn ang="0">
                  <a:pos x="0" y="2"/>
                </a:cxn>
                <a:cxn ang="0">
                  <a:pos x="0" y="2"/>
                </a:cxn>
                <a:cxn ang="0">
                  <a:pos x="4" y="6"/>
                </a:cxn>
                <a:cxn ang="0">
                  <a:pos x="18" y="14"/>
                </a:cxn>
                <a:cxn ang="0">
                  <a:pos x="32" y="24"/>
                </a:cxn>
                <a:cxn ang="0">
                  <a:pos x="32" y="24"/>
                </a:cxn>
                <a:cxn ang="0">
                  <a:pos x="52" y="38"/>
                </a:cxn>
                <a:cxn ang="0">
                  <a:pos x="76" y="48"/>
                </a:cxn>
                <a:cxn ang="0">
                  <a:pos x="90" y="52"/>
                </a:cxn>
                <a:cxn ang="0">
                  <a:pos x="100" y="54"/>
                </a:cxn>
                <a:cxn ang="0">
                  <a:pos x="110" y="52"/>
                </a:cxn>
                <a:cxn ang="0">
                  <a:pos x="114" y="50"/>
                </a:cxn>
                <a:cxn ang="0">
                  <a:pos x="116" y="48"/>
                </a:cxn>
                <a:cxn ang="0">
                  <a:pos x="116" y="48"/>
                </a:cxn>
              </a:cxnLst>
              <a:rect l="0" t="0" r="r" b="b"/>
              <a:pathLst>
                <a:path w="116" h="54">
                  <a:moveTo>
                    <a:pt x="116" y="48"/>
                  </a:moveTo>
                  <a:lnTo>
                    <a:pt x="116" y="48"/>
                  </a:lnTo>
                  <a:lnTo>
                    <a:pt x="116" y="46"/>
                  </a:lnTo>
                  <a:lnTo>
                    <a:pt x="116" y="42"/>
                  </a:lnTo>
                  <a:lnTo>
                    <a:pt x="112" y="36"/>
                  </a:lnTo>
                  <a:lnTo>
                    <a:pt x="104" y="30"/>
                  </a:lnTo>
                  <a:lnTo>
                    <a:pt x="92" y="24"/>
                  </a:lnTo>
                  <a:lnTo>
                    <a:pt x="78" y="16"/>
                  </a:lnTo>
                  <a:lnTo>
                    <a:pt x="62" y="10"/>
                  </a:lnTo>
                  <a:lnTo>
                    <a:pt x="44" y="6"/>
                  </a:lnTo>
                  <a:lnTo>
                    <a:pt x="24" y="2"/>
                  </a:lnTo>
                  <a:lnTo>
                    <a:pt x="24" y="2"/>
                  </a:lnTo>
                  <a:lnTo>
                    <a:pt x="10" y="0"/>
                  </a:lnTo>
                  <a:lnTo>
                    <a:pt x="2" y="0"/>
                  </a:lnTo>
                  <a:lnTo>
                    <a:pt x="0" y="2"/>
                  </a:lnTo>
                  <a:lnTo>
                    <a:pt x="0" y="2"/>
                  </a:lnTo>
                  <a:lnTo>
                    <a:pt x="4" y="6"/>
                  </a:lnTo>
                  <a:lnTo>
                    <a:pt x="18" y="14"/>
                  </a:lnTo>
                  <a:lnTo>
                    <a:pt x="32" y="24"/>
                  </a:lnTo>
                  <a:lnTo>
                    <a:pt x="32" y="24"/>
                  </a:lnTo>
                  <a:lnTo>
                    <a:pt x="52" y="38"/>
                  </a:lnTo>
                  <a:lnTo>
                    <a:pt x="76" y="48"/>
                  </a:lnTo>
                  <a:lnTo>
                    <a:pt x="90" y="52"/>
                  </a:lnTo>
                  <a:lnTo>
                    <a:pt x="100" y="54"/>
                  </a:lnTo>
                  <a:lnTo>
                    <a:pt x="110" y="52"/>
                  </a:lnTo>
                  <a:lnTo>
                    <a:pt x="114" y="50"/>
                  </a:lnTo>
                  <a:lnTo>
                    <a:pt x="116" y="48"/>
                  </a:lnTo>
                  <a:lnTo>
                    <a:pt x="116" y="4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83" name="Freeform 6080"/>
            <p:cNvSpPr/>
            <p:nvPr/>
          </p:nvSpPr>
          <p:spPr bwMode="auto">
            <a:xfrm>
              <a:off x="7111156" y="2477277"/>
              <a:ext cx="6789" cy="7638"/>
            </a:xfrm>
            <a:custGeom>
              <a:avLst/>
              <a:gdLst/>
              <a:ahLst/>
              <a:cxnLst>
                <a:cxn ang="0">
                  <a:pos x="2" y="0"/>
                </a:cxn>
                <a:cxn ang="0">
                  <a:pos x="2" y="0"/>
                </a:cxn>
                <a:cxn ang="0">
                  <a:pos x="0" y="0"/>
                </a:cxn>
                <a:cxn ang="0">
                  <a:pos x="0" y="4"/>
                </a:cxn>
                <a:cxn ang="0">
                  <a:pos x="0" y="10"/>
                </a:cxn>
                <a:cxn ang="0">
                  <a:pos x="0" y="14"/>
                </a:cxn>
                <a:cxn ang="0">
                  <a:pos x="4" y="16"/>
                </a:cxn>
                <a:cxn ang="0">
                  <a:pos x="8" y="18"/>
                </a:cxn>
                <a:cxn ang="0">
                  <a:pos x="12" y="18"/>
                </a:cxn>
                <a:cxn ang="0">
                  <a:pos x="12" y="18"/>
                </a:cxn>
                <a:cxn ang="0">
                  <a:pos x="14" y="18"/>
                </a:cxn>
                <a:cxn ang="0">
                  <a:pos x="16" y="14"/>
                </a:cxn>
                <a:cxn ang="0">
                  <a:pos x="14" y="8"/>
                </a:cxn>
                <a:cxn ang="0">
                  <a:pos x="8" y="2"/>
                </a:cxn>
                <a:cxn ang="0">
                  <a:pos x="6" y="0"/>
                </a:cxn>
                <a:cxn ang="0">
                  <a:pos x="2" y="0"/>
                </a:cxn>
                <a:cxn ang="0">
                  <a:pos x="2" y="0"/>
                </a:cxn>
              </a:cxnLst>
              <a:rect l="0" t="0" r="r" b="b"/>
              <a:pathLst>
                <a:path w="16" h="18">
                  <a:moveTo>
                    <a:pt x="2" y="0"/>
                  </a:moveTo>
                  <a:lnTo>
                    <a:pt x="2" y="0"/>
                  </a:lnTo>
                  <a:lnTo>
                    <a:pt x="0" y="0"/>
                  </a:lnTo>
                  <a:lnTo>
                    <a:pt x="0" y="4"/>
                  </a:lnTo>
                  <a:lnTo>
                    <a:pt x="0" y="10"/>
                  </a:lnTo>
                  <a:lnTo>
                    <a:pt x="0" y="14"/>
                  </a:lnTo>
                  <a:lnTo>
                    <a:pt x="4" y="16"/>
                  </a:lnTo>
                  <a:lnTo>
                    <a:pt x="8" y="18"/>
                  </a:lnTo>
                  <a:lnTo>
                    <a:pt x="12" y="18"/>
                  </a:lnTo>
                  <a:lnTo>
                    <a:pt x="12" y="18"/>
                  </a:lnTo>
                  <a:lnTo>
                    <a:pt x="14" y="18"/>
                  </a:lnTo>
                  <a:lnTo>
                    <a:pt x="16" y="14"/>
                  </a:lnTo>
                  <a:lnTo>
                    <a:pt x="14" y="8"/>
                  </a:lnTo>
                  <a:lnTo>
                    <a:pt x="8" y="2"/>
                  </a:lnTo>
                  <a:lnTo>
                    <a:pt x="6" y="0"/>
                  </a:lnTo>
                  <a:lnTo>
                    <a:pt x="2" y="0"/>
                  </a:lnTo>
                  <a:lnTo>
                    <a:pt x="2"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84" name="Freeform 6081"/>
            <p:cNvSpPr/>
            <p:nvPr/>
          </p:nvSpPr>
          <p:spPr bwMode="auto">
            <a:xfrm>
              <a:off x="7079757" y="2372054"/>
              <a:ext cx="1697" cy="2546"/>
            </a:xfrm>
            <a:custGeom>
              <a:avLst/>
              <a:gdLst/>
              <a:ahLst/>
              <a:cxnLst>
                <a:cxn ang="0">
                  <a:pos x="0" y="0"/>
                </a:cxn>
                <a:cxn ang="0">
                  <a:pos x="0" y="0"/>
                </a:cxn>
                <a:cxn ang="0">
                  <a:pos x="0" y="6"/>
                </a:cxn>
                <a:cxn ang="0">
                  <a:pos x="0" y="6"/>
                </a:cxn>
                <a:cxn ang="0">
                  <a:pos x="2" y="4"/>
                </a:cxn>
                <a:cxn ang="0">
                  <a:pos x="2" y="4"/>
                </a:cxn>
                <a:cxn ang="0">
                  <a:pos x="4" y="4"/>
                </a:cxn>
                <a:cxn ang="0">
                  <a:pos x="4" y="2"/>
                </a:cxn>
                <a:cxn ang="0">
                  <a:pos x="2" y="0"/>
                </a:cxn>
                <a:cxn ang="0">
                  <a:pos x="0" y="0"/>
                </a:cxn>
                <a:cxn ang="0">
                  <a:pos x="0" y="0"/>
                </a:cxn>
              </a:cxnLst>
              <a:rect l="0" t="0" r="r" b="b"/>
              <a:pathLst>
                <a:path w="4" h="6">
                  <a:moveTo>
                    <a:pt x="0" y="0"/>
                  </a:moveTo>
                  <a:lnTo>
                    <a:pt x="0" y="0"/>
                  </a:lnTo>
                  <a:lnTo>
                    <a:pt x="0" y="6"/>
                  </a:lnTo>
                  <a:lnTo>
                    <a:pt x="0" y="6"/>
                  </a:lnTo>
                  <a:lnTo>
                    <a:pt x="2" y="4"/>
                  </a:lnTo>
                  <a:lnTo>
                    <a:pt x="2" y="4"/>
                  </a:lnTo>
                  <a:lnTo>
                    <a:pt x="4" y="4"/>
                  </a:lnTo>
                  <a:lnTo>
                    <a:pt x="4" y="2"/>
                  </a:lnTo>
                  <a:lnTo>
                    <a:pt x="2" y="0"/>
                  </a:lnTo>
                  <a:lnTo>
                    <a:pt x="0" y="0"/>
                  </a:lnTo>
                  <a:lnTo>
                    <a:pt x="0"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85" name="Freeform 6082"/>
            <p:cNvSpPr/>
            <p:nvPr/>
          </p:nvSpPr>
          <p:spPr bwMode="auto">
            <a:xfrm>
              <a:off x="7075515" y="2367811"/>
              <a:ext cx="3394" cy="3394"/>
            </a:xfrm>
            <a:custGeom>
              <a:avLst/>
              <a:gdLst/>
              <a:ahLst/>
              <a:cxnLst>
                <a:cxn ang="0">
                  <a:pos x="0" y="0"/>
                </a:cxn>
                <a:cxn ang="0">
                  <a:pos x="0" y="0"/>
                </a:cxn>
                <a:cxn ang="0">
                  <a:pos x="0" y="4"/>
                </a:cxn>
                <a:cxn ang="0">
                  <a:pos x="2" y="6"/>
                </a:cxn>
                <a:cxn ang="0">
                  <a:pos x="6" y="8"/>
                </a:cxn>
                <a:cxn ang="0">
                  <a:pos x="8" y="6"/>
                </a:cxn>
                <a:cxn ang="0">
                  <a:pos x="8" y="6"/>
                </a:cxn>
                <a:cxn ang="0">
                  <a:pos x="8" y="4"/>
                </a:cxn>
                <a:cxn ang="0">
                  <a:pos x="6" y="2"/>
                </a:cxn>
                <a:cxn ang="0">
                  <a:pos x="2" y="0"/>
                </a:cxn>
                <a:cxn ang="0">
                  <a:pos x="0" y="0"/>
                </a:cxn>
                <a:cxn ang="0">
                  <a:pos x="0" y="0"/>
                </a:cxn>
              </a:cxnLst>
              <a:rect l="0" t="0" r="r" b="b"/>
              <a:pathLst>
                <a:path w="8" h="8">
                  <a:moveTo>
                    <a:pt x="0" y="0"/>
                  </a:moveTo>
                  <a:lnTo>
                    <a:pt x="0" y="0"/>
                  </a:lnTo>
                  <a:lnTo>
                    <a:pt x="0" y="4"/>
                  </a:lnTo>
                  <a:lnTo>
                    <a:pt x="2" y="6"/>
                  </a:lnTo>
                  <a:lnTo>
                    <a:pt x="6" y="8"/>
                  </a:lnTo>
                  <a:lnTo>
                    <a:pt x="8" y="6"/>
                  </a:lnTo>
                  <a:lnTo>
                    <a:pt x="8" y="6"/>
                  </a:lnTo>
                  <a:lnTo>
                    <a:pt x="8" y="4"/>
                  </a:lnTo>
                  <a:lnTo>
                    <a:pt x="6" y="2"/>
                  </a:lnTo>
                  <a:lnTo>
                    <a:pt x="2" y="0"/>
                  </a:lnTo>
                  <a:lnTo>
                    <a:pt x="0" y="0"/>
                  </a:lnTo>
                  <a:lnTo>
                    <a:pt x="0"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86" name="Freeform 6083"/>
            <p:cNvSpPr/>
            <p:nvPr/>
          </p:nvSpPr>
          <p:spPr bwMode="auto">
            <a:xfrm>
              <a:off x="7085698" y="2380540"/>
              <a:ext cx="1697" cy="3394"/>
            </a:xfrm>
            <a:custGeom>
              <a:avLst/>
              <a:gdLst/>
              <a:ahLst/>
              <a:cxnLst>
                <a:cxn ang="0">
                  <a:pos x="2" y="0"/>
                </a:cxn>
                <a:cxn ang="0">
                  <a:pos x="2" y="0"/>
                </a:cxn>
                <a:cxn ang="0">
                  <a:pos x="0" y="2"/>
                </a:cxn>
                <a:cxn ang="0">
                  <a:pos x="0" y="6"/>
                </a:cxn>
                <a:cxn ang="0">
                  <a:pos x="2" y="8"/>
                </a:cxn>
                <a:cxn ang="0">
                  <a:pos x="4" y="8"/>
                </a:cxn>
                <a:cxn ang="0">
                  <a:pos x="4" y="8"/>
                </a:cxn>
                <a:cxn ang="0">
                  <a:pos x="4" y="2"/>
                </a:cxn>
                <a:cxn ang="0">
                  <a:pos x="4" y="0"/>
                </a:cxn>
                <a:cxn ang="0">
                  <a:pos x="2" y="0"/>
                </a:cxn>
                <a:cxn ang="0">
                  <a:pos x="2" y="0"/>
                </a:cxn>
              </a:cxnLst>
              <a:rect l="0" t="0" r="r" b="b"/>
              <a:pathLst>
                <a:path w="4" h="8">
                  <a:moveTo>
                    <a:pt x="2" y="0"/>
                  </a:moveTo>
                  <a:lnTo>
                    <a:pt x="2" y="0"/>
                  </a:lnTo>
                  <a:lnTo>
                    <a:pt x="0" y="2"/>
                  </a:lnTo>
                  <a:lnTo>
                    <a:pt x="0" y="6"/>
                  </a:lnTo>
                  <a:lnTo>
                    <a:pt x="2" y="8"/>
                  </a:lnTo>
                  <a:lnTo>
                    <a:pt x="4" y="8"/>
                  </a:lnTo>
                  <a:lnTo>
                    <a:pt x="4" y="8"/>
                  </a:lnTo>
                  <a:lnTo>
                    <a:pt x="4" y="2"/>
                  </a:lnTo>
                  <a:lnTo>
                    <a:pt x="4" y="0"/>
                  </a:lnTo>
                  <a:lnTo>
                    <a:pt x="2" y="0"/>
                  </a:lnTo>
                  <a:lnTo>
                    <a:pt x="2"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87" name="Freeform 6085"/>
            <p:cNvSpPr/>
            <p:nvPr/>
          </p:nvSpPr>
          <p:spPr bwMode="auto">
            <a:xfrm>
              <a:off x="7071271" y="2352537"/>
              <a:ext cx="1697" cy="2546"/>
            </a:xfrm>
            <a:custGeom>
              <a:avLst/>
              <a:gdLst/>
              <a:ahLst/>
              <a:cxnLst>
                <a:cxn ang="0">
                  <a:pos x="2" y="6"/>
                </a:cxn>
                <a:cxn ang="0">
                  <a:pos x="2" y="6"/>
                </a:cxn>
                <a:cxn ang="0">
                  <a:pos x="4" y="6"/>
                </a:cxn>
                <a:cxn ang="0">
                  <a:pos x="4" y="4"/>
                </a:cxn>
                <a:cxn ang="0">
                  <a:pos x="4" y="2"/>
                </a:cxn>
                <a:cxn ang="0">
                  <a:pos x="2" y="0"/>
                </a:cxn>
                <a:cxn ang="0">
                  <a:pos x="2" y="0"/>
                </a:cxn>
                <a:cxn ang="0">
                  <a:pos x="0" y="2"/>
                </a:cxn>
                <a:cxn ang="0">
                  <a:pos x="0" y="4"/>
                </a:cxn>
                <a:cxn ang="0">
                  <a:pos x="0" y="6"/>
                </a:cxn>
                <a:cxn ang="0">
                  <a:pos x="2" y="6"/>
                </a:cxn>
                <a:cxn ang="0">
                  <a:pos x="2" y="6"/>
                </a:cxn>
              </a:cxnLst>
              <a:rect l="0" t="0" r="r" b="b"/>
              <a:pathLst>
                <a:path w="4" h="6">
                  <a:moveTo>
                    <a:pt x="2" y="6"/>
                  </a:moveTo>
                  <a:lnTo>
                    <a:pt x="2" y="6"/>
                  </a:lnTo>
                  <a:lnTo>
                    <a:pt x="4" y="6"/>
                  </a:lnTo>
                  <a:lnTo>
                    <a:pt x="4" y="4"/>
                  </a:lnTo>
                  <a:lnTo>
                    <a:pt x="4" y="2"/>
                  </a:lnTo>
                  <a:lnTo>
                    <a:pt x="2" y="0"/>
                  </a:lnTo>
                  <a:lnTo>
                    <a:pt x="2" y="0"/>
                  </a:lnTo>
                  <a:lnTo>
                    <a:pt x="0" y="2"/>
                  </a:lnTo>
                  <a:lnTo>
                    <a:pt x="0" y="4"/>
                  </a:lnTo>
                  <a:lnTo>
                    <a:pt x="0" y="6"/>
                  </a:lnTo>
                  <a:lnTo>
                    <a:pt x="2" y="6"/>
                  </a:lnTo>
                  <a:lnTo>
                    <a:pt x="2" y="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88" name="Freeform 6090"/>
            <p:cNvSpPr/>
            <p:nvPr/>
          </p:nvSpPr>
          <p:spPr bwMode="auto">
            <a:xfrm>
              <a:off x="7129826" y="2453517"/>
              <a:ext cx="4243" cy="5940"/>
            </a:xfrm>
            <a:custGeom>
              <a:avLst/>
              <a:gdLst/>
              <a:ahLst/>
              <a:cxnLst>
                <a:cxn ang="0">
                  <a:pos x="0" y="4"/>
                </a:cxn>
                <a:cxn ang="0">
                  <a:pos x="0" y="4"/>
                </a:cxn>
                <a:cxn ang="0">
                  <a:pos x="2" y="8"/>
                </a:cxn>
                <a:cxn ang="0">
                  <a:pos x="4" y="12"/>
                </a:cxn>
                <a:cxn ang="0">
                  <a:pos x="6" y="14"/>
                </a:cxn>
                <a:cxn ang="0">
                  <a:pos x="8" y="12"/>
                </a:cxn>
                <a:cxn ang="0">
                  <a:pos x="8" y="12"/>
                </a:cxn>
                <a:cxn ang="0">
                  <a:pos x="10" y="10"/>
                </a:cxn>
                <a:cxn ang="0">
                  <a:pos x="10" y="8"/>
                </a:cxn>
                <a:cxn ang="0">
                  <a:pos x="6" y="2"/>
                </a:cxn>
                <a:cxn ang="0">
                  <a:pos x="6" y="2"/>
                </a:cxn>
                <a:cxn ang="0">
                  <a:pos x="2" y="0"/>
                </a:cxn>
                <a:cxn ang="0">
                  <a:pos x="2" y="0"/>
                </a:cxn>
                <a:cxn ang="0">
                  <a:pos x="0" y="4"/>
                </a:cxn>
                <a:cxn ang="0">
                  <a:pos x="0" y="4"/>
                </a:cxn>
              </a:cxnLst>
              <a:rect l="0" t="0" r="r" b="b"/>
              <a:pathLst>
                <a:path w="10" h="14">
                  <a:moveTo>
                    <a:pt x="0" y="4"/>
                  </a:moveTo>
                  <a:lnTo>
                    <a:pt x="0" y="4"/>
                  </a:lnTo>
                  <a:lnTo>
                    <a:pt x="2" y="8"/>
                  </a:lnTo>
                  <a:lnTo>
                    <a:pt x="4" y="12"/>
                  </a:lnTo>
                  <a:lnTo>
                    <a:pt x="6" y="14"/>
                  </a:lnTo>
                  <a:lnTo>
                    <a:pt x="8" y="12"/>
                  </a:lnTo>
                  <a:lnTo>
                    <a:pt x="8" y="12"/>
                  </a:lnTo>
                  <a:lnTo>
                    <a:pt x="10" y="10"/>
                  </a:lnTo>
                  <a:lnTo>
                    <a:pt x="10" y="8"/>
                  </a:lnTo>
                  <a:lnTo>
                    <a:pt x="6" y="2"/>
                  </a:lnTo>
                  <a:lnTo>
                    <a:pt x="6" y="2"/>
                  </a:lnTo>
                  <a:lnTo>
                    <a:pt x="2" y="0"/>
                  </a:lnTo>
                  <a:lnTo>
                    <a:pt x="2" y="0"/>
                  </a:lnTo>
                  <a:lnTo>
                    <a:pt x="0" y="4"/>
                  </a:lnTo>
                  <a:lnTo>
                    <a:pt x="0"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89" name="Freeform 6093"/>
            <p:cNvSpPr/>
            <p:nvPr/>
          </p:nvSpPr>
          <p:spPr bwMode="auto">
            <a:xfrm>
              <a:off x="6778498" y="1461539"/>
              <a:ext cx="8486" cy="6788"/>
            </a:xfrm>
            <a:custGeom>
              <a:avLst/>
              <a:gdLst/>
              <a:ahLst/>
              <a:cxnLst>
                <a:cxn ang="0">
                  <a:pos x="14" y="12"/>
                </a:cxn>
                <a:cxn ang="0">
                  <a:pos x="14" y="12"/>
                </a:cxn>
                <a:cxn ang="0">
                  <a:pos x="18" y="6"/>
                </a:cxn>
                <a:cxn ang="0">
                  <a:pos x="20" y="2"/>
                </a:cxn>
                <a:cxn ang="0">
                  <a:pos x="20" y="0"/>
                </a:cxn>
                <a:cxn ang="0">
                  <a:pos x="18" y="2"/>
                </a:cxn>
                <a:cxn ang="0">
                  <a:pos x="18" y="2"/>
                </a:cxn>
                <a:cxn ang="0">
                  <a:pos x="14" y="4"/>
                </a:cxn>
                <a:cxn ang="0">
                  <a:pos x="10" y="6"/>
                </a:cxn>
                <a:cxn ang="0">
                  <a:pos x="4" y="8"/>
                </a:cxn>
                <a:cxn ang="0">
                  <a:pos x="2" y="10"/>
                </a:cxn>
                <a:cxn ang="0">
                  <a:pos x="0" y="12"/>
                </a:cxn>
                <a:cxn ang="0">
                  <a:pos x="0" y="12"/>
                </a:cxn>
                <a:cxn ang="0">
                  <a:pos x="0" y="16"/>
                </a:cxn>
                <a:cxn ang="0">
                  <a:pos x="4" y="16"/>
                </a:cxn>
                <a:cxn ang="0">
                  <a:pos x="14" y="12"/>
                </a:cxn>
                <a:cxn ang="0">
                  <a:pos x="14" y="12"/>
                </a:cxn>
              </a:cxnLst>
              <a:rect l="0" t="0" r="r" b="b"/>
              <a:pathLst>
                <a:path w="20" h="16">
                  <a:moveTo>
                    <a:pt x="14" y="12"/>
                  </a:moveTo>
                  <a:lnTo>
                    <a:pt x="14" y="12"/>
                  </a:lnTo>
                  <a:lnTo>
                    <a:pt x="18" y="6"/>
                  </a:lnTo>
                  <a:lnTo>
                    <a:pt x="20" y="2"/>
                  </a:lnTo>
                  <a:lnTo>
                    <a:pt x="20" y="0"/>
                  </a:lnTo>
                  <a:lnTo>
                    <a:pt x="18" y="2"/>
                  </a:lnTo>
                  <a:lnTo>
                    <a:pt x="18" y="2"/>
                  </a:lnTo>
                  <a:lnTo>
                    <a:pt x="14" y="4"/>
                  </a:lnTo>
                  <a:lnTo>
                    <a:pt x="10" y="6"/>
                  </a:lnTo>
                  <a:lnTo>
                    <a:pt x="4" y="8"/>
                  </a:lnTo>
                  <a:lnTo>
                    <a:pt x="2" y="10"/>
                  </a:lnTo>
                  <a:lnTo>
                    <a:pt x="0" y="12"/>
                  </a:lnTo>
                  <a:lnTo>
                    <a:pt x="0" y="12"/>
                  </a:lnTo>
                  <a:lnTo>
                    <a:pt x="0" y="16"/>
                  </a:lnTo>
                  <a:lnTo>
                    <a:pt x="4" y="16"/>
                  </a:lnTo>
                  <a:lnTo>
                    <a:pt x="14" y="12"/>
                  </a:lnTo>
                  <a:lnTo>
                    <a:pt x="14" y="1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90" name="Freeform 6095"/>
            <p:cNvSpPr/>
            <p:nvPr/>
          </p:nvSpPr>
          <p:spPr bwMode="auto">
            <a:xfrm>
              <a:off x="6780194" y="1457296"/>
              <a:ext cx="18670" cy="20366"/>
            </a:xfrm>
            <a:custGeom>
              <a:avLst/>
              <a:gdLst/>
              <a:ahLst/>
              <a:cxnLst>
                <a:cxn ang="0">
                  <a:pos x="32" y="46"/>
                </a:cxn>
                <a:cxn ang="0">
                  <a:pos x="32" y="46"/>
                </a:cxn>
                <a:cxn ang="0">
                  <a:pos x="36" y="44"/>
                </a:cxn>
                <a:cxn ang="0">
                  <a:pos x="36" y="40"/>
                </a:cxn>
                <a:cxn ang="0">
                  <a:pos x="42" y="24"/>
                </a:cxn>
                <a:cxn ang="0">
                  <a:pos x="42" y="24"/>
                </a:cxn>
                <a:cxn ang="0">
                  <a:pos x="44" y="16"/>
                </a:cxn>
                <a:cxn ang="0">
                  <a:pos x="44" y="12"/>
                </a:cxn>
                <a:cxn ang="0">
                  <a:pos x="38" y="6"/>
                </a:cxn>
                <a:cxn ang="0">
                  <a:pos x="38" y="6"/>
                </a:cxn>
                <a:cxn ang="0">
                  <a:pos x="32" y="2"/>
                </a:cxn>
                <a:cxn ang="0">
                  <a:pos x="30" y="0"/>
                </a:cxn>
                <a:cxn ang="0">
                  <a:pos x="28" y="8"/>
                </a:cxn>
                <a:cxn ang="0">
                  <a:pos x="28" y="8"/>
                </a:cxn>
                <a:cxn ang="0">
                  <a:pos x="26" y="18"/>
                </a:cxn>
                <a:cxn ang="0">
                  <a:pos x="24" y="18"/>
                </a:cxn>
                <a:cxn ang="0">
                  <a:pos x="24" y="16"/>
                </a:cxn>
                <a:cxn ang="0">
                  <a:pos x="24" y="16"/>
                </a:cxn>
                <a:cxn ang="0">
                  <a:pos x="24" y="6"/>
                </a:cxn>
                <a:cxn ang="0">
                  <a:pos x="24" y="4"/>
                </a:cxn>
                <a:cxn ang="0">
                  <a:pos x="22" y="4"/>
                </a:cxn>
                <a:cxn ang="0">
                  <a:pos x="22" y="4"/>
                </a:cxn>
                <a:cxn ang="0">
                  <a:pos x="22" y="6"/>
                </a:cxn>
                <a:cxn ang="0">
                  <a:pos x="22" y="10"/>
                </a:cxn>
                <a:cxn ang="0">
                  <a:pos x="22" y="12"/>
                </a:cxn>
                <a:cxn ang="0">
                  <a:pos x="20" y="18"/>
                </a:cxn>
                <a:cxn ang="0">
                  <a:pos x="20" y="18"/>
                </a:cxn>
                <a:cxn ang="0">
                  <a:pos x="18" y="20"/>
                </a:cxn>
                <a:cxn ang="0">
                  <a:pos x="16" y="24"/>
                </a:cxn>
                <a:cxn ang="0">
                  <a:pos x="12" y="26"/>
                </a:cxn>
                <a:cxn ang="0">
                  <a:pos x="10" y="32"/>
                </a:cxn>
                <a:cxn ang="0">
                  <a:pos x="10" y="32"/>
                </a:cxn>
                <a:cxn ang="0">
                  <a:pos x="2" y="40"/>
                </a:cxn>
                <a:cxn ang="0">
                  <a:pos x="0" y="44"/>
                </a:cxn>
                <a:cxn ang="0">
                  <a:pos x="2" y="48"/>
                </a:cxn>
                <a:cxn ang="0">
                  <a:pos x="2" y="48"/>
                </a:cxn>
                <a:cxn ang="0">
                  <a:pos x="4" y="48"/>
                </a:cxn>
                <a:cxn ang="0">
                  <a:pos x="6" y="46"/>
                </a:cxn>
                <a:cxn ang="0">
                  <a:pos x="14" y="38"/>
                </a:cxn>
                <a:cxn ang="0">
                  <a:pos x="14" y="38"/>
                </a:cxn>
                <a:cxn ang="0">
                  <a:pos x="20" y="30"/>
                </a:cxn>
                <a:cxn ang="0">
                  <a:pos x="20" y="32"/>
                </a:cxn>
                <a:cxn ang="0">
                  <a:pos x="18" y="40"/>
                </a:cxn>
                <a:cxn ang="0">
                  <a:pos x="18" y="40"/>
                </a:cxn>
                <a:cxn ang="0">
                  <a:pos x="12" y="48"/>
                </a:cxn>
                <a:cxn ang="0">
                  <a:pos x="18" y="46"/>
                </a:cxn>
                <a:cxn ang="0">
                  <a:pos x="18" y="46"/>
                </a:cxn>
                <a:cxn ang="0">
                  <a:pos x="22" y="46"/>
                </a:cxn>
                <a:cxn ang="0">
                  <a:pos x="24" y="44"/>
                </a:cxn>
                <a:cxn ang="0">
                  <a:pos x="28" y="36"/>
                </a:cxn>
                <a:cxn ang="0">
                  <a:pos x="30" y="28"/>
                </a:cxn>
                <a:cxn ang="0">
                  <a:pos x="34" y="26"/>
                </a:cxn>
                <a:cxn ang="0">
                  <a:pos x="34" y="26"/>
                </a:cxn>
                <a:cxn ang="0">
                  <a:pos x="36" y="26"/>
                </a:cxn>
                <a:cxn ang="0">
                  <a:pos x="36" y="28"/>
                </a:cxn>
                <a:cxn ang="0">
                  <a:pos x="34" y="36"/>
                </a:cxn>
                <a:cxn ang="0">
                  <a:pos x="32" y="44"/>
                </a:cxn>
                <a:cxn ang="0">
                  <a:pos x="32" y="46"/>
                </a:cxn>
                <a:cxn ang="0">
                  <a:pos x="32" y="46"/>
                </a:cxn>
                <a:cxn ang="0">
                  <a:pos x="32" y="46"/>
                </a:cxn>
              </a:cxnLst>
              <a:rect l="0" t="0" r="r" b="b"/>
              <a:pathLst>
                <a:path w="44" h="48">
                  <a:moveTo>
                    <a:pt x="32" y="46"/>
                  </a:moveTo>
                  <a:lnTo>
                    <a:pt x="32" y="46"/>
                  </a:lnTo>
                  <a:lnTo>
                    <a:pt x="36" y="44"/>
                  </a:lnTo>
                  <a:lnTo>
                    <a:pt x="36" y="40"/>
                  </a:lnTo>
                  <a:lnTo>
                    <a:pt x="42" y="24"/>
                  </a:lnTo>
                  <a:lnTo>
                    <a:pt x="42" y="24"/>
                  </a:lnTo>
                  <a:lnTo>
                    <a:pt x="44" y="16"/>
                  </a:lnTo>
                  <a:lnTo>
                    <a:pt x="44" y="12"/>
                  </a:lnTo>
                  <a:lnTo>
                    <a:pt x="38" y="6"/>
                  </a:lnTo>
                  <a:lnTo>
                    <a:pt x="38" y="6"/>
                  </a:lnTo>
                  <a:lnTo>
                    <a:pt x="32" y="2"/>
                  </a:lnTo>
                  <a:lnTo>
                    <a:pt x="30" y="0"/>
                  </a:lnTo>
                  <a:lnTo>
                    <a:pt x="28" y="8"/>
                  </a:lnTo>
                  <a:lnTo>
                    <a:pt x="28" y="8"/>
                  </a:lnTo>
                  <a:lnTo>
                    <a:pt x="26" y="18"/>
                  </a:lnTo>
                  <a:lnTo>
                    <a:pt x="24" y="18"/>
                  </a:lnTo>
                  <a:lnTo>
                    <a:pt x="24" y="16"/>
                  </a:lnTo>
                  <a:lnTo>
                    <a:pt x="24" y="16"/>
                  </a:lnTo>
                  <a:lnTo>
                    <a:pt x="24" y="6"/>
                  </a:lnTo>
                  <a:lnTo>
                    <a:pt x="24" y="4"/>
                  </a:lnTo>
                  <a:lnTo>
                    <a:pt x="22" y="4"/>
                  </a:lnTo>
                  <a:lnTo>
                    <a:pt x="22" y="4"/>
                  </a:lnTo>
                  <a:lnTo>
                    <a:pt x="22" y="6"/>
                  </a:lnTo>
                  <a:lnTo>
                    <a:pt x="22" y="10"/>
                  </a:lnTo>
                  <a:lnTo>
                    <a:pt x="22" y="12"/>
                  </a:lnTo>
                  <a:lnTo>
                    <a:pt x="20" y="18"/>
                  </a:lnTo>
                  <a:lnTo>
                    <a:pt x="20" y="18"/>
                  </a:lnTo>
                  <a:lnTo>
                    <a:pt x="18" y="20"/>
                  </a:lnTo>
                  <a:lnTo>
                    <a:pt x="16" y="24"/>
                  </a:lnTo>
                  <a:lnTo>
                    <a:pt x="12" y="26"/>
                  </a:lnTo>
                  <a:lnTo>
                    <a:pt x="10" y="32"/>
                  </a:lnTo>
                  <a:lnTo>
                    <a:pt x="10" y="32"/>
                  </a:lnTo>
                  <a:lnTo>
                    <a:pt x="2" y="40"/>
                  </a:lnTo>
                  <a:lnTo>
                    <a:pt x="0" y="44"/>
                  </a:lnTo>
                  <a:lnTo>
                    <a:pt x="2" y="48"/>
                  </a:lnTo>
                  <a:lnTo>
                    <a:pt x="2" y="48"/>
                  </a:lnTo>
                  <a:lnTo>
                    <a:pt x="4" y="48"/>
                  </a:lnTo>
                  <a:lnTo>
                    <a:pt x="6" y="46"/>
                  </a:lnTo>
                  <a:lnTo>
                    <a:pt x="14" y="38"/>
                  </a:lnTo>
                  <a:lnTo>
                    <a:pt x="14" y="38"/>
                  </a:lnTo>
                  <a:lnTo>
                    <a:pt x="20" y="30"/>
                  </a:lnTo>
                  <a:lnTo>
                    <a:pt x="20" y="32"/>
                  </a:lnTo>
                  <a:lnTo>
                    <a:pt x="18" y="40"/>
                  </a:lnTo>
                  <a:lnTo>
                    <a:pt x="18" y="40"/>
                  </a:lnTo>
                  <a:lnTo>
                    <a:pt x="12" y="48"/>
                  </a:lnTo>
                  <a:lnTo>
                    <a:pt x="18" y="46"/>
                  </a:lnTo>
                  <a:lnTo>
                    <a:pt x="18" y="46"/>
                  </a:lnTo>
                  <a:lnTo>
                    <a:pt x="22" y="46"/>
                  </a:lnTo>
                  <a:lnTo>
                    <a:pt x="24" y="44"/>
                  </a:lnTo>
                  <a:lnTo>
                    <a:pt x="28" y="36"/>
                  </a:lnTo>
                  <a:lnTo>
                    <a:pt x="30" y="28"/>
                  </a:lnTo>
                  <a:lnTo>
                    <a:pt x="34" y="26"/>
                  </a:lnTo>
                  <a:lnTo>
                    <a:pt x="34" y="26"/>
                  </a:lnTo>
                  <a:lnTo>
                    <a:pt x="36" y="26"/>
                  </a:lnTo>
                  <a:lnTo>
                    <a:pt x="36" y="28"/>
                  </a:lnTo>
                  <a:lnTo>
                    <a:pt x="34" y="36"/>
                  </a:lnTo>
                  <a:lnTo>
                    <a:pt x="32" y="44"/>
                  </a:lnTo>
                  <a:lnTo>
                    <a:pt x="32" y="46"/>
                  </a:lnTo>
                  <a:lnTo>
                    <a:pt x="32" y="46"/>
                  </a:lnTo>
                  <a:lnTo>
                    <a:pt x="32" y="4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91" name="Freeform 6096"/>
            <p:cNvSpPr/>
            <p:nvPr/>
          </p:nvSpPr>
          <p:spPr bwMode="auto">
            <a:xfrm>
              <a:off x="6798864" y="1461539"/>
              <a:ext cx="5091" cy="9334"/>
            </a:xfrm>
            <a:custGeom>
              <a:avLst/>
              <a:gdLst/>
              <a:ahLst/>
              <a:cxnLst>
                <a:cxn ang="0">
                  <a:pos x="8" y="18"/>
                </a:cxn>
                <a:cxn ang="0">
                  <a:pos x="8" y="18"/>
                </a:cxn>
                <a:cxn ang="0">
                  <a:pos x="12" y="14"/>
                </a:cxn>
                <a:cxn ang="0">
                  <a:pos x="12" y="8"/>
                </a:cxn>
                <a:cxn ang="0">
                  <a:pos x="12" y="2"/>
                </a:cxn>
                <a:cxn ang="0">
                  <a:pos x="10" y="0"/>
                </a:cxn>
                <a:cxn ang="0">
                  <a:pos x="10" y="0"/>
                </a:cxn>
                <a:cxn ang="0">
                  <a:pos x="10" y="0"/>
                </a:cxn>
                <a:cxn ang="0">
                  <a:pos x="6" y="2"/>
                </a:cxn>
                <a:cxn ang="0">
                  <a:pos x="4" y="6"/>
                </a:cxn>
                <a:cxn ang="0">
                  <a:pos x="0" y="18"/>
                </a:cxn>
                <a:cxn ang="0">
                  <a:pos x="0" y="18"/>
                </a:cxn>
                <a:cxn ang="0">
                  <a:pos x="0" y="20"/>
                </a:cxn>
                <a:cxn ang="0">
                  <a:pos x="2" y="22"/>
                </a:cxn>
                <a:cxn ang="0">
                  <a:pos x="8" y="18"/>
                </a:cxn>
                <a:cxn ang="0">
                  <a:pos x="8" y="18"/>
                </a:cxn>
              </a:cxnLst>
              <a:rect l="0" t="0" r="r" b="b"/>
              <a:pathLst>
                <a:path w="12" h="22">
                  <a:moveTo>
                    <a:pt x="8" y="18"/>
                  </a:moveTo>
                  <a:lnTo>
                    <a:pt x="8" y="18"/>
                  </a:lnTo>
                  <a:lnTo>
                    <a:pt x="12" y="14"/>
                  </a:lnTo>
                  <a:lnTo>
                    <a:pt x="12" y="8"/>
                  </a:lnTo>
                  <a:lnTo>
                    <a:pt x="12" y="2"/>
                  </a:lnTo>
                  <a:lnTo>
                    <a:pt x="10" y="0"/>
                  </a:lnTo>
                  <a:lnTo>
                    <a:pt x="10" y="0"/>
                  </a:lnTo>
                  <a:lnTo>
                    <a:pt x="10" y="0"/>
                  </a:lnTo>
                  <a:lnTo>
                    <a:pt x="6" y="2"/>
                  </a:lnTo>
                  <a:lnTo>
                    <a:pt x="4" y="6"/>
                  </a:lnTo>
                  <a:lnTo>
                    <a:pt x="0" y="18"/>
                  </a:lnTo>
                  <a:lnTo>
                    <a:pt x="0" y="18"/>
                  </a:lnTo>
                  <a:lnTo>
                    <a:pt x="0" y="20"/>
                  </a:lnTo>
                  <a:lnTo>
                    <a:pt x="2" y="22"/>
                  </a:lnTo>
                  <a:lnTo>
                    <a:pt x="8" y="18"/>
                  </a:lnTo>
                  <a:lnTo>
                    <a:pt x="8" y="1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92" name="Freeform 6097"/>
            <p:cNvSpPr/>
            <p:nvPr/>
          </p:nvSpPr>
          <p:spPr bwMode="auto">
            <a:xfrm>
              <a:off x="7134069" y="1586279"/>
              <a:ext cx="115412" cy="124740"/>
            </a:xfrm>
            <a:custGeom>
              <a:avLst/>
              <a:gdLst/>
              <a:ahLst/>
              <a:cxnLst>
                <a:cxn ang="0">
                  <a:pos x="268" y="206"/>
                </a:cxn>
                <a:cxn ang="0">
                  <a:pos x="244" y="222"/>
                </a:cxn>
                <a:cxn ang="0">
                  <a:pos x="230" y="238"/>
                </a:cxn>
                <a:cxn ang="0">
                  <a:pos x="234" y="214"/>
                </a:cxn>
                <a:cxn ang="0">
                  <a:pos x="250" y="196"/>
                </a:cxn>
                <a:cxn ang="0">
                  <a:pos x="258" y="182"/>
                </a:cxn>
                <a:cxn ang="0">
                  <a:pos x="246" y="182"/>
                </a:cxn>
                <a:cxn ang="0">
                  <a:pos x="224" y="180"/>
                </a:cxn>
                <a:cxn ang="0">
                  <a:pos x="230" y="158"/>
                </a:cxn>
                <a:cxn ang="0">
                  <a:pos x="236" y="140"/>
                </a:cxn>
                <a:cxn ang="0">
                  <a:pos x="200" y="130"/>
                </a:cxn>
                <a:cxn ang="0">
                  <a:pos x="170" y="138"/>
                </a:cxn>
                <a:cxn ang="0">
                  <a:pos x="168" y="130"/>
                </a:cxn>
                <a:cxn ang="0">
                  <a:pos x="150" y="130"/>
                </a:cxn>
                <a:cxn ang="0">
                  <a:pos x="140" y="118"/>
                </a:cxn>
                <a:cxn ang="0">
                  <a:pos x="150" y="106"/>
                </a:cxn>
                <a:cxn ang="0">
                  <a:pos x="148" y="94"/>
                </a:cxn>
                <a:cxn ang="0">
                  <a:pos x="118" y="102"/>
                </a:cxn>
                <a:cxn ang="0">
                  <a:pos x="106" y="108"/>
                </a:cxn>
                <a:cxn ang="0">
                  <a:pos x="130" y="64"/>
                </a:cxn>
                <a:cxn ang="0">
                  <a:pos x="156" y="18"/>
                </a:cxn>
                <a:cxn ang="0">
                  <a:pos x="156" y="0"/>
                </a:cxn>
                <a:cxn ang="0">
                  <a:pos x="126" y="8"/>
                </a:cxn>
                <a:cxn ang="0">
                  <a:pos x="106" y="24"/>
                </a:cxn>
                <a:cxn ang="0">
                  <a:pos x="94" y="44"/>
                </a:cxn>
                <a:cxn ang="0">
                  <a:pos x="70" y="84"/>
                </a:cxn>
                <a:cxn ang="0">
                  <a:pos x="32" y="170"/>
                </a:cxn>
                <a:cxn ang="0">
                  <a:pos x="26" y="170"/>
                </a:cxn>
                <a:cxn ang="0">
                  <a:pos x="8" y="182"/>
                </a:cxn>
                <a:cxn ang="0">
                  <a:pos x="10" y="190"/>
                </a:cxn>
                <a:cxn ang="0">
                  <a:pos x="28" y="196"/>
                </a:cxn>
                <a:cxn ang="0">
                  <a:pos x="2" y="218"/>
                </a:cxn>
                <a:cxn ang="0">
                  <a:pos x="4" y="234"/>
                </a:cxn>
                <a:cxn ang="0">
                  <a:pos x="20" y="240"/>
                </a:cxn>
                <a:cxn ang="0">
                  <a:pos x="54" y="232"/>
                </a:cxn>
                <a:cxn ang="0">
                  <a:pos x="96" y="240"/>
                </a:cxn>
                <a:cxn ang="0">
                  <a:pos x="132" y="236"/>
                </a:cxn>
                <a:cxn ang="0">
                  <a:pos x="134" y="246"/>
                </a:cxn>
                <a:cxn ang="0">
                  <a:pos x="166" y="246"/>
                </a:cxn>
                <a:cxn ang="0">
                  <a:pos x="162" y="256"/>
                </a:cxn>
                <a:cxn ang="0">
                  <a:pos x="134" y="278"/>
                </a:cxn>
                <a:cxn ang="0">
                  <a:pos x="148" y="286"/>
                </a:cxn>
                <a:cxn ang="0">
                  <a:pos x="174" y="266"/>
                </a:cxn>
                <a:cxn ang="0">
                  <a:pos x="188" y="252"/>
                </a:cxn>
                <a:cxn ang="0">
                  <a:pos x="200" y="246"/>
                </a:cxn>
                <a:cxn ang="0">
                  <a:pos x="212" y="228"/>
                </a:cxn>
                <a:cxn ang="0">
                  <a:pos x="220" y="240"/>
                </a:cxn>
                <a:cxn ang="0">
                  <a:pos x="212" y="272"/>
                </a:cxn>
                <a:cxn ang="0">
                  <a:pos x="222" y="278"/>
                </a:cxn>
                <a:cxn ang="0">
                  <a:pos x="232" y="276"/>
                </a:cxn>
                <a:cxn ang="0">
                  <a:pos x="244" y="292"/>
                </a:cxn>
                <a:cxn ang="0">
                  <a:pos x="264" y="292"/>
                </a:cxn>
                <a:cxn ang="0">
                  <a:pos x="266" y="258"/>
                </a:cxn>
                <a:cxn ang="0">
                  <a:pos x="272" y="230"/>
                </a:cxn>
                <a:cxn ang="0">
                  <a:pos x="258" y="230"/>
                </a:cxn>
              </a:cxnLst>
              <a:rect l="0" t="0" r="r" b="b"/>
              <a:pathLst>
                <a:path w="272" h="294">
                  <a:moveTo>
                    <a:pt x="262" y="218"/>
                  </a:moveTo>
                  <a:lnTo>
                    <a:pt x="262" y="218"/>
                  </a:lnTo>
                  <a:lnTo>
                    <a:pt x="266" y="210"/>
                  </a:lnTo>
                  <a:lnTo>
                    <a:pt x="268" y="206"/>
                  </a:lnTo>
                  <a:lnTo>
                    <a:pt x="266" y="204"/>
                  </a:lnTo>
                  <a:lnTo>
                    <a:pt x="262" y="206"/>
                  </a:lnTo>
                  <a:lnTo>
                    <a:pt x="250" y="216"/>
                  </a:lnTo>
                  <a:lnTo>
                    <a:pt x="244" y="222"/>
                  </a:lnTo>
                  <a:lnTo>
                    <a:pt x="238" y="230"/>
                  </a:lnTo>
                  <a:lnTo>
                    <a:pt x="238" y="230"/>
                  </a:lnTo>
                  <a:lnTo>
                    <a:pt x="234" y="236"/>
                  </a:lnTo>
                  <a:lnTo>
                    <a:pt x="230" y="238"/>
                  </a:lnTo>
                  <a:lnTo>
                    <a:pt x="228" y="234"/>
                  </a:lnTo>
                  <a:lnTo>
                    <a:pt x="228" y="228"/>
                  </a:lnTo>
                  <a:lnTo>
                    <a:pt x="230" y="222"/>
                  </a:lnTo>
                  <a:lnTo>
                    <a:pt x="234" y="214"/>
                  </a:lnTo>
                  <a:lnTo>
                    <a:pt x="238" y="206"/>
                  </a:lnTo>
                  <a:lnTo>
                    <a:pt x="244" y="200"/>
                  </a:lnTo>
                  <a:lnTo>
                    <a:pt x="244" y="200"/>
                  </a:lnTo>
                  <a:lnTo>
                    <a:pt x="250" y="196"/>
                  </a:lnTo>
                  <a:lnTo>
                    <a:pt x="256" y="192"/>
                  </a:lnTo>
                  <a:lnTo>
                    <a:pt x="258" y="188"/>
                  </a:lnTo>
                  <a:lnTo>
                    <a:pt x="258" y="186"/>
                  </a:lnTo>
                  <a:lnTo>
                    <a:pt x="258" y="182"/>
                  </a:lnTo>
                  <a:lnTo>
                    <a:pt x="256" y="182"/>
                  </a:lnTo>
                  <a:lnTo>
                    <a:pt x="252" y="182"/>
                  </a:lnTo>
                  <a:lnTo>
                    <a:pt x="246" y="182"/>
                  </a:lnTo>
                  <a:lnTo>
                    <a:pt x="246" y="182"/>
                  </a:lnTo>
                  <a:lnTo>
                    <a:pt x="240" y="184"/>
                  </a:lnTo>
                  <a:lnTo>
                    <a:pt x="234" y="184"/>
                  </a:lnTo>
                  <a:lnTo>
                    <a:pt x="228" y="182"/>
                  </a:lnTo>
                  <a:lnTo>
                    <a:pt x="224" y="180"/>
                  </a:lnTo>
                  <a:lnTo>
                    <a:pt x="222" y="174"/>
                  </a:lnTo>
                  <a:lnTo>
                    <a:pt x="222" y="170"/>
                  </a:lnTo>
                  <a:lnTo>
                    <a:pt x="224" y="164"/>
                  </a:lnTo>
                  <a:lnTo>
                    <a:pt x="230" y="158"/>
                  </a:lnTo>
                  <a:lnTo>
                    <a:pt x="230" y="158"/>
                  </a:lnTo>
                  <a:lnTo>
                    <a:pt x="236" y="152"/>
                  </a:lnTo>
                  <a:lnTo>
                    <a:pt x="238" y="146"/>
                  </a:lnTo>
                  <a:lnTo>
                    <a:pt x="236" y="140"/>
                  </a:lnTo>
                  <a:lnTo>
                    <a:pt x="230" y="136"/>
                  </a:lnTo>
                  <a:lnTo>
                    <a:pt x="222" y="132"/>
                  </a:lnTo>
                  <a:lnTo>
                    <a:pt x="212" y="130"/>
                  </a:lnTo>
                  <a:lnTo>
                    <a:pt x="200" y="130"/>
                  </a:lnTo>
                  <a:lnTo>
                    <a:pt x="186" y="134"/>
                  </a:lnTo>
                  <a:lnTo>
                    <a:pt x="186" y="134"/>
                  </a:lnTo>
                  <a:lnTo>
                    <a:pt x="176" y="136"/>
                  </a:lnTo>
                  <a:lnTo>
                    <a:pt x="170" y="138"/>
                  </a:lnTo>
                  <a:lnTo>
                    <a:pt x="168" y="136"/>
                  </a:lnTo>
                  <a:lnTo>
                    <a:pt x="168" y="134"/>
                  </a:lnTo>
                  <a:lnTo>
                    <a:pt x="168" y="132"/>
                  </a:lnTo>
                  <a:lnTo>
                    <a:pt x="168" y="130"/>
                  </a:lnTo>
                  <a:lnTo>
                    <a:pt x="164" y="128"/>
                  </a:lnTo>
                  <a:lnTo>
                    <a:pt x="158" y="130"/>
                  </a:lnTo>
                  <a:lnTo>
                    <a:pt x="158" y="130"/>
                  </a:lnTo>
                  <a:lnTo>
                    <a:pt x="150" y="130"/>
                  </a:lnTo>
                  <a:lnTo>
                    <a:pt x="144" y="130"/>
                  </a:lnTo>
                  <a:lnTo>
                    <a:pt x="142" y="126"/>
                  </a:lnTo>
                  <a:lnTo>
                    <a:pt x="140" y="122"/>
                  </a:lnTo>
                  <a:lnTo>
                    <a:pt x="140" y="118"/>
                  </a:lnTo>
                  <a:lnTo>
                    <a:pt x="142" y="112"/>
                  </a:lnTo>
                  <a:lnTo>
                    <a:pt x="146" y="108"/>
                  </a:lnTo>
                  <a:lnTo>
                    <a:pt x="150" y="106"/>
                  </a:lnTo>
                  <a:lnTo>
                    <a:pt x="150" y="106"/>
                  </a:lnTo>
                  <a:lnTo>
                    <a:pt x="154" y="104"/>
                  </a:lnTo>
                  <a:lnTo>
                    <a:pt x="154" y="102"/>
                  </a:lnTo>
                  <a:lnTo>
                    <a:pt x="152" y="98"/>
                  </a:lnTo>
                  <a:lnTo>
                    <a:pt x="148" y="94"/>
                  </a:lnTo>
                  <a:lnTo>
                    <a:pt x="142" y="92"/>
                  </a:lnTo>
                  <a:lnTo>
                    <a:pt x="136" y="92"/>
                  </a:lnTo>
                  <a:lnTo>
                    <a:pt x="128" y="96"/>
                  </a:lnTo>
                  <a:lnTo>
                    <a:pt x="118" y="102"/>
                  </a:lnTo>
                  <a:lnTo>
                    <a:pt x="118" y="102"/>
                  </a:lnTo>
                  <a:lnTo>
                    <a:pt x="110" y="110"/>
                  </a:lnTo>
                  <a:lnTo>
                    <a:pt x="108" y="110"/>
                  </a:lnTo>
                  <a:lnTo>
                    <a:pt x="106" y="108"/>
                  </a:lnTo>
                  <a:lnTo>
                    <a:pt x="108" y="102"/>
                  </a:lnTo>
                  <a:lnTo>
                    <a:pt x="118" y="84"/>
                  </a:lnTo>
                  <a:lnTo>
                    <a:pt x="130" y="64"/>
                  </a:lnTo>
                  <a:lnTo>
                    <a:pt x="130" y="64"/>
                  </a:lnTo>
                  <a:lnTo>
                    <a:pt x="138" y="46"/>
                  </a:lnTo>
                  <a:lnTo>
                    <a:pt x="148" y="30"/>
                  </a:lnTo>
                  <a:lnTo>
                    <a:pt x="156" y="18"/>
                  </a:lnTo>
                  <a:lnTo>
                    <a:pt x="156" y="18"/>
                  </a:lnTo>
                  <a:lnTo>
                    <a:pt x="160" y="12"/>
                  </a:lnTo>
                  <a:lnTo>
                    <a:pt x="160" y="8"/>
                  </a:lnTo>
                  <a:lnTo>
                    <a:pt x="160" y="4"/>
                  </a:lnTo>
                  <a:lnTo>
                    <a:pt x="156" y="0"/>
                  </a:lnTo>
                  <a:lnTo>
                    <a:pt x="152" y="0"/>
                  </a:lnTo>
                  <a:lnTo>
                    <a:pt x="144" y="0"/>
                  </a:lnTo>
                  <a:lnTo>
                    <a:pt x="136" y="2"/>
                  </a:lnTo>
                  <a:lnTo>
                    <a:pt x="126" y="8"/>
                  </a:lnTo>
                  <a:lnTo>
                    <a:pt x="126" y="8"/>
                  </a:lnTo>
                  <a:lnTo>
                    <a:pt x="116" y="14"/>
                  </a:lnTo>
                  <a:lnTo>
                    <a:pt x="110" y="18"/>
                  </a:lnTo>
                  <a:lnTo>
                    <a:pt x="106" y="24"/>
                  </a:lnTo>
                  <a:lnTo>
                    <a:pt x="104" y="28"/>
                  </a:lnTo>
                  <a:lnTo>
                    <a:pt x="102" y="36"/>
                  </a:lnTo>
                  <a:lnTo>
                    <a:pt x="98" y="40"/>
                  </a:lnTo>
                  <a:lnTo>
                    <a:pt x="94" y="44"/>
                  </a:lnTo>
                  <a:lnTo>
                    <a:pt x="94" y="44"/>
                  </a:lnTo>
                  <a:lnTo>
                    <a:pt x="88" y="50"/>
                  </a:lnTo>
                  <a:lnTo>
                    <a:pt x="82" y="60"/>
                  </a:lnTo>
                  <a:lnTo>
                    <a:pt x="70" y="84"/>
                  </a:lnTo>
                  <a:lnTo>
                    <a:pt x="56" y="116"/>
                  </a:lnTo>
                  <a:lnTo>
                    <a:pt x="42" y="150"/>
                  </a:lnTo>
                  <a:lnTo>
                    <a:pt x="42" y="150"/>
                  </a:lnTo>
                  <a:lnTo>
                    <a:pt x="32" y="170"/>
                  </a:lnTo>
                  <a:lnTo>
                    <a:pt x="30" y="172"/>
                  </a:lnTo>
                  <a:lnTo>
                    <a:pt x="28" y="172"/>
                  </a:lnTo>
                  <a:lnTo>
                    <a:pt x="28" y="170"/>
                  </a:lnTo>
                  <a:lnTo>
                    <a:pt x="26" y="170"/>
                  </a:lnTo>
                  <a:lnTo>
                    <a:pt x="24" y="170"/>
                  </a:lnTo>
                  <a:lnTo>
                    <a:pt x="18" y="174"/>
                  </a:lnTo>
                  <a:lnTo>
                    <a:pt x="18" y="174"/>
                  </a:lnTo>
                  <a:lnTo>
                    <a:pt x="8" y="182"/>
                  </a:lnTo>
                  <a:lnTo>
                    <a:pt x="6" y="186"/>
                  </a:lnTo>
                  <a:lnTo>
                    <a:pt x="4" y="188"/>
                  </a:lnTo>
                  <a:lnTo>
                    <a:pt x="6" y="188"/>
                  </a:lnTo>
                  <a:lnTo>
                    <a:pt x="10" y="190"/>
                  </a:lnTo>
                  <a:lnTo>
                    <a:pt x="22" y="192"/>
                  </a:lnTo>
                  <a:lnTo>
                    <a:pt x="22" y="192"/>
                  </a:lnTo>
                  <a:lnTo>
                    <a:pt x="28" y="194"/>
                  </a:lnTo>
                  <a:lnTo>
                    <a:pt x="28" y="196"/>
                  </a:lnTo>
                  <a:lnTo>
                    <a:pt x="28" y="198"/>
                  </a:lnTo>
                  <a:lnTo>
                    <a:pt x="14" y="206"/>
                  </a:lnTo>
                  <a:lnTo>
                    <a:pt x="8" y="212"/>
                  </a:lnTo>
                  <a:lnTo>
                    <a:pt x="2" y="218"/>
                  </a:lnTo>
                  <a:lnTo>
                    <a:pt x="0" y="222"/>
                  </a:lnTo>
                  <a:lnTo>
                    <a:pt x="0" y="226"/>
                  </a:lnTo>
                  <a:lnTo>
                    <a:pt x="0" y="230"/>
                  </a:lnTo>
                  <a:lnTo>
                    <a:pt x="4" y="234"/>
                  </a:lnTo>
                  <a:lnTo>
                    <a:pt x="4" y="234"/>
                  </a:lnTo>
                  <a:lnTo>
                    <a:pt x="6" y="236"/>
                  </a:lnTo>
                  <a:lnTo>
                    <a:pt x="10" y="240"/>
                  </a:lnTo>
                  <a:lnTo>
                    <a:pt x="20" y="240"/>
                  </a:lnTo>
                  <a:lnTo>
                    <a:pt x="38" y="234"/>
                  </a:lnTo>
                  <a:lnTo>
                    <a:pt x="38" y="234"/>
                  </a:lnTo>
                  <a:lnTo>
                    <a:pt x="48" y="232"/>
                  </a:lnTo>
                  <a:lnTo>
                    <a:pt x="54" y="232"/>
                  </a:lnTo>
                  <a:lnTo>
                    <a:pt x="68" y="236"/>
                  </a:lnTo>
                  <a:lnTo>
                    <a:pt x="74" y="238"/>
                  </a:lnTo>
                  <a:lnTo>
                    <a:pt x="84" y="240"/>
                  </a:lnTo>
                  <a:lnTo>
                    <a:pt x="96" y="240"/>
                  </a:lnTo>
                  <a:lnTo>
                    <a:pt x="112" y="238"/>
                  </a:lnTo>
                  <a:lnTo>
                    <a:pt x="112" y="238"/>
                  </a:lnTo>
                  <a:lnTo>
                    <a:pt x="126" y="236"/>
                  </a:lnTo>
                  <a:lnTo>
                    <a:pt x="132" y="236"/>
                  </a:lnTo>
                  <a:lnTo>
                    <a:pt x="134" y="238"/>
                  </a:lnTo>
                  <a:lnTo>
                    <a:pt x="134" y="240"/>
                  </a:lnTo>
                  <a:lnTo>
                    <a:pt x="134" y="244"/>
                  </a:lnTo>
                  <a:lnTo>
                    <a:pt x="134" y="246"/>
                  </a:lnTo>
                  <a:lnTo>
                    <a:pt x="140" y="246"/>
                  </a:lnTo>
                  <a:lnTo>
                    <a:pt x="154" y="246"/>
                  </a:lnTo>
                  <a:lnTo>
                    <a:pt x="154" y="246"/>
                  </a:lnTo>
                  <a:lnTo>
                    <a:pt x="166" y="246"/>
                  </a:lnTo>
                  <a:lnTo>
                    <a:pt x="170" y="246"/>
                  </a:lnTo>
                  <a:lnTo>
                    <a:pt x="170" y="248"/>
                  </a:lnTo>
                  <a:lnTo>
                    <a:pt x="168" y="252"/>
                  </a:lnTo>
                  <a:lnTo>
                    <a:pt x="162" y="256"/>
                  </a:lnTo>
                  <a:lnTo>
                    <a:pt x="144" y="268"/>
                  </a:lnTo>
                  <a:lnTo>
                    <a:pt x="138" y="274"/>
                  </a:lnTo>
                  <a:lnTo>
                    <a:pt x="134" y="278"/>
                  </a:lnTo>
                  <a:lnTo>
                    <a:pt x="134" y="278"/>
                  </a:lnTo>
                  <a:lnTo>
                    <a:pt x="136" y="282"/>
                  </a:lnTo>
                  <a:lnTo>
                    <a:pt x="138" y="284"/>
                  </a:lnTo>
                  <a:lnTo>
                    <a:pt x="142" y="286"/>
                  </a:lnTo>
                  <a:lnTo>
                    <a:pt x="148" y="286"/>
                  </a:lnTo>
                  <a:lnTo>
                    <a:pt x="154" y="284"/>
                  </a:lnTo>
                  <a:lnTo>
                    <a:pt x="162" y="280"/>
                  </a:lnTo>
                  <a:lnTo>
                    <a:pt x="168" y="274"/>
                  </a:lnTo>
                  <a:lnTo>
                    <a:pt x="174" y="266"/>
                  </a:lnTo>
                  <a:lnTo>
                    <a:pt x="174" y="266"/>
                  </a:lnTo>
                  <a:lnTo>
                    <a:pt x="180" y="258"/>
                  </a:lnTo>
                  <a:lnTo>
                    <a:pt x="184" y="254"/>
                  </a:lnTo>
                  <a:lnTo>
                    <a:pt x="188" y="252"/>
                  </a:lnTo>
                  <a:lnTo>
                    <a:pt x="192" y="252"/>
                  </a:lnTo>
                  <a:lnTo>
                    <a:pt x="194" y="252"/>
                  </a:lnTo>
                  <a:lnTo>
                    <a:pt x="196" y="250"/>
                  </a:lnTo>
                  <a:lnTo>
                    <a:pt x="200" y="246"/>
                  </a:lnTo>
                  <a:lnTo>
                    <a:pt x="204" y="238"/>
                  </a:lnTo>
                  <a:lnTo>
                    <a:pt x="204" y="238"/>
                  </a:lnTo>
                  <a:lnTo>
                    <a:pt x="208" y="232"/>
                  </a:lnTo>
                  <a:lnTo>
                    <a:pt x="212" y="228"/>
                  </a:lnTo>
                  <a:lnTo>
                    <a:pt x="214" y="228"/>
                  </a:lnTo>
                  <a:lnTo>
                    <a:pt x="218" y="230"/>
                  </a:lnTo>
                  <a:lnTo>
                    <a:pt x="220" y="234"/>
                  </a:lnTo>
                  <a:lnTo>
                    <a:pt x="220" y="240"/>
                  </a:lnTo>
                  <a:lnTo>
                    <a:pt x="218" y="248"/>
                  </a:lnTo>
                  <a:lnTo>
                    <a:pt x="216" y="256"/>
                  </a:lnTo>
                  <a:lnTo>
                    <a:pt x="216" y="256"/>
                  </a:lnTo>
                  <a:lnTo>
                    <a:pt x="212" y="272"/>
                  </a:lnTo>
                  <a:lnTo>
                    <a:pt x="210" y="282"/>
                  </a:lnTo>
                  <a:lnTo>
                    <a:pt x="210" y="284"/>
                  </a:lnTo>
                  <a:lnTo>
                    <a:pt x="212" y="284"/>
                  </a:lnTo>
                  <a:lnTo>
                    <a:pt x="222" y="278"/>
                  </a:lnTo>
                  <a:lnTo>
                    <a:pt x="222" y="278"/>
                  </a:lnTo>
                  <a:lnTo>
                    <a:pt x="228" y="274"/>
                  </a:lnTo>
                  <a:lnTo>
                    <a:pt x="230" y="274"/>
                  </a:lnTo>
                  <a:lnTo>
                    <a:pt x="232" y="276"/>
                  </a:lnTo>
                  <a:lnTo>
                    <a:pt x="234" y="280"/>
                  </a:lnTo>
                  <a:lnTo>
                    <a:pt x="236" y="284"/>
                  </a:lnTo>
                  <a:lnTo>
                    <a:pt x="240" y="290"/>
                  </a:lnTo>
                  <a:lnTo>
                    <a:pt x="244" y="292"/>
                  </a:lnTo>
                  <a:lnTo>
                    <a:pt x="252" y="294"/>
                  </a:lnTo>
                  <a:lnTo>
                    <a:pt x="252" y="294"/>
                  </a:lnTo>
                  <a:lnTo>
                    <a:pt x="260" y="294"/>
                  </a:lnTo>
                  <a:lnTo>
                    <a:pt x="264" y="292"/>
                  </a:lnTo>
                  <a:lnTo>
                    <a:pt x="266" y="288"/>
                  </a:lnTo>
                  <a:lnTo>
                    <a:pt x="266" y="284"/>
                  </a:lnTo>
                  <a:lnTo>
                    <a:pt x="264" y="268"/>
                  </a:lnTo>
                  <a:lnTo>
                    <a:pt x="266" y="258"/>
                  </a:lnTo>
                  <a:lnTo>
                    <a:pt x="270" y="246"/>
                  </a:lnTo>
                  <a:lnTo>
                    <a:pt x="270" y="246"/>
                  </a:lnTo>
                  <a:lnTo>
                    <a:pt x="272" y="236"/>
                  </a:lnTo>
                  <a:lnTo>
                    <a:pt x="272" y="230"/>
                  </a:lnTo>
                  <a:lnTo>
                    <a:pt x="268" y="228"/>
                  </a:lnTo>
                  <a:lnTo>
                    <a:pt x="264" y="230"/>
                  </a:lnTo>
                  <a:lnTo>
                    <a:pt x="260" y="230"/>
                  </a:lnTo>
                  <a:lnTo>
                    <a:pt x="258" y="230"/>
                  </a:lnTo>
                  <a:lnTo>
                    <a:pt x="258" y="226"/>
                  </a:lnTo>
                  <a:lnTo>
                    <a:pt x="262" y="218"/>
                  </a:lnTo>
                  <a:lnTo>
                    <a:pt x="262" y="21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93" name="Freeform 6114"/>
            <p:cNvSpPr/>
            <p:nvPr/>
          </p:nvSpPr>
          <p:spPr bwMode="auto">
            <a:xfrm>
              <a:off x="6746250" y="1544699"/>
              <a:ext cx="24610" cy="14426"/>
            </a:xfrm>
            <a:custGeom>
              <a:avLst/>
              <a:gdLst/>
              <a:ahLst/>
              <a:cxnLst>
                <a:cxn ang="0">
                  <a:pos x="16" y="20"/>
                </a:cxn>
                <a:cxn ang="0">
                  <a:pos x="16" y="20"/>
                </a:cxn>
                <a:cxn ang="0">
                  <a:pos x="40" y="30"/>
                </a:cxn>
                <a:cxn ang="0">
                  <a:pos x="50" y="34"/>
                </a:cxn>
                <a:cxn ang="0">
                  <a:pos x="54" y="34"/>
                </a:cxn>
                <a:cxn ang="0">
                  <a:pos x="56" y="32"/>
                </a:cxn>
                <a:cxn ang="0">
                  <a:pos x="56" y="32"/>
                </a:cxn>
                <a:cxn ang="0">
                  <a:pos x="58" y="28"/>
                </a:cxn>
                <a:cxn ang="0">
                  <a:pos x="56" y="26"/>
                </a:cxn>
                <a:cxn ang="0">
                  <a:pos x="52" y="16"/>
                </a:cxn>
                <a:cxn ang="0">
                  <a:pos x="40" y="4"/>
                </a:cxn>
                <a:cxn ang="0">
                  <a:pos x="40" y="4"/>
                </a:cxn>
                <a:cxn ang="0">
                  <a:pos x="34" y="2"/>
                </a:cxn>
                <a:cxn ang="0">
                  <a:pos x="22" y="0"/>
                </a:cxn>
                <a:cxn ang="0">
                  <a:pos x="10" y="4"/>
                </a:cxn>
                <a:cxn ang="0">
                  <a:pos x="4" y="6"/>
                </a:cxn>
                <a:cxn ang="0">
                  <a:pos x="2" y="8"/>
                </a:cxn>
                <a:cxn ang="0">
                  <a:pos x="2" y="8"/>
                </a:cxn>
                <a:cxn ang="0">
                  <a:pos x="0" y="12"/>
                </a:cxn>
                <a:cxn ang="0">
                  <a:pos x="2" y="14"/>
                </a:cxn>
                <a:cxn ang="0">
                  <a:pos x="16" y="20"/>
                </a:cxn>
                <a:cxn ang="0">
                  <a:pos x="16" y="20"/>
                </a:cxn>
              </a:cxnLst>
              <a:rect l="0" t="0" r="r" b="b"/>
              <a:pathLst>
                <a:path w="58" h="34">
                  <a:moveTo>
                    <a:pt x="16" y="20"/>
                  </a:moveTo>
                  <a:lnTo>
                    <a:pt x="16" y="20"/>
                  </a:lnTo>
                  <a:lnTo>
                    <a:pt x="40" y="30"/>
                  </a:lnTo>
                  <a:lnTo>
                    <a:pt x="50" y="34"/>
                  </a:lnTo>
                  <a:lnTo>
                    <a:pt x="54" y="34"/>
                  </a:lnTo>
                  <a:lnTo>
                    <a:pt x="56" y="32"/>
                  </a:lnTo>
                  <a:lnTo>
                    <a:pt x="56" y="32"/>
                  </a:lnTo>
                  <a:lnTo>
                    <a:pt x="58" y="28"/>
                  </a:lnTo>
                  <a:lnTo>
                    <a:pt x="56" y="26"/>
                  </a:lnTo>
                  <a:lnTo>
                    <a:pt x="52" y="16"/>
                  </a:lnTo>
                  <a:lnTo>
                    <a:pt x="40" y="4"/>
                  </a:lnTo>
                  <a:lnTo>
                    <a:pt x="40" y="4"/>
                  </a:lnTo>
                  <a:lnTo>
                    <a:pt x="34" y="2"/>
                  </a:lnTo>
                  <a:lnTo>
                    <a:pt x="22" y="0"/>
                  </a:lnTo>
                  <a:lnTo>
                    <a:pt x="10" y="4"/>
                  </a:lnTo>
                  <a:lnTo>
                    <a:pt x="4" y="6"/>
                  </a:lnTo>
                  <a:lnTo>
                    <a:pt x="2" y="8"/>
                  </a:lnTo>
                  <a:lnTo>
                    <a:pt x="2" y="8"/>
                  </a:lnTo>
                  <a:lnTo>
                    <a:pt x="0" y="12"/>
                  </a:lnTo>
                  <a:lnTo>
                    <a:pt x="2" y="14"/>
                  </a:lnTo>
                  <a:lnTo>
                    <a:pt x="16" y="20"/>
                  </a:lnTo>
                  <a:lnTo>
                    <a:pt x="16" y="2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94" name="Freeform 6016"/>
            <p:cNvSpPr/>
            <p:nvPr/>
          </p:nvSpPr>
          <p:spPr bwMode="auto">
            <a:xfrm>
              <a:off x="6108953" y="881107"/>
              <a:ext cx="27156" cy="17820"/>
            </a:xfrm>
            <a:custGeom>
              <a:avLst/>
              <a:gdLst/>
              <a:ahLst/>
              <a:cxnLst>
                <a:cxn ang="0">
                  <a:pos x="54" y="2"/>
                </a:cxn>
                <a:cxn ang="0">
                  <a:pos x="54" y="2"/>
                </a:cxn>
                <a:cxn ang="0">
                  <a:pos x="32" y="12"/>
                </a:cxn>
                <a:cxn ang="0">
                  <a:pos x="10" y="24"/>
                </a:cxn>
                <a:cxn ang="0">
                  <a:pos x="4" y="30"/>
                </a:cxn>
                <a:cxn ang="0">
                  <a:pos x="0" y="36"/>
                </a:cxn>
                <a:cxn ang="0">
                  <a:pos x="2" y="38"/>
                </a:cxn>
                <a:cxn ang="0">
                  <a:pos x="4" y="40"/>
                </a:cxn>
                <a:cxn ang="0">
                  <a:pos x="16" y="42"/>
                </a:cxn>
                <a:cxn ang="0">
                  <a:pos x="16" y="42"/>
                </a:cxn>
                <a:cxn ang="0">
                  <a:pos x="22" y="42"/>
                </a:cxn>
                <a:cxn ang="0">
                  <a:pos x="28" y="42"/>
                </a:cxn>
                <a:cxn ang="0">
                  <a:pos x="40" y="36"/>
                </a:cxn>
                <a:cxn ang="0">
                  <a:pos x="50" y="28"/>
                </a:cxn>
                <a:cxn ang="0">
                  <a:pos x="58" y="20"/>
                </a:cxn>
                <a:cxn ang="0">
                  <a:pos x="62" y="10"/>
                </a:cxn>
                <a:cxn ang="0">
                  <a:pos x="64" y="4"/>
                </a:cxn>
                <a:cxn ang="0">
                  <a:pos x="64" y="2"/>
                </a:cxn>
                <a:cxn ang="0">
                  <a:pos x="62" y="0"/>
                </a:cxn>
                <a:cxn ang="0">
                  <a:pos x="58" y="0"/>
                </a:cxn>
                <a:cxn ang="0">
                  <a:pos x="54" y="2"/>
                </a:cxn>
                <a:cxn ang="0">
                  <a:pos x="54" y="2"/>
                </a:cxn>
              </a:cxnLst>
              <a:rect l="0" t="0" r="r" b="b"/>
              <a:pathLst>
                <a:path w="64" h="42">
                  <a:moveTo>
                    <a:pt x="54" y="2"/>
                  </a:moveTo>
                  <a:lnTo>
                    <a:pt x="54" y="2"/>
                  </a:lnTo>
                  <a:lnTo>
                    <a:pt x="32" y="12"/>
                  </a:lnTo>
                  <a:lnTo>
                    <a:pt x="10" y="24"/>
                  </a:lnTo>
                  <a:lnTo>
                    <a:pt x="4" y="30"/>
                  </a:lnTo>
                  <a:lnTo>
                    <a:pt x="0" y="36"/>
                  </a:lnTo>
                  <a:lnTo>
                    <a:pt x="2" y="38"/>
                  </a:lnTo>
                  <a:lnTo>
                    <a:pt x="4" y="40"/>
                  </a:lnTo>
                  <a:lnTo>
                    <a:pt x="16" y="42"/>
                  </a:lnTo>
                  <a:lnTo>
                    <a:pt x="16" y="42"/>
                  </a:lnTo>
                  <a:lnTo>
                    <a:pt x="22" y="42"/>
                  </a:lnTo>
                  <a:lnTo>
                    <a:pt x="28" y="42"/>
                  </a:lnTo>
                  <a:lnTo>
                    <a:pt x="40" y="36"/>
                  </a:lnTo>
                  <a:lnTo>
                    <a:pt x="50" y="28"/>
                  </a:lnTo>
                  <a:lnTo>
                    <a:pt x="58" y="20"/>
                  </a:lnTo>
                  <a:lnTo>
                    <a:pt x="62" y="10"/>
                  </a:lnTo>
                  <a:lnTo>
                    <a:pt x="64" y="4"/>
                  </a:lnTo>
                  <a:lnTo>
                    <a:pt x="64" y="2"/>
                  </a:lnTo>
                  <a:lnTo>
                    <a:pt x="62" y="0"/>
                  </a:lnTo>
                  <a:lnTo>
                    <a:pt x="58" y="0"/>
                  </a:lnTo>
                  <a:lnTo>
                    <a:pt x="54" y="2"/>
                  </a:lnTo>
                  <a:lnTo>
                    <a:pt x="54"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95" name="Freeform 6017"/>
            <p:cNvSpPr/>
            <p:nvPr/>
          </p:nvSpPr>
          <p:spPr bwMode="auto">
            <a:xfrm>
              <a:off x="5996934" y="930323"/>
              <a:ext cx="180758" cy="110313"/>
            </a:xfrm>
            <a:custGeom>
              <a:avLst/>
              <a:gdLst/>
              <a:ahLst/>
              <a:cxnLst>
                <a:cxn ang="0">
                  <a:pos x="20" y="198"/>
                </a:cxn>
                <a:cxn ang="0">
                  <a:pos x="68" y="214"/>
                </a:cxn>
                <a:cxn ang="0">
                  <a:pos x="92" y="232"/>
                </a:cxn>
                <a:cxn ang="0">
                  <a:pos x="106" y="256"/>
                </a:cxn>
                <a:cxn ang="0">
                  <a:pos x="116" y="260"/>
                </a:cxn>
                <a:cxn ang="0">
                  <a:pos x="146" y="248"/>
                </a:cxn>
                <a:cxn ang="0">
                  <a:pos x="168" y="236"/>
                </a:cxn>
                <a:cxn ang="0">
                  <a:pos x="184" y="238"/>
                </a:cxn>
                <a:cxn ang="0">
                  <a:pos x="208" y="232"/>
                </a:cxn>
                <a:cxn ang="0">
                  <a:pos x="216" y="226"/>
                </a:cxn>
                <a:cxn ang="0">
                  <a:pos x="224" y="200"/>
                </a:cxn>
                <a:cxn ang="0">
                  <a:pos x="232" y="178"/>
                </a:cxn>
                <a:cxn ang="0">
                  <a:pos x="254" y="172"/>
                </a:cxn>
                <a:cxn ang="0">
                  <a:pos x="266" y="158"/>
                </a:cxn>
                <a:cxn ang="0">
                  <a:pos x="280" y="140"/>
                </a:cxn>
                <a:cxn ang="0">
                  <a:pos x="322" y="124"/>
                </a:cxn>
                <a:cxn ang="0">
                  <a:pos x="392" y="94"/>
                </a:cxn>
                <a:cxn ang="0">
                  <a:pos x="418" y="86"/>
                </a:cxn>
                <a:cxn ang="0">
                  <a:pos x="424" y="72"/>
                </a:cxn>
                <a:cxn ang="0">
                  <a:pos x="408" y="64"/>
                </a:cxn>
                <a:cxn ang="0">
                  <a:pos x="370" y="40"/>
                </a:cxn>
                <a:cxn ang="0">
                  <a:pos x="334" y="22"/>
                </a:cxn>
                <a:cxn ang="0">
                  <a:pos x="302" y="22"/>
                </a:cxn>
                <a:cxn ang="0">
                  <a:pos x="284" y="30"/>
                </a:cxn>
                <a:cxn ang="0">
                  <a:pos x="276" y="40"/>
                </a:cxn>
                <a:cxn ang="0">
                  <a:pos x="272" y="36"/>
                </a:cxn>
                <a:cxn ang="0">
                  <a:pos x="268" y="26"/>
                </a:cxn>
                <a:cxn ang="0">
                  <a:pos x="260" y="26"/>
                </a:cxn>
                <a:cxn ang="0">
                  <a:pos x="234" y="22"/>
                </a:cxn>
                <a:cxn ang="0">
                  <a:pos x="192" y="2"/>
                </a:cxn>
                <a:cxn ang="0">
                  <a:pos x="168" y="0"/>
                </a:cxn>
                <a:cxn ang="0">
                  <a:pos x="138" y="6"/>
                </a:cxn>
                <a:cxn ang="0">
                  <a:pos x="54" y="16"/>
                </a:cxn>
                <a:cxn ang="0">
                  <a:pos x="50" y="20"/>
                </a:cxn>
                <a:cxn ang="0">
                  <a:pos x="56" y="28"/>
                </a:cxn>
                <a:cxn ang="0">
                  <a:pos x="64" y="46"/>
                </a:cxn>
                <a:cxn ang="0">
                  <a:pos x="76" y="52"/>
                </a:cxn>
                <a:cxn ang="0">
                  <a:pos x="86" y="60"/>
                </a:cxn>
                <a:cxn ang="0">
                  <a:pos x="74" y="72"/>
                </a:cxn>
                <a:cxn ang="0">
                  <a:pos x="72" y="80"/>
                </a:cxn>
                <a:cxn ang="0">
                  <a:pos x="58" y="84"/>
                </a:cxn>
                <a:cxn ang="0">
                  <a:pos x="56" y="90"/>
                </a:cxn>
                <a:cxn ang="0">
                  <a:pos x="48" y="106"/>
                </a:cxn>
                <a:cxn ang="0">
                  <a:pos x="46" y="114"/>
                </a:cxn>
                <a:cxn ang="0">
                  <a:pos x="56" y="122"/>
                </a:cxn>
                <a:cxn ang="0">
                  <a:pos x="44" y="126"/>
                </a:cxn>
                <a:cxn ang="0">
                  <a:pos x="30" y="130"/>
                </a:cxn>
                <a:cxn ang="0">
                  <a:pos x="34" y="140"/>
                </a:cxn>
                <a:cxn ang="0">
                  <a:pos x="22" y="160"/>
                </a:cxn>
                <a:cxn ang="0">
                  <a:pos x="4" y="182"/>
                </a:cxn>
                <a:cxn ang="0">
                  <a:pos x="0" y="192"/>
                </a:cxn>
                <a:cxn ang="0">
                  <a:pos x="2" y="196"/>
                </a:cxn>
              </a:cxnLst>
              <a:rect l="0" t="0" r="r" b="b"/>
              <a:pathLst>
                <a:path w="426" h="260">
                  <a:moveTo>
                    <a:pt x="2" y="196"/>
                  </a:moveTo>
                  <a:lnTo>
                    <a:pt x="2" y="196"/>
                  </a:lnTo>
                  <a:lnTo>
                    <a:pt x="20" y="198"/>
                  </a:lnTo>
                  <a:lnTo>
                    <a:pt x="38" y="204"/>
                  </a:lnTo>
                  <a:lnTo>
                    <a:pt x="68" y="214"/>
                  </a:lnTo>
                  <a:lnTo>
                    <a:pt x="68" y="214"/>
                  </a:lnTo>
                  <a:lnTo>
                    <a:pt x="78" y="220"/>
                  </a:lnTo>
                  <a:lnTo>
                    <a:pt x="86" y="226"/>
                  </a:lnTo>
                  <a:lnTo>
                    <a:pt x="92" y="232"/>
                  </a:lnTo>
                  <a:lnTo>
                    <a:pt x="96" y="240"/>
                  </a:lnTo>
                  <a:lnTo>
                    <a:pt x="102" y="252"/>
                  </a:lnTo>
                  <a:lnTo>
                    <a:pt x="106" y="256"/>
                  </a:lnTo>
                  <a:lnTo>
                    <a:pt x="110" y="260"/>
                  </a:lnTo>
                  <a:lnTo>
                    <a:pt x="110" y="260"/>
                  </a:lnTo>
                  <a:lnTo>
                    <a:pt x="116" y="260"/>
                  </a:lnTo>
                  <a:lnTo>
                    <a:pt x="122" y="260"/>
                  </a:lnTo>
                  <a:lnTo>
                    <a:pt x="134" y="256"/>
                  </a:lnTo>
                  <a:lnTo>
                    <a:pt x="146" y="248"/>
                  </a:lnTo>
                  <a:lnTo>
                    <a:pt x="160" y="240"/>
                  </a:lnTo>
                  <a:lnTo>
                    <a:pt x="160" y="240"/>
                  </a:lnTo>
                  <a:lnTo>
                    <a:pt x="168" y="236"/>
                  </a:lnTo>
                  <a:lnTo>
                    <a:pt x="172" y="234"/>
                  </a:lnTo>
                  <a:lnTo>
                    <a:pt x="180" y="236"/>
                  </a:lnTo>
                  <a:lnTo>
                    <a:pt x="184" y="238"/>
                  </a:lnTo>
                  <a:lnTo>
                    <a:pt x="190" y="238"/>
                  </a:lnTo>
                  <a:lnTo>
                    <a:pt x="198" y="236"/>
                  </a:lnTo>
                  <a:lnTo>
                    <a:pt x="208" y="232"/>
                  </a:lnTo>
                  <a:lnTo>
                    <a:pt x="208" y="232"/>
                  </a:lnTo>
                  <a:lnTo>
                    <a:pt x="212" y="230"/>
                  </a:lnTo>
                  <a:lnTo>
                    <a:pt x="216" y="226"/>
                  </a:lnTo>
                  <a:lnTo>
                    <a:pt x="222" y="218"/>
                  </a:lnTo>
                  <a:lnTo>
                    <a:pt x="224" y="210"/>
                  </a:lnTo>
                  <a:lnTo>
                    <a:pt x="224" y="200"/>
                  </a:lnTo>
                  <a:lnTo>
                    <a:pt x="224" y="192"/>
                  </a:lnTo>
                  <a:lnTo>
                    <a:pt x="226" y="184"/>
                  </a:lnTo>
                  <a:lnTo>
                    <a:pt x="232" y="178"/>
                  </a:lnTo>
                  <a:lnTo>
                    <a:pt x="244" y="174"/>
                  </a:lnTo>
                  <a:lnTo>
                    <a:pt x="244" y="174"/>
                  </a:lnTo>
                  <a:lnTo>
                    <a:pt x="254" y="172"/>
                  </a:lnTo>
                  <a:lnTo>
                    <a:pt x="260" y="170"/>
                  </a:lnTo>
                  <a:lnTo>
                    <a:pt x="264" y="164"/>
                  </a:lnTo>
                  <a:lnTo>
                    <a:pt x="266" y="158"/>
                  </a:lnTo>
                  <a:lnTo>
                    <a:pt x="268" y="152"/>
                  </a:lnTo>
                  <a:lnTo>
                    <a:pt x="272" y="146"/>
                  </a:lnTo>
                  <a:lnTo>
                    <a:pt x="280" y="140"/>
                  </a:lnTo>
                  <a:lnTo>
                    <a:pt x="292" y="136"/>
                  </a:lnTo>
                  <a:lnTo>
                    <a:pt x="292" y="136"/>
                  </a:lnTo>
                  <a:lnTo>
                    <a:pt x="322" y="124"/>
                  </a:lnTo>
                  <a:lnTo>
                    <a:pt x="348" y="112"/>
                  </a:lnTo>
                  <a:lnTo>
                    <a:pt x="370" y="102"/>
                  </a:lnTo>
                  <a:lnTo>
                    <a:pt x="392" y="94"/>
                  </a:lnTo>
                  <a:lnTo>
                    <a:pt x="392" y="94"/>
                  </a:lnTo>
                  <a:lnTo>
                    <a:pt x="408" y="90"/>
                  </a:lnTo>
                  <a:lnTo>
                    <a:pt x="418" y="86"/>
                  </a:lnTo>
                  <a:lnTo>
                    <a:pt x="424" y="82"/>
                  </a:lnTo>
                  <a:lnTo>
                    <a:pt x="426" y="76"/>
                  </a:lnTo>
                  <a:lnTo>
                    <a:pt x="424" y="72"/>
                  </a:lnTo>
                  <a:lnTo>
                    <a:pt x="420" y="70"/>
                  </a:lnTo>
                  <a:lnTo>
                    <a:pt x="408" y="64"/>
                  </a:lnTo>
                  <a:lnTo>
                    <a:pt x="408" y="64"/>
                  </a:lnTo>
                  <a:lnTo>
                    <a:pt x="398" y="60"/>
                  </a:lnTo>
                  <a:lnTo>
                    <a:pt x="390" y="54"/>
                  </a:lnTo>
                  <a:lnTo>
                    <a:pt x="370" y="40"/>
                  </a:lnTo>
                  <a:lnTo>
                    <a:pt x="360" y="32"/>
                  </a:lnTo>
                  <a:lnTo>
                    <a:pt x="348" y="26"/>
                  </a:lnTo>
                  <a:lnTo>
                    <a:pt x="334" y="22"/>
                  </a:lnTo>
                  <a:lnTo>
                    <a:pt x="318" y="22"/>
                  </a:lnTo>
                  <a:lnTo>
                    <a:pt x="318" y="22"/>
                  </a:lnTo>
                  <a:lnTo>
                    <a:pt x="302" y="22"/>
                  </a:lnTo>
                  <a:lnTo>
                    <a:pt x="294" y="24"/>
                  </a:lnTo>
                  <a:lnTo>
                    <a:pt x="288" y="26"/>
                  </a:lnTo>
                  <a:lnTo>
                    <a:pt x="284" y="30"/>
                  </a:lnTo>
                  <a:lnTo>
                    <a:pt x="282" y="36"/>
                  </a:lnTo>
                  <a:lnTo>
                    <a:pt x="280" y="38"/>
                  </a:lnTo>
                  <a:lnTo>
                    <a:pt x="276" y="40"/>
                  </a:lnTo>
                  <a:lnTo>
                    <a:pt x="276" y="40"/>
                  </a:lnTo>
                  <a:lnTo>
                    <a:pt x="272" y="40"/>
                  </a:lnTo>
                  <a:lnTo>
                    <a:pt x="272" y="36"/>
                  </a:lnTo>
                  <a:lnTo>
                    <a:pt x="272" y="32"/>
                  </a:lnTo>
                  <a:lnTo>
                    <a:pt x="272" y="30"/>
                  </a:lnTo>
                  <a:lnTo>
                    <a:pt x="268" y="26"/>
                  </a:lnTo>
                  <a:lnTo>
                    <a:pt x="268" y="26"/>
                  </a:lnTo>
                  <a:lnTo>
                    <a:pt x="266" y="26"/>
                  </a:lnTo>
                  <a:lnTo>
                    <a:pt x="260" y="26"/>
                  </a:lnTo>
                  <a:lnTo>
                    <a:pt x="250" y="24"/>
                  </a:lnTo>
                  <a:lnTo>
                    <a:pt x="234" y="22"/>
                  </a:lnTo>
                  <a:lnTo>
                    <a:pt x="234" y="22"/>
                  </a:lnTo>
                  <a:lnTo>
                    <a:pt x="218" y="16"/>
                  </a:lnTo>
                  <a:lnTo>
                    <a:pt x="208" y="12"/>
                  </a:lnTo>
                  <a:lnTo>
                    <a:pt x="192" y="2"/>
                  </a:lnTo>
                  <a:lnTo>
                    <a:pt x="186" y="0"/>
                  </a:lnTo>
                  <a:lnTo>
                    <a:pt x="178" y="0"/>
                  </a:lnTo>
                  <a:lnTo>
                    <a:pt x="168" y="0"/>
                  </a:lnTo>
                  <a:lnTo>
                    <a:pt x="154" y="2"/>
                  </a:lnTo>
                  <a:lnTo>
                    <a:pt x="154" y="2"/>
                  </a:lnTo>
                  <a:lnTo>
                    <a:pt x="138" y="6"/>
                  </a:lnTo>
                  <a:lnTo>
                    <a:pt x="120" y="8"/>
                  </a:lnTo>
                  <a:lnTo>
                    <a:pt x="82" y="12"/>
                  </a:lnTo>
                  <a:lnTo>
                    <a:pt x="54" y="16"/>
                  </a:lnTo>
                  <a:lnTo>
                    <a:pt x="48" y="18"/>
                  </a:lnTo>
                  <a:lnTo>
                    <a:pt x="48" y="18"/>
                  </a:lnTo>
                  <a:lnTo>
                    <a:pt x="50" y="20"/>
                  </a:lnTo>
                  <a:lnTo>
                    <a:pt x="50" y="20"/>
                  </a:lnTo>
                  <a:lnTo>
                    <a:pt x="54" y="24"/>
                  </a:lnTo>
                  <a:lnTo>
                    <a:pt x="56" y="28"/>
                  </a:lnTo>
                  <a:lnTo>
                    <a:pt x="58" y="36"/>
                  </a:lnTo>
                  <a:lnTo>
                    <a:pt x="60" y="42"/>
                  </a:lnTo>
                  <a:lnTo>
                    <a:pt x="64" y="46"/>
                  </a:lnTo>
                  <a:lnTo>
                    <a:pt x="68" y="48"/>
                  </a:lnTo>
                  <a:lnTo>
                    <a:pt x="76" y="52"/>
                  </a:lnTo>
                  <a:lnTo>
                    <a:pt x="76" y="52"/>
                  </a:lnTo>
                  <a:lnTo>
                    <a:pt x="84" y="56"/>
                  </a:lnTo>
                  <a:lnTo>
                    <a:pt x="86" y="58"/>
                  </a:lnTo>
                  <a:lnTo>
                    <a:pt x="86" y="60"/>
                  </a:lnTo>
                  <a:lnTo>
                    <a:pt x="84" y="64"/>
                  </a:lnTo>
                  <a:lnTo>
                    <a:pt x="76" y="68"/>
                  </a:lnTo>
                  <a:lnTo>
                    <a:pt x="74" y="72"/>
                  </a:lnTo>
                  <a:lnTo>
                    <a:pt x="72" y="76"/>
                  </a:lnTo>
                  <a:lnTo>
                    <a:pt x="72" y="76"/>
                  </a:lnTo>
                  <a:lnTo>
                    <a:pt x="72" y="80"/>
                  </a:lnTo>
                  <a:lnTo>
                    <a:pt x="70" y="82"/>
                  </a:lnTo>
                  <a:lnTo>
                    <a:pt x="64" y="82"/>
                  </a:lnTo>
                  <a:lnTo>
                    <a:pt x="58" y="84"/>
                  </a:lnTo>
                  <a:lnTo>
                    <a:pt x="56" y="86"/>
                  </a:lnTo>
                  <a:lnTo>
                    <a:pt x="56" y="90"/>
                  </a:lnTo>
                  <a:lnTo>
                    <a:pt x="56" y="90"/>
                  </a:lnTo>
                  <a:lnTo>
                    <a:pt x="56" y="94"/>
                  </a:lnTo>
                  <a:lnTo>
                    <a:pt x="54" y="98"/>
                  </a:lnTo>
                  <a:lnTo>
                    <a:pt x="48" y="106"/>
                  </a:lnTo>
                  <a:lnTo>
                    <a:pt x="44" y="110"/>
                  </a:lnTo>
                  <a:lnTo>
                    <a:pt x="44" y="112"/>
                  </a:lnTo>
                  <a:lnTo>
                    <a:pt x="46" y="114"/>
                  </a:lnTo>
                  <a:lnTo>
                    <a:pt x="46" y="114"/>
                  </a:lnTo>
                  <a:lnTo>
                    <a:pt x="54" y="118"/>
                  </a:lnTo>
                  <a:lnTo>
                    <a:pt x="56" y="122"/>
                  </a:lnTo>
                  <a:lnTo>
                    <a:pt x="56" y="124"/>
                  </a:lnTo>
                  <a:lnTo>
                    <a:pt x="54" y="124"/>
                  </a:lnTo>
                  <a:lnTo>
                    <a:pt x="44" y="126"/>
                  </a:lnTo>
                  <a:lnTo>
                    <a:pt x="44" y="126"/>
                  </a:lnTo>
                  <a:lnTo>
                    <a:pt x="34" y="128"/>
                  </a:lnTo>
                  <a:lnTo>
                    <a:pt x="30" y="130"/>
                  </a:lnTo>
                  <a:lnTo>
                    <a:pt x="30" y="134"/>
                  </a:lnTo>
                  <a:lnTo>
                    <a:pt x="34" y="140"/>
                  </a:lnTo>
                  <a:lnTo>
                    <a:pt x="34" y="140"/>
                  </a:lnTo>
                  <a:lnTo>
                    <a:pt x="34" y="144"/>
                  </a:lnTo>
                  <a:lnTo>
                    <a:pt x="32" y="150"/>
                  </a:lnTo>
                  <a:lnTo>
                    <a:pt x="22" y="160"/>
                  </a:lnTo>
                  <a:lnTo>
                    <a:pt x="10" y="172"/>
                  </a:lnTo>
                  <a:lnTo>
                    <a:pt x="6" y="178"/>
                  </a:lnTo>
                  <a:lnTo>
                    <a:pt x="4" y="182"/>
                  </a:lnTo>
                  <a:lnTo>
                    <a:pt x="4" y="182"/>
                  </a:lnTo>
                  <a:lnTo>
                    <a:pt x="2" y="188"/>
                  </a:lnTo>
                  <a:lnTo>
                    <a:pt x="0" y="192"/>
                  </a:lnTo>
                  <a:lnTo>
                    <a:pt x="0" y="194"/>
                  </a:lnTo>
                  <a:lnTo>
                    <a:pt x="2" y="196"/>
                  </a:lnTo>
                  <a:lnTo>
                    <a:pt x="2" y="19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96" name="Freeform 6018"/>
            <p:cNvSpPr/>
            <p:nvPr/>
          </p:nvSpPr>
          <p:spPr bwMode="auto">
            <a:xfrm>
              <a:off x="6046155" y="831042"/>
              <a:ext cx="127294" cy="58551"/>
            </a:xfrm>
            <a:custGeom>
              <a:avLst/>
              <a:gdLst/>
              <a:ahLst/>
              <a:cxnLst>
                <a:cxn ang="0">
                  <a:pos x="12" y="124"/>
                </a:cxn>
                <a:cxn ang="0">
                  <a:pos x="16" y="130"/>
                </a:cxn>
                <a:cxn ang="0">
                  <a:pos x="36" y="120"/>
                </a:cxn>
                <a:cxn ang="0">
                  <a:pos x="50" y="118"/>
                </a:cxn>
                <a:cxn ang="0">
                  <a:pos x="66" y="124"/>
                </a:cxn>
                <a:cxn ang="0">
                  <a:pos x="76" y="124"/>
                </a:cxn>
                <a:cxn ang="0">
                  <a:pos x="88" y="114"/>
                </a:cxn>
                <a:cxn ang="0">
                  <a:pos x="94" y="122"/>
                </a:cxn>
                <a:cxn ang="0">
                  <a:pos x="112" y="138"/>
                </a:cxn>
                <a:cxn ang="0">
                  <a:pos x="132" y="132"/>
                </a:cxn>
                <a:cxn ang="0">
                  <a:pos x="138" y="114"/>
                </a:cxn>
                <a:cxn ang="0">
                  <a:pos x="146" y="110"/>
                </a:cxn>
                <a:cxn ang="0">
                  <a:pos x="156" y="114"/>
                </a:cxn>
                <a:cxn ang="0">
                  <a:pos x="174" y="94"/>
                </a:cxn>
                <a:cxn ang="0">
                  <a:pos x="182" y="76"/>
                </a:cxn>
                <a:cxn ang="0">
                  <a:pos x="186" y="66"/>
                </a:cxn>
                <a:cxn ang="0">
                  <a:pos x="206" y="56"/>
                </a:cxn>
                <a:cxn ang="0">
                  <a:pos x="208" y="64"/>
                </a:cxn>
                <a:cxn ang="0">
                  <a:pos x="206" y="88"/>
                </a:cxn>
                <a:cxn ang="0">
                  <a:pos x="214" y="96"/>
                </a:cxn>
                <a:cxn ang="0">
                  <a:pos x="236" y="100"/>
                </a:cxn>
                <a:cxn ang="0">
                  <a:pos x="244" y="92"/>
                </a:cxn>
                <a:cxn ang="0">
                  <a:pos x="246" y="80"/>
                </a:cxn>
                <a:cxn ang="0">
                  <a:pos x="274" y="74"/>
                </a:cxn>
                <a:cxn ang="0">
                  <a:pos x="294" y="60"/>
                </a:cxn>
                <a:cxn ang="0">
                  <a:pos x="280" y="42"/>
                </a:cxn>
                <a:cxn ang="0">
                  <a:pos x="272" y="36"/>
                </a:cxn>
                <a:cxn ang="0">
                  <a:pos x="278" y="28"/>
                </a:cxn>
                <a:cxn ang="0">
                  <a:pos x="300" y="18"/>
                </a:cxn>
                <a:cxn ang="0">
                  <a:pos x="288" y="8"/>
                </a:cxn>
                <a:cxn ang="0">
                  <a:pos x="258" y="0"/>
                </a:cxn>
                <a:cxn ang="0">
                  <a:pos x="244" y="4"/>
                </a:cxn>
                <a:cxn ang="0">
                  <a:pos x="234" y="16"/>
                </a:cxn>
                <a:cxn ang="0">
                  <a:pos x="202" y="12"/>
                </a:cxn>
                <a:cxn ang="0">
                  <a:pos x="160" y="18"/>
                </a:cxn>
                <a:cxn ang="0">
                  <a:pos x="128" y="38"/>
                </a:cxn>
                <a:cxn ang="0">
                  <a:pos x="102" y="58"/>
                </a:cxn>
                <a:cxn ang="0">
                  <a:pos x="82" y="66"/>
                </a:cxn>
                <a:cxn ang="0">
                  <a:pos x="66" y="78"/>
                </a:cxn>
                <a:cxn ang="0">
                  <a:pos x="44" y="90"/>
                </a:cxn>
                <a:cxn ang="0">
                  <a:pos x="28" y="86"/>
                </a:cxn>
                <a:cxn ang="0">
                  <a:pos x="12" y="96"/>
                </a:cxn>
                <a:cxn ang="0">
                  <a:pos x="2" y="112"/>
                </a:cxn>
                <a:cxn ang="0">
                  <a:pos x="14" y="116"/>
                </a:cxn>
              </a:cxnLst>
              <a:rect l="0" t="0" r="r" b="b"/>
              <a:pathLst>
                <a:path w="300" h="138">
                  <a:moveTo>
                    <a:pt x="14" y="120"/>
                  </a:moveTo>
                  <a:lnTo>
                    <a:pt x="14" y="120"/>
                  </a:lnTo>
                  <a:lnTo>
                    <a:pt x="12" y="124"/>
                  </a:lnTo>
                  <a:lnTo>
                    <a:pt x="12" y="126"/>
                  </a:lnTo>
                  <a:lnTo>
                    <a:pt x="14" y="128"/>
                  </a:lnTo>
                  <a:lnTo>
                    <a:pt x="16" y="130"/>
                  </a:lnTo>
                  <a:lnTo>
                    <a:pt x="24" y="128"/>
                  </a:lnTo>
                  <a:lnTo>
                    <a:pt x="36" y="120"/>
                  </a:lnTo>
                  <a:lnTo>
                    <a:pt x="36" y="120"/>
                  </a:lnTo>
                  <a:lnTo>
                    <a:pt x="42" y="118"/>
                  </a:lnTo>
                  <a:lnTo>
                    <a:pt x="46" y="116"/>
                  </a:lnTo>
                  <a:lnTo>
                    <a:pt x="50" y="118"/>
                  </a:lnTo>
                  <a:lnTo>
                    <a:pt x="52" y="118"/>
                  </a:lnTo>
                  <a:lnTo>
                    <a:pt x="60" y="124"/>
                  </a:lnTo>
                  <a:lnTo>
                    <a:pt x="66" y="124"/>
                  </a:lnTo>
                  <a:lnTo>
                    <a:pt x="72" y="126"/>
                  </a:lnTo>
                  <a:lnTo>
                    <a:pt x="72" y="126"/>
                  </a:lnTo>
                  <a:lnTo>
                    <a:pt x="76" y="124"/>
                  </a:lnTo>
                  <a:lnTo>
                    <a:pt x="82" y="122"/>
                  </a:lnTo>
                  <a:lnTo>
                    <a:pt x="86" y="116"/>
                  </a:lnTo>
                  <a:lnTo>
                    <a:pt x="88" y="114"/>
                  </a:lnTo>
                  <a:lnTo>
                    <a:pt x="90" y="114"/>
                  </a:lnTo>
                  <a:lnTo>
                    <a:pt x="94" y="122"/>
                  </a:lnTo>
                  <a:lnTo>
                    <a:pt x="94" y="122"/>
                  </a:lnTo>
                  <a:lnTo>
                    <a:pt x="98" y="130"/>
                  </a:lnTo>
                  <a:lnTo>
                    <a:pt x="104" y="134"/>
                  </a:lnTo>
                  <a:lnTo>
                    <a:pt x="112" y="138"/>
                  </a:lnTo>
                  <a:lnTo>
                    <a:pt x="118" y="138"/>
                  </a:lnTo>
                  <a:lnTo>
                    <a:pt x="126" y="136"/>
                  </a:lnTo>
                  <a:lnTo>
                    <a:pt x="132" y="132"/>
                  </a:lnTo>
                  <a:lnTo>
                    <a:pt x="136" y="124"/>
                  </a:lnTo>
                  <a:lnTo>
                    <a:pt x="138" y="114"/>
                  </a:lnTo>
                  <a:lnTo>
                    <a:pt x="138" y="114"/>
                  </a:lnTo>
                  <a:lnTo>
                    <a:pt x="138" y="106"/>
                  </a:lnTo>
                  <a:lnTo>
                    <a:pt x="140" y="104"/>
                  </a:lnTo>
                  <a:lnTo>
                    <a:pt x="146" y="110"/>
                  </a:lnTo>
                  <a:lnTo>
                    <a:pt x="150" y="114"/>
                  </a:lnTo>
                  <a:lnTo>
                    <a:pt x="154" y="114"/>
                  </a:lnTo>
                  <a:lnTo>
                    <a:pt x="156" y="114"/>
                  </a:lnTo>
                  <a:lnTo>
                    <a:pt x="160" y="112"/>
                  </a:lnTo>
                  <a:lnTo>
                    <a:pt x="164" y="108"/>
                  </a:lnTo>
                  <a:lnTo>
                    <a:pt x="174" y="94"/>
                  </a:lnTo>
                  <a:lnTo>
                    <a:pt x="174" y="94"/>
                  </a:lnTo>
                  <a:lnTo>
                    <a:pt x="180" y="82"/>
                  </a:lnTo>
                  <a:lnTo>
                    <a:pt x="182" y="76"/>
                  </a:lnTo>
                  <a:lnTo>
                    <a:pt x="182" y="68"/>
                  </a:lnTo>
                  <a:lnTo>
                    <a:pt x="184" y="66"/>
                  </a:lnTo>
                  <a:lnTo>
                    <a:pt x="186" y="66"/>
                  </a:lnTo>
                  <a:lnTo>
                    <a:pt x="198" y="58"/>
                  </a:lnTo>
                  <a:lnTo>
                    <a:pt x="198" y="58"/>
                  </a:lnTo>
                  <a:lnTo>
                    <a:pt x="206" y="56"/>
                  </a:lnTo>
                  <a:lnTo>
                    <a:pt x="208" y="58"/>
                  </a:lnTo>
                  <a:lnTo>
                    <a:pt x="210" y="58"/>
                  </a:lnTo>
                  <a:lnTo>
                    <a:pt x="208" y="64"/>
                  </a:lnTo>
                  <a:lnTo>
                    <a:pt x="206" y="72"/>
                  </a:lnTo>
                  <a:lnTo>
                    <a:pt x="204" y="80"/>
                  </a:lnTo>
                  <a:lnTo>
                    <a:pt x="206" y="88"/>
                  </a:lnTo>
                  <a:lnTo>
                    <a:pt x="208" y="92"/>
                  </a:lnTo>
                  <a:lnTo>
                    <a:pt x="210" y="94"/>
                  </a:lnTo>
                  <a:lnTo>
                    <a:pt x="214" y="96"/>
                  </a:lnTo>
                  <a:lnTo>
                    <a:pt x="222" y="98"/>
                  </a:lnTo>
                  <a:lnTo>
                    <a:pt x="222" y="98"/>
                  </a:lnTo>
                  <a:lnTo>
                    <a:pt x="236" y="100"/>
                  </a:lnTo>
                  <a:lnTo>
                    <a:pt x="242" y="98"/>
                  </a:lnTo>
                  <a:lnTo>
                    <a:pt x="246" y="96"/>
                  </a:lnTo>
                  <a:lnTo>
                    <a:pt x="244" y="92"/>
                  </a:lnTo>
                  <a:lnTo>
                    <a:pt x="244" y="86"/>
                  </a:lnTo>
                  <a:lnTo>
                    <a:pt x="244" y="82"/>
                  </a:lnTo>
                  <a:lnTo>
                    <a:pt x="246" y="80"/>
                  </a:lnTo>
                  <a:lnTo>
                    <a:pt x="254" y="78"/>
                  </a:lnTo>
                  <a:lnTo>
                    <a:pt x="254" y="78"/>
                  </a:lnTo>
                  <a:lnTo>
                    <a:pt x="274" y="74"/>
                  </a:lnTo>
                  <a:lnTo>
                    <a:pt x="284" y="70"/>
                  </a:lnTo>
                  <a:lnTo>
                    <a:pt x="290" y="66"/>
                  </a:lnTo>
                  <a:lnTo>
                    <a:pt x="294" y="60"/>
                  </a:lnTo>
                  <a:lnTo>
                    <a:pt x="294" y="54"/>
                  </a:lnTo>
                  <a:lnTo>
                    <a:pt x="290" y="48"/>
                  </a:lnTo>
                  <a:lnTo>
                    <a:pt x="280" y="42"/>
                  </a:lnTo>
                  <a:lnTo>
                    <a:pt x="280" y="42"/>
                  </a:lnTo>
                  <a:lnTo>
                    <a:pt x="274" y="38"/>
                  </a:lnTo>
                  <a:lnTo>
                    <a:pt x="272" y="36"/>
                  </a:lnTo>
                  <a:lnTo>
                    <a:pt x="272" y="34"/>
                  </a:lnTo>
                  <a:lnTo>
                    <a:pt x="272" y="32"/>
                  </a:lnTo>
                  <a:lnTo>
                    <a:pt x="278" y="28"/>
                  </a:lnTo>
                  <a:lnTo>
                    <a:pt x="288" y="24"/>
                  </a:lnTo>
                  <a:lnTo>
                    <a:pt x="296" y="22"/>
                  </a:lnTo>
                  <a:lnTo>
                    <a:pt x="300" y="18"/>
                  </a:lnTo>
                  <a:lnTo>
                    <a:pt x="300" y="16"/>
                  </a:lnTo>
                  <a:lnTo>
                    <a:pt x="298" y="14"/>
                  </a:lnTo>
                  <a:lnTo>
                    <a:pt x="288" y="8"/>
                  </a:lnTo>
                  <a:lnTo>
                    <a:pt x="288" y="8"/>
                  </a:lnTo>
                  <a:lnTo>
                    <a:pt x="266" y="0"/>
                  </a:lnTo>
                  <a:lnTo>
                    <a:pt x="258" y="0"/>
                  </a:lnTo>
                  <a:lnTo>
                    <a:pt x="254" y="0"/>
                  </a:lnTo>
                  <a:lnTo>
                    <a:pt x="248" y="2"/>
                  </a:lnTo>
                  <a:lnTo>
                    <a:pt x="244" y="4"/>
                  </a:lnTo>
                  <a:lnTo>
                    <a:pt x="238" y="14"/>
                  </a:lnTo>
                  <a:lnTo>
                    <a:pt x="238" y="14"/>
                  </a:lnTo>
                  <a:lnTo>
                    <a:pt x="234" y="16"/>
                  </a:lnTo>
                  <a:lnTo>
                    <a:pt x="232" y="16"/>
                  </a:lnTo>
                  <a:lnTo>
                    <a:pt x="224" y="16"/>
                  </a:lnTo>
                  <a:lnTo>
                    <a:pt x="202" y="12"/>
                  </a:lnTo>
                  <a:lnTo>
                    <a:pt x="186" y="12"/>
                  </a:lnTo>
                  <a:lnTo>
                    <a:pt x="170" y="14"/>
                  </a:lnTo>
                  <a:lnTo>
                    <a:pt x="160" y="18"/>
                  </a:lnTo>
                  <a:lnTo>
                    <a:pt x="150" y="22"/>
                  </a:lnTo>
                  <a:lnTo>
                    <a:pt x="140" y="28"/>
                  </a:lnTo>
                  <a:lnTo>
                    <a:pt x="128" y="38"/>
                  </a:lnTo>
                  <a:lnTo>
                    <a:pt x="128" y="38"/>
                  </a:lnTo>
                  <a:lnTo>
                    <a:pt x="112" y="50"/>
                  </a:lnTo>
                  <a:lnTo>
                    <a:pt x="102" y="58"/>
                  </a:lnTo>
                  <a:lnTo>
                    <a:pt x="94" y="62"/>
                  </a:lnTo>
                  <a:lnTo>
                    <a:pt x="90" y="62"/>
                  </a:lnTo>
                  <a:lnTo>
                    <a:pt x="82" y="66"/>
                  </a:lnTo>
                  <a:lnTo>
                    <a:pt x="76" y="70"/>
                  </a:lnTo>
                  <a:lnTo>
                    <a:pt x="66" y="78"/>
                  </a:lnTo>
                  <a:lnTo>
                    <a:pt x="66" y="78"/>
                  </a:lnTo>
                  <a:lnTo>
                    <a:pt x="58" y="86"/>
                  </a:lnTo>
                  <a:lnTo>
                    <a:pt x="50" y="88"/>
                  </a:lnTo>
                  <a:lnTo>
                    <a:pt x="44" y="90"/>
                  </a:lnTo>
                  <a:lnTo>
                    <a:pt x="38" y="88"/>
                  </a:lnTo>
                  <a:lnTo>
                    <a:pt x="34" y="86"/>
                  </a:lnTo>
                  <a:lnTo>
                    <a:pt x="28" y="86"/>
                  </a:lnTo>
                  <a:lnTo>
                    <a:pt x="20" y="90"/>
                  </a:lnTo>
                  <a:lnTo>
                    <a:pt x="12" y="96"/>
                  </a:lnTo>
                  <a:lnTo>
                    <a:pt x="12" y="96"/>
                  </a:lnTo>
                  <a:lnTo>
                    <a:pt x="4" y="104"/>
                  </a:lnTo>
                  <a:lnTo>
                    <a:pt x="0" y="108"/>
                  </a:lnTo>
                  <a:lnTo>
                    <a:pt x="2" y="112"/>
                  </a:lnTo>
                  <a:lnTo>
                    <a:pt x="4" y="112"/>
                  </a:lnTo>
                  <a:lnTo>
                    <a:pt x="12" y="114"/>
                  </a:lnTo>
                  <a:lnTo>
                    <a:pt x="14" y="116"/>
                  </a:lnTo>
                  <a:lnTo>
                    <a:pt x="14" y="120"/>
                  </a:lnTo>
                  <a:lnTo>
                    <a:pt x="14" y="12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97" name="Freeform 6019"/>
            <p:cNvSpPr/>
            <p:nvPr/>
          </p:nvSpPr>
          <p:spPr bwMode="auto">
            <a:xfrm>
              <a:off x="6186178" y="852256"/>
              <a:ext cx="23762" cy="6788"/>
            </a:xfrm>
            <a:custGeom>
              <a:avLst/>
              <a:gdLst/>
              <a:ahLst/>
              <a:cxnLst>
                <a:cxn ang="0">
                  <a:pos x="0" y="8"/>
                </a:cxn>
                <a:cxn ang="0">
                  <a:pos x="0" y="8"/>
                </a:cxn>
                <a:cxn ang="0">
                  <a:pos x="0" y="12"/>
                </a:cxn>
                <a:cxn ang="0">
                  <a:pos x="4" y="14"/>
                </a:cxn>
                <a:cxn ang="0">
                  <a:pos x="18" y="16"/>
                </a:cxn>
                <a:cxn ang="0">
                  <a:pos x="38" y="16"/>
                </a:cxn>
                <a:cxn ang="0">
                  <a:pos x="46" y="14"/>
                </a:cxn>
                <a:cxn ang="0">
                  <a:pos x="54" y="12"/>
                </a:cxn>
                <a:cxn ang="0">
                  <a:pos x="54" y="12"/>
                </a:cxn>
                <a:cxn ang="0">
                  <a:pos x="56" y="10"/>
                </a:cxn>
                <a:cxn ang="0">
                  <a:pos x="56" y="8"/>
                </a:cxn>
                <a:cxn ang="0">
                  <a:pos x="54" y="6"/>
                </a:cxn>
                <a:cxn ang="0">
                  <a:pos x="46" y="2"/>
                </a:cxn>
                <a:cxn ang="0">
                  <a:pos x="36" y="2"/>
                </a:cxn>
                <a:cxn ang="0">
                  <a:pos x="26" y="0"/>
                </a:cxn>
                <a:cxn ang="0">
                  <a:pos x="16" y="2"/>
                </a:cxn>
                <a:cxn ang="0">
                  <a:pos x="6" y="4"/>
                </a:cxn>
                <a:cxn ang="0">
                  <a:pos x="0" y="8"/>
                </a:cxn>
                <a:cxn ang="0">
                  <a:pos x="0" y="8"/>
                </a:cxn>
              </a:cxnLst>
              <a:rect l="0" t="0" r="r" b="b"/>
              <a:pathLst>
                <a:path w="56" h="16">
                  <a:moveTo>
                    <a:pt x="0" y="8"/>
                  </a:moveTo>
                  <a:lnTo>
                    <a:pt x="0" y="8"/>
                  </a:lnTo>
                  <a:lnTo>
                    <a:pt x="0" y="12"/>
                  </a:lnTo>
                  <a:lnTo>
                    <a:pt x="4" y="14"/>
                  </a:lnTo>
                  <a:lnTo>
                    <a:pt x="18" y="16"/>
                  </a:lnTo>
                  <a:lnTo>
                    <a:pt x="38" y="16"/>
                  </a:lnTo>
                  <a:lnTo>
                    <a:pt x="46" y="14"/>
                  </a:lnTo>
                  <a:lnTo>
                    <a:pt x="54" y="12"/>
                  </a:lnTo>
                  <a:lnTo>
                    <a:pt x="54" y="12"/>
                  </a:lnTo>
                  <a:lnTo>
                    <a:pt x="56" y="10"/>
                  </a:lnTo>
                  <a:lnTo>
                    <a:pt x="56" y="8"/>
                  </a:lnTo>
                  <a:lnTo>
                    <a:pt x="54" y="6"/>
                  </a:lnTo>
                  <a:lnTo>
                    <a:pt x="46" y="2"/>
                  </a:lnTo>
                  <a:lnTo>
                    <a:pt x="36" y="2"/>
                  </a:lnTo>
                  <a:lnTo>
                    <a:pt x="26" y="0"/>
                  </a:lnTo>
                  <a:lnTo>
                    <a:pt x="16" y="2"/>
                  </a:lnTo>
                  <a:lnTo>
                    <a:pt x="6" y="4"/>
                  </a:lnTo>
                  <a:lnTo>
                    <a:pt x="0" y="8"/>
                  </a:lnTo>
                  <a:lnTo>
                    <a:pt x="0" y="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98" name="Freeform 6020"/>
            <p:cNvSpPr/>
            <p:nvPr/>
          </p:nvSpPr>
          <p:spPr bwMode="auto">
            <a:xfrm>
              <a:off x="6183633" y="812373"/>
              <a:ext cx="22913" cy="12728"/>
            </a:xfrm>
            <a:custGeom>
              <a:avLst/>
              <a:gdLst/>
              <a:ahLst/>
              <a:cxnLst>
                <a:cxn ang="0">
                  <a:pos x="42" y="30"/>
                </a:cxn>
                <a:cxn ang="0">
                  <a:pos x="42" y="30"/>
                </a:cxn>
                <a:cxn ang="0">
                  <a:pos x="52" y="28"/>
                </a:cxn>
                <a:cxn ang="0">
                  <a:pos x="54" y="26"/>
                </a:cxn>
                <a:cxn ang="0">
                  <a:pos x="54" y="24"/>
                </a:cxn>
                <a:cxn ang="0">
                  <a:pos x="50" y="18"/>
                </a:cxn>
                <a:cxn ang="0">
                  <a:pos x="40" y="8"/>
                </a:cxn>
                <a:cxn ang="0">
                  <a:pos x="40" y="8"/>
                </a:cxn>
                <a:cxn ang="0">
                  <a:pos x="34" y="4"/>
                </a:cxn>
                <a:cxn ang="0">
                  <a:pos x="26" y="0"/>
                </a:cxn>
                <a:cxn ang="0">
                  <a:pos x="22" y="0"/>
                </a:cxn>
                <a:cxn ang="0">
                  <a:pos x="16" y="0"/>
                </a:cxn>
                <a:cxn ang="0">
                  <a:pos x="6" y="4"/>
                </a:cxn>
                <a:cxn ang="0">
                  <a:pos x="0" y="8"/>
                </a:cxn>
                <a:cxn ang="0">
                  <a:pos x="0" y="8"/>
                </a:cxn>
                <a:cxn ang="0">
                  <a:pos x="0" y="12"/>
                </a:cxn>
                <a:cxn ang="0">
                  <a:pos x="0" y="14"/>
                </a:cxn>
                <a:cxn ang="0">
                  <a:pos x="8" y="22"/>
                </a:cxn>
                <a:cxn ang="0">
                  <a:pos x="24" y="28"/>
                </a:cxn>
                <a:cxn ang="0">
                  <a:pos x="32" y="28"/>
                </a:cxn>
                <a:cxn ang="0">
                  <a:pos x="42" y="30"/>
                </a:cxn>
                <a:cxn ang="0">
                  <a:pos x="42" y="30"/>
                </a:cxn>
              </a:cxnLst>
              <a:rect l="0" t="0" r="r" b="b"/>
              <a:pathLst>
                <a:path w="54" h="30">
                  <a:moveTo>
                    <a:pt x="42" y="30"/>
                  </a:moveTo>
                  <a:lnTo>
                    <a:pt x="42" y="30"/>
                  </a:lnTo>
                  <a:lnTo>
                    <a:pt x="52" y="28"/>
                  </a:lnTo>
                  <a:lnTo>
                    <a:pt x="54" y="26"/>
                  </a:lnTo>
                  <a:lnTo>
                    <a:pt x="54" y="24"/>
                  </a:lnTo>
                  <a:lnTo>
                    <a:pt x="50" y="18"/>
                  </a:lnTo>
                  <a:lnTo>
                    <a:pt x="40" y="8"/>
                  </a:lnTo>
                  <a:lnTo>
                    <a:pt x="40" y="8"/>
                  </a:lnTo>
                  <a:lnTo>
                    <a:pt x="34" y="4"/>
                  </a:lnTo>
                  <a:lnTo>
                    <a:pt x="26" y="0"/>
                  </a:lnTo>
                  <a:lnTo>
                    <a:pt x="22" y="0"/>
                  </a:lnTo>
                  <a:lnTo>
                    <a:pt x="16" y="0"/>
                  </a:lnTo>
                  <a:lnTo>
                    <a:pt x="6" y="4"/>
                  </a:lnTo>
                  <a:lnTo>
                    <a:pt x="0" y="8"/>
                  </a:lnTo>
                  <a:lnTo>
                    <a:pt x="0" y="8"/>
                  </a:lnTo>
                  <a:lnTo>
                    <a:pt x="0" y="12"/>
                  </a:lnTo>
                  <a:lnTo>
                    <a:pt x="0" y="14"/>
                  </a:lnTo>
                  <a:lnTo>
                    <a:pt x="8" y="22"/>
                  </a:lnTo>
                  <a:lnTo>
                    <a:pt x="24" y="28"/>
                  </a:lnTo>
                  <a:lnTo>
                    <a:pt x="32" y="28"/>
                  </a:lnTo>
                  <a:lnTo>
                    <a:pt x="42" y="30"/>
                  </a:lnTo>
                  <a:lnTo>
                    <a:pt x="42" y="3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99" name="Freeform 6021"/>
            <p:cNvSpPr/>
            <p:nvPr/>
          </p:nvSpPr>
          <p:spPr bwMode="auto">
            <a:xfrm>
              <a:off x="6210789" y="810676"/>
              <a:ext cx="65344" cy="26305"/>
            </a:xfrm>
            <a:custGeom>
              <a:avLst/>
              <a:gdLst/>
              <a:ahLst/>
              <a:cxnLst>
                <a:cxn ang="0">
                  <a:pos x="106" y="56"/>
                </a:cxn>
                <a:cxn ang="0">
                  <a:pos x="106" y="56"/>
                </a:cxn>
                <a:cxn ang="0">
                  <a:pos x="120" y="52"/>
                </a:cxn>
                <a:cxn ang="0">
                  <a:pos x="130" y="48"/>
                </a:cxn>
                <a:cxn ang="0">
                  <a:pos x="136" y="44"/>
                </a:cxn>
                <a:cxn ang="0">
                  <a:pos x="138" y="40"/>
                </a:cxn>
                <a:cxn ang="0">
                  <a:pos x="138" y="34"/>
                </a:cxn>
                <a:cxn ang="0">
                  <a:pos x="132" y="30"/>
                </a:cxn>
                <a:cxn ang="0">
                  <a:pos x="124" y="28"/>
                </a:cxn>
                <a:cxn ang="0">
                  <a:pos x="114" y="26"/>
                </a:cxn>
                <a:cxn ang="0">
                  <a:pos x="114" y="26"/>
                </a:cxn>
                <a:cxn ang="0">
                  <a:pos x="104" y="24"/>
                </a:cxn>
                <a:cxn ang="0">
                  <a:pos x="104" y="24"/>
                </a:cxn>
                <a:cxn ang="0">
                  <a:pos x="118" y="22"/>
                </a:cxn>
                <a:cxn ang="0">
                  <a:pos x="138" y="16"/>
                </a:cxn>
                <a:cxn ang="0">
                  <a:pos x="148" y="12"/>
                </a:cxn>
                <a:cxn ang="0">
                  <a:pos x="152" y="8"/>
                </a:cxn>
                <a:cxn ang="0">
                  <a:pos x="152" y="8"/>
                </a:cxn>
                <a:cxn ang="0">
                  <a:pos x="154" y="4"/>
                </a:cxn>
                <a:cxn ang="0">
                  <a:pos x="152" y="2"/>
                </a:cxn>
                <a:cxn ang="0">
                  <a:pos x="148" y="0"/>
                </a:cxn>
                <a:cxn ang="0">
                  <a:pos x="138" y="0"/>
                </a:cxn>
                <a:cxn ang="0">
                  <a:pos x="124" y="0"/>
                </a:cxn>
                <a:cxn ang="0">
                  <a:pos x="90" y="4"/>
                </a:cxn>
                <a:cxn ang="0">
                  <a:pos x="50" y="8"/>
                </a:cxn>
                <a:cxn ang="0">
                  <a:pos x="50" y="8"/>
                </a:cxn>
                <a:cxn ang="0">
                  <a:pos x="18" y="14"/>
                </a:cxn>
                <a:cxn ang="0">
                  <a:pos x="8" y="18"/>
                </a:cxn>
                <a:cxn ang="0">
                  <a:pos x="4" y="22"/>
                </a:cxn>
                <a:cxn ang="0">
                  <a:pos x="0" y="26"/>
                </a:cxn>
                <a:cxn ang="0">
                  <a:pos x="0" y="30"/>
                </a:cxn>
                <a:cxn ang="0">
                  <a:pos x="8" y="46"/>
                </a:cxn>
                <a:cxn ang="0">
                  <a:pos x="8" y="46"/>
                </a:cxn>
                <a:cxn ang="0">
                  <a:pos x="14" y="52"/>
                </a:cxn>
                <a:cxn ang="0">
                  <a:pos x="22" y="58"/>
                </a:cxn>
                <a:cxn ang="0">
                  <a:pos x="32" y="60"/>
                </a:cxn>
                <a:cxn ang="0">
                  <a:pos x="46" y="62"/>
                </a:cxn>
                <a:cxn ang="0">
                  <a:pos x="74" y="60"/>
                </a:cxn>
                <a:cxn ang="0">
                  <a:pos x="106" y="56"/>
                </a:cxn>
                <a:cxn ang="0">
                  <a:pos x="106" y="56"/>
                </a:cxn>
              </a:cxnLst>
              <a:rect l="0" t="0" r="r" b="b"/>
              <a:pathLst>
                <a:path w="154" h="62">
                  <a:moveTo>
                    <a:pt x="106" y="56"/>
                  </a:moveTo>
                  <a:lnTo>
                    <a:pt x="106" y="56"/>
                  </a:lnTo>
                  <a:lnTo>
                    <a:pt x="120" y="52"/>
                  </a:lnTo>
                  <a:lnTo>
                    <a:pt x="130" y="48"/>
                  </a:lnTo>
                  <a:lnTo>
                    <a:pt x="136" y="44"/>
                  </a:lnTo>
                  <a:lnTo>
                    <a:pt x="138" y="40"/>
                  </a:lnTo>
                  <a:lnTo>
                    <a:pt x="138" y="34"/>
                  </a:lnTo>
                  <a:lnTo>
                    <a:pt x="132" y="30"/>
                  </a:lnTo>
                  <a:lnTo>
                    <a:pt x="124" y="28"/>
                  </a:lnTo>
                  <a:lnTo>
                    <a:pt x="114" y="26"/>
                  </a:lnTo>
                  <a:lnTo>
                    <a:pt x="114" y="26"/>
                  </a:lnTo>
                  <a:lnTo>
                    <a:pt x="104" y="24"/>
                  </a:lnTo>
                  <a:lnTo>
                    <a:pt x="104" y="24"/>
                  </a:lnTo>
                  <a:lnTo>
                    <a:pt x="118" y="22"/>
                  </a:lnTo>
                  <a:lnTo>
                    <a:pt x="138" y="16"/>
                  </a:lnTo>
                  <a:lnTo>
                    <a:pt x="148" y="12"/>
                  </a:lnTo>
                  <a:lnTo>
                    <a:pt x="152" y="8"/>
                  </a:lnTo>
                  <a:lnTo>
                    <a:pt x="152" y="8"/>
                  </a:lnTo>
                  <a:lnTo>
                    <a:pt x="154" y="4"/>
                  </a:lnTo>
                  <a:lnTo>
                    <a:pt x="152" y="2"/>
                  </a:lnTo>
                  <a:lnTo>
                    <a:pt x="148" y="0"/>
                  </a:lnTo>
                  <a:lnTo>
                    <a:pt x="138" y="0"/>
                  </a:lnTo>
                  <a:lnTo>
                    <a:pt x="124" y="0"/>
                  </a:lnTo>
                  <a:lnTo>
                    <a:pt x="90" y="4"/>
                  </a:lnTo>
                  <a:lnTo>
                    <a:pt x="50" y="8"/>
                  </a:lnTo>
                  <a:lnTo>
                    <a:pt x="50" y="8"/>
                  </a:lnTo>
                  <a:lnTo>
                    <a:pt x="18" y="14"/>
                  </a:lnTo>
                  <a:lnTo>
                    <a:pt x="8" y="18"/>
                  </a:lnTo>
                  <a:lnTo>
                    <a:pt x="4" y="22"/>
                  </a:lnTo>
                  <a:lnTo>
                    <a:pt x="0" y="26"/>
                  </a:lnTo>
                  <a:lnTo>
                    <a:pt x="0" y="30"/>
                  </a:lnTo>
                  <a:lnTo>
                    <a:pt x="8" y="46"/>
                  </a:lnTo>
                  <a:lnTo>
                    <a:pt x="8" y="46"/>
                  </a:lnTo>
                  <a:lnTo>
                    <a:pt x="14" y="52"/>
                  </a:lnTo>
                  <a:lnTo>
                    <a:pt x="22" y="58"/>
                  </a:lnTo>
                  <a:lnTo>
                    <a:pt x="32" y="60"/>
                  </a:lnTo>
                  <a:lnTo>
                    <a:pt x="46" y="62"/>
                  </a:lnTo>
                  <a:lnTo>
                    <a:pt x="74" y="60"/>
                  </a:lnTo>
                  <a:lnTo>
                    <a:pt x="106" y="56"/>
                  </a:lnTo>
                  <a:lnTo>
                    <a:pt x="106" y="5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00" name="Freeform 6022"/>
            <p:cNvSpPr/>
            <p:nvPr/>
          </p:nvSpPr>
          <p:spPr bwMode="auto">
            <a:xfrm>
              <a:off x="6389849" y="859893"/>
              <a:ext cx="95895" cy="58551"/>
            </a:xfrm>
            <a:custGeom>
              <a:avLst/>
              <a:gdLst/>
              <a:ahLst/>
              <a:cxnLst>
                <a:cxn ang="0">
                  <a:pos x="144" y="12"/>
                </a:cxn>
                <a:cxn ang="0">
                  <a:pos x="130" y="4"/>
                </a:cxn>
                <a:cxn ang="0">
                  <a:pos x="104" y="4"/>
                </a:cxn>
                <a:cxn ang="0">
                  <a:pos x="88" y="8"/>
                </a:cxn>
                <a:cxn ang="0">
                  <a:pos x="78" y="14"/>
                </a:cxn>
                <a:cxn ang="0">
                  <a:pos x="84" y="22"/>
                </a:cxn>
                <a:cxn ang="0">
                  <a:pos x="124" y="62"/>
                </a:cxn>
                <a:cxn ang="0">
                  <a:pos x="102" y="50"/>
                </a:cxn>
                <a:cxn ang="0">
                  <a:pos x="82" y="34"/>
                </a:cxn>
                <a:cxn ang="0">
                  <a:pos x="74" y="24"/>
                </a:cxn>
                <a:cxn ang="0">
                  <a:pos x="64" y="20"/>
                </a:cxn>
                <a:cxn ang="0">
                  <a:pos x="54" y="18"/>
                </a:cxn>
                <a:cxn ang="0">
                  <a:pos x="32" y="20"/>
                </a:cxn>
                <a:cxn ang="0">
                  <a:pos x="26" y="26"/>
                </a:cxn>
                <a:cxn ang="0">
                  <a:pos x="32" y="36"/>
                </a:cxn>
                <a:cxn ang="0">
                  <a:pos x="46" y="52"/>
                </a:cxn>
                <a:cxn ang="0">
                  <a:pos x="56" y="64"/>
                </a:cxn>
                <a:cxn ang="0">
                  <a:pos x="42" y="60"/>
                </a:cxn>
                <a:cxn ang="0">
                  <a:pos x="32" y="62"/>
                </a:cxn>
                <a:cxn ang="0">
                  <a:pos x="26" y="66"/>
                </a:cxn>
                <a:cxn ang="0">
                  <a:pos x="8" y="74"/>
                </a:cxn>
                <a:cxn ang="0">
                  <a:pos x="0" y="78"/>
                </a:cxn>
                <a:cxn ang="0">
                  <a:pos x="4" y="86"/>
                </a:cxn>
                <a:cxn ang="0">
                  <a:pos x="8" y="88"/>
                </a:cxn>
                <a:cxn ang="0">
                  <a:pos x="26" y="90"/>
                </a:cxn>
                <a:cxn ang="0">
                  <a:pos x="66" y="86"/>
                </a:cxn>
                <a:cxn ang="0">
                  <a:pos x="122" y="76"/>
                </a:cxn>
                <a:cxn ang="0">
                  <a:pos x="136" y="76"/>
                </a:cxn>
                <a:cxn ang="0">
                  <a:pos x="138" y="80"/>
                </a:cxn>
                <a:cxn ang="0">
                  <a:pos x="106" y="90"/>
                </a:cxn>
                <a:cxn ang="0">
                  <a:pos x="92" y="98"/>
                </a:cxn>
                <a:cxn ang="0">
                  <a:pos x="90" y="104"/>
                </a:cxn>
                <a:cxn ang="0">
                  <a:pos x="92" y="106"/>
                </a:cxn>
                <a:cxn ang="0">
                  <a:pos x="100" y="120"/>
                </a:cxn>
                <a:cxn ang="0">
                  <a:pos x="104" y="136"/>
                </a:cxn>
                <a:cxn ang="0">
                  <a:pos x="116" y="136"/>
                </a:cxn>
                <a:cxn ang="0">
                  <a:pos x="126" y="134"/>
                </a:cxn>
                <a:cxn ang="0">
                  <a:pos x="142" y="128"/>
                </a:cxn>
                <a:cxn ang="0">
                  <a:pos x="166" y="132"/>
                </a:cxn>
                <a:cxn ang="0">
                  <a:pos x="200" y="128"/>
                </a:cxn>
                <a:cxn ang="0">
                  <a:pos x="208" y="122"/>
                </a:cxn>
                <a:cxn ang="0">
                  <a:pos x="208" y="112"/>
                </a:cxn>
                <a:cxn ang="0">
                  <a:pos x="202" y="100"/>
                </a:cxn>
                <a:cxn ang="0">
                  <a:pos x="202" y="88"/>
                </a:cxn>
                <a:cxn ang="0">
                  <a:pos x="210" y="88"/>
                </a:cxn>
                <a:cxn ang="0">
                  <a:pos x="214" y="92"/>
                </a:cxn>
                <a:cxn ang="0">
                  <a:pos x="226" y="98"/>
                </a:cxn>
                <a:cxn ang="0">
                  <a:pos x="224" y="90"/>
                </a:cxn>
                <a:cxn ang="0">
                  <a:pos x="216" y="76"/>
                </a:cxn>
                <a:cxn ang="0">
                  <a:pos x="212" y="60"/>
                </a:cxn>
                <a:cxn ang="0">
                  <a:pos x="208" y="30"/>
                </a:cxn>
                <a:cxn ang="0">
                  <a:pos x="196" y="10"/>
                </a:cxn>
                <a:cxn ang="0">
                  <a:pos x="184" y="4"/>
                </a:cxn>
                <a:cxn ang="0">
                  <a:pos x="164" y="0"/>
                </a:cxn>
                <a:cxn ang="0">
                  <a:pos x="156" y="6"/>
                </a:cxn>
                <a:cxn ang="0">
                  <a:pos x="148" y="14"/>
                </a:cxn>
                <a:cxn ang="0">
                  <a:pos x="144" y="12"/>
                </a:cxn>
              </a:cxnLst>
              <a:rect l="0" t="0" r="r" b="b"/>
              <a:pathLst>
                <a:path w="226" h="138">
                  <a:moveTo>
                    <a:pt x="144" y="12"/>
                  </a:moveTo>
                  <a:lnTo>
                    <a:pt x="144" y="12"/>
                  </a:lnTo>
                  <a:lnTo>
                    <a:pt x="138" y="6"/>
                  </a:lnTo>
                  <a:lnTo>
                    <a:pt x="130" y="4"/>
                  </a:lnTo>
                  <a:lnTo>
                    <a:pt x="118" y="2"/>
                  </a:lnTo>
                  <a:lnTo>
                    <a:pt x="104" y="4"/>
                  </a:lnTo>
                  <a:lnTo>
                    <a:pt x="88" y="8"/>
                  </a:lnTo>
                  <a:lnTo>
                    <a:pt x="88" y="8"/>
                  </a:lnTo>
                  <a:lnTo>
                    <a:pt x="80" y="10"/>
                  </a:lnTo>
                  <a:lnTo>
                    <a:pt x="78" y="14"/>
                  </a:lnTo>
                  <a:lnTo>
                    <a:pt x="80" y="18"/>
                  </a:lnTo>
                  <a:lnTo>
                    <a:pt x="84" y="22"/>
                  </a:lnTo>
                  <a:lnTo>
                    <a:pt x="102" y="38"/>
                  </a:lnTo>
                  <a:lnTo>
                    <a:pt x="124" y="62"/>
                  </a:lnTo>
                  <a:lnTo>
                    <a:pt x="124" y="62"/>
                  </a:lnTo>
                  <a:lnTo>
                    <a:pt x="102" y="50"/>
                  </a:lnTo>
                  <a:lnTo>
                    <a:pt x="90" y="42"/>
                  </a:lnTo>
                  <a:lnTo>
                    <a:pt x="82" y="34"/>
                  </a:lnTo>
                  <a:lnTo>
                    <a:pt x="78" y="28"/>
                  </a:lnTo>
                  <a:lnTo>
                    <a:pt x="74" y="24"/>
                  </a:lnTo>
                  <a:lnTo>
                    <a:pt x="70" y="22"/>
                  </a:lnTo>
                  <a:lnTo>
                    <a:pt x="64" y="20"/>
                  </a:lnTo>
                  <a:lnTo>
                    <a:pt x="54" y="18"/>
                  </a:lnTo>
                  <a:lnTo>
                    <a:pt x="54" y="18"/>
                  </a:lnTo>
                  <a:lnTo>
                    <a:pt x="40" y="18"/>
                  </a:lnTo>
                  <a:lnTo>
                    <a:pt x="32" y="20"/>
                  </a:lnTo>
                  <a:lnTo>
                    <a:pt x="28" y="22"/>
                  </a:lnTo>
                  <a:lnTo>
                    <a:pt x="26" y="26"/>
                  </a:lnTo>
                  <a:lnTo>
                    <a:pt x="28" y="30"/>
                  </a:lnTo>
                  <a:lnTo>
                    <a:pt x="32" y="36"/>
                  </a:lnTo>
                  <a:lnTo>
                    <a:pt x="46" y="52"/>
                  </a:lnTo>
                  <a:lnTo>
                    <a:pt x="46" y="52"/>
                  </a:lnTo>
                  <a:lnTo>
                    <a:pt x="56" y="64"/>
                  </a:lnTo>
                  <a:lnTo>
                    <a:pt x="56" y="64"/>
                  </a:lnTo>
                  <a:lnTo>
                    <a:pt x="52" y="62"/>
                  </a:lnTo>
                  <a:lnTo>
                    <a:pt x="42" y="60"/>
                  </a:lnTo>
                  <a:lnTo>
                    <a:pt x="36" y="60"/>
                  </a:lnTo>
                  <a:lnTo>
                    <a:pt x="32" y="62"/>
                  </a:lnTo>
                  <a:lnTo>
                    <a:pt x="32" y="62"/>
                  </a:lnTo>
                  <a:lnTo>
                    <a:pt x="26" y="66"/>
                  </a:lnTo>
                  <a:lnTo>
                    <a:pt x="20" y="70"/>
                  </a:lnTo>
                  <a:lnTo>
                    <a:pt x="8" y="74"/>
                  </a:lnTo>
                  <a:lnTo>
                    <a:pt x="4" y="76"/>
                  </a:lnTo>
                  <a:lnTo>
                    <a:pt x="0" y="78"/>
                  </a:lnTo>
                  <a:lnTo>
                    <a:pt x="0" y="82"/>
                  </a:lnTo>
                  <a:lnTo>
                    <a:pt x="4" y="86"/>
                  </a:lnTo>
                  <a:lnTo>
                    <a:pt x="4" y="86"/>
                  </a:lnTo>
                  <a:lnTo>
                    <a:pt x="8" y="88"/>
                  </a:lnTo>
                  <a:lnTo>
                    <a:pt x="12" y="90"/>
                  </a:lnTo>
                  <a:lnTo>
                    <a:pt x="26" y="90"/>
                  </a:lnTo>
                  <a:lnTo>
                    <a:pt x="44" y="88"/>
                  </a:lnTo>
                  <a:lnTo>
                    <a:pt x="66" y="86"/>
                  </a:lnTo>
                  <a:lnTo>
                    <a:pt x="106" y="78"/>
                  </a:lnTo>
                  <a:lnTo>
                    <a:pt x="122" y="76"/>
                  </a:lnTo>
                  <a:lnTo>
                    <a:pt x="136" y="76"/>
                  </a:lnTo>
                  <a:lnTo>
                    <a:pt x="136" y="76"/>
                  </a:lnTo>
                  <a:lnTo>
                    <a:pt x="140" y="78"/>
                  </a:lnTo>
                  <a:lnTo>
                    <a:pt x="138" y="80"/>
                  </a:lnTo>
                  <a:lnTo>
                    <a:pt x="118" y="86"/>
                  </a:lnTo>
                  <a:lnTo>
                    <a:pt x="106" y="90"/>
                  </a:lnTo>
                  <a:lnTo>
                    <a:pt x="96" y="94"/>
                  </a:lnTo>
                  <a:lnTo>
                    <a:pt x="92" y="98"/>
                  </a:lnTo>
                  <a:lnTo>
                    <a:pt x="90" y="100"/>
                  </a:lnTo>
                  <a:lnTo>
                    <a:pt x="90" y="104"/>
                  </a:lnTo>
                  <a:lnTo>
                    <a:pt x="92" y="106"/>
                  </a:lnTo>
                  <a:lnTo>
                    <a:pt x="92" y="106"/>
                  </a:lnTo>
                  <a:lnTo>
                    <a:pt x="98" y="114"/>
                  </a:lnTo>
                  <a:lnTo>
                    <a:pt x="100" y="120"/>
                  </a:lnTo>
                  <a:lnTo>
                    <a:pt x="102" y="132"/>
                  </a:lnTo>
                  <a:lnTo>
                    <a:pt x="104" y="136"/>
                  </a:lnTo>
                  <a:lnTo>
                    <a:pt x="108" y="138"/>
                  </a:lnTo>
                  <a:lnTo>
                    <a:pt x="116" y="136"/>
                  </a:lnTo>
                  <a:lnTo>
                    <a:pt x="126" y="134"/>
                  </a:lnTo>
                  <a:lnTo>
                    <a:pt x="126" y="134"/>
                  </a:lnTo>
                  <a:lnTo>
                    <a:pt x="136" y="130"/>
                  </a:lnTo>
                  <a:lnTo>
                    <a:pt x="142" y="128"/>
                  </a:lnTo>
                  <a:lnTo>
                    <a:pt x="166" y="132"/>
                  </a:lnTo>
                  <a:lnTo>
                    <a:pt x="166" y="132"/>
                  </a:lnTo>
                  <a:lnTo>
                    <a:pt x="184" y="132"/>
                  </a:lnTo>
                  <a:lnTo>
                    <a:pt x="200" y="128"/>
                  </a:lnTo>
                  <a:lnTo>
                    <a:pt x="206" y="126"/>
                  </a:lnTo>
                  <a:lnTo>
                    <a:pt x="208" y="122"/>
                  </a:lnTo>
                  <a:lnTo>
                    <a:pt x="210" y="118"/>
                  </a:lnTo>
                  <a:lnTo>
                    <a:pt x="208" y="112"/>
                  </a:lnTo>
                  <a:lnTo>
                    <a:pt x="208" y="112"/>
                  </a:lnTo>
                  <a:lnTo>
                    <a:pt x="202" y="100"/>
                  </a:lnTo>
                  <a:lnTo>
                    <a:pt x="202" y="92"/>
                  </a:lnTo>
                  <a:lnTo>
                    <a:pt x="202" y="88"/>
                  </a:lnTo>
                  <a:lnTo>
                    <a:pt x="206" y="88"/>
                  </a:lnTo>
                  <a:lnTo>
                    <a:pt x="210" y="88"/>
                  </a:lnTo>
                  <a:lnTo>
                    <a:pt x="214" y="92"/>
                  </a:lnTo>
                  <a:lnTo>
                    <a:pt x="214" y="92"/>
                  </a:lnTo>
                  <a:lnTo>
                    <a:pt x="224" y="98"/>
                  </a:lnTo>
                  <a:lnTo>
                    <a:pt x="226" y="98"/>
                  </a:lnTo>
                  <a:lnTo>
                    <a:pt x="226" y="98"/>
                  </a:lnTo>
                  <a:lnTo>
                    <a:pt x="224" y="90"/>
                  </a:lnTo>
                  <a:lnTo>
                    <a:pt x="216" y="76"/>
                  </a:lnTo>
                  <a:lnTo>
                    <a:pt x="216" y="76"/>
                  </a:lnTo>
                  <a:lnTo>
                    <a:pt x="214" y="68"/>
                  </a:lnTo>
                  <a:lnTo>
                    <a:pt x="212" y="60"/>
                  </a:lnTo>
                  <a:lnTo>
                    <a:pt x="210" y="40"/>
                  </a:lnTo>
                  <a:lnTo>
                    <a:pt x="208" y="30"/>
                  </a:lnTo>
                  <a:lnTo>
                    <a:pt x="204" y="20"/>
                  </a:lnTo>
                  <a:lnTo>
                    <a:pt x="196" y="10"/>
                  </a:lnTo>
                  <a:lnTo>
                    <a:pt x="184" y="4"/>
                  </a:lnTo>
                  <a:lnTo>
                    <a:pt x="184" y="4"/>
                  </a:lnTo>
                  <a:lnTo>
                    <a:pt x="172" y="0"/>
                  </a:lnTo>
                  <a:lnTo>
                    <a:pt x="164" y="0"/>
                  </a:lnTo>
                  <a:lnTo>
                    <a:pt x="160" y="2"/>
                  </a:lnTo>
                  <a:lnTo>
                    <a:pt x="156" y="6"/>
                  </a:lnTo>
                  <a:lnTo>
                    <a:pt x="152" y="14"/>
                  </a:lnTo>
                  <a:lnTo>
                    <a:pt x="148" y="14"/>
                  </a:lnTo>
                  <a:lnTo>
                    <a:pt x="144" y="12"/>
                  </a:lnTo>
                  <a:lnTo>
                    <a:pt x="144" y="1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01" name="Freeform 6023"/>
            <p:cNvSpPr/>
            <p:nvPr/>
          </p:nvSpPr>
          <p:spPr bwMode="auto">
            <a:xfrm>
              <a:off x="6436524" y="739397"/>
              <a:ext cx="24610" cy="16971"/>
            </a:xfrm>
            <a:custGeom>
              <a:avLst/>
              <a:gdLst/>
              <a:ahLst/>
              <a:cxnLst>
                <a:cxn ang="0">
                  <a:pos x="30" y="32"/>
                </a:cxn>
                <a:cxn ang="0">
                  <a:pos x="30" y="32"/>
                </a:cxn>
                <a:cxn ang="0">
                  <a:pos x="40" y="38"/>
                </a:cxn>
                <a:cxn ang="0">
                  <a:pos x="46" y="40"/>
                </a:cxn>
                <a:cxn ang="0">
                  <a:pos x="50" y="40"/>
                </a:cxn>
                <a:cxn ang="0">
                  <a:pos x="54" y="38"/>
                </a:cxn>
                <a:cxn ang="0">
                  <a:pos x="56" y="34"/>
                </a:cxn>
                <a:cxn ang="0">
                  <a:pos x="58" y="28"/>
                </a:cxn>
                <a:cxn ang="0">
                  <a:pos x="56" y="20"/>
                </a:cxn>
                <a:cxn ang="0">
                  <a:pos x="56" y="20"/>
                </a:cxn>
                <a:cxn ang="0">
                  <a:pos x="52" y="12"/>
                </a:cxn>
                <a:cxn ang="0">
                  <a:pos x="46" y="6"/>
                </a:cxn>
                <a:cxn ang="0">
                  <a:pos x="36" y="2"/>
                </a:cxn>
                <a:cxn ang="0">
                  <a:pos x="26" y="0"/>
                </a:cxn>
                <a:cxn ang="0">
                  <a:pos x="16" y="0"/>
                </a:cxn>
                <a:cxn ang="0">
                  <a:pos x="6" y="2"/>
                </a:cxn>
                <a:cxn ang="0">
                  <a:pos x="2" y="6"/>
                </a:cxn>
                <a:cxn ang="0">
                  <a:pos x="0" y="10"/>
                </a:cxn>
                <a:cxn ang="0">
                  <a:pos x="0" y="14"/>
                </a:cxn>
                <a:cxn ang="0">
                  <a:pos x="0" y="14"/>
                </a:cxn>
                <a:cxn ang="0">
                  <a:pos x="0" y="18"/>
                </a:cxn>
                <a:cxn ang="0">
                  <a:pos x="4" y="22"/>
                </a:cxn>
                <a:cxn ang="0">
                  <a:pos x="10" y="24"/>
                </a:cxn>
                <a:cxn ang="0">
                  <a:pos x="18" y="26"/>
                </a:cxn>
                <a:cxn ang="0">
                  <a:pos x="24" y="28"/>
                </a:cxn>
                <a:cxn ang="0">
                  <a:pos x="30" y="32"/>
                </a:cxn>
                <a:cxn ang="0">
                  <a:pos x="30" y="32"/>
                </a:cxn>
              </a:cxnLst>
              <a:rect l="0" t="0" r="r" b="b"/>
              <a:pathLst>
                <a:path w="58" h="40">
                  <a:moveTo>
                    <a:pt x="30" y="32"/>
                  </a:moveTo>
                  <a:lnTo>
                    <a:pt x="30" y="32"/>
                  </a:lnTo>
                  <a:lnTo>
                    <a:pt x="40" y="38"/>
                  </a:lnTo>
                  <a:lnTo>
                    <a:pt x="46" y="40"/>
                  </a:lnTo>
                  <a:lnTo>
                    <a:pt x="50" y="40"/>
                  </a:lnTo>
                  <a:lnTo>
                    <a:pt x="54" y="38"/>
                  </a:lnTo>
                  <a:lnTo>
                    <a:pt x="56" y="34"/>
                  </a:lnTo>
                  <a:lnTo>
                    <a:pt x="58" y="28"/>
                  </a:lnTo>
                  <a:lnTo>
                    <a:pt x="56" y="20"/>
                  </a:lnTo>
                  <a:lnTo>
                    <a:pt x="56" y="20"/>
                  </a:lnTo>
                  <a:lnTo>
                    <a:pt x="52" y="12"/>
                  </a:lnTo>
                  <a:lnTo>
                    <a:pt x="46" y="6"/>
                  </a:lnTo>
                  <a:lnTo>
                    <a:pt x="36" y="2"/>
                  </a:lnTo>
                  <a:lnTo>
                    <a:pt x="26" y="0"/>
                  </a:lnTo>
                  <a:lnTo>
                    <a:pt x="16" y="0"/>
                  </a:lnTo>
                  <a:lnTo>
                    <a:pt x="6" y="2"/>
                  </a:lnTo>
                  <a:lnTo>
                    <a:pt x="2" y="6"/>
                  </a:lnTo>
                  <a:lnTo>
                    <a:pt x="0" y="10"/>
                  </a:lnTo>
                  <a:lnTo>
                    <a:pt x="0" y="14"/>
                  </a:lnTo>
                  <a:lnTo>
                    <a:pt x="0" y="14"/>
                  </a:lnTo>
                  <a:lnTo>
                    <a:pt x="0" y="18"/>
                  </a:lnTo>
                  <a:lnTo>
                    <a:pt x="4" y="22"/>
                  </a:lnTo>
                  <a:lnTo>
                    <a:pt x="10" y="24"/>
                  </a:lnTo>
                  <a:lnTo>
                    <a:pt x="18" y="26"/>
                  </a:lnTo>
                  <a:lnTo>
                    <a:pt x="24" y="28"/>
                  </a:lnTo>
                  <a:lnTo>
                    <a:pt x="30" y="32"/>
                  </a:lnTo>
                  <a:lnTo>
                    <a:pt x="30" y="3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02" name="Freeform 6024"/>
            <p:cNvSpPr/>
            <p:nvPr/>
          </p:nvSpPr>
          <p:spPr bwMode="auto">
            <a:xfrm>
              <a:off x="6212486" y="790311"/>
              <a:ext cx="68739" cy="16123"/>
            </a:xfrm>
            <a:custGeom>
              <a:avLst/>
              <a:gdLst/>
              <a:ahLst/>
              <a:cxnLst>
                <a:cxn ang="0">
                  <a:pos x="20" y="34"/>
                </a:cxn>
                <a:cxn ang="0">
                  <a:pos x="20" y="34"/>
                </a:cxn>
                <a:cxn ang="0">
                  <a:pos x="26" y="32"/>
                </a:cxn>
                <a:cxn ang="0">
                  <a:pos x="34" y="32"/>
                </a:cxn>
                <a:cxn ang="0">
                  <a:pos x="60" y="36"/>
                </a:cxn>
                <a:cxn ang="0">
                  <a:pos x="60" y="36"/>
                </a:cxn>
                <a:cxn ang="0">
                  <a:pos x="72" y="38"/>
                </a:cxn>
                <a:cxn ang="0">
                  <a:pos x="76" y="36"/>
                </a:cxn>
                <a:cxn ang="0">
                  <a:pos x="84" y="34"/>
                </a:cxn>
                <a:cxn ang="0">
                  <a:pos x="108" y="34"/>
                </a:cxn>
                <a:cxn ang="0">
                  <a:pos x="108" y="34"/>
                </a:cxn>
                <a:cxn ang="0">
                  <a:pos x="124" y="36"/>
                </a:cxn>
                <a:cxn ang="0">
                  <a:pos x="138" y="34"/>
                </a:cxn>
                <a:cxn ang="0">
                  <a:pos x="150" y="32"/>
                </a:cxn>
                <a:cxn ang="0">
                  <a:pos x="158" y="28"/>
                </a:cxn>
                <a:cxn ang="0">
                  <a:pos x="162" y="24"/>
                </a:cxn>
                <a:cxn ang="0">
                  <a:pos x="162" y="22"/>
                </a:cxn>
                <a:cxn ang="0">
                  <a:pos x="160" y="18"/>
                </a:cxn>
                <a:cxn ang="0">
                  <a:pos x="152" y="12"/>
                </a:cxn>
                <a:cxn ang="0">
                  <a:pos x="138" y="6"/>
                </a:cxn>
                <a:cxn ang="0">
                  <a:pos x="138" y="6"/>
                </a:cxn>
                <a:cxn ang="0">
                  <a:pos x="122" y="0"/>
                </a:cxn>
                <a:cxn ang="0">
                  <a:pos x="108" y="0"/>
                </a:cxn>
                <a:cxn ang="0">
                  <a:pos x="96" y="0"/>
                </a:cxn>
                <a:cxn ang="0">
                  <a:pos x="86" y="2"/>
                </a:cxn>
                <a:cxn ang="0">
                  <a:pos x="64" y="10"/>
                </a:cxn>
                <a:cxn ang="0">
                  <a:pos x="52" y="14"/>
                </a:cxn>
                <a:cxn ang="0">
                  <a:pos x="36" y="16"/>
                </a:cxn>
                <a:cxn ang="0">
                  <a:pos x="36" y="16"/>
                </a:cxn>
                <a:cxn ang="0">
                  <a:pos x="22" y="20"/>
                </a:cxn>
                <a:cxn ang="0">
                  <a:pos x="10" y="24"/>
                </a:cxn>
                <a:cxn ang="0">
                  <a:pos x="4" y="28"/>
                </a:cxn>
                <a:cxn ang="0">
                  <a:pos x="0" y="30"/>
                </a:cxn>
                <a:cxn ang="0">
                  <a:pos x="0" y="34"/>
                </a:cxn>
                <a:cxn ang="0">
                  <a:pos x="4" y="36"/>
                </a:cxn>
                <a:cxn ang="0">
                  <a:pos x="10" y="36"/>
                </a:cxn>
                <a:cxn ang="0">
                  <a:pos x="20" y="34"/>
                </a:cxn>
                <a:cxn ang="0">
                  <a:pos x="20" y="34"/>
                </a:cxn>
              </a:cxnLst>
              <a:rect l="0" t="0" r="r" b="b"/>
              <a:pathLst>
                <a:path w="162" h="38">
                  <a:moveTo>
                    <a:pt x="20" y="34"/>
                  </a:moveTo>
                  <a:lnTo>
                    <a:pt x="20" y="34"/>
                  </a:lnTo>
                  <a:lnTo>
                    <a:pt x="26" y="32"/>
                  </a:lnTo>
                  <a:lnTo>
                    <a:pt x="34" y="32"/>
                  </a:lnTo>
                  <a:lnTo>
                    <a:pt x="60" y="36"/>
                  </a:lnTo>
                  <a:lnTo>
                    <a:pt x="60" y="36"/>
                  </a:lnTo>
                  <a:lnTo>
                    <a:pt x="72" y="38"/>
                  </a:lnTo>
                  <a:lnTo>
                    <a:pt x="76" y="36"/>
                  </a:lnTo>
                  <a:lnTo>
                    <a:pt x="84" y="34"/>
                  </a:lnTo>
                  <a:lnTo>
                    <a:pt x="108" y="34"/>
                  </a:lnTo>
                  <a:lnTo>
                    <a:pt x="108" y="34"/>
                  </a:lnTo>
                  <a:lnTo>
                    <a:pt x="124" y="36"/>
                  </a:lnTo>
                  <a:lnTo>
                    <a:pt x="138" y="34"/>
                  </a:lnTo>
                  <a:lnTo>
                    <a:pt x="150" y="32"/>
                  </a:lnTo>
                  <a:lnTo>
                    <a:pt x="158" y="28"/>
                  </a:lnTo>
                  <a:lnTo>
                    <a:pt x="162" y="24"/>
                  </a:lnTo>
                  <a:lnTo>
                    <a:pt x="162" y="22"/>
                  </a:lnTo>
                  <a:lnTo>
                    <a:pt x="160" y="18"/>
                  </a:lnTo>
                  <a:lnTo>
                    <a:pt x="152" y="12"/>
                  </a:lnTo>
                  <a:lnTo>
                    <a:pt x="138" y="6"/>
                  </a:lnTo>
                  <a:lnTo>
                    <a:pt x="138" y="6"/>
                  </a:lnTo>
                  <a:lnTo>
                    <a:pt x="122" y="0"/>
                  </a:lnTo>
                  <a:lnTo>
                    <a:pt x="108" y="0"/>
                  </a:lnTo>
                  <a:lnTo>
                    <a:pt x="96" y="0"/>
                  </a:lnTo>
                  <a:lnTo>
                    <a:pt x="86" y="2"/>
                  </a:lnTo>
                  <a:lnTo>
                    <a:pt x="64" y="10"/>
                  </a:lnTo>
                  <a:lnTo>
                    <a:pt x="52" y="14"/>
                  </a:lnTo>
                  <a:lnTo>
                    <a:pt x="36" y="16"/>
                  </a:lnTo>
                  <a:lnTo>
                    <a:pt x="36" y="16"/>
                  </a:lnTo>
                  <a:lnTo>
                    <a:pt x="22" y="20"/>
                  </a:lnTo>
                  <a:lnTo>
                    <a:pt x="10" y="24"/>
                  </a:lnTo>
                  <a:lnTo>
                    <a:pt x="4" y="28"/>
                  </a:lnTo>
                  <a:lnTo>
                    <a:pt x="0" y="30"/>
                  </a:lnTo>
                  <a:lnTo>
                    <a:pt x="0" y="34"/>
                  </a:lnTo>
                  <a:lnTo>
                    <a:pt x="4" y="36"/>
                  </a:lnTo>
                  <a:lnTo>
                    <a:pt x="10" y="36"/>
                  </a:lnTo>
                  <a:lnTo>
                    <a:pt x="20" y="34"/>
                  </a:lnTo>
                  <a:lnTo>
                    <a:pt x="20" y="3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03" name="Freeform 6025"/>
            <p:cNvSpPr/>
            <p:nvPr/>
          </p:nvSpPr>
          <p:spPr bwMode="auto">
            <a:xfrm>
              <a:off x="6343175" y="766551"/>
              <a:ext cx="112868" cy="55156"/>
            </a:xfrm>
            <a:custGeom>
              <a:avLst/>
              <a:gdLst/>
              <a:ahLst/>
              <a:cxnLst>
                <a:cxn ang="0">
                  <a:pos x="30" y="40"/>
                </a:cxn>
                <a:cxn ang="0">
                  <a:pos x="32" y="50"/>
                </a:cxn>
                <a:cxn ang="0">
                  <a:pos x="40" y="46"/>
                </a:cxn>
                <a:cxn ang="0">
                  <a:pos x="52" y="44"/>
                </a:cxn>
                <a:cxn ang="0">
                  <a:pos x="66" y="54"/>
                </a:cxn>
                <a:cxn ang="0">
                  <a:pos x="72" y="62"/>
                </a:cxn>
                <a:cxn ang="0">
                  <a:pos x="68" y="70"/>
                </a:cxn>
                <a:cxn ang="0">
                  <a:pos x="44" y="68"/>
                </a:cxn>
                <a:cxn ang="0">
                  <a:pos x="26" y="70"/>
                </a:cxn>
                <a:cxn ang="0">
                  <a:pos x="24" y="74"/>
                </a:cxn>
                <a:cxn ang="0">
                  <a:pos x="24" y="82"/>
                </a:cxn>
                <a:cxn ang="0">
                  <a:pos x="36" y="90"/>
                </a:cxn>
                <a:cxn ang="0">
                  <a:pos x="60" y="92"/>
                </a:cxn>
                <a:cxn ang="0">
                  <a:pos x="78" y="88"/>
                </a:cxn>
                <a:cxn ang="0">
                  <a:pos x="108" y="82"/>
                </a:cxn>
                <a:cxn ang="0">
                  <a:pos x="114" y="86"/>
                </a:cxn>
                <a:cxn ang="0">
                  <a:pos x="120" y="92"/>
                </a:cxn>
                <a:cxn ang="0">
                  <a:pos x="146" y="90"/>
                </a:cxn>
                <a:cxn ang="0">
                  <a:pos x="156" y="90"/>
                </a:cxn>
                <a:cxn ang="0">
                  <a:pos x="170" y="92"/>
                </a:cxn>
                <a:cxn ang="0">
                  <a:pos x="182" y="102"/>
                </a:cxn>
                <a:cxn ang="0">
                  <a:pos x="194" y="120"/>
                </a:cxn>
                <a:cxn ang="0">
                  <a:pos x="204" y="126"/>
                </a:cxn>
                <a:cxn ang="0">
                  <a:pos x="220" y="130"/>
                </a:cxn>
                <a:cxn ang="0">
                  <a:pos x="244" y="128"/>
                </a:cxn>
                <a:cxn ang="0">
                  <a:pos x="254" y="126"/>
                </a:cxn>
                <a:cxn ang="0">
                  <a:pos x="266" y="122"/>
                </a:cxn>
                <a:cxn ang="0">
                  <a:pos x="266" y="114"/>
                </a:cxn>
                <a:cxn ang="0">
                  <a:pos x="258" y="102"/>
                </a:cxn>
                <a:cxn ang="0">
                  <a:pos x="234" y="82"/>
                </a:cxn>
                <a:cxn ang="0">
                  <a:pos x="238" y="78"/>
                </a:cxn>
                <a:cxn ang="0">
                  <a:pos x="242" y="76"/>
                </a:cxn>
                <a:cxn ang="0">
                  <a:pos x="248" y="68"/>
                </a:cxn>
                <a:cxn ang="0">
                  <a:pos x="242" y="58"/>
                </a:cxn>
                <a:cxn ang="0">
                  <a:pos x="224" y="50"/>
                </a:cxn>
                <a:cxn ang="0">
                  <a:pos x="210" y="48"/>
                </a:cxn>
                <a:cxn ang="0">
                  <a:pos x="186" y="44"/>
                </a:cxn>
                <a:cxn ang="0">
                  <a:pos x="184" y="40"/>
                </a:cxn>
                <a:cxn ang="0">
                  <a:pos x="176" y="32"/>
                </a:cxn>
                <a:cxn ang="0">
                  <a:pos x="164" y="28"/>
                </a:cxn>
                <a:cxn ang="0">
                  <a:pos x="140" y="26"/>
                </a:cxn>
                <a:cxn ang="0">
                  <a:pos x="130" y="32"/>
                </a:cxn>
                <a:cxn ang="0">
                  <a:pos x="124" y="36"/>
                </a:cxn>
                <a:cxn ang="0">
                  <a:pos x="118" y="28"/>
                </a:cxn>
                <a:cxn ang="0">
                  <a:pos x="114" y="24"/>
                </a:cxn>
                <a:cxn ang="0">
                  <a:pos x="96" y="10"/>
                </a:cxn>
                <a:cxn ang="0">
                  <a:pos x="58" y="0"/>
                </a:cxn>
                <a:cxn ang="0">
                  <a:pos x="22" y="2"/>
                </a:cxn>
                <a:cxn ang="0">
                  <a:pos x="10" y="8"/>
                </a:cxn>
                <a:cxn ang="0">
                  <a:pos x="2" y="18"/>
                </a:cxn>
                <a:cxn ang="0">
                  <a:pos x="0" y="28"/>
                </a:cxn>
                <a:cxn ang="0">
                  <a:pos x="8" y="34"/>
                </a:cxn>
                <a:cxn ang="0">
                  <a:pos x="20" y="30"/>
                </a:cxn>
                <a:cxn ang="0">
                  <a:pos x="28" y="34"/>
                </a:cxn>
                <a:cxn ang="0">
                  <a:pos x="30" y="40"/>
                </a:cxn>
              </a:cxnLst>
              <a:rect l="0" t="0" r="r" b="b"/>
              <a:pathLst>
                <a:path w="266" h="130">
                  <a:moveTo>
                    <a:pt x="30" y="40"/>
                  </a:moveTo>
                  <a:lnTo>
                    <a:pt x="30" y="40"/>
                  </a:lnTo>
                  <a:lnTo>
                    <a:pt x="30" y="48"/>
                  </a:lnTo>
                  <a:lnTo>
                    <a:pt x="32" y="50"/>
                  </a:lnTo>
                  <a:lnTo>
                    <a:pt x="36" y="50"/>
                  </a:lnTo>
                  <a:lnTo>
                    <a:pt x="40" y="46"/>
                  </a:lnTo>
                  <a:lnTo>
                    <a:pt x="46" y="44"/>
                  </a:lnTo>
                  <a:lnTo>
                    <a:pt x="52" y="44"/>
                  </a:lnTo>
                  <a:lnTo>
                    <a:pt x="58" y="46"/>
                  </a:lnTo>
                  <a:lnTo>
                    <a:pt x="66" y="54"/>
                  </a:lnTo>
                  <a:lnTo>
                    <a:pt x="66" y="54"/>
                  </a:lnTo>
                  <a:lnTo>
                    <a:pt x="72" y="62"/>
                  </a:lnTo>
                  <a:lnTo>
                    <a:pt x="72" y="66"/>
                  </a:lnTo>
                  <a:lnTo>
                    <a:pt x="68" y="70"/>
                  </a:lnTo>
                  <a:lnTo>
                    <a:pt x="60" y="70"/>
                  </a:lnTo>
                  <a:lnTo>
                    <a:pt x="44" y="68"/>
                  </a:lnTo>
                  <a:lnTo>
                    <a:pt x="34" y="68"/>
                  </a:lnTo>
                  <a:lnTo>
                    <a:pt x="26" y="70"/>
                  </a:lnTo>
                  <a:lnTo>
                    <a:pt x="26" y="70"/>
                  </a:lnTo>
                  <a:lnTo>
                    <a:pt x="24" y="74"/>
                  </a:lnTo>
                  <a:lnTo>
                    <a:pt x="22" y="78"/>
                  </a:lnTo>
                  <a:lnTo>
                    <a:pt x="24" y="82"/>
                  </a:lnTo>
                  <a:lnTo>
                    <a:pt x="28" y="86"/>
                  </a:lnTo>
                  <a:lnTo>
                    <a:pt x="36" y="90"/>
                  </a:lnTo>
                  <a:lnTo>
                    <a:pt x="46" y="92"/>
                  </a:lnTo>
                  <a:lnTo>
                    <a:pt x="60" y="92"/>
                  </a:lnTo>
                  <a:lnTo>
                    <a:pt x="78" y="88"/>
                  </a:lnTo>
                  <a:lnTo>
                    <a:pt x="78" y="88"/>
                  </a:lnTo>
                  <a:lnTo>
                    <a:pt x="98" y="82"/>
                  </a:lnTo>
                  <a:lnTo>
                    <a:pt x="108" y="82"/>
                  </a:lnTo>
                  <a:lnTo>
                    <a:pt x="112" y="82"/>
                  </a:lnTo>
                  <a:lnTo>
                    <a:pt x="114" y="86"/>
                  </a:lnTo>
                  <a:lnTo>
                    <a:pt x="116" y="88"/>
                  </a:lnTo>
                  <a:lnTo>
                    <a:pt x="120" y="92"/>
                  </a:lnTo>
                  <a:lnTo>
                    <a:pt x="130" y="92"/>
                  </a:lnTo>
                  <a:lnTo>
                    <a:pt x="146" y="90"/>
                  </a:lnTo>
                  <a:lnTo>
                    <a:pt x="146" y="90"/>
                  </a:lnTo>
                  <a:lnTo>
                    <a:pt x="156" y="90"/>
                  </a:lnTo>
                  <a:lnTo>
                    <a:pt x="164" y="90"/>
                  </a:lnTo>
                  <a:lnTo>
                    <a:pt x="170" y="92"/>
                  </a:lnTo>
                  <a:lnTo>
                    <a:pt x="174" y="94"/>
                  </a:lnTo>
                  <a:lnTo>
                    <a:pt x="182" y="102"/>
                  </a:lnTo>
                  <a:lnTo>
                    <a:pt x="186" y="110"/>
                  </a:lnTo>
                  <a:lnTo>
                    <a:pt x="194" y="120"/>
                  </a:lnTo>
                  <a:lnTo>
                    <a:pt x="198" y="124"/>
                  </a:lnTo>
                  <a:lnTo>
                    <a:pt x="204" y="126"/>
                  </a:lnTo>
                  <a:lnTo>
                    <a:pt x="210" y="128"/>
                  </a:lnTo>
                  <a:lnTo>
                    <a:pt x="220" y="130"/>
                  </a:lnTo>
                  <a:lnTo>
                    <a:pt x="230" y="130"/>
                  </a:lnTo>
                  <a:lnTo>
                    <a:pt x="244" y="128"/>
                  </a:lnTo>
                  <a:lnTo>
                    <a:pt x="244" y="128"/>
                  </a:lnTo>
                  <a:lnTo>
                    <a:pt x="254" y="126"/>
                  </a:lnTo>
                  <a:lnTo>
                    <a:pt x="262" y="124"/>
                  </a:lnTo>
                  <a:lnTo>
                    <a:pt x="266" y="122"/>
                  </a:lnTo>
                  <a:lnTo>
                    <a:pt x="266" y="118"/>
                  </a:lnTo>
                  <a:lnTo>
                    <a:pt x="266" y="114"/>
                  </a:lnTo>
                  <a:lnTo>
                    <a:pt x="264" y="110"/>
                  </a:lnTo>
                  <a:lnTo>
                    <a:pt x="258" y="102"/>
                  </a:lnTo>
                  <a:lnTo>
                    <a:pt x="240" y="88"/>
                  </a:lnTo>
                  <a:lnTo>
                    <a:pt x="234" y="82"/>
                  </a:lnTo>
                  <a:lnTo>
                    <a:pt x="234" y="80"/>
                  </a:lnTo>
                  <a:lnTo>
                    <a:pt x="238" y="78"/>
                  </a:lnTo>
                  <a:lnTo>
                    <a:pt x="238" y="78"/>
                  </a:lnTo>
                  <a:lnTo>
                    <a:pt x="242" y="76"/>
                  </a:lnTo>
                  <a:lnTo>
                    <a:pt x="246" y="72"/>
                  </a:lnTo>
                  <a:lnTo>
                    <a:pt x="248" y="68"/>
                  </a:lnTo>
                  <a:lnTo>
                    <a:pt x="246" y="64"/>
                  </a:lnTo>
                  <a:lnTo>
                    <a:pt x="242" y="58"/>
                  </a:lnTo>
                  <a:lnTo>
                    <a:pt x="236" y="54"/>
                  </a:lnTo>
                  <a:lnTo>
                    <a:pt x="224" y="50"/>
                  </a:lnTo>
                  <a:lnTo>
                    <a:pt x="210" y="48"/>
                  </a:lnTo>
                  <a:lnTo>
                    <a:pt x="210" y="48"/>
                  </a:lnTo>
                  <a:lnTo>
                    <a:pt x="190" y="46"/>
                  </a:lnTo>
                  <a:lnTo>
                    <a:pt x="186" y="44"/>
                  </a:lnTo>
                  <a:lnTo>
                    <a:pt x="186" y="42"/>
                  </a:lnTo>
                  <a:lnTo>
                    <a:pt x="184" y="40"/>
                  </a:lnTo>
                  <a:lnTo>
                    <a:pt x="182" y="36"/>
                  </a:lnTo>
                  <a:lnTo>
                    <a:pt x="176" y="32"/>
                  </a:lnTo>
                  <a:lnTo>
                    <a:pt x="164" y="28"/>
                  </a:lnTo>
                  <a:lnTo>
                    <a:pt x="164" y="28"/>
                  </a:lnTo>
                  <a:lnTo>
                    <a:pt x="150" y="26"/>
                  </a:lnTo>
                  <a:lnTo>
                    <a:pt x="140" y="26"/>
                  </a:lnTo>
                  <a:lnTo>
                    <a:pt x="134" y="28"/>
                  </a:lnTo>
                  <a:lnTo>
                    <a:pt x="130" y="32"/>
                  </a:lnTo>
                  <a:lnTo>
                    <a:pt x="126" y="34"/>
                  </a:lnTo>
                  <a:lnTo>
                    <a:pt x="124" y="36"/>
                  </a:lnTo>
                  <a:lnTo>
                    <a:pt x="122" y="34"/>
                  </a:lnTo>
                  <a:lnTo>
                    <a:pt x="118" y="28"/>
                  </a:lnTo>
                  <a:lnTo>
                    <a:pt x="118" y="28"/>
                  </a:lnTo>
                  <a:lnTo>
                    <a:pt x="114" y="24"/>
                  </a:lnTo>
                  <a:lnTo>
                    <a:pt x="110" y="18"/>
                  </a:lnTo>
                  <a:lnTo>
                    <a:pt x="96" y="10"/>
                  </a:lnTo>
                  <a:lnTo>
                    <a:pt x="78" y="4"/>
                  </a:lnTo>
                  <a:lnTo>
                    <a:pt x="58" y="0"/>
                  </a:lnTo>
                  <a:lnTo>
                    <a:pt x="40" y="0"/>
                  </a:lnTo>
                  <a:lnTo>
                    <a:pt x="22" y="2"/>
                  </a:lnTo>
                  <a:lnTo>
                    <a:pt x="14" y="4"/>
                  </a:lnTo>
                  <a:lnTo>
                    <a:pt x="10" y="8"/>
                  </a:lnTo>
                  <a:lnTo>
                    <a:pt x="4" y="12"/>
                  </a:lnTo>
                  <a:lnTo>
                    <a:pt x="2" y="18"/>
                  </a:lnTo>
                  <a:lnTo>
                    <a:pt x="2" y="18"/>
                  </a:lnTo>
                  <a:lnTo>
                    <a:pt x="0" y="28"/>
                  </a:lnTo>
                  <a:lnTo>
                    <a:pt x="2" y="32"/>
                  </a:lnTo>
                  <a:lnTo>
                    <a:pt x="8" y="34"/>
                  </a:lnTo>
                  <a:lnTo>
                    <a:pt x="14" y="32"/>
                  </a:lnTo>
                  <a:lnTo>
                    <a:pt x="20" y="30"/>
                  </a:lnTo>
                  <a:lnTo>
                    <a:pt x="24" y="30"/>
                  </a:lnTo>
                  <a:lnTo>
                    <a:pt x="28" y="34"/>
                  </a:lnTo>
                  <a:lnTo>
                    <a:pt x="30" y="40"/>
                  </a:lnTo>
                  <a:lnTo>
                    <a:pt x="30" y="4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04" name="Freeform 6026"/>
            <p:cNvSpPr/>
            <p:nvPr/>
          </p:nvSpPr>
          <p:spPr bwMode="auto">
            <a:xfrm>
              <a:off x="6337234" y="823404"/>
              <a:ext cx="29702" cy="22063"/>
            </a:xfrm>
            <a:custGeom>
              <a:avLst/>
              <a:gdLst/>
              <a:ahLst/>
              <a:cxnLst>
                <a:cxn ang="0">
                  <a:pos x="56" y="52"/>
                </a:cxn>
                <a:cxn ang="0">
                  <a:pos x="56" y="52"/>
                </a:cxn>
                <a:cxn ang="0">
                  <a:pos x="66" y="50"/>
                </a:cxn>
                <a:cxn ang="0">
                  <a:pos x="68" y="48"/>
                </a:cxn>
                <a:cxn ang="0">
                  <a:pos x="70" y="46"/>
                </a:cxn>
                <a:cxn ang="0">
                  <a:pos x="70" y="44"/>
                </a:cxn>
                <a:cxn ang="0">
                  <a:pos x="68" y="40"/>
                </a:cxn>
                <a:cxn ang="0">
                  <a:pos x="56" y="26"/>
                </a:cxn>
                <a:cxn ang="0">
                  <a:pos x="56" y="26"/>
                </a:cxn>
                <a:cxn ang="0">
                  <a:pos x="46" y="18"/>
                </a:cxn>
                <a:cxn ang="0">
                  <a:pos x="36" y="12"/>
                </a:cxn>
                <a:cxn ang="0">
                  <a:pos x="26" y="6"/>
                </a:cxn>
                <a:cxn ang="0">
                  <a:pos x="16" y="2"/>
                </a:cxn>
                <a:cxn ang="0">
                  <a:pos x="8" y="0"/>
                </a:cxn>
                <a:cxn ang="0">
                  <a:pos x="2" y="0"/>
                </a:cxn>
                <a:cxn ang="0">
                  <a:pos x="0" y="2"/>
                </a:cxn>
                <a:cxn ang="0">
                  <a:pos x="0" y="8"/>
                </a:cxn>
                <a:cxn ang="0">
                  <a:pos x="0" y="8"/>
                </a:cxn>
                <a:cxn ang="0">
                  <a:pos x="8" y="22"/>
                </a:cxn>
                <a:cxn ang="0">
                  <a:pos x="18" y="36"/>
                </a:cxn>
                <a:cxn ang="0">
                  <a:pos x="24" y="44"/>
                </a:cxn>
                <a:cxn ang="0">
                  <a:pos x="32" y="48"/>
                </a:cxn>
                <a:cxn ang="0">
                  <a:pos x="42" y="52"/>
                </a:cxn>
                <a:cxn ang="0">
                  <a:pos x="56" y="52"/>
                </a:cxn>
                <a:cxn ang="0">
                  <a:pos x="56" y="52"/>
                </a:cxn>
              </a:cxnLst>
              <a:rect l="0" t="0" r="r" b="b"/>
              <a:pathLst>
                <a:path w="70" h="52">
                  <a:moveTo>
                    <a:pt x="56" y="52"/>
                  </a:moveTo>
                  <a:lnTo>
                    <a:pt x="56" y="52"/>
                  </a:lnTo>
                  <a:lnTo>
                    <a:pt x="66" y="50"/>
                  </a:lnTo>
                  <a:lnTo>
                    <a:pt x="68" y="48"/>
                  </a:lnTo>
                  <a:lnTo>
                    <a:pt x="70" y="46"/>
                  </a:lnTo>
                  <a:lnTo>
                    <a:pt x="70" y="44"/>
                  </a:lnTo>
                  <a:lnTo>
                    <a:pt x="68" y="40"/>
                  </a:lnTo>
                  <a:lnTo>
                    <a:pt x="56" y="26"/>
                  </a:lnTo>
                  <a:lnTo>
                    <a:pt x="56" y="26"/>
                  </a:lnTo>
                  <a:lnTo>
                    <a:pt x="46" y="18"/>
                  </a:lnTo>
                  <a:lnTo>
                    <a:pt x="36" y="12"/>
                  </a:lnTo>
                  <a:lnTo>
                    <a:pt x="26" y="6"/>
                  </a:lnTo>
                  <a:lnTo>
                    <a:pt x="16" y="2"/>
                  </a:lnTo>
                  <a:lnTo>
                    <a:pt x="8" y="0"/>
                  </a:lnTo>
                  <a:lnTo>
                    <a:pt x="2" y="0"/>
                  </a:lnTo>
                  <a:lnTo>
                    <a:pt x="0" y="2"/>
                  </a:lnTo>
                  <a:lnTo>
                    <a:pt x="0" y="8"/>
                  </a:lnTo>
                  <a:lnTo>
                    <a:pt x="0" y="8"/>
                  </a:lnTo>
                  <a:lnTo>
                    <a:pt x="8" y="22"/>
                  </a:lnTo>
                  <a:lnTo>
                    <a:pt x="18" y="36"/>
                  </a:lnTo>
                  <a:lnTo>
                    <a:pt x="24" y="44"/>
                  </a:lnTo>
                  <a:lnTo>
                    <a:pt x="32" y="48"/>
                  </a:lnTo>
                  <a:lnTo>
                    <a:pt x="42" y="52"/>
                  </a:lnTo>
                  <a:lnTo>
                    <a:pt x="56" y="52"/>
                  </a:lnTo>
                  <a:lnTo>
                    <a:pt x="56" y="5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05" name="Freeform 6027"/>
            <p:cNvSpPr/>
            <p:nvPr/>
          </p:nvSpPr>
          <p:spPr bwMode="auto">
            <a:xfrm>
              <a:off x="6463680" y="786068"/>
              <a:ext cx="63647" cy="36488"/>
            </a:xfrm>
            <a:custGeom>
              <a:avLst/>
              <a:gdLst/>
              <a:ahLst/>
              <a:cxnLst>
                <a:cxn ang="0">
                  <a:pos x="14" y="38"/>
                </a:cxn>
                <a:cxn ang="0">
                  <a:pos x="22" y="44"/>
                </a:cxn>
                <a:cxn ang="0">
                  <a:pos x="44" y="54"/>
                </a:cxn>
                <a:cxn ang="0">
                  <a:pos x="50" y="56"/>
                </a:cxn>
                <a:cxn ang="0">
                  <a:pos x="52" y="58"/>
                </a:cxn>
                <a:cxn ang="0">
                  <a:pos x="42" y="64"/>
                </a:cxn>
                <a:cxn ang="0">
                  <a:pos x="32" y="68"/>
                </a:cxn>
                <a:cxn ang="0">
                  <a:pos x="40" y="68"/>
                </a:cxn>
                <a:cxn ang="0">
                  <a:pos x="50" y="70"/>
                </a:cxn>
                <a:cxn ang="0">
                  <a:pos x="56" y="76"/>
                </a:cxn>
                <a:cxn ang="0">
                  <a:pos x="60" y="84"/>
                </a:cxn>
                <a:cxn ang="0">
                  <a:pos x="66" y="86"/>
                </a:cxn>
                <a:cxn ang="0">
                  <a:pos x="74" y="82"/>
                </a:cxn>
                <a:cxn ang="0">
                  <a:pos x="98" y="76"/>
                </a:cxn>
                <a:cxn ang="0">
                  <a:pos x="132" y="70"/>
                </a:cxn>
                <a:cxn ang="0">
                  <a:pos x="142" y="64"/>
                </a:cxn>
                <a:cxn ang="0">
                  <a:pos x="140" y="60"/>
                </a:cxn>
                <a:cxn ang="0">
                  <a:pos x="140" y="52"/>
                </a:cxn>
                <a:cxn ang="0">
                  <a:pos x="150" y="42"/>
                </a:cxn>
                <a:cxn ang="0">
                  <a:pos x="148" y="36"/>
                </a:cxn>
                <a:cxn ang="0">
                  <a:pos x="140" y="32"/>
                </a:cxn>
                <a:cxn ang="0">
                  <a:pos x="122" y="24"/>
                </a:cxn>
                <a:cxn ang="0">
                  <a:pos x="100" y="22"/>
                </a:cxn>
                <a:cxn ang="0">
                  <a:pos x="82" y="14"/>
                </a:cxn>
                <a:cxn ang="0">
                  <a:pos x="68" y="8"/>
                </a:cxn>
                <a:cxn ang="0">
                  <a:pos x="42" y="0"/>
                </a:cxn>
                <a:cxn ang="0">
                  <a:pos x="18" y="0"/>
                </a:cxn>
                <a:cxn ang="0">
                  <a:pos x="8" y="8"/>
                </a:cxn>
                <a:cxn ang="0">
                  <a:pos x="8" y="14"/>
                </a:cxn>
                <a:cxn ang="0">
                  <a:pos x="10" y="20"/>
                </a:cxn>
                <a:cxn ang="0">
                  <a:pos x="6" y="28"/>
                </a:cxn>
                <a:cxn ang="0">
                  <a:pos x="0" y="30"/>
                </a:cxn>
                <a:cxn ang="0">
                  <a:pos x="14" y="38"/>
                </a:cxn>
              </a:cxnLst>
              <a:rect l="0" t="0" r="r" b="b"/>
              <a:pathLst>
                <a:path w="150" h="86">
                  <a:moveTo>
                    <a:pt x="14" y="38"/>
                  </a:moveTo>
                  <a:lnTo>
                    <a:pt x="14" y="38"/>
                  </a:lnTo>
                  <a:lnTo>
                    <a:pt x="20" y="42"/>
                  </a:lnTo>
                  <a:lnTo>
                    <a:pt x="22" y="44"/>
                  </a:lnTo>
                  <a:lnTo>
                    <a:pt x="28" y="48"/>
                  </a:lnTo>
                  <a:lnTo>
                    <a:pt x="44" y="54"/>
                  </a:lnTo>
                  <a:lnTo>
                    <a:pt x="44" y="54"/>
                  </a:lnTo>
                  <a:lnTo>
                    <a:pt x="50" y="56"/>
                  </a:lnTo>
                  <a:lnTo>
                    <a:pt x="52" y="58"/>
                  </a:lnTo>
                  <a:lnTo>
                    <a:pt x="52" y="58"/>
                  </a:lnTo>
                  <a:lnTo>
                    <a:pt x="48" y="62"/>
                  </a:lnTo>
                  <a:lnTo>
                    <a:pt x="42" y="64"/>
                  </a:lnTo>
                  <a:lnTo>
                    <a:pt x="32" y="66"/>
                  </a:lnTo>
                  <a:lnTo>
                    <a:pt x="32" y="68"/>
                  </a:lnTo>
                  <a:lnTo>
                    <a:pt x="34" y="68"/>
                  </a:lnTo>
                  <a:lnTo>
                    <a:pt x="40" y="68"/>
                  </a:lnTo>
                  <a:lnTo>
                    <a:pt x="40" y="68"/>
                  </a:lnTo>
                  <a:lnTo>
                    <a:pt x="50" y="70"/>
                  </a:lnTo>
                  <a:lnTo>
                    <a:pt x="54" y="74"/>
                  </a:lnTo>
                  <a:lnTo>
                    <a:pt x="56" y="76"/>
                  </a:lnTo>
                  <a:lnTo>
                    <a:pt x="58" y="80"/>
                  </a:lnTo>
                  <a:lnTo>
                    <a:pt x="60" y="84"/>
                  </a:lnTo>
                  <a:lnTo>
                    <a:pt x="62" y="86"/>
                  </a:lnTo>
                  <a:lnTo>
                    <a:pt x="66" y="86"/>
                  </a:lnTo>
                  <a:lnTo>
                    <a:pt x="74" y="82"/>
                  </a:lnTo>
                  <a:lnTo>
                    <a:pt x="74" y="82"/>
                  </a:lnTo>
                  <a:lnTo>
                    <a:pt x="86" y="78"/>
                  </a:lnTo>
                  <a:lnTo>
                    <a:pt x="98" y="76"/>
                  </a:lnTo>
                  <a:lnTo>
                    <a:pt x="122" y="72"/>
                  </a:lnTo>
                  <a:lnTo>
                    <a:pt x="132" y="70"/>
                  </a:lnTo>
                  <a:lnTo>
                    <a:pt x="138" y="68"/>
                  </a:lnTo>
                  <a:lnTo>
                    <a:pt x="142" y="64"/>
                  </a:lnTo>
                  <a:lnTo>
                    <a:pt x="140" y="60"/>
                  </a:lnTo>
                  <a:lnTo>
                    <a:pt x="140" y="60"/>
                  </a:lnTo>
                  <a:lnTo>
                    <a:pt x="138" y="54"/>
                  </a:lnTo>
                  <a:lnTo>
                    <a:pt x="140" y="52"/>
                  </a:lnTo>
                  <a:lnTo>
                    <a:pt x="146" y="46"/>
                  </a:lnTo>
                  <a:lnTo>
                    <a:pt x="150" y="42"/>
                  </a:lnTo>
                  <a:lnTo>
                    <a:pt x="150" y="40"/>
                  </a:lnTo>
                  <a:lnTo>
                    <a:pt x="148" y="36"/>
                  </a:lnTo>
                  <a:lnTo>
                    <a:pt x="140" y="32"/>
                  </a:lnTo>
                  <a:lnTo>
                    <a:pt x="140" y="32"/>
                  </a:lnTo>
                  <a:lnTo>
                    <a:pt x="128" y="26"/>
                  </a:lnTo>
                  <a:lnTo>
                    <a:pt x="122" y="24"/>
                  </a:lnTo>
                  <a:lnTo>
                    <a:pt x="110" y="24"/>
                  </a:lnTo>
                  <a:lnTo>
                    <a:pt x="100" y="22"/>
                  </a:lnTo>
                  <a:lnTo>
                    <a:pt x="92" y="20"/>
                  </a:lnTo>
                  <a:lnTo>
                    <a:pt x="82" y="14"/>
                  </a:lnTo>
                  <a:lnTo>
                    <a:pt x="82" y="14"/>
                  </a:lnTo>
                  <a:lnTo>
                    <a:pt x="68" y="8"/>
                  </a:lnTo>
                  <a:lnTo>
                    <a:pt x="56" y="2"/>
                  </a:lnTo>
                  <a:lnTo>
                    <a:pt x="42" y="0"/>
                  </a:lnTo>
                  <a:lnTo>
                    <a:pt x="30" y="0"/>
                  </a:lnTo>
                  <a:lnTo>
                    <a:pt x="18" y="0"/>
                  </a:lnTo>
                  <a:lnTo>
                    <a:pt x="10" y="4"/>
                  </a:lnTo>
                  <a:lnTo>
                    <a:pt x="8" y="8"/>
                  </a:lnTo>
                  <a:lnTo>
                    <a:pt x="8" y="12"/>
                  </a:lnTo>
                  <a:lnTo>
                    <a:pt x="8" y="14"/>
                  </a:lnTo>
                  <a:lnTo>
                    <a:pt x="8" y="14"/>
                  </a:lnTo>
                  <a:lnTo>
                    <a:pt x="10" y="20"/>
                  </a:lnTo>
                  <a:lnTo>
                    <a:pt x="10" y="24"/>
                  </a:lnTo>
                  <a:lnTo>
                    <a:pt x="6" y="28"/>
                  </a:lnTo>
                  <a:lnTo>
                    <a:pt x="2" y="30"/>
                  </a:lnTo>
                  <a:lnTo>
                    <a:pt x="0" y="30"/>
                  </a:lnTo>
                  <a:lnTo>
                    <a:pt x="0" y="32"/>
                  </a:lnTo>
                  <a:lnTo>
                    <a:pt x="14" y="38"/>
                  </a:lnTo>
                  <a:lnTo>
                    <a:pt x="14" y="3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06" name="Freeform 6033"/>
            <p:cNvSpPr/>
            <p:nvPr/>
          </p:nvSpPr>
          <p:spPr bwMode="auto">
            <a:xfrm>
              <a:off x="5637115" y="1353755"/>
              <a:ext cx="10184" cy="5940"/>
            </a:xfrm>
            <a:custGeom>
              <a:avLst/>
              <a:gdLst/>
              <a:ahLst/>
              <a:cxnLst>
                <a:cxn ang="0">
                  <a:pos x="14" y="0"/>
                </a:cxn>
                <a:cxn ang="0">
                  <a:pos x="14" y="0"/>
                </a:cxn>
                <a:cxn ang="0">
                  <a:pos x="6" y="0"/>
                </a:cxn>
                <a:cxn ang="0">
                  <a:pos x="2" y="2"/>
                </a:cxn>
                <a:cxn ang="0">
                  <a:pos x="0" y="6"/>
                </a:cxn>
                <a:cxn ang="0">
                  <a:pos x="2" y="12"/>
                </a:cxn>
                <a:cxn ang="0">
                  <a:pos x="2" y="12"/>
                </a:cxn>
                <a:cxn ang="0">
                  <a:pos x="4" y="14"/>
                </a:cxn>
                <a:cxn ang="0">
                  <a:pos x="8" y="14"/>
                </a:cxn>
                <a:cxn ang="0">
                  <a:pos x="20" y="8"/>
                </a:cxn>
                <a:cxn ang="0">
                  <a:pos x="20" y="8"/>
                </a:cxn>
                <a:cxn ang="0">
                  <a:pos x="24" y="6"/>
                </a:cxn>
                <a:cxn ang="0">
                  <a:pos x="24" y="4"/>
                </a:cxn>
                <a:cxn ang="0">
                  <a:pos x="20" y="2"/>
                </a:cxn>
                <a:cxn ang="0">
                  <a:pos x="14" y="0"/>
                </a:cxn>
                <a:cxn ang="0">
                  <a:pos x="14" y="0"/>
                </a:cxn>
              </a:cxnLst>
              <a:rect l="0" t="0" r="r" b="b"/>
              <a:pathLst>
                <a:path w="24" h="14">
                  <a:moveTo>
                    <a:pt x="14" y="0"/>
                  </a:moveTo>
                  <a:lnTo>
                    <a:pt x="14" y="0"/>
                  </a:lnTo>
                  <a:lnTo>
                    <a:pt x="6" y="0"/>
                  </a:lnTo>
                  <a:lnTo>
                    <a:pt x="2" y="2"/>
                  </a:lnTo>
                  <a:lnTo>
                    <a:pt x="0" y="6"/>
                  </a:lnTo>
                  <a:lnTo>
                    <a:pt x="2" y="12"/>
                  </a:lnTo>
                  <a:lnTo>
                    <a:pt x="2" y="12"/>
                  </a:lnTo>
                  <a:lnTo>
                    <a:pt x="4" y="14"/>
                  </a:lnTo>
                  <a:lnTo>
                    <a:pt x="8" y="14"/>
                  </a:lnTo>
                  <a:lnTo>
                    <a:pt x="20" y="8"/>
                  </a:lnTo>
                  <a:lnTo>
                    <a:pt x="20" y="8"/>
                  </a:lnTo>
                  <a:lnTo>
                    <a:pt x="24" y="6"/>
                  </a:lnTo>
                  <a:lnTo>
                    <a:pt x="24" y="4"/>
                  </a:lnTo>
                  <a:lnTo>
                    <a:pt x="20" y="2"/>
                  </a:lnTo>
                  <a:lnTo>
                    <a:pt x="14" y="0"/>
                  </a:lnTo>
                  <a:lnTo>
                    <a:pt x="14"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07" name="Freeform 6037"/>
            <p:cNvSpPr/>
            <p:nvPr/>
          </p:nvSpPr>
          <p:spPr bwMode="auto">
            <a:xfrm>
              <a:off x="5616748" y="1357149"/>
              <a:ext cx="16124" cy="15274"/>
            </a:xfrm>
            <a:custGeom>
              <a:avLst/>
              <a:gdLst/>
              <a:ahLst/>
              <a:cxnLst>
                <a:cxn ang="0">
                  <a:pos x="28" y="2"/>
                </a:cxn>
                <a:cxn ang="0">
                  <a:pos x="28" y="2"/>
                </a:cxn>
                <a:cxn ang="0">
                  <a:pos x="18" y="16"/>
                </a:cxn>
                <a:cxn ang="0">
                  <a:pos x="0" y="34"/>
                </a:cxn>
                <a:cxn ang="0">
                  <a:pos x="0" y="34"/>
                </a:cxn>
                <a:cxn ang="0">
                  <a:pos x="0" y="36"/>
                </a:cxn>
                <a:cxn ang="0">
                  <a:pos x="4" y="36"/>
                </a:cxn>
                <a:cxn ang="0">
                  <a:pos x="16" y="32"/>
                </a:cxn>
                <a:cxn ang="0">
                  <a:pos x="16" y="32"/>
                </a:cxn>
                <a:cxn ang="0">
                  <a:pos x="20" y="30"/>
                </a:cxn>
                <a:cxn ang="0">
                  <a:pos x="22" y="26"/>
                </a:cxn>
                <a:cxn ang="0">
                  <a:pos x="26" y="20"/>
                </a:cxn>
                <a:cxn ang="0">
                  <a:pos x="32" y="12"/>
                </a:cxn>
                <a:cxn ang="0">
                  <a:pos x="32" y="12"/>
                </a:cxn>
                <a:cxn ang="0">
                  <a:pos x="36" y="4"/>
                </a:cxn>
                <a:cxn ang="0">
                  <a:pos x="38" y="2"/>
                </a:cxn>
                <a:cxn ang="0">
                  <a:pos x="36" y="0"/>
                </a:cxn>
                <a:cxn ang="0">
                  <a:pos x="32" y="0"/>
                </a:cxn>
                <a:cxn ang="0">
                  <a:pos x="28" y="2"/>
                </a:cxn>
                <a:cxn ang="0">
                  <a:pos x="28" y="2"/>
                </a:cxn>
              </a:cxnLst>
              <a:rect l="0" t="0" r="r" b="b"/>
              <a:pathLst>
                <a:path w="38" h="36">
                  <a:moveTo>
                    <a:pt x="28" y="2"/>
                  </a:moveTo>
                  <a:lnTo>
                    <a:pt x="28" y="2"/>
                  </a:lnTo>
                  <a:lnTo>
                    <a:pt x="18" y="16"/>
                  </a:lnTo>
                  <a:lnTo>
                    <a:pt x="0" y="34"/>
                  </a:lnTo>
                  <a:lnTo>
                    <a:pt x="0" y="34"/>
                  </a:lnTo>
                  <a:lnTo>
                    <a:pt x="0" y="36"/>
                  </a:lnTo>
                  <a:lnTo>
                    <a:pt x="4" y="36"/>
                  </a:lnTo>
                  <a:lnTo>
                    <a:pt x="16" y="32"/>
                  </a:lnTo>
                  <a:lnTo>
                    <a:pt x="16" y="32"/>
                  </a:lnTo>
                  <a:lnTo>
                    <a:pt x="20" y="30"/>
                  </a:lnTo>
                  <a:lnTo>
                    <a:pt x="22" y="26"/>
                  </a:lnTo>
                  <a:lnTo>
                    <a:pt x="26" y="20"/>
                  </a:lnTo>
                  <a:lnTo>
                    <a:pt x="32" y="12"/>
                  </a:lnTo>
                  <a:lnTo>
                    <a:pt x="32" y="12"/>
                  </a:lnTo>
                  <a:lnTo>
                    <a:pt x="36" y="4"/>
                  </a:lnTo>
                  <a:lnTo>
                    <a:pt x="38" y="2"/>
                  </a:lnTo>
                  <a:lnTo>
                    <a:pt x="36" y="0"/>
                  </a:lnTo>
                  <a:lnTo>
                    <a:pt x="32" y="0"/>
                  </a:lnTo>
                  <a:lnTo>
                    <a:pt x="28" y="2"/>
                  </a:lnTo>
                  <a:lnTo>
                    <a:pt x="28"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08" name="Freeform 6054"/>
            <p:cNvSpPr/>
            <p:nvPr/>
          </p:nvSpPr>
          <p:spPr bwMode="auto">
            <a:xfrm>
              <a:off x="6137807" y="853953"/>
              <a:ext cx="212157" cy="81462"/>
            </a:xfrm>
            <a:custGeom>
              <a:avLst/>
              <a:gdLst/>
              <a:ahLst/>
              <a:cxnLst>
                <a:cxn ang="0">
                  <a:pos x="314" y="78"/>
                </a:cxn>
                <a:cxn ang="0">
                  <a:pos x="338" y="86"/>
                </a:cxn>
                <a:cxn ang="0">
                  <a:pos x="354" y="100"/>
                </a:cxn>
                <a:cxn ang="0">
                  <a:pos x="340" y="106"/>
                </a:cxn>
                <a:cxn ang="0">
                  <a:pos x="280" y="102"/>
                </a:cxn>
                <a:cxn ang="0">
                  <a:pos x="258" y="102"/>
                </a:cxn>
                <a:cxn ang="0">
                  <a:pos x="236" y="72"/>
                </a:cxn>
                <a:cxn ang="0">
                  <a:pos x="186" y="46"/>
                </a:cxn>
                <a:cxn ang="0">
                  <a:pos x="154" y="54"/>
                </a:cxn>
                <a:cxn ang="0">
                  <a:pos x="138" y="36"/>
                </a:cxn>
                <a:cxn ang="0">
                  <a:pos x="102" y="32"/>
                </a:cxn>
                <a:cxn ang="0">
                  <a:pos x="42" y="58"/>
                </a:cxn>
                <a:cxn ang="0">
                  <a:pos x="46" y="66"/>
                </a:cxn>
                <a:cxn ang="0">
                  <a:pos x="22" y="88"/>
                </a:cxn>
                <a:cxn ang="0">
                  <a:pos x="24" y="98"/>
                </a:cxn>
                <a:cxn ang="0">
                  <a:pos x="14" y="110"/>
                </a:cxn>
                <a:cxn ang="0">
                  <a:pos x="6" y="132"/>
                </a:cxn>
                <a:cxn ang="0">
                  <a:pos x="66" y="146"/>
                </a:cxn>
                <a:cxn ang="0">
                  <a:pos x="94" y="138"/>
                </a:cxn>
                <a:cxn ang="0">
                  <a:pos x="106" y="146"/>
                </a:cxn>
                <a:cxn ang="0">
                  <a:pos x="124" y="148"/>
                </a:cxn>
                <a:cxn ang="0">
                  <a:pos x="144" y="126"/>
                </a:cxn>
                <a:cxn ang="0">
                  <a:pos x="152" y="130"/>
                </a:cxn>
                <a:cxn ang="0">
                  <a:pos x="158" y="140"/>
                </a:cxn>
                <a:cxn ang="0">
                  <a:pos x="232" y="132"/>
                </a:cxn>
                <a:cxn ang="0">
                  <a:pos x="264" y="134"/>
                </a:cxn>
                <a:cxn ang="0">
                  <a:pos x="212" y="148"/>
                </a:cxn>
                <a:cxn ang="0">
                  <a:pos x="144" y="160"/>
                </a:cxn>
                <a:cxn ang="0">
                  <a:pos x="134" y="176"/>
                </a:cxn>
                <a:cxn ang="0">
                  <a:pos x="166" y="190"/>
                </a:cxn>
                <a:cxn ang="0">
                  <a:pos x="234" y="184"/>
                </a:cxn>
                <a:cxn ang="0">
                  <a:pos x="296" y="164"/>
                </a:cxn>
                <a:cxn ang="0">
                  <a:pos x="350" y="146"/>
                </a:cxn>
                <a:cxn ang="0">
                  <a:pos x="378" y="152"/>
                </a:cxn>
                <a:cxn ang="0">
                  <a:pos x="394" y="144"/>
                </a:cxn>
                <a:cxn ang="0">
                  <a:pos x="420" y="150"/>
                </a:cxn>
                <a:cxn ang="0">
                  <a:pos x="460" y="138"/>
                </a:cxn>
                <a:cxn ang="0">
                  <a:pos x="492" y="106"/>
                </a:cxn>
                <a:cxn ang="0">
                  <a:pos x="498" y="84"/>
                </a:cxn>
                <a:cxn ang="0">
                  <a:pos x="470" y="68"/>
                </a:cxn>
                <a:cxn ang="0">
                  <a:pos x="436" y="70"/>
                </a:cxn>
                <a:cxn ang="0">
                  <a:pos x="398" y="80"/>
                </a:cxn>
                <a:cxn ang="0">
                  <a:pos x="400" y="68"/>
                </a:cxn>
                <a:cxn ang="0">
                  <a:pos x="384" y="60"/>
                </a:cxn>
                <a:cxn ang="0">
                  <a:pos x="384" y="52"/>
                </a:cxn>
                <a:cxn ang="0">
                  <a:pos x="382" y="40"/>
                </a:cxn>
                <a:cxn ang="0">
                  <a:pos x="370" y="18"/>
                </a:cxn>
                <a:cxn ang="0">
                  <a:pos x="358" y="0"/>
                </a:cxn>
                <a:cxn ang="0">
                  <a:pos x="300" y="28"/>
                </a:cxn>
                <a:cxn ang="0">
                  <a:pos x="290" y="40"/>
                </a:cxn>
                <a:cxn ang="0">
                  <a:pos x="318" y="54"/>
                </a:cxn>
                <a:cxn ang="0">
                  <a:pos x="328" y="66"/>
                </a:cxn>
              </a:cxnLst>
              <a:rect l="0" t="0" r="r" b="b"/>
              <a:pathLst>
                <a:path w="500" h="192">
                  <a:moveTo>
                    <a:pt x="322" y="70"/>
                  </a:moveTo>
                  <a:lnTo>
                    <a:pt x="322" y="70"/>
                  </a:lnTo>
                  <a:lnTo>
                    <a:pt x="316" y="76"/>
                  </a:lnTo>
                  <a:lnTo>
                    <a:pt x="314" y="78"/>
                  </a:lnTo>
                  <a:lnTo>
                    <a:pt x="316" y="80"/>
                  </a:lnTo>
                  <a:lnTo>
                    <a:pt x="320" y="82"/>
                  </a:lnTo>
                  <a:lnTo>
                    <a:pt x="330" y="84"/>
                  </a:lnTo>
                  <a:lnTo>
                    <a:pt x="338" y="86"/>
                  </a:lnTo>
                  <a:lnTo>
                    <a:pt x="348" y="90"/>
                  </a:lnTo>
                  <a:lnTo>
                    <a:pt x="354" y="94"/>
                  </a:lnTo>
                  <a:lnTo>
                    <a:pt x="356" y="96"/>
                  </a:lnTo>
                  <a:lnTo>
                    <a:pt x="354" y="100"/>
                  </a:lnTo>
                  <a:lnTo>
                    <a:pt x="354" y="100"/>
                  </a:lnTo>
                  <a:lnTo>
                    <a:pt x="352" y="104"/>
                  </a:lnTo>
                  <a:lnTo>
                    <a:pt x="346" y="108"/>
                  </a:lnTo>
                  <a:lnTo>
                    <a:pt x="340" y="106"/>
                  </a:lnTo>
                  <a:lnTo>
                    <a:pt x="332" y="106"/>
                  </a:lnTo>
                  <a:lnTo>
                    <a:pt x="310" y="102"/>
                  </a:lnTo>
                  <a:lnTo>
                    <a:pt x="296" y="100"/>
                  </a:lnTo>
                  <a:lnTo>
                    <a:pt x="280" y="102"/>
                  </a:lnTo>
                  <a:lnTo>
                    <a:pt x="280" y="102"/>
                  </a:lnTo>
                  <a:lnTo>
                    <a:pt x="268" y="104"/>
                  </a:lnTo>
                  <a:lnTo>
                    <a:pt x="260" y="104"/>
                  </a:lnTo>
                  <a:lnTo>
                    <a:pt x="258" y="102"/>
                  </a:lnTo>
                  <a:lnTo>
                    <a:pt x="256" y="98"/>
                  </a:lnTo>
                  <a:lnTo>
                    <a:pt x="252" y="90"/>
                  </a:lnTo>
                  <a:lnTo>
                    <a:pt x="246" y="82"/>
                  </a:lnTo>
                  <a:lnTo>
                    <a:pt x="236" y="72"/>
                  </a:lnTo>
                  <a:lnTo>
                    <a:pt x="220" y="60"/>
                  </a:lnTo>
                  <a:lnTo>
                    <a:pt x="220" y="60"/>
                  </a:lnTo>
                  <a:lnTo>
                    <a:pt x="200" y="50"/>
                  </a:lnTo>
                  <a:lnTo>
                    <a:pt x="186" y="46"/>
                  </a:lnTo>
                  <a:lnTo>
                    <a:pt x="174" y="46"/>
                  </a:lnTo>
                  <a:lnTo>
                    <a:pt x="166" y="50"/>
                  </a:lnTo>
                  <a:lnTo>
                    <a:pt x="160" y="52"/>
                  </a:lnTo>
                  <a:lnTo>
                    <a:pt x="154" y="54"/>
                  </a:lnTo>
                  <a:lnTo>
                    <a:pt x="150" y="52"/>
                  </a:lnTo>
                  <a:lnTo>
                    <a:pt x="144" y="44"/>
                  </a:lnTo>
                  <a:lnTo>
                    <a:pt x="144" y="44"/>
                  </a:lnTo>
                  <a:lnTo>
                    <a:pt x="138" y="36"/>
                  </a:lnTo>
                  <a:lnTo>
                    <a:pt x="130" y="30"/>
                  </a:lnTo>
                  <a:lnTo>
                    <a:pt x="122" y="30"/>
                  </a:lnTo>
                  <a:lnTo>
                    <a:pt x="112" y="30"/>
                  </a:lnTo>
                  <a:lnTo>
                    <a:pt x="102" y="32"/>
                  </a:lnTo>
                  <a:lnTo>
                    <a:pt x="88" y="38"/>
                  </a:lnTo>
                  <a:lnTo>
                    <a:pt x="60" y="50"/>
                  </a:lnTo>
                  <a:lnTo>
                    <a:pt x="60" y="50"/>
                  </a:lnTo>
                  <a:lnTo>
                    <a:pt x="42" y="58"/>
                  </a:lnTo>
                  <a:lnTo>
                    <a:pt x="40" y="60"/>
                  </a:lnTo>
                  <a:lnTo>
                    <a:pt x="42" y="60"/>
                  </a:lnTo>
                  <a:lnTo>
                    <a:pt x="44" y="64"/>
                  </a:lnTo>
                  <a:lnTo>
                    <a:pt x="46" y="66"/>
                  </a:lnTo>
                  <a:lnTo>
                    <a:pt x="42" y="72"/>
                  </a:lnTo>
                  <a:lnTo>
                    <a:pt x="32" y="80"/>
                  </a:lnTo>
                  <a:lnTo>
                    <a:pt x="32" y="80"/>
                  </a:lnTo>
                  <a:lnTo>
                    <a:pt x="22" y="88"/>
                  </a:lnTo>
                  <a:lnTo>
                    <a:pt x="20" y="94"/>
                  </a:lnTo>
                  <a:lnTo>
                    <a:pt x="20" y="96"/>
                  </a:lnTo>
                  <a:lnTo>
                    <a:pt x="22" y="98"/>
                  </a:lnTo>
                  <a:lnTo>
                    <a:pt x="24" y="98"/>
                  </a:lnTo>
                  <a:lnTo>
                    <a:pt x="26" y="100"/>
                  </a:lnTo>
                  <a:lnTo>
                    <a:pt x="22" y="104"/>
                  </a:lnTo>
                  <a:lnTo>
                    <a:pt x="14" y="110"/>
                  </a:lnTo>
                  <a:lnTo>
                    <a:pt x="14" y="110"/>
                  </a:lnTo>
                  <a:lnTo>
                    <a:pt x="4" y="118"/>
                  </a:lnTo>
                  <a:lnTo>
                    <a:pt x="0" y="124"/>
                  </a:lnTo>
                  <a:lnTo>
                    <a:pt x="2" y="128"/>
                  </a:lnTo>
                  <a:lnTo>
                    <a:pt x="6" y="132"/>
                  </a:lnTo>
                  <a:lnTo>
                    <a:pt x="26" y="138"/>
                  </a:lnTo>
                  <a:lnTo>
                    <a:pt x="54" y="144"/>
                  </a:lnTo>
                  <a:lnTo>
                    <a:pt x="54" y="144"/>
                  </a:lnTo>
                  <a:lnTo>
                    <a:pt x="66" y="146"/>
                  </a:lnTo>
                  <a:lnTo>
                    <a:pt x="76" y="146"/>
                  </a:lnTo>
                  <a:lnTo>
                    <a:pt x="84" y="144"/>
                  </a:lnTo>
                  <a:lnTo>
                    <a:pt x="88" y="142"/>
                  </a:lnTo>
                  <a:lnTo>
                    <a:pt x="94" y="138"/>
                  </a:lnTo>
                  <a:lnTo>
                    <a:pt x="96" y="136"/>
                  </a:lnTo>
                  <a:lnTo>
                    <a:pt x="98" y="140"/>
                  </a:lnTo>
                  <a:lnTo>
                    <a:pt x="98" y="140"/>
                  </a:lnTo>
                  <a:lnTo>
                    <a:pt x="106" y="146"/>
                  </a:lnTo>
                  <a:lnTo>
                    <a:pt x="110" y="148"/>
                  </a:lnTo>
                  <a:lnTo>
                    <a:pt x="114" y="150"/>
                  </a:lnTo>
                  <a:lnTo>
                    <a:pt x="118" y="150"/>
                  </a:lnTo>
                  <a:lnTo>
                    <a:pt x="124" y="148"/>
                  </a:lnTo>
                  <a:lnTo>
                    <a:pt x="128" y="144"/>
                  </a:lnTo>
                  <a:lnTo>
                    <a:pt x="134" y="138"/>
                  </a:lnTo>
                  <a:lnTo>
                    <a:pt x="134" y="138"/>
                  </a:lnTo>
                  <a:lnTo>
                    <a:pt x="144" y="126"/>
                  </a:lnTo>
                  <a:lnTo>
                    <a:pt x="150" y="122"/>
                  </a:lnTo>
                  <a:lnTo>
                    <a:pt x="152" y="122"/>
                  </a:lnTo>
                  <a:lnTo>
                    <a:pt x="154" y="124"/>
                  </a:lnTo>
                  <a:lnTo>
                    <a:pt x="152" y="130"/>
                  </a:lnTo>
                  <a:lnTo>
                    <a:pt x="152" y="130"/>
                  </a:lnTo>
                  <a:lnTo>
                    <a:pt x="150" y="134"/>
                  </a:lnTo>
                  <a:lnTo>
                    <a:pt x="154" y="138"/>
                  </a:lnTo>
                  <a:lnTo>
                    <a:pt x="158" y="140"/>
                  </a:lnTo>
                  <a:lnTo>
                    <a:pt x="166" y="142"/>
                  </a:lnTo>
                  <a:lnTo>
                    <a:pt x="192" y="140"/>
                  </a:lnTo>
                  <a:lnTo>
                    <a:pt x="232" y="132"/>
                  </a:lnTo>
                  <a:lnTo>
                    <a:pt x="232" y="132"/>
                  </a:lnTo>
                  <a:lnTo>
                    <a:pt x="252" y="130"/>
                  </a:lnTo>
                  <a:lnTo>
                    <a:pt x="262" y="130"/>
                  </a:lnTo>
                  <a:lnTo>
                    <a:pt x="266" y="130"/>
                  </a:lnTo>
                  <a:lnTo>
                    <a:pt x="264" y="134"/>
                  </a:lnTo>
                  <a:lnTo>
                    <a:pt x="256" y="138"/>
                  </a:lnTo>
                  <a:lnTo>
                    <a:pt x="244" y="142"/>
                  </a:lnTo>
                  <a:lnTo>
                    <a:pt x="228" y="144"/>
                  </a:lnTo>
                  <a:lnTo>
                    <a:pt x="212" y="148"/>
                  </a:lnTo>
                  <a:lnTo>
                    <a:pt x="212" y="148"/>
                  </a:lnTo>
                  <a:lnTo>
                    <a:pt x="176" y="152"/>
                  </a:lnTo>
                  <a:lnTo>
                    <a:pt x="158" y="156"/>
                  </a:lnTo>
                  <a:lnTo>
                    <a:pt x="144" y="160"/>
                  </a:lnTo>
                  <a:lnTo>
                    <a:pt x="136" y="166"/>
                  </a:lnTo>
                  <a:lnTo>
                    <a:pt x="134" y="168"/>
                  </a:lnTo>
                  <a:lnTo>
                    <a:pt x="134" y="172"/>
                  </a:lnTo>
                  <a:lnTo>
                    <a:pt x="134" y="176"/>
                  </a:lnTo>
                  <a:lnTo>
                    <a:pt x="138" y="178"/>
                  </a:lnTo>
                  <a:lnTo>
                    <a:pt x="152" y="186"/>
                  </a:lnTo>
                  <a:lnTo>
                    <a:pt x="152" y="186"/>
                  </a:lnTo>
                  <a:lnTo>
                    <a:pt x="166" y="190"/>
                  </a:lnTo>
                  <a:lnTo>
                    <a:pt x="178" y="192"/>
                  </a:lnTo>
                  <a:lnTo>
                    <a:pt x="192" y="192"/>
                  </a:lnTo>
                  <a:lnTo>
                    <a:pt x="206" y="190"/>
                  </a:lnTo>
                  <a:lnTo>
                    <a:pt x="234" y="184"/>
                  </a:lnTo>
                  <a:lnTo>
                    <a:pt x="266" y="174"/>
                  </a:lnTo>
                  <a:lnTo>
                    <a:pt x="266" y="174"/>
                  </a:lnTo>
                  <a:lnTo>
                    <a:pt x="282" y="170"/>
                  </a:lnTo>
                  <a:lnTo>
                    <a:pt x="296" y="164"/>
                  </a:lnTo>
                  <a:lnTo>
                    <a:pt x="318" y="154"/>
                  </a:lnTo>
                  <a:lnTo>
                    <a:pt x="328" y="150"/>
                  </a:lnTo>
                  <a:lnTo>
                    <a:pt x="338" y="146"/>
                  </a:lnTo>
                  <a:lnTo>
                    <a:pt x="350" y="146"/>
                  </a:lnTo>
                  <a:lnTo>
                    <a:pt x="360" y="148"/>
                  </a:lnTo>
                  <a:lnTo>
                    <a:pt x="360" y="148"/>
                  </a:lnTo>
                  <a:lnTo>
                    <a:pt x="370" y="150"/>
                  </a:lnTo>
                  <a:lnTo>
                    <a:pt x="378" y="152"/>
                  </a:lnTo>
                  <a:lnTo>
                    <a:pt x="382" y="150"/>
                  </a:lnTo>
                  <a:lnTo>
                    <a:pt x="386" y="148"/>
                  </a:lnTo>
                  <a:lnTo>
                    <a:pt x="388" y="146"/>
                  </a:lnTo>
                  <a:lnTo>
                    <a:pt x="394" y="144"/>
                  </a:lnTo>
                  <a:lnTo>
                    <a:pt x="400" y="144"/>
                  </a:lnTo>
                  <a:lnTo>
                    <a:pt x="410" y="146"/>
                  </a:lnTo>
                  <a:lnTo>
                    <a:pt x="410" y="146"/>
                  </a:lnTo>
                  <a:lnTo>
                    <a:pt x="420" y="150"/>
                  </a:lnTo>
                  <a:lnTo>
                    <a:pt x="430" y="150"/>
                  </a:lnTo>
                  <a:lnTo>
                    <a:pt x="440" y="148"/>
                  </a:lnTo>
                  <a:lnTo>
                    <a:pt x="450" y="144"/>
                  </a:lnTo>
                  <a:lnTo>
                    <a:pt x="460" y="138"/>
                  </a:lnTo>
                  <a:lnTo>
                    <a:pt x="470" y="130"/>
                  </a:lnTo>
                  <a:lnTo>
                    <a:pt x="482" y="120"/>
                  </a:lnTo>
                  <a:lnTo>
                    <a:pt x="492" y="106"/>
                  </a:lnTo>
                  <a:lnTo>
                    <a:pt x="492" y="106"/>
                  </a:lnTo>
                  <a:lnTo>
                    <a:pt x="496" y="100"/>
                  </a:lnTo>
                  <a:lnTo>
                    <a:pt x="500" y="94"/>
                  </a:lnTo>
                  <a:lnTo>
                    <a:pt x="500" y="88"/>
                  </a:lnTo>
                  <a:lnTo>
                    <a:pt x="498" y="84"/>
                  </a:lnTo>
                  <a:lnTo>
                    <a:pt x="496" y="80"/>
                  </a:lnTo>
                  <a:lnTo>
                    <a:pt x="492" y="76"/>
                  </a:lnTo>
                  <a:lnTo>
                    <a:pt x="482" y="70"/>
                  </a:lnTo>
                  <a:lnTo>
                    <a:pt x="470" y="68"/>
                  </a:lnTo>
                  <a:lnTo>
                    <a:pt x="456" y="66"/>
                  </a:lnTo>
                  <a:lnTo>
                    <a:pt x="444" y="68"/>
                  </a:lnTo>
                  <a:lnTo>
                    <a:pt x="436" y="70"/>
                  </a:lnTo>
                  <a:lnTo>
                    <a:pt x="436" y="70"/>
                  </a:lnTo>
                  <a:lnTo>
                    <a:pt x="420" y="76"/>
                  </a:lnTo>
                  <a:lnTo>
                    <a:pt x="406" y="80"/>
                  </a:lnTo>
                  <a:lnTo>
                    <a:pt x="402" y="82"/>
                  </a:lnTo>
                  <a:lnTo>
                    <a:pt x="398" y="80"/>
                  </a:lnTo>
                  <a:lnTo>
                    <a:pt x="398" y="78"/>
                  </a:lnTo>
                  <a:lnTo>
                    <a:pt x="400" y="72"/>
                  </a:lnTo>
                  <a:lnTo>
                    <a:pt x="400" y="72"/>
                  </a:lnTo>
                  <a:lnTo>
                    <a:pt x="400" y="68"/>
                  </a:lnTo>
                  <a:lnTo>
                    <a:pt x="398" y="64"/>
                  </a:lnTo>
                  <a:lnTo>
                    <a:pt x="394" y="62"/>
                  </a:lnTo>
                  <a:lnTo>
                    <a:pt x="390" y="62"/>
                  </a:lnTo>
                  <a:lnTo>
                    <a:pt x="384" y="60"/>
                  </a:lnTo>
                  <a:lnTo>
                    <a:pt x="380" y="60"/>
                  </a:lnTo>
                  <a:lnTo>
                    <a:pt x="380" y="56"/>
                  </a:lnTo>
                  <a:lnTo>
                    <a:pt x="384" y="52"/>
                  </a:lnTo>
                  <a:lnTo>
                    <a:pt x="384" y="52"/>
                  </a:lnTo>
                  <a:lnTo>
                    <a:pt x="388" y="46"/>
                  </a:lnTo>
                  <a:lnTo>
                    <a:pt x="388" y="44"/>
                  </a:lnTo>
                  <a:lnTo>
                    <a:pt x="386" y="42"/>
                  </a:lnTo>
                  <a:lnTo>
                    <a:pt x="382" y="40"/>
                  </a:lnTo>
                  <a:lnTo>
                    <a:pt x="378" y="38"/>
                  </a:lnTo>
                  <a:lnTo>
                    <a:pt x="374" y="34"/>
                  </a:lnTo>
                  <a:lnTo>
                    <a:pt x="372" y="28"/>
                  </a:lnTo>
                  <a:lnTo>
                    <a:pt x="370" y="18"/>
                  </a:lnTo>
                  <a:lnTo>
                    <a:pt x="370" y="18"/>
                  </a:lnTo>
                  <a:lnTo>
                    <a:pt x="368" y="8"/>
                  </a:lnTo>
                  <a:lnTo>
                    <a:pt x="364" y="2"/>
                  </a:lnTo>
                  <a:lnTo>
                    <a:pt x="358" y="0"/>
                  </a:lnTo>
                  <a:lnTo>
                    <a:pt x="350" y="2"/>
                  </a:lnTo>
                  <a:lnTo>
                    <a:pt x="340" y="6"/>
                  </a:lnTo>
                  <a:lnTo>
                    <a:pt x="328" y="12"/>
                  </a:lnTo>
                  <a:lnTo>
                    <a:pt x="300" y="28"/>
                  </a:lnTo>
                  <a:lnTo>
                    <a:pt x="300" y="28"/>
                  </a:lnTo>
                  <a:lnTo>
                    <a:pt x="294" y="32"/>
                  </a:lnTo>
                  <a:lnTo>
                    <a:pt x="292" y="36"/>
                  </a:lnTo>
                  <a:lnTo>
                    <a:pt x="290" y="40"/>
                  </a:lnTo>
                  <a:lnTo>
                    <a:pt x="292" y="42"/>
                  </a:lnTo>
                  <a:lnTo>
                    <a:pt x="298" y="46"/>
                  </a:lnTo>
                  <a:lnTo>
                    <a:pt x="308" y="50"/>
                  </a:lnTo>
                  <a:lnTo>
                    <a:pt x="318" y="54"/>
                  </a:lnTo>
                  <a:lnTo>
                    <a:pt x="326" y="58"/>
                  </a:lnTo>
                  <a:lnTo>
                    <a:pt x="328" y="60"/>
                  </a:lnTo>
                  <a:lnTo>
                    <a:pt x="328" y="64"/>
                  </a:lnTo>
                  <a:lnTo>
                    <a:pt x="328" y="66"/>
                  </a:lnTo>
                  <a:lnTo>
                    <a:pt x="322" y="70"/>
                  </a:lnTo>
                  <a:lnTo>
                    <a:pt x="322" y="7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09" name="Freeform 6074"/>
            <p:cNvSpPr/>
            <p:nvPr/>
          </p:nvSpPr>
          <p:spPr bwMode="auto">
            <a:xfrm>
              <a:off x="6697902" y="2243895"/>
              <a:ext cx="185850" cy="72976"/>
            </a:xfrm>
            <a:custGeom>
              <a:avLst/>
              <a:gdLst/>
              <a:ahLst/>
              <a:cxnLst>
                <a:cxn ang="0">
                  <a:pos x="416" y="160"/>
                </a:cxn>
                <a:cxn ang="0">
                  <a:pos x="436" y="156"/>
                </a:cxn>
                <a:cxn ang="0">
                  <a:pos x="428" y="148"/>
                </a:cxn>
                <a:cxn ang="0">
                  <a:pos x="414" y="136"/>
                </a:cxn>
                <a:cxn ang="0">
                  <a:pos x="384" y="126"/>
                </a:cxn>
                <a:cxn ang="0">
                  <a:pos x="374" y="120"/>
                </a:cxn>
                <a:cxn ang="0">
                  <a:pos x="376" y="108"/>
                </a:cxn>
                <a:cxn ang="0">
                  <a:pos x="358" y="106"/>
                </a:cxn>
                <a:cxn ang="0">
                  <a:pos x="350" y="100"/>
                </a:cxn>
                <a:cxn ang="0">
                  <a:pos x="338" y="100"/>
                </a:cxn>
                <a:cxn ang="0">
                  <a:pos x="326" y="92"/>
                </a:cxn>
                <a:cxn ang="0">
                  <a:pos x="300" y="68"/>
                </a:cxn>
                <a:cxn ang="0">
                  <a:pos x="300" y="76"/>
                </a:cxn>
                <a:cxn ang="0">
                  <a:pos x="292" y="64"/>
                </a:cxn>
                <a:cxn ang="0">
                  <a:pos x="286" y="60"/>
                </a:cxn>
                <a:cxn ang="0">
                  <a:pos x="260" y="48"/>
                </a:cxn>
                <a:cxn ang="0">
                  <a:pos x="230" y="40"/>
                </a:cxn>
                <a:cxn ang="0">
                  <a:pos x="216" y="28"/>
                </a:cxn>
                <a:cxn ang="0">
                  <a:pos x="194" y="14"/>
                </a:cxn>
                <a:cxn ang="0">
                  <a:pos x="180" y="8"/>
                </a:cxn>
                <a:cxn ang="0">
                  <a:pos x="164" y="8"/>
                </a:cxn>
                <a:cxn ang="0">
                  <a:pos x="150" y="0"/>
                </a:cxn>
                <a:cxn ang="0">
                  <a:pos x="136" y="4"/>
                </a:cxn>
                <a:cxn ang="0">
                  <a:pos x="112" y="0"/>
                </a:cxn>
                <a:cxn ang="0">
                  <a:pos x="92" y="10"/>
                </a:cxn>
                <a:cxn ang="0">
                  <a:pos x="56" y="18"/>
                </a:cxn>
                <a:cxn ang="0">
                  <a:pos x="24" y="42"/>
                </a:cxn>
                <a:cxn ang="0">
                  <a:pos x="24" y="58"/>
                </a:cxn>
                <a:cxn ang="0">
                  <a:pos x="2" y="66"/>
                </a:cxn>
                <a:cxn ang="0">
                  <a:pos x="4" y="72"/>
                </a:cxn>
                <a:cxn ang="0">
                  <a:pos x="18" y="72"/>
                </a:cxn>
                <a:cxn ang="0">
                  <a:pos x="24" y="72"/>
                </a:cxn>
                <a:cxn ang="0">
                  <a:pos x="40" y="62"/>
                </a:cxn>
                <a:cxn ang="0">
                  <a:pos x="70" y="44"/>
                </a:cxn>
                <a:cxn ang="0">
                  <a:pos x="92" y="30"/>
                </a:cxn>
                <a:cxn ang="0">
                  <a:pos x="132" y="32"/>
                </a:cxn>
                <a:cxn ang="0">
                  <a:pos x="124" y="38"/>
                </a:cxn>
                <a:cxn ang="0">
                  <a:pos x="118" y="46"/>
                </a:cxn>
                <a:cxn ang="0">
                  <a:pos x="164" y="58"/>
                </a:cxn>
                <a:cxn ang="0">
                  <a:pos x="186" y="62"/>
                </a:cxn>
                <a:cxn ang="0">
                  <a:pos x="214" y="80"/>
                </a:cxn>
                <a:cxn ang="0">
                  <a:pos x="242" y="84"/>
                </a:cxn>
                <a:cxn ang="0">
                  <a:pos x="256" y="94"/>
                </a:cxn>
                <a:cxn ang="0">
                  <a:pos x="268" y="120"/>
                </a:cxn>
                <a:cxn ang="0">
                  <a:pos x="288" y="128"/>
                </a:cxn>
                <a:cxn ang="0">
                  <a:pos x="318" y="136"/>
                </a:cxn>
                <a:cxn ang="0">
                  <a:pos x="310" y="150"/>
                </a:cxn>
                <a:cxn ang="0">
                  <a:pos x="290" y="168"/>
                </a:cxn>
                <a:cxn ang="0">
                  <a:pos x="348" y="164"/>
                </a:cxn>
                <a:cxn ang="0">
                  <a:pos x="382" y="170"/>
                </a:cxn>
                <a:cxn ang="0">
                  <a:pos x="400" y="166"/>
                </a:cxn>
              </a:cxnLst>
              <a:rect l="0" t="0" r="r" b="b"/>
              <a:pathLst>
                <a:path w="438" h="172">
                  <a:moveTo>
                    <a:pt x="400" y="166"/>
                  </a:moveTo>
                  <a:lnTo>
                    <a:pt x="400" y="166"/>
                  </a:lnTo>
                  <a:lnTo>
                    <a:pt x="410" y="162"/>
                  </a:lnTo>
                  <a:lnTo>
                    <a:pt x="416" y="160"/>
                  </a:lnTo>
                  <a:lnTo>
                    <a:pt x="426" y="160"/>
                  </a:lnTo>
                  <a:lnTo>
                    <a:pt x="432" y="162"/>
                  </a:lnTo>
                  <a:lnTo>
                    <a:pt x="436" y="156"/>
                  </a:lnTo>
                  <a:lnTo>
                    <a:pt x="436" y="156"/>
                  </a:lnTo>
                  <a:lnTo>
                    <a:pt x="438" y="152"/>
                  </a:lnTo>
                  <a:lnTo>
                    <a:pt x="438" y="150"/>
                  </a:lnTo>
                  <a:lnTo>
                    <a:pt x="434" y="150"/>
                  </a:lnTo>
                  <a:lnTo>
                    <a:pt x="428" y="148"/>
                  </a:lnTo>
                  <a:lnTo>
                    <a:pt x="424" y="146"/>
                  </a:lnTo>
                  <a:lnTo>
                    <a:pt x="420" y="144"/>
                  </a:lnTo>
                  <a:lnTo>
                    <a:pt x="420" y="144"/>
                  </a:lnTo>
                  <a:lnTo>
                    <a:pt x="414" y="136"/>
                  </a:lnTo>
                  <a:lnTo>
                    <a:pt x="410" y="132"/>
                  </a:lnTo>
                  <a:lnTo>
                    <a:pt x="400" y="128"/>
                  </a:lnTo>
                  <a:lnTo>
                    <a:pt x="384" y="126"/>
                  </a:lnTo>
                  <a:lnTo>
                    <a:pt x="384" y="126"/>
                  </a:lnTo>
                  <a:lnTo>
                    <a:pt x="372" y="124"/>
                  </a:lnTo>
                  <a:lnTo>
                    <a:pt x="370" y="124"/>
                  </a:lnTo>
                  <a:lnTo>
                    <a:pt x="372" y="122"/>
                  </a:lnTo>
                  <a:lnTo>
                    <a:pt x="374" y="120"/>
                  </a:lnTo>
                  <a:lnTo>
                    <a:pt x="376" y="116"/>
                  </a:lnTo>
                  <a:lnTo>
                    <a:pt x="376" y="112"/>
                  </a:lnTo>
                  <a:lnTo>
                    <a:pt x="376" y="112"/>
                  </a:lnTo>
                  <a:lnTo>
                    <a:pt x="376" y="108"/>
                  </a:lnTo>
                  <a:lnTo>
                    <a:pt x="374" y="108"/>
                  </a:lnTo>
                  <a:lnTo>
                    <a:pt x="368" y="106"/>
                  </a:lnTo>
                  <a:lnTo>
                    <a:pt x="362" y="106"/>
                  </a:lnTo>
                  <a:lnTo>
                    <a:pt x="358" y="106"/>
                  </a:lnTo>
                  <a:lnTo>
                    <a:pt x="356" y="104"/>
                  </a:lnTo>
                  <a:lnTo>
                    <a:pt x="356" y="104"/>
                  </a:lnTo>
                  <a:lnTo>
                    <a:pt x="352" y="102"/>
                  </a:lnTo>
                  <a:lnTo>
                    <a:pt x="350" y="100"/>
                  </a:lnTo>
                  <a:lnTo>
                    <a:pt x="344" y="102"/>
                  </a:lnTo>
                  <a:lnTo>
                    <a:pt x="340" y="102"/>
                  </a:lnTo>
                  <a:lnTo>
                    <a:pt x="338" y="102"/>
                  </a:lnTo>
                  <a:lnTo>
                    <a:pt x="338" y="100"/>
                  </a:lnTo>
                  <a:lnTo>
                    <a:pt x="338" y="100"/>
                  </a:lnTo>
                  <a:lnTo>
                    <a:pt x="334" y="96"/>
                  </a:lnTo>
                  <a:lnTo>
                    <a:pt x="332" y="94"/>
                  </a:lnTo>
                  <a:lnTo>
                    <a:pt x="326" y="92"/>
                  </a:lnTo>
                  <a:lnTo>
                    <a:pt x="320" y="86"/>
                  </a:lnTo>
                  <a:lnTo>
                    <a:pt x="320" y="86"/>
                  </a:lnTo>
                  <a:lnTo>
                    <a:pt x="304" y="70"/>
                  </a:lnTo>
                  <a:lnTo>
                    <a:pt x="300" y="68"/>
                  </a:lnTo>
                  <a:lnTo>
                    <a:pt x="300" y="70"/>
                  </a:lnTo>
                  <a:lnTo>
                    <a:pt x="300" y="72"/>
                  </a:lnTo>
                  <a:lnTo>
                    <a:pt x="300" y="72"/>
                  </a:lnTo>
                  <a:lnTo>
                    <a:pt x="300" y="76"/>
                  </a:lnTo>
                  <a:lnTo>
                    <a:pt x="300" y="76"/>
                  </a:lnTo>
                  <a:lnTo>
                    <a:pt x="296" y="76"/>
                  </a:lnTo>
                  <a:lnTo>
                    <a:pt x="294" y="70"/>
                  </a:lnTo>
                  <a:lnTo>
                    <a:pt x="292" y="64"/>
                  </a:lnTo>
                  <a:lnTo>
                    <a:pt x="292" y="64"/>
                  </a:lnTo>
                  <a:lnTo>
                    <a:pt x="292" y="62"/>
                  </a:lnTo>
                  <a:lnTo>
                    <a:pt x="292" y="60"/>
                  </a:lnTo>
                  <a:lnTo>
                    <a:pt x="286" y="60"/>
                  </a:lnTo>
                  <a:lnTo>
                    <a:pt x="276" y="56"/>
                  </a:lnTo>
                  <a:lnTo>
                    <a:pt x="268" y="54"/>
                  </a:lnTo>
                  <a:lnTo>
                    <a:pt x="260" y="48"/>
                  </a:lnTo>
                  <a:lnTo>
                    <a:pt x="260" y="48"/>
                  </a:lnTo>
                  <a:lnTo>
                    <a:pt x="252" y="42"/>
                  </a:lnTo>
                  <a:lnTo>
                    <a:pt x="244" y="40"/>
                  </a:lnTo>
                  <a:lnTo>
                    <a:pt x="234" y="40"/>
                  </a:lnTo>
                  <a:lnTo>
                    <a:pt x="230" y="40"/>
                  </a:lnTo>
                  <a:lnTo>
                    <a:pt x="226" y="38"/>
                  </a:lnTo>
                  <a:lnTo>
                    <a:pt x="220" y="34"/>
                  </a:lnTo>
                  <a:lnTo>
                    <a:pt x="216" y="28"/>
                  </a:lnTo>
                  <a:lnTo>
                    <a:pt x="216" y="28"/>
                  </a:lnTo>
                  <a:lnTo>
                    <a:pt x="210" y="20"/>
                  </a:lnTo>
                  <a:lnTo>
                    <a:pt x="204" y="16"/>
                  </a:lnTo>
                  <a:lnTo>
                    <a:pt x="200" y="14"/>
                  </a:lnTo>
                  <a:lnTo>
                    <a:pt x="194" y="14"/>
                  </a:lnTo>
                  <a:lnTo>
                    <a:pt x="186" y="14"/>
                  </a:lnTo>
                  <a:lnTo>
                    <a:pt x="182" y="12"/>
                  </a:lnTo>
                  <a:lnTo>
                    <a:pt x="180" y="8"/>
                  </a:lnTo>
                  <a:lnTo>
                    <a:pt x="180" y="8"/>
                  </a:lnTo>
                  <a:lnTo>
                    <a:pt x="176" y="6"/>
                  </a:lnTo>
                  <a:lnTo>
                    <a:pt x="174" y="4"/>
                  </a:lnTo>
                  <a:lnTo>
                    <a:pt x="168" y="6"/>
                  </a:lnTo>
                  <a:lnTo>
                    <a:pt x="164" y="8"/>
                  </a:lnTo>
                  <a:lnTo>
                    <a:pt x="160" y="6"/>
                  </a:lnTo>
                  <a:lnTo>
                    <a:pt x="156" y="4"/>
                  </a:lnTo>
                  <a:lnTo>
                    <a:pt x="156" y="4"/>
                  </a:lnTo>
                  <a:lnTo>
                    <a:pt x="150" y="0"/>
                  </a:lnTo>
                  <a:lnTo>
                    <a:pt x="148" y="2"/>
                  </a:lnTo>
                  <a:lnTo>
                    <a:pt x="146" y="2"/>
                  </a:lnTo>
                  <a:lnTo>
                    <a:pt x="142" y="4"/>
                  </a:lnTo>
                  <a:lnTo>
                    <a:pt x="136" y="4"/>
                  </a:lnTo>
                  <a:lnTo>
                    <a:pt x="126" y="2"/>
                  </a:lnTo>
                  <a:lnTo>
                    <a:pt x="126" y="2"/>
                  </a:lnTo>
                  <a:lnTo>
                    <a:pt x="118" y="0"/>
                  </a:lnTo>
                  <a:lnTo>
                    <a:pt x="112" y="0"/>
                  </a:lnTo>
                  <a:lnTo>
                    <a:pt x="108" y="2"/>
                  </a:lnTo>
                  <a:lnTo>
                    <a:pt x="104" y="4"/>
                  </a:lnTo>
                  <a:lnTo>
                    <a:pt x="98" y="8"/>
                  </a:lnTo>
                  <a:lnTo>
                    <a:pt x="92" y="10"/>
                  </a:lnTo>
                  <a:lnTo>
                    <a:pt x="86" y="10"/>
                  </a:lnTo>
                  <a:lnTo>
                    <a:pt x="86" y="10"/>
                  </a:lnTo>
                  <a:lnTo>
                    <a:pt x="68" y="14"/>
                  </a:lnTo>
                  <a:lnTo>
                    <a:pt x="56" y="18"/>
                  </a:lnTo>
                  <a:lnTo>
                    <a:pt x="44" y="22"/>
                  </a:lnTo>
                  <a:lnTo>
                    <a:pt x="36" y="28"/>
                  </a:lnTo>
                  <a:lnTo>
                    <a:pt x="28" y="34"/>
                  </a:lnTo>
                  <a:lnTo>
                    <a:pt x="24" y="42"/>
                  </a:lnTo>
                  <a:lnTo>
                    <a:pt x="22" y="48"/>
                  </a:lnTo>
                  <a:lnTo>
                    <a:pt x="24" y="54"/>
                  </a:lnTo>
                  <a:lnTo>
                    <a:pt x="24" y="54"/>
                  </a:lnTo>
                  <a:lnTo>
                    <a:pt x="24" y="58"/>
                  </a:lnTo>
                  <a:lnTo>
                    <a:pt x="22" y="60"/>
                  </a:lnTo>
                  <a:lnTo>
                    <a:pt x="14" y="62"/>
                  </a:lnTo>
                  <a:lnTo>
                    <a:pt x="4" y="64"/>
                  </a:lnTo>
                  <a:lnTo>
                    <a:pt x="2" y="66"/>
                  </a:lnTo>
                  <a:lnTo>
                    <a:pt x="0" y="68"/>
                  </a:lnTo>
                  <a:lnTo>
                    <a:pt x="0" y="68"/>
                  </a:lnTo>
                  <a:lnTo>
                    <a:pt x="2" y="70"/>
                  </a:lnTo>
                  <a:lnTo>
                    <a:pt x="4" y="72"/>
                  </a:lnTo>
                  <a:lnTo>
                    <a:pt x="8" y="72"/>
                  </a:lnTo>
                  <a:lnTo>
                    <a:pt x="14" y="72"/>
                  </a:lnTo>
                  <a:lnTo>
                    <a:pt x="16" y="72"/>
                  </a:lnTo>
                  <a:lnTo>
                    <a:pt x="18" y="72"/>
                  </a:lnTo>
                  <a:lnTo>
                    <a:pt x="18" y="72"/>
                  </a:lnTo>
                  <a:lnTo>
                    <a:pt x="18" y="74"/>
                  </a:lnTo>
                  <a:lnTo>
                    <a:pt x="20" y="74"/>
                  </a:lnTo>
                  <a:lnTo>
                    <a:pt x="24" y="72"/>
                  </a:lnTo>
                  <a:lnTo>
                    <a:pt x="30" y="68"/>
                  </a:lnTo>
                  <a:lnTo>
                    <a:pt x="38" y="68"/>
                  </a:lnTo>
                  <a:lnTo>
                    <a:pt x="38" y="68"/>
                  </a:lnTo>
                  <a:lnTo>
                    <a:pt x="40" y="62"/>
                  </a:lnTo>
                  <a:lnTo>
                    <a:pt x="42" y="58"/>
                  </a:lnTo>
                  <a:lnTo>
                    <a:pt x="52" y="54"/>
                  </a:lnTo>
                  <a:lnTo>
                    <a:pt x="62" y="48"/>
                  </a:lnTo>
                  <a:lnTo>
                    <a:pt x="70" y="44"/>
                  </a:lnTo>
                  <a:lnTo>
                    <a:pt x="76" y="40"/>
                  </a:lnTo>
                  <a:lnTo>
                    <a:pt x="76" y="40"/>
                  </a:lnTo>
                  <a:lnTo>
                    <a:pt x="84" y="34"/>
                  </a:lnTo>
                  <a:lnTo>
                    <a:pt x="92" y="30"/>
                  </a:lnTo>
                  <a:lnTo>
                    <a:pt x="100" y="28"/>
                  </a:lnTo>
                  <a:lnTo>
                    <a:pt x="108" y="28"/>
                  </a:lnTo>
                  <a:lnTo>
                    <a:pt x="124" y="28"/>
                  </a:lnTo>
                  <a:lnTo>
                    <a:pt x="132" y="32"/>
                  </a:lnTo>
                  <a:lnTo>
                    <a:pt x="132" y="32"/>
                  </a:lnTo>
                  <a:lnTo>
                    <a:pt x="134" y="34"/>
                  </a:lnTo>
                  <a:lnTo>
                    <a:pt x="132" y="36"/>
                  </a:lnTo>
                  <a:lnTo>
                    <a:pt x="124" y="38"/>
                  </a:lnTo>
                  <a:lnTo>
                    <a:pt x="116" y="42"/>
                  </a:lnTo>
                  <a:lnTo>
                    <a:pt x="116" y="44"/>
                  </a:lnTo>
                  <a:lnTo>
                    <a:pt x="118" y="46"/>
                  </a:lnTo>
                  <a:lnTo>
                    <a:pt x="118" y="46"/>
                  </a:lnTo>
                  <a:lnTo>
                    <a:pt x="126" y="52"/>
                  </a:lnTo>
                  <a:lnTo>
                    <a:pt x="134" y="56"/>
                  </a:lnTo>
                  <a:lnTo>
                    <a:pt x="146" y="58"/>
                  </a:lnTo>
                  <a:lnTo>
                    <a:pt x="164" y="58"/>
                  </a:lnTo>
                  <a:lnTo>
                    <a:pt x="164" y="58"/>
                  </a:lnTo>
                  <a:lnTo>
                    <a:pt x="174" y="58"/>
                  </a:lnTo>
                  <a:lnTo>
                    <a:pt x="180" y="60"/>
                  </a:lnTo>
                  <a:lnTo>
                    <a:pt x="186" y="62"/>
                  </a:lnTo>
                  <a:lnTo>
                    <a:pt x="190" y="66"/>
                  </a:lnTo>
                  <a:lnTo>
                    <a:pt x="200" y="74"/>
                  </a:lnTo>
                  <a:lnTo>
                    <a:pt x="206" y="78"/>
                  </a:lnTo>
                  <a:lnTo>
                    <a:pt x="214" y="80"/>
                  </a:lnTo>
                  <a:lnTo>
                    <a:pt x="214" y="80"/>
                  </a:lnTo>
                  <a:lnTo>
                    <a:pt x="222" y="84"/>
                  </a:lnTo>
                  <a:lnTo>
                    <a:pt x="230" y="84"/>
                  </a:lnTo>
                  <a:lnTo>
                    <a:pt x="242" y="84"/>
                  </a:lnTo>
                  <a:lnTo>
                    <a:pt x="246" y="84"/>
                  </a:lnTo>
                  <a:lnTo>
                    <a:pt x="250" y="86"/>
                  </a:lnTo>
                  <a:lnTo>
                    <a:pt x="252" y="88"/>
                  </a:lnTo>
                  <a:lnTo>
                    <a:pt x="256" y="94"/>
                  </a:lnTo>
                  <a:lnTo>
                    <a:pt x="256" y="94"/>
                  </a:lnTo>
                  <a:lnTo>
                    <a:pt x="260" y="106"/>
                  </a:lnTo>
                  <a:lnTo>
                    <a:pt x="266" y="116"/>
                  </a:lnTo>
                  <a:lnTo>
                    <a:pt x="268" y="120"/>
                  </a:lnTo>
                  <a:lnTo>
                    <a:pt x="274" y="124"/>
                  </a:lnTo>
                  <a:lnTo>
                    <a:pt x="280" y="126"/>
                  </a:lnTo>
                  <a:lnTo>
                    <a:pt x="288" y="128"/>
                  </a:lnTo>
                  <a:lnTo>
                    <a:pt x="288" y="128"/>
                  </a:lnTo>
                  <a:lnTo>
                    <a:pt x="304" y="128"/>
                  </a:lnTo>
                  <a:lnTo>
                    <a:pt x="310" y="130"/>
                  </a:lnTo>
                  <a:lnTo>
                    <a:pt x="316" y="134"/>
                  </a:lnTo>
                  <a:lnTo>
                    <a:pt x="318" y="136"/>
                  </a:lnTo>
                  <a:lnTo>
                    <a:pt x="318" y="140"/>
                  </a:lnTo>
                  <a:lnTo>
                    <a:pt x="316" y="144"/>
                  </a:lnTo>
                  <a:lnTo>
                    <a:pt x="310" y="150"/>
                  </a:lnTo>
                  <a:lnTo>
                    <a:pt x="310" y="150"/>
                  </a:lnTo>
                  <a:lnTo>
                    <a:pt x="298" y="158"/>
                  </a:lnTo>
                  <a:lnTo>
                    <a:pt x="292" y="162"/>
                  </a:lnTo>
                  <a:lnTo>
                    <a:pt x="290" y="166"/>
                  </a:lnTo>
                  <a:lnTo>
                    <a:pt x="290" y="168"/>
                  </a:lnTo>
                  <a:lnTo>
                    <a:pt x="296" y="170"/>
                  </a:lnTo>
                  <a:lnTo>
                    <a:pt x="328" y="166"/>
                  </a:lnTo>
                  <a:lnTo>
                    <a:pt x="328" y="166"/>
                  </a:lnTo>
                  <a:lnTo>
                    <a:pt x="348" y="164"/>
                  </a:lnTo>
                  <a:lnTo>
                    <a:pt x="360" y="166"/>
                  </a:lnTo>
                  <a:lnTo>
                    <a:pt x="370" y="166"/>
                  </a:lnTo>
                  <a:lnTo>
                    <a:pt x="376" y="168"/>
                  </a:lnTo>
                  <a:lnTo>
                    <a:pt x="382" y="170"/>
                  </a:lnTo>
                  <a:lnTo>
                    <a:pt x="386" y="172"/>
                  </a:lnTo>
                  <a:lnTo>
                    <a:pt x="392" y="170"/>
                  </a:lnTo>
                  <a:lnTo>
                    <a:pt x="400" y="166"/>
                  </a:lnTo>
                  <a:lnTo>
                    <a:pt x="400" y="16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10" name="Freeform 6084"/>
            <p:cNvSpPr/>
            <p:nvPr/>
          </p:nvSpPr>
          <p:spPr bwMode="auto">
            <a:xfrm>
              <a:off x="7070450" y="2349117"/>
              <a:ext cx="3395" cy="3394"/>
            </a:xfrm>
            <a:custGeom>
              <a:avLst/>
              <a:gdLst/>
              <a:ahLst/>
              <a:cxnLst>
                <a:cxn ang="0">
                  <a:pos x="0" y="6"/>
                </a:cxn>
                <a:cxn ang="0">
                  <a:pos x="0" y="6"/>
                </a:cxn>
                <a:cxn ang="0">
                  <a:pos x="0" y="8"/>
                </a:cxn>
                <a:cxn ang="0">
                  <a:pos x="4" y="6"/>
                </a:cxn>
                <a:cxn ang="0">
                  <a:pos x="6" y="4"/>
                </a:cxn>
                <a:cxn ang="0">
                  <a:pos x="8" y="2"/>
                </a:cxn>
                <a:cxn ang="0">
                  <a:pos x="8" y="2"/>
                </a:cxn>
                <a:cxn ang="0">
                  <a:pos x="6" y="0"/>
                </a:cxn>
                <a:cxn ang="0">
                  <a:pos x="2" y="2"/>
                </a:cxn>
                <a:cxn ang="0">
                  <a:pos x="0" y="4"/>
                </a:cxn>
                <a:cxn ang="0">
                  <a:pos x="0" y="6"/>
                </a:cxn>
                <a:cxn ang="0">
                  <a:pos x="0" y="6"/>
                </a:cxn>
              </a:cxnLst>
              <a:rect l="0" t="0" r="r" b="b"/>
              <a:pathLst>
                <a:path w="8" h="8">
                  <a:moveTo>
                    <a:pt x="0" y="6"/>
                  </a:moveTo>
                  <a:lnTo>
                    <a:pt x="0" y="6"/>
                  </a:lnTo>
                  <a:lnTo>
                    <a:pt x="0" y="8"/>
                  </a:lnTo>
                  <a:lnTo>
                    <a:pt x="4" y="6"/>
                  </a:lnTo>
                  <a:lnTo>
                    <a:pt x="6" y="4"/>
                  </a:lnTo>
                  <a:lnTo>
                    <a:pt x="8" y="2"/>
                  </a:lnTo>
                  <a:lnTo>
                    <a:pt x="8" y="2"/>
                  </a:lnTo>
                  <a:lnTo>
                    <a:pt x="6" y="0"/>
                  </a:lnTo>
                  <a:lnTo>
                    <a:pt x="2" y="2"/>
                  </a:lnTo>
                  <a:lnTo>
                    <a:pt x="0" y="4"/>
                  </a:lnTo>
                  <a:lnTo>
                    <a:pt x="0" y="6"/>
                  </a:lnTo>
                  <a:lnTo>
                    <a:pt x="0" y="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11" name="Freeform 6086"/>
            <p:cNvSpPr>
              <a:spLocks noEditPoints="1"/>
            </p:cNvSpPr>
            <p:nvPr/>
          </p:nvSpPr>
          <p:spPr bwMode="auto">
            <a:xfrm>
              <a:off x="5276448" y="1012634"/>
              <a:ext cx="1920448" cy="1573231"/>
            </a:xfrm>
            <a:custGeom>
              <a:avLst/>
              <a:gdLst/>
              <a:ahLst/>
              <a:cxnLst>
                <a:cxn ang="0">
                  <a:pos x="3400" y="3516"/>
                </a:cxn>
                <a:cxn ang="0">
                  <a:pos x="3292" y="3276"/>
                </a:cxn>
                <a:cxn ang="0">
                  <a:pos x="3246" y="3102"/>
                </a:cxn>
                <a:cxn ang="0">
                  <a:pos x="3116" y="3080"/>
                </a:cxn>
                <a:cxn ang="0">
                  <a:pos x="2830" y="2916"/>
                </a:cxn>
                <a:cxn ang="0">
                  <a:pos x="3078" y="2572"/>
                </a:cxn>
                <a:cxn ang="0">
                  <a:pos x="3134" y="2554"/>
                </a:cxn>
                <a:cxn ang="0">
                  <a:pos x="3436" y="2646"/>
                </a:cxn>
                <a:cxn ang="0">
                  <a:pos x="3526" y="2642"/>
                </a:cxn>
                <a:cxn ang="0">
                  <a:pos x="3686" y="2282"/>
                </a:cxn>
                <a:cxn ang="0">
                  <a:pos x="3698" y="2162"/>
                </a:cxn>
                <a:cxn ang="0">
                  <a:pos x="3748" y="2092"/>
                </a:cxn>
                <a:cxn ang="0">
                  <a:pos x="3924" y="1928"/>
                </a:cxn>
                <a:cxn ang="0">
                  <a:pos x="4006" y="1782"/>
                </a:cxn>
                <a:cxn ang="0">
                  <a:pos x="4138" y="1824"/>
                </a:cxn>
                <a:cxn ang="0">
                  <a:pos x="4150" y="1496"/>
                </a:cxn>
                <a:cxn ang="0">
                  <a:pos x="4522" y="1296"/>
                </a:cxn>
                <a:cxn ang="0">
                  <a:pos x="4314" y="1090"/>
                </a:cxn>
                <a:cxn ang="0">
                  <a:pos x="4060" y="934"/>
                </a:cxn>
                <a:cxn ang="0">
                  <a:pos x="3720" y="680"/>
                </a:cxn>
                <a:cxn ang="0">
                  <a:pos x="3570" y="1166"/>
                </a:cxn>
                <a:cxn ang="0">
                  <a:pos x="3346" y="1132"/>
                </a:cxn>
                <a:cxn ang="0">
                  <a:pos x="3060" y="648"/>
                </a:cxn>
                <a:cxn ang="0">
                  <a:pos x="3304" y="420"/>
                </a:cxn>
                <a:cxn ang="0">
                  <a:pos x="3452" y="258"/>
                </a:cxn>
                <a:cxn ang="0">
                  <a:pos x="3282" y="322"/>
                </a:cxn>
                <a:cxn ang="0">
                  <a:pos x="3048" y="164"/>
                </a:cxn>
                <a:cxn ang="0">
                  <a:pos x="2954" y="232"/>
                </a:cxn>
                <a:cxn ang="0">
                  <a:pos x="2726" y="298"/>
                </a:cxn>
                <a:cxn ang="0">
                  <a:pos x="2330" y="286"/>
                </a:cxn>
                <a:cxn ang="0">
                  <a:pos x="1732" y="136"/>
                </a:cxn>
                <a:cxn ang="0">
                  <a:pos x="1406" y="178"/>
                </a:cxn>
                <a:cxn ang="0">
                  <a:pos x="636" y="94"/>
                </a:cxn>
                <a:cxn ang="0">
                  <a:pos x="54" y="266"/>
                </a:cxn>
                <a:cxn ang="0">
                  <a:pos x="28" y="440"/>
                </a:cxn>
                <a:cxn ang="0">
                  <a:pos x="270" y="598"/>
                </a:cxn>
                <a:cxn ang="0">
                  <a:pos x="246" y="900"/>
                </a:cxn>
                <a:cxn ang="0">
                  <a:pos x="218" y="1124"/>
                </a:cxn>
                <a:cxn ang="0">
                  <a:pos x="548" y="956"/>
                </a:cxn>
                <a:cxn ang="0">
                  <a:pos x="648" y="882"/>
                </a:cxn>
                <a:cxn ang="0">
                  <a:pos x="1136" y="842"/>
                </a:cxn>
                <a:cxn ang="0">
                  <a:pos x="1412" y="1020"/>
                </a:cxn>
                <a:cxn ang="0">
                  <a:pos x="1524" y="1162"/>
                </a:cxn>
                <a:cxn ang="0">
                  <a:pos x="1646" y="1306"/>
                </a:cxn>
                <a:cxn ang="0">
                  <a:pos x="1750" y="1434"/>
                </a:cxn>
                <a:cxn ang="0">
                  <a:pos x="1840" y="1570"/>
                </a:cxn>
                <a:cxn ang="0">
                  <a:pos x="1838" y="2170"/>
                </a:cxn>
                <a:cxn ang="0">
                  <a:pos x="2146" y="2682"/>
                </a:cxn>
                <a:cxn ang="0">
                  <a:pos x="2168" y="2564"/>
                </a:cxn>
                <a:cxn ang="0">
                  <a:pos x="2530" y="2998"/>
                </a:cxn>
                <a:cxn ang="0">
                  <a:pos x="3202" y="3400"/>
                </a:cxn>
                <a:cxn ang="0">
                  <a:pos x="3330" y="3570"/>
                </a:cxn>
                <a:cxn ang="0">
                  <a:pos x="3432" y="3656"/>
                </a:cxn>
                <a:cxn ang="0">
                  <a:pos x="3562" y="3616"/>
                </a:cxn>
                <a:cxn ang="0">
                  <a:pos x="3408" y="1922"/>
                </a:cxn>
                <a:cxn ang="0">
                  <a:pos x="3590" y="1870"/>
                </a:cxn>
                <a:cxn ang="0">
                  <a:pos x="3578" y="1812"/>
                </a:cxn>
                <a:cxn ang="0">
                  <a:pos x="3344" y="1588"/>
                </a:cxn>
                <a:cxn ang="0">
                  <a:pos x="3548" y="1750"/>
                </a:cxn>
                <a:cxn ang="0">
                  <a:pos x="3418" y="1798"/>
                </a:cxn>
                <a:cxn ang="0">
                  <a:pos x="3294" y="1766"/>
                </a:cxn>
                <a:cxn ang="0">
                  <a:pos x="3244" y="1726"/>
                </a:cxn>
                <a:cxn ang="0">
                  <a:pos x="3258" y="1654"/>
                </a:cxn>
              </a:cxnLst>
              <a:rect l="0" t="0" r="r" b="b"/>
              <a:pathLst>
                <a:path w="4526" h="3708">
                  <a:moveTo>
                    <a:pt x="3654" y="3626"/>
                  </a:moveTo>
                  <a:lnTo>
                    <a:pt x="3654" y="3626"/>
                  </a:lnTo>
                  <a:lnTo>
                    <a:pt x="3654" y="3626"/>
                  </a:lnTo>
                  <a:lnTo>
                    <a:pt x="3654" y="3626"/>
                  </a:lnTo>
                  <a:lnTo>
                    <a:pt x="3642" y="3614"/>
                  </a:lnTo>
                  <a:lnTo>
                    <a:pt x="3628" y="3600"/>
                  </a:lnTo>
                  <a:lnTo>
                    <a:pt x="3622" y="3596"/>
                  </a:lnTo>
                  <a:lnTo>
                    <a:pt x="3614" y="3592"/>
                  </a:lnTo>
                  <a:lnTo>
                    <a:pt x="3606" y="3590"/>
                  </a:lnTo>
                  <a:lnTo>
                    <a:pt x="3598" y="3588"/>
                  </a:lnTo>
                  <a:lnTo>
                    <a:pt x="3598" y="3588"/>
                  </a:lnTo>
                  <a:lnTo>
                    <a:pt x="3588" y="3590"/>
                  </a:lnTo>
                  <a:lnTo>
                    <a:pt x="3588" y="3588"/>
                  </a:lnTo>
                  <a:lnTo>
                    <a:pt x="3588" y="3588"/>
                  </a:lnTo>
                  <a:lnTo>
                    <a:pt x="3588" y="3586"/>
                  </a:lnTo>
                  <a:lnTo>
                    <a:pt x="3586" y="3584"/>
                  </a:lnTo>
                  <a:lnTo>
                    <a:pt x="3574" y="3582"/>
                  </a:lnTo>
                  <a:lnTo>
                    <a:pt x="3574" y="3582"/>
                  </a:lnTo>
                  <a:lnTo>
                    <a:pt x="3562" y="3582"/>
                  </a:lnTo>
                  <a:lnTo>
                    <a:pt x="3560" y="3582"/>
                  </a:lnTo>
                  <a:lnTo>
                    <a:pt x="3560" y="3584"/>
                  </a:lnTo>
                  <a:lnTo>
                    <a:pt x="3556" y="3590"/>
                  </a:lnTo>
                  <a:lnTo>
                    <a:pt x="3552" y="3594"/>
                  </a:lnTo>
                  <a:lnTo>
                    <a:pt x="3546" y="3598"/>
                  </a:lnTo>
                  <a:lnTo>
                    <a:pt x="3546" y="3598"/>
                  </a:lnTo>
                  <a:lnTo>
                    <a:pt x="3524" y="3608"/>
                  </a:lnTo>
                  <a:lnTo>
                    <a:pt x="3518" y="3612"/>
                  </a:lnTo>
                  <a:lnTo>
                    <a:pt x="3514" y="3616"/>
                  </a:lnTo>
                  <a:lnTo>
                    <a:pt x="3496" y="3622"/>
                  </a:lnTo>
                  <a:lnTo>
                    <a:pt x="3496" y="3622"/>
                  </a:lnTo>
                  <a:lnTo>
                    <a:pt x="3492" y="3622"/>
                  </a:lnTo>
                  <a:lnTo>
                    <a:pt x="3488" y="3620"/>
                  </a:lnTo>
                  <a:lnTo>
                    <a:pt x="3480" y="3612"/>
                  </a:lnTo>
                  <a:lnTo>
                    <a:pt x="3480" y="3612"/>
                  </a:lnTo>
                  <a:lnTo>
                    <a:pt x="3476" y="3608"/>
                  </a:lnTo>
                  <a:lnTo>
                    <a:pt x="3474" y="3604"/>
                  </a:lnTo>
                  <a:lnTo>
                    <a:pt x="3474" y="3604"/>
                  </a:lnTo>
                  <a:lnTo>
                    <a:pt x="3472" y="3602"/>
                  </a:lnTo>
                  <a:lnTo>
                    <a:pt x="3470" y="3602"/>
                  </a:lnTo>
                  <a:lnTo>
                    <a:pt x="3468" y="3604"/>
                  </a:lnTo>
                  <a:lnTo>
                    <a:pt x="3470" y="3610"/>
                  </a:lnTo>
                  <a:lnTo>
                    <a:pt x="3470" y="3610"/>
                  </a:lnTo>
                  <a:lnTo>
                    <a:pt x="3470" y="3610"/>
                  </a:lnTo>
                  <a:lnTo>
                    <a:pt x="3468" y="3612"/>
                  </a:lnTo>
                  <a:lnTo>
                    <a:pt x="3464" y="3612"/>
                  </a:lnTo>
                  <a:lnTo>
                    <a:pt x="3460" y="3610"/>
                  </a:lnTo>
                  <a:lnTo>
                    <a:pt x="3456" y="3608"/>
                  </a:lnTo>
                  <a:lnTo>
                    <a:pt x="3456" y="3608"/>
                  </a:lnTo>
                  <a:lnTo>
                    <a:pt x="3458" y="3604"/>
                  </a:lnTo>
                  <a:lnTo>
                    <a:pt x="3460" y="3604"/>
                  </a:lnTo>
                  <a:lnTo>
                    <a:pt x="3460" y="3602"/>
                  </a:lnTo>
                  <a:lnTo>
                    <a:pt x="3460" y="3600"/>
                  </a:lnTo>
                  <a:lnTo>
                    <a:pt x="3460" y="3600"/>
                  </a:lnTo>
                  <a:lnTo>
                    <a:pt x="3458" y="3600"/>
                  </a:lnTo>
                  <a:lnTo>
                    <a:pt x="3454" y="3600"/>
                  </a:lnTo>
                  <a:lnTo>
                    <a:pt x="3452" y="3600"/>
                  </a:lnTo>
                  <a:lnTo>
                    <a:pt x="3452" y="3596"/>
                  </a:lnTo>
                  <a:lnTo>
                    <a:pt x="3452" y="3596"/>
                  </a:lnTo>
                  <a:lnTo>
                    <a:pt x="3452" y="3590"/>
                  </a:lnTo>
                  <a:lnTo>
                    <a:pt x="3450" y="3588"/>
                  </a:lnTo>
                  <a:lnTo>
                    <a:pt x="3444" y="3584"/>
                  </a:lnTo>
                  <a:lnTo>
                    <a:pt x="3444" y="3584"/>
                  </a:lnTo>
                  <a:lnTo>
                    <a:pt x="3440" y="3578"/>
                  </a:lnTo>
                  <a:lnTo>
                    <a:pt x="3432" y="3568"/>
                  </a:lnTo>
                  <a:lnTo>
                    <a:pt x="3422" y="3558"/>
                  </a:lnTo>
                  <a:lnTo>
                    <a:pt x="3412" y="3544"/>
                  </a:lnTo>
                  <a:lnTo>
                    <a:pt x="3412" y="3544"/>
                  </a:lnTo>
                  <a:lnTo>
                    <a:pt x="3406" y="3534"/>
                  </a:lnTo>
                  <a:lnTo>
                    <a:pt x="3404" y="3528"/>
                  </a:lnTo>
                  <a:lnTo>
                    <a:pt x="3404" y="3522"/>
                  </a:lnTo>
                  <a:lnTo>
                    <a:pt x="3400" y="3516"/>
                  </a:lnTo>
                  <a:lnTo>
                    <a:pt x="3400" y="3516"/>
                  </a:lnTo>
                  <a:lnTo>
                    <a:pt x="3396" y="3512"/>
                  </a:lnTo>
                  <a:lnTo>
                    <a:pt x="3392" y="3504"/>
                  </a:lnTo>
                  <a:lnTo>
                    <a:pt x="3392" y="3504"/>
                  </a:lnTo>
                  <a:lnTo>
                    <a:pt x="3392" y="3498"/>
                  </a:lnTo>
                  <a:lnTo>
                    <a:pt x="3392" y="3492"/>
                  </a:lnTo>
                  <a:lnTo>
                    <a:pt x="3396" y="3486"/>
                  </a:lnTo>
                  <a:lnTo>
                    <a:pt x="3398" y="3484"/>
                  </a:lnTo>
                  <a:lnTo>
                    <a:pt x="3398" y="3484"/>
                  </a:lnTo>
                  <a:lnTo>
                    <a:pt x="3400" y="3482"/>
                  </a:lnTo>
                  <a:lnTo>
                    <a:pt x="3400" y="3478"/>
                  </a:lnTo>
                  <a:lnTo>
                    <a:pt x="3398" y="3474"/>
                  </a:lnTo>
                  <a:lnTo>
                    <a:pt x="3396" y="3472"/>
                  </a:lnTo>
                  <a:lnTo>
                    <a:pt x="3396" y="3472"/>
                  </a:lnTo>
                  <a:lnTo>
                    <a:pt x="3396" y="3470"/>
                  </a:lnTo>
                  <a:lnTo>
                    <a:pt x="3394" y="3470"/>
                  </a:lnTo>
                  <a:lnTo>
                    <a:pt x="3396" y="3464"/>
                  </a:lnTo>
                  <a:lnTo>
                    <a:pt x="3400" y="3452"/>
                  </a:lnTo>
                  <a:lnTo>
                    <a:pt x="3400" y="3452"/>
                  </a:lnTo>
                  <a:lnTo>
                    <a:pt x="3400" y="3446"/>
                  </a:lnTo>
                  <a:lnTo>
                    <a:pt x="3402" y="3444"/>
                  </a:lnTo>
                  <a:lnTo>
                    <a:pt x="3404" y="3444"/>
                  </a:lnTo>
                  <a:lnTo>
                    <a:pt x="3404" y="3444"/>
                  </a:lnTo>
                  <a:lnTo>
                    <a:pt x="3408" y="3444"/>
                  </a:lnTo>
                  <a:lnTo>
                    <a:pt x="3406" y="3438"/>
                  </a:lnTo>
                  <a:lnTo>
                    <a:pt x="3406" y="3438"/>
                  </a:lnTo>
                  <a:lnTo>
                    <a:pt x="3406" y="3424"/>
                  </a:lnTo>
                  <a:lnTo>
                    <a:pt x="3404" y="3404"/>
                  </a:lnTo>
                  <a:lnTo>
                    <a:pt x="3404" y="3404"/>
                  </a:lnTo>
                  <a:lnTo>
                    <a:pt x="3402" y="3396"/>
                  </a:lnTo>
                  <a:lnTo>
                    <a:pt x="3404" y="3392"/>
                  </a:lnTo>
                  <a:lnTo>
                    <a:pt x="3406" y="3386"/>
                  </a:lnTo>
                  <a:lnTo>
                    <a:pt x="3408" y="3378"/>
                  </a:lnTo>
                  <a:lnTo>
                    <a:pt x="3408" y="3378"/>
                  </a:lnTo>
                  <a:lnTo>
                    <a:pt x="3410" y="3368"/>
                  </a:lnTo>
                  <a:lnTo>
                    <a:pt x="3414" y="3358"/>
                  </a:lnTo>
                  <a:lnTo>
                    <a:pt x="3418" y="3350"/>
                  </a:lnTo>
                  <a:lnTo>
                    <a:pt x="3418" y="3346"/>
                  </a:lnTo>
                  <a:lnTo>
                    <a:pt x="3418" y="3342"/>
                  </a:lnTo>
                  <a:lnTo>
                    <a:pt x="3418" y="3342"/>
                  </a:lnTo>
                  <a:lnTo>
                    <a:pt x="3416" y="3334"/>
                  </a:lnTo>
                  <a:lnTo>
                    <a:pt x="3416" y="3328"/>
                  </a:lnTo>
                  <a:lnTo>
                    <a:pt x="3418" y="3324"/>
                  </a:lnTo>
                  <a:lnTo>
                    <a:pt x="3420" y="3318"/>
                  </a:lnTo>
                  <a:lnTo>
                    <a:pt x="3420" y="3318"/>
                  </a:lnTo>
                  <a:lnTo>
                    <a:pt x="3420" y="3314"/>
                  </a:lnTo>
                  <a:lnTo>
                    <a:pt x="3418" y="3310"/>
                  </a:lnTo>
                  <a:lnTo>
                    <a:pt x="3412" y="3304"/>
                  </a:lnTo>
                  <a:lnTo>
                    <a:pt x="3406" y="3300"/>
                  </a:lnTo>
                  <a:lnTo>
                    <a:pt x="3406" y="3300"/>
                  </a:lnTo>
                  <a:lnTo>
                    <a:pt x="3388" y="3290"/>
                  </a:lnTo>
                  <a:lnTo>
                    <a:pt x="3380" y="3280"/>
                  </a:lnTo>
                  <a:lnTo>
                    <a:pt x="3380" y="3280"/>
                  </a:lnTo>
                  <a:lnTo>
                    <a:pt x="3372" y="3274"/>
                  </a:lnTo>
                  <a:lnTo>
                    <a:pt x="3360" y="3270"/>
                  </a:lnTo>
                  <a:lnTo>
                    <a:pt x="3350" y="3268"/>
                  </a:lnTo>
                  <a:lnTo>
                    <a:pt x="3344" y="3268"/>
                  </a:lnTo>
                  <a:lnTo>
                    <a:pt x="3344" y="3268"/>
                  </a:lnTo>
                  <a:lnTo>
                    <a:pt x="3340" y="3270"/>
                  </a:lnTo>
                  <a:lnTo>
                    <a:pt x="3334" y="3270"/>
                  </a:lnTo>
                  <a:lnTo>
                    <a:pt x="3326" y="3270"/>
                  </a:lnTo>
                  <a:lnTo>
                    <a:pt x="3320" y="3268"/>
                  </a:lnTo>
                  <a:lnTo>
                    <a:pt x="3320" y="3268"/>
                  </a:lnTo>
                  <a:lnTo>
                    <a:pt x="3308" y="3264"/>
                  </a:lnTo>
                  <a:lnTo>
                    <a:pt x="3306" y="3264"/>
                  </a:lnTo>
                  <a:lnTo>
                    <a:pt x="3308" y="3266"/>
                  </a:lnTo>
                  <a:lnTo>
                    <a:pt x="3308" y="3266"/>
                  </a:lnTo>
                  <a:lnTo>
                    <a:pt x="3308" y="3268"/>
                  </a:lnTo>
                  <a:lnTo>
                    <a:pt x="3308" y="3270"/>
                  </a:lnTo>
                  <a:lnTo>
                    <a:pt x="3304" y="3272"/>
                  </a:lnTo>
                  <a:lnTo>
                    <a:pt x="3292" y="3276"/>
                  </a:lnTo>
                  <a:lnTo>
                    <a:pt x="3292" y="3276"/>
                  </a:lnTo>
                  <a:lnTo>
                    <a:pt x="3278" y="3278"/>
                  </a:lnTo>
                  <a:lnTo>
                    <a:pt x="3266" y="3276"/>
                  </a:lnTo>
                  <a:lnTo>
                    <a:pt x="3258" y="3274"/>
                  </a:lnTo>
                  <a:lnTo>
                    <a:pt x="3248" y="3274"/>
                  </a:lnTo>
                  <a:lnTo>
                    <a:pt x="3248" y="3274"/>
                  </a:lnTo>
                  <a:lnTo>
                    <a:pt x="3244" y="3276"/>
                  </a:lnTo>
                  <a:lnTo>
                    <a:pt x="3242" y="3274"/>
                  </a:lnTo>
                  <a:lnTo>
                    <a:pt x="3240" y="3272"/>
                  </a:lnTo>
                  <a:lnTo>
                    <a:pt x="3238" y="3270"/>
                  </a:lnTo>
                  <a:lnTo>
                    <a:pt x="3238" y="3270"/>
                  </a:lnTo>
                  <a:lnTo>
                    <a:pt x="3236" y="3270"/>
                  </a:lnTo>
                  <a:lnTo>
                    <a:pt x="3232" y="3272"/>
                  </a:lnTo>
                  <a:lnTo>
                    <a:pt x="3226" y="3276"/>
                  </a:lnTo>
                  <a:lnTo>
                    <a:pt x="3222" y="3282"/>
                  </a:lnTo>
                  <a:lnTo>
                    <a:pt x="3218" y="3282"/>
                  </a:lnTo>
                  <a:lnTo>
                    <a:pt x="3216" y="3280"/>
                  </a:lnTo>
                  <a:lnTo>
                    <a:pt x="3216" y="3280"/>
                  </a:lnTo>
                  <a:lnTo>
                    <a:pt x="3206" y="3272"/>
                  </a:lnTo>
                  <a:lnTo>
                    <a:pt x="3202" y="3268"/>
                  </a:lnTo>
                  <a:lnTo>
                    <a:pt x="3200" y="3268"/>
                  </a:lnTo>
                  <a:lnTo>
                    <a:pt x="3202" y="3270"/>
                  </a:lnTo>
                  <a:lnTo>
                    <a:pt x="3202" y="3270"/>
                  </a:lnTo>
                  <a:lnTo>
                    <a:pt x="3204" y="3274"/>
                  </a:lnTo>
                  <a:lnTo>
                    <a:pt x="3202" y="3280"/>
                  </a:lnTo>
                  <a:lnTo>
                    <a:pt x="3202" y="3280"/>
                  </a:lnTo>
                  <a:lnTo>
                    <a:pt x="3200" y="3282"/>
                  </a:lnTo>
                  <a:lnTo>
                    <a:pt x="3198" y="3280"/>
                  </a:lnTo>
                  <a:lnTo>
                    <a:pt x="3194" y="3274"/>
                  </a:lnTo>
                  <a:lnTo>
                    <a:pt x="3188" y="3270"/>
                  </a:lnTo>
                  <a:lnTo>
                    <a:pt x="3188" y="3270"/>
                  </a:lnTo>
                  <a:lnTo>
                    <a:pt x="3188" y="3268"/>
                  </a:lnTo>
                  <a:lnTo>
                    <a:pt x="3190" y="3264"/>
                  </a:lnTo>
                  <a:lnTo>
                    <a:pt x="3196" y="3256"/>
                  </a:lnTo>
                  <a:lnTo>
                    <a:pt x="3202" y="3250"/>
                  </a:lnTo>
                  <a:lnTo>
                    <a:pt x="3208" y="3242"/>
                  </a:lnTo>
                  <a:lnTo>
                    <a:pt x="3208" y="3242"/>
                  </a:lnTo>
                  <a:lnTo>
                    <a:pt x="3212" y="3236"/>
                  </a:lnTo>
                  <a:lnTo>
                    <a:pt x="3214" y="3228"/>
                  </a:lnTo>
                  <a:lnTo>
                    <a:pt x="3216" y="3206"/>
                  </a:lnTo>
                  <a:lnTo>
                    <a:pt x="3218" y="3182"/>
                  </a:lnTo>
                  <a:lnTo>
                    <a:pt x="3222" y="3160"/>
                  </a:lnTo>
                  <a:lnTo>
                    <a:pt x="3222" y="3160"/>
                  </a:lnTo>
                  <a:lnTo>
                    <a:pt x="3222" y="3154"/>
                  </a:lnTo>
                  <a:lnTo>
                    <a:pt x="3220" y="3150"/>
                  </a:lnTo>
                  <a:lnTo>
                    <a:pt x="3218" y="3148"/>
                  </a:lnTo>
                  <a:lnTo>
                    <a:pt x="3216" y="3148"/>
                  </a:lnTo>
                  <a:lnTo>
                    <a:pt x="3216" y="3148"/>
                  </a:lnTo>
                  <a:lnTo>
                    <a:pt x="3214" y="3150"/>
                  </a:lnTo>
                  <a:lnTo>
                    <a:pt x="3212" y="3150"/>
                  </a:lnTo>
                  <a:lnTo>
                    <a:pt x="3212" y="3144"/>
                  </a:lnTo>
                  <a:lnTo>
                    <a:pt x="3212" y="3144"/>
                  </a:lnTo>
                  <a:lnTo>
                    <a:pt x="3220" y="3128"/>
                  </a:lnTo>
                  <a:lnTo>
                    <a:pt x="3220" y="3128"/>
                  </a:lnTo>
                  <a:lnTo>
                    <a:pt x="3222" y="3124"/>
                  </a:lnTo>
                  <a:lnTo>
                    <a:pt x="3224" y="3124"/>
                  </a:lnTo>
                  <a:lnTo>
                    <a:pt x="3224" y="3128"/>
                  </a:lnTo>
                  <a:lnTo>
                    <a:pt x="3222" y="3134"/>
                  </a:lnTo>
                  <a:lnTo>
                    <a:pt x="3222" y="3134"/>
                  </a:lnTo>
                  <a:lnTo>
                    <a:pt x="3222" y="3140"/>
                  </a:lnTo>
                  <a:lnTo>
                    <a:pt x="3224" y="3144"/>
                  </a:lnTo>
                  <a:lnTo>
                    <a:pt x="3226" y="3148"/>
                  </a:lnTo>
                  <a:lnTo>
                    <a:pt x="3230" y="3154"/>
                  </a:lnTo>
                  <a:lnTo>
                    <a:pt x="3230" y="3154"/>
                  </a:lnTo>
                  <a:lnTo>
                    <a:pt x="3232" y="3156"/>
                  </a:lnTo>
                  <a:lnTo>
                    <a:pt x="3232" y="3152"/>
                  </a:lnTo>
                  <a:lnTo>
                    <a:pt x="3236" y="3138"/>
                  </a:lnTo>
                  <a:lnTo>
                    <a:pt x="3242" y="3118"/>
                  </a:lnTo>
                  <a:lnTo>
                    <a:pt x="3244" y="3104"/>
                  </a:lnTo>
                  <a:lnTo>
                    <a:pt x="3244" y="3104"/>
                  </a:lnTo>
                  <a:lnTo>
                    <a:pt x="3246" y="3102"/>
                  </a:lnTo>
                  <a:lnTo>
                    <a:pt x="3244" y="3102"/>
                  </a:lnTo>
                  <a:lnTo>
                    <a:pt x="3240" y="3102"/>
                  </a:lnTo>
                  <a:lnTo>
                    <a:pt x="3238" y="3102"/>
                  </a:lnTo>
                  <a:lnTo>
                    <a:pt x="3242" y="3098"/>
                  </a:lnTo>
                  <a:lnTo>
                    <a:pt x="3242" y="3098"/>
                  </a:lnTo>
                  <a:lnTo>
                    <a:pt x="3250" y="3088"/>
                  </a:lnTo>
                  <a:lnTo>
                    <a:pt x="3248" y="3086"/>
                  </a:lnTo>
                  <a:lnTo>
                    <a:pt x="3244" y="3088"/>
                  </a:lnTo>
                  <a:lnTo>
                    <a:pt x="3244" y="3088"/>
                  </a:lnTo>
                  <a:lnTo>
                    <a:pt x="3238" y="3090"/>
                  </a:lnTo>
                  <a:lnTo>
                    <a:pt x="3236" y="3088"/>
                  </a:lnTo>
                  <a:lnTo>
                    <a:pt x="3236" y="3084"/>
                  </a:lnTo>
                  <a:lnTo>
                    <a:pt x="3242" y="3078"/>
                  </a:lnTo>
                  <a:lnTo>
                    <a:pt x="3242" y="3078"/>
                  </a:lnTo>
                  <a:lnTo>
                    <a:pt x="3246" y="3076"/>
                  </a:lnTo>
                  <a:lnTo>
                    <a:pt x="3248" y="3072"/>
                  </a:lnTo>
                  <a:lnTo>
                    <a:pt x="3248" y="3064"/>
                  </a:lnTo>
                  <a:lnTo>
                    <a:pt x="3252" y="3050"/>
                  </a:lnTo>
                  <a:lnTo>
                    <a:pt x="3256" y="3040"/>
                  </a:lnTo>
                  <a:lnTo>
                    <a:pt x="3264" y="3030"/>
                  </a:lnTo>
                  <a:lnTo>
                    <a:pt x="3264" y="3030"/>
                  </a:lnTo>
                  <a:lnTo>
                    <a:pt x="3274" y="3016"/>
                  </a:lnTo>
                  <a:lnTo>
                    <a:pt x="3276" y="3010"/>
                  </a:lnTo>
                  <a:lnTo>
                    <a:pt x="3274" y="3006"/>
                  </a:lnTo>
                  <a:lnTo>
                    <a:pt x="3272" y="3002"/>
                  </a:lnTo>
                  <a:lnTo>
                    <a:pt x="3272" y="3002"/>
                  </a:lnTo>
                  <a:lnTo>
                    <a:pt x="3272" y="2996"/>
                  </a:lnTo>
                  <a:lnTo>
                    <a:pt x="3272" y="2994"/>
                  </a:lnTo>
                  <a:lnTo>
                    <a:pt x="3268" y="2992"/>
                  </a:lnTo>
                  <a:lnTo>
                    <a:pt x="3266" y="2988"/>
                  </a:lnTo>
                  <a:lnTo>
                    <a:pt x="3266" y="2988"/>
                  </a:lnTo>
                  <a:lnTo>
                    <a:pt x="3264" y="2986"/>
                  </a:lnTo>
                  <a:lnTo>
                    <a:pt x="3260" y="2986"/>
                  </a:lnTo>
                  <a:lnTo>
                    <a:pt x="3256" y="2986"/>
                  </a:lnTo>
                  <a:lnTo>
                    <a:pt x="3252" y="2988"/>
                  </a:lnTo>
                  <a:lnTo>
                    <a:pt x="3252" y="2988"/>
                  </a:lnTo>
                  <a:lnTo>
                    <a:pt x="3254" y="2990"/>
                  </a:lnTo>
                  <a:lnTo>
                    <a:pt x="3254" y="2990"/>
                  </a:lnTo>
                  <a:lnTo>
                    <a:pt x="3260" y="2990"/>
                  </a:lnTo>
                  <a:lnTo>
                    <a:pt x="3260" y="2992"/>
                  </a:lnTo>
                  <a:lnTo>
                    <a:pt x="3256" y="2994"/>
                  </a:lnTo>
                  <a:lnTo>
                    <a:pt x="3256" y="2994"/>
                  </a:lnTo>
                  <a:lnTo>
                    <a:pt x="3254" y="2994"/>
                  </a:lnTo>
                  <a:lnTo>
                    <a:pt x="3250" y="2994"/>
                  </a:lnTo>
                  <a:lnTo>
                    <a:pt x="3242" y="2990"/>
                  </a:lnTo>
                  <a:lnTo>
                    <a:pt x="3230" y="2988"/>
                  </a:lnTo>
                  <a:lnTo>
                    <a:pt x="3222" y="2986"/>
                  </a:lnTo>
                  <a:lnTo>
                    <a:pt x="3214" y="2986"/>
                  </a:lnTo>
                  <a:lnTo>
                    <a:pt x="3214" y="2986"/>
                  </a:lnTo>
                  <a:lnTo>
                    <a:pt x="3202" y="2990"/>
                  </a:lnTo>
                  <a:lnTo>
                    <a:pt x="3196" y="2992"/>
                  </a:lnTo>
                  <a:lnTo>
                    <a:pt x="3190" y="2996"/>
                  </a:lnTo>
                  <a:lnTo>
                    <a:pt x="3180" y="2998"/>
                  </a:lnTo>
                  <a:lnTo>
                    <a:pt x="3180" y="2998"/>
                  </a:lnTo>
                  <a:lnTo>
                    <a:pt x="3162" y="3000"/>
                  </a:lnTo>
                  <a:lnTo>
                    <a:pt x="3146" y="3004"/>
                  </a:lnTo>
                  <a:lnTo>
                    <a:pt x="3140" y="3008"/>
                  </a:lnTo>
                  <a:lnTo>
                    <a:pt x="3134" y="3012"/>
                  </a:lnTo>
                  <a:lnTo>
                    <a:pt x="3130" y="3016"/>
                  </a:lnTo>
                  <a:lnTo>
                    <a:pt x="3130" y="3020"/>
                  </a:lnTo>
                  <a:lnTo>
                    <a:pt x="3130" y="3020"/>
                  </a:lnTo>
                  <a:lnTo>
                    <a:pt x="3128" y="3028"/>
                  </a:lnTo>
                  <a:lnTo>
                    <a:pt x="3126" y="3034"/>
                  </a:lnTo>
                  <a:lnTo>
                    <a:pt x="3124" y="3040"/>
                  </a:lnTo>
                  <a:lnTo>
                    <a:pt x="3124" y="3056"/>
                  </a:lnTo>
                  <a:lnTo>
                    <a:pt x="3124" y="3056"/>
                  </a:lnTo>
                  <a:lnTo>
                    <a:pt x="3126" y="3068"/>
                  </a:lnTo>
                  <a:lnTo>
                    <a:pt x="3124" y="3070"/>
                  </a:lnTo>
                  <a:lnTo>
                    <a:pt x="3122" y="3072"/>
                  </a:lnTo>
                  <a:lnTo>
                    <a:pt x="3118" y="3076"/>
                  </a:lnTo>
                  <a:lnTo>
                    <a:pt x="3116" y="3080"/>
                  </a:lnTo>
                  <a:lnTo>
                    <a:pt x="3116" y="3088"/>
                  </a:lnTo>
                  <a:lnTo>
                    <a:pt x="3116" y="3088"/>
                  </a:lnTo>
                  <a:lnTo>
                    <a:pt x="3114" y="3096"/>
                  </a:lnTo>
                  <a:lnTo>
                    <a:pt x="3112" y="3102"/>
                  </a:lnTo>
                  <a:lnTo>
                    <a:pt x="3108" y="3108"/>
                  </a:lnTo>
                  <a:lnTo>
                    <a:pt x="3104" y="3112"/>
                  </a:lnTo>
                  <a:lnTo>
                    <a:pt x="3094" y="3118"/>
                  </a:lnTo>
                  <a:lnTo>
                    <a:pt x="3086" y="3122"/>
                  </a:lnTo>
                  <a:lnTo>
                    <a:pt x="3086" y="3122"/>
                  </a:lnTo>
                  <a:lnTo>
                    <a:pt x="3084" y="3126"/>
                  </a:lnTo>
                  <a:lnTo>
                    <a:pt x="3084" y="3126"/>
                  </a:lnTo>
                  <a:lnTo>
                    <a:pt x="3088" y="3128"/>
                  </a:lnTo>
                  <a:lnTo>
                    <a:pt x="3092" y="3132"/>
                  </a:lnTo>
                  <a:lnTo>
                    <a:pt x="3092" y="3134"/>
                  </a:lnTo>
                  <a:lnTo>
                    <a:pt x="3090" y="3138"/>
                  </a:lnTo>
                  <a:lnTo>
                    <a:pt x="3090" y="3138"/>
                  </a:lnTo>
                  <a:lnTo>
                    <a:pt x="3086" y="3142"/>
                  </a:lnTo>
                  <a:lnTo>
                    <a:pt x="3078" y="3144"/>
                  </a:lnTo>
                  <a:lnTo>
                    <a:pt x="3072" y="3144"/>
                  </a:lnTo>
                  <a:lnTo>
                    <a:pt x="3070" y="3142"/>
                  </a:lnTo>
                  <a:lnTo>
                    <a:pt x="3070" y="3140"/>
                  </a:lnTo>
                  <a:lnTo>
                    <a:pt x="3070" y="3140"/>
                  </a:lnTo>
                  <a:lnTo>
                    <a:pt x="3068" y="3134"/>
                  </a:lnTo>
                  <a:lnTo>
                    <a:pt x="3066" y="3132"/>
                  </a:lnTo>
                  <a:lnTo>
                    <a:pt x="3058" y="3132"/>
                  </a:lnTo>
                  <a:lnTo>
                    <a:pt x="3046" y="3132"/>
                  </a:lnTo>
                  <a:lnTo>
                    <a:pt x="3046" y="3132"/>
                  </a:lnTo>
                  <a:lnTo>
                    <a:pt x="3038" y="3134"/>
                  </a:lnTo>
                  <a:lnTo>
                    <a:pt x="3034" y="3138"/>
                  </a:lnTo>
                  <a:lnTo>
                    <a:pt x="3028" y="3142"/>
                  </a:lnTo>
                  <a:lnTo>
                    <a:pt x="3010" y="3144"/>
                  </a:lnTo>
                  <a:lnTo>
                    <a:pt x="3010" y="3144"/>
                  </a:lnTo>
                  <a:lnTo>
                    <a:pt x="2996" y="3146"/>
                  </a:lnTo>
                  <a:lnTo>
                    <a:pt x="2986" y="3152"/>
                  </a:lnTo>
                  <a:lnTo>
                    <a:pt x="2978" y="3156"/>
                  </a:lnTo>
                  <a:lnTo>
                    <a:pt x="2968" y="3160"/>
                  </a:lnTo>
                  <a:lnTo>
                    <a:pt x="2968" y="3160"/>
                  </a:lnTo>
                  <a:lnTo>
                    <a:pt x="2964" y="3160"/>
                  </a:lnTo>
                  <a:lnTo>
                    <a:pt x="2960" y="3158"/>
                  </a:lnTo>
                  <a:lnTo>
                    <a:pt x="2956" y="3148"/>
                  </a:lnTo>
                  <a:lnTo>
                    <a:pt x="2952" y="3144"/>
                  </a:lnTo>
                  <a:lnTo>
                    <a:pt x="2946" y="3138"/>
                  </a:lnTo>
                  <a:lnTo>
                    <a:pt x="2938" y="3134"/>
                  </a:lnTo>
                  <a:lnTo>
                    <a:pt x="2924" y="3130"/>
                  </a:lnTo>
                  <a:lnTo>
                    <a:pt x="2924" y="3130"/>
                  </a:lnTo>
                  <a:lnTo>
                    <a:pt x="2912" y="3126"/>
                  </a:lnTo>
                  <a:lnTo>
                    <a:pt x="2904" y="3120"/>
                  </a:lnTo>
                  <a:lnTo>
                    <a:pt x="2898" y="3112"/>
                  </a:lnTo>
                  <a:lnTo>
                    <a:pt x="2894" y="3102"/>
                  </a:lnTo>
                  <a:lnTo>
                    <a:pt x="2884" y="3076"/>
                  </a:lnTo>
                  <a:lnTo>
                    <a:pt x="2876" y="3062"/>
                  </a:lnTo>
                  <a:lnTo>
                    <a:pt x="2864" y="3046"/>
                  </a:lnTo>
                  <a:lnTo>
                    <a:pt x="2864" y="3046"/>
                  </a:lnTo>
                  <a:lnTo>
                    <a:pt x="2858" y="3036"/>
                  </a:lnTo>
                  <a:lnTo>
                    <a:pt x="2852" y="3028"/>
                  </a:lnTo>
                  <a:lnTo>
                    <a:pt x="2848" y="3010"/>
                  </a:lnTo>
                  <a:lnTo>
                    <a:pt x="2844" y="2998"/>
                  </a:lnTo>
                  <a:lnTo>
                    <a:pt x="2844" y="2994"/>
                  </a:lnTo>
                  <a:lnTo>
                    <a:pt x="2842" y="2992"/>
                  </a:lnTo>
                  <a:lnTo>
                    <a:pt x="2842" y="2992"/>
                  </a:lnTo>
                  <a:lnTo>
                    <a:pt x="2838" y="2990"/>
                  </a:lnTo>
                  <a:lnTo>
                    <a:pt x="2836" y="2988"/>
                  </a:lnTo>
                  <a:lnTo>
                    <a:pt x="2834" y="2976"/>
                  </a:lnTo>
                  <a:lnTo>
                    <a:pt x="2830" y="2948"/>
                  </a:lnTo>
                  <a:lnTo>
                    <a:pt x="2830" y="2948"/>
                  </a:lnTo>
                  <a:lnTo>
                    <a:pt x="2830" y="2938"/>
                  </a:lnTo>
                  <a:lnTo>
                    <a:pt x="2828" y="2934"/>
                  </a:lnTo>
                  <a:lnTo>
                    <a:pt x="2828" y="2932"/>
                  </a:lnTo>
                  <a:lnTo>
                    <a:pt x="2830" y="2926"/>
                  </a:lnTo>
                  <a:lnTo>
                    <a:pt x="2830" y="2926"/>
                  </a:lnTo>
                  <a:lnTo>
                    <a:pt x="2830" y="2916"/>
                  </a:lnTo>
                  <a:lnTo>
                    <a:pt x="2830" y="2906"/>
                  </a:lnTo>
                  <a:lnTo>
                    <a:pt x="2830" y="2886"/>
                  </a:lnTo>
                  <a:lnTo>
                    <a:pt x="2834" y="2854"/>
                  </a:lnTo>
                  <a:lnTo>
                    <a:pt x="2834" y="2854"/>
                  </a:lnTo>
                  <a:lnTo>
                    <a:pt x="2840" y="2820"/>
                  </a:lnTo>
                  <a:lnTo>
                    <a:pt x="2846" y="2800"/>
                  </a:lnTo>
                  <a:lnTo>
                    <a:pt x="2852" y="2784"/>
                  </a:lnTo>
                  <a:lnTo>
                    <a:pt x="2856" y="2766"/>
                  </a:lnTo>
                  <a:lnTo>
                    <a:pt x="2856" y="2766"/>
                  </a:lnTo>
                  <a:lnTo>
                    <a:pt x="2854" y="2748"/>
                  </a:lnTo>
                  <a:lnTo>
                    <a:pt x="2850" y="2728"/>
                  </a:lnTo>
                  <a:lnTo>
                    <a:pt x="2846" y="2710"/>
                  </a:lnTo>
                  <a:lnTo>
                    <a:pt x="2846" y="2696"/>
                  </a:lnTo>
                  <a:lnTo>
                    <a:pt x="2846" y="2696"/>
                  </a:lnTo>
                  <a:lnTo>
                    <a:pt x="2850" y="2686"/>
                  </a:lnTo>
                  <a:lnTo>
                    <a:pt x="2854" y="2678"/>
                  </a:lnTo>
                  <a:lnTo>
                    <a:pt x="2858" y="2672"/>
                  </a:lnTo>
                  <a:lnTo>
                    <a:pt x="2864" y="2662"/>
                  </a:lnTo>
                  <a:lnTo>
                    <a:pt x="2864" y="2662"/>
                  </a:lnTo>
                  <a:lnTo>
                    <a:pt x="2866" y="2658"/>
                  </a:lnTo>
                  <a:lnTo>
                    <a:pt x="2870" y="2654"/>
                  </a:lnTo>
                  <a:lnTo>
                    <a:pt x="2880" y="2646"/>
                  </a:lnTo>
                  <a:lnTo>
                    <a:pt x="2886" y="2642"/>
                  </a:lnTo>
                  <a:lnTo>
                    <a:pt x="2888" y="2640"/>
                  </a:lnTo>
                  <a:lnTo>
                    <a:pt x="2886" y="2638"/>
                  </a:lnTo>
                  <a:lnTo>
                    <a:pt x="2886" y="2638"/>
                  </a:lnTo>
                  <a:lnTo>
                    <a:pt x="2880" y="2628"/>
                  </a:lnTo>
                  <a:lnTo>
                    <a:pt x="2878" y="2626"/>
                  </a:lnTo>
                  <a:lnTo>
                    <a:pt x="2882" y="2628"/>
                  </a:lnTo>
                  <a:lnTo>
                    <a:pt x="2882" y="2628"/>
                  </a:lnTo>
                  <a:lnTo>
                    <a:pt x="2886" y="2628"/>
                  </a:lnTo>
                  <a:lnTo>
                    <a:pt x="2890" y="2628"/>
                  </a:lnTo>
                  <a:lnTo>
                    <a:pt x="2892" y="2626"/>
                  </a:lnTo>
                  <a:lnTo>
                    <a:pt x="2894" y="2628"/>
                  </a:lnTo>
                  <a:lnTo>
                    <a:pt x="2894" y="2628"/>
                  </a:lnTo>
                  <a:lnTo>
                    <a:pt x="2896" y="2628"/>
                  </a:lnTo>
                  <a:lnTo>
                    <a:pt x="2902" y="2628"/>
                  </a:lnTo>
                  <a:lnTo>
                    <a:pt x="2912" y="2624"/>
                  </a:lnTo>
                  <a:lnTo>
                    <a:pt x="2926" y="2616"/>
                  </a:lnTo>
                  <a:lnTo>
                    <a:pt x="2936" y="2606"/>
                  </a:lnTo>
                  <a:lnTo>
                    <a:pt x="2936" y="2606"/>
                  </a:lnTo>
                  <a:lnTo>
                    <a:pt x="2942" y="2600"/>
                  </a:lnTo>
                  <a:lnTo>
                    <a:pt x="2948" y="2594"/>
                  </a:lnTo>
                  <a:lnTo>
                    <a:pt x="2964" y="2584"/>
                  </a:lnTo>
                  <a:lnTo>
                    <a:pt x="2964" y="2584"/>
                  </a:lnTo>
                  <a:lnTo>
                    <a:pt x="2980" y="2572"/>
                  </a:lnTo>
                  <a:lnTo>
                    <a:pt x="2990" y="2570"/>
                  </a:lnTo>
                  <a:lnTo>
                    <a:pt x="3006" y="2568"/>
                  </a:lnTo>
                  <a:lnTo>
                    <a:pt x="3006" y="2568"/>
                  </a:lnTo>
                  <a:lnTo>
                    <a:pt x="3014" y="2568"/>
                  </a:lnTo>
                  <a:lnTo>
                    <a:pt x="3020" y="2570"/>
                  </a:lnTo>
                  <a:lnTo>
                    <a:pt x="3032" y="2574"/>
                  </a:lnTo>
                  <a:lnTo>
                    <a:pt x="3040" y="2580"/>
                  </a:lnTo>
                  <a:lnTo>
                    <a:pt x="3046" y="2580"/>
                  </a:lnTo>
                  <a:lnTo>
                    <a:pt x="3050" y="2580"/>
                  </a:lnTo>
                  <a:lnTo>
                    <a:pt x="3050" y="2580"/>
                  </a:lnTo>
                  <a:lnTo>
                    <a:pt x="3060" y="2578"/>
                  </a:lnTo>
                  <a:lnTo>
                    <a:pt x="3064" y="2580"/>
                  </a:lnTo>
                  <a:lnTo>
                    <a:pt x="3068" y="2582"/>
                  </a:lnTo>
                  <a:lnTo>
                    <a:pt x="3072" y="2580"/>
                  </a:lnTo>
                  <a:lnTo>
                    <a:pt x="3072" y="2580"/>
                  </a:lnTo>
                  <a:lnTo>
                    <a:pt x="3074" y="2578"/>
                  </a:lnTo>
                  <a:lnTo>
                    <a:pt x="3072" y="2578"/>
                  </a:lnTo>
                  <a:lnTo>
                    <a:pt x="3066" y="2576"/>
                  </a:lnTo>
                  <a:lnTo>
                    <a:pt x="3058" y="2572"/>
                  </a:lnTo>
                  <a:lnTo>
                    <a:pt x="3058" y="2572"/>
                  </a:lnTo>
                  <a:lnTo>
                    <a:pt x="3060" y="2568"/>
                  </a:lnTo>
                  <a:lnTo>
                    <a:pt x="3060" y="2568"/>
                  </a:lnTo>
                  <a:lnTo>
                    <a:pt x="3068" y="2566"/>
                  </a:lnTo>
                  <a:lnTo>
                    <a:pt x="3074" y="2568"/>
                  </a:lnTo>
                  <a:lnTo>
                    <a:pt x="3078" y="2572"/>
                  </a:lnTo>
                  <a:lnTo>
                    <a:pt x="3082" y="2578"/>
                  </a:lnTo>
                  <a:lnTo>
                    <a:pt x="3082" y="2578"/>
                  </a:lnTo>
                  <a:lnTo>
                    <a:pt x="3084" y="2580"/>
                  </a:lnTo>
                  <a:lnTo>
                    <a:pt x="3086" y="2582"/>
                  </a:lnTo>
                  <a:lnTo>
                    <a:pt x="3092" y="2584"/>
                  </a:lnTo>
                  <a:lnTo>
                    <a:pt x="3096" y="2586"/>
                  </a:lnTo>
                  <a:lnTo>
                    <a:pt x="3094" y="2588"/>
                  </a:lnTo>
                  <a:lnTo>
                    <a:pt x="3092" y="2590"/>
                  </a:lnTo>
                  <a:lnTo>
                    <a:pt x="3092" y="2590"/>
                  </a:lnTo>
                  <a:lnTo>
                    <a:pt x="3092" y="2594"/>
                  </a:lnTo>
                  <a:lnTo>
                    <a:pt x="3094" y="2596"/>
                  </a:lnTo>
                  <a:lnTo>
                    <a:pt x="3102" y="2600"/>
                  </a:lnTo>
                  <a:lnTo>
                    <a:pt x="3112" y="2600"/>
                  </a:lnTo>
                  <a:lnTo>
                    <a:pt x="3118" y="2600"/>
                  </a:lnTo>
                  <a:lnTo>
                    <a:pt x="3118" y="2600"/>
                  </a:lnTo>
                  <a:lnTo>
                    <a:pt x="3120" y="2596"/>
                  </a:lnTo>
                  <a:lnTo>
                    <a:pt x="3126" y="2594"/>
                  </a:lnTo>
                  <a:lnTo>
                    <a:pt x="3130" y="2594"/>
                  </a:lnTo>
                  <a:lnTo>
                    <a:pt x="3134" y="2600"/>
                  </a:lnTo>
                  <a:lnTo>
                    <a:pt x="3134" y="2600"/>
                  </a:lnTo>
                  <a:lnTo>
                    <a:pt x="3136" y="2602"/>
                  </a:lnTo>
                  <a:lnTo>
                    <a:pt x="3138" y="2604"/>
                  </a:lnTo>
                  <a:lnTo>
                    <a:pt x="3142" y="2602"/>
                  </a:lnTo>
                  <a:lnTo>
                    <a:pt x="3144" y="2596"/>
                  </a:lnTo>
                  <a:lnTo>
                    <a:pt x="3144" y="2592"/>
                  </a:lnTo>
                  <a:lnTo>
                    <a:pt x="3142" y="2588"/>
                  </a:lnTo>
                  <a:lnTo>
                    <a:pt x="3142" y="2588"/>
                  </a:lnTo>
                  <a:lnTo>
                    <a:pt x="3142" y="2584"/>
                  </a:lnTo>
                  <a:lnTo>
                    <a:pt x="3146" y="2584"/>
                  </a:lnTo>
                  <a:lnTo>
                    <a:pt x="3152" y="2586"/>
                  </a:lnTo>
                  <a:lnTo>
                    <a:pt x="3160" y="2594"/>
                  </a:lnTo>
                  <a:lnTo>
                    <a:pt x="3160" y="2594"/>
                  </a:lnTo>
                  <a:lnTo>
                    <a:pt x="3166" y="2602"/>
                  </a:lnTo>
                  <a:lnTo>
                    <a:pt x="3168" y="2608"/>
                  </a:lnTo>
                  <a:lnTo>
                    <a:pt x="3168" y="2610"/>
                  </a:lnTo>
                  <a:lnTo>
                    <a:pt x="3170" y="2610"/>
                  </a:lnTo>
                  <a:lnTo>
                    <a:pt x="3176" y="2606"/>
                  </a:lnTo>
                  <a:lnTo>
                    <a:pt x="3176" y="2606"/>
                  </a:lnTo>
                  <a:lnTo>
                    <a:pt x="3180" y="2602"/>
                  </a:lnTo>
                  <a:lnTo>
                    <a:pt x="3182" y="2600"/>
                  </a:lnTo>
                  <a:lnTo>
                    <a:pt x="3182" y="2596"/>
                  </a:lnTo>
                  <a:lnTo>
                    <a:pt x="3180" y="2594"/>
                  </a:lnTo>
                  <a:lnTo>
                    <a:pt x="3174" y="2590"/>
                  </a:lnTo>
                  <a:lnTo>
                    <a:pt x="3162" y="2584"/>
                  </a:lnTo>
                  <a:lnTo>
                    <a:pt x="3162" y="2584"/>
                  </a:lnTo>
                  <a:lnTo>
                    <a:pt x="3158" y="2580"/>
                  </a:lnTo>
                  <a:lnTo>
                    <a:pt x="3158" y="2578"/>
                  </a:lnTo>
                  <a:lnTo>
                    <a:pt x="3160" y="2576"/>
                  </a:lnTo>
                  <a:lnTo>
                    <a:pt x="3164" y="2574"/>
                  </a:lnTo>
                  <a:lnTo>
                    <a:pt x="3170" y="2568"/>
                  </a:lnTo>
                  <a:lnTo>
                    <a:pt x="3172" y="2564"/>
                  </a:lnTo>
                  <a:lnTo>
                    <a:pt x="3172" y="2560"/>
                  </a:lnTo>
                  <a:lnTo>
                    <a:pt x="3172" y="2560"/>
                  </a:lnTo>
                  <a:lnTo>
                    <a:pt x="3170" y="2556"/>
                  </a:lnTo>
                  <a:lnTo>
                    <a:pt x="3168" y="2556"/>
                  </a:lnTo>
                  <a:lnTo>
                    <a:pt x="3164" y="2558"/>
                  </a:lnTo>
                  <a:lnTo>
                    <a:pt x="3160" y="2562"/>
                  </a:lnTo>
                  <a:lnTo>
                    <a:pt x="3158" y="2562"/>
                  </a:lnTo>
                  <a:lnTo>
                    <a:pt x="3156" y="2562"/>
                  </a:lnTo>
                  <a:lnTo>
                    <a:pt x="3156" y="2562"/>
                  </a:lnTo>
                  <a:lnTo>
                    <a:pt x="3154" y="2560"/>
                  </a:lnTo>
                  <a:lnTo>
                    <a:pt x="3154" y="2558"/>
                  </a:lnTo>
                  <a:lnTo>
                    <a:pt x="3156" y="2556"/>
                  </a:lnTo>
                  <a:lnTo>
                    <a:pt x="3158" y="2552"/>
                  </a:lnTo>
                  <a:lnTo>
                    <a:pt x="3154" y="2550"/>
                  </a:lnTo>
                  <a:lnTo>
                    <a:pt x="3154" y="2550"/>
                  </a:lnTo>
                  <a:lnTo>
                    <a:pt x="3148" y="2550"/>
                  </a:lnTo>
                  <a:lnTo>
                    <a:pt x="3144" y="2554"/>
                  </a:lnTo>
                  <a:lnTo>
                    <a:pt x="3142" y="2556"/>
                  </a:lnTo>
                  <a:lnTo>
                    <a:pt x="3134" y="2554"/>
                  </a:lnTo>
                  <a:lnTo>
                    <a:pt x="3134" y="2554"/>
                  </a:lnTo>
                  <a:lnTo>
                    <a:pt x="3130" y="2550"/>
                  </a:lnTo>
                  <a:lnTo>
                    <a:pt x="3128" y="2548"/>
                  </a:lnTo>
                  <a:lnTo>
                    <a:pt x="3128" y="2544"/>
                  </a:lnTo>
                  <a:lnTo>
                    <a:pt x="3130" y="2540"/>
                  </a:lnTo>
                  <a:lnTo>
                    <a:pt x="3132" y="2538"/>
                  </a:lnTo>
                  <a:lnTo>
                    <a:pt x="3136" y="2536"/>
                  </a:lnTo>
                  <a:lnTo>
                    <a:pt x="3142" y="2536"/>
                  </a:lnTo>
                  <a:lnTo>
                    <a:pt x="3148" y="2538"/>
                  </a:lnTo>
                  <a:lnTo>
                    <a:pt x="3148" y="2538"/>
                  </a:lnTo>
                  <a:lnTo>
                    <a:pt x="3156" y="2544"/>
                  </a:lnTo>
                  <a:lnTo>
                    <a:pt x="3164" y="2546"/>
                  </a:lnTo>
                  <a:lnTo>
                    <a:pt x="3170" y="2544"/>
                  </a:lnTo>
                  <a:lnTo>
                    <a:pt x="3178" y="2538"/>
                  </a:lnTo>
                  <a:lnTo>
                    <a:pt x="3178" y="2538"/>
                  </a:lnTo>
                  <a:lnTo>
                    <a:pt x="3182" y="2536"/>
                  </a:lnTo>
                  <a:lnTo>
                    <a:pt x="3190" y="2536"/>
                  </a:lnTo>
                  <a:lnTo>
                    <a:pt x="3202" y="2536"/>
                  </a:lnTo>
                  <a:lnTo>
                    <a:pt x="3214" y="2538"/>
                  </a:lnTo>
                  <a:lnTo>
                    <a:pt x="3218" y="2538"/>
                  </a:lnTo>
                  <a:lnTo>
                    <a:pt x="3220" y="2536"/>
                  </a:lnTo>
                  <a:lnTo>
                    <a:pt x="3220" y="2536"/>
                  </a:lnTo>
                  <a:lnTo>
                    <a:pt x="3222" y="2522"/>
                  </a:lnTo>
                  <a:lnTo>
                    <a:pt x="3224" y="2520"/>
                  </a:lnTo>
                  <a:lnTo>
                    <a:pt x="3226" y="2522"/>
                  </a:lnTo>
                  <a:lnTo>
                    <a:pt x="3232" y="2534"/>
                  </a:lnTo>
                  <a:lnTo>
                    <a:pt x="3232" y="2534"/>
                  </a:lnTo>
                  <a:lnTo>
                    <a:pt x="3232" y="2538"/>
                  </a:lnTo>
                  <a:lnTo>
                    <a:pt x="3230" y="2540"/>
                  </a:lnTo>
                  <a:lnTo>
                    <a:pt x="3226" y="2544"/>
                  </a:lnTo>
                  <a:lnTo>
                    <a:pt x="3224" y="2546"/>
                  </a:lnTo>
                  <a:lnTo>
                    <a:pt x="3234" y="2544"/>
                  </a:lnTo>
                  <a:lnTo>
                    <a:pt x="3234" y="2544"/>
                  </a:lnTo>
                  <a:lnTo>
                    <a:pt x="3268" y="2536"/>
                  </a:lnTo>
                  <a:lnTo>
                    <a:pt x="3282" y="2536"/>
                  </a:lnTo>
                  <a:lnTo>
                    <a:pt x="3296" y="2538"/>
                  </a:lnTo>
                  <a:lnTo>
                    <a:pt x="3296" y="2538"/>
                  </a:lnTo>
                  <a:lnTo>
                    <a:pt x="3312" y="2544"/>
                  </a:lnTo>
                  <a:lnTo>
                    <a:pt x="3318" y="2546"/>
                  </a:lnTo>
                  <a:lnTo>
                    <a:pt x="3320" y="2552"/>
                  </a:lnTo>
                  <a:lnTo>
                    <a:pt x="3320" y="2552"/>
                  </a:lnTo>
                  <a:lnTo>
                    <a:pt x="3324" y="2556"/>
                  </a:lnTo>
                  <a:lnTo>
                    <a:pt x="3326" y="2556"/>
                  </a:lnTo>
                  <a:lnTo>
                    <a:pt x="3330" y="2560"/>
                  </a:lnTo>
                  <a:lnTo>
                    <a:pt x="3330" y="2566"/>
                  </a:lnTo>
                  <a:lnTo>
                    <a:pt x="3330" y="2566"/>
                  </a:lnTo>
                  <a:lnTo>
                    <a:pt x="3332" y="2570"/>
                  </a:lnTo>
                  <a:lnTo>
                    <a:pt x="3336" y="2572"/>
                  </a:lnTo>
                  <a:lnTo>
                    <a:pt x="3340" y="2570"/>
                  </a:lnTo>
                  <a:lnTo>
                    <a:pt x="3346" y="2570"/>
                  </a:lnTo>
                  <a:lnTo>
                    <a:pt x="3360" y="2564"/>
                  </a:lnTo>
                  <a:lnTo>
                    <a:pt x="3368" y="2562"/>
                  </a:lnTo>
                  <a:lnTo>
                    <a:pt x="3368" y="2562"/>
                  </a:lnTo>
                  <a:lnTo>
                    <a:pt x="3370" y="2560"/>
                  </a:lnTo>
                  <a:lnTo>
                    <a:pt x="3372" y="2560"/>
                  </a:lnTo>
                  <a:lnTo>
                    <a:pt x="3372" y="2556"/>
                  </a:lnTo>
                  <a:lnTo>
                    <a:pt x="3376" y="2552"/>
                  </a:lnTo>
                  <a:lnTo>
                    <a:pt x="3382" y="2552"/>
                  </a:lnTo>
                  <a:lnTo>
                    <a:pt x="3382" y="2552"/>
                  </a:lnTo>
                  <a:lnTo>
                    <a:pt x="3388" y="2554"/>
                  </a:lnTo>
                  <a:lnTo>
                    <a:pt x="3394" y="2558"/>
                  </a:lnTo>
                  <a:lnTo>
                    <a:pt x="3406" y="2574"/>
                  </a:lnTo>
                  <a:lnTo>
                    <a:pt x="3418" y="2592"/>
                  </a:lnTo>
                  <a:lnTo>
                    <a:pt x="3424" y="2596"/>
                  </a:lnTo>
                  <a:lnTo>
                    <a:pt x="3428" y="2598"/>
                  </a:lnTo>
                  <a:lnTo>
                    <a:pt x="3428" y="2598"/>
                  </a:lnTo>
                  <a:lnTo>
                    <a:pt x="3432" y="2600"/>
                  </a:lnTo>
                  <a:lnTo>
                    <a:pt x="3434" y="2604"/>
                  </a:lnTo>
                  <a:lnTo>
                    <a:pt x="3438" y="2616"/>
                  </a:lnTo>
                  <a:lnTo>
                    <a:pt x="3440" y="2630"/>
                  </a:lnTo>
                  <a:lnTo>
                    <a:pt x="3436" y="2646"/>
                  </a:lnTo>
                  <a:lnTo>
                    <a:pt x="3436" y="2646"/>
                  </a:lnTo>
                  <a:lnTo>
                    <a:pt x="3434" y="2658"/>
                  </a:lnTo>
                  <a:lnTo>
                    <a:pt x="3434" y="2670"/>
                  </a:lnTo>
                  <a:lnTo>
                    <a:pt x="3436" y="2676"/>
                  </a:lnTo>
                  <a:lnTo>
                    <a:pt x="3438" y="2678"/>
                  </a:lnTo>
                  <a:lnTo>
                    <a:pt x="3440" y="2676"/>
                  </a:lnTo>
                  <a:lnTo>
                    <a:pt x="3440" y="2676"/>
                  </a:lnTo>
                  <a:lnTo>
                    <a:pt x="3446" y="2672"/>
                  </a:lnTo>
                  <a:lnTo>
                    <a:pt x="3450" y="2670"/>
                  </a:lnTo>
                  <a:lnTo>
                    <a:pt x="3450" y="2670"/>
                  </a:lnTo>
                  <a:lnTo>
                    <a:pt x="3452" y="2672"/>
                  </a:lnTo>
                  <a:lnTo>
                    <a:pt x="3448" y="2678"/>
                  </a:lnTo>
                  <a:lnTo>
                    <a:pt x="3448" y="2678"/>
                  </a:lnTo>
                  <a:lnTo>
                    <a:pt x="3444" y="2682"/>
                  </a:lnTo>
                  <a:lnTo>
                    <a:pt x="3444" y="2688"/>
                  </a:lnTo>
                  <a:lnTo>
                    <a:pt x="3446" y="2698"/>
                  </a:lnTo>
                  <a:lnTo>
                    <a:pt x="3450" y="2710"/>
                  </a:lnTo>
                  <a:lnTo>
                    <a:pt x="3456" y="2718"/>
                  </a:lnTo>
                  <a:lnTo>
                    <a:pt x="3456" y="2718"/>
                  </a:lnTo>
                  <a:lnTo>
                    <a:pt x="3458" y="2720"/>
                  </a:lnTo>
                  <a:lnTo>
                    <a:pt x="3460" y="2720"/>
                  </a:lnTo>
                  <a:lnTo>
                    <a:pt x="3462" y="2720"/>
                  </a:lnTo>
                  <a:lnTo>
                    <a:pt x="3462" y="2718"/>
                  </a:lnTo>
                  <a:lnTo>
                    <a:pt x="3462" y="2720"/>
                  </a:lnTo>
                  <a:lnTo>
                    <a:pt x="3464" y="2726"/>
                  </a:lnTo>
                  <a:lnTo>
                    <a:pt x="3464" y="2726"/>
                  </a:lnTo>
                  <a:lnTo>
                    <a:pt x="3466" y="2734"/>
                  </a:lnTo>
                  <a:lnTo>
                    <a:pt x="3470" y="2738"/>
                  </a:lnTo>
                  <a:lnTo>
                    <a:pt x="3474" y="2742"/>
                  </a:lnTo>
                  <a:lnTo>
                    <a:pt x="3476" y="2754"/>
                  </a:lnTo>
                  <a:lnTo>
                    <a:pt x="3476" y="2754"/>
                  </a:lnTo>
                  <a:lnTo>
                    <a:pt x="3478" y="2760"/>
                  </a:lnTo>
                  <a:lnTo>
                    <a:pt x="3480" y="2764"/>
                  </a:lnTo>
                  <a:lnTo>
                    <a:pt x="3484" y="2768"/>
                  </a:lnTo>
                  <a:lnTo>
                    <a:pt x="3486" y="2768"/>
                  </a:lnTo>
                  <a:lnTo>
                    <a:pt x="3492" y="2772"/>
                  </a:lnTo>
                  <a:lnTo>
                    <a:pt x="3496" y="2776"/>
                  </a:lnTo>
                  <a:lnTo>
                    <a:pt x="3498" y="2782"/>
                  </a:lnTo>
                  <a:lnTo>
                    <a:pt x="3498" y="2782"/>
                  </a:lnTo>
                  <a:lnTo>
                    <a:pt x="3500" y="2792"/>
                  </a:lnTo>
                  <a:lnTo>
                    <a:pt x="3504" y="2796"/>
                  </a:lnTo>
                  <a:lnTo>
                    <a:pt x="3506" y="2796"/>
                  </a:lnTo>
                  <a:lnTo>
                    <a:pt x="3504" y="2798"/>
                  </a:lnTo>
                  <a:lnTo>
                    <a:pt x="3504" y="2798"/>
                  </a:lnTo>
                  <a:lnTo>
                    <a:pt x="3502" y="2804"/>
                  </a:lnTo>
                  <a:lnTo>
                    <a:pt x="3504" y="2808"/>
                  </a:lnTo>
                  <a:lnTo>
                    <a:pt x="3508" y="2808"/>
                  </a:lnTo>
                  <a:lnTo>
                    <a:pt x="3518" y="2806"/>
                  </a:lnTo>
                  <a:lnTo>
                    <a:pt x="3518" y="2806"/>
                  </a:lnTo>
                  <a:lnTo>
                    <a:pt x="3522" y="2806"/>
                  </a:lnTo>
                  <a:lnTo>
                    <a:pt x="3524" y="2806"/>
                  </a:lnTo>
                  <a:lnTo>
                    <a:pt x="3526" y="2810"/>
                  </a:lnTo>
                  <a:lnTo>
                    <a:pt x="3526" y="2810"/>
                  </a:lnTo>
                  <a:lnTo>
                    <a:pt x="3530" y="2804"/>
                  </a:lnTo>
                  <a:lnTo>
                    <a:pt x="3530" y="2804"/>
                  </a:lnTo>
                  <a:lnTo>
                    <a:pt x="3534" y="2796"/>
                  </a:lnTo>
                  <a:lnTo>
                    <a:pt x="3536" y="2790"/>
                  </a:lnTo>
                  <a:lnTo>
                    <a:pt x="3536" y="2786"/>
                  </a:lnTo>
                  <a:lnTo>
                    <a:pt x="3540" y="2778"/>
                  </a:lnTo>
                  <a:lnTo>
                    <a:pt x="3540" y="2778"/>
                  </a:lnTo>
                  <a:lnTo>
                    <a:pt x="3544" y="2768"/>
                  </a:lnTo>
                  <a:lnTo>
                    <a:pt x="3544" y="2758"/>
                  </a:lnTo>
                  <a:lnTo>
                    <a:pt x="3544" y="2746"/>
                  </a:lnTo>
                  <a:lnTo>
                    <a:pt x="3546" y="2732"/>
                  </a:lnTo>
                  <a:lnTo>
                    <a:pt x="3546" y="2732"/>
                  </a:lnTo>
                  <a:lnTo>
                    <a:pt x="3546" y="2722"/>
                  </a:lnTo>
                  <a:lnTo>
                    <a:pt x="3544" y="2712"/>
                  </a:lnTo>
                  <a:lnTo>
                    <a:pt x="3536" y="2686"/>
                  </a:lnTo>
                  <a:lnTo>
                    <a:pt x="3526" y="2662"/>
                  </a:lnTo>
                  <a:lnTo>
                    <a:pt x="3526" y="2650"/>
                  </a:lnTo>
                  <a:lnTo>
                    <a:pt x="3526" y="2642"/>
                  </a:lnTo>
                  <a:lnTo>
                    <a:pt x="3526" y="2642"/>
                  </a:lnTo>
                  <a:lnTo>
                    <a:pt x="3526" y="2636"/>
                  </a:lnTo>
                  <a:lnTo>
                    <a:pt x="3524" y="2630"/>
                  </a:lnTo>
                  <a:lnTo>
                    <a:pt x="3514" y="2610"/>
                  </a:lnTo>
                  <a:lnTo>
                    <a:pt x="3506" y="2598"/>
                  </a:lnTo>
                  <a:lnTo>
                    <a:pt x="3500" y="2582"/>
                  </a:lnTo>
                  <a:lnTo>
                    <a:pt x="3496" y="2564"/>
                  </a:lnTo>
                  <a:lnTo>
                    <a:pt x="3492" y="2542"/>
                  </a:lnTo>
                  <a:lnTo>
                    <a:pt x="3492" y="2542"/>
                  </a:lnTo>
                  <a:lnTo>
                    <a:pt x="3490" y="2520"/>
                  </a:lnTo>
                  <a:lnTo>
                    <a:pt x="3492" y="2500"/>
                  </a:lnTo>
                  <a:lnTo>
                    <a:pt x="3496" y="2484"/>
                  </a:lnTo>
                  <a:lnTo>
                    <a:pt x="3502" y="2470"/>
                  </a:lnTo>
                  <a:lnTo>
                    <a:pt x="3508" y="2458"/>
                  </a:lnTo>
                  <a:lnTo>
                    <a:pt x="3514" y="2448"/>
                  </a:lnTo>
                  <a:lnTo>
                    <a:pt x="3524" y="2438"/>
                  </a:lnTo>
                  <a:lnTo>
                    <a:pt x="3524" y="2438"/>
                  </a:lnTo>
                  <a:lnTo>
                    <a:pt x="3528" y="2434"/>
                  </a:lnTo>
                  <a:lnTo>
                    <a:pt x="3528" y="2432"/>
                  </a:lnTo>
                  <a:lnTo>
                    <a:pt x="3528" y="2428"/>
                  </a:lnTo>
                  <a:lnTo>
                    <a:pt x="3528" y="2426"/>
                  </a:lnTo>
                  <a:lnTo>
                    <a:pt x="3528" y="2426"/>
                  </a:lnTo>
                  <a:lnTo>
                    <a:pt x="3536" y="2424"/>
                  </a:lnTo>
                  <a:lnTo>
                    <a:pt x="3536" y="2424"/>
                  </a:lnTo>
                  <a:lnTo>
                    <a:pt x="3542" y="2424"/>
                  </a:lnTo>
                  <a:lnTo>
                    <a:pt x="3548" y="2420"/>
                  </a:lnTo>
                  <a:lnTo>
                    <a:pt x="3556" y="2412"/>
                  </a:lnTo>
                  <a:lnTo>
                    <a:pt x="3564" y="2402"/>
                  </a:lnTo>
                  <a:lnTo>
                    <a:pt x="3568" y="2400"/>
                  </a:lnTo>
                  <a:lnTo>
                    <a:pt x="3570" y="2398"/>
                  </a:lnTo>
                  <a:lnTo>
                    <a:pt x="3570" y="2398"/>
                  </a:lnTo>
                  <a:lnTo>
                    <a:pt x="3574" y="2398"/>
                  </a:lnTo>
                  <a:lnTo>
                    <a:pt x="3576" y="2394"/>
                  </a:lnTo>
                  <a:lnTo>
                    <a:pt x="3580" y="2384"/>
                  </a:lnTo>
                  <a:lnTo>
                    <a:pt x="3588" y="2370"/>
                  </a:lnTo>
                  <a:lnTo>
                    <a:pt x="3592" y="2362"/>
                  </a:lnTo>
                  <a:lnTo>
                    <a:pt x="3600" y="2356"/>
                  </a:lnTo>
                  <a:lnTo>
                    <a:pt x="3600" y="2356"/>
                  </a:lnTo>
                  <a:lnTo>
                    <a:pt x="3606" y="2352"/>
                  </a:lnTo>
                  <a:lnTo>
                    <a:pt x="3612" y="2350"/>
                  </a:lnTo>
                  <a:lnTo>
                    <a:pt x="3624" y="2350"/>
                  </a:lnTo>
                  <a:lnTo>
                    <a:pt x="3628" y="2350"/>
                  </a:lnTo>
                  <a:lnTo>
                    <a:pt x="3630" y="2350"/>
                  </a:lnTo>
                  <a:lnTo>
                    <a:pt x="3634" y="2346"/>
                  </a:lnTo>
                  <a:lnTo>
                    <a:pt x="3636" y="2342"/>
                  </a:lnTo>
                  <a:lnTo>
                    <a:pt x="3636" y="2342"/>
                  </a:lnTo>
                  <a:lnTo>
                    <a:pt x="3638" y="2334"/>
                  </a:lnTo>
                  <a:lnTo>
                    <a:pt x="3642" y="2328"/>
                  </a:lnTo>
                  <a:lnTo>
                    <a:pt x="3654" y="2318"/>
                  </a:lnTo>
                  <a:lnTo>
                    <a:pt x="3666" y="2310"/>
                  </a:lnTo>
                  <a:lnTo>
                    <a:pt x="3680" y="2306"/>
                  </a:lnTo>
                  <a:lnTo>
                    <a:pt x="3680" y="2306"/>
                  </a:lnTo>
                  <a:lnTo>
                    <a:pt x="3690" y="2304"/>
                  </a:lnTo>
                  <a:lnTo>
                    <a:pt x="3696" y="2300"/>
                  </a:lnTo>
                  <a:lnTo>
                    <a:pt x="3698" y="2294"/>
                  </a:lnTo>
                  <a:lnTo>
                    <a:pt x="3698" y="2292"/>
                  </a:lnTo>
                  <a:lnTo>
                    <a:pt x="3696" y="2290"/>
                  </a:lnTo>
                  <a:lnTo>
                    <a:pt x="3696" y="2290"/>
                  </a:lnTo>
                  <a:lnTo>
                    <a:pt x="3694" y="2290"/>
                  </a:lnTo>
                  <a:lnTo>
                    <a:pt x="3690" y="2290"/>
                  </a:lnTo>
                  <a:lnTo>
                    <a:pt x="3686" y="2294"/>
                  </a:lnTo>
                  <a:lnTo>
                    <a:pt x="3680" y="2296"/>
                  </a:lnTo>
                  <a:lnTo>
                    <a:pt x="3676" y="2298"/>
                  </a:lnTo>
                  <a:lnTo>
                    <a:pt x="3674" y="2296"/>
                  </a:lnTo>
                  <a:lnTo>
                    <a:pt x="3674" y="2296"/>
                  </a:lnTo>
                  <a:lnTo>
                    <a:pt x="3672" y="2294"/>
                  </a:lnTo>
                  <a:lnTo>
                    <a:pt x="3674" y="2292"/>
                  </a:lnTo>
                  <a:lnTo>
                    <a:pt x="3680" y="2290"/>
                  </a:lnTo>
                  <a:lnTo>
                    <a:pt x="3682" y="2288"/>
                  </a:lnTo>
                  <a:lnTo>
                    <a:pt x="3684" y="2286"/>
                  </a:lnTo>
                  <a:lnTo>
                    <a:pt x="3684" y="2286"/>
                  </a:lnTo>
                  <a:lnTo>
                    <a:pt x="3686" y="2282"/>
                  </a:lnTo>
                  <a:lnTo>
                    <a:pt x="3684" y="2278"/>
                  </a:lnTo>
                  <a:lnTo>
                    <a:pt x="3678" y="2272"/>
                  </a:lnTo>
                  <a:lnTo>
                    <a:pt x="3676" y="2268"/>
                  </a:lnTo>
                  <a:lnTo>
                    <a:pt x="3682" y="2268"/>
                  </a:lnTo>
                  <a:lnTo>
                    <a:pt x="3682" y="2268"/>
                  </a:lnTo>
                  <a:lnTo>
                    <a:pt x="3692" y="2272"/>
                  </a:lnTo>
                  <a:lnTo>
                    <a:pt x="3696" y="2274"/>
                  </a:lnTo>
                  <a:lnTo>
                    <a:pt x="3698" y="2276"/>
                  </a:lnTo>
                  <a:lnTo>
                    <a:pt x="3700" y="2274"/>
                  </a:lnTo>
                  <a:lnTo>
                    <a:pt x="3706" y="2270"/>
                  </a:lnTo>
                  <a:lnTo>
                    <a:pt x="3706" y="2270"/>
                  </a:lnTo>
                  <a:lnTo>
                    <a:pt x="3710" y="2264"/>
                  </a:lnTo>
                  <a:lnTo>
                    <a:pt x="3714" y="2262"/>
                  </a:lnTo>
                  <a:lnTo>
                    <a:pt x="3716" y="2260"/>
                  </a:lnTo>
                  <a:lnTo>
                    <a:pt x="3718" y="2254"/>
                  </a:lnTo>
                  <a:lnTo>
                    <a:pt x="3718" y="2254"/>
                  </a:lnTo>
                  <a:lnTo>
                    <a:pt x="3720" y="2246"/>
                  </a:lnTo>
                  <a:lnTo>
                    <a:pt x="3718" y="2242"/>
                  </a:lnTo>
                  <a:lnTo>
                    <a:pt x="3714" y="2240"/>
                  </a:lnTo>
                  <a:lnTo>
                    <a:pt x="3710" y="2244"/>
                  </a:lnTo>
                  <a:lnTo>
                    <a:pt x="3710" y="2244"/>
                  </a:lnTo>
                  <a:lnTo>
                    <a:pt x="3708" y="2244"/>
                  </a:lnTo>
                  <a:lnTo>
                    <a:pt x="3708" y="2242"/>
                  </a:lnTo>
                  <a:lnTo>
                    <a:pt x="3704" y="2240"/>
                  </a:lnTo>
                  <a:lnTo>
                    <a:pt x="3694" y="2240"/>
                  </a:lnTo>
                  <a:lnTo>
                    <a:pt x="3694" y="2240"/>
                  </a:lnTo>
                  <a:lnTo>
                    <a:pt x="3684" y="2242"/>
                  </a:lnTo>
                  <a:lnTo>
                    <a:pt x="3678" y="2240"/>
                  </a:lnTo>
                  <a:lnTo>
                    <a:pt x="3678" y="2236"/>
                  </a:lnTo>
                  <a:lnTo>
                    <a:pt x="3678" y="2230"/>
                  </a:lnTo>
                  <a:lnTo>
                    <a:pt x="3678" y="2230"/>
                  </a:lnTo>
                  <a:lnTo>
                    <a:pt x="3678" y="2228"/>
                  </a:lnTo>
                  <a:lnTo>
                    <a:pt x="3678" y="2228"/>
                  </a:lnTo>
                  <a:lnTo>
                    <a:pt x="3680" y="2232"/>
                  </a:lnTo>
                  <a:lnTo>
                    <a:pt x="3684" y="2236"/>
                  </a:lnTo>
                  <a:lnTo>
                    <a:pt x="3686" y="2236"/>
                  </a:lnTo>
                  <a:lnTo>
                    <a:pt x="3690" y="2236"/>
                  </a:lnTo>
                  <a:lnTo>
                    <a:pt x="3696" y="2234"/>
                  </a:lnTo>
                  <a:lnTo>
                    <a:pt x="3696" y="2234"/>
                  </a:lnTo>
                  <a:lnTo>
                    <a:pt x="3704" y="2230"/>
                  </a:lnTo>
                  <a:lnTo>
                    <a:pt x="3708" y="2230"/>
                  </a:lnTo>
                  <a:lnTo>
                    <a:pt x="3714" y="2232"/>
                  </a:lnTo>
                  <a:lnTo>
                    <a:pt x="3718" y="2236"/>
                  </a:lnTo>
                  <a:lnTo>
                    <a:pt x="3724" y="2244"/>
                  </a:lnTo>
                  <a:lnTo>
                    <a:pt x="3726" y="2248"/>
                  </a:lnTo>
                  <a:lnTo>
                    <a:pt x="3728" y="2248"/>
                  </a:lnTo>
                  <a:lnTo>
                    <a:pt x="3728" y="2248"/>
                  </a:lnTo>
                  <a:lnTo>
                    <a:pt x="3728" y="2246"/>
                  </a:lnTo>
                  <a:lnTo>
                    <a:pt x="3728" y="2244"/>
                  </a:lnTo>
                  <a:lnTo>
                    <a:pt x="3724" y="2236"/>
                  </a:lnTo>
                  <a:lnTo>
                    <a:pt x="3718" y="2222"/>
                  </a:lnTo>
                  <a:lnTo>
                    <a:pt x="3712" y="2198"/>
                  </a:lnTo>
                  <a:lnTo>
                    <a:pt x="3712" y="2198"/>
                  </a:lnTo>
                  <a:lnTo>
                    <a:pt x="3708" y="2188"/>
                  </a:lnTo>
                  <a:lnTo>
                    <a:pt x="3706" y="2186"/>
                  </a:lnTo>
                  <a:lnTo>
                    <a:pt x="3704" y="2186"/>
                  </a:lnTo>
                  <a:lnTo>
                    <a:pt x="3700" y="2188"/>
                  </a:lnTo>
                  <a:lnTo>
                    <a:pt x="3694" y="2190"/>
                  </a:lnTo>
                  <a:lnTo>
                    <a:pt x="3694" y="2190"/>
                  </a:lnTo>
                  <a:lnTo>
                    <a:pt x="3692" y="2190"/>
                  </a:lnTo>
                  <a:lnTo>
                    <a:pt x="3692" y="2190"/>
                  </a:lnTo>
                  <a:lnTo>
                    <a:pt x="3696" y="2186"/>
                  </a:lnTo>
                  <a:lnTo>
                    <a:pt x="3698" y="2180"/>
                  </a:lnTo>
                  <a:lnTo>
                    <a:pt x="3698" y="2176"/>
                  </a:lnTo>
                  <a:lnTo>
                    <a:pt x="3694" y="2174"/>
                  </a:lnTo>
                  <a:lnTo>
                    <a:pt x="3694" y="2174"/>
                  </a:lnTo>
                  <a:lnTo>
                    <a:pt x="3690" y="2170"/>
                  </a:lnTo>
                  <a:lnTo>
                    <a:pt x="3692" y="2170"/>
                  </a:lnTo>
                  <a:lnTo>
                    <a:pt x="3696" y="2168"/>
                  </a:lnTo>
                  <a:lnTo>
                    <a:pt x="3698" y="2166"/>
                  </a:lnTo>
                  <a:lnTo>
                    <a:pt x="3698" y="2162"/>
                  </a:lnTo>
                  <a:lnTo>
                    <a:pt x="3698" y="2156"/>
                  </a:lnTo>
                  <a:lnTo>
                    <a:pt x="3698" y="2156"/>
                  </a:lnTo>
                  <a:lnTo>
                    <a:pt x="3696" y="2144"/>
                  </a:lnTo>
                  <a:lnTo>
                    <a:pt x="3696" y="2140"/>
                  </a:lnTo>
                  <a:lnTo>
                    <a:pt x="3696" y="2136"/>
                  </a:lnTo>
                  <a:lnTo>
                    <a:pt x="3690" y="2130"/>
                  </a:lnTo>
                  <a:lnTo>
                    <a:pt x="3690" y="2130"/>
                  </a:lnTo>
                  <a:lnTo>
                    <a:pt x="3678" y="2118"/>
                  </a:lnTo>
                  <a:lnTo>
                    <a:pt x="3678" y="2118"/>
                  </a:lnTo>
                  <a:lnTo>
                    <a:pt x="3678" y="2118"/>
                  </a:lnTo>
                  <a:lnTo>
                    <a:pt x="3686" y="2122"/>
                  </a:lnTo>
                  <a:lnTo>
                    <a:pt x="3686" y="2122"/>
                  </a:lnTo>
                  <a:lnTo>
                    <a:pt x="3694" y="2126"/>
                  </a:lnTo>
                  <a:lnTo>
                    <a:pt x="3696" y="2124"/>
                  </a:lnTo>
                  <a:lnTo>
                    <a:pt x="3696" y="2124"/>
                  </a:lnTo>
                  <a:lnTo>
                    <a:pt x="3692" y="2108"/>
                  </a:lnTo>
                  <a:lnTo>
                    <a:pt x="3692" y="2108"/>
                  </a:lnTo>
                  <a:lnTo>
                    <a:pt x="3688" y="2092"/>
                  </a:lnTo>
                  <a:lnTo>
                    <a:pt x="3690" y="2076"/>
                  </a:lnTo>
                  <a:lnTo>
                    <a:pt x="3690" y="2076"/>
                  </a:lnTo>
                  <a:lnTo>
                    <a:pt x="3692" y="2064"/>
                  </a:lnTo>
                  <a:lnTo>
                    <a:pt x="3696" y="2058"/>
                  </a:lnTo>
                  <a:lnTo>
                    <a:pt x="3702" y="2054"/>
                  </a:lnTo>
                  <a:lnTo>
                    <a:pt x="3702" y="2054"/>
                  </a:lnTo>
                  <a:lnTo>
                    <a:pt x="3704" y="2050"/>
                  </a:lnTo>
                  <a:lnTo>
                    <a:pt x="3704" y="2052"/>
                  </a:lnTo>
                  <a:lnTo>
                    <a:pt x="3700" y="2058"/>
                  </a:lnTo>
                  <a:lnTo>
                    <a:pt x="3698" y="2064"/>
                  </a:lnTo>
                  <a:lnTo>
                    <a:pt x="3698" y="2064"/>
                  </a:lnTo>
                  <a:lnTo>
                    <a:pt x="3694" y="2076"/>
                  </a:lnTo>
                  <a:lnTo>
                    <a:pt x="3694" y="2082"/>
                  </a:lnTo>
                  <a:lnTo>
                    <a:pt x="3696" y="2086"/>
                  </a:lnTo>
                  <a:lnTo>
                    <a:pt x="3696" y="2086"/>
                  </a:lnTo>
                  <a:lnTo>
                    <a:pt x="3696" y="2088"/>
                  </a:lnTo>
                  <a:lnTo>
                    <a:pt x="3696" y="2090"/>
                  </a:lnTo>
                  <a:lnTo>
                    <a:pt x="3694" y="2094"/>
                  </a:lnTo>
                  <a:lnTo>
                    <a:pt x="3696" y="2098"/>
                  </a:lnTo>
                  <a:lnTo>
                    <a:pt x="3696" y="2098"/>
                  </a:lnTo>
                  <a:lnTo>
                    <a:pt x="3698" y="2104"/>
                  </a:lnTo>
                  <a:lnTo>
                    <a:pt x="3696" y="2106"/>
                  </a:lnTo>
                  <a:lnTo>
                    <a:pt x="3696" y="2110"/>
                  </a:lnTo>
                  <a:lnTo>
                    <a:pt x="3700" y="2114"/>
                  </a:lnTo>
                  <a:lnTo>
                    <a:pt x="3700" y="2114"/>
                  </a:lnTo>
                  <a:lnTo>
                    <a:pt x="3706" y="2116"/>
                  </a:lnTo>
                  <a:lnTo>
                    <a:pt x="3708" y="2116"/>
                  </a:lnTo>
                  <a:lnTo>
                    <a:pt x="3710" y="2116"/>
                  </a:lnTo>
                  <a:lnTo>
                    <a:pt x="3712" y="2120"/>
                  </a:lnTo>
                  <a:lnTo>
                    <a:pt x="3712" y="2120"/>
                  </a:lnTo>
                  <a:lnTo>
                    <a:pt x="3712" y="2126"/>
                  </a:lnTo>
                  <a:lnTo>
                    <a:pt x="3712" y="2130"/>
                  </a:lnTo>
                  <a:lnTo>
                    <a:pt x="3712" y="2134"/>
                  </a:lnTo>
                  <a:lnTo>
                    <a:pt x="3716" y="2136"/>
                  </a:lnTo>
                  <a:lnTo>
                    <a:pt x="3716" y="2136"/>
                  </a:lnTo>
                  <a:lnTo>
                    <a:pt x="3718" y="2138"/>
                  </a:lnTo>
                  <a:lnTo>
                    <a:pt x="3716" y="2142"/>
                  </a:lnTo>
                  <a:lnTo>
                    <a:pt x="3710" y="2154"/>
                  </a:lnTo>
                  <a:lnTo>
                    <a:pt x="3706" y="2166"/>
                  </a:lnTo>
                  <a:lnTo>
                    <a:pt x="3706" y="2172"/>
                  </a:lnTo>
                  <a:lnTo>
                    <a:pt x="3710" y="2176"/>
                  </a:lnTo>
                  <a:lnTo>
                    <a:pt x="3710" y="2176"/>
                  </a:lnTo>
                  <a:lnTo>
                    <a:pt x="3712" y="2176"/>
                  </a:lnTo>
                  <a:lnTo>
                    <a:pt x="3714" y="2172"/>
                  </a:lnTo>
                  <a:lnTo>
                    <a:pt x="3720" y="2158"/>
                  </a:lnTo>
                  <a:lnTo>
                    <a:pt x="3728" y="2138"/>
                  </a:lnTo>
                  <a:lnTo>
                    <a:pt x="3738" y="2122"/>
                  </a:lnTo>
                  <a:lnTo>
                    <a:pt x="3738" y="2122"/>
                  </a:lnTo>
                  <a:lnTo>
                    <a:pt x="3744" y="2114"/>
                  </a:lnTo>
                  <a:lnTo>
                    <a:pt x="3746" y="2108"/>
                  </a:lnTo>
                  <a:lnTo>
                    <a:pt x="3748" y="2102"/>
                  </a:lnTo>
                  <a:lnTo>
                    <a:pt x="3748" y="2096"/>
                  </a:lnTo>
                  <a:lnTo>
                    <a:pt x="3748" y="2092"/>
                  </a:lnTo>
                  <a:lnTo>
                    <a:pt x="3746" y="2088"/>
                  </a:lnTo>
                  <a:lnTo>
                    <a:pt x="3744" y="2086"/>
                  </a:lnTo>
                  <a:lnTo>
                    <a:pt x="3740" y="2086"/>
                  </a:lnTo>
                  <a:lnTo>
                    <a:pt x="3740" y="2086"/>
                  </a:lnTo>
                  <a:lnTo>
                    <a:pt x="3738" y="2084"/>
                  </a:lnTo>
                  <a:lnTo>
                    <a:pt x="3736" y="2082"/>
                  </a:lnTo>
                  <a:lnTo>
                    <a:pt x="3732" y="2074"/>
                  </a:lnTo>
                  <a:lnTo>
                    <a:pt x="3726" y="2054"/>
                  </a:lnTo>
                  <a:lnTo>
                    <a:pt x="3726" y="2054"/>
                  </a:lnTo>
                  <a:lnTo>
                    <a:pt x="3724" y="2044"/>
                  </a:lnTo>
                  <a:lnTo>
                    <a:pt x="3726" y="2036"/>
                  </a:lnTo>
                  <a:lnTo>
                    <a:pt x="3730" y="2030"/>
                  </a:lnTo>
                  <a:lnTo>
                    <a:pt x="3738" y="2024"/>
                  </a:lnTo>
                  <a:lnTo>
                    <a:pt x="3738" y="2024"/>
                  </a:lnTo>
                  <a:lnTo>
                    <a:pt x="3742" y="2024"/>
                  </a:lnTo>
                  <a:lnTo>
                    <a:pt x="3736" y="2030"/>
                  </a:lnTo>
                  <a:lnTo>
                    <a:pt x="3732" y="2034"/>
                  </a:lnTo>
                  <a:lnTo>
                    <a:pt x="3730" y="2040"/>
                  </a:lnTo>
                  <a:lnTo>
                    <a:pt x="3730" y="2046"/>
                  </a:lnTo>
                  <a:lnTo>
                    <a:pt x="3732" y="2054"/>
                  </a:lnTo>
                  <a:lnTo>
                    <a:pt x="3732" y="2054"/>
                  </a:lnTo>
                  <a:lnTo>
                    <a:pt x="3738" y="2060"/>
                  </a:lnTo>
                  <a:lnTo>
                    <a:pt x="3742" y="2062"/>
                  </a:lnTo>
                  <a:lnTo>
                    <a:pt x="3748" y="2064"/>
                  </a:lnTo>
                  <a:lnTo>
                    <a:pt x="3750" y="2066"/>
                  </a:lnTo>
                  <a:lnTo>
                    <a:pt x="3750" y="2072"/>
                  </a:lnTo>
                  <a:lnTo>
                    <a:pt x="3750" y="2072"/>
                  </a:lnTo>
                  <a:lnTo>
                    <a:pt x="3750" y="2078"/>
                  </a:lnTo>
                  <a:lnTo>
                    <a:pt x="3752" y="2078"/>
                  </a:lnTo>
                  <a:lnTo>
                    <a:pt x="3754" y="2078"/>
                  </a:lnTo>
                  <a:lnTo>
                    <a:pt x="3758" y="2074"/>
                  </a:lnTo>
                  <a:lnTo>
                    <a:pt x="3766" y="2062"/>
                  </a:lnTo>
                  <a:lnTo>
                    <a:pt x="3774" y="2048"/>
                  </a:lnTo>
                  <a:lnTo>
                    <a:pt x="3774" y="2048"/>
                  </a:lnTo>
                  <a:lnTo>
                    <a:pt x="3784" y="2030"/>
                  </a:lnTo>
                  <a:lnTo>
                    <a:pt x="3790" y="2014"/>
                  </a:lnTo>
                  <a:lnTo>
                    <a:pt x="3790" y="2008"/>
                  </a:lnTo>
                  <a:lnTo>
                    <a:pt x="3790" y="2002"/>
                  </a:lnTo>
                  <a:lnTo>
                    <a:pt x="3790" y="2000"/>
                  </a:lnTo>
                  <a:lnTo>
                    <a:pt x="3786" y="1998"/>
                  </a:lnTo>
                  <a:lnTo>
                    <a:pt x="3786" y="1998"/>
                  </a:lnTo>
                  <a:lnTo>
                    <a:pt x="3778" y="1996"/>
                  </a:lnTo>
                  <a:lnTo>
                    <a:pt x="3776" y="1996"/>
                  </a:lnTo>
                  <a:lnTo>
                    <a:pt x="3776" y="1994"/>
                  </a:lnTo>
                  <a:lnTo>
                    <a:pt x="3778" y="1988"/>
                  </a:lnTo>
                  <a:lnTo>
                    <a:pt x="3784" y="1980"/>
                  </a:lnTo>
                  <a:lnTo>
                    <a:pt x="3784" y="1980"/>
                  </a:lnTo>
                  <a:lnTo>
                    <a:pt x="3796" y="1972"/>
                  </a:lnTo>
                  <a:lnTo>
                    <a:pt x="3808" y="1962"/>
                  </a:lnTo>
                  <a:lnTo>
                    <a:pt x="3824" y="1956"/>
                  </a:lnTo>
                  <a:lnTo>
                    <a:pt x="3838" y="1950"/>
                  </a:lnTo>
                  <a:lnTo>
                    <a:pt x="3838" y="1950"/>
                  </a:lnTo>
                  <a:lnTo>
                    <a:pt x="3854" y="1948"/>
                  </a:lnTo>
                  <a:lnTo>
                    <a:pt x="3870" y="1946"/>
                  </a:lnTo>
                  <a:lnTo>
                    <a:pt x="3886" y="1944"/>
                  </a:lnTo>
                  <a:lnTo>
                    <a:pt x="3890" y="1944"/>
                  </a:lnTo>
                  <a:lnTo>
                    <a:pt x="3892" y="1940"/>
                  </a:lnTo>
                  <a:lnTo>
                    <a:pt x="3892" y="1940"/>
                  </a:lnTo>
                  <a:lnTo>
                    <a:pt x="3894" y="1926"/>
                  </a:lnTo>
                  <a:lnTo>
                    <a:pt x="3896" y="1924"/>
                  </a:lnTo>
                  <a:lnTo>
                    <a:pt x="3898" y="1928"/>
                  </a:lnTo>
                  <a:lnTo>
                    <a:pt x="3898" y="1928"/>
                  </a:lnTo>
                  <a:lnTo>
                    <a:pt x="3900" y="1936"/>
                  </a:lnTo>
                  <a:lnTo>
                    <a:pt x="3904" y="1940"/>
                  </a:lnTo>
                  <a:lnTo>
                    <a:pt x="3906" y="1940"/>
                  </a:lnTo>
                  <a:lnTo>
                    <a:pt x="3908" y="1940"/>
                  </a:lnTo>
                  <a:lnTo>
                    <a:pt x="3914" y="1932"/>
                  </a:lnTo>
                  <a:lnTo>
                    <a:pt x="3914" y="1932"/>
                  </a:lnTo>
                  <a:lnTo>
                    <a:pt x="3920" y="1928"/>
                  </a:lnTo>
                  <a:lnTo>
                    <a:pt x="3922" y="1926"/>
                  </a:lnTo>
                  <a:lnTo>
                    <a:pt x="3924" y="1928"/>
                  </a:lnTo>
                  <a:lnTo>
                    <a:pt x="3924" y="1930"/>
                  </a:lnTo>
                  <a:lnTo>
                    <a:pt x="3924" y="1936"/>
                  </a:lnTo>
                  <a:lnTo>
                    <a:pt x="3926" y="1936"/>
                  </a:lnTo>
                  <a:lnTo>
                    <a:pt x="3928" y="1934"/>
                  </a:lnTo>
                  <a:lnTo>
                    <a:pt x="3928" y="1934"/>
                  </a:lnTo>
                  <a:lnTo>
                    <a:pt x="3932" y="1932"/>
                  </a:lnTo>
                  <a:lnTo>
                    <a:pt x="3936" y="1930"/>
                  </a:lnTo>
                  <a:lnTo>
                    <a:pt x="3946" y="1930"/>
                  </a:lnTo>
                  <a:lnTo>
                    <a:pt x="3952" y="1928"/>
                  </a:lnTo>
                  <a:lnTo>
                    <a:pt x="3952" y="1924"/>
                  </a:lnTo>
                  <a:lnTo>
                    <a:pt x="3952" y="1920"/>
                  </a:lnTo>
                  <a:lnTo>
                    <a:pt x="3952" y="1920"/>
                  </a:lnTo>
                  <a:lnTo>
                    <a:pt x="3948" y="1906"/>
                  </a:lnTo>
                  <a:lnTo>
                    <a:pt x="3946" y="1904"/>
                  </a:lnTo>
                  <a:lnTo>
                    <a:pt x="3942" y="1904"/>
                  </a:lnTo>
                  <a:lnTo>
                    <a:pt x="3942" y="1904"/>
                  </a:lnTo>
                  <a:lnTo>
                    <a:pt x="3940" y="1904"/>
                  </a:lnTo>
                  <a:lnTo>
                    <a:pt x="3942" y="1906"/>
                  </a:lnTo>
                  <a:lnTo>
                    <a:pt x="3946" y="1908"/>
                  </a:lnTo>
                  <a:lnTo>
                    <a:pt x="3948" y="1914"/>
                  </a:lnTo>
                  <a:lnTo>
                    <a:pt x="3948" y="1914"/>
                  </a:lnTo>
                  <a:lnTo>
                    <a:pt x="3944" y="1920"/>
                  </a:lnTo>
                  <a:lnTo>
                    <a:pt x="3940" y="1924"/>
                  </a:lnTo>
                  <a:lnTo>
                    <a:pt x="3936" y="1926"/>
                  </a:lnTo>
                  <a:lnTo>
                    <a:pt x="3932" y="1926"/>
                  </a:lnTo>
                  <a:lnTo>
                    <a:pt x="3930" y="1922"/>
                  </a:lnTo>
                  <a:lnTo>
                    <a:pt x="3928" y="1918"/>
                  </a:lnTo>
                  <a:lnTo>
                    <a:pt x="3928" y="1918"/>
                  </a:lnTo>
                  <a:lnTo>
                    <a:pt x="3924" y="1908"/>
                  </a:lnTo>
                  <a:lnTo>
                    <a:pt x="3924" y="1902"/>
                  </a:lnTo>
                  <a:lnTo>
                    <a:pt x="3920" y="1896"/>
                  </a:lnTo>
                  <a:lnTo>
                    <a:pt x="3912" y="1894"/>
                  </a:lnTo>
                  <a:lnTo>
                    <a:pt x="3912" y="1894"/>
                  </a:lnTo>
                  <a:lnTo>
                    <a:pt x="3910" y="1894"/>
                  </a:lnTo>
                  <a:lnTo>
                    <a:pt x="3910" y="1892"/>
                  </a:lnTo>
                  <a:lnTo>
                    <a:pt x="3918" y="1884"/>
                  </a:lnTo>
                  <a:lnTo>
                    <a:pt x="3926" y="1876"/>
                  </a:lnTo>
                  <a:lnTo>
                    <a:pt x="3926" y="1874"/>
                  </a:lnTo>
                  <a:lnTo>
                    <a:pt x="3924" y="1872"/>
                  </a:lnTo>
                  <a:lnTo>
                    <a:pt x="3924" y="1872"/>
                  </a:lnTo>
                  <a:lnTo>
                    <a:pt x="3922" y="1868"/>
                  </a:lnTo>
                  <a:lnTo>
                    <a:pt x="3920" y="1864"/>
                  </a:lnTo>
                  <a:lnTo>
                    <a:pt x="3922" y="1850"/>
                  </a:lnTo>
                  <a:lnTo>
                    <a:pt x="3928" y="1836"/>
                  </a:lnTo>
                  <a:lnTo>
                    <a:pt x="3936" y="1826"/>
                  </a:lnTo>
                  <a:lnTo>
                    <a:pt x="3936" y="1826"/>
                  </a:lnTo>
                  <a:lnTo>
                    <a:pt x="3940" y="1820"/>
                  </a:lnTo>
                  <a:lnTo>
                    <a:pt x="3940" y="1816"/>
                  </a:lnTo>
                  <a:lnTo>
                    <a:pt x="3940" y="1814"/>
                  </a:lnTo>
                  <a:lnTo>
                    <a:pt x="3942" y="1810"/>
                  </a:lnTo>
                  <a:lnTo>
                    <a:pt x="3942" y="1810"/>
                  </a:lnTo>
                  <a:lnTo>
                    <a:pt x="3944" y="1808"/>
                  </a:lnTo>
                  <a:lnTo>
                    <a:pt x="3946" y="1808"/>
                  </a:lnTo>
                  <a:lnTo>
                    <a:pt x="3948" y="1812"/>
                  </a:lnTo>
                  <a:lnTo>
                    <a:pt x="3952" y="1814"/>
                  </a:lnTo>
                  <a:lnTo>
                    <a:pt x="3954" y="1814"/>
                  </a:lnTo>
                  <a:lnTo>
                    <a:pt x="3958" y="1812"/>
                  </a:lnTo>
                  <a:lnTo>
                    <a:pt x="3958" y="1812"/>
                  </a:lnTo>
                  <a:lnTo>
                    <a:pt x="3966" y="1806"/>
                  </a:lnTo>
                  <a:lnTo>
                    <a:pt x="3970" y="1802"/>
                  </a:lnTo>
                  <a:lnTo>
                    <a:pt x="3974" y="1800"/>
                  </a:lnTo>
                  <a:lnTo>
                    <a:pt x="3976" y="1800"/>
                  </a:lnTo>
                  <a:lnTo>
                    <a:pt x="3976" y="1800"/>
                  </a:lnTo>
                  <a:lnTo>
                    <a:pt x="3982" y="1798"/>
                  </a:lnTo>
                  <a:lnTo>
                    <a:pt x="3984" y="1796"/>
                  </a:lnTo>
                  <a:lnTo>
                    <a:pt x="3988" y="1786"/>
                  </a:lnTo>
                  <a:lnTo>
                    <a:pt x="3992" y="1778"/>
                  </a:lnTo>
                  <a:lnTo>
                    <a:pt x="3996" y="1776"/>
                  </a:lnTo>
                  <a:lnTo>
                    <a:pt x="4000" y="1778"/>
                  </a:lnTo>
                  <a:lnTo>
                    <a:pt x="4000" y="1778"/>
                  </a:lnTo>
                  <a:lnTo>
                    <a:pt x="4006" y="1782"/>
                  </a:lnTo>
                  <a:lnTo>
                    <a:pt x="4008" y="1780"/>
                  </a:lnTo>
                  <a:lnTo>
                    <a:pt x="4010" y="1780"/>
                  </a:lnTo>
                  <a:lnTo>
                    <a:pt x="4012" y="1776"/>
                  </a:lnTo>
                  <a:lnTo>
                    <a:pt x="4016" y="1772"/>
                  </a:lnTo>
                  <a:lnTo>
                    <a:pt x="4016" y="1772"/>
                  </a:lnTo>
                  <a:lnTo>
                    <a:pt x="4022" y="1772"/>
                  </a:lnTo>
                  <a:lnTo>
                    <a:pt x="4024" y="1774"/>
                  </a:lnTo>
                  <a:lnTo>
                    <a:pt x="4028" y="1776"/>
                  </a:lnTo>
                  <a:lnTo>
                    <a:pt x="4036" y="1772"/>
                  </a:lnTo>
                  <a:lnTo>
                    <a:pt x="4036" y="1772"/>
                  </a:lnTo>
                  <a:lnTo>
                    <a:pt x="4044" y="1766"/>
                  </a:lnTo>
                  <a:lnTo>
                    <a:pt x="4052" y="1764"/>
                  </a:lnTo>
                  <a:lnTo>
                    <a:pt x="4060" y="1762"/>
                  </a:lnTo>
                  <a:lnTo>
                    <a:pt x="4066" y="1756"/>
                  </a:lnTo>
                  <a:lnTo>
                    <a:pt x="4066" y="1756"/>
                  </a:lnTo>
                  <a:lnTo>
                    <a:pt x="4070" y="1752"/>
                  </a:lnTo>
                  <a:lnTo>
                    <a:pt x="4070" y="1748"/>
                  </a:lnTo>
                  <a:lnTo>
                    <a:pt x="4068" y="1746"/>
                  </a:lnTo>
                  <a:lnTo>
                    <a:pt x="4066" y="1742"/>
                  </a:lnTo>
                  <a:lnTo>
                    <a:pt x="4066" y="1742"/>
                  </a:lnTo>
                  <a:lnTo>
                    <a:pt x="4064" y="1736"/>
                  </a:lnTo>
                  <a:lnTo>
                    <a:pt x="4062" y="1734"/>
                  </a:lnTo>
                  <a:lnTo>
                    <a:pt x="4054" y="1730"/>
                  </a:lnTo>
                  <a:lnTo>
                    <a:pt x="4054" y="1730"/>
                  </a:lnTo>
                  <a:lnTo>
                    <a:pt x="4052" y="1726"/>
                  </a:lnTo>
                  <a:lnTo>
                    <a:pt x="4050" y="1718"/>
                  </a:lnTo>
                  <a:lnTo>
                    <a:pt x="4050" y="1704"/>
                  </a:lnTo>
                  <a:lnTo>
                    <a:pt x="4050" y="1704"/>
                  </a:lnTo>
                  <a:lnTo>
                    <a:pt x="4052" y="1706"/>
                  </a:lnTo>
                  <a:lnTo>
                    <a:pt x="4054" y="1708"/>
                  </a:lnTo>
                  <a:lnTo>
                    <a:pt x="4054" y="1716"/>
                  </a:lnTo>
                  <a:lnTo>
                    <a:pt x="4054" y="1716"/>
                  </a:lnTo>
                  <a:lnTo>
                    <a:pt x="4054" y="1720"/>
                  </a:lnTo>
                  <a:lnTo>
                    <a:pt x="4056" y="1724"/>
                  </a:lnTo>
                  <a:lnTo>
                    <a:pt x="4060" y="1728"/>
                  </a:lnTo>
                  <a:lnTo>
                    <a:pt x="4066" y="1730"/>
                  </a:lnTo>
                  <a:lnTo>
                    <a:pt x="4066" y="1730"/>
                  </a:lnTo>
                  <a:lnTo>
                    <a:pt x="4078" y="1734"/>
                  </a:lnTo>
                  <a:lnTo>
                    <a:pt x="4088" y="1734"/>
                  </a:lnTo>
                  <a:lnTo>
                    <a:pt x="4096" y="1734"/>
                  </a:lnTo>
                  <a:lnTo>
                    <a:pt x="4106" y="1732"/>
                  </a:lnTo>
                  <a:lnTo>
                    <a:pt x="4122" y="1724"/>
                  </a:lnTo>
                  <a:lnTo>
                    <a:pt x="4144" y="1714"/>
                  </a:lnTo>
                  <a:lnTo>
                    <a:pt x="4144" y="1714"/>
                  </a:lnTo>
                  <a:lnTo>
                    <a:pt x="4152" y="1708"/>
                  </a:lnTo>
                  <a:lnTo>
                    <a:pt x="4156" y="1708"/>
                  </a:lnTo>
                  <a:lnTo>
                    <a:pt x="4156" y="1708"/>
                  </a:lnTo>
                  <a:lnTo>
                    <a:pt x="4158" y="1712"/>
                  </a:lnTo>
                  <a:lnTo>
                    <a:pt x="4160" y="1714"/>
                  </a:lnTo>
                  <a:lnTo>
                    <a:pt x="4164" y="1718"/>
                  </a:lnTo>
                  <a:lnTo>
                    <a:pt x="4172" y="1718"/>
                  </a:lnTo>
                  <a:lnTo>
                    <a:pt x="4188" y="1716"/>
                  </a:lnTo>
                  <a:lnTo>
                    <a:pt x="4188" y="1716"/>
                  </a:lnTo>
                  <a:lnTo>
                    <a:pt x="4202" y="1716"/>
                  </a:lnTo>
                  <a:lnTo>
                    <a:pt x="4194" y="1720"/>
                  </a:lnTo>
                  <a:lnTo>
                    <a:pt x="4172" y="1728"/>
                  </a:lnTo>
                  <a:lnTo>
                    <a:pt x="4148" y="1740"/>
                  </a:lnTo>
                  <a:lnTo>
                    <a:pt x="4148" y="1740"/>
                  </a:lnTo>
                  <a:lnTo>
                    <a:pt x="4136" y="1746"/>
                  </a:lnTo>
                  <a:lnTo>
                    <a:pt x="4126" y="1754"/>
                  </a:lnTo>
                  <a:lnTo>
                    <a:pt x="4118" y="1762"/>
                  </a:lnTo>
                  <a:lnTo>
                    <a:pt x="4110" y="1770"/>
                  </a:lnTo>
                  <a:lnTo>
                    <a:pt x="4106" y="1780"/>
                  </a:lnTo>
                  <a:lnTo>
                    <a:pt x="4104" y="1790"/>
                  </a:lnTo>
                  <a:lnTo>
                    <a:pt x="4106" y="1802"/>
                  </a:lnTo>
                  <a:lnTo>
                    <a:pt x="4110" y="1812"/>
                  </a:lnTo>
                  <a:lnTo>
                    <a:pt x="4110" y="1812"/>
                  </a:lnTo>
                  <a:lnTo>
                    <a:pt x="4116" y="1822"/>
                  </a:lnTo>
                  <a:lnTo>
                    <a:pt x="4124" y="1826"/>
                  </a:lnTo>
                  <a:lnTo>
                    <a:pt x="4130" y="1828"/>
                  </a:lnTo>
                  <a:lnTo>
                    <a:pt x="4138" y="1824"/>
                  </a:lnTo>
                  <a:lnTo>
                    <a:pt x="4146" y="1818"/>
                  </a:lnTo>
                  <a:lnTo>
                    <a:pt x="4154" y="1810"/>
                  </a:lnTo>
                  <a:lnTo>
                    <a:pt x="4174" y="1786"/>
                  </a:lnTo>
                  <a:lnTo>
                    <a:pt x="4174" y="1786"/>
                  </a:lnTo>
                  <a:lnTo>
                    <a:pt x="4182" y="1776"/>
                  </a:lnTo>
                  <a:lnTo>
                    <a:pt x="4190" y="1770"/>
                  </a:lnTo>
                  <a:lnTo>
                    <a:pt x="4196" y="1768"/>
                  </a:lnTo>
                  <a:lnTo>
                    <a:pt x="4202" y="1768"/>
                  </a:lnTo>
                  <a:lnTo>
                    <a:pt x="4208" y="1768"/>
                  </a:lnTo>
                  <a:lnTo>
                    <a:pt x="4216" y="1766"/>
                  </a:lnTo>
                  <a:lnTo>
                    <a:pt x="4224" y="1764"/>
                  </a:lnTo>
                  <a:lnTo>
                    <a:pt x="4238" y="1756"/>
                  </a:lnTo>
                  <a:lnTo>
                    <a:pt x="4238" y="1756"/>
                  </a:lnTo>
                  <a:lnTo>
                    <a:pt x="4252" y="1748"/>
                  </a:lnTo>
                  <a:lnTo>
                    <a:pt x="4266" y="1742"/>
                  </a:lnTo>
                  <a:lnTo>
                    <a:pt x="4290" y="1734"/>
                  </a:lnTo>
                  <a:lnTo>
                    <a:pt x="4300" y="1730"/>
                  </a:lnTo>
                  <a:lnTo>
                    <a:pt x="4306" y="1728"/>
                  </a:lnTo>
                  <a:lnTo>
                    <a:pt x="4308" y="1724"/>
                  </a:lnTo>
                  <a:lnTo>
                    <a:pt x="4304" y="1720"/>
                  </a:lnTo>
                  <a:lnTo>
                    <a:pt x="4304" y="1720"/>
                  </a:lnTo>
                  <a:lnTo>
                    <a:pt x="4284" y="1700"/>
                  </a:lnTo>
                  <a:lnTo>
                    <a:pt x="4280" y="1698"/>
                  </a:lnTo>
                  <a:lnTo>
                    <a:pt x="4276" y="1696"/>
                  </a:lnTo>
                  <a:lnTo>
                    <a:pt x="4270" y="1696"/>
                  </a:lnTo>
                  <a:lnTo>
                    <a:pt x="4264" y="1698"/>
                  </a:lnTo>
                  <a:lnTo>
                    <a:pt x="4264" y="1698"/>
                  </a:lnTo>
                  <a:lnTo>
                    <a:pt x="4258" y="1700"/>
                  </a:lnTo>
                  <a:lnTo>
                    <a:pt x="4246" y="1700"/>
                  </a:lnTo>
                  <a:lnTo>
                    <a:pt x="4236" y="1700"/>
                  </a:lnTo>
                  <a:lnTo>
                    <a:pt x="4224" y="1696"/>
                  </a:lnTo>
                  <a:lnTo>
                    <a:pt x="4212" y="1694"/>
                  </a:lnTo>
                  <a:lnTo>
                    <a:pt x="4204" y="1690"/>
                  </a:lnTo>
                  <a:lnTo>
                    <a:pt x="4198" y="1684"/>
                  </a:lnTo>
                  <a:lnTo>
                    <a:pt x="4196" y="1682"/>
                  </a:lnTo>
                  <a:lnTo>
                    <a:pt x="4196" y="1680"/>
                  </a:lnTo>
                  <a:lnTo>
                    <a:pt x="4196" y="1680"/>
                  </a:lnTo>
                  <a:lnTo>
                    <a:pt x="4196" y="1676"/>
                  </a:lnTo>
                  <a:lnTo>
                    <a:pt x="4194" y="1674"/>
                  </a:lnTo>
                  <a:lnTo>
                    <a:pt x="4186" y="1672"/>
                  </a:lnTo>
                  <a:lnTo>
                    <a:pt x="4178" y="1668"/>
                  </a:lnTo>
                  <a:lnTo>
                    <a:pt x="4172" y="1664"/>
                  </a:lnTo>
                  <a:lnTo>
                    <a:pt x="4166" y="1654"/>
                  </a:lnTo>
                  <a:lnTo>
                    <a:pt x="4160" y="1640"/>
                  </a:lnTo>
                  <a:lnTo>
                    <a:pt x="4160" y="1640"/>
                  </a:lnTo>
                  <a:lnTo>
                    <a:pt x="4156" y="1624"/>
                  </a:lnTo>
                  <a:lnTo>
                    <a:pt x="4156" y="1610"/>
                  </a:lnTo>
                  <a:lnTo>
                    <a:pt x="4158" y="1598"/>
                  </a:lnTo>
                  <a:lnTo>
                    <a:pt x="4160" y="1588"/>
                  </a:lnTo>
                  <a:lnTo>
                    <a:pt x="4162" y="1580"/>
                  </a:lnTo>
                  <a:lnTo>
                    <a:pt x="4162" y="1576"/>
                  </a:lnTo>
                  <a:lnTo>
                    <a:pt x="4158" y="1574"/>
                  </a:lnTo>
                  <a:lnTo>
                    <a:pt x="4148" y="1576"/>
                  </a:lnTo>
                  <a:lnTo>
                    <a:pt x="4148" y="1576"/>
                  </a:lnTo>
                  <a:lnTo>
                    <a:pt x="4134" y="1578"/>
                  </a:lnTo>
                  <a:lnTo>
                    <a:pt x="4126" y="1580"/>
                  </a:lnTo>
                  <a:lnTo>
                    <a:pt x="4124" y="1578"/>
                  </a:lnTo>
                  <a:lnTo>
                    <a:pt x="4126" y="1574"/>
                  </a:lnTo>
                  <a:lnTo>
                    <a:pt x="4140" y="1564"/>
                  </a:lnTo>
                  <a:lnTo>
                    <a:pt x="4164" y="1550"/>
                  </a:lnTo>
                  <a:lnTo>
                    <a:pt x="4164" y="1550"/>
                  </a:lnTo>
                  <a:lnTo>
                    <a:pt x="4178" y="1538"/>
                  </a:lnTo>
                  <a:lnTo>
                    <a:pt x="4182" y="1532"/>
                  </a:lnTo>
                  <a:lnTo>
                    <a:pt x="4184" y="1528"/>
                  </a:lnTo>
                  <a:lnTo>
                    <a:pt x="4184" y="1522"/>
                  </a:lnTo>
                  <a:lnTo>
                    <a:pt x="4180" y="1516"/>
                  </a:lnTo>
                  <a:lnTo>
                    <a:pt x="4174" y="1508"/>
                  </a:lnTo>
                  <a:lnTo>
                    <a:pt x="4166" y="1502"/>
                  </a:lnTo>
                  <a:lnTo>
                    <a:pt x="4166" y="1502"/>
                  </a:lnTo>
                  <a:lnTo>
                    <a:pt x="4160" y="1498"/>
                  </a:lnTo>
                  <a:lnTo>
                    <a:pt x="4150" y="1496"/>
                  </a:lnTo>
                  <a:lnTo>
                    <a:pt x="4140" y="1496"/>
                  </a:lnTo>
                  <a:lnTo>
                    <a:pt x="4130" y="1496"/>
                  </a:lnTo>
                  <a:lnTo>
                    <a:pt x="4102" y="1500"/>
                  </a:lnTo>
                  <a:lnTo>
                    <a:pt x="4074" y="1508"/>
                  </a:lnTo>
                  <a:lnTo>
                    <a:pt x="4044" y="1518"/>
                  </a:lnTo>
                  <a:lnTo>
                    <a:pt x="4018" y="1532"/>
                  </a:lnTo>
                  <a:lnTo>
                    <a:pt x="3996" y="1546"/>
                  </a:lnTo>
                  <a:lnTo>
                    <a:pt x="3988" y="1554"/>
                  </a:lnTo>
                  <a:lnTo>
                    <a:pt x="3982" y="1560"/>
                  </a:lnTo>
                  <a:lnTo>
                    <a:pt x="3982" y="1560"/>
                  </a:lnTo>
                  <a:lnTo>
                    <a:pt x="3964" y="1584"/>
                  </a:lnTo>
                  <a:lnTo>
                    <a:pt x="3948" y="1602"/>
                  </a:lnTo>
                  <a:lnTo>
                    <a:pt x="3934" y="1616"/>
                  </a:lnTo>
                  <a:lnTo>
                    <a:pt x="3922" y="1626"/>
                  </a:lnTo>
                  <a:lnTo>
                    <a:pt x="3914" y="1634"/>
                  </a:lnTo>
                  <a:lnTo>
                    <a:pt x="3908" y="1636"/>
                  </a:lnTo>
                  <a:lnTo>
                    <a:pt x="3908" y="1636"/>
                  </a:lnTo>
                  <a:lnTo>
                    <a:pt x="3908" y="1634"/>
                  </a:lnTo>
                  <a:lnTo>
                    <a:pt x="3914" y="1628"/>
                  </a:lnTo>
                  <a:lnTo>
                    <a:pt x="3914" y="1628"/>
                  </a:lnTo>
                  <a:lnTo>
                    <a:pt x="3924" y="1616"/>
                  </a:lnTo>
                  <a:lnTo>
                    <a:pt x="3936" y="1600"/>
                  </a:lnTo>
                  <a:lnTo>
                    <a:pt x="3964" y="1560"/>
                  </a:lnTo>
                  <a:lnTo>
                    <a:pt x="3978" y="1542"/>
                  </a:lnTo>
                  <a:lnTo>
                    <a:pt x="3994" y="1524"/>
                  </a:lnTo>
                  <a:lnTo>
                    <a:pt x="4010" y="1510"/>
                  </a:lnTo>
                  <a:lnTo>
                    <a:pt x="4020" y="1504"/>
                  </a:lnTo>
                  <a:lnTo>
                    <a:pt x="4030" y="1500"/>
                  </a:lnTo>
                  <a:lnTo>
                    <a:pt x="4030" y="1500"/>
                  </a:lnTo>
                  <a:lnTo>
                    <a:pt x="4040" y="1496"/>
                  </a:lnTo>
                  <a:lnTo>
                    <a:pt x="4050" y="1490"/>
                  </a:lnTo>
                  <a:lnTo>
                    <a:pt x="4056" y="1486"/>
                  </a:lnTo>
                  <a:lnTo>
                    <a:pt x="4060" y="1482"/>
                  </a:lnTo>
                  <a:lnTo>
                    <a:pt x="4066" y="1472"/>
                  </a:lnTo>
                  <a:lnTo>
                    <a:pt x="4068" y="1464"/>
                  </a:lnTo>
                  <a:lnTo>
                    <a:pt x="4072" y="1456"/>
                  </a:lnTo>
                  <a:lnTo>
                    <a:pt x="4076" y="1452"/>
                  </a:lnTo>
                  <a:lnTo>
                    <a:pt x="4082" y="1448"/>
                  </a:lnTo>
                  <a:lnTo>
                    <a:pt x="4090" y="1444"/>
                  </a:lnTo>
                  <a:lnTo>
                    <a:pt x="4102" y="1440"/>
                  </a:lnTo>
                  <a:lnTo>
                    <a:pt x="4136" y="1432"/>
                  </a:lnTo>
                  <a:lnTo>
                    <a:pt x="4136" y="1432"/>
                  </a:lnTo>
                  <a:lnTo>
                    <a:pt x="4160" y="1430"/>
                  </a:lnTo>
                  <a:lnTo>
                    <a:pt x="4182" y="1428"/>
                  </a:lnTo>
                  <a:lnTo>
                    <a:pt x="4202" y="1430"/>
                  </a:lnTo>
                  <a:lnTo>
                    <a:pt x="4220" y="1432"/>
                  </a:lnTo>
                  <a:lnTo>
                    <a:pt x="4252" y="1436"/>
                  </a:lnTo>
                  <a:lnTo>
                    <a:pt x="4278" y="1442"/>
                  </a:lnTo>
                  <a:lnTo>
                    <a:pt x="4304" y="1446"/>
                  </a:lnTo>
                  <a:lnTo>
                    <a:pt x="4316" y="1444"/>
                  </a:lnTo>
                  <a:lnTo>
                    <a:pt x="4330" y="1442"/>
                  </a:lnTo>
                  <a:lnTo>
                    <a:pt x="4342" y="1438"/>
                  </a:lnTo>
                  <a:lnTo>
                    <a:pt x="4356" y="1430"/>
                  </a:lnTo>
                  <a:lnTo>
                    <a:pt x="4370" y="1420"/>
                  </a:lnTo>
                  <a:lnTo>
                    <a:pt x="4386" y="1406"/>
                  </a:lnTo>
                  <a:lnTo>
                    <a:pt x="4386" y="1406"/>
                  </a:lnTo>
                  <a:lnTo>
                    <a:pt x="4414" y="1382"/>
                  </a:lnTo>
                  <a:lnTo>
                    <a:pt x="4434" y="1368"/>
                  </a:lnTo>
                  <a:lnTo>
                    <a:pt x="4448" y="1362"/>
                  </a:lnTo>
                  <a:lnTo>
                    <a:pt x="4458" y="1362"/>
                  </a:lnTo>
                  <a:lnTo>
                    <a:pt x="4470" y="1366"/>
                  </a:lnTo>
                  <a:lnTo>
                    <a:pt x="4474" y="1366"/>
                  </a:lnTo>
                  <a:lnTo>
                    <a:pt x="4482" y="1358"/>
                  </a:lnTo>
                  <a:lnTo>
                    <a:pt x="4482" y="1358"/>
                  </a:lnTo>
                  <a:lnTo>
                    <a:pt x="4492" y="1348"/>
                  </a:lnTo>
                  <a:lnTo>
                    <a:pt x="4502" y="1342"/>
                  </a:lnTo>
                  <a:lnTo>
                    <a:pt x="4518" y="1330"/>
                  </a:lnTo>
                  <a:lnTo>
                    <a:pt x="4524" y="1324"/>
                  </a:lnTo>
                  <a:lnTo>
                    <a:pt x="4526" y="1316"/>
                  </a:lnTo>
                  <a:lnTo>
                    <a:pt x="4526" y="1308"/>
                  </a:lnTo>
                  <a:lnTo>
                    <a:pt x="4522" y="1296"/>
                  </a:lnTo>
                  <a:lnTo>
                    <a:pt x="4522" y="1296"/>
                  </a:lnTo>
                  <a:lnTo>
                    <a:pt x="4518" y="1284"/>
                  </a:lnTo>
                  <a:lnTo>
                    <a:pt x="4518" y="1278"/>
                  </a:lnTo>
                  <a:lnTo>
                    <a:pt x="4518" y="1274"/>
                  </a:lnTo>
                  <a:lnTo>
                    <a:pt x="4522" y="1270"/>
                  </a:lnTo>
                  <a:lnTo>
                    <a:pt x="4524" y="1268"/>
                  </a:lnTo>
                  <a:lnTo>
                    <a:pt x="4526" y="1264"/>
                  </a:lnTo>
                  <a:lnTo>
                    <a:pt x="4524" y="1258"/>
                  </a:lnTo>
                  <a:lnTo>
                    <a:pt x="4522" y="1248"/>
                  </a:lnTo>
                  <a:lnTo>
                    <a:pt x="4522" y="1248"/>
                  </a:lnTo>
                  <a:lnTo>
                    <a:pt x="4516" y="1238"/>
                  </a:lnTo>
                  <a:lnTo>
                    <a:pt x="4510" y="1234"/>
                  </a:lnTo>
                  <a:lnTo>
                    <a:pt x="4502" y="1232"/>
                  </a:lnTo>
                  <a:lnTo>
                    <a:pt x="4496" y="1230"/>
                  </a:lnTo>
                  <a:lnTo>
                    <a:pt x="4488" y="1230"/>
                  </a:lnTo>
                  <a:lnTo>
                    <a:pt x="4480" y="1228"/>
                  </a:lnTo>
                  <a:lnTo>
                    <a:pt x="4472" y="1222"/>
                  </a:lnTo>
                  <a:lnTo>
                    <a:pt x="4464" y="1214"/>
                  </a:lnTo>
                  <a:lnTo>
                    <a:pt x="4464" y="1214"/>
                  </a:lnTo>
                  <a:lnTo>
                    <a:pt x="4454" y="1204"/>
                  </a:lnTo>
                  <a:lnTo>
                    <a:pt x="4446" y="1198"/>
                  </a:lnTo>
                  <a:lnTo>
                    <a:pt x="4436" y="1198"/>
                  </a:lnTo>
                  <a:lnTo>
                    <a:pt x="4428" y="1200"/>
                  </a:lnTo>
                  <a:lnTo>
                    <a:pt x="4416" y="1204"/>
                  </a:lnTo>
                  <a:lnTo>
                    <a:pt x="4406" y="1212"/>
                  </a:lnTo>
                  <a:lnTo>
                    <a:pt x="4376" y="1234"/>
                  </a:lnTo>
                  <a:lnTo>
                    <a:pt x="4376" y="1234"/>
                  </a:lnTo>
                  <a:lnTo>
                    <a:pt x="4362" y="1242"/>
                  </a:lnTo>
                  <a:lnTo>
                    <a:pt x="4352" y="1246"/>
                  </a:lnTo>
                  <a:lnTo>
                    <a:pt x="4344" y="1246"/>
                  </a:lnTo>
                  <a:lnTo>
                    <a:pt x="4342" y="1242"/>
                  </a:lnTo>
                  <a:lnTo>
                    <a:pt x="4342" y="1238"/>
                  </a:lnTo>
                  <a:lnTo>
                    <a:pt x="4346" y="1230"/>
                  </a:lnTo>
                  <a:lnTo>
                    <a:pt x="4354" y="1226"/>
                  </a:lnTo>
                  <a:lnTo>
                    <a:pt x="4364" y="1220"/>
                  </a:lnTo>
                  <a:lnTo>
                    <a:pt x="4364" y="1220"/>
                  </a:lnTo>
                  <a:lnTo>
                    <a:pt x="4376" y="1218"/>
                  </a:lnTo>
                  <a:lnTo>
                    <a:pt x="4386" y="1214"/>
                  </a:lnTo>
                  <a:lnTo>
                    <a:pt x="4400" y="1204"/>
                  </a:lnTo>
                  <a:lnTo>
                    <a:pt x="4414" y="1196"/>
                  </a:lnTo>
                  <a:lnTo>
                    <a:pt x="4424" y="1192"/>
                  </a:lnTo>
                  <a:lnTo>
                    <a:pt x="4438" y="1190"/>
                  </a:lnTo>
                  <a:lnTo>
                    <a:pt x="4438" y="1190"/>
                  </a:lnTo>
                  <a:lnTo>
                    <a:pt x="4450" y="1186"/>
                  </a:lnTo>
                  <a:lnTo>
                    <a:pt x="4456" y="1184"/>
                  </a:lnTo>
                  <a:lnTo>
                    <a:pt x="4458" y="1178"/>
                  </a:lnTo>
                  <a:lnTo>
                    <a:pt x="4456" y="1174"/>
                  </a:lnTo>
                  <a:lnTo>
                    <a:pt x="4450" y="1170"/>
                  </a:lnTo>
                  <a:lnTo>
                    <a:pt x="4442" y="1166"/>
                  </a:lnTo>
                  <a:lnTo>
                    <a:pt x="4432" y="1162"/>
                  </a:lnTo>
                  <a:lnTo>
                    <a:pt x="4418" y="1160"/>
                  </a:lnTo>
                  <a:lnTo>
                    <a:pt x="4418" y="1160"/>
                  </a:lnTo>
                  <a:lnTo>
                    <a:pt x="4406" y="1158"/>
                  </a:lnTo>
                  <a:lnTo>
                    <a:pt x="4400" y="1154"/>
                  </a:lnTo>
                  <a:lnTo>
                    <a:pt x="4396" y="1150"/>
                  </a:lnTo>
                  <a:lnTo>
                    <a:pt x="4394" y="1146"/>
                  </a:lnTo>
                  <a:lnTo>
                    <a:pt x="4392" y="1142"/>
                  </a:lnTo>
                  <a:lnTo>
                    <a:pt x="4388" y="1138"/>
                  </a:lnTo>
                  <a:lnTo>
                    <a:pt x="4378" y="1136"/>
                  </a:lnTo>
                  <a:lnTo>
                    <a:pt x="4364" y="1132"/>
                  </a:lnTo>
                  <a:lnTo>
                    <a:pt x="4364" y="1132"/>
                  </a:lnTo>
                  <a:lnTo>
                    <a:pt x="4350" y="1130"/>
                  </a:lnTo>
                  <a:lnTo>
                    <a:pt x="4342" y="1126"/>
                  </a:lnTo>
                  <a:lnTo>
                    <a:pt x="4340" y="1122"/>
                  </a:lnTo>
                  <a:lnTo>
                    <a:pt x="4338" y="1116"/>
                  </a:lnTo>
                  <a:lnTo>
                    <a:pt x="4340" y="1112"/>
                  </a:lnTo>
                  <a:lnTo>
                    <a:pt x="4338" y="1106"/>
                  </a:lnTo>
                  <a:lnTo>
                    <a:pt x="4334" y="1102"/>
                  </a:lnTo>
                  <a:lnTo>
                    <a:pt x="4324" y="1096"/>
                  </a:lnTo>
                  <a:lnTo>
                    <a:pt x="4324" y="1096"/>
                  </a:lnTo>
                  <a:lnTo>
                    <a:pt x="4314" y="1090"/>
                  </a:lnTo>
                  <a:lnTo>
                    <a:pt x="4304" y="1084"/>
                  </a:lnTo>
                  <a:lnTo>
                    <a:pt x="4296" y="1078"/>
                  </a:lnTo>
                  <a:lnTo>
                    <a:pt x="4290" y="1070"/>
                  </a:lnTo>
                  <a:lnTo>
                    <a:pt x="4286" y="1062"/>
                  </a:lnTo>
                  <a:lnTo>
                    <a:pt x="4286" y="1052"/>
                  </a:lnTo>
                  <a:lnTo>
                    <a:pt x="4288" y="1042"/>
                  </a:lnTo>
                  <a:lnTo>
                    <a:pt x="4294" y="1030"/>
                  </a:lnTo>
                  <a:lnTo>
                    <a:pt x="4294" y="1030"/>
                  </a:lnTo>
                  <a:lnTo>
                    <a:pt x="4298" y="1024"/>
                  </a:lnTo>
                  <a:lnTo>
                    <a:pt x="4298" y="1020"/>
                  </a:lnTo>
                  <a:lnTo>
                    <a:pt x="4298" y="1016"/>
                  </a:lnTo>
                  <a:lnTo>
                    <a:pt x="4296" y="1012"/>
                  </a:lnTo>
                  <a:lnTo>
                    <a:pt x="4290" y="1008"/>
                  </a:lnTo>
                  <a:lnTo>
                    <a:pt x="4282" y="1004"/>
                  </a:lnTo>
                  <a:lnTo>
                    <a:pt x="4274" y="1002"/>
                  </a:lnTo>
                  <a:lnTo>
                    <a:pt x="4268" y="998"/>
                  </a:lnTo>
                  <a:lnTo>
                    <a:pt x="4266" y="996"/>
                  </a:lnTo>
                  <a:lnTo>
                    <a:pt x="4266" y="994"/>
                  </a:lnTo>
                  <a:lnTo>
                    <a:pt x="4266" y="990"/>
                  </a:lnTo>
                  <a:lnTo>
                    <a:pt x="4270" y="986"/>
                  </a:lnTo>
                  <a:lnTo>
                    <a:pt x="4270" y="986"/>
                  </a:lnTo>
                  <a:lnTo>
                    <a:pt x="4274" y="978"/>
                  </a:lnTo>
                  <a:lnTo>
                    <a:pt x="4274" y="970"/>
                  </a:lnTo>
                  <a:lnTo>
                    <a:pt x="4270" y="966"/>
                  </a:lnTo>
                  <a:lnTo>
                    <a:pt x="4264" y="960"/>
                  </a:lnTo>
                  <a:lnTo>
                    <a:pt x="4258" y="954"/>
                  </a:lnTo>
                  <a:lnTo>
                    <a:pt x="4252" y="948"/>
                  </a:lnTo>
                  <a:lnTo>
                    <a:pt x="4246" y="940"/>
                  </a:lnTo>
                  <a:lnTo>
                    <a:pt x="4244" y="928"/>
                  </a:lnTo>
                  <a:lnTo>
                    <a:pt x="4244" y="928"/>
                  </a:lnTo>
                  <a:lnTo>
                    <a:pt x="4240" y="912"/>
                  </a:lnTo>
                  <a:lnTo>
                    <a:pt x="4238" y="908"/>
                  </a:lnTo>
                  <a:lnTo>
                    <a:pt x="4236" y="906"/>
                  </a:lnTo>
                  <a:lnTo>
                    <a:pt x="4230" y="902"/>
                  </a:lnTo>
                  <a:lnTo>
                    <a:pt x="4228" y="898"/>
                  </a:lnTo>
                  <a:lnTo>
                    <a:pt x="4226" y="890"/>
                  </a:lnTo>
                  <a:lnTo>
                    <a:pt x="4226" y="890"/>
                  </a:lnTo>
                  <a:lnTo>
                    <a:pt x="4222" y="882"/>
                  </a:lnTo>
                  <a:lnTo>
                    <a:pt x="4218" y="878"/>
                  </a:lnTo>
                  <a:lnTo>
                    <a:pt x="4210" y="872"/>
                  </a:lnTo>
                  <a:lnTo>
                    <a:pt x="4206" y="868"/>
                  </a:lnTo>
                  <a:lnTo>
                    <a:pt x="4200" y="862"/>
                  </a:lnTo>
                  <a:lnTo>
                    <a:pt x="4194" y="852"/>
                  </a:lnTo>
                  <a:lnTo>
                    <a:pt x="4186" y="838"/>
                  </a:lnTo>
                  <a:lnTo>
                    <a:pt x="4186" y="838"/>
                  </a:lnTo>
                  <a:lnTo>
                    <a:pt x="4180" y="824"/>
                  </a:lnTo>
                  <a:lnTo>
                    <a:pt x="4174" y="816"/>
                  </a:lnTo>
                  <a:lnTo>
                    <a:pt x="4168" y="812"/>
                  </a:lnTo>
                  <a:lnTo>
                    <a:pt x="4164" y="812"/>
                  </a:lnTo>
                  <a:lnTo>
                    <a:pt x="4158" y="814"/>
                  </a:lnTo>
                  <a:lnTo>
                    <a:pt x="4154" y="820"/>
                  </a:lnTo>
                  <a:lnTo>
                    <a:pt x="4140" y="836"/>
                  </a:lnTo>
                  <a:lnTo>
                    <a:pt x="4140" y="836"/>
                  </a:lnTo>
                  <a:lnTo>
                    <a:pt x="4132" y="848"/>
                  </a:lnTo>
                  <a:lnTo>
                    <a:pt x="4128" y="860"/>
                  </a:lnTo>
                  <a:lnTo>
                    <a:pt x="4124" y="884"/>
                  </a:lnTo>
                  <a:lnTo>
                    <a:pt x="4120" y="896"/>
                  </a:lnTo>
                  <a:lnTo>
                    <a:pt x="4116" y="904"/>
                  </a:lnTo>
                  <a:lnTo>
                    <a:pt x="4114" y="906"/>
                  </a:lnTo>
                  <a:lnTo>
                    <a:pt x="4110" y="908"/>
                  </a:lnTo>
                  <a:lnTo>
                    <a:pt x="4106" y="908"/>
                  </a:lnTo>
                  <a:lnTo>
                    <a:pt x="4100" y="906"/>
                  </a:lnTo>
                  <a:lnTo>
                    <a:pt x="4100" y="906"/>
                  </a:lnTo>
                  <a:lnTo>
                    <a:pt x="4090" y="904"/>
                  </a:lnTo>
                  <a:lnTo>
                    <a:pt x="4086" y="906"/>
                  </a:lnTo>
                  <a:lnTo>
                    <a:pt x="4084" y="908"/>
                  </a:lnTo>
                  <a:lnTo>
                    <a:pt x="4084" y="912"/>
                  </a:lnTo>
                  <a:lnTo>
                    <a:pt x="4082" y="916"/>
                  </a:lnTo>
                  <a:lnTo>
                    <a:pt x="4080" y="922"/>
                  </a:lnTo>
                  <a:lnTo>
                    <a:pt x="4074" y="928"/>
                  </a:lnTo>
                  <a:lnTo>
                    <a:pt x="4060" y="934"/>
                  </a:lnTo>
                  <a:lnTo>
                    <a:pt x="4060" y="934"/>
                  </a:lnTo>
                  <a:lnTo>
                    <a:pt x="4048" y="936"/>
                  </a:lnTo>
                  <a:lnTo>
                    <a:pt x="4038" y="934"/>
                  </a:lnTo>
                  <a:lnTo>
                    <a:pt x="4030" y="930"/>
                  </a:lnTo>
                  <a:lnTo>
                    <a:pt x="4024" y="922"/>
                  </a:lnTo>
                  <a:lnTo>
                    <a:pt x="4018" y="914"/>
                  </a:lnTo>
                  <a:lnTo>
                    <a:pt x="4010" y="908"/>
                  </a:lnTo>
                  <a:lnTo>
                    <a:pt x="4002" y="902"/>
                  </a:lnTo>
                  <a:lnTo>
                    <a:pt x="3988" y="900"/>
                  </a:lnTo>
                  <a:lnTo>
                    <a:pt x="3988" y="900"/>
                  </a:lnTo>
                  <a:lnTo>
                    <a:pt x="3976" y="900"/>
                  </a:lnTo>
                  <a:lnTo>
                    <a:pt x="3972" y="900"/>
                  </a:lnTo>
                  <a:lnTo>
                    <a:pt x="3970" y="896"/>
                  </a:lnTo>
                  <a:lnTo>
                    <a:pt x="3972" y="892"/>
                  </a:lnTo>
                  <a:lnTo>
                    <a:pt x="3974" y="888"/>
                  </a:lnTo>
                  <a:lnTo>
                    <a:pt x="3976" y="884"/>
                  </a:lnTo>
                  <a:lnTo>
                    <a:pt x="3974" y="880"/>
                  </a:lnTo>
                  <a:lnTo>
                    <a:pt x="3968" y="874"/>
                  </a:lnTo>
                  <a:lnTo>
                    <a:pt x="3968" y="874"/>
                  </a:lnTo>
                  <a:lnTo>
                    <a:pt x="3962" y="870"/>
                  </a:lnTo>
                  <a:lnTo>
                    <a:pt x="3960" y="866"/>
                  </a:lnTo>
                  <a:lnTo>
                    <a:pt x="3962" y="864"/>
                  </a:lnTo>
                  <a:lnTo>
                    <a:pt x="3964" y="860"/>
                  </a:lnTo>
                  <a:lnTo>
                    <a:pt x="3966" y="856"/>
                  </a:lnTo>
                  <a:lnTo>
                    <a:pt x="3968" y="850"/>
                  </a:lnTo>
                  <a:lnTo>
                    <a:pt x="3968" y="844"/>
                  </a:lnTo>
                  <a:lnTo>
                    <a:pt x="3964" y="836"/>
                  </a:lnTo>
                  <a:lnTo>
                    <a:pt x="3964" y="836"/>
                  </a:lnTo>
                  <a:lnTo>
                    <a:pt x="3960" y="824"/>
                  </a:lnTo>
                  <a:lnTo>
                    <a:pt x="3958" y="814"/>
                  </a:lnTo>
                  <a:lnTo>
                    <a:pt x="3962" y="802"/>
                  </a:lnTo>
                  <a:lnTo>
                    <a:pt x="3966" y="794"/>
                  </a:lnTo>
                  <a:lnTo>
                    <a:pt x="3974" y="776"/>
                  </a:lnTo>
                  <a:lnTo>
                    <a:pt x="3974" y="770"/>
                  </a:lnTo>
                  <a:lnTo>
                    <a:pt x="3972" y="764"/>
                  </a:lnTo>
                  <a:lnTo>
                    <a:pt x="3972" y="764"/>
                  </a:lnTo>
                  <a:lnTo>
                    <a:pt x="3968" y="758"/>
                  </a:lnTo>
                  <a:lnTo>
                    <a:pt x="3964" y="758"/>
                  </a:lnTo>
                  <a:lnTo>
                    <a:pt x="3960" y="760"/>
                  </a:lnTo>
                  <a:lnTo>
                    <a:pt x="3958" y="764"/>
                  </a:lnTo>
                  <a:lnTo>
                    <a:pt x="3954" y="770"/>
                  </a:lnTo>
                  <a:lnTo>
                    <a:pt x="3952" y="772"/>
                  </a:lnTo>
                  <a:lnTo>
                    <a:pt x="3950" y="770"/>
                  </a:lnTo>
                  <a:lnTo>
                    <a:pt x="3950" y="770"/>
                  </a:lnTo>
                  <a:lnTo>
                    <a:pt x="3944" y="766"/>
                  </a:lnTo>
                  <a:lnTo>
                    <a:pt x="3936" y="762"/>
                  </a:lnTo>
                  <a:lnTo>
                    <a:pt x="3914" y="756"/>
                  </a:lnTo>
                  <a:lnTo>
                    <a:pt x="3902" y="752"/>
                  </a:lnTo>
                  <a:lnTo>
                    <a:pt x="3894" y="748"/>
                  </a:lnTo>
                  <a:lnTo>
                    <a:pt x="3888" y="742"/>
                  </a:lnTo>
                  <a:lnTo>
                    <a:pt x="3886" y="740"/>
                  </a:lnTo>
                  <a:lnTo>
                    <a:pt x="3886" y="736"/>
                  </a:lnTo>
                  <a:lnTo>
                    <a:pt x="3886" y="736"/>
                  </a:lnTo>
                  <a:lnTo>
                    <a:pt x="3886" y="728"/>
                  </a:lnTo>
                  <a:lnTo>
                    <a:pt x="3882" y="722"/>
                  </a:lnTo>
                  <a:lnTo>
                    <a:pt x="3878" y="716"/>
                  </a:lnTo>
                  <a:lnTo>
                    <a:pt x="3870" y="710"/>
                  </a:lnTo>
                  <a:lnTo>
                    <a:pt x="3826" y="680"/>
                  </a:lnTo>
                  <a:lnTo>
                    <a:pt x="3826" y="680"/>
                  </a:lnTo>
                  <a:lnTo>
                    <a:pt x="3806" y="668"/>
                  </a:lnTo>
                  <a:lnTo>
                    <a:pt x="3800" y="668"/>
                  </a:lnTo>
                  <a:lnTo>
                    <a:pt x="3796" y="666"/>
                  </a:lnTo>
                  <a:lnTo>
                    <a:pt x="3790" y="668"/>
                  </a:lnTo>
                  <a:lnTo>
                    <a:pt x="3788" y="670"/>
                  </a:lnTo>
                  <a:lnTo>
                    <a:pt x="3780" y="678"/>
                  </a:lnTo>
                  <a:lnTo>
                    <a:pt x="3774" y="680"/>
                  </a:lnTo>
                  <a:lnTo>
                    <a:pt x="3768" y="684"/>
                  </a:lnTo>
                  <a:lnTo>
                    <a:pt x="3760" y="684"/>
                  </a:lnTo>
                  <a:lnTo>
                    <a:pt x="3750" y="686"/>
                  </a:lnTo>
                  <a:lnTo>
                    <a:pt x="3736" y="684"/>
                  </a:lnTo>
                  <a:lnTo>
                    <a:pt x="3720" y="680"/>
                  </a:lnTo>
                  <a:lnTo>
                    <a:pt x="3700" y="674"/>
                  </a:lnTo>
                  <a:lnTo>
                    <a:pt x="3676" y="664"/>
                  </a:lnTo>
                  <a:lnTo>
                    <a:pt x="3676" y="664"/>
                  </a:lnTo>
                  <a:lnTo>
                    <a:pt x="3666" y="662"/>
                  </a:lnTo>
                  <a:lnTo>
                    <a:pt x="3656" y="660"/>
                  </a:lnTo>
                  <a:lnTo>
                    <a:pt x="3648" y="660"/>
                  </a:lnTo>
                  <a:lnTo>
                    <a:pt x="3642" y="662"/>
                  </a:lnTo>
                  <a:lnTo>
                    <a:pt x="3636" y="664"/>
                  </a:lnTo>
                  <a:lnTo>
                    <a:pt x="3632" y="668"/>
                  </a:lnTo>
                  <a:lnTo>
                    <a:pt x="3626" y="678"/>
                  </a:lnTo>
                  <a:lnTo>
                    <a:pt x="3622" y="690"/>
                  </a:lnTo>
                  <a:lnTo>
                    <a:pt x="3622" y="702"/>
                  </a:lnTo>
                  <a:lnTo>
                    <a:pt x="3626" y="712"/>
                  </a:lnTo>
                  <a:lnTo>
                    <a:pt x="3630" y="720"/>
                  </a:lnTo>
                  <a:lnTo>
                    <a:pt x="3630" y="720"/>
                  </a:lnTo>
                  <a:lnTo>
                    <a:pt x="3634" y="726"/>
                  </a:lnTo>
                  <a:lnTo>
                    <a:pt x="3636" y="732"/>
                  </a:lnTo>
                  <a:lnTo>
                    <a:pt x="3638" y="738"/>
                  </a:lnTo>
                  <a:lnTo>
                    <a:pt x="3638" y="746"/>
                  </a:lnTo>
                  <a:lnTo>
                    <a:pt x="3634" y="760"/>
                  </a:lnTo>
                  <a:lnTo>
                    <a:pt x="3626" y="772"/>
                  </a:lnTo>
                  <a:lnTo>
                    <a:pt x="3626" y="772"/>
                  </a:lnTo>
                  <a:lnTo>
                    <a:pt x="3622" y="776"/>
                  </a:lnTo>
                  <a:lnTo>
                    <a:pt x="3622" y="780"/>
                  </a:lnTo>
                  <a:lnTo>
                    <a:pt x="3624" y="782"/>
                  </a:lnTo>
                  <a:lnTo>
                    <a:pt x="3626" y="786"/>
                  </a:lnTo>
                  <a:lnTo>
                    <a:pt x="3634" y="794"/>
                  </a:lnTo>
                  <a:lnTo>
                    <a:pt x="3640" y="802"/>
                  </a:lnTo>
                  <a:lnTo>
                    <a:pt x="3644" y="814"/>
                  </a:lnTo>
                  <a:lnTo>
                    <a:pt x="3644" y="814"/>
                  </a:lnTo>
                  <a:lnTo>
                    <a:pt x="3648" y="824"/>
                  </a:lnTo>
                  <a:lnTo>
                    <a:pt x="3650" y="832"/>
                  </a:lnTo>
                  <a:lnTo>
                    <a:pt x="3650" y="840"/>
                  </a:lnTo>
                  <a:lnTo>
                    <a:pt x="3648" y="844"/>
                  </a:lnTo>
                  <a:lnTo>
                    <a:pt x="3642" y="854"/>
                  </a:lnTo>
                  <a:lnTo>
                    <a:pt x="3636" y="870"/>
                  </a:lnTo>
                  <a:lnTo>
                    <a:pt x="3636" y="870"/>
                  </a:lnTo>
                  <a:lnTo>
                    <a:pt x="3634" y="878"/>
                  </a:lnTo>
                  <a:lnTo>
                    <a:pt x="3630" y="882"/>
                  </a:lnTo>
                  <a:lnTo>
                    <a:pt x="3620" y="888"/>
                  </a:lnTo>
                  <a:lnTo>
                    <a:pt x="3616" y="890"/>
                  </a:lnTo>
                  <a:lnTo>
                    <a:pt x="3612" y="894"/>
                  </a:lnTo>
                  <a:lnTo>
                    <a:pt x="3610" y="900"/>
                  </a:lnTo>
                  <a:lnTo>
                    <a:pt x="3606" y="910"/>
                  </a:lnTo>
                  <a:lnTo>
                    <a:pt x="3606" y="910"/>
                  </a:lnTo>
                  <a:lnTo>
                    <a:pt x="3606" y="916"/>
                  </a:lnTo>
                  <a:lnTo>
                    <a:pt x="3608" y="920"/>
                  </a:lnTo>
                  <a:lnTo>
                    <a:pt x="3614" y="926"/>
                  </a:lnTo>
                  <a:lnTo>
                    <a:pt x="3622" y="932"/>
                  </a:lnTo>
                  <a:lnTo>
                    <a:pt x="3634" y="940"/>
                  </a:lnTo>
                  <a:lnTo>
                    <a:pt x="3648" y="950"/>
                  </a:lnTo>
                  <a:lnTo>
                    <a:pt x="3660" y="964"/>
                  </a:lnTo>
                  <a:lnTo>
                    <a:pt x="3666" y="972"/>
                  </a:lnTo>
                  <a:lnTo>
                    <a:pt x="3672" y="984"/>
                  </a:lnTo>
                  <a:lnTo>
                    <a:pt x="3678" y="996"/>
                  </a:lnTo>
                  <a:lnTo>
                    <a:pt x="3684" y="1010"/>
                  </a:lnTo>
                  <a:lnTo>
                    <a:pt x="3684" y="1010"/>
                  </a:lnTo>
                  <a:lnTo>
                    <a:pt x="3686" y="1026"/>
                  </a:lnTo>
                  <a:lnTo>
                    <a:pt x="3688" y="1040"/>
                  </a:lnTo>
                  <a:lnTo>
                    <a:pt x="3688" y="1052"/>
                  </a:lnTo>
                  <a:lnTo>
                    <a:pt x="3684" y="1066"/>
                  </a:lnTo>
                  <a:lnTo>
                    <a:pt x="3680" y="1078"/>
                  </a:lnTo>
                  <a:lnTo>
                    <a:pt x="3674" y="1088"/>
                  </a:lnTo>
                  <a:lnTo>
                    <a:pt x="3668" y="1100"/>
                  </a:lnTo>
                  <a:lnTo>
                    <a:pt x="3660" y="1108"/>
                  </a:lnTo>
                  <a:lnTo>
                    <a:pt x="3642" y="1126"/>
                  </a:lnTo>
                  <a:lnTo>
                    <a:pt x="3624" y="1140"/>
                  </a:lnTo>
                  <a:lnTo>
                    <a:pt x="3604" y="1150"/>
                  </a:lnTo>
                  <a:lnTo>
                    <a:pt x="3584" y="1158"/>
                  </a:lnTo>
                  <a:lnTo>
                    <a:pt x="3584" y="1158"/>
                  </a:lnTo>
                  <a:lnTo>
                    <a:pt x="3570" y="1166"/>
                  </a:lnTo>
                  <a:lnTo>
                    <a:pt x="3562" y="1172"/>
                  </a:lnTo>
                  <a:lnTo>
                    <a:pt x="3562" y="1174"/>
                  </a:lnTo>
                  <a:lnTo>
                    <a:pt x="3562" y="1176"/>
                  </a:lnTo>
                  <a:lnTo>
                    <a:pt x="3566" y="1184"/>
                  </a:lnTo>
                  <a:lnTo>
                    <a:pt x="3572" y="1190"/>
                  </a:lnTo>
                  <a:lnTo>
                    <a:pt x="3578" y="1200"/>
                  </a:lnTo>
                  <a:lnTo>
                    <a:pt x="3582" y="1212"/>
                  </a:lnTo>
                  <a:lnTo>
                    <a:pt x="3584" y="1220"/>
                  </a:lnTo>
                  <a:lnTo>
                    <a:pt x="3584" y="1228"/>
                  </a:lnTo>
                  <a:lnTo>
                    <a:pt x="3584" y="1228"/>
                  </a:lnTo>
                  <a:lnTo>
                    <a:pt x="3586" y="1244"/>
                  </a:lnTo>
                  <a:lnTo>
                    <a:pt x="3588" y="1260"/>
                  </a:lnTo>
                  <a:lnTo>
                    <a:pt x="3598" y="1290"/>
                  </a:lnTo>
                  <a:lnTo>
                    <a:pt x="3602" y="1302"/>
                  </a:lnTo>
                  <a:lnTo>
                    <a:pt x="3604" y="1314"/>
                  </a:lnTo>
                  <a:lnTo>
                    <a:pt x="3604" y="1324"/>
                  </a:lnTo>
                  <a:lnTo>
                    <a:pt x="3600" y="1328"/>
                  </a:lnTo>
                  <a:lnTo>
                    <a:pt x="3598" y="1330"/>
                  </a:lnTo>
                  <a:lnTo>
                    <a:pt x="3598" y="1330"/>
                  </a:lnTo>
                  <a:lnTo>
                    <a:pt x="3594" y="1334"/>
                  </a:lnTo>
                  <a:lnTo>
                    <a:pt x="3592" y="1336"/>
                  </a:lnTo>
                  <a:lnTo>
                    <a:pt x="3590" y="1344"/>
                  </a:lnTo>
                  <a:lnTo>
                    <a:pt x="3592" y="1352"/>
                  </a:lnTo>
                  <a:lnTo>
                    <a:pt x="3594" y="1358"/>
                  </a:lnTo>
                  <a:lnTo>
                    <a:pt x="3596" y="1362"/>
                  </a:lnTo>
                  <a:lnTo>
                    <a:pt x="3594" y="1366"/>
                  </a:lnTo>
                  <a:lnTo>
                    <a:pt x="3590" y="1364"/>
                  </a:lnTo>
                  <a:lnTo>
                    <a:pt x="3580" y="1358"/>
                  </a:lnTo>
                  <a:lnTo>
                    <a:pt x="3580" y="1358"/>
                  </a:lnTo>
                  <a:lnTo>
                    <a:pt x="3570" y="1354"/>
                  </a:lnTo>
                  <a:lnTo>
                    <a:pt x="3568" y="1354"/>
                  </a:lnTo>
                  <a:lnTo>
                    <a:pt x="3566" y="1356"/>
                  </a:lnTo>
                  <a:lnTo>
                    <a:pt x="3562" y="1362"/>
                  </a:lnTo>
                  <a:lnTo>
                    <a:pt x="3562" y="1370"/>
                  </a:lnTo>
                  <a:lnTo>
                    <a:pt x="3562" y="1376"/>
                  </a:lnTo>
                  <a:lnTo>
                    <a:pt x="3560" y="1382"/>
                  </a:lnTo>
                  <a:lnTo>
                    <a:pt x="3558" y="1384"/>
                  </a:lnTo>
                  <a:lnTo>
                    <a:pt x="3554" y="1384"/>
                  </a:lnTo>
                  <a:lnTo>
                    <a:pt x="3546" y="1380"/>
                  </a:lnTo>
                  <a:lnTo>
                    <a:pt x="3546" y="1380"/>
                  </a:lnTo>
                  <a:lnTo>
                    <a:pt x="3536" y="1372"/>
                  </a:lnTo>
                  <a:lnTo>
                    <a:pt x="3530" y="1366"/>
                  </a:lnTo>
                  <a:lnTo>
                    <a:pt x="3522" y="1352"/>
                  </a:lnTo>
                  <a:lnTo>
                    <a:pt x="3516" y="1342"/>
                  </a:lnTo>
                  <a:lnTo>
                    <a:pt x="3508" y="1332"/>
                  </a:lnTo>
                  <a:lnTo>
                    <a:pt x="3494" y="1316"/>
                  </a:lnTo>
                  <a:lnTo>
                    <a:pt x="3474" y="1298"/>
                  </a:lnTo>
                  <a:lnTo>
                    <a:pt x="3474" y="1298"/>
                  </a:lnTo>
                  <a:lnTo>
                    <a:pt x="3464" y="1286"/>
                  </a:lnTo>
                  <a:lnTo>
                    <a:pt x="3458" y="1276"/>
                  </a:lnTo>
                  <a:lnTo>
                    <a:pt x="3456" y="1266"/>
                  </a:lnTo>
                  <a:lnTo>
                    <a:pt x="3456" y="1254"/>
                  </a:lnTo>
                  <a:lnTo>
                    <a:pt x="3456" y="1234"/>
                  </a:lnTo>
                  <a:lnTo>
                    <a:pt x="3456" y="1222"/>
                  </a:lnTo>
                  <a:lnTo>
                    <a:pt x="3454" y="1210"/>
                  </a:lnTo>
                  <a:lnTo>
                    <a:pt x="3454" y="1210"/>
                  </a:lnTo>
                  <a:lnTo>
                    <a:pt x="3450" y="1194"/>
                  </a:lnTo>
                  <a:lnTo>
                    <a:pt x="3450" y="1182"/>
                  </a:lnTo>
                  <a:lnTo>
                    <a:pt x="3454" y="1172"/>
                  </a:lnTo>
                  <a:lnTo>
                    <a:pt x="3456" y="1162"/>
                  </a:lnTo>
                  <a:lnTo>
                    <a:pt x="3458" y="1154"/>
                  </a:lnTo>
                  <a:lnTo>
                    <a:pt x="3456" y="1148"/>
                  </a:lnTo>
                  <a:lnTo>
                    <a:pt x="3452" y="1142"/>
                  </a:lnTo>
                  <a:lnTo>
                    <a:pt x="3440" y="1138"/>
                  </a:lnTo>
                  <a:lnTo>
                    <a:pt x="3440" y="1138"/>
                  </a:lnTo>
                  <a:lnTo>
                    <a:pt x="3414" y="1134"/>
                  </a:lnTo>
                  <a:lnTo>
                    <a:pt x="3394" y="1130"/>
                  </a:lnTo>
                  <a:lnTo>
                    <a:pt x="3378" y="1130"/>
                  </a:lnTo>
                  <a:lnTo>
                    <a:pt x="3368" y="1130"/>
                  </a:lnTo>
                  <a:lnTo>
                    <a:pt x="3354" y="1132"/>
                  </a:lnTo>
                  <a:lnTo>
                    <a:pt x="3346" y="1132"/>
                  </a:lnTo>
                  <a:lnTo>
                    <a:pt x="3340" y="1130"/>
                  </a:lnTo>
                  <a:lnTo>
                    <a:pt x="3340" y="1130"/>
                  </a:lnTo>
                  <a:lnTo>
                    <a:pt x="3334" y="1128"/>
                  </a:lnTo>
                  <a:lnTo>
                    <a:pt x="3330" y="1124"/>
                  </a:lnTo>
                  <a:lnTo>
                    <a:pt x="3322" y="1116"/>
                  </a:lnTo>
                  <a:lnTo>
                    <a:pt x="3316" y="1110"/>
                  </a:lnTo>
                  <a:lnTo>
                    <a:pt x="3306" y="1104"/>
                  </a:lnTo>
                  <a:lnTo>
                    <a:pt x="3290" y="1098"/>
                  </a:lnTo>
                  <a:lnTo>
                    <a:pt x="3268" y="1092"/>
                  </a:lnTo>
                  <a:lnTo>
                    <a:pt x="3268" y="1092"/>
                  </a:lnTo>
                  <a:lnTo>
                    <a:pt x="3246" y="1084"/>
                  </a:lnTo>
                  <a:lnTo>
                    <a:pt x="3236" y="1078"/>
                  </a:lnTo>
                  <a:lnTo>
                    <a:pt x="3232" y="1072"/>
                  </a:lnTo>
                  <a:lnTo>
                    <a:pt x="3230" y="1066"/>
                  </a:lnTo>
                  <a:lnTo>
                    <a:pt x="3226" y="1058"/>
                  </a:lnTo>
                  <a:lnTo>
                    <a:pt x="3216" y="1048"/>
                  </a:lnTo>
                  <a:lnTo>
                    <a:pt x="3198" y="1036"/>
                  </a:lnTo>
                  <a:lnTo>
                    <a:pt x="3166" y="1022"/>
                  </a:lnTo>
                  <a:lnTo>
                    <a:pt x="3166" y="1022"/>
                  </a:lnTo>
                  <a:lnTo>
                    <a:pt x="3146" y="1016"/>
                  </a:lnTo>
                  <a:lnTo>
                    <a:pt x="3130" y="1012"/>
                  </a:lnTo>
                  <a:lnTo>
                    <a:pt x="3114" y="1010"/>
                  </a:lnTo>
                  <a:lnTo>
                    <a:pt x="3102" y="1010"/>
                  </a:lnTo>
                  <a:lnTo>
                    <a:pt x="3090" y="1012"/>
                  </a:lnTo>
                  <a:lnTo>
                    <a:pt x="3080" y="1014"/>
                  </a:lnTo>
                  <a:lnTo>
                    <a:pt x="3064" y="1020"/>
                  </a:lnTo>
                  <a:lnTo>
                    <a:pt x="3052" y="1026"/>
                  </a:lnTo>
                  <a:lnTo>
                    <a:pt x="3046" y="1028"/>
                  </a:lnTo>
                  <a:lnTo>
                    <a:pt x="3044" y="1026"/>
                  </a:lnTo>
                  <a:lnTo>
                    <a:pt x="3042" y="1022"/>
                  </a:lnTo>
                  <a:lnTo>
                    <a:pt x="3040" y="1008"/>
                  </a:lnTo>
                  <a:lnTo>
                    <a:pt x="3040" y="1008"/>
                  </a:lnTo>
                  <a:lnTo>
                    <a:pt x="3040" y="992"/>
                  </a:lnTo>
                  <a:lnTo>
                    <a:pt x="3038" y="978"/>
                  </a:lnTo>
                  <a:lnTo>
                    <a:pt x="3032" y="962"/>
                  </a:lnTo>
                  <a:lnTo>
                    <a:pt x="3026" y="948"/>
                  </a:lnTo>
                  <a:lnTo>
                    <a:pt x="3024" y="938"/>
                  </a:lnTo>
                  <a:lnTo>
                    <a:pt x="3020" y="928"/>
                  </a:lnTo>
                  <a:lnTo>
                    <a:pt x="3020" y="928"/>
                  </a:lnTo>
                  <a:lnTo>
                    <a:pt x="3018" y="922"/>
                  </a:lnTo>
                  <a:lnTo>
                    <a:pt x="3016" y="918"/>
                  </a:lnTo>
                  <a:lnTo>
                    <a:pt x="3012" y="914"/>
                  </a:lnTo>
                  <a:lnTo>
                    <a:pt x="3008" y="914"/>
                  </a:lnTo>
                  <a:lnTo>
                    <a:pt x="2998" y="912"/>
                  </a:lnTo>
                  <a:lnTo>
                    <a:pt x="2986" y="912"/>
                  </a:lnTo>
                  <a:lnTo>
                    <a:pt x="2974" y="910"/>
                  </a:lnTo>
                  <a:lnTo>
                    <a:pt x="2968" y="908"/>
                  </a:lnTo>
                  <a:lnTo>
                    <a:pt x="2962" y="904"/>
                  </a:lnTo>
                  <a:lnTo>
                    <a:pt x="2958" y="898"/>
                  </a:lnTo>
                  <a:lnTo>
                    <a:pt x="2954" y="890"/>
                  </a:lnTo>
                  <a:lnTo>
                    <a:pt x="2950" y="882"/>
                  </a:lnTo>
                  <a:lnTo>
                    <a:pt x="2948" y="868"/>
                  </a:lnTo>
                  <a:lnTo>
                    <a:pt x="2948" y="868"/>
                  </a:lnTo>
                  <a:lnTo>
                    <a:pt x="2948" y="854"/>
                  </a:lnTo>
                  <a:lnTo>
                    <a:pt x="2948" y="840"/>
                  </a:lnTo>
                  <a:lnTo>
                    <a:pt x="2952" y="824"/>
                  </a:lnTo>
                  <a:lnTo>
                    <a:pt x="2956" y="808"/>
                  </a:lnTo>
                  <a:lnTo>
                    <a:pt x="2968" y="778"/>
                  </a:lnTo>
                  <a:lnTo>
                    <a:pt x="2982" y="750"/>
                  </a:lnTo>
                  <a:lnTo>
                    <a:pt x="2998" y="724"/>
                  </a:lnTo>
                  <a:lnTo>
                    <a:pt x="3014" y="706"/>
                  </a:lnTo>
                  <a:lnTo>
                    <a:pt x="3026" y="692"/>
                  </a:lnTo>
                  <a:lnTo>
                    <a:pt x="3030" y="690"/>
                  </a:lnTo>
                  <a:lnTo>
                    <a:pt x="3034" y="690"/>
                  </a:lnTo>
                  <a:lnTo>
                    <a:pt x="3034" y="690"/>
                  </a:lnTo>
                  <a:lnTo>
                    <a:pt x="3038" y="688"/>
                  </a:lnTo>
                  <a:lnTo>
                    <a:pt x="3042" y="684"/>
                  </a:lnTo>
                  <a:lnTo>
                    <a:pt x="3044" y="670"/>
                  </a:lnTo>
                  <a:lnTo>
                    <a:pt x="3048" y="662"/>
                  </a:lnTo>
                  <a:lnTo>
                    <a:pt x="3052" y="654"/>
                  </a:lnTo>
                  <a:lnTo>
                    <a:pt x="3060" y="648"/>
                  </a:lnTo>
                  <a:lnTo>
                    <a:pt x="3070" y="646"/>
                  </a:lnTo>
                  <a:lnTo>
                    <a:pt x="3070" y="646"/>
                  </a:lnTo>
                  <a:lnTo>
                    <a:pt x="3096" y="644"/>
                  </a:lnTo>
                  <a:lnTo>
                    <a:pt x="3106" y="640"/>
                  </a:lnTo>
                  <a:lnTo>
                    <a:pt x="3116" y="636"/>
                  </a:lnTo>
                  <a:lnTo>
                    <a:pt x="3120" y="630"/>
                  </a:lnTo>
                  <a:lnTo>
                    <a:pt x="3120" y="624"/>
                  </a:lnTo>
                  <a:lnTo>
                    <a:pt x="3116" y="614"/>
                  </a:lnTo>
                  <a:lnTo>
                    <a:pt x="3106" y="604"/>
                  </a:lnTo>
                  <a:lnTo>
                    <a:pt x="3106" y="604"/>
                  </a:lnTo>
                  <a:lnTo>
                    <a:pt x="3098" y="596"/>
                  </a:lnTo>
                  <a:lnTo>
                    <a:pt x="3098" y="594"/>
                  </a:lnTo>
                  <a:lnTo>
                    <a:pt x="3098" y="592"/>
                  </a:lnTo>
                  <a:lnTo>
                    <a:pt x="3104" y="590"/>
                  </a:lnTo>
                  <a:lnTo>
                    <a:pt x="3112" y="590"/>
                  </a:lnTo>
                  <a:lnTo>
                    <a:pt x="3124" y="590"/>
                  </a:lnTo>
                  <a:lnTo>
                    <a:pt x="3136" y="586"/>
                  </a:lnTo>
                  <a:lnTo>
                    <a:pt x="3140" y="584"/>
                  </a:lnTo>
                  <a:lnTo>
                    <a:pt x="3144" y="580"/>
                  </a:lnTo>
                  <a:lnTo>
                    <a:pt x="3148" y="576"/>
                  </a:lnTo>
                  <a:lnTo>
                    <a:pt x="3150" y="568"/>
                  </a:lnTo>
                  <a:lnTo>
                    <a:pt x="3150" y="568"/>
                  </a:lnTo>
                  <a:lnTo>
                    <a:pt x="3152" y="562"/>
                  </a:lnTo>
                  <a:lnTo>
                    <a:pt x="3154" y="558"/>
                  </a:lnTo>
                  <a:lnTo>
                    <a:pt x="3156" y="556"/>
                  </a:lnTo>
                  <a:lnTo>
                    <a:pt x="3158" y="556"/>
                  </a:lnTo>
                  <a:lnTo>
                    <a:pt x="3166" y="560"/>
                  </a:lnTo>
                  <a:lnTo>
                    <a:pt x="3176" y="566"/>
                  </a:lnTo>
                  <a:lnTo>
                    <a:pt x="3188" y="570"/>
                  </a:lnTo>
                  <a:lnTo>
                    <a:pt x="3194" y="572"/>
                  </a:lnTo>
                  <a:lnTo>
                    <a:pt x="3200" y="570"/>
                  </a:lnTo>
                  <a:lnTo>
                    <a:pt x="3206" y="568"/>
                  </a:lnTo>
                  <a:lnTo>
                    <a:pt x="3214" y="562"/>
                  </a:lnTo>
                  <a:lnTo>
                    <a:pt x="3220" y="554"/>
                  </a:lnTo>
                  <a:lnTo>
                    <a:pt x="3228" y="542"/>
                  </a:lnTo>
                  <a:lnTo>
                    <a:pt x="3228" y="542"/>
                  </a:lnTo>
                  <a:lnTo>
                    <a:pt x="3242" y="520"/>
                  </a:lnTo>
                  <a:lnTo>
                    <a:pt x="3252" y="506"/>
                  </a:lnTo>
                  <a:lnTo>
                    <a:pt x="3258" y="496"/>
                  </a:lnTo>
                  <a:lnTo>
                    <a:pt x="3260" y="492"/>
                  </a:lnTo>
                  <a:lnTo>
                    <a:pt x="3258" y="490"/>
                  </a:lnTo>
                  <a:lnTo>
                    <a:pt x="3256" y="488"/>
                  </a:lnTo>
                  <a:lnTo>
                    <a:pt x="3244" y="486"/>
                  </a:lnTo>
                  <a:lnTo>
                    <a:pt x="3228" y="484"/>
                  </a:lnTo>
                  <a:lnTo>
                    <a:pt x="3204" y="478"/>
                  </a:lnTo>
                  <a:lnTo>
                    <a:pt x="3204" y="478"/>
                  </a:lnTo>
                  <a:lnTo>
                    <a:pt x="3186" y="474"/>
                  </a:lnTo>
                  <a:lnTo>
                    <a:pt x="3176" y="470"/>
                  </a:lnTo>
                  <a:lnTo>
                    <a:pt x="3170" y="464"/>
                  </a:lnTo>
                  <a:lnTo>
                    <a:pt x="3164" y="460"/>
                  </a:lnTo>
                  <a:lnTo>
                    <a:pt x="3154" y="450"/>
                  </a:lnTo>
                  <a:lnTo>
                    <a:pt x="3144" y="444"/>
                  </a:lnTo>
                  <a:lnTo>
                    <a:pt x="3132" y="438"/>
                  </a:lnTo>
                  <a:lnTo>
                    <a:pt x="3132" y="438"/>
                  </a:lnTo>
                  <a:lnTo>
                    <a:pt x="3140" y="438"/>
                  </a:lnTo>
                  <a:lnTo>
                    <a:pt x="3148" y="438"/>
                  </a:lnTo>
                  <a:lnTo>
                    <a:pt x="3158" y="440"/>
                  </a:lnTo>
                  <a:lnTo>
                    <a:pt x="3166" y="442"/>
                  </a:lnTo>
                  <a:lnTo>
                    <a:pt x="3184" y="452"/>
                  </a:lnTo>
                  <a:lnTo>
                    <a:pt x="3202" y="462"/>
                  </a:lnTo>
                  <a:lnTo>
                    <a:pt x="3220" y="470"/>
                  </a:lnTo>
                  <a:lnTo>
                    <a:pt x="3230" y="472"/>
                  </a:lnTo>
                  <a:lnTo>
                    <a:pt x="3238" y="474"/>
                  </a:lnTo>
                  <a:lnTo>
                    <a:pt x="3246" y="474"/>
                  </a:lnTo>
                  <a:lnTo>
                    <a:pt x="3254" y="472"/>
                  </a:lnTo>
                  <a:lnTo>
                    <a:pt x="3262" y="466"/>
                  </a:lnTo>
                  <a:lnTo>
                    <a:pt x="3270" y="460"/>
                  </a:lnTo>
                  <a:lnTo>
                    <a:pt x="3270" y="460"/>
                  </a:lnTo>
                  <a:lnTo>
                    <a:pt x="3296" y="434"/>
                  </a:lnTo>
                  <a:lnTo>
                    <a:pt x="3302" y="426"/>
                  </a:lnTo>
                  <a:lnTo>
                    <a:pt x="3304" y="420"/>
                  </a:lnTo>
                  <a:lnTo>
                    <a:pt x="3304" y="416"/>
                  </a:lnTo>
                  <a:lnTo>
                    <a:pt x="3298" y="412"/>
                  </a:lnTo>
                  <a:lnTo>
                    <a:pt x="3278" y="402"/>
                  </a:lnTo>
                  <a:lnTo>
                    <a:pt x="3278" y="402"/>
                  </a:lnTo>
                  <a:lnTo>
                    <a:pt x="3270" y="394"/>
                  </a:lnTo>
                  <a:lnTo>
                    <a:pt x="3270" y="392"/>
                  </a:lnTo>
                  <a:lnTo>
                    <a:pt x="3270" y="390"/>
                  </a:lnTo>
                  <a:lnTo>
                    <a:pt x="3278" y="388"/>
                  </a:lnTo>
                  <a:lnTo>
                    <a:pt x="3288" y="388"/>
                  </a:lnTo>
                  <a:lnTo>
                    <a:pt x="3302" y="388"/>
                  </a:lnTo>
                  <a:lnTo>
                    <a:pt x="3316" y="390"/>
                  </a:lnTo>
                  <a:lnTo>
                    <a:pt x="3328" y="394"/>
                  </a:lnTo>
                  <a:lnTo>
                    <a:pt x="3336" y="400"/>
                  </a:lnTo>
                  <a:lnTo>
                    <a:pt x="3336" y="400"/>
                  </a:lnTo>
                  <a:lnTo>
                    <a:pt x="3346" y="410"/>
                  </a:lnTo>
                  <a:lnTo>
                    <a:pt x="3356" y="418"/>
                  </a:lnTo>
                  <a:lnTo>
                    <a:pt x="3366" y="426"/>
                  </a:lnTo>
                  <a:lnTo>
                    <a:pt x="3374" y="438"/>
                  </a:lnTo>
                  <a:lnTo>
                    <a:pt x="3374" y="438"/>
                  </a:lnTo>
                  <a:lnTo>
                    <a:pt x="3380" y="448"/>
                  </a:lnTo>
                  <a:lnTo>
                    <a:pt x="3388" y="452"/>
                  </a:lnTo>
                  <a:lnTo>
                    <a:pt x="3398" y="454"/>
                  </a:lnTo>
                  <a:lnTo>
                    <a:pt x="3410" y="452"/>
                  </a:lnTo>
                  <a:lnTo>
                    <a:pt x="3410" y="452"/>
                  </a:lnTo>
                  <a:lnTo>
                    <a:pt x="3412" y="450"/>
                  </a:lnTo>
                  <a:lnTo>
                    <a:pt x="3414" y="448"/>
                  </a:lnTo>
                  <a:lnTo>
                    <a:pt x="3412" y="444"/>
                  </a:lnTo>
                  <a:lnTo>
                    <a:pt x="3398" y="436"/>
                  </a:lnTo>
                  <a:lnTo>
                    <a:pt x="3392" y="432"/>
                  </a:lnTo>
                  <a:lnTo>
                    <a:pt x="3386" y="426"/>
                  </a:lnTo>
                  <a:lnTo>
                    <a:pt x="3384" y="424"/>
                  </a:lnTo>
                  <a:lnTo>
                    <a:pt x="3384" y="422"/>
                  </a:lnTo>
                  <a:lnTo>
                    <a:pt x="3386" y="418"/>
                  </a:lnTo>
                  <a:lnTo>
                    <a:pt x="3390" y="416"/>
                  </a:lnTo>
                  <a:lnTo>
                    <a:pt x="3390" y="416"/>
                  </a:lnTo>
                  <a:lnTo>
                    <a:pt x="3398" y="412"/>
                  </a:lnTo>
                  <a:lnTo>
                    <a:pt x="3404" y="406"/>
                  </a:lnTo>
                  <a:lnTo>
                    <a:pt x="3414" y="396"/>
                  </a:lnTo>
                  <a:lnTo>
                    <a:pt x="3426" y="388"/>
                  </a:lnTo>
                  <a:lnTo>
                    <a:pt x="3432" y="386"/>
                  </a:lnTo>
                  <a:lnTo>
                    <a:pt x="3438" y="386"/>
                  </a:lnTo>
                  <a:lnTo>
                    <a:pt x="3438" y="386"/>
                  </a:lnTo>
                  <a:lnTo>
                    <a:pt x="3444" y="386"/>
                  </a:lnTo>
                  <a:lnTo>
                    <a:pt x="3450" y="384"/>
                  </a:lnTo>
                  <a:lnTo>
                    <a:pt x="3456" y="380"/>
                  </a:lnTo>
                  <a:lnTo>
                    <a:pt x="3460" y="374"/>
                  </a:lnTo>
                  <a:lnTo>
                    <a:pt x="3468" y="364"/>
                  </a:lnTo>
                  <a:lnTo>
                    <a:pt x="3474" y="360"/>
                  </a:lnTo>
                  <a:lnTo>
                    <a:pt x="3478" y="360"/>
                  </a:lnTo>
                  <a:lnTo>
                    <a:pt x="3478" y="360"/>
                  </a:lnTo>
                  <a:lnTo>
                    <a:pt x="3484" y="358"/>
                  </a:lnTo>
                  <a:lnTo>
                    <a:pt x="3490" y="354"/>
                  </a:lnTo>
                  <a:lnTo>
                    <a:pt x="3492" y="348"/>
                  </a:lnTo>
                  <a:lnTo>
                    <a:pt x="3494" y="342"/>
                  </a:lnTo>
                  <a:lnTo>
                    <a:pt x="3492" y="334"/>
                  </a:lnTo>
                  <a:lnTo>
                    <a:pt x="3488" y="324"/>
                  </a:lnTo>
                  <a:lnTo>
                    <a:pt x="3482" y="316"/>
                  </a:lnTo>
                  <a:lnTo>
                    <a:pt x="3472" y="306"/>
                  </a:lnTo>
                  <a:lnTo>
                    <a:pt x="3472" y="306"/>
                  </a:lnTo>
                  <a:lnTo>
                    <a:pt x="3464" y="298"/>
                  </a:lnTo>
                  <a:lnTo>
                    <a:pt x="3460" y="292"/>
                  </a:lnTo>
                  <a:lnTo>
                    <a:pt x="3460" y="288"/>
                  </a:lnTo>
                  <a:lnTo>
                    <a:pt x="3462" y="284"/>
                  </a:lnTo>
                  <a:lnTo>
                    <a:pt x="3464" y="282"/>
                  </a:lnTo>
                  <a:lnTo>
                    <a:pt x="3466" y="278"/>
                  </a:lnTo>
                  <a:lnTo>
                    <a:pt x="3464" y="272"/>
                  </a:lnTo>
                  <a:lnTo>
                    <a:pt x="3458" y="266"/>
                  </a:lnTo>
                  <a:lnTo>
                    <a:pt x="3458" y="266"/>
                  </a:lnTo>
                  <a:lnTo>
                    <a:pt x="3452" y="260"/>
                  </a:lnTo>
                  <a:lnTo>
                    <a:pt x="3452" y="258"/>
                  </a:lnTo>
                  <a:lnTo>
                    <a:pt x="3452" y="258"/>
                  </a:lnTo>
                  <a:lnTo>
                    <a:pt x="3458" y="256"/>
                  </a:lnTo>
                  <a:lnTo>
                    <a:pt x="3466" y="256"/>
                  </a:lnTo>
                  <a:lnTo>
                    <a:pt x="3476" y="256"/>
                  </a:lnTo>
                  <a:lnTo>
                    <a:pt x="3484" y="254"/>
                  </a:lnTo>
                  <a:lnTo>
                    <a:pt x="3492" y="250"/>
                  </a:lnTo>
                  <a:lnTo>
                    <a:pt x="3494" y="248"/>
                  </a:lnTo>
                  <a:lnTo>
                    <a:pt x="3496" y="242"/>
                  </a:lnTo>
                  <a:lnTo>
                    <a:pt x="3496" y="242"/>
                  </a:lnTo>
                  <a:lnTo>
                    <a:pt x="3498" y="234"/>
                  </a:lnTo>
                  <a:lnTo>
                    <a:pt x="3496" y="230"/>
                  </a:lnTo>
                  <a:lnTo>
                    <a:pt x="3492" y="228"/>
                  </a:lnTo>
                  <a:lnTo>
                    <a:pt x="3488" y="226"/>
                  </a:lnTo>
                  <a:lnTo>
                    <a:pt x="3486" y="224"/>
                  </a:lnTo>
                  <a:lnTo>
                    <a:pt x="3484" y="222"/>
                  </a:lnTo>
                  <a:lnTo>
                    <a:pt x="3484" y="220"/>
                  </a:lnTo>
                  <a:lnTo>
                    <a:pt x="3490" y="214"/>
                  </a:lnTo>
                  <a:lnTo>
                    <a:pt x="3490" y="214"/>
                  </a:lnTo>
                  <a:lnTo>
                    <a:pt x="3492" y="206"/>
                  </a:lnTo>
                  <a:lnTo>
                    <a:pt x="3492" y="204"/>
                  </a:lnTo>
                  <a:lnTo>
                    <a:pt x="3486" y="202"/>
                  </a:lnTo>
                  <a:lnTo>
                    <a:pt x="3480" y="200"/>
                  </a:lnTo>
                  <a:lnTo>
                    <a:pt x="3472" y="198"/>
                  </a:lnTo>
                  <a:lnTo>
                    <a:pt x="3464" y="196"/>
                  </a:lnTo>
                  <a:lnTo>
                    <a:pt x="3458" y="192"/>
                  </a:lnTo>
                  <a:lnTo>
                    <a:pt x="3454" y="182"/>
                  </a:lnTo>
                  <a:lnTo>
                    <a:pt x="3454" y="182"/>
                  </a:lnTo>
                  <a:lnTo>
                    <a:pt x="3452" y="174"/>
                  </a:lnTo>
                  <a:lnTo>
                    <a:pt x="3446" y="170"/>
                  </a:lnTo>
                  <a:lnTo>
                    <a:pt x="3438" y="168"/>
                  </a:lnTo>
                  <a:lnTo>
                    <a:pt x="3428" y="168"/>
                  </a:lnTo>
                  <a:lnTo>
                    <a:pt x="3404" y="166"/>
                  </a:lnTo>
                  <a:lnTo>
                    <a:pt x="3392" y="164"/>
                  </a:lnTo>
                  <a:lnTo>
                    <a:pt x="3378" y="160"/>
                  </a:lnTo>
                  <a:lnTo>
                    <a:pt x="3378" y="160"/>
                  </a:lnTo>
                  <a:lnTo>
                    <a:pt x="3360" y="152"/>
                  </a:lnTo>
                  <a:lnTo>
                    <a:pt x="3356" y="152"/>
                  </a:lnTo>
                  <a:lnTo>
                    <a:pt x="3354" y="152"/>
                  </a:lnTo>
                  <a:lnTo>
                    <a:pt x="3348" y="156"/>
                  </a:lnTo>
                  <a:lnTo>
                    <a:pt x="3344" y="158"/>
                  </a:lnTo>
                  <a:lnTo>
                    <a:pt x="3334" y="158"/>
                  </a:lnTo>
                  <a:lnTo>
                    <a:pt x="3334" y="158"/>
                  </a:lnTo>
                  <a:lnTo>
                    <a:pt x="3326" y="160"/>
                  </a:lnTo>
                  <a:lnTo>
                    <a:pt x="3320" y="164"/>
                  </a:lnTo>
                  <a:lnTo>
                    <a:pt x="3318" y="172"/>
                  </a:lnTo>
                  <a:lnTo>
                    <a:pt x="3318" y="180"/>
                  </a:lnTo>
                  <a:lnTo>
                    <a:pt x="3322" y="190"/>
                  </a:lnTo>
                  <a:lnTo>
                    <a:pt x="3326" y="198"/>
                  </a:lnTo>
                  <a:lnTo>
                    <a:pt x="3330" y="206"/>
                  </a:lnTo>
                  <a:lnTo>
                    <a:pt x="3338" y="210"/>
                  </a:lnTo>
                  <a:lnTo>
                    <a:pt x="3338" y="210"/>
                  </a:lnTo>
                  <a:lnTo>
                    <a:pt x="3342" y="212"/>
                  </a:lnTo>
                  <a:lnTo>
                    <a:pt x="3346" y="216"/>
                  </a:lnTo>
                  <a:lnTo>
                    <a:pt x="3346" y="222"/>
                  </a:lnTo>
                  <a:lnTo>
                    <a:pt x="3344" y="226"/>
                  </a:lnTo>
                  <a:lnTo>
                    <a:pt x="3342" y="230"/>
                  </a:lnTo>
                  <a:lnTo>
                    <a:pt x="3338" y="232"/>
                  </a:lnTo>
                  <a:lnTo>
                    <a:pt x="3332" y="234"/>
                  </a:lnTo>
                  <a:lnTo>
                    <a:pt x="3326" y="234"/>
                  </a:lnTo>
                  <a:lnTo>
                    <a:pt x="3326" y="234"/>
                  </a:lnTo>
                  <a:lnTo>
                    <a:pt x="3322" y="236"/>
                  </a:lnTo>
                  <a:lnTo>
                    <a:pt x="3320" y="240"/>
                  </a:lnTo>
                  <a:lnTo>
                    <a:pt x="3318" y="256"/>
                  </a:lnTo>
                  <a:lnTo>
                    <a:pt x="3318" y="266"/>
                  </a:lnTo>
                  <a:lnTo>
                    <a:pt x="3316" y="278"/>
                  </a:lnTo>
                  <a:lnTo>
                    <a:pt x="3310" y="288"/>
                  </a:lnTo>
                  <a:lnTo>
                    <a:pt x="3300" y="296"/>
                  </a:lnTo>
                  <a:lnTo>
                    <a:pt x="3300" y="296"/>
                  </a:lnTo>
                  <a:lnTo>
                    <a:pt x="3292" y="302"/>
                  </a:lnTo>
                  <a:lnTo>
                    <a:pt x="3286" y="310"/>
                  </a:lnTo>
                  <a:lnTo>
                    <a:pt x="3284" y="316"/>
                  </a:lnTo>
                  <a:lnTo>
                    <a:pt x="3282" y="322"/>
                  </a:lnTo>
                  <a:lnTo>
                    <a:pt x="3280" y="328"/>
                  </a:lnTo>
                  <a:lnTo>
                    <a:pt x="3278" y="332"/>
                  </a:lnTo>
                  <a:lnTo>
                    <a:pt x="3274" y="338"/>
                  </a:lnTo>
                  <a:lnTo>
                    <a:pt x="3264" y="342"/>
                  </a:lnTo>
                  <a:lnTo>
                    <a:pt x="3264" y="342"/>
                  </a:lnTo>
                  <a:lnTo>
                    <a:pt x="3250" y="344"/>
                  </a:lnTo>
                  <a:lnTo>
                    <a:pt x="3246" y="344"/>
                  </a:lnTo>
                  <a:lnTo>
                    <a:pt x="3244" y="340"/>
                  </a:lnTo>
                  <a:lnTo>
                    <a:pt x="3238" y="330"/>
                  </a:lnTo>
                  <a:lnTo>
                    <a:pt x="3232" y="322"/>
                  </a:lnTo>
                  <a:lnTo>
                    <a:pt x="3222" y="312"/>
                  </a:lnTo>
                  <a:lnTo>
                    <a:pt x="3222" y="312"/>
                  </a:lnTo>
                  <a:lnTo>
                    <a:pt x="3214" y="304"/>
                  </a:lnTo>
                  <a:lnTo>
                    <a:pt x="3210" y="298"/>
                  </a:lnTo>
                  <a:lnTo>
                    <a:pt x="3212" y="292"/>
                  </a:lnTo>
                  <a:lnTo>
                    <a:pt x="3216" y="288"/>
                  </a:lnTo>
                  <a:lnTo>
                    <a:pt x="3226" y="280"/>
                  </a:lnTo>
                  <a:lnTo>
                    <a:pt x="3232" y="276"/>
                  </a:lnTo>
                  <a:lnTo>
                    <a:pt x="3234" y="270"/>
                  </a:lnTo>
                  <a:lnTo>
                    <a:pt x="3234" y="270"/>
                  </a:lnTo>
                  <a:lnTo>
                    <a:pt x="3232" y="260"/>
                  </a:lnTo>
                  <a:lnTo>
                    <a:pt x="3228" y="248"/>
                  </a:lnTo>
                  <a:lnTo>
                    <a:pt x="3220" y="234"/>
                  </a:lnTo>
                  <a:lnTo>
                    <a:pt x="3212" y="220"/>
                  </a:lnTo>
                  <a:lnTo>
                    <a:pt x="3200" y="210"/>
                  </a:lnTo>
                  <a:lnTo>
                    <a:pt x="3190" y="202"/>
                  </a:lnTo>
                  <a:lnTo>
                    <a:pt x="3184" y="200"/>
                  </a:lnTo>
                  <a:lnTo>
                    <a:pt x="3178" y="200"/>
                  </a:lnTo>
                  <a:lnTo>
                    <a:pt x="3172" y="202"/>
                  </a:lnTo>
                  <a:lnTo>
                    <a:pt x="3168" y="206"/>
                  </a:lnTo>
                  <a:lnTo>
                    <a:pt x="3168" y="206"/>
                  </a:lnTo>
                  <a:lnTo>
                    <a:pt x="3158" y="216"/>
                  </a:lnTo>
                  <a:lnTo>
                    <a:pt x="3154" y="230"/>
                  </a:lnTo>
                  <a:lnTo>
                    <a:pt x="3148" y="254"/>
                  </a:lnTo>
                  <a:lnTo>
                    <a:pt x="3146" y="262"/>
                  </a:lnTo>
                  <a:lnTo>
                    <a:pt x="3142" y="268"/>
                  </a:lnTo>
                  <a:lnTo>
                    <a:pt x="3140" y="268"/>
                  </a:lnTo>
                  <a:lnTo>
                    <a:pt x="3138" y="268"/>
                  </a:lnTo>
                  <a:lnTo>
                    <a:pt x="3130" y="260"/>
                  </a:lnTo>
                  <a:lnTo>
                    <a:pt x="3130" y="260"/>
                  </a:lnTo>
                  <a:lnTo>
                    <a:pt x="3124" y="252"/>
                  </a:lnTo>
                  <a:lnTo>
                    <a:pt x="3122" y="246"/>
                  </a:lnTo>
                  <a:lnTo>
                    <a:pt x="3122" y="242"/>
                  </a:lnTo>
                  <a:lnTo>
                    <a:pt x="3124" y="238"/>
                  </a:lnTo>
                  <a:lnTo>
                    <a:pt x="3126" y="236"/>
                  </a:lnTo>
                  <a:lnTo>
                    <a:pt x="3128" y="232"/>
                  </a:lnTo>
                  <a:lnTo>
                    <a:pt x="3124" y="226"/>
                  </a:lnTo>
                  <a:lnTo>
                    <a:pt x="3118" y="216"/>
                  </a:lnTo>
                  <a:lnTo>
                    <a:pt x="3118" y="216"/>
                  </a:lnTo>
                  <a:lnTo>
                    <a:pt x="3112" y="208"/>
                  </a:lnTo>
                  <a:lnTo>
                    <a:pt x="3110" y="204"/>
                  </a:lnTo>
                  <a:lnTo>
                    <a:pt x="3110" y="202"/>
                  </a:lnTo>
                  <a:lnTo>
                    <a:pt x="3114" y="198"/>
                  </a:lnTo>
                  <a:lnTo>
                    <a:pt x="3120" y="194"/>
                  </a:lnTo>
                  <a:lnTo>
                    <a:pt x="3126" y="192"/>
                  </a:lnTo>
                  <a:lnTo>
                    <a:pt x="3128" y="190"/>
                  </a:lnTo>
                  <a:lnTo>
                    <a:pt x="3126" y="186"/>
                  </a:lnTo>
                  <a:lnTo>
                    <a:pt x="3116" y="180"/>
                  </a:lnTo>
                  <a:lnTo>
                    <a:pt x="3116" y="180"/>
                  </a:lnTo>
                  <a:lnTo>
                    <a:pt x="3104" y="174"/>
                  </a:lnTo>
                  <a:lnTo>
                    <a:pt x="3094" y="172"/>
                  </a:lnTo>
                  <a:lnTo>
                    <a:pt x="3088" y="172"/>
                  </a:lnTo>
                  <a:lnTo>
                    <a:pt x="3082" y="174"/>
                  </a:lnTo>
                  <a:lnTo>
                    <a:pt x="3076" y="176"/>
                  </a:lnTo>
                  <a:lnTo>
                    <a:pt x="3070" y="178"/>
                  </a:lnTo>
                  <a:lnTo>
                    <a:pt x="3064" y="176"/>
                  </a:lnTo>
                  <a:lnTo>
                    <a:pt x="3054" y="172"/>
                  </a:lnTo>
                  <a:lnTo>
                    <a:pt x="3054" y="172"/>
                  </a:lnTo>
                  <a:lnTo>
                    <a:pt x="3050" y="170"/>
                  </a:lnTo>
                  <a:lnTo>
                    <a:pt x="3048" y="168"/>
                  </a:lnTo>
                  <a:lnTo>
                    <a:pt x="3048" y="164"/>
                  </a:lnTo>
                  <a:lnTo>
                    <a:pt x="3048" y="162"/>
                  </a:lnTo>
                  <a:lnTo>
                    <a:pt x="3054" y="154"/>
                  </a:lnTo>
                  <a:lnTo>
                    <a:pt x="3062" y="148"/>
                  </a:lnTo>
                  <a:lnTo>
                    <a:pt x="3076" y="134"/>
                  </a:lnTo>
                  <a:lnTo>
                    <a:pt x="3080" y="130"/>
                  </a:lnTo>
                  <a:lnTo>
                    <a:pt x="3080" y="126"/>
                  </a:lnTo>
                  <a:lnTo>
                    <a:pt x="3078" y="124"/>
                  </a:lnTo>
                  <a:lnTo>
                    <a:pt x="3078" y="124"/>
                  </a:lnTo>
                  <a:lnTo>
                    <a:pt x="3064" y="114"/>
                  </a:lnTo>
                  <a:lnTo>
                    <a:pt x="3046" y="102"/>
                  </a:lnTo>
                  <a:lnTo>
                    <a:pt x="3038" y="94"/>
                  </a:lnTo>
                  <a:lnTo>
                    <a:pt x="3032" y="86"/>
                  </a:lnTo>
                  <a:lnTo>
                    <a:pt x="3028" y="78"/>
                  </a:lnTo>
                  <a:lnTo>
                    <a:pt x="3026" y="66"/>
                  </a:lnTo>
                  <a:lnTo>
                    <a:pt x="3026" y="66"/>
                  </a:lnTo>
                  <a:lnTo>
                    <a:pt x="3026" y="62"/>
                  </a:lnTo>
                  <a:lnTo>
                    <a:pt x="3026" y="56"/>
                  </a:lnTo>
                  <a:lnTo>
                    <a:pt x="3020" y="44"/>
                  </a:lnTo>
                  <a:lnTo>
                    <a:pt x="3010" y="34"/>
                  </a:lnTo>
                  <a:lnTo>
                    <a:pt x="2998" y="24"/>
                  </a:lnTo>
                  <a:lnTo>
                    <a:pt x="2986" y="14"/>
                  </a:lnTo>
                  <a:lnTo>
                    <a:pt x="2972" y="8"/>
                  </a:lnTo>
                  <a:lnTo>
                    <a:pt x="2960" y="2"/>
                  </a:lnTo>
                  <a:lnTo>
                    <a:pt x="2948" y="0"/>
                  </a:lnTo>
                  <a:lnTo>
                    <a:pt x="2948" y="0"/>
                  </a:lnTo>
                  <a:lnTo>
                    <a:pt x="2940" y="0"/>
                  </a:lnTo>
                  <a:lnTo>
                    <a:pt x="2936" y="2"/>
                  </a:lnTo>
                  <a:lnTo>
                    <a:pt x="2934" y="4"/>
                  </a:lnTo>
                  <a:lnTo>
                    <a:pt x="2932" y="8"/>
                  </a:lnTo>
                  <a:lnTo>
                    <a:pt x="2932" y="12"/>
                  </a:lnTo>
                  <a:lnTo>
                    <a:pt x="2928" y="16"/>
                  </a:lnTo>
                  <a:lnTo>
                    <a:pt x="2924" y="20"/>
                  </a:lnTo>
                  <a:lnTo>
                    <a:pt x="2916" y="22"/>
                  </a:lnTo>
                  <a:lnTo>
                    <a:pt x="2916" y="22"/>
                  </a:lnTo>
                  <a:lnTo>
                    <a:pt x="2908" y="26"/>
                  </a:lnTo>
                  <a:lnTo>
                    <a:pt x="2904" y="28"/>
                  </a:lnTo>
                  <a:lnTo>
                    <a:pt x="2902" y="30"/>
                  </a:lnTo>
                  <a:lnTo>
                    <a:pt x="2902" y="34"/>
                  </a:lnTo>
                  <a:lnTo>
                    <a:pt x="2902" y="38"/>
                  </a:lnTo>
                  <a:lnTo>
                    <a:pt x="2900" y="42"/>
                  </a:lnTo>
                  <a:lnTo>
                    <a:pt x="2894" y="46"/>
                  </a:lnTo>
                  <a:lnTo>
                    <a:pt x="2886" y="50"/>
                  </a:lnTo>
                  <a:lnTo>
                    <a:pt x="2886" y="50"/>
                  </a:lnTo>
                  <a:lnTo>
                    <a:pt x="2878" y="56"/>
                  </a:lnTo>
                  <a:lnTo>
                    <a:pt x="2876" y="62"/>
                  </a:lnTo>
                  <a:lnTo>
                    <a:pt x="2876" y="70"/>
                  </a:lnTo>
                  <a:lnTo>
                    <a:pt x="2878" y="80"/>
                  </a:lnTo>
                  <a:lnTo>
                    <a:pt x="2886" y="98"/>
                  </a:lnTo>
                  <a:lnTo>
                    <a:pt x="2888" y="106"/>
                  </a:lnTo>
                  <a:lnTo>
                    <a:pt x="2886" y="114"/>
                  </a:lnTo>
                  <a:lnTo>
                    <a:pt x="2886" y="114"/>
                  </a:lnTo>
                  <a:lnTo>
                    <a:pt x="2884" y="128"/>
                  </a:lnTo>
                  <a:lnTo>
                    <a:pt x="2884" y="136"/>
                  </a:lnTo>
                  <a:lnTo>
                    <a:pt x="2886" y="142"/>
                  </a:lnTo>
                  <a:lnTo>
                    <a:pt x="2890" y="150"/>
                  </a:lnTo>
                  <a:lnTo>
                    <a:pt x="2898" y="156"/>
                  </a:lnTo>
                  <a:lnTo>
                    <a:pt x="2910" y="162"/>
                  </a:lnTo>
                  <a:lnTo>
                    <a:pt x="2924" y="168"/>
                  </a:lnTo>
                  <a:lnTo>
                    <a:pt x="2924" y="168"/>
                  </a:lnTo>
                  <a:lnTo>
                    <a:pt x="2940" y="172"/>
                  </a:lnTo>
                  <a:lnTo>
                    <a:pt x="2954" y="180"/>
                  </a:lnTo>
                  <a:lnTo>
                    <a:pt x="2964" y="186"/>
                  </a:lnTo>
                  <a:lnTo>
                    <a:pt x="2970" y="194"/>
                  </a:lnTo>
                  <a:lnTo>
                    <a:pt x="2974" y="202"/>
                  </a:lnTo>
                  <a:lnTo>
                    <a:pt x="2974" y="208"/>
                  </a:lnTo>
                  <a:lnTo>
                    <a:pt x="2972" y="214"/>
                  </a:lnTo>
                  <a:lnTo>
                    <a:pt x="2966" y="218"/>
                  </a:lnTo>
                  <a:lnTo>
                    <a:pt x="2966" y="218"/>
                  </a:lnTo>
                  <a:lnTo>
                    <a:pt x="2958" y="222"/>
                  </a:lnTo>
                  <a:lnTo>
                    <a:pt x="2954" y="226"/>
                  </a:lnTo>
                  <a:lnTo>
                    <a:pt x="2954" y="232"/>
                  </a:lnTo>
                  <a:lnTo>
                    <a:pt x="2956" y="234"/>
                  </a:lnTo>
                  <a:lnTo>
                    <a:pt x="2960" y="238"/>
                  </a:lnTo>
                  <a:lnTo>
                    <a:pt x="2966" y="238"/>
                  </a:lnTo>
                  <a:lnTo>
                    <a:pt x="2972" y="236"/>
                  </a:lnTo>
                  <a:lnTo>
                    <a:pt x="2980" y="234"/>
                  </a:lnTo>
                  <a:lnTo>
                    <a:pt x="2980" y="234"/>
                  </a:lnTo>
                  <a:lnTo>
                    <a:pt x="2986" y="230"/>
                  </a:lnTo>
                  <a:lnTo>
                    <a:pt x="2992" y="230"/>
                  </a:lnTo>
                  <a:lnTo>
                    <a:pt x="2996" y="232"/>
                  </a:lnTo>
                  <a:lnTo>
                    <a:pt x="2996" y="238"/>
                  </a:lnTo>
                  <a:lnTo>
                    <a:pt x="2994" y="246"/>
                  </a:lnTo>
                  <a:lnTo>
                    <a:pt x="2988" y="254"/>
                  </a:lnTo>
                  <a:lnTo>
                    <a:pt x="2980" y="262"/>
                  </a:lnTo>
                  <a:lnTo>
                    <a:pt x="2968" y="272"/>
                  </a:lnTo>
                  <a:lnTo>
                    <a:pt x="2968" y="272"/>
                  </a:lnTo>
                  <a:lnTo>
                    <a:pt x="2956" y="280"/>
                  </a:lnTo>
                  <a:lnTo>
                    <a:pt x="2946" y="282"/>
                  </a:lnTo>
                  <a:lnTo>
                    <a:pt x="2940" y="284"/>
                  </a:lnTo>
                  <a:lnTo>
                    <a:pt x="2934" y="282"/>
                  </a:lnTo>
                  <a:lnTo>
                    <a:pt x="2930" y="280"/>
                  </a:lnTo>
                  <a:lnTo>
                    <a:pt x="2928" y="282"/>
                  </a:lnTo>
                  <a:lnTo>
                    <a:pt x="2926" y="284"/>
                  </a:lnTo>
                  <a:lnTo>
                    <a:pt x="2922" y="290"/>
                  </a:lnTo>
                  <a:lnTo>
                    <a:pt x="2922" y="290"/>
                  </a:lnTo>
                  <a:lnTo>
                    <a:pt x="2920" y="300"/>
                  </a:lnTo>
                  <a:lnTo>
                    <a:pt x="2924" y="312"/>
                  </a:lnTo>
                  <a:lnTo>
                    <a:pt x="2930" y="334"/>
                  </a:lnTo>
                  <a:lnTo>
                    <a:pt x="2934" y="342"/>
                  </a:lnTo>
                  <a:lnTo>
                    <a:pt x="2934" y="348"/>
                  </a:lnTo>
                  <a:lnTo>
                    <a:pt x="2934" y="350"/>
                  </a:lnTo>
                  <a:lnTo>
                    <a:pt x="2930" y="348"/>
                  </a:lnTo>
                  <a:lnTo>
                    <a:pt x="2922" y="344"/>
                  </a:lnTo>
                  <a:lnTo>
                    <a:pt x="2922" y="344"/>
                  </a:lnTo>
                  <a:lnTo>
                    <a:pt x="2902" y="330"/>
                  </a:lnTo>
                  <a:lnTo>
                    <a:pt x="2896" y="326"/>
                  </a:lnTo>
                  <a:lnTo>
                    <a:pt x="2892" y="320"/>
                  </a:lnTo>
                  <a:lnTo>
                    <a:pt x="2892" y="316"/>
                  </a:lnTo>
                  <a:lnTo>
                    <a:pt x="2892" y="312"/>
                  </a:lnTo>
                  <a:lnTo>
                    <a:pt x="2896" y="298"/>
                  </a:lnTo>
                  <a:lnTo>
                    <a:pt x="2896" y="298"/>
                  </a:lnTo>
                  <a:lnTo>
                    <a:pt x="2900" y="286"/>
                  </a:lnTo>
                  <a:lnTo>
                    <a:pt x="2902" y="280"/>
                  </a:lnTo>
                  <a:lnTo>
                    <a:pt x="2900" y="276"/>
                  </a:lnTo>
                  <a:lnTo>
                    <a:pt x="2898" y="272"/>
                  </a:lnTo>
                  <a:lnTo>
                    <a:pt x="2892" y="270"/>
                  </a:lnTo>
                  <a:lnTo>
                    <a:pt x="2886" y="270"/>
                  </a:lnTo>
                  <a:lnTo>
                    <a:pt x="2876" y="270"/>
                  </a:lnTo>
                  <a:lnTo>
                    <a:pt x="2876" y="270"/>
                  </a:lnTo>
                  <a:lnTo>
                    <a:pt x="2866" y="270"/>
                  </a:lnTo>
                  <a:lnTo>
                    <a:pt x="2858" y="268"/>
                  </a:lnTo>
                  <a:lnTo>
                    <a:pt x="2844" y="260"/>
                  </a:lnTo>
                  <a:lnTo>
                    <a:pt x="2838" y="256"/>
                  </a:lnTo>
                  <a:lnTo>
                    <a:pt x="2830" y="254"/>
                  </a:lnTo>
                  <a:lnTo>
                    <a:pt x="2820" y="254"/>
                  </a:lnTo>
                  <a:lnTo>
                    <a:pt x="2810" y="258"/>
                  </a:lnTo>
                  <a:lnTo>
                    <a:pt x="2810" y="258"/>
                  </a:lnTo>
                  <a:lnTo>
                    <a:pt x="2800" y="264"/>
                  </a:lnTo>
                  <a:lnTo>
                    <a:pt x="2796" y="272"/>
                  </a:lnTo>
                  <a:lnTo>
                    <a:pt x="2796" y="278"/>
                  </a:lnTo>
                  <a:lnTo>
                    <a:pt x="2796" y="286"/>
                  </a:lnTo>
                  <a:lnTo>
                    <a:pt x="2798" y="292"/>
                  </a:lnTo>
                  <a:lnTo>
                    <a:pt x="2798" y="298"/>
                  </a:lnTo>
                  <a:lnTo>
                    <a:pt x="2794" y="304"/>
                  </a:lnTo>
                  <a:lnTo>
                    <a:pt x="2786" y="308"/>
                  </a:lnTo>
                  <a:lnTo>
                    <a:pt x="2786" y="308"/>
                  </a:lnTo>
                  <a:lnTo>
                    <a:pt x="2778" y="310"/>
                  </a:lnTo>
                  <a:lnTo>
                    <a:pt x="2772" y="308"/>
                  </a:lnTo>
                  <a:lnTo>
                    <a:pt x="2760" y="302"/>
                  </a:lnTo>
                  <a:lnTo>
                    <a:pt x="2752" y="300"/>
                  </a:lnTo>
                  <a:lnTo>
                    <a:pt x="2742" y="298"/>
                  </a:lnTo>
                  <a:lnTo>
                    <a:pt x="2726" y="298"/>
                  </a:lnTo>
                  <a:lnTo>
                    <a:pt x="2708" y="302"/>
                  </a:lnTo>
                  <a:lnTo>
                    <a:pt x="2708" y="302"/>
                  </a:lnTo>
                  <a:lnTo>
                    <a:pt x="2680" y="306"/>
                  </a:lnTo>
                  <a:lnTo>
                    <a:pt x="2658" y="306"/>
                  </a:lnTo>
                  <a:lnTo>
                    <a:pt x="2640" y="302"/>
                  </a:lnTo>
                  <a:lnTo>
                    <a:pt x="2626" y="298"/>
                  </a:lnTo>
                  <a:lnTo>
                    <a:pt x="2606" y="286"/>
                  </a:lnTo>
                  <a:lnTo>
                    <a:pt x="2598" y="284"/>
                  </a:lnTo>
                  <a:lnTo>
                    <a:pt x="2590" y="286"/>
                  </a:lnTo>
                  <a:lnTo>
                    <a:pt x="2590" y="286"/>
                  </a:lnTo>
                  <a:lnTo>
                    <a:pt x="2580" y="288"/>
                  </a:lnTo>
                  <a:lnTo>
                    <a:pt x="2572" y="288"/>
                  </a:lnTo>
                  <a:lnTo>
                    <a:pt x="2564" y="286"/>
                  </a:lnTo>
                  <a:lnTo>
                    <a:pt x="2556" y="282"/>
                  </a:lnTo>
                  <a:lnTo>
                    <a:pt x="2544" y="272"/>
                  </a:lnTo>
                  <a:lnTo>
                    <a:pt x="2532" y="260"/>
                  </a:lnTo>
                  <a:lnTo>
                    <a:pt x="2520" y="246"/>
                  </a:lnTo>
                  <a:lnTo>
                    <a:pt x="2510" y="234"/>
                  </a:lnTo>
                  <a:lnTo>
                    <a:pt x="2504" y="230"/>
                  </a:lnTo>
                  <a:lnTo>
                    <a:pt x="2498" y="226"/>
                  </a:lnTo>
                  <a:lnTo>
                    <a:pt x="2492" y="224"/>
                  </a:lnTo>
                  <a:lnTo>
                    <a:pt x="2486" y="224"/>
                  </a:lnTo>
                  <a:lnTo>
                    <a:pt x="2486" y="224"/>
                  </a:lnTo>
                  <a:lnTo>
                    <a:pt x="2456" y="230"/>
                  </a:lnTo>
                  <a:lnTo>
                    <a:pt x="2438" y="234"/>
                  </a:lnTo>
                  <a:lnTo>
                    <a:pt x="2422" y="240"/>
                  </a:lnTo>
                  <a:lnTo>
                    <a:pt x="2408" y="246"/>
                  </a:lnTo>
                  <a:lnTo>
                    <a:pt x="2398" y="252"/>
                  </a:lnTo>
                  <a:lnTo>
                    <a:pt x="2394" y="256"/>
                  </a:lnTo>
                  <a:lnTo>
                    <a:pt x="2392" y="262"/>
                  </a:lnTo>
                  <a:lnTo>
                    <a:pt x="2392" y="266"/>
                  </a:lnTo>
                  <a:lnTo>
                    <a:pt x="2394" y="270"/>
                  </a:lnTo>
                  <a:lnTo>
                    <a:pt x="2394" y="270"/>
                  </a:lnTo>
                  <a:lnTo>
                    <a:pt x="2398" y="274"/>
                  </a:lnTo>
                  <a:lnTo>
                    <a:pt x="2400" y="278"/>
                  </a:lnTo>
                  <a:lnTo>
                    <a:pt x="2406" y="280"/>
                  </a:lnTo>
                  <a:lnTo>
                    <a:pt x="2410" y="280"/>
                  </a:lnTo>
                  <a:lnTo>
                    <a:pt x="2420" y="278"/>
                  </a:lnTo>
                  <a:lnTo>
                    <a:pt x="2432" y="274"/>
                  </a:lnTo>
                  <a:lnTo>
                    <a:pt x="2456" y="264"/>
                  </a:lnTo>
                  <a:lnTo>
                    <a:pt x="2464" y="262"/>
                  </a:lnTo>
                  <a:lnTo>
                    <a:pt x="2468" y="262"/>
                  </a:lnTo>
                  <a:lnTo>
                    <a:pt x="2472" y="264"/>
                  </a:lnTo>
                  <a:lnTo>
                    <a:pt x="2472" y="264"/>
                  </a:lnTo>
                  <a:lnTo>
                    <a:pt x="2474" y="266"/>
                  </a:lnTo>
                  <a:lnTo>
                    <a:pt x="2476" y="268"/>
                  </a:lnTo>
                  <a:lnTo>
                    <a:pt x="2472" y="272"/>
                  </a:lnTo>
                  <a:lnTo>
                    <a:pt x="2456" y="278"/>
                  </a:lnTo>
                  <a:lnTo>
                    <a:pt x="2436" y="286"/>
                  </a:lnTo>
                  <a:lnTo>
                    <a:pt x="2428" y="292"/>
                  </a:lnTo>
                  <a:lnTo>
                    <a:pt x="2422" y="298"/>
                  </a:lnTo>
                  <a:lnTo>
                    <a:pt x="2422" y="298"/>
                  </a:lnTo>
                  <a:lnTo>
                    <a:pt x="2422" y="304"/>
                  </a:lnTo>
                  <a:lnTo>
                    <a:pt x="2424" y="308"/>
                  </a:lnTo>
                  <a:lnTo>
                    <a:pt x="2428" y="320"/>
                  </a:lnTo>
                  <a:lnTo>
                    <a:pt x="2440" y="342"/>
                  </a:lnTo>
                  <a:lnTo>
                    <a:pt x="2444" y="350"/>
                  </a:lnTo>
                  <a:lnTo>
                    <a:pt x="2444" y="352"/>
                  </a:lnTo>
                  <a:lnTo>
                    <a:pt x="2444" y="354"/>
                  </a:lnTo>
                  <a:lnTo>
                    <a:pt x="2436" y="350"/>
                  </a:lnTo>
                  <a:lnTo>
                    <a:pt x="2418" y="340"/>
                  </a:lnTo>
                  <a:lnTo>
                    <a:pt x="2418" y="340"/>
                  </a:lnTo>
                  <a:lnTo>
                    <a:pt x="2398" y="326"/>
                  </a:lnTo>
                  <a:lnTo>
                    <a:pt x="2382" y="318"/>
                  </a:lnTo>
                  <a:lnTo>
                    <a:pt x="2364" y="310"/>
                  </a:lnTo>
                  <a:lnTo>
                    <a:pt x="2354" y="306"/>
                  </a:lnTo>
                  <a:lnTo>
                    <a:pt x="2348" y="302"/>
                  </a:lnTo>
                  <a:lnTo>
                    <a:pt x="2340" y="294"/>
                  </a:lnTo>
                  <a:lnTo>
                    <a:pt x="2340" y="294"/>
                  </a:lnTo>
                  <a:lnTo>
                    <a:pt x="2334" y="288"/>
                  </a:lnTo>
                  <a:lnTo>
                    <a:pt x="2330" y="286"/>
                  </a:lnTo>
                  <a:lnTo>
                    <a:pt x="2326" y="288"/>
                  </a:lnTo>
                  <a:lnTo>
                    <a:pt x="2320" y="290"/>
                  </a:lnTo>
                  <a:lnTo>
                    <a:pt x="2314" y="296"/>
                  </a:lnTo>
                  <a:lnTo>
                    <a:pt x="2304" y="300"/>
                  </a:lnTo>
                  <a:lnTo>
                    <a:pt x="2286" y="304"/>
                  </a:lnTo>
                  <a:lnTo>
                    <a:pt x="2262" y="308"/>
                  </a:lnTo>
                  <a:lnTo>
                    <a:pt x="2262" y="308"/>
                  </a:lnTo>
                  <a:lnTo>
                    <a:pt x="2206" y="308"/>
                  </a:lnTo>
                  <a:lnTo>
                    <a:pt x="2180" y="308"/>
                  </a:lnTo>
                  <a:lnTo>
                    <a:pt x="2156" y="306"/>
                  </a:lnTo>
                  <a:lnTo>
                    <a:pt x="2140" y="302"/>
                  </a:lnTo>
                  <a:lnTo>
                    <a:pt x="2128" y="298"/>
                  </a:lnTo>
                  <a:lnTo>
                    <a:pt x="2124" y="296"/>
                  </a:lnTo>
                  <a:lnTo>
                    <a:pt x="2124" y="292"/>
                  </a:lnTo>
                  <a:lnTo>
                    <a:pt x="2126" y="288"/>
                  </a:lnTo>
                  <a:lnTo>
                    <a:pt x="2130" y="284"/>
                  </a:lnTo>
                  <a:lnTo>
                    <a:pt x="2130" y="284"/>
                  </a:lnTo>
                  <a:lnTo>
                    <a:pt x="2142" y="278"/>
                  </a:lnTo>
                  <a:lnTo>
                    <a:pt x="2154" y="274"/>
                  </a:lnTo>
                  <a:lnTo>
                    <a:pt x="2172" y="272"/>
                  </a:lnTo>
                  <a:lnTo>
                    <a:pt x="2178" y="270"/>
                  </a:lnTo>
                  <a:lnTo>
                    <a:pt x="2180" y="268"/>
                  </a:lnTo>
                  <a:lnTo>
                    <a:pt x="2178" y="264"/>
                  </a:lnTo>
                  <a:lnTo>
                    <a:pt x="2170" y="256"/>
                  </a:lnTo>
                  <a:lnTo>
                    <a:pt x="2170" y="256"/>
                  </a:lnTo>
                  <a:lnTo>
                    <a:pt x="2154" y="240"/>
                  </a:lnTo>
                  <a:lnTo>
                    <a:pt x="2144" y="232"/>
                  </a:lnTo>
                  <a:lnTo>
                    <a:pt x="2134" y="228"/>
                  </a:lnTo>
                  <a:lnTo>
                    <a:pt x="2124" y="222"/>
                  </a:lnTo>
                  <a:lnTo>
                    <a:pt x="2110" y="220"/>
                  </a:lnTo>
                  <a:lnTo>
                    <a:pt x="2096" y="220"/>
                  </a:lnTo>
                  <a:lnTo>
                    <a:pt x="2080" y="220"/>
                  </a:lnTo>
                  <a:lnTo>
                    <a:pt x="2080" y="220"/>
                  </a:lnTo>
                  <a:lnTo>
                    <a:pt x="2064" y="222"/>
                  </a:lnTo>
                  <a:lnTo>
                    <a:pt x="2046" y="220"/>
                  </a:lnTo>
                  <a:lnTo>
                    <a:pt x="2030" y="218"/>
                  </a:lnTo>
                  <a:lnTo>
                    <a:pt x="2014" y="212"/>
                  </a:lnTo>
                  <a:lnTo>
                    <a:pt x="1982" y="202"/>
                  </a:lnTo>
                  <a:lnTo>
                    <a:pt x="1948" y="194"/>
                  </a:lnTo>
                  <a:lnTo>
                    <a:pt x="1948" y="194"/>
                  </a:lnTo>
                  <a:lnTo>
                    <a:pt x="1932" y="190"/>
                  </a:lnTo>
                  <a:lnTo>
                    <a:pt x="1918" y="184"/>
                  </a:lnTo>
                  <a:lnTo>
                    <a:pt x="1890" y="172"/>
                  </a:lnTo>
                  <a:lnTo>
                    <a:pt x="1876" y="166"/>
                  </a:lnTo>
                  <a:lnTo>
                    <a:pt x="1862" y="160"/>
                  </a:lnTo>
                  <a:lnTo>
                    <a:pt x="1848" y="158"/>
                  </a:lnTo>
                  <a:lnTo>
                    <a:pt x="1832" y="158"/>
                  </a:lnTo>
                  <a:lnTo>
                    <a:pt x="1832" y="158"/>
                  </a:lnTo>
                  <a:lnTo>
                    <a:pt x="1820" y="160"/>
                  </a:lnTo>
                  <a:lnTo>
                    <a:pt x="1812" y="164"/>
                  </a:lnTo>
                  <a:lnTo>
                    <a:pt x="1808" y="170"/>
                  </a:lnTo>
                  <a:lnTo>
                    <a:pt x="1806" y="176"/>
                  </a:lnTo>
                  <a:lnTo>
                    <a:pt x="1804" y="182"/>
                  </a:lnTo>
                  <a:lnTo>
                    <a:pt x="1800" y="186"/>
                  </a:lnTo>
                  <a:lnTo>
                    <a:pt x="1792" y="188"/>
                  </a:lnTo>
                  <a:lnTo>
                    <a:pt x="1780" y="188"/>
                  </a:lnTo>
                  <a:lnTo>
                    <a:pt x="1780" y="188"/>
                  </a:lnTo>
                  <a:lnTo>
                    <a:pt x="1774" y="186"/>
                  </a:lnTo>
                  <a:lnTo>
                    <a:pt x="1768" y="184"/>
                  </a:lnTo>
                  <a:lnTo>
                    <a:pt x="1764" y="180"/>
                  </a:lnTo>
                  <a:lnTo>
                    <a:pt x="1762" y="176"/>
                  </a:lnTo>
                  <a:lnTo>
                    <a:pt x="1760" y="166"/>
                  </a:lnTo>
                  <a:lnTo>
                    <a:pt x="1760" y="156"/>
                  </a:lnTo>
                  <a:lnTo>
                    <a:pt x="1760" y="146"/>
                  </a:lnTo>
                  <a:lnTo>
                    <a:pt x="1758" y="138"/>
                  </a:lnTo>
                  <a:lnTo>
                    <a:pt x="1756" y="136"/>
                  </a:lnTo>
                  <a:lnTo>
                    <a:pt x="1750" y="134"/>
                  </a:lnTo>
                  <a:lnTo>
                    <a:pt x="1744" y="134"/>
                  </a:lnTo>
                  <a:lnTo>
                    <a:pt x="1736" y="134"/>
                  </a:lnTo>
                  <a:lnTo>
                    <a:pt x="1736" y="134"/>
                  </a:lnTo>
                  <a:lnTo>
                    <a:pt x="1732" y="136"/>
                  </a:lnTo>
                  <a:lnTo>
                    <a:pt x="1730" y="140"/>
                  </a:lnTo>
                  <a:lnTo>
                    <a:pt x="1726" y="148"/>
                  </a:lnTo>
                  <a:lnTo>
                    <a:pt x="1724" y="172"/>
                  </a:lnTo>
                  <a:lnTo>
                    <a:pt x="1720" y="182"/>
                  </a:lnTo>
                  <a:lnTo>
                    <a:pt x="1718" y="186"/>
                  </a:lnTo>
                  <a:lnTo>
                    <a:pt x="1716" y="190"/>
                  </a:lnTo>
                  <a:lnTo>
                    <a:pt x="1712" y="190"/>
                  </a:lnTo>
                  <a:lnTo>
                    <a:pt x="1706" y="190"/>
                  </a:lnTo>
                  <a:lnTo>
                    <a:pt x="1698" y="188"/>
                  </a:lnTo>
                  <a:lnTo>
                    <a:pt x="1688" y="184"/>
                  </a:lnTo>
                  <a:lnTo>
                    <a:pt x="1688" y="184"/>
                  </a:lnTo>
                  <a:lnTo>
                    <a:pt x="1684" y="182"/>
                  </a:lnTo>
                  <a:lnTo>
                    <a:pt x="1678" y="176"/>
                  </a:lnTo>
                  <a:lnTo>
                    <a:pt x="1668" y="162"/>
                  </a:lnTo>
                  <a:lnTo>
                    <a:pt x="1650" y="132"/>
                  </a:lnTo>
                  <a:lnTo>
                    <a:pt x="1640" y="116"/>
                  </a:lnTo>
                  <a:lnTo>
                    <a:pt x="1630" y="106"/>
                  </a:lnTo>
                  <a:lnTo>
                    <a:pt x="1624" y="104"/>
                  </a:lnTo>
                  <a:lnTo>
                    <a:pt x="1620" y="102"/>
                  </a:lnTo>
                  <a:lnTo>
                    <a:pt x="1614" y="102"/>
                  </a:lnTo>
                  <a:lnTo>
                    <a:pt x="1608" y="106"/>
                  </a:lnTo>
                  <a:lnTo>
                    <a:pt x="1608" y="106"/>
                  </a:lnTo>
                  <a:lnTo>
                    <a:pt x="1600" y="114"/>
                  </a:lnTo>
                  <a:lnTo>
                    <a:pt x="1598" y="116"/>
                  </a:lnTo>
                  <a:lnTo>
                    <a:pt x="1600" y="118"/>
                  </a:lnTo>
                  <a:lnTo>
                    <a:pt x="1604" y="120"/>
                  </a:lnTo>
                  <a:lnTo>
                    <a:pt x="1610" y="122"/>
                  </a:lnTo>
                  <a:lnTo>
                    <a:pt x="1616" y="124"/>
                  </a:lnTo>
                  <a:lnTo>
                    <a:pt x="1616" y="126"/>
                  </a:lnTo>
                  <a:lnTo>
                    <a:pt x="1616" y="130"/>
                  </a:lnTo>
                  <a:lnTo>
                    <a:pt x="1610" y="138"/>
                  </a:lnTo>
                  <a:lnTo>
                    <a:pt x="1592" y="150"/>
                  </a:lnTo>
                  <a:lnTo>
                    <a:pt x="1592" y="150"/>
                  </a:lnTo>
                  <a:lnTo>
                    <a:pt x="1574" y="160"/>
                  </a:lnTo>
                  <a:lnTo>
                    <a:pt x="1572" y="160"/>
                  </a:lnTo>
                  <a:lnTo>
                    <a:pt x="1570" y="158"/>
                  </a:lnTo>
                  <a:lnTo>
                    <a:pt x="1568" y="156"/>
                  </a:lnTo>
                  <a:lnTo>
                    <a:pt x="1560" y="156"/>
                  </a:lnTo>
                  <a:lnTo>
                    <a:pt x="1546" y="160"/>
                  </a:lnTo>
                  <a:lnTo>
                    <a:pt x="1522" y="168"/>
                  </a:lnTo>
                  <a:lnTo>
                    <a:pt x="1522" y="168"/>
                  </a:lnTo>
                  <a:lnTo>
                    <a:pt x="1482" y="180"/>
                  </a:lnTo>
                  <a:lnTo>
                    <a:pt x="1476" y="182"/>
                  </a:lnTo>
                  <a:lnTo>
                    <a:pt x="1476" y="180"/>
                  </a:lnTo>
                  <a:lnTo>
                    <a:pt x="1476" y="180"/>
                  </a:lnTo>
                  <a:lnTo>
                    <a:pt x="1494" y="168"/>
                  </a:lnTo>
                  <a:lnTo>
                    <a:pt x="1526" y="152"/>
                  </a:lnTo>
                  <a:lnTo>
                    <a:pt x="1526" y="152"/>
                  </a:lnTo>
                  <a:lnTo>
                    <a:pt x="1552" y="140"/>
                  </a:lnTo>
                  <a:lnTo>
                    <a:pt x="1558" y="136"/>
                  </a:lnTo>
                  <a:lnTo>
                    <a:pt x="1560" y="132"/>
                  </a:lnTo>
                  <a:lnTo>
                    <a:pt x="1560" y="132"/>
                  </a:lnTo>
                  <a:lnTo>
                    <a:pt x="1556" y="132"/>
                  </a:lnTo>
                  <a:lnTo>
                    <a:pt x="1538" y="134"/>
                  </a:lnTo>
                  <a:lnTo>
                    <a:pt x="1538" y="134"/>
                  </a:lnTo>
                  <a:lnTo>
                    <a:pt x="1530" y="136"/>
                  </a:lnTo>
                  <a:lnTo>
                    <a:pt x="1522" y="134"/>
                  </a:lnTo>
                  <a:lnTo>
                    <a:pt x="1510" y="134"/>
                  </a:lnTo>
                  <a:lnTo>
                    <a:pt x="1506" y="134"/>
                  </a:lnTo>
                  <a:lnTo>
                    <a:pt x="1498" y="136"/>
                  </a:lnTo>
                  <a:lnTo>
                    <a:pt x="1488" y="140"/>
                  </a:lnTo>
                  <a:lnTo>
                    <a:pt x="1474" y="148"/>
                  </a:lnTo>
                  <a:lnTo>
                    <a:pt x="1474" y="148"/>
                  </a:lnTo>
                  <a:lnTo>
                    <a:pt x="1462" y="156"/>
                  </a:lnTo>
                  <a:lnTo>
                    <a:pt x="1454" y="160"/>
                  </a:lnTo>
                  <a:lnTo>
                    <a:pt x="1448" y="160"/>
                  </a:lnTo>
                  <a:lnTo>
                    <a:pt x="1442" y="162"/>
                  </a:lnTo>
                  <a:lnTo>
                    <a:pt x="1438" y="162"/>
                  </a:lnTo>
                  <a:lnTo>
                    <a:pt x="1432" y="164"/>
                  </a:lnTo>
                  <a:lnTo>
                    <a:pt x="1422" y="168"/>
                  </a:lnTo>
                  <a:lnTo>
                    <a:pt x="1406" y="178"/>
                  </a:lnTo>
                  <a:lnTo>
                    <a:pt x="1406" y="178"/>
                  </a:lnTo>
                  <a:lnTo>
                    <a:pt x="1378" y="198"/>
                  </a:lnTo>
                  <a:lnTo>
                    <a:pt x="1358" y="210"/>
                  </a:lnTo>
                  <a:lnTo>
                    <a:pt x="1352" y="214"/>
                  </a:lnTo>
                  <a:lnTo>
                    <a:pt x="1350" y="218"/>
                  </a:lnTo>
                  <a:lnTo>
                    <a:pt x="1350" y="224"/>
                  </a:lnTo>
                  <a:lnTo>
                    <a:pt x="1352" y="230"/>
                  </a:lnTo>
                  <a:lnTo>
                    <a:pt x="1352" y="230"/>
                  </a:lnTo>
                  <a:lnTo>
                    <a:pt x="1352" y="234"/>
                  </a:lnTo>
                  <a:lnTo>
                    <a:pt x="1352" y="236"/>
                  </a:lnTo>
                  <a:lnTo>
                    <a:pt x="1340" y="232"/>
                  </a:lnTo>
                  <a:lnTo>
                    <a:pt x="1332" y="230"/>
                  </a:lnTo>
                  <a:lnTo>
                    <a:pt x="1324" y="228"/>
                  </a:lnTo>
                  <a:lnTo>
                    <a:pt x="1316" y="230"/>
                  </a:lnTo>
                  <a:lnTo>
                    <a:pt x="1308" y="232"/>
                  </a:lnTo>
                  <a:lnTo>
                    <a:pt x="1308" y="232"/>
                  </a:lnTo>
                  <a:lnTo>
                    <a:pt x="1300" y="236"/>
                  </a:lnTo>
                  <a:lnTo>
                    <a:pt x="1296" y="236"/>
                  </a:lnTo>
                  <a:lnTo>
                    <a:pt x="1294" y="236"/>
                  </a:lnTo>
                  <a:lnTo>
                    <a:pt x="1290" y="232"/>
                  </a:lnTo>
                  <a:lnTo>
                    <a:pt x="1286" y="228"/>
                  </a:lnTo>
                  <a:lnTo>
                    <a:pt x="1280" y="226"/>
                  </a:lnTo>
                  <a:lnTo>
                    <a:pt x="1270" y="224"/>
                  </a:lnTo>
                  <a:lnTo>
                    <a:pt x="1258" y="222"/>
                  </a:lnTo>
                  <a:lnTo>
                    <a:pt x="1258" y="222"/>
                  </a:lnTo>
                  <a:lnTo>
                    <a:pt x="1236" y="220"/>
                  </a:lnTo>
                  <a:lnTo>
                    <a:pt x="1216" y="214"/>
                  </a:lnTo>
                  <a:lnTo>
                    <a:pt x="1198" y="206"/>
                  </a:lnTo>
                  <a:lnTo>
                    <a:pt x="1178" y="196"/>
                  </a:lnTo>
                  <a:lnTo>
                    <a:pt x="1160" y="186"/>
                  </a:lnTo>
                  <a:lnTo>
                    <a:pt x="1138" y="178"/>
                  </a:lnTo>
                  <a:lnTo>
                    <a:pt x="1114" y="172"/>
                  </a:lnTo>
                  <a:lnTo>
                    <a:pt x="1102" y="172"/>
                  </a:lnTo>
                  <a:lnTo>
                    <a:pt x="1088" y="172"/>
                  </a:lnTo>
                  <a:lnTo>
                    <a:pt x="1088" y="172"/>
                  </a:lnTo>
                  <a:lnTo>
                    <a:pt x="1074" y="170"/>
                  </a:lnTo>
                  <a:lnTo>
                    <a:pt x="1062" y="168"/>
                  </a:lnTo>
                  <a:lnTo>
                    <a:pt x="1052" y="162"/>
                  </a:lnTo>
                  <a:lnTo>
                    <a:pt x="1044" y="158"/>
                  </a:lnTo>
                  <a:lnTo>
                    <a:pt x="1036" y="152"/>
                  </a:lnTo>
                  <a:lnTo>
                    <a:pt x="1026" y="146"/>
                  </a:lnTo>
                  <a:lnTo>
                    <a:pt x="1014" y="142"/>
                  </a:lnTo>
                  <a:lnTo>
                    <a:pt x="998" y="140"/>
                  </a:lnTo>
                  <a:lnTo>
                    <a:pt x="998" y="140"/>
                  </a:lnTo>
                  <a:lnTo>
                    <a:pt x="982" y="138"/>
                  </a:lnTo>
                  <a:lnTo>
                    <a:pt x="970" y="140"/>
                  </a:lnTo>
                  <a:lnTo>
                    <a:pt x="950" y="144"/>
                  </a:lnTo>
                  <a:lnTo>
                    <a:pt x="940" y="146"/>
                  </a:lnTo>
                  <a:lnTo>
                    <a:pt x="932" y="146"/>
                  </a:lnTo>
                  <a:lnTo>
                    <a:pt x="922" y="146"/>
                  </a:lnTo>
                  <a:lnTo>
                    <a:pt x="912" y="142"/>
                  </a:lnTo>
                  <a:lnTo>
                    <a:pt x="912" y="142"/>
                  </a:lnTo>
                  <a:lnTo>
                    <a:pt x="898" y="138"/>
                  </a:lnTo>
                  <a:lnTo>
                    <a:pt x="884" y="134"/>
                  </a:lnTo>
                  <a:lnTo>
                    <a:pt x="852" y="132"/>
                  </a:lnTo>
                  <a:lnTo>
                    <a:pt x="816" y="128"/>
                  </a:lnTo>
                  <a:lnTo>
                    <a:pt x="798" y="122"/>
                  </a:lnTo>
                  <a:lnTo>
                    <a:pt x="778" y="116"/>
                  </a:lnTo>
                  <a:lnTo>
                    <a:pt x="778" y="116"/>
                  </a:lnTo>
                  <a:lnTo>
                    <a:pt x="758" y="110"/>
                  </a:lnTo>
                  <a:lnTo>
                    <a:pt x="744" y="108"/>
                  </a:lnTo>
                  <a:lnTo>
                    <a:pt x="732" y="108"/>
                  </a:lnTo>
                  <a:lnTo>
                    <a:pt x="722" y="110"/>
                  </a:lnTo>
                  <a:lnTo>
                    <a:pt x="710" y="114"/>
                  </a:lnTo>
                  <a:lnTo>
                    <a:pt x="698" y="116"/>
                  </a:lnTo>
                  <a:lnTo>
                    <a:pt x="682" y="114"/>
                  </a:lnTo>
                  <a:lnTo>
                    <a:pt x="664" y="110"/>
                  </a:lnTo>
                  <a:lnTo>
                    <a:pt x="664" y="110"/>
                  </a:lnTo>
                  <a:lnTo>
                    <a:pt x="648" y="104"/>
                  </a:lnTo>
                  <a:lnTo>
                    <a:pt x="640" y="98"/>
                  </a:lnTo>
                  <a:lnTo>
                    <a:pt x="636" y="94"/>
                  </a:lnTo>
                  <a:lnTo>
                    <a:pt x="636" y="90"/>
                  </a:lnTo>
                  <a:lnTo>
                    <a:pt x="634" y="86"/>
                  </a:lnTo>
                  <a:lnTo>
                    <a:pt x="630" y="82"/>
                  </a:lnTo>
                  <a:lnTo>
                    <a:pt x="622" y="82"/>
                  </a:lnTo>
                  <a:lnTo>
                    <a:pt x="604" y="80"/>
                  </a:lnTo>
                  <a:lnTo>
                    <a:pt x="604" y="80"/>
                  </a:lnTo>
                  <a:lnTo>
                    <a:pt x="572" y="82"/>
                  </a:lnTo>
                  <a:lnTo>
                    <a:pt x="556" y="82"/>
                  </a:lnTo>
                  <a:lnTo>
                    <a:pt x="552" y="82"/>
                  </a:lnTo>
                  <a:lnTo>
                    <a:pt x="548" y="80"/>
                  </a:lnTo>
                  <a:lnTo>
                    <a:pt x="540" y="72"/>
                  </a:lnTo>
                  <a:lnTo>
                    <a:pt x="540" y="72"/>
                  </a:lnTo>
                  <a:lnTo>
                    <a:pt x="534" y="66"/>
                  </a:lnTo>
                  <a:lnTo>
                    <a:pt x="528" y="66"/>
                  </a:lnTo>
                  <a:lnTo>
                    <a:pt x="524" y="66"/>
                  </a:lnTo>
                  <a:lnTo>
                    <a:pt x="518" y="68"/>
                  </a:lnTo>
                  <a:lnTo>
                    <a:pt x="510" y="70"/>
                  </a:lnTo>
                  <a:lnTo>
                    <a:pt x="506" y="70"/>
                  </a:lnTo>
                  <a:lnTo>
                    <a:pt x="500" y="66"/>
                  </a:lnTo>
                  <a:lnTo>
                    <a:pt x="500" y="66"/>
                  </a:lnTo>
                  <a:lnTo>
                    <a:pt x="488" y="56"/>
                  </a:lnTo>
                  <a:lnTo>
                    <a:pt x="482" y="52"/>
                  </a:lnTo>
                  <a:lnTo>
                    <a:pt x="474" y="50"/>
                  </a:lnTo>
                  <a:lnTo>
                    <a:pt x="466" y="50"/>
                  </a:lnTo>
                  <a:lnTo>
                    <a:pt x="456" y="52"/>
                  </a:lnTo>
                  <a:lnTo>
                    <a:pt x="444" y="58"/>
                  </a:lnTo>
                  <a:lnTo>
                    <a:pt x="432" y="68"/>
                  </a:lnTo>
                  <a:lnTo>
                    <a:pt x="432" y="68"/>
                  </a:lnTo>
                  <a:lnTo>
                    <a:pt x="418" y="78"/>
                  </a:lnTo>
                  <a:lnTo>
                    <a:pt x="404" y="82"/>
                  </a:lnTo>
                  <a:lnTo>
                    <a:pt x="392" y="84"/>
                  </a:lnTo>
                  <a:lnTo>
                    <a:pt x="378" y="84"/>
                  </a:lnTo>
                  <a:lnTo>
                    <a:pt x="364" y="84"/>
                  </a:lnTo>
                  <a:lnTo>
                    <a:pt x="348" y="86"/>
                  </a:lnTo>
                  <a:lnTo>
                    <a:pt x="330" y="94"/>
                  </a:lnTo>
                  <a:lnTo>
                    <a:pt x="310" y="106"/>
                  </a:lnTo>
                  <a:lnTo>
                    <a:pt x="310" y="106"/>
                  </a:lnTo>
                  <a:lnTo>
                    <a:pt x="300" y="114"/>
                  </a:lnTo>
                  <a:lnTo>
                    <a:pt x="290" y="120"/>
                  </a:lnTo>
                  <a:lnTo>
                    <a:pt x="282" y="122"/>
                  </a:lnTo>
                  <a:lnTo>
                    <a:pt x="274" y="124"/>
                  </a:lnTo>
                  <a:lnTo>
                    <a:pt x="260" y="126"/>
                  </a:lnTo>
                  <a:lnTo>
                    <a:pt x="250" y="124"/>
                  </a:lnTo>
                  <a:lnTo>
                    <a:pt x="240" y="124"/>
                  </a:lnTo>
                  <a:lnTo>
                    <a:pt x="236" y="124"/>
                  </a:lnTo>
                  <a:lnTo>
                    <a:pt x="230" y="126"/>
                  </a:lnTo>
                  <a:lnTo>
                    <a:pt x="226" y="130"/>
                  </a:lnTo>
                  <a:lnTo>
                    <a:pt x="222" y="134"/>
                  </a:lnTo>
                  <a:lnTo>
                    <a:pt x="212" y="152"/>
                  </a:lnTo>
                  <a:lnTo>
                    <a:pt x="212" y="152"/>
                  </a:lnTo>
                  <a:lnTo>
                    <a:pt x="202" y="172"/>
                  </a:lnTo>
                  <a:lnTo>
                    <a:pt x="192" y="188"/>
                  </a:lnTo>
                  <a:lnTo>
                    <a:pt x="182" y="202"/>
                  </a:lnTo>
                  <a:lnTo>
                    <a:pt x="172" y="212"/>
                  </a:lnTo>
                  <a:lnTo>
                    <a:pt x="158" y="220"/>
                  </a:lnTo>
                  <a:lnTo>
                    <a:pt x="142" y="224"/>
                  </a:lnTo>
                  <a:lnTo>
                    <a:pt x="122" y="228"/>
                  </a:lnTo>
                  <a:lnTo>
                    <a:pt x="96" y="228"/>
                  </a:lnTo>
                  <a:lnTo>
                    <a:pt x="96" y="228"/>
                  </a:lnTo>
                  <a:lnTo>
                    <a:pt x="84" y="230"/>
                  </a:lnTo>
                  <a:lnTo>
                    <a:pt x="78" y="232"/>
                  </a:lnTo>
                  <a:lnTo>
                    <a:pt x="74" y="236"/>
                  </a:lnTo>
                  <a:lnTo>
                    <a:pt x="74" y="240"/>
                  </a:lnTo>
                  <a:lnTo>
                    <a:pt x="74" y="244"/>
                  </a:lnTo>
                  <a:lnTo>
                    <a:pt x="72" y="250"/>
                  </a:lnTo>
                  <a:lnTo>
                    <a:pt x="66" y="254"/>
                  </a:lnTo>
                  <a:lnTo>
                    <a:pt x="58" y="258"/>
                  </a:lnTo>
                  <a:lnTo>
                    <a:pt x="58" y="258"/>
                  </a:lnTo>
                  <a:lnTo>
                    <a:pt x="54" y="260"/>
                  </a:lnTo>
                  <a:lnTo>
                    <a:pt x="52" y="262"/>
                  </a:lnTo>
                  <a:lnTo>
                    <a:pt x="54" y="266"/>
                  </a:lnTo>
                  <a:lnTo>
                    <a:pt x="58" y="268"/>
                  </a:lnTo>
                  <a:lnTo>
                    <a:pt x="72" y="274"/>
                  </a:lnTo>
                  <a:lnTo>
                    <a:pt x="92" y="282"/>
                  </a:lnTo>
                  <a:lnTo>
                    <a:pt x="114" y="292"/>
                  </a:lnTo>
                  <a:lnTo>
                    <a:pt x="136" y="304"/>
                  </a:lnTo>
                  <a:lnTo>
                    <a:pt x="156" y="318"/>
                  </a:lnTo>
                  <a:lnTo>
                    <a:pt x="162" y="326"/>
                  </a:lnTo>
                  <a:lnTo>
                    <a:pt x="168" y="334"/>
                  </a:lnTo>
                  <a:lnTo>
                    <a:pt x="168" y="334"/>
                  </a:lnTo>
                  <a:lnTo>
                    <a:pt x="172" y="342"/>
                  </a:lnTo>
                  <a:lnTo>
                    <a:pt x="176" y="346"/>
                  </a:lnTo>
                  <a:lnTo>
                    <a:pt x="186" y="354"/>
                  </a:lnTo>
                  <a:lnTo>
                    <a:pt x="196" y="356"/>
                  </a:lnTo>
                  <a:lnTo>
                    <a:pt x="206" y="356"/>
                  </a:lnTo>
                  <a:lnTo>
                    <a:pt x="212" y="356"/>
                  </a:lnTo>
                  <a:lnTo>
                    <a:pt x="218" y="356"/>
                  </a:lnTo>
                  <a:lnTo>
                    <a:pt x="220" y="356"/>
                  </a:lnTo>
                  <a:lnTo>
                    <a:pt x="222" y="358"/>
                  </a:lnTo>
                  <a:lnTo>
                    <a:pt x="220" y="364"/>
                  </a:lnTo>
                  <a:lnTo>
                    <a:pt x="220" y="364"/>
                  </a:lnTo>
                  <a:lnTo>
                    <a:pt x="220" y="372"/>
                  </a:lnTo>
                  <a:lnTo>
                    <a:pt x="220" y="376"/>
                  </a:lnTo>
                  <a:lnTo>
                    <a:pt x="224" y="378"/>
                  </a:lnTo>
                  <a:lnTo>
                    <a:pt x="228" y="380"/>
                  </a:lnTo>
                  <a:lnTo>
                    <a:pt x="232" y="380"/>
                  </a:lnTo>
                  <a:lnTo>
                    <a:pt x="236" y="382"/>
                  </a:lnTo>
                  <a:lnTo>
                    <a:pt x="240" y="386"/>
                  </a:lnTo>
                  <a:lnTo>
                    <a:pt x="242" y="392"/>
                  </a:lnTo>
                  <a:lnTo>
                    <a:pt x="242" y="392"/>
                  </a:lnTo>
                  <a:lnTo>
                    <a:pt x="244" y="400"/>
                  </a:lnTo>
                  <a:lnTo>
                    <a:pt x="248" y="402"/>
                  </a:lnTo>
                  <a:lnTo>
                    <a:pt x="254" y="404"/>
                  </a:lnTo>
                  <a:lnTo>
                    <a:pt x="260" y="402"/>
                  </a:lnTo>
                  <a:lnTo>
                    <a:pt x="266" y="402"/>
                  </a:lnTo>
                  <a:lnTo>
                    <a:pt x="270" y="402"/>
                  </a:lnTo>
                  <a:lnTo>
                    <a:pt x="274" y="404"/>
                  </a:lnTo>
                  <a:lnTo>
                    <a:pt x="276" y="410"/>
                  </a:lnTo>
                  <a:lnTo>
                    <a:pt x="276" y="410"/>
                  </a:lnTo>
                  <a:lnTo>
                    <a:pt x="274" y="418"/>
                  </a:lnTo>
                  <a:lnTo>
                    <a:pt x="272" y="418"/>
                  </a:lnTo>
                  <a:lnTo>
                    <a:pt x="270" y="418"/>
                  </a:lnTo>
                  <a:lnTo>
                    <a:pt x="266" y="416"/>
                  </a:lnTo>
                  <a:lnTo>
                    <a:pt x="262" y="416"/>
                  </a:lnTo>
                  <a:lnTo>
                    <a:pt x="258" y="418"/>
                  </a:lnTo>
                  <a:lnTo>
                    <a:pt x="252" y="424"/>
                  </a:lnTo>
                  <a:lnTo>
                    <a:pt x="252" y="424"/>
                  </a:lnTo>
                  <a:lnTo>
                    <a:pt x="250" y="426"/>
                  </a:lnTo>
                  <a:lnTo>
                    <a:pt x="248" y="426"/>
                  </a:lnTo>
                  <a:lnTo>
                    <a:pt x="240" y="422"/>
                  </a:lnTo>
                  <a:lnTo>
                    <a:pt x="234" y="420"/>
                  </a:lnTo>
                  <a:lnTo>
                    <a:pt x="224" y="420"/>
                  </a:lnTo>
                  <a:lnTo>
                    <a:pt x="212" y="420"/>
                  </a:lnTo>
                  <a:lnTo>
                    <a:pt x="194" y="422"/>
                  </a:lnTo>
                  <a:lnTo>
                    <a:pt x="194" y="422"/>
                  </a:lnTo>
                  <a:lnTo>
                    <a:pt x="186" y="422"/>
                  </a:lnTo>
                  <a:lnTo>
                    <a:pt x="180" y="420"/>
                  </a:lnTo>
                  <a:lnTo>
                    <a:pt x="176" y="418"/>
                  </a:lnTo>
                  <a:lnTo>
                    <a:pt x="174" y="416"/>
                  </a:lnTo>
                  <a:lnTo>
                    <a:pt x="174" y="408"/>
                  </a:lnTo>
                  <a:lnTo>
                    <a:pt x="176" y="398"/>
                  </a:lnTo>
                  <a:lnTo>
                    <a:pt x="176" y="390"/>
                  </a:lnTo>
                  <a:lnTo>
                    <a:pt x="174" y="388"/>
                  </a:lnTo>
                  <a:lnTo>
                    <a:pt x="172" y="384"/>
                  </a:lnTo>
                  <a:lnTo>
                    <a:pt x="168" y="384"/>
                  </a:lnTo>
                  <a:lnTo>
                    <a:pt x="162" y="384"/>
                  </a:lnTo>
                  <a:lnTo>
                    <a:pt x="140" y="388"/>
                  </a:lnTo>
                  <a:lnTo>
                    <a:pt x="140" y="388"/>
                  </a:lnTo>
                  <a:lnTo>
                    <a:pt x="116" y="396"/>
                  </a:lnTo>
                  <a:lnTo>
                    <a:pt x="92" y="406"/>
                  </a:lnTo>
                  <a:lnTo>
                    <a:pt x="56" y="424"/>
                  </a:lnTo>
                  <a:lnTo>
                    <a:pt x="28" y="440"/>
                  </a:lnTo>
                  <a:lnTo>
                    <a:pt x="18" y="444"/>
                  </a:lnTo>
                  <a:lnTo>
                    <a:pt x="10" y="446"/>
                  </a:lnTo>
                  <a:lnTo>
                    <a:pt x="10" y="446"/>
                  </a:lnTo>
                  <a:lnTo>
                    <a:pt x="4" y="448"/>
                  </a:lnTo>
                  <a:lnTo>
                    <a:pt x="0" y="452"/>
                  </a:lnTo>
                  <a:lnTo>
                    <a:pt x="0" y="456"/>
                  </a:lnTo>
                  <a:lnTo>
                    <a:pt x="2" y="460"/>
                  </a:lnTo>
                  <a:lnTo>
                    <a:pt x="8" y="466"/>
                  </a:lnTo>
                  <a:lnTo>
                    <a:pt x="16" y="470"/>
                  </a:lnTo>
                  <a:lnTo>
                    <a:pt x="28" y="472"/>
                  </a:lnTo>
                  <a:lnTo>
                    <a:pt x="42" y="474"/>
                  </a:lnTo>
                  <a:lnTo>
                    <a:pt x="42" y="474"/>
                  </a:lnTo>
                  <a:lnTo>
                    <a:pt x="54" y="474"/>
                  </a:lnTo>
                  <a:lnTo>
                    <a:pt x="60" y="478"/>
                  </a:lnTo>
                  <a:lnTo>
                    <a:pt x="58" y="480"/>
                  </a:lnTo>
                  <a:lnTo>
                    <a:pt x="56" y="484"/>
                  </a:lnTo>
                  <a:lnTo>
                    <a:pt x="52" y="488"/>
                  </a:lnTo>
                  <a:lnTo>
                    <a:pt x="50" y="492"/>
                  </a:lnTo>
                  <a:lnTo>
                    <a:pt x="50" y="498"/>
                  </a:lnTo>
                  <a:lnTo>
                    <a:pt x="56" y="502"/>
                  </a:lnTo>
                  <a:lnTo>
                    <a:pt x="56" y="502"/>
                  </a:lnTo>
                  <a:lnTo>
                    <a:pt x="64" y="506"/>
                  </a:lnTo>
                  <a:lnTo>
                    <a:pt x="66" y="512"/>
                  </a:lnTo>
                  <a:lnTo>
                    <a:pt x="68" y="520"/>
                  </a:lnTo>
                  <a:lnTo>
                    <a:pt x="70" y="524"/>
                  </a:lnTo>
                  <a:lnTo>
                    <a:pt x="74" y="528"/>
                  </a:lnTo>
                  <a:lnTo>
                    <a:pt x="82" y="532"/>
                  </a:lnTo>
                  <a:lnTo>
                    <a:pt x="94" y="534"/>
                  </a:lnTo>
                  <a:lnTo>
                    <a:pt x="94" y="534"/>
                  </a:lnTo>
                  <a:lnTo>
                    <a:pt x="110" y="534"/>
                  </a:lnTo>
                  <a:lnTo>
                    <a:pt x="122" y="534"/>
                  </a:lnTo>
                  <a:lnTo>
                    <a:pt x="144" y="528"/>
                  </a:lnTo>
                  <a:lnTo>
                    <a:pt x="154" y="526"/>
                  </a:lnTo>
                  <a:lnTo>
                    <a:pt x="166" y="526"/>
                  </a:lnTo>
                  <a:lnTo>
                    <a:pt x="176" y="528"/>
                  </a:lnTo>
                  <a:lnTo>
                    <a:pt x="190" y="534"/>
                  </a:lnTo>
                  <a:lnTo>
                    <a:pt x="190" y="534"/>
                  </a:lnTo>
                  <a:lnTo>
                    <a:pt x="198" y="536"/>
                  </a:lnTo>
                  <a:lnTo>
                    <a:pt x="204" y="538"/>
                  </a:lnTo>
                  <a:lnTo>
                    <a:pt x="210" y="538"/>
                  </a:lnTo>
                  <a:lnTo>
                    <a:pt x="218" y="536"/>
                  </a:lnTo>
                  <a:lnTo>
                    <a:pt x="230" y="530"/>
                  </a:lnTo>
                  <a:lnTo>
                    <a:pt x="242" y="522"/>
                  </a:lnTo>
                  <a:lnTo>
                    <a:pt x="254" y="512"/>
                  </a:lnTo>
                  <a:lnTo>
                    <a:pt x="266" y="506"/>
                  </a:lnTo>
                  <a:lnTo>
                    <a:pt x="270" y="506"/>
                  </a:lnTo>
                  <a:lnTo>
                    <a:pt x="276" y="506"/>
                  </a:lnTo>
                  <a:lnTo>
                    <a:pt x="280" y="508"/>
                  </a:lnTo>
                  <a:lnTo>
                    <a:pt x="286" y="510"/>
                  </a:lnTo>
                  <a:lnTo>
                    <a:pt x="286" y="510"/>
                  </a:lnTo>
                  <a:lnTo>
                    <a:pt x="290" y="516"/>
                  </a:lnTo>
                  <a:lnTo>
                    <a:pt x="290" y="518"/>
                  </a:lnTo>
                  <a:lnTo>
                    <a:pt x="290" y="522"/>
                  </a:lnTo>
                  <a:lnTo>
                    <a:pt x="288" y="524"/>
                  </a:lnTo>
                  <a:lnTo>
                    <a:pt x="282" y="526"/>
                  </a:lnTo>
                  <a:lnTo>
                    <a:pt x="272" y="528"/>
                  </a:lnTo>
                  <a:lnTo>
                    <a:pt x="264" y="530"/>
                  </a:lnTo>
                  <a:lnTo>
                    <a:pt x="260" y="534"/>
                  </a:lnTo>
                  <a:lnTo>
                    <a:pt x="260" y="536"/>
                  </a:lnTo>
                  <a:lnTo>
                    <a:pt x="262" y="538"/>
                  </a:lnTo>
                  <a:lnTo>
                    <a:pt x="274" y="544"/>
                  </a:lnTo>
                  <a:lnTo>
                    <a:pt x="274" y="544"/>
                  </a:lnTo>
                  <a:lnTo>
                    <a:pt x="280" y="550"/>
                  </a:lnTo>
                  <a:lnTo>
                    <a:pt x="286" y="554"/>
                  </a:lnTo>
                  <a:lnTo>
                    <a:pt x="290" y="558"/>
                  </a:lnTo>
                  <a:lnTo>
                    <a:pt x="292" y="564"/>
                  </a:lnTo>
                  <a:lnTo>
                    <a:pt x="292" y="570"/>
                  </a:lnTo>
                  <a:lnTo>
                    <a:pt x="292" y="574"/>
                  </a:lnTo>
                  <a:lnTo>
                    <a:pt x="288" y="584"/>
                  </a:lnTo>
                  <a:lnTo>
                    <a:pt x="280" y="592"/>
                  </a:lnTo>
                  <a:lnTo>
                    <a:pt x="270" y="598"/>
                  </a:lnTo>
                  <a:lnTo>
                    <a:pt x="258" y="600"/>
                  </a:lnTo>
                  <a:lnTo>
                    <a:pt x="244" y="598"/>
                  </a:lnTo>
                  <a:lnTo>
                    <a:pt x="244" y="598"/>
                  </a:lnTo>
                  <a:lnTo>
                    <a:pt x="240" y="598"/>
                  </a:lnTo>
                  <a:lnTo>
                    <a:pt x="234" y="598"/>
                  </a:lnTo>
                  <a:lnTo>
                    <a:pt x="226" y="602"/>
                  </a:lnTo>
                  <a:lnTo>
                    <a:pt x="220" y="610"/>
                  </a:lnTo>
                  <a:lnTo>
                    <a:pt x="214" y="618"/>
                  </a:lnTo>
                  <a:lnTo>
                    <a:pt x="210" y="624"/>
                  </a:lnTo>
                  <a:lnTo>
                    <a:pt x="202" y="630"/>
                  </a:lnTo>
                  <a:lnTo>
                    <a:pt x="198" y="630"/>
                  </a:lnTo>
                  <a:lnTo>
                    <a:pt x="192" y="630"/>
                  </a:lnTo>
                  <a:lnTo>
                    <a:pt x="186" y="628"/>
                  </a:lnTo>
                  <a:lnTo>
                    <a:pt x="180" y="624"/>
                  </a:lnTo>
                  <a:lnTo>
                    <a:pt x="180" y="624"/>
                  </a:lnTo>
                  <a:lnTo>
                    <a:pt x="172" y="620"/>
                  </a:lnTo>
                  <a:lnTo>
                    <a:pt x="166" y="618"/>
                  </a:lnTo>
                  <a:lnTo>
                    <a:pt x="160" y="618"/>
                  </a:lnTo>
                  <a:lnTo>
                    <a:pt x="154" y="620"/>
                  </a:lnTo>
                  <a:lnTo>
                    <a:pt x="144" y="626"/>
                  </a:lnTo>
                  <a:lnTo>
                    <a:pt x="136" y="636"/>
                  </a:lnTo>
                  <a:lnTo>
                    <a:pt x="124" y="658"/>
                  </a:lnTo>
                  <a:lnTo>
                    <a:pt x="118" y="666"/>
                  </a:lnTo>
                  <a:lnTo>
                    <a:pt x="112" y="672"/>
                  </a:lnTo>
                  <a:lnTo>
                    <a:pt x="112" y="672"/>
                  </a:lnTo>
                  <a:lnTo>
                    <a:pt x="106" y="674"/>
                  </a:lnTo>
                  <a:lnTo>
                    <a:pt x="102" y="678"/>
                  </a:lnTo>
                  <a:lnTo>
                    <a:pt x="96" y="690"/>
                  </a:lnTo>
                  <a:lnTo>
                    <a:pt x="92" y="702"/>
                  </a:lnTo>
                  <a:lnTo>
                    <a:pt x="88" y="708"/>
                  </a:lnTo>
                  <a:lnTo>
                    <a:pt x="82" y="712"/>
                  </a:lnTo>
                  <a:lnTo>
                    <a:pt x="82" y="712"/>
                  </a:lnTo>
                  <a:lnTo>
                    <a:pt x="76" y="716"/>
                  </a:lnTo>
                  <a:lnTo>
                    <a:pt x="74" y="720"/>
                  </a:lnTo>
                  <a:lnTo>
                    <a:pt x="74" y="726"/>
                  </a:lnTo>
                  <a:lnTo>
                    <a:pt x="76" y="730"/>
                  </a:lnTo>
                  <a:lnTo>
                    <a:pt x="88" y="740"/>
                  </a:lnTo>
                  <a:lnTo>
                    <a:pt x="108" y="756"/>
                  </a:lnTo>
                  <a:lnTo>
                    <a:pt x="108" y="756"/>
                  </a:lnTo>
                  <a:lnTo>
                    <a:pt x="116" y="764"/>
                  </a:lnTo>
                  <a:lnTo>
                    <a:pt x="118" y="772"/>
                  </a:lnTo>
                  <a:lnTo>
                    <a:pt x="118" y="778"/>
                  </a:lnTo>
                  <a:lnTo>
                    <a:pt x="116" y="784"/>
                  </a:lnTo>
                  <a:lnTo>
                    <a:pt x="114" y="790"/>
                  </a:lnTo>
                  <a:lnTo>
                    <a:pt x="112" y="794"/>
                  </a:lnTo>
                  <a:lnTo>
                    <a:pt x="112" y="800"/>
                  </a:lnTo>
                  <a:lnTo>
                    <a:pt x="116" y="804"/>
                  </a:lnTo>
                  <a:lnTo>
                    <a:pt x="116" y="804"/>
                  </a:lnTo>
                  <a:lnTo>
                    <a:pt x="132" y="818"/>
                  </a:lnTo>
                  <a:lnTo>
                    <a:pt x="148" y="834"/>
                  </a:lnTo>
                  <a:lnTo>
                    <a:pt x="158" y="840"/>
                  </a:lnTo>
                  <a:lnTo>
                    <a:pt x="168" y="844"/>
                  </a:lnTo>
                  <a:lnTo>
                    <a:pt x="180" y="844"/>
                  </a:lnTo>
                  <a:lnTo>
                    <a:pt x="194" y="840"/>
                  </a:lnTo>
                  <a:lnTo>
                    <a:pt x="194" y="840"/>
                  </a:lnTo>
                  <a:lnTo>
                    <a:pt x="208" y="836"/>
                  </a:lnTo>
                  <a:lnTo>
                    <a:pt x="218" y="834"/>
                  </a:lnTo>
                  <a:lnTo>
                    <a:pt x="228" y="836"/>
                  </a:lnTo>
                  <a:lnTo>
                    <a:pt x="234" y="838"/>
                  </a:lnTo>
                  <a:lnTo>
                    <a:pt x="240" y="842"/>
                  </a:lnTo>
                  <a:lnTo>
                    <a:pt x="242" y="848"/>
                  </a:lnTo>
                  <a:lnTo>
                    <a:pt x="242" y="858"/>
                  </a:lnTo>
                  <a:lnTo>
                    <a:pt x="238" y="868"/>
                  </a:lnTo>
                  <a:lnTo>
                    <a:pt x="238" y="868"/>
                  </a:lnTo>
                  <a:lnTo>
                    <a:pt x="236" y="878"/>
                  </a:lnTo>
                  <a:lnTo>
                    <a:pt x="236" y="884"/>
                  </a:lnTo>
                  <a:lnTo>
                    <a:pt x="238" y="888"/>
                  </a:lnTo>
                  <a:lnTo>
                    <a:pt x="242" y="890"/>
                  </a:lnTo>
                  <a:lnTo>
                    <a:pt x="244" y="892"/>
                  </a:lnTo>
                  <a:lnTo>
                    <a:pt x="246" y="896"/>
                  </a:lnTo>
                  <a:lnTo>
                    <a:pt x="246" y="900"/>
                  </a:lnTo>
                  <a:lnTo>
                    <a:pt x="244" y="908"/>
                  </a:lnTo>
                  <a:lnTo>
                    <a:pt x="244" y="908"/>
                  </a:lnTo>
                  <a:lnTo>
                    <a:pt x="242" y="918"/>
                  </a:lnTo>
                  <a:lnTo>
                    <a:pt x="244" y="922"/>
                  </a:lnTo>
                  <a:lnTo>
                    <a:pt x="248" y="924"/>
                  </a:lnTo>
                  <a:lnTo>
                    <a:pt x="254" y="924"/>
                  </a:lnTo>
                  <a:lnTo>
                    <a:pt x="262" y="920"/>
                  </a:lnTo>
                  <a:lnTo>
                    <a:pt x="270" y="916"/>
                  </a:lnTo>
                  <a:lnTo>
                    <a:pt x="284" y="904"/>
                  </a:lnTo>
                  <a:lnTo>
                    <a:pt x="284" y="904"/>
                  </a:lnTo>
                  <a:lnTo>
                    <a:pt x="292" y="900"/>
                  </a:lnTo>
                  <a:lnTo>
                    <a:pt x="300" y="898"/>
                  </a:lnTo>
                  <a:lnTo>
                    <a:pt x="308" y="898"/>
                  </a:lnTo>
                  <a:lnTo>
                    <a:pt x="316" y="902"/>
                  </a:lnTo>
                  <a:lnTo>
                    <a:pt x="326" y="906"/>
                  </a:lnTo>
                  <a:lnTo>
                    <a:pt x="336" y="912"/>
                  </a:lnTo>
                  <a:lnTo>
                    <a:pt x="352" y="926"/>
                  </a:lnTo>
                  <a:lnTo>
                    <a:pt x="352" y="926"/>
                  </a:lnTo>
                  <a:lnTo>
                    <a:pt x="358" y="930"/>
                  </a:lnTo>
                  <a:lnTo>
                    <a:pt x="362" y="932"/>
                  </a:lnTo>
                  <a:lnTo>
                    <a:pt x="366" y="930"/>
                  </a:lnTo>
                  <a:lnTo>
                    <a:pt x="370" y="926"/>
                  </a:lnTo>
                  <a:lnTo>
                    <a:pt x="376" y="918"/>
                  </a:lnTo>
                  <a:lnTo>
                    <a:pt x="380" y="916"/>
                  </a:lnTo>
                  <a:lnTo>
                    <a:pt x="386" y="918"/>
                  </a:lnTo>
                  <a:lnTo>
                    <a:pt x="386" y="918"/>
                  </a:lnTo>
                  <a:lnTo>
                    <a:pt x="392" y="920"/>
                  </a:lnTo>
                  <a:lnTo>
                    <a:pt x="402" y="918"/>
                  </a:lnTo>
                  <a:lnTo>
                    <a:pt x="420" y="912"/>
                  </a:lnTo>
                  <a:lnTo>
                    <a:pt x="432" y="908"/>
                  </a:lnTo>
                  <a:lnTo>
                    <a:pt x="432" y="908"/>
                  </a:lnTo>
                  <a:lnTo>
                    <a:pt x="432" y="910"/>
                  </a:lnTo>
                  <a:lnTo>
                    <a:pt x="430" y="916"/>
                  </a:lnTo>
                  <a:lnTo>
                    <a:pt x="430" y="916"/>
                  </a:lnTo>
                  <a:lnTo>
                    <a:pt x="418" y="932"/>
                  </a:lnTo>
                  <a:lnTo>
                    <a:pt x="412" y="946"/>
                  </a:lnTo>
                  <a:lnTo>
                    <a:pt x="410" y="962"/>
                  </a:lnTo>
                  <a:lnTo>
                    <a:pt x="410" y="978"/>
                  </a:lnTo>
                  <a:lnTo>
                    <a:pt x="410" y="978"/>
                  </a:lnTo>
                  <a:lnTo>
                    <a:pt x="408" y="986"/>
                  </a:lnTo>
                  <a:lnTo>
                    <a:pt x="406" y="990"/>
                  </a:lnTo>
                  <a:lnTo>
                    <a:pt x="402" y="992"/>
                  </a:lnTo>
                  <a:lnTo>
                    <a:pt x="396" y="994"/>
                  </a:lnTo>
                  <a:lnTo>
                    <a:pt x="392" y="998"/>
                  </a:lnTo>
                  <a:lnTo>
                    <a:pt x="386" y="1000"/>
                  </a:lnTo>
                  <a:lnTo>
                    <a:pt x="380" y="1008"/>
                  </a:lnTo>
                  <a:lnTo>
                    <a:pt x="374" y="1018"/>
                  </a:lnTo>
                  <a:lnTo>
                    <a:pt x="374" y="1018"/>
                  </a:lnTo>
                  <a:lnTo>
                    <a:pt x="368" y="1028"/>
                  </a:lnTo>
                  <a:lnTo>
                    <a:pt x="360" y="1036"/>
                  </a:lnTo>
                  <a:lnTo>
                    <a:pt x="352" y="1040"/>
                  </a:lnTo>
                  <a:lnTo>
                    <a:pt x="342" y="1044"/>
                  </a:lnTo>
                  <a:lnTo>
                    <a:pt x="332" y="1048"/>
                  </a:lnTo>
                  <a:lnTo>
                    <a:pt x="324" y="1054"/>
                  </a:lnTo>
                  <a:lnTo>
                    <a:pt x="314" y="1060"/>
                  </a:lnTo>
                  <a:lnTo>
                    <a:pt x="306" y="1072"/>
                  </a:lnTo>
                  <a:lnTo>
                    <a:pt x="306" y="1072"/>
                  </a:lnTo>
                  <a:lnTo>
                    <a:pt x="300" y="1082"/>
                  </a:lnTo>
                  <a:lnTo>
                    <a:pt x="296" y="1088"/>
                  </a:lnTo>
                  <a:lnTo>
                    <a:pt x="292" y="1090"/>
                  </a:lnTo>
                  <a:lnTo>
                    <a:pt x="288" y="1088"/>
                  </a:lnTo>
                  <a:lnTo>
                    <a:pt x="276" y="1086"/>
                  </a:lnTo>
                  <a:lnTo>
                    <a:pt x="268" y="1088"/>
                  </a:lnTo>
                  <a:lnTo>
                    <a:pt x="254" y="1090"/>
                  </a:lnTo>
                  <a:lnTo>
                    <a:pt x="254" y="1090"/>
                  </a:lnTo>
                  <a:lnTo>
                    <a:pt x="244" y="1096"/>
                  </a:lnTo>
                  <a:lnTo>
                    <a:pt x="236" y="1100"/>
                  </a:lnTo>
                  <a:lnTo>
                    <a:pt x="232" y="1104"/>
                  </a:lnTo>
                  <a:lnTo>
                    <a:pt x="228" y="1110"/>
                  </a:lnTo>
                  <a:lnTo>
                    <a:pt x="222" y="1118"/>
                  </a:lnTo>
                  <a:lnTo>
                    <a:pt x="218" y="1124"/>
                  </a:lnTo>
                  <a:lnTo>
                    <a:pt x="210" y="1128"/>
                  </a:lnTo>
                  <a:lnTo>
                    <a:pt x="210" y="1128"/>
                  </a:lnTo>
                  <a:lnTo>
                    <a:pt x="200" y="1132"/>
                  </a:lnTo>
                  <a:lnTo>
                    <a:pt x="194" y="1138"/>
                  </a:lnTo>
                  <a:lnTo>
                    <a:pt x="188" y="1144"/>
                  </a:lnTo>
                  <a:lnTo>
                    <a:pt x="186" y="1148"/>
                  </a:lnTo>
                  <a:lnTo>
                    <a:pt x="188" y="1152"/>
                  </a:lnTo>
                  <a:lnTo>
                    <a:pt x="192" y="1154"/>
                  </a:lnTo>
                  <a:lnTo>
                    <a:pt x="200" y="1154"/>
                  </a:lnTo>
                  <a:lnTo>
                    <a:pt x="212" y="1150"/>
                  </a:lnTo>
                  <a:lnTo>
                    <a:pt x="212" y="1150"/>
                  </a:lnTo>
                  <a:lnTo>
                    <a:pt x="224" y="1144"/>
                  </a:lnTo>
                  <a:lnTo>
                    <a:pt x="234" y="1138"/>
                  </a:lnTo>
                  <a:lnTo>
                    <a:pt x="248" y="1124"/>
                  </a:lnTo>
                  <a:lnTo>
                    <a:pt x="256" y="1116"/>
                  </a:lnTo>
                  <a:lnTo>
                    <a:pt x="258" y="1116"/>
                  </a:lnTo>
                  <a:lnTo>
                    <a:pt x="262" y="1120"/>
                  </a:lnTo>
                  <a:lnTo>
                    <a:pt x="262" y="1120"/>
                  </a:lnTo>
                  <a:lnTo>
                    <a:pt x="266" y="1124"/>
                  </a:lnTo>
                  <a:lnTo>
                    <a:pt x="270" y="1124"/>
                  </a:lnTo>
                  <a:lnTo>
                    <a:pt x="278" y="1122"/>
                  </a:lnTo>
                  <a:lnTo>
                    <a:pt x="282" y="1120"/>
                  </a:lnTo>
                  <a:lnTo>
                    <a:pt x="284" y="1120"/>
                  </a:lnTo>
                  <a:lnTo>
                    <a:pt x="288" y="1124"/>
                  </a:lnTo>
                  <a:lnTo>
                    <a:pt x="290" y="1128"/>
                  </a:lnTo>
                  <a:lnTo>
                    <a:pt x="290" y="1128"/>
                  </a:lnTo>
                  <a:lnTo>
                    <a:pt x="292" y="1136"/>
                  </a:lnTo>
                  <a:lnTo>
                    <a:pt x="296" y="1138"/>
                  </a:lnTo>
                  <a:lnTo>
                    <a:pt x="298" y="1140"/>
                  </a:lnTo>
                  <a:lnTo>
                    <a:pt x="302" y="1138"/>
                  </a:lnTo>
                  <a:lnTo>
                    <a:pt x="306" y="1136"/>
                  </a:lnTo>
                  <a:lnTo>
                    <a:pt x="308" y="1130"/>
                  </a:lnTo>
                  <a:lnTo>
                    <a:pt x="308" y="1126"/>
                  </a:lnTo>
                  <a:lnTo>
                    <a:pt x="306" y="1120"/>
                  </a:lnTo>
                  <a:lnTo>
                    <a:pt x="306" y="1120"/>
                  </a:lnTo>
                  <a:lnTo>
                    <a:pt x="306" y="1114"/>
                  </a:lnTo>
                  <a:lnTo>
                    <a:pt x="308" y="1110"/>
                  </a:lnTo>
                  <a:lnTo>
                    <a:pt x="312" y="1106"/>
                  </a:lnTo>
                  <a:lnTo>
                    <a:pt x="316" y="1102"/>
                  </a:lnTo>
                  <a:lnTo>
                    <a:pt x="322" y="1100"/>
                  </a:lnTo>
                  <a:lnTo>
                    <a:pt x="328" y="1100"/>
                  </a:lnTo>
                  <a:lnTo>
                    <a:pt x="332" y="1102"/>
                  </a:lnTo>
                  <a:lnTo>
                    <a:pt x="334" y="1108"/>
                  </a:lnTo>
                  <a:lnTo>
                    <a:pt x="334" y="1108"/>
                  </a:lnTo>
                  <a:lnTo>
                    <a:pt x="334" y="1110"/>
                  </a:lnTo>
                  <a:lnTo>
                    <a:pt x="336" y="1110"/>
                  </a:lnTo>
                  <a:lnTo>
                    <a:pt x="340" y="1110"/>
                  </a:lnTo>
                  <a:lnTo>
                    <a:pt x="354" y="1100"/>
                  </a:lnTo>
                  <a:lnTo>
                    <a:pt x="372" y="1088"/>
                  </a:lnTo>
                  <a:lnTo>
                    <a:pt x="380" y="1084"/>
                  </a:lnTo>
                  <a:lnTo>
                    <a:pt x="388" y="1082"/>
                  </a:lnTo>
                  <a:lnTo>
                    <a:pt x="388" y="1082"/>
                  </a:lnTo>
                  <a:lnTo>
                    <a:pt x="394" y="1082"/>
                  </a:lnTo>
                  <a:lnTo>
                    <a:pt x="396" y="1080"/>
                  </a:lnTo>
                  <a:lnTo>
                    <a:pt x="394" y="1074"/>
                  </a:lnTo>
                  <a:lnTo>
                    <a:pt x="394" y="1068"/>
                  </a:lnTo>
                  <a:lnTo>
                    <a:pt x="398" y="1062"/>
                  </a:lnTo>
                  <a:lnTo>
                    <a:pt x="408" y="1052"/>
                  </a:lnTo>
                  <a:lnTo>
                    <a:pt x="424" y="1042"/>
                  </a:lnTo>
                  <a:lnTo>
                    <a:pt x="424" y="1042"/>
                  </a:lnTo>
                  <a:lnTo>
                    <a:pt x="440" y="1032"/>
                  </a:lnTo>
                  <a:lnTo>
                    <a:pt x="452" y="1024"/>
                  </a:lnTo>
                  <a:lnTo>
                    <a:pt x="462" y="1016"/>
                  </a:lnTo>
                  <a:lnTo>
                    <a:pt x="468" y="1010"/>
                  </a:lnTo>
                  <a:lnTo>
                    <a:pt x="478" y="998"/>
                  </a:lnTo>
                  <a:lnTo>
                    <a:pt x="484" y="994"/>
                  </a:lnTo>
                  <a:lnTo>
                    <a:pt x="492" y="988"/>
                  </a:lnTo>
                  <a:lnTo>
                    <a:pt x="492" y="988"/>
                  </a:lnTo>
                  <a:lnTo>
                    <a:pt x="516" y="976"/>
                  </a:lnTo>
                  <a:lnTo>
                    <a:pt x="538" y="964"/>
                  </a:lnTo>
                  <a:lnTo>
                    <a:pt x="548" y="956"/>
                  </a:lnTo>
                  <a:lnTo>
                    <a:pt x="556" y="950"/>
                  </a:lnTo>
                  <a:lnTo>
                    <a:pt x="562" y="942"/>
                  </a:lnTo>
                  <a:lnTo>
                    <a:pt x="566" y="934"/>
                  </a:lnTo>
                  <a:lnTo>
                    <a:pt x="566" y="934"/>
                  </a:lnTo>
                  <a:lnTo>
                    <a:pt x="568" y="928"/>
                  </a:lnTo>
                  <a:lnTo>
                    <a:pt x="572" y="922"/>
                  </a:lnTo>
                  <a:lnTo>
                    <a:pt x="580" y="916"/>
                  </a:lnTo>
                  <a:lnTo>
                    <a:pt x="588" y="912"/>
                  </a:lnTo>
                  <a:lnTo>
                    <a:pt x="592" y="906"/>
                  </a:lnTo>
                  <a:lnTo>
                    <a:pt x="592" y="900"/>
                  </a:lnTo>
                  <a:lnTo>
                    <a:pt x="592" y="900"/>
                  </a:lnTo>
                  <a:lnTo>
                    <a:pt x="592" y="898"/>
                  </a:lnTo>
                  <a:lnTo>
                    <a:pt x="590" y="896"/>
                  </a:lnTo>
                  <a:lnTo>
                    <a:pt x="582" y="892"/>
                  </a:lnTo>
                  <a:lnTo>
                    <a:pt x="564" y="892"/>
                  </a:lnTo>
                  <a:lnTo>
                    <a:pt x="556" y="890"/>
                  </a:lnTo>
                  <a:lnTo>
                    <a:pt x="554" y="890"/>
                  </a:lnTo>
                  <a:lnTo>
                    <a:pt x="554" y="888"/>
                  </a:lnTo>
                  <a:lnTo>
                    <a:pt x="554" y="886"/>
                  </a:lnTo>
                  <a:lnTo>
                    <a:pt x="556" y="882"/>
                  </a:lnTo>
                  <a:lnTo>
                    <a:pt x="570" y="870"/>
                  </a:lnTo>
                  <a:lnTo>
                    <a:pt x="570" y="870"/>
                  </a:lnTo>
                  <a:lnTo>
                    <a:pt x="598" y="846"/>
                  </a:lnTo>
                  <a:lnTo>
                    <a:pt x="616" y="828"/>
                  </a:lnTo>
                  <a:lnTo>
                    <a:pt x="630" y="810"/>
                  </a:lnTo>
                  <a:lnTo>
                    <a:pt x="644" y="786"/>
                  </a:lnTo>
                  <a:lnTo>
                    <a:pt x="644" y="786"/>
                  </a:lnTo>
                  <a:lnTo>
                    <a:pt x="654" y="774"/>
                  </a:lnTo>
                  <a:lnTo>
                    <a:pt x="666" y="764"/>
                  </a:lnTo>
                  <a:lnTo>
                    <a:pt x="680" y="756"/>
                  </a:lnTo>
                  <a:lnTo>
                    <a:pt x="694" y="750"/>
                  </a:lnTo>
                  <a:lnTo>
                    <a:pt x="710" y="750"/>
                  </a:lnTo>
                  <a:lnTo>
                    <a:pt x="726" y="752"/>
                  </a:lnTo>
                  <a:lnTo>
                    <a:pt x="742" y="758"/>
                  </a:lnTo>
                  <a:lnTo>
                    <a:pt x="750" y="764"/>
                  </a:lnTo>
                  <a:lnTo>
                    <a:pt x="758" y="770"/>
                  </a:lnTo>
                  <a:lnTo>
                    <a:pt x="758" y="770"/>
                  </a:lnTo>
                  <a:lnTo>
                    <a:pt x="768" y="782"/>
                  </a:lnTo>
                  <a:lnTo>
                    <a:pt x="770" y="784"/>
                  </a:lnTo>
                  <a:lnTo>
                    <a:pt x="770" y="784"/>
                  </a:lnTo>
                  <a:lnTo>
                    <a:pt x="752" y="776"/>
                  </a:lnTo>
                  <a:lnTo>
                    <a:pt x="738" y="768"/>
                  </a:lnTo>
                  <a:lnTo>
                    <a:pt x="720" y="764"/>
                  </a:lnTo>
                  <a:lnTo>
                    <a:pt x="712" y="762"/>
                  </a:lnTo>
                  <a:lnTo>
                    <a:pt x="704" y="762"/>
                  </a:lnTo>
                  <a:lnTo>
                    <a:pt x="696" y="764"/>
                  </a:lnTo>
                  <a:lnTo>
                    <a:pt x="690" y="768"/>
                  </a:lnTo>
                  <a:lnTo>
                    <a:pt x="690" y="768"/>
                  </a:lnTo>
                  <a:lnTo>
                    <a:pt x="680" y="776"/>
                  </a:lnTo>
                  <a:lnTo>
                    <a:pt x="674" y="784"/>
                  </a:lnTo>
                  <a:lnTo>
                    <a:pt x="672" y="790"/>
                  </a:lnTo>
                  <a:lnTo>
                    <a:pt x="672" y="796"/>
                  </a:lnTo>
                  <a:lnTo>
                    <a:pt x="672" y="802"/>
                  </a:lnTo>
                  <a:lnTo>
                    <a:pt x="670" y="810"/>
                  </a:lnTo>
                  <a:lnTo>
                    <a:pt x="666" y="818"/>
                  </a:lnTo>
                  <a:lnTo>
                    <a:pt x="658" y="828"/>
                  </a:lnTo>
                  <a:lnTo>
                    <a:pt x="658" y="828"/>
                  </a:lnTo>
                  <a:lnTo>
                    <a:pt x="652" y="836"/>
                  </a:lnTo>
                  <a:lnTo>
                    <a:pt x="650" y="844"/>
                  </a:lnTo>
                  <a:lnTo>
                    <a:pt x="652" y="848"/>
                  </a:lnTo>
                  <a:lnTo>
                    <a:pt x="656" y="852"/>
                  </a:lnTo>
                  <a:lnTo>
                    <a:pt x="660" y="856"/>
                  </a:lnTo>
                  <a:lnTo>
                    <a:pt x="662" y="858"/>
                  </a:lnTo>
                  <a:lnTo>
                    <a:pt x="662" y="862"/>
                  </a:lnTo>
                  <a:lnTo>
                    <a:pt x="656" y="866"/>
                  </a:lnTo>
                  <a:lnTo>
                    <a:pt x="656" y="866"/>
                  </a:lnTo>
                  <a:lnTo>
                    <a:pt x="646" y="874"/>
                  </a:lnTo>
                  <a:lnTo>
                    <a:pt x="644" y="876"/>
                  </a:lnTo>
                  <a:lnTo>
                    <a:pt x="644" y="878"/>
                  </a:lnTo>
                  <a:lnTo>
                    <a:pt x="646" y="880"/>
                  </a:lnTo>
                  <a:lnTo>
                    <a:pt x="648" y="882"/>
                  </a:lnTo>
                  <a:lnTo>
                    <a:pt x="658" y="884"/>
                  </a:lnTo>
                  <a:lnTo>
                    <a:pt x="670" y="884"/>
                  </a:lnTo>
                  <a:lnTo>
                    <a:pt x="684" y="882"/>
                  </a:lnTo>
                  <a:lnTo>
                    <a:pt x="698" y="876"/>
                  </a:lnTo>
                  <a:lnTo>
                    <a:pt x="712" y="866"/>
                  </a:lnTo>
                  <a:lnTo>
                    <a:pt x="712" y="866"/>
                  </a:lnTo>
                  <a:lnTo>
                    <a:pt x="732" y="850"/>
                  </a:lnTo>
                  <a:lnTo>
                    <a:pt x="748" y="840"/>
                  </a:lnTo>
                  <a:lnTo>
                    <a:pt x="762" y="834"/>
                  </a:lnTo>
                  <a:lnTo>
                    <a:pt x="778" y="834"/>
                  </a:lnTo>
                  <a:lnTo>
                    <a:pt x="778" y="834"/>
                  </a:lnTo>
                  <a:lnTo>
                    <a:pt x="786" y="832"/>
                  </a:lnTo>
                  <a:lnTo>
                    <a:pt x="790" y="830"/>
                  </a:lnTo>
                  <a:lnTo>
                    <a:pt x="790" y="828"/>
                  </a:lnTo>
                  <a:lnTo>
                    <a:pt x="790" y="824"/>
                  </a:lnTo>
                  <a:lnTo>
                    <a:pt x="790" y="820"/>
                  </a:lnTo>
                  <a:lnTo>
                    <a:pt x="790" y="818"/>
                  </a:lnTo>
                  <a:lnTo>
                    <a:pt x="794" y="814"/>
                  </a:lnTo>
                  <a:lnTo>
                    <a:pt x="800" y="810"/>
                  </a:lnTo>
                  <a:lnTo>
                    <a:pt x="800" y="810"/>
                  </a:lnTo>
                  <a:lnTo>
                    <a:pt x="804" y="806"/>
                  </a:lnTo>
                  <a:lnTo>
                    <a:pt x="806" y="802"/>
                  </a:lnTo>
                  <a:lnTo>
                    <a:pt x="804" y="796"/>
                  </a:lnTo>
                  <a:lnTo>
                    <a:pt x="802" y="790"/>
                  </a:lnTo>
                  <a:lnTo>
                    <a:pt x="800" y="784"/>
                  </a:lnTo>
                  <a:lnTo>
                    <a:pt x="800" y="780"/>
                  </a:lnTo>
                  <a:lnTo>
                    <a:pt x="804" y="776"/>
                  </a:lnTo>
                  <a:lnTo>
                    <a:pt x="812" y="774"/>
                  </a:lnTo>
                  <a:lnTo>
                    <a:pt x="812" y="774"/>
                  </a:lnTo>
                  <a:lnTo>
                    <a:pt x="824" y="772"/>
                  </a:lnTo>
                  <a:lnTo>
                    <a:pt x="834" y="770"/>
                  </a:lnTo>
                  <a:lnTo>
                    <a:pt x="850" y="764"/>
                  </a:lnTo>
                  <a:lnTo>
                    <a:pt x="856" y="764"/>
                  </a:lnTo>
                  <a:lnTo>
                    <a:pt x="860" y="764"/>
                  </a:lnTo>
                  <a:lnTo>
                    <a:pt x="862" y="768"/>
                  </a:lnTo>
                  <a:lnTo>
                    <a:pt x="862" y="774"/>
                  </a:lnTo>
                  <a:lnTo>
                    <a:pt x="862" y="774"/>
                  </a:lnTo>
                  <a:lnTo>
                    <a:pt x="862" y="780"/>
                  </a:lnTo>
                  <a:lnTo>
                    <a:pt x="866" y="784"/>
                  </a:lnTo>
                  <a:lnTo>
                    <a:pt x="870" y="788"/>
                  </a:lnTo>
                  <a:lnTo>
                    <a:pt x="874" y="790"/>
                  </a:lnTo>
                  <a:lnTo>
                    <a:pt x="888" y="794"/>
                  </a:lnTo>
                  <a:lnTo>
                    <a:pt x="896" y="798"/>
                  </a:lnTo>
                  <a:lnTo>
                    <a:pt x="906" y="802"/>
                  </a:lnTo>
                  <a:lnTo>
                    <a:pt x="906" y="802"/>
                  </a:lnTo>
                  <a:lnTo>
                    <a:pt x="912" y="806"/>
                  </a:lnTo>
                  <a:lnTo>
                    <a:pt x="918" y="806"/>
                  </a:lnTo>
                  <a:lnTo>
                    <a:pt x="922" y="804"/>
                  </a:lnTo>
                  <a:lnTo>
                    <a:pt x="924" y="802"/>
                  </a:lnTo>
                  <a:lnTo>
                    <a:pt x="926" y="800"/>
                  </a:lnTo>
                  <a:lnTo>
                    <a:pt x="930" y="800"/>
                  </a:lnTo>
                  <a:lnTo>
                    <a:pt x="934" y="804"/>
                  </a:lnTo>
                  <a:lnTo>
                    <a:pt x="940" y="810"/>
                  </a:lnTo>
                  <a:lnTo>
                    <a:pt x="940" y="810"/>
                  </a:lnTo>
                  <a:lnTo>
                    <a:pt x="948" y="820"/>
                  </a:lnTo>
                  <a:lnTo>
                    <a:pt x="958" y="824"/>
                  </a:lnTo>
                  <a:lnTo>
                    <a:pt x="968" y="828"/>
                  </a:lnTo>
                  <a:lnTo>
                    <a:pt x="978" y="828"/>
                  </a:lnTo>
                  <a:lnTo>
                    <a:pt x="1002" y="826"/>
                  </a:lnTo>
                  <a:lnTo>
                    <a:pt x="1024" y="824"/>
                  </a:lnTo>
                  <a:lnTo>
                    <a:pt x="1024" y="824"/>
                  </a:lnTo>
                  <a:lnTo>
                    <a:pt x="1036" y="826"/>
                  </a:lnTo>
                  <a:lnTo>
                    <a:pt x="1050" y="830"/>
                  </a:lnTo>
                  <a:lnTo>
                    <a:pt x="1076" y="842"/>
                  </a:lnTo>
                  <a:lnTo>
                    <a:pt x="1090" y="846"/>
                  </a:lnTo>
                  <a:lnTo>
                    <a:pt x="1104" y="850"/>
                  </a:lnTo>
                  <a:lnTo>
                    <a:pt x="1116" y="850"/>
                  </a:lnTo>
                  <a:lnTo>
                    <a:pt x="1122" y="848"/>
                  </a:lnTo>
                  <a:lnTo>
                    <a:pt x="1126" y="846"/>
                  </a:lnTo>
                  <a:lnTo>
                    <a:pt x="1126" y="846"/>
                  </a:lnTo>
                  <a:lnTo>
                    <a:pt x="1136" y="842"/>
                  </a:lnTo>
                  <a:lnTo>
                    <a:pt x="1142" y="840"/>
                  </a:lnTo>
                  <a:lnTo>
                    <a:pt x="1146" y="840"/>
                  </a:lnTo>
                  <a:lnTo>
                    <a:pt x="1150" y="842"/>
                  </a:lnTo>
                  <a:lnTo>
                    <a:pt x="1150" y="846"/>
                  </a:lnTo>
                  <a:lnTo>
                    <a:pt x="1150" y="850"/>
                  </a:lnTo>
                  <a:lnTo>
                    <a:pt x="1146" y="854"/>
                  </a:lnTo>
                  <a:lnTo>
                    <a:pt x="1142" y="858"/>
                  </a:lnTo>
                  <a:lnTo>
                    <a:pt x="1142" y="858"/>
                  </a:lnTo>
                  <a:lnTo>
                    <a:pt x="1138" y="860"/>
                  </a:lnTo>
                  <a:lnTo>
                    <a:pt x="1140" y="864"/>
                  </a:lnTo>
                  <a:lnTo>
                    <a:pt x="1146" y="868"/>
                  </a:lnTo>
                  <a:lnTo>
                    <a:pt x="1154" y="874"/>
                  </a:lnTo>
                  <a:lnTo>
                    <a:pt x="1174" y="882"/>
                  </a:lnTo>
                  <a:lnTo>
                    <a:pt x="1192" y="892"/>
                  </a:lnTo>
                  <a:lnTo>
                    <a:pt x="1192" y="892"/>
                  </a:lnTo>
                  <a:lnTo>
                    <a:pt x="1206" y="900"/>
                  </a:lnTo>
                  <a:lnTo>
                    <a:pt x="1216" y="912"/>
                  </a:lnTo>
                  <a:lnTo>
                    <a:pt x="1228" y="924"/>
                  </a:lnTo>
                  <a:lnTo>
                    <a:pt x="1244" y="934"/>
                  </a:lnTo>
                  <a:lnTo>
                    <a:pt x="1244" y="934"/>
                  </a:lnTo>
                  <a:lnTo>
                    <a:pt x="1254" y="938"/>
                  </a:lnTo>
                  <a:lnTo>
                    <a:pt x="1264" y="940"/>
                  </a:lnTo>
                  <a:lnTo>
                    <a:pt x="1272" y="940"/>
                  </a:lnTo>
                  <a:lnTo>
                    <a:pt x="1278" y="940"/>
                  </a:lnTo>
                  <a:lnTo>
                    <a:pt x="1282" y="938"/>
                  </a:lnTo>
                  <a:lnTo>
                    <a:pt x="1284" y="934"/>
                  </a:lnTo>
                  <a:lnTo>
                    <a:pt x="1284" y="930"/>
                  </a:lnTo>
                  <a:lnTo>
                    <a:pt x="1280" y="924"/>
                  </a:lnTo>
                  <a:lnTo>
                    <a:pt x="1280" y="924"/>
                  </a:lnTo>
                  <a:lnTo>
                    <a:pt x="1272" y="912"/>
                  </a:lnTo>
                  <a:lnTo>
                    <a:pt x="1268" y="904"/>
                  </a:lnTo>
                  <a:lnTo>
                    <a:pt x="1268" y="902"/>
                  </a:lnTo>
                  <a:lnTo>
                    <a:pt x="1270" y="902"/>
                  </a:lnTo>
                  <a:lnTo>
                    <a:pt x="1282" y="912"/>
                  </a:lnTo>
                  <a:lnTo>
                    <a:pt x="1282" y="912"/>
                  </a:lnTo>
                  <a:lnTo>
                    <a:pt x="1298" y="928"/>
                  </a:lnTo>
                  <a:lnTo>
                    <a:pt x="1314" y="938"/>
                  </a:lnTo>
                  <a:lnTo>
                    <a:pt x="1320" y="940"/>
                  </a:lnTo>
                  <a:lnTo>
                    <a:pt x="1324" y="940"/>
                  </a:lnTo>
                  <a:lnTo>
                    <a:pt x="1326" y="938"/>
                  </a:lnTo>
                  <a:lnTo>
                    <a:pt x="1326" y="930"/>
                  </a:lnTo>
                  <a:lnTo>
                    <a:pt x="1326" y="930"/>
                  </a:lnTo>
                  <a:lnTo>
                    <a:pt x="1322" y="916"/>
                  </a:lnTo>
                  <a:lnTo>
                    <a:pt x="1322" y="908"/>
                  </a:lnTo>
                  <a:lnTo>
                    <a:pt x="1322" y="906"/>
                  </a:lnTo>
                  <a:lnTo>
                    <a:pt x="1324" y="908"/>
                  </a:lnTo>
                  <a:lnTo>
                    <a:pt x="1332" y="922"/>
                  </a:lnTo>
                  <a:lnTo>
                    <a:pt x="1332" y="922"/>
                  </a:lnTo>
                  <a:lnTo>
                    <a:pt x="1338" y="930"/>
                  </a:lnTo>
                  <a:lnTo>
                    <a:pt x="1344" y="934"/>
                  </a:lnTo>
                  <a:lnTo>
                    <a:pt x="1348" y="936"/>
                  </a:lnTo>
                  <a:lnTo>
                    <a:pt x="1354" y="938"/>
                  </a:lnTo>
                  <a:lnTo>
                    <a:pt x="1358" y="938"/>
                  </a:lnTo>
                  <a:lnTo>
                    <a:pt x="1362" y="940"/>
                  </a:lnTo>
                  <a:lnTo>
                    <a:pt x="1368" y="942"/>
                  </a:lnTo>
                  <a:lnTo>
                    <a:pt x="1372" y="950"/>
                  </a:lnTo>
                  <a:lnTo>
                    <a:pt x="1372" y="950"/>
                  </a:lnTo>
                  <a:lnTo>
                    <a:pt x="1378" y="966"/>
                  </a:lnTo>
                  <a:lnTo>
                    <a:pt x="1382" y="976"/>
                  </a:lnTo>
                  <a:lnTo>
                    <a:pt x="1384" y="982"/>
                  </a:lnTo>
                  <a:lnTo>
                    <a:pt x="1390" y="988"/>
                  </a:lnTo>
                  <a:lnTo>
                    <a:pt x="1390" y="988"/>
                  </a:lnTo>
                  <a:lnTo>
                    <a:pt x="1394" y="992"/>
                  </a:lnTo>
                  <a:lnTo>
                    <a:pt x="1394" y="996"/>
                  </a:lnTo>
                  <a:lnTo>
                    <a:pt x="1390" y="1002"/>
                  </a:lnTo>
                  <a:lnTo>
                    <a:pt x="1388" y="1006"/>
                  </a:lnTo>
                  <a:lnTo>
                    <a:pt x="1388" y="1008"/>
                  </a:lnTo>
                  <a:lnTo>
                    <a:pt x="1392" y="1012"/>
                  </a:lnTo>
                  <a:lnTo>
                    <a:pt x="1398" y="1014"/>
                  </a:lnTo>
                  <a:lnTo>
                    <a:pt x="1398" y="1014"/>
                  </a:lnTo>
                  <a:lnTo>
                    <a:pt x="1412" y="1020"/>
                  </a:lnTo>
                  <a:lnTo>
                    <a:pt x="1414" y="1024"/>
                  </a:lnTo>
                  <a:lnTo>
                    <a:pt x="1416" y="1026"/>
                  </a:lnTo>
                  <a:lnTo>
                    <a:pt x="1422" y="1036"/>
                  </a:lnTo>
                  <a:lnTo>
                    <a:pt x="1426" y="1042"/>
                  </a:lnTo>
                  <a:lnTo>
                    <a:pt x="1434" y="1052"/>
                  </a:lnTo>
                  <a:lnTo>
                    <a:pt x="1434" y="1052"/>
                  </a:lnTo>
                  <a:lnTo>
                    <a:pt x="1452" y="1064"/>
                  </a:lnTo>
                  <a:lnTo>
                    <a:pt x="1464" y="1070"/>
                  </a:lnTo>
                  <a:lnTo>
                    <a:pt x="1466" y="1074"/>
                  </a:lnTo>
                  <a:lnTo>
                    <a:pt x="1460" y="1076"/>
                  </a:lnTo>
                  <a:lnTo>
                    <a:pt x="1460" y="1076"/>
                  </a:lnTo>
                  <a:lnTo>
                    <a:pt x="1452" y="1080"/>
                  </a:lnTo>
                  <a:lnTo>
                    <a:pt x="1450" y="1086"/>
                  </a:lnTo>
                  <a:lnTo>
                    <a:pt x="1448" y="1092"/>
                  </a:lnTo>
                  <a:lnTo>
                    <a:pt x="1442" y="1100"/>
                  </a:lnTo>
                  <a:lnTo>
                    <a:pt x="1442" y="1100"/>
                  </a:lnTo>
                  <a:lnTo>
                    <a:pt x="1440" y="1104"/>
                  </a:lnTo>
                  <a:lnTo>
                    <a:pt x="1440" y="1108"/>
                  </a:lnTo>
                  <a:lnTo>
                    <a:pt x="1440" y="1112"/>
                  </a:lnTo>
                  <a:lnTo>
                    <a:pt x="1442" y="1114"/>
                  </a:lnTo>
                  <a:lnTo>
                    <a:pt x="1446" y="1116"/>
                  </a:lnTo>
                  <a:lnTo>
                    <a:pt x="1450" y="1114"/>
                  </a:lnTo>
                  <a:lnTo>
                    <a:pt x="1452" y="1112"/>
                  </a:lnTo>
                  <a:lnTo>
                    <a:pt x="1456" y="1106"/>
                  </a:lnTo>
                  <a:lnTo>
                    <a:pt x="1456" y="1106"/>
                  </a:lnTo>
                  <a:lnTo>
                    <a:pt x="1462" y="1092"/>
                  </a:lnTo>
                  <a:lnTo>
                    <a:pt x="1466" y="1088"/>
                  </a:lnTo>
                  <a:lnTo>
                    <a:pt x="1470" y="1084"/>
                  </a:lnTo>
                  <a:lnTo>
                    <a:pt x="1474" y="1082"/>
                  </a:lnTo>
                  <a:lnTo>
                    <a:pt x="1478" y="1084"/>
                  </a:lnTo>
                  <a:lnTo>
                    <a:pt x="1484" y="1088"/>
                  </a:lnTo>
                  <a:lnTo>
                    <a:pt x="1488" y="1094"/>
                  </a:lnTo>
                  <a:lnTo>
                    <a:pt x="1488" y="1094"/>
                  </a:lnTo>
                  <a:lnTo>
                    <a:pt x="1492" y="1104"/>
                  </a:lnTo>
                  <a:lnTo>
                    <a:pt x="1494" y="1112"/>
                  </a:lnTo>
                  <a:lnTo>
                    <a:pt x="1494" y="1118"/>
                  </a:lnTo>
                  <a:lnTo>
                    <a:pt x="1492" y="1124"/>
                  </a:lnTo>
                  <a:lnTo>
                    <a:pt x="1488" y="1134"/>
                  </a:lnTo>
                  <a:lnTo>
                    <a:pt x="1488" y="1138"/>
                  </a:lnTo>
                  <a:lnTo>
                    <a:pt x="1488" y="1144"/>
                  </a:lnTo>
                  <a:lnTo>
                    <a:pt x="1488" y="1144"/>
                  </a:lnTo>
                  <a:lnTo>
                    <a:pt x="1492" y="1152"/>
                  </a:lnTo>
                  <a:lnTo>
                    <a:pt x="1494" y="1160"/>
                  </a:lnTo>
                  <a:lnTo>
                    <a:pt x="1496" y="1164"/>
                  </a:lnTo>
                  <a:lnTo>
                    <a:pt x="1498" y="1164"/>
                  </a:lnTo>
                  <a:lnTo>
                    <a:pt x="1502" y="1162"/>
                  </a:lnTo>
                  <a:lnTo>
                    <a:pt x="1508" y="1158"/>
                  </a:lnTo>
                  <a:lnTo>
                    <a:pt x="1508" y="1158"/>
                  </a:lnTo>
                  <a:lnTo>
                    <a:pt x="1516" y="1150"/>
                  </a:lnTo>
                  <a:lnTo>
                    <a:pt x="1524" y="1142"/>
                  </a:lnTo>
                  <a:lnTo>
                    <a:pt x="1526" y="1138"/>
                  </a:lnTo>
                  <a:lnTo>
                    <a:pt x="1526" y="1132"/>
                  </a:lnTo>
                  <a:lnTo>
                    <a:pt x="1524" y="1118"/>
                  </a:lnTo>
                  <a:lnTo>
                    <a:pt x="1524" y="1118"/>
                  </a:lnTo>
                  <a:lnTo>
                    <a:pt x="1522" y="1106"/>
                  </a:lnTo>
                  <a:lnTo>
                    <a:pt x="1524" y="1098"/>
                  </a:lnTo>
                  <a:lnTo>
                    <a:pt x="1528" y="1094"/>
                  </a:lnTo>
                  <a:lnTo>
                    <a:pt x="1530" y="1090"/>
                  </a:lnTo>
                  <a:lnTo>
                    <a:pt x="1530" y="1090"/>
                  </a:lnTo>
                  <a:lnTo>
                    <a:pt x="1528" y="1098"/>
                  </a:lnTo>
                  <a:lnTo>
                    <a:pt x="1530" y="1106"/>
                  </a:lnTo>
                  <a:lnTo>
                    <a:pt x="1532" y="1118"/>
                  </a:lnTo>
                  <a:lnTo>
                    <a:pt x="1534" y="1130"/>
                  </a:lnTo>
                  <a:lnTo>
                    <a:pt x="1532" y="1136"/>
                  </a:lnTo>
                  <a:lnTo>
                    <a:pt x="1530" y="1140"/>
                  </a:lnTo>
                  <a:lnTo>
                    <a:pt x="1530" y="1140"/>
                  </a:lnTo>
                  <a:lnTo>
                    <a:pt x="1526" y="1142"/>
                  </a:lnTo>
                  <a:lnTo>
                    <a:pt x="1526" y="1146"/>
                  </a:lnTo>
                  <a:lnTo>
                    <a:pt x="1526" y="1152"/>
                  </a:lnTo>
                  <a:lnTo>
                    <a:pt x="1526" y="1160"/>
                  </a:lnTo>
                  <a:lnTo>
                    <a:pt x="1524" y="1162"/>
                  </a:lnTo>
                  <a:lnTo>
                    <a:pt x="1522" y="1166"/>
                  </a:lnTo>
                  <a:lnTo>
                    <a:pt x="1522" y="1166"/>
                  </a:lnTo>
                  <a:lnTo>
                    <a:pt x="1516" y="1172"/>
                  </a:lnTo>
                  <a:lnTo>
                    <a:pt x="1512" y="1178"/>
                  </a:lnTo>
                  <a:lnTo>
                    <a:pt x="1512" y="1182"/>
                  </a:lnTo>
                  <a:lnTo>
                    <a:pt x="1512" y="1186"/>
                  </a:lnTo>
                  <a:lnTo>
                    <a:pt x="1518" y="1192"/>
                  </a:lnTo>
                  <a:lnTo>
                    <a:pt x="1520" y="1194"/>
                  </a:lnTo>
                  <a:lnTo>
                    <a:pt x="1524" y="1198"/>
                  </a:lnTo>
                  <a:lnTo>
                    <a:pt x="1524" y="1198"/>
                  </a:lnTo>
                  <a:lnTo>
                    <a:pt x="1528" y="1210"/>
                  </a:lnTo>
                  <a:lnTo>
                    <a:pt x="1534" y="1222"/>
                  </a:lnTo>
                  <a:lnTo>
                    <a:pt x="1542" y="1232"/>
                  </a:lnTo>
                  <a:lnTo>
                    <a:pt x="1554" y="1244"/>
                  </a:lnTo>
                  <a:lnTo>
                    <a:pt x="1554" y="1244"/>
                  </a:lnTo>
                  <a:lnTo>
                    <a:pt x="1558" y="1246"/>
                  </a:lnTo>
                  <a:lnTo>
                    <a:pt x="1560" y="1244"/>
                  </a:lnTo>
                  <a:lnTo>
                    <a:pt x="1562" y="1236"/>
                  </a:lnTo>
                  <a:lnTo>
                    <a:pt x="1564" y="1230"/>
                  </a:lnTo>
                  <a:lnTo>
                    <a:pt x="1566" y="1224"/>
                  </a:lnTo>
                  <a:lnTo>
                    <a:pt x="1574" y="1218"/>
                  </a:lnTo>
                  <a:lnTo>
                    <a:pt x="1584" y="1216"/>
                  </a:lnTo>
                  <a:lnTo>
                    <a:pt x="1584" y="1216"/>
                  </a:lnTo>
                  <a:lnTo>
                    <a:pt x="1592" y="1216"/>
                  </a:lnTo>
                  <a:lnTo>
                    <a:pt x="1594" y="1216"/>
                  </a:lnTo>
                  <a:lnTo>
                    <a:pt x="1586" y="1222"/>
                  </a:lnTo>
                  <a:lnTo>
                    <a:pt x="1582" y="1228"/>
                  </a:lnTo>
                  <a:lnTo>
                    <a:pt x="1578" y="1234"/>
                  </a:lnTo>
                  <a:lnTo>
                    <a:pt x="1574" y="1240"/>
                  </a:lnTo>
                  <a:lnTo>
                    <a:pt x="1576" y="1248"/>
                  </a:lnTo>
                  <a:lnTo>
                    <a:pt x="1576" y="1248"/>
                  </a:lnTo>
                  <a:lnTo>
                    <a:pt x="1582" y="1258"/>
                  </a:lnTo>
                  <a:lnTo>
                    <a:pt x="1586" y="1260"/>
                  </a:lnTo>
                  <a:lnTo>
                    <a:pt x="1588" y="1262"/>
                  </a:lnTo>
                  <a:lnTo>
                    <a:pt x="1590" y="1274"/>
                  </a:lnTo>
                  <a:lnTo>
                    <a:pt x="1590" y="1274"/>
                  </a:lnTo>
                  <a:lnTo>
                    <a:pt x="1592" y="1280"/>
                  </a:lnTo>
                  <a:lnTo>
                    <a:pt x="1596" y="1280"/>
                  </a:lnTo>
                  <a:lnTo>
                    <a:pt x="1600" y="1280"/>
                  </a:lnTo>
                  <a:lnTo>
                    <a:pt x="1604" y="1278"/>
                  </a:lnTo>
                  <a:lnTo>
                    <a:pt x="1608" y="1278"/>
                  </a:lnTo>
                  <a:lnTo>
                    <a:pt x="1610" y="1278"/>
                  </a:lnTo>
                  <a:lnTo>
                    <a:pt x="1610" y="1280"/>
                  </a:lnTo>
                  <a:lnTo>
                    <a:pt x="1606" y="1290"/>
                  </a:lnTo>
                  <a:lnTo>
                    <a:pt x="1606" y="1290"/>
                  </a:lnTo>
                  <a:lnTo>
                    <a:pt x="1598" y="1306"/>
                  </a:lnTo>
                  <a:lnTo>
                    <a:pt x="1596" y="1318"/>
                  </a:lnTo>
                  <a:lnTo>
                    <a:pt x="1598" y="1322"/>
                  </a:lnTo>
                  <a:lnTo>
                    <a:pt x="1600" y="1322"/>
                  </a:lnTo>
                  <a:lnTo>
                    <a:pt x="1600" y="1322"/>
                  </a:lnTo>
                  <a:lnTo>
                    <a:pt x="1602" y="1322"/>
                  </a:lnTo>
                  <a:lnTo>
                    <a:pt x="1602" y="1324"/>
                  </a:lnTo>
                  <a:lnTo>
                    <a:pt x="1602" y="1330"/>
                  </a:lnTo>
                  <a:lnTo>
                    <a:pt x="1602" y="1336"/>
                  </a:lnTo>
                  <a:lnTo>
                    <a:pt x="1604" y="1340"/>
                  </a:lnTo>
                  <a:lnTo>
                    <a:pt x="1608" y="1342"/>
                  </a:lnTo>
                  <a:lnTo>
                    <a:pt x="1608" y="1342"/>
                  </a:lnTo>
                  <a:lnTo>
                    <a:pt x="1610" y="1342"/>
                  </a:lnTo>
                  <a:lnTo>
                    <a:pt x="1612" y="1340"/>
                  </a:lnTo>
                  <a:lnTo>
                    <a:pt x="1614" y="1330"/>
                  </a:lnTo>
                  <a:lnTo>
                    <a:pt x="1616" y="1320"/>
                  </a:lnTo>
                  <a:lnTo>
                    <a:pt x="1618" y="1316"/>
                  </a:lnTo>
                  <a:lnTo>
                    <a:pt x="1622" y="1314"/>
                  </a:lnTo>
                  <a:lnTo>
                    <a:pt x="1622" y="1314"/>
                  </a:lnTo>
                  <a:lnTo>
                    <a:pt x="1630" y="1310"/>
                  </a:lnTo>
                  <a:lnTo>
                    <a:pt x="1636" y="1304"/>
                  </a:lnTo>
                  <a:lnTo>
                    <a:pt x="1642" y="1300"/>
                  </a:lnTo>
                  <a:lnTo>
                    <a:pt x="1642" y="1300"/>
                  </a:lnTo>
                  <a:lnTo>
                    <a:pt x="1644" y="1304"/>
                  </a:lnTo>
                  <a:lnTo>
                    <a:pt x="1644" y="1304"/>
                  </a:lnTo>
                  <a:lnTo>
                    <a:pt x="1646" y="1306"/>
                  </a:lnTo>
                  <a:lnTo>
                    <a:pt x="1648" y="1308"/>
                  </a:lnTo>
                  <a:lnTo>
                    <a:pt x="1654" y="1308"/>
                  </a:lnTo>
                  <a:lnTo>
                    <a:pt x="1660" y="1308"/>
                  </a:lnTo>
                  <a:lnTo>
                    <a:pt x="1660" y="1310"/>
                  </a:lnTo>
                  <a:lnTo>
                    <a:pt x="1660" y="1314"/>
                  </a:lnTo>
                  <a:lnTo>
                    <a:pt x="1660" y="1314"/>
                  </a:lnTo>
                  <a:lnTo>
                    <a:pt x="1660" y="1318"/>
                  </a:lnTo>
                  <a:lnTo>
                    <a:pt x="1658" y="1318"/>
                  </a:lnTo>
                  <a:lnTo>
                    <a:pt x="1656" y="1316"/>
                  </a:lnTo>
                  <a:lnTo>
                    <a:pt x="1652" y="1314"/>
                  </a:lnTo>
                  <a:lnTo>
                    <a:pt x="1648" y="1312"/>
                  </a:lnTo>
                  <a:lnTo>
                    <a:pt x="1642" y="1314"/>
                  </a:lnTo>
                  <a:lnTo>
                    <a:pt x="1634" y="1318"/>
                  </a:lnTo>
                  <a:lnTo>
                    <a:pt x="1634" y="1318"/>
                  </a:lnTo>
                  <a:lnTo>
                    <a:pt x="1622" y="1330"/>
                  </a:lnTo>
                  <a:lnTo>
                    <a:pt x="1618" y="1336"/>
                  </a:lnTo>
                  <a:lnTo>
                    <a:pt x="1618" y="1342"/>
                  </a:lnTo>
                  <a:lnTo>
                    <a:pt x="1618" y="1350"/>
                  </a:lnTo>
                  <a:lnTo>
                    <a:pt x="1618" y="1350"/>
                  </a:lnTo>
                  <a:lnTo>
                    <a:pt x="1620" y="1356"/>
                  </a:lnTo>
                  <a:lnTo>
                    <a:pt x="1622" y="1358"/>
                  </a:lnTo>
                  <a:lnTo>
                    <a:pt x="1626" y="1360"/>
                  </a:lnTo>
                  <a:lnTo>
                    <a:pt x="1628" y="1362"/>
                  </a:lnTo>
                  <a:lnTo>
                    <a:pt x="1624" y="1366"/>
                  </a:lnTo>
                  <a:lnTo>
                    <a:pt x="1624" y="1366"/>
                  </a:lnTo>
                  <a:lnTo>
                    <a:pt x="1622" y="1368"/>
                  </a:lnTo>
                  <a:lnTo>
                    <a:pt x="1622" y="1370"/>
                  </a:lnTo>
                  <a:lnTo>
                    <a:pt x="1624" y="1372"/>
                  </a:lnTo>
                  <a:lnTo>
                    <a:pt x="1626" y="1374"/>
                  </a:lnTo>
                  <a:lnTo>
                    <a:pt x="1624" y="1376"/>
                  </a:lnTo>
                  <a:lnTo>
                    <a:pt x="1624" y="1376"/>
                  </a:lnTo>
                  <a:lnTo>
                    <a:pt x="1620" y="1378"/>
                  </a:lnTo>
                  <a:lnTo>
                    <a:pt x="1620" y="1382"/>
                  </a:lnTo>
                  <a:lnTo>
                    <a:pt x="1620" y="1384"/>
                  </a:lnTo>
                  <a:lnTo>
                    <a:pt x="1622" y="1386"/>
                  </a:lnTo>
                  <a:lnTo>
                    <a:pt x="1630" y="1392"/>
                  </a:lnTo>
                  <a:lnTo>
                    <a:pt x="1642" y="1396"/>
                  </a:lnTo>
                  <a:lnTo>
                    <a:pt x="1642" y="1396"/>
                  </a:lnTo>
                  <a:lnTo>
                    <a:pt x="1650" y="1398"/>
                  </a:lnTo>
                  <a:lnTo>
                    <a:pt x="1656" y="1396"/>
                  </a:lnTo>
                  <a:lnTo>
                    <a:pt x="1662" y="1394"/>
                  </a:lnTo>
                  <a:lnTo>
                    <a:pt x="1670" y="1394"/>
                  </a:lnTo>
                  <a:lnTo>
                    <a:pt x="1670" y="1394"/>
                  </a:lnTo>
                  <a:lnTo>
                    <a:pt x="1676" y="1396"/>
                  </a:lnTo>
                  <a:lnTo>
                    <a:pt x="1676" y="1398"/>
                  </a:lnTo>
                  <a:lnTo>
                    <a:pt x="1676" y="1400"/>
                  </a:lnTo>
                  <a:lnTo>
                    <a:pt x="1682" y="1400"/>
                  </a:lnTo>
                  <a:lnTo>
                    <a:pt x="1682" y="1400"/>
                  </a:lnTo>
                  <a:lnTo>
                    <a:pt x="1688" y="1402"/>
                  </a:lnTo>
                  <a:lnTo>
                    <a:pt x="1688" y="1404"/>
                  </a:lnTo>
                  <a:lnTo>
                    <a:pt x="1686" y="1412"/>
                  </a:lnTo>
                  <a:lnTo>
                    <a:pt x="1686" y="1416"/>
                  </a:lnTo>
                  <a:lnTo>
                    <a:pt x="1686" y="1420"/>
                  </a:lnTo>
                  <a:lnTo>
                    <a:pt x="1688" y="1422"/>
                  </a:lnTo>
                  <a:lnTo>
                    <a:pt x="1694" y="1420"/>
                  </a:lnTo>
                  <a:lnTo>
                    <a:pt x="1694" y="1420"/>
                  </a:lnTo>
                  <a:lnTo>
                    <a:pt x="1700" y="1420"/>
                  </a:lnTo>
                  <a:lnTo>
                    <a:pt x="1702" y="1422"/>
                  </a:lnTo>
                  <a:lnTo>
                    <a:pt x="1706" y="1424"/>
                  </a:lnTo>
                  <a:lnTo>
                    <a:pt x="1714" y="1422"/>
                  </a:lnTo>
                  <a:lnTo>
                    <a:pt x="1714" y="1422"/>
                  </a:lnTo>
                  <a:lnTo>
                    <a:pt x="1718" y="1422"/>
                  </a:lnTo>
                  <a:lnTo>
                    <a:pt x="1722" y="1422"/>
                  </a:lnTo>
                  <a:lnTo>
                    <a:pt x="1730" y="1426"/>
                  </a:lnTo>
                  <a:lnTo>
                    <a:pt x="1736" y="1430"/>
                  </a:lnTo>
                  <a:lnTo>
                    <a:pt x="1738" y="1430"/>
                  </a:lnTo>
                  <a:lnTo>
                    <a:pt x="1742" y="1428"/>
                  </a:lnTo>
                  <a:lnTo>
                    <a:pt x="1742" y="1428"/>
                  </a:lnTo>
                  <a:lnTo>
                    <a:pt x="1744" y="1428"/>
                  </a:lnTo>
                  <a:lnTo>
                    <a:pt x="1748" y="1430"/>
                  </a:lnTo>
                  <a:lnTo>
                    <a:pt x="1750" y="1434"/>
                  </a:lnTo>
                  <a:lnTo>
                    <a:pt x="1750" y="1442"/>
                  </a:lnTo>
                  <a:lnTo>
                    <a:pt x="1748" y="1444"/>
                  </a:lnTo>
                  <a:lnTo>
                    <a:pt x="1744" y="1446"/>
                  </a:lnTo>
                  <a:lnTo>
                    <a:pt x="1744" y="1446"/>
                  </a:lnTo>
                  <a:lnTo>
                    <a:pt x="1742" y="1448"/>
                  </a:lnTo>
                  <a:lnTo>
                    <a:pt x="1742" y="1450"/>
                  </a:lnTo>
                  <a:lnTo>
                    <a:pt x="1748" y="1458"/>
                  </a:lnTo>
                  <a:lnTo>
                    <a:pt x="1758" y="1464"/>
                  </a:lnTo>
                  <a:lnTo>
                    <a:pt x="1764" y="1464"/>
                  </a:lnTo>
                  <a:lnTo>
                    <a:pt x="1768" y="1464"/>
                  </a:lnTo>
                  <a:lnTo>
                    <a:pt x="1768" y="1464"/>
                  </a:lnTo>
                  <a:lnTo>
                    <a:pt x="1774" y="1458"/>
                  </a:lnTo>
                  <a:lnTo>
                    <a:pt x="1778" y="1454"/>
                  </a:lnTo>
                  <a:lnTo>
                    <a:pt x="1778" y="1452"/>
                  </a:lnTo>
                  <a:lnTo>
                    <a:pt x="1778" y="1454"/>
                  </a:lnTo>
                  <a:lnTo>
                    <a:pt x="1780" y="1460"/>
                  </a:lnTo>
                  <a:lnTo>
                    <a:pt x="1780" y="1460"/>
                  </a:lnTo>
                  <a:lnTo>
                    <a:pt x="1780" y="1468"/>
                  </a:lnTo>
                  <a:lnTo>
                    <a:pt x="1784" y="1470"/>
                  </a:lnTo>
                  <a:lnTo>
                    <a:pt x="1786" y="1470"/>
                  </a:lnTo>
                  <a:lnTo>
                    <a:pt x="1786" y="1474"/>
                  </a:lnTo>
                  <a:lnTo>
                    <a:pt x="1786" y="1474"/>
                  </a:lnTo>
                  <a:lnTo>
                    <a:pt x="1784" y="1476"/>
                  </a:lnTo>
                  <a:lnTo>
                    <a:pt x="1782" y="1476"/>
                  </a:lnTo>
                  <a:lnTo>
                    <a:pt x="1780" y="1472"/>
                  </a:lnTo>
                  <a:lnTo>
                    <a:pt x="1776" y="1468"/>
                  </a:lnTo>
                  <a:lnTo>
                    <a:pt x="1774" y="1468"/>
                  </a:lnTo>
                  <a:lnTo>
                    <a:pt x="1772" y="1470"/>
                  </a:lnTo>
                  <a:lnTo>
                    <a:pt x="1772" y="1470"/>
                  </a:lnTo>
                  <a:lnTo>
                    <a:pt x="1770" y="1472"/>
                  </a:lnTo>
                  <a:lnTo>
                    <a:pt x="1772" y="1476"/>
                  </a:lnTo>
                  <a:lnTo>
                    <a:pt x="1780" y="1484"/>
                  </a:lnTo>
                  <a:lnTo>
                    <a:pt x="1790" y="1486"/>
                  </a:lnTo>
                  <a:lnTo>
                    <a:pt x="1794" y="1486"/>
                  </a:lnTo>
                  <a:lnTo>
                    <a:pt x="1794" y="1484"/>
                  </a:lnTo>
                  <a:lnTo>
                    <a:pt x="1794" y="1484"/>
                  </a:lnTo>
                  <a:lnTo>
                    <a:pt x="1796" y="1478"/>
                  </a:lnTo>
                  <a:lnTo>
                    <a:pt x="1800" y="1474"/>
                  </a:lnTo>
                  <a:lnTo>
                    <a:pt x="1804" y="1474"/>
                  </a:lnTo>
                  <a:lnTo>
                    <a:pt x="1804" y="1478"/>
                  </a:lnTo>
                  <a:lnTo>
                    <a:pt x="1804" y="1478"/>
                  </a:lnTo>
                  <a:lnTo>
                    <a:pt x="1804" y="1486"/>
                  </a:lnTo>
                  <a:lnTo>
                    <a:pt x="1806" y="1492"/>
                  </a:lnTo>
                  <a:lnTo>
                    <a:pt x="1808" y="1498"/>
                  </a:lnTo>
                  <a:lnTo>
                    <a:pt x="1808" y="1504"/>
                  </a:lnTo>
                  <a:lnTo>
                    <a:pt x="1808" y="1504"/>
                  </a:lnTo>
                  <a:lnTo>
                    <a:pt x="1808" y="1510"/>
                  </a:lnTo>
                  <a:lnTo>
                    <a:pt x="1810" y="1512"/>
                  </a:lnTo>
                  <a:lnTo>
                    <a:pt x="1812" y="1510"/>
                  </a:lnTo>
                  <a:lnTo>
                    <a:pt x="1816" y="1506"/>
                  </a:lnTo>
                  <a:lnTo>
                    <a:pt x="1816" y="1506"/>
                  </a:lnTo>
                  <a:lnTo>
                    <a:pt x="1818" y="1504"/>
                  </a:lnTo>
                  <a:lnTo>
                    <a:pt x="1820" y="1506"/>
                  </a:lnTo>
                  <a:lnTo>
                    <a:pt x="1822" y="1508"/>
                  </a:lnTo>
                  <a:lnTo>
                    <a:pt x="1822" y="1508"/>
                  </a:lnTo>
                  <a:lnTo>
                    <a:pt x="1822" y="1516"/>
                  </a:lnTo>
                  <a:lnTo>
                    <a:pt x="1824" y="1520"/>
                  </a:lnTo>
                  <a:lnTo>
                    <a:pt x="1828" y="1526"/>
                  </a:lnTo>
                  <a:lnTo>
                    <a:pt x="1832" y="1528"/>
                  </a:lnTo>
                  <a:lnTo>
                    <a:pt x="1832" y="1530"/>
                  </a:lnTo>
                  <a:lnTo>
                    <a:pt x="1832" y="1534"/>
                  </a:lnTo>
                  <a:lnTo>
                    <a:pt x="1832" y="1534"/>
                  </a:lnTo>
                  <a:lnTo>
                    <a:pt x="1832" y="1538"/>
                  </a:lnTo>
                  <a:lnTo>
                    <a:pt x="1830" y="1538"/>
                  </a:lnTo>
                  <a:lnTo>
                    <a:pt x="1826" y="1540"/>
                  </a:lnTo>
                  <a:lnTo>
                    <a:pt x="1824" y="1540"/>
                  </a:lnTo>
                  <a:lnTo>
                    <a:pt x="1824" y="1542"/>
                  </a:lnTo>
                  <a:lnTo>
                    <a:pt x="1830" y="1550"/>
                  </a:lnTo>
                  <a:lnTo>
                    <a:pt x="1830" y="1550"/>
                  </a:lnTo>
                  <a:lnTo>
                    <a:pt x="1836" y="1562"/>
                  </a:lnTo>
                  <a:lnTo>
                    <a:pt x="1840" y="1570"/>
                  </a:lnTo>
                  <a:lnTo>
                    <a:pt x="1840" y="1582"/>
                  </a:lnTo>
                  <a:lnTo>
                    <a:pt x="1840" y="1600"/>
                  </a:lnTo>
                  <a:lnTo>
                    <a:pt x="1840" y="1600"/>
                  </a:lnTo>
                  <a:lnTo>
                    <a:pt x="1838" y="1608"/>
                  </a:lnTo>
                  <a:lnTo>
                    <a:pt x="1836" y="1610"/>
                  </a:lnTo>
                  <a:lnTo>
                    <a:pt x="1834" y="1608"/>
                  </a:lnTo>
                  <a:lnTo>
                    <a:pt x="1834" y="1604"/>
                  </a:lnTo>
                  <a:lnTo>
                    <a:pt x="1828" y="1570"/>
                  </a:lnTo>
                  <a:lnTo>
                    <a:pt x="1828" y="1570"/>
                  </a:lnTo>
                  <a:lnTo>
                    <a:pt x="1824" y="1564"/>
                  </a:lnTo>
                  <a:lnTo>
                    <a:pt x="1816" y="1560"/>
                  </a:lnTo>
                  <a:lnTo>
                    <a:pt x="1808" y="1558"/>
                  </a:lnTo>
                  <a:lnTo>
                    <a:pt x="1798" y="1556"/>
                  </a:lnTo>
                  <a:lnTo>
                    <a:pt x="1776" y="1554"/>
                  </a:lnTo>
                  <a:lnTo>
                    <a:pt x="1766" y="1552"/>
                  </a:lnTo>
                  <a:lnTo>
                    <a:pt x="1758" y="1548"/>
                  </a:lnTo>
                  <a:lnTo>
                    <a:pt x="1758" y="1548"/>
                  </a:lnTo>
                  <a:lnTo>
                    <a:pt x="1752" y="1546"/>
                  </a:lnTo>
                  <a:lnTo>
                    <a:pt x="1746" y="1546"/>
                  </a:lnTo>
                  <a:lnTo>
                    <a:pt x="1744" y="1548"/>
                  </a:lnTo>
                  <a:lnTo>
                    <a:pt x="1742" y="1552"/>
                  </a:lnTo>
                  <a:lnTo>
                    <a:pt x="1744" y="1556"/>
                  </a:lnTo>
                  <a:lnTo>
                    <a:pt x="1746" y="1564"/>
                  </a:lnTo>
                  <a:lnTo>
                    <a:pt x="1754" y="1578"/>
                  </a:lnTo>
                  <a:lnTo>
                    <a:pt x="1754" y="1578"/>
                  </a:lnTo>
                  <a:lnTo>
                    <a:pt x="1758" y="1586"/>
                  </a:lnTo>
                  <a:lnTo>
                    <a:pt x="1764" y="1598"/>
                  </a:lnTo>
                  <a:lnTo>
                    <a:pt x="1770" y="1626"/>
                  </a:lnTo>
                  <a:lnTo>
                    <a:pt x="1774" y="1658"/>
                  </a:lnTo>
                  <a:lnTo>
                    <a:pt x="1774" y="1690"/>
                  </a:lnTo>
                  <a:lnTo>
                    <a:pt x="1774" y="1690"/>
                  </a:lnTo>
                  <a:lnTo>
                    <a:pt x="1774" y="1726"/>
                  </a:lnTo>
                  <a:lnTo>
                    <a:pt x="1770" y="1768"/>
                  </a:lnTo>
                  <a:lnTo>
                    <a:pt x="1766" y="1810"/>
                  </a:lnTo>
                  <a:lnTo>
                    <a:pt x="1762" y="1828"/>
                  </a:lnTo>
                  <a:lnTo>
                    <a:pt x="1756" y="1842"/>
                  </a:lnTo>
                  <a:lnTo>
                    <a:pt x="1756" y="1842"/>
                  </a:lnTo>
                  <a:lnTo>
                    <a:pt x="1754" y="1854"/>
                  </a:lnTo>
                  <a:lnTo>
                    <a:pt x="1754" y="1870"/>
                  </a:lnTo>
                  <a:lnTo>
                    <a:pt x="1756" y="1886"/>
                  </a:lnTo>
                  <a:lnTo>
                    <a:pt x="1760" y="1904"/>
                  </a:lnTo>
                  <a:lnTo>
                    <a:pt x="1764" y="1920"/>
                  </a:lnTo>
                  <a:lnTo>
                    <a:pt x="1766" y="1938"/>
                  </a:lnTo>
                  <a:lnTo>
                    <a:pt x="1766" y="1956"/>
                  </a:lnTo>
                  <a:lnTo>
                    <a:pt x="1762" y="1972"/>
                  </a:lnTo>
                  <a:lnTo>
                    <a:pt x="1762" y="1972"/>
                  </a:lnTo>
                  <a:lnTo>
                    <a:pt x="1760" y="1986"/>
                  </a:lnTo>
                  <a:lnTo>
                    <a:pt x="1758" y="1996"/>
                  </a:lnTo>
                  <a:lnTo>
                    <a:pt x="1762" y="2006"/>
                  </a:lnTo>
                  <a:lnTo>
                    <a:pt x="1766" y="2012"/>
                  </a:lnTo>
                  <a:lnTo>
                    <a:pt x="1774" y="2030"/>
                  </a:lnTo>
                  <a:lnTo>
                    <a:pt x="1778" y="2042"/>
                  </a:lnTo>
                  <a:lnTo>
                    <a:pt x="1780" y="2056"/>
                  </a:lnTo>
                  <a:lnTo>
                    <a:pt x="1780" y="2056"/>
                  </a:lnTo>
                  <a:lnTo>
                    <a:pt x="1784" y="2072"/>
                  </a:lnTo>
                  <a:lnTo>
                    <a:pt x="1786" y="2082"/>
                  </a:lnTo>
                  <a:lnTo>
                    <a:pt x="1792" y="2090"/>
                  </a:lnTo>
                  <a:lnTo>
                    <a:pt x="1798" y="2096"/>
                  </a:lnTo>
                  <a:lnTo>
                    <a:pt x="1808" y="2104"/>
                  </a:lnTo>
                  <a:lnTo>
                    <a:pt x="1812" y="2110"/>
                  </a:lnTo>
                  <a:lnTo>
                    <a:pt x="1814" y="2118"/>
                  </a:lnTo>
                  <a:lnTo>
                    <a:pt x="1814" y="2118"/>
                  </a:lnTo>
                  <a:lnTo>
                    <a:pt x="1816" y="2124"/>
                  </a:lnTo>
                  <a:lnTo>
                    <a:pt x="1818" y="2128"/>
                  </a:lnTo>
                  <a:lnTo>
                    <a:pt x="1824" y="2132"/>
                  </a:lnTo>
                  <a:lnTo>
                    <a:pt x="1828" y="2136"/>
                  </a:lnTo>
                  <a:lnTo>
                    <a:pt x="1832" y="2140"/>
                  </a:lnTo>
                  <a:lnTo>
                    <a:pt x="1834" y="2146"/>
                  </a:lnTo>
                  <a:lnTo>
                    <a:pt x="1836" y="2158"/>
                  </a:lnTo>
                  <a:lnTo>
                    <a:pt x="1836" y="2158"/>
                  </a:lnTo>
                  <a:lnTo>
                    <a:pt x="1838" y="2170"/>
                  </a:lnTo>
                  <a:lnTo>
                    <a:pt x="1842" y="2178"/>
                  </a:lnTo>
                  <a:lnTo>
                    <a:pt x="1846" y="2182"/>
                  </a:lnTo>
                  <a:lnTo>
                    <a:pt x="1852" y="2186"/>
                  </a:lnTo>
                  <a:lnTo>
                    <a:pt x="1856" y="2188"/>
                  </a:lnTo>
                  <a:lnTo>
                    <a:pt x="1860" y="2190"/>
                  </a:lnTo>
                  <a:lnTo>
                    <a:pt x="1862" y="2194"/>
                  </a:lnTo>
                  <a:lnTo>
                    <a:pt x="1860" y="2200"/>
                  </a:lnTo>
                  <a:lnTo>
                    <a:pt x="1860" y="2200"/>
                  </a:lnTo>
                  <a:lnTo>
                    <a:pt x="1858" y="2208"/>
                  </a:lnTo>
                  <a:lnTo>
                    <a:pt x="1858" y="2214"/>
                  </a:lnTo>
                  <a:lnTo>
                    <a:pt x="1860" y="2218"/>
                  </a:lnTo>
                  <a:lnTo>
                    <a:pt x="1862" y="2224"/>
                  </a:lnTo>
                  <a:lnTo>
                    <a:pt x="1872" y="2238"/>
                  </a:lnTo>
                  <a:lnTo>
                    <a:pt x="1890" y="2260"/>
                  </a:lnTo>
                  <a:lnTo>
                    <a:pt x="1890" y="2260"/>
                  </a:lnTo>
                  <a:lnTo>
                    <a:pt x="1900" y="2272"/>
                  </a:lnTo>
                  <a:lnTo>
                    <a:pt x="1904" y="2282"/>
                  </a:lnTo>
                  <a:lnTo>
                    <a:pt x="1908" y="2292"/>
                  </a:lnTo>
                  <a:lnTo>
                    <a:pt x="1908" y="2298"/>
                  </a:lnTo>
                  <a:lnTo>
                    <a:pt x="1910" y="2310"/>
                  </a:lnTo>
                  <a:lnTo>
                    <a:pt x="1912" y="2314"/>
                  </a:lnTo>
                  <a:lnTo>
                    <a:pt x="1916" y="2318"/>
                  </a:lnTo>
                  <a:lnTo>
                    <a:pt x="1916" y="2318"/>
                  </a:lnTo>
                  <a:lnTo>
                    <a:pt x="1920" y="2322"/>
                  </a:lnTo>
                  <a:lnTo>
                    <a:pt x="1926" y="2324"/>
                  </a:lnTo>
                  <a:lnTo>
                    <a:pt x="1940" y="2326"/>
                  </a:lnTo>
                  <a:lnTo>
                    <a:pt x="1948" y="2328"/>
                  </a:lnTo>
                  <a:lnTo>
                    <a:pt x="1958" y="2332"/>
                  </a:lnTo>
                  <a:lnTo>
                    <a:pt x="1968" y="2336"/>
                  </a:lnTo>
                  <a:lnTo>
                    <a:pt x="1978" y="2344"/>
                  </a:lnTo>
                  <a:lnTo>
                    <a:pt x="1978" y="2344"/>
                  </a:lnTo>
                  <a:lnTo>
                    <a:pt x="1986" y="2352"/>
                  </a:lnTo>
                  <a:lnTo>
                    <a:pt x="1994" y="2358"/>
                  </a:lnTo>
                  <a:lnTo>
                    <a:pt x="2006" y="2360"/>
                  </a:lnTo>
                  <a:lnTo>
                    <a:pt x="2016" y="2364"/>
                  </a:lnTo>
                  <a:lnTo>
                    <a:pt x="2022" y="2368"/>
                  </a:lnTo>
                  <a:lnTo>
                    <a:pt x="2030" y="2374"/>
                  </a:lnTo>
                  <a:lnTo>
                    <a:pt x="2030" y="2374"/>
                  </a:lnTo>
                  <a:lnTo>
                    <a:pt x="2036" y="2382"/>
                  </a:lnTo>
                  <a:lnTo>
                    <a:pt x="2040" y="2388"/>
                  </a:lnTo>
                  <a:lnTo>
                    <a:pt x="2046" y="2400"/>
                  </a:lnTo>
                  <a:lnTo>
                    <a:pt x="2048" y="2410"/>
                  </a:lnTo>
                  <a:lnTo>
                    <a:pt x="2052" y="2424"/>
                  </a:lnTo>
                  <a:lnTo>
                    <a:pt x="2052" y="2424"/>
                  </a:lnTo>
                  <a:lnTo>
                    <a:pt x="2052" y="2424"/>
                  </a:lnTo>
                  <a:lnTo>
                    <a:pt x="2052" y="2424"/>
                  </a:lnTo>
                  <a:lnTo>
                    <a:pt x="2066" y="2454"/>
                  </a:lnTo>
                  <a:lnTo>
                    <a:pt x="2078" y="2480"/>
                  </a:lnTo>
                  <a:lnTo>
                    <a:pt x="2092" y="2520"/>
                  </a:lnTo>
                  <a:lnTo>
                    <a:pt x="2100" y="2548"/>
                  </a:lnTo>
                  <a:lnTo>
                    <a:pt x="2106" y="2560"/>
                  </a:lnTo>
                  <a:lnTo>
                    <a:pt x="2112" y="2568"/>
                  </a:lnTo>
                  <a:lnTo>
                    <a:pt x="2112" y="2568"/>
                  </a:lnTo>
                  <a:lnTo>
                    <a:pt x="2120" y="2578"/>
                  </a:lnTo>
                  <a:lnTo>
                    <a:pt x="2130" y="2586"/>
                  </a:lnTo>
                  <a:lnTo>
                    <a:pt x="2150" y="2604"/>
                  </a:lnTo>
                  <a:lnTo>
                    <a:pt x="2160" y="2614"/>
                  </a:lnTo>
                  <a:lnTo>
                    <a:pt x="2166" y="2624"/>
                  </a:lnTo>
                  <a:lnTo>
                    <a:pt x="2170" y="2636"/>
                  </a:lnTo>
                  <a:lnTo>
                    <a:pt x="2170" y="2650"/>
                  </a:lnTo>
                  <a:lnTo>
                    <a:pt x="2170" y="2650"/>
                  </a:lnTo>
                  <a:lnTo>
                    <a:pt x="2170" y="2656"/>
                  </a:lnTo>
                  <a:lnTo>
                    <a:pt x="2168" y="2662"/>
                  </a:lnTo>
                  <a:lnTo>
                    <a:pt x="2164" y="2664"/>
                  </a:lnTo>
                  <a:lnTo>
                    <a:pt x="2162" y="2668"/>
                  </a:lnTo>
                  <a:lnTo>
                    <a:pt x="2154" y="2668"/>
                  </a:lnTo>
                  <a:lnTo>
                    <a:pt x="2148" y="2668"/>
                  </a:lnTo>
                  <a:lnTo>
                    <a:pt x="2142" y="2668"/>
                  </a:lnTo>
                  <a:lnTo>
                    <a:pt x="2138" y="2668"/>
                  </a:lnTo>
                  <a:lnTo>
                    <a:pt x="2140" y="2672"/>
                  </a:lnTo>
                  <a:lnTo>
                    <a:pt x="2146" y="2682"/>
                  </a:lnTo>
                  <a:lnTo>
                    <a:pt x="2146" y="2682"/>
                  </a:lnTo>
                  <a:lnTo>
                    <a:pt x="2156" y="2692"/>
                  </a:lnTo>
                  <a:lnTo>
                    <a:pt x="2166" y="2700"/>
                  </a:lnTo>
                  <a:lnTo>
                    <a:pt x="2188" y="2716"/>
                  </a:lnTo>
                  <a:lnTo>
                    <a:pt x="2212" y="2730"/>
                  </a:lnTo>
                  <a:lnTo>
                    <a:pt x="2226" y="2738"/>
                  </a:lnTo>
                  <a:lnTo>
                    <a:pt x="2238" y="2748"/>
                  </a:lnTo>
                  <a:lnTo>
                    <a:pt x="2238" y="2748"/>
                  </a:lnTo>
                  <a:lnTo>
                    <a:pt x="2244" y="2754"/>
                  </a:lnTo>
                  <a:lnTo>
                    <a:pt x="2248" y="2758"/>
                  </a:lnTo>
                  <a:lnTo>
                    <a:pt x="2250" y="2764"/>
                  </a:lnTo>
                  <a:lnTo>
                    <a:pt x="2252" y="2770"/>
                  </a:lnTo>
                  <a:lnTo>
                    <a:pt x="2250" y="2782"/>
                  </a:lnTo>
                  <a:lnTo>
                    <a:pt x="2250" y="2794"/>
                  </a:lnTo>
                  <a:lnTo>
                    <a:pt x="2248" y="2808"/>
                  </a:lnTo>
                  <a:lnTo>
                    <a:pt x="2250" y="2814"/>
                  </a:lnTo>
                  <a:lnTo>
                    <a:pt x="2252" y="2820"/>
                  </a:lnTo>
                  <a:lnTo>
                    <a:pt x="2256" y="2828"/>
                  </a:lnTo>
                  <a:lnTo>
                    <a:pt x="2262" y="2834"/>
                  </a:lnTo>
                  <a:lnTo>
                    <a:pt x="2270" y="2842"/>
                  </a:lnTo>
                  <a:lnTo>
                    <a:pt x="2280" y="2850"/>
                  </a:lnTo>
                  <a:lnTo>
                    <a:pt x="2280" y="2850"/>
                  </a:lnTo>
                  <a:lnTo>
                    <a:pt x="2300" y="2866"/>
                  </a:lnTo>
                  <a:lnTo>
                    <a:pt x="2316" y="2882"/>
                  </a:lnTo>
                  <a:lnTo>
                    <a:pt x="2326" y="2894"/>
                  </a:lnTo>
                  <a:lnTo>
                    <a:pt x="2332" y="2906"/>
                  </a:lnTo>
                  <a:lnTo>
                    <a:pt x="2336" y="2914"/>
                  </a:lnTo>
                  <a:lnTo>
                    <a:pt x="2340" y="2918"/>
                  </a:lnTo>
                  <a:lnTo>
                    <a:pt x="2344" y="2920"/>
                  </a:lnTo>
                  <a:lnTo>
                    <a:pt x="2350" y="2916"/>
                  </a:lnTo>
                  <a:lnTo>
                    <a:pt x="2350" y="2916"/>
                  </a:lnTo>
                  <a:lnTo>
                    <a:pt x="2358" y="2910"/>
                  </a:lnTo>
                  <a:lnTo>
                    <a:pt x="2362" y="2906"/>
                  </a:lnTo>
                  <a:lnTo>
                    <a:pt x="2364" y="2900"/>
                  </a:lnTo>
                  <a:lnTo>
                    <a:pt x="2364" y="2896"/>
                  </a:lnTo>
                  <a:lnTo>
                    <a:pt x="2358" y="2884"/>
                  </a:lnTo>
                  <a:lnTo>
                    <a:pt x="2346" y="2864"/>
                  </a:lnTo>
                  <a:lnTo>
                    <a:pt x="2346" y="2864"/>
                  </a:lnTo>
                  <a:lnTo>
                    <a:pt x="2340" y="2856"/>
                  </a:lnTo>
                  <a:lnTo>
                    <a:pt x="2336" y="2850"/>
                  </a:lnTo>
                  <a:lnTo>
                    <a:pt x="2332" y="2850"/>
                  </a:lnTo>
                  <a:lnTo>
                    <a:pt x="2330" y="2850"/>
                  </a:lnTo>
                  <a:lnTo>
                    <a:pt x="2324" y="2854"/>
                  </a:lnTo>
                  <a:lnTo>
                    <a:pt x="2320" y="2854"/>
                  </a:lnTo>
                  <a:lnTo>
                    <a:pt x="2316" y="2850"/>
                  </a:lnTo>
                  <a:lnTo>
                    <a:pt x="2316" y="2850"/>
                  </a:lnTo>
                  <a:lnTo>
                    <a:pt x="2312" y="2846"/>
                  </a:lnTo>
                  <a:lnTo>
                    <a:pt x="2310" y="2842"/>
                  </a:lnTo>
                  <a:lnTo>
                    <a:pt x="2310" y="2832"/>
                  </a:lnTo>
                  <a:lnTo>
                    <a:pt x="2310" y="2826"/>
                  </a:lnTo>
                  <a:lnTo>
                    <a:pt x="2310" y="2820"/>
                  </a:lnTo>
                  <a:lnTo>
                    <a:pt x="2306" y="2810"/>
                  </a:lnTo>
                  <a:lnTo>
                    <a:pt x="2300" y="2798"/>
                  </a:lnTo>
                  <a:lnTo>
                    <a:pt x="2300" y="2798"/>
                  </a:lnTo>
                  <a:lnTo>
                    <a:pt x="2290" y="2776"/>
                  </a:lnTo>
                  <a:lnTo>
                    <a:pt x="2286" y="2762"/>
                  </a:lnTo>
                  <a:lnTo>
                    <a:pt x="2282" y="2748"/>
                  </a:lnTo>
                  <a:lnTo>
                    <a:pt x="2276" y="2730"/>
                  </a:lnTo>
                  <a:lnTo>
                    <a:pt x="2276" y="2730"/>
                  </a:lnTo>
                  <a:lnTo>
                    <a:pt x="2270" y="2718"/>
                  </a:lnTo>
                  <a:lnTo>
                    <a:pt x="2264" y="2708"/>
                  </a:lnTo>
                  <a:lnTo>
                    <a:pt x="2250" y="2690"/>
                  </a:lnTo>
                  <a:lnTo>
                    <a:pt x="2236" y="2672"/>
                  </a:lnTo>
                  <a:lnTo>
                    <a:pt x="2230" y="2662"/>
                  </a:lnTo>
                  <a:lnTo>
                    <a:pt x="2224" y="2648"/>
                  </a:lnTo>
                  <a:lnTo>
                    <a:pt x="2224" y="2648"/>
                  </a:lnTo>
                  <a:lnTo>
                    <a:pt x="2220" y="2636"/>
                  </a:lnTo>
                  <a:lnTo>
                    <a:pt x="2214" y="2624"/>
                  </a:lnTo>
                  <a:lnTo>
                    <a:pt x="2198" y="2604"/>
                  </a:lnTo>
                  <a:lnTo>
                    <a:pt x="2182" y="2584"/>
                  </a:lnTo>
                  <a:lnTo>
                    <a:pt x="2168" y="2564"/>
                  </a:lnTo>
                  <a:lnTo>
                    <a:pt x="2168" y="2564"/>
                  </a:lnTo>
                  <a:lnTo>
                    <a:pt x="2160" y="2550"/>
                  </a:lnTo>
                  <a:lnTo>
                    <a:pt x="2154" y="2534"/>
                  </a:lnTo>
                  <a:lnTo>
                    <a:pt x="2148" y="2516"/>
                  </a:lnTo>
                  <a:lnTo>
                    <a:pt x="2144" y="2498"/>
                  </a:lnTo>
                  <a:lnTo>
                    <a:pt x="2142" y="2482"/>
                  </a:lnTo>
                  <a:lnTo>
                    <a:pt x="2142" y="2470"/>
                  </a:lnTo>
                  <a:lnTo>
                    <a:pt x="2144" y="2466"/>
                  </a:lnTo>
                  <a:lnTo>
                    <a:pt x="2146" y="2464"/>
                  </a:lnTo>
                  <a:lnTo>
                    <a:pt x="2148" y="2464"/>
                  </a:lnTo>
                  <a:lnTo>
                    <a:pt x="2154" y="2466"/>
                  </a:lnTo>
                  <a:lnTo>
                    <a:pt x="2154" y="2466"/>
                  </a:lnTo>
                  <a:lnTo>
                    <a:pt x="2168" y="2474"/>
                  </a:lnTo>
                  <a:lnTo>
                    <a:pt x="2172" y="2476"/>
                  </a:lnTo>
                  <a:lnTo>
                    <a:pt x="2178" y="2474"/>
                  </a:lnTo>
                  <a:lnTo>
                    <a:pt x="2186" y="2478"/>
                  </a:lnTo>
                  <a:lnTo>
                    <a:pt x="2186" y="2478"/>
                  </a:lnTo>
                  <a:lnTo>
                    <a:pt x="2198" y="2484"/>
                  </a:lnTo>
                  <a:lnTo>
                    <a:pt x="2202" y="2488"/>
                  </a:lnTo>
                  <a:lnTo>
                    <a:pt x="2206" y="2492"/>
                  </a:lnTo>
                  <a:lnTo>
                    <a:pt x="2214" y="2508"/>
                  </a:lnTo>
                  <a:lnTo>
                    <a:pt x="2222" y="2536"/>
                  </a:lnTo>
                  <a:lnTo>
                    <a:pt x="2222" y="2536"/>
                  </a:lnTo>
                  <a:lnTo>
                    <a:pt x="2228" y="2556"/>
                  </a:lnTo>
                  <a:lnTo>
                    <a:pt x="2236" y="2574"/>
                  </a:lnTo>
                  <a:lnTo>
                    <a:pt x="2244" y="2594"/>
                  </a:lnTo>
                  <a:lnTo>
                    <a:pt x="2254" y="2612"/>
                  </a:lnTo>
                  <a:lnTo>
                    <a:pt x="2264" y="2628"/>
                  </a:lnTo>
                  <a:lnTo>
                    <a:pt x="2276" y="2642"/>
                  </a:lnTo>
                  <a:lnTo>
                    <a:pt x="2288" y="2654"/>
                  </a:lnTo>
                  <a:lnTo>
                    <a:pt x="2300" y="2664"/>
                  </a:lnTo>
                  <a:lnTo>
                    <a:pt x="2300" y="2664"/>
                  </a:lnTo>
                  <a:lnTo>
                    <a:pt x="2308" y="2672"/>
                  </a:lnTo>
                  <a:lnTo>
                    <a:pt x="2314" y="2678"/>
                  </a:lnTo>
                  <a:lnTo>
                    <a:pt x="2320" y="2694"/>
                  </a:lnTo>
                  <a:lnTo>
                    <a:pt x="2324" y="2700"/>
                  </a:lnTo>
                  <a:lnTo>
                    <a:pt x="2328" y="2706"/>
                  </a:lnTo>
                  <a:lnTo>
                    <a:pt x="2338" y="2714"/>
                  </a:lnTo>
                  <a:lnTo>
                    <a:pt x="2352" y="2722"/>
                  </a:lnTo>
                  <a:lnTo>
                    <a:pt x="2352" y="2722"/>
                  </a:lnTo>
                  <a:lnTo>
                    <a:pt x="2360" y="2724"/>
                  </a:lnTo>
                  <a:lnTo>
                    <a:pt x="2364" y="2728"/>
                  </a:lnTo>
                  <a:lnTo>
                    <a:pt x="2368" y="2732"/>
                  </a:lnTo>
                  <a:lnTo>
                    <a:pt x="2370" y="2736"/>
                  </a:lnTo>
                  <a:lnTo>
                    <a:pt x="2368" y="2746"/>
                  </a:lnTo>
                  <a:lnTo>
                    <a:pt x="2366" y="2754"/>
                  </a:lnTo>
                  <a:lnTo>
                    <a:pt x="2364" y="2764"/>
                  </a:lnTo>
                  <a:lnTo>
                    <a:pt x="2362" y="2772"/>
                  </a:lnTo>
                  <a:lnTo>
                    <a:pt x="2364" y="2776"/>
                  </a:lnTo>
                  <a:lnTo>
                    <a:pt x="2368" y="2782"/>
                  </a:lnTo>
                  <a:lnTo>
                    <a:pt x="2372" y="2786"/>
                  </a:lnTo>
                  <a:lnTo>
                    <a:pt x="2380" y="2790"/>
                  </a:lnTo>
                  <a:lnTo>
                    <a:pt x="2380" y="2790"/>
                  </a:lnTo>
                  <a:lnTo>
                    <a:pt x="2394" y="2798"/>
                  </a:lnTo>
                  <a:lnTo>
                    <a:pt x="2402" y="2804"/>
                  </a:lnTo>
                  <a:lnTo>
                    <a:pt x="2408" y="2810"/>
                  </a:lnTo>
                  <a:lnTo>
                    <a:pt x="2410" y="2816"/>
                  </a:lnTo>
                  <a:lnTo>
                    <a:pt x="2422" y="2834"/>
                  </a:lnTo>
                  <a:lnTo>
                    <a:pt x="2432" y="2848"/>
                  </a:lnTo>
                  <a:lnTo>
                    <a:pt x="2450" y="2864"/>
                  </a:lnTo>
                  <a:lnTo>
                    <a:pt x="2450" y="2864"/>
                  </a:lnTo>
                  <a:lnTo>
                    <a:pt x="2476" y="2890"/>
                  </a:lnTo>
                  <a:lnTo>
                    <a:pt x="2494" y="2912"/>
                  </a:lnTo>
                  <a:lnTo>
                    <a:pt x="2504" y="2928"/>
                  </a:lnTo>
                  <a:lnTo>
                    <a:pt x="2512" y="2942"/>
                  </a:lnTo>
                  <a:lnTo>
                    <a:pt x="2516" y="2954"/>
                  </a:lnTo>
                  <a:lnTo>
                    <a:pt x="2518" y="2964"/>
                  </a:lnTo>
                  <a:lnTo>
                    <a:pt x="2522" y="2976"/>
                  </a:lnTo>
                  <a:lnTo>
                    <a:pt x="2526" y="2988"/>
                  </a:lnTo>
                  <a:lnTo>
                    <a:pt x="2526" y="2988"/>
                  </a:lnTo>
                  <a:lnTo>
                    <a:pt x="2530" y="2998"/>
                  </a:lnTo>
                  <a:lnTo>
                    <a:pt x="2530" y="3010"/>
                  </a:lnTo>
                  <a:lnTo>
                    <a:pt x="2528" y="3020"/>
                  </a:lnTo>
                  <a:lnTo>
                    <a:pt x="2524" y="3028"/>
                  </a:lnTo>
                  <a:lnTo>
                    <a:pt x="2518" y="3038"/>
                  </a:lnTo>
                  <a:lnTo>
                    <a:pt x="2516" y="3050"/>
                  </a:lnTo>
                  <a:lnTo>
                    <a:pt x="2516" y="3060"/>
                  </a:lnTo>
                  <a:lnTo>
                    <a:pt x="2520" y="3072"/>
                  </a:lnTo>
                  <a:lnTo>
                    <a:pt x="2520" y="3072"/>
                  </a:lnTo>
                  <a:lnTo>
                    <a:pt x="2528" y="3084"/>
                  </a:lnTo>
                  <a:lnTo>
                    <a:pt x="2534" y="3094"/>
                  </a:lnTo>
                  <a:lnTo>
                    <a:pt x="2550" y="3106"/>
                  </a:lnTo>
                  <a:lnTo>
                    <a:pt x="2570" y="3120"/>
                  </a:lnTo>
                  <a:lnTo>
                    <a:pt x="2580" y="3130"/>
                  </a:lnTo>
                  <a:lnTo>
                    <a:pt x="2594" y="3140"/>
                  </a:lnTo>
                  <a:lnTo>
                    <a:pt x="2594" y="3140"/>
                  </a:lnTo>
                  <a:lnTo>
                    <a:pt x="2606" y="3152"/>
                  </a:lnTo>
                  <a:lnTo>
                    <a:pt x="2618" y="3158"/>
                  </a:lnTo>
                  <a:lnTo>
                    <a:pt x="2628" y="3162"/>
                  </a:lnTo>
                  <a:lnTo>
                    <a:pt x="2638" y="3164"/>
                  </a:lnTo>
                  <a:lnTo>
                    <a:pt x="2648" y="3168"/>
                  </a:lnTo>
                  <a:lnTo>
                    <a:pt x="2658" y="3170"/>
                  </a:lnTo>
                  <a:lnTo>
                    <a:pt x="2668" y="3176"/>
                  </a:lnTo>
                  <a:lnTo>
                    <a:pt x="2680" y="3186"/>
                  </a:lnTo>
                  <a:lnTo>
                    <a:pt x="2680" y="3186"/>
                  </a:lnTo>
                  <a:lnTo>
                    <a:pt x="2694" y="3198"/>
                  </a:lnTo>
                  <a:lnTo>
                    <a:pt x="2714" y="3210"/>
                  </a:lnTo>
                  <a:lnTo>
                    <a:pt x="2736" y="3224"/>
                  </a:lnTo>
                  <a:lnTo>
                    <a:pt x="2762" y="3236"/>
                  </a:lnTo>
                  <a:lnTo>
                    <a:pt x="2814" y="3260"/>
                  </a:lnTo>
                  <a:lnTo>
                    <a:pt x="2862" y="3278"/>
                  </a:lnTo>
                  <a:lnTo>
                    <a:pt x="2862" y="3278"/>
                  </a:lnTo>
                  <a:lnTo>
                    <a:pt x="2880" y="3282"/>
                  </a:lnTo>
                  <a:lnTo>
                    <a:pt x="2894" y="3282"/>
                  </a:lnTo>
                  <a:lnTo>
                    <a:pt x="2906" y="3278"/>
                  </a:lnTo>
                  <a:lnTo>
                    <a:pt x="2916" y="3272"/>
                  </a:lnTo>
                  <a:lnTo>
                    <a:pt x="2926" y="3266"/>
                  </a:lnTo>
                  <a:lnTo>
                    <a:pt x="2938" y="3260"/>
                  </a:lnTo>
                  <a:lnTo>
                    <a:pt x="2950" y="3258"/>
                  </a:lnTo>
                  <a:lnTo>
                    <a:pt x="2968" y="3260"/>
                  </a:lnTo>
                  <a:lnTo>
                    <a:pt x="2968" y="3260"/>
                  </a:lnTo>
                  <a:lnTo>
                    <a:pt x="2984" y="3264"/>
                  </a:lnTo>
                  <a:lnTo>
                    <a:pt x="2996" y="3272"/>
                  </a:lnTo>
                  <a:lnTo>
                    <a:pt x="3006" y="3280"/>
                  </a:lnTo>
                  <a:lnTo>
                    <a:pt x="3014" y="3290"/>
                  </a:lnTo>
                  <a:lnTo>
                    <a:pt x="3032" y="3314"/>
                  </a:lnTo>
                  <a:lnTo>
                    <a:pt x="3042" y="3326"/>
                  </a:lnTo>
                  <a:lnTo>
                    <a:pt x="3054" y="3338"/>
                  </a:lnTo>
                  <a:lnTo>
                    <a:pt x="3054" y="3338"/>
                  </a:lnTo>
                  <a:lnTo>
                    <a:pt x="3072" y="3356"/>
                  </a:lnTo>
                  <a:lnTo>
                    <a:pt x="3086" y="3364"/>
                  </a:lnTo>
                  <a:lnTo>
                    <a:pt x="3094" y="3368"/>
                  </a:lnTo>
                  <a:lnTo>
                    <a:pt x="3104" y="3368"/>
                  </a:lnTo>
                  <a:lnTo>
                    <a:pt x="3104" y="3368"/>
                  </a:lnTo>
                  <a:lnTo>
                    <a:pt x="3116" y="3368"/>
                  </a:lnTo>
                  <a:lnTo>
                    <a:pt x="3124" y="3370"/>
                  </a:lnTo>
                  <a:lnTo>
                    <a:pt x="3140" y="3376"/>
                  </a:lnTo>
                  <a:lnTo>
                    <a:pt x="3140" y="3376"/>
                  </a:lnTo>
                  <a:lnTo>
                    <a:pt x="3146" y="3382"/>
                  </a:lnTo>
                  <a:lnTo>
                    <a:pt x="3150" y="3386"/>
                  </a:lnTo>
                  <a:lnTo>
                    <a:pt x="3152" y="3388"/>
                  </a:lnTo>
                  <a:lnTo>
                    <a:pt x="3160" y="3390"/>
                  </a:lnTo>
                  <a:lnTo>
                    <a:pt x="3160" y="3390"/>
                  </a:lnTo>
                  <a:lnTo>
                    <a:pt x="3174" y="3392"/>
                  </a:lnTo>
                  <a:lnTo>
                    <a:pt x="3186" y="3398"/>
                  </a:lnTo>
                  <a:lnTo>
                    <a:pt x="3196" y="3404"/>
                  </a:lnTo>
                  <a:lnTo>
                    <a:pt x="3204" y="3406"/>
                  </a:lnTo>
                  <a:lnTo>
                    <a:pt x="3204" y="3406"/>
                  </a:lnTo>
                  <a:lnTo>
                    <a:pt x="3204" y="3406"/>
                  </a:lnTo>
                  <a:lnTo>
                    <a:pt x="3204" y="3404"/>
                  </a:lnTo>
                  <a:lnTo>
                    <a:pt x="3202" y="3402"/>
                  </a:lnTo>
                  <a:lnTo>
                    <a:pt x="3202" y="3400"/>
                  </a:lnTo>
                  <a:lnTo>
                    <a:pt x="3210" y="3404"/>
                  </a:lnTo>
                  <a:lnTo>
                    <a:pt x="3210" y="3404"/>
                  </a:lnTo>
                  <a:lnTo>
                    <a:pt x="3212" y="3406"/>
                  </a:lnTo>
                  <a:lnTo>
                    <a:pt x="3218" y="3406"/>
                  </a:lnTo>
                  <a:lnTo>
                    <a:pt x="3226" y="3406"/>
                  </a:lnTo>
                  <a:lnTo>
                    <a:pt x="3234" y="3404"/>
                  </a:lnTo>
                  <a:lnTo>
                    <a:pt x="3236" y="3402"/>
                  </a:lnTo>
                  <a:lnTo>
                    <a:pt x="3234" y="3400"/>
                  </a:lnTo>
                  <a:lnTo>
                    <a:pt x="3234" y="3400"/>
                  </a:lnTo>
                  <a:lnTo>
                    <a:pt x="3230" y="3398"/>
                  </a:lnTo>
                  <a:lnTo>
                    <a:pt x="3230" y="3396"/>
                  </a:lnTo>
                  <a:lnTo>
                    <a:pt x="3230" y="3394"/>
                  </a:lnTo>
                  <a:lnTo>
                    <a:pt x="3232" y="3394"/>
                  </a:lnTo>
                  <a:lnTo>
                    <a:pt x="3232" y="3394"/>
                  </a:lnTo>
                  <a:lnTo>
                    <a:pt x="3236" y="3396"/>
                  </a:lnTo>
                  <a:lnTo>
                    <a:pt x="3238" y="3396"/>
                  </a:lnTo>
                  <a:lnTo>
                    <a:pt x="3240" y="3392"/>
                  </a:lnTo>
                  <a:lnTo>
                    <a:pt x="3240" y="3392"/>
                  </a:lnTo>
                  <a:lnTo>
                    <a:pt x="3242" y="3398"/>
                  </a:lnTo>
                  <a:lnTo>
                    <a:pt x="3242" y="3398"/>
                  </a:lnTo>
                  <a:lnTo>
                    <a:pt x="3248" y="3406"/>
                  </a:lnTo>
                  <a:lnTo>
                    <a:pt x="3252" y="3410"/>
                  </a:lnTo>
                  <a:lnTo>
                    <a:pt x="3254" y="3412"/>
                  </a:lnTo>
                  <a:lnTo>
                    <a:pt x="3252" y="3416"/>
                  </a:lnTo>
                  <a:lnTo>
                    <a:pt x="3252" y="3416"/>
                  </a:lnTo>
                  <a:lnTo>
                    <a:pt x="3250" y="3418"/>
                  </a:lnTo>
                  <a:lnTo>
                    <a:pt x="3250" y="3418"/>
                  </a:lnTo>
                  <a:lnTo>
                    <a:pt x="3246" y="3416"/>
                  </a:lnTo>
                  <a:lnTo>
                    <a:pt x="3244" y="3412"/>
                  </a:lnTo>
                  <a:lnTo>
                    <a:pt x="3242" y="3412"/>
                  </a:lnTo>
                  <a:lnTo>
                    <a:pt x="3240" y="3414"/>
                  </a:lnTo>
                  <a:lnTo>
                    <a:pt x="3240" y="3414"/>
                  </a:lnTo>
                  <a:lnTo>
                    <a:pt x="3238" y="3418"/>
                  </a:lnTo>
                  <a:lnTo>
                    <a:pt x="3242" y="3422"/>
                  </a:lnTo>
                  <a:lnTo>
                    <a:pt x="3246" y="3426"/>
                  </a:lnTo>
                  <a:lnTo>
                    <a:pt x="3252" y="3434"/>
                  </a:lnTo>
                  <a:lnTo>
                    <a:pt x="3252" y="3434"/>
                  </a:lnTo>
                  <a:lnTo>
                    <a:pt x="3258" y="3442"/>
                  </a:lnTo>
                  <a:lnTo>
                    <a:pt x="3266" y="3448"/>
                  </a:lnTo>
                  <a:lnTo>
                    <a:pt x="3274" y="3454"/>
                  </a:lnTo>
                  <a:lnTo>
                    <a:pt x="3278" y="3460"/>
                  </a:lnTo>
                  <a:lnTo>
                    <a:pt x="3282" y="3466"/>
                  </a:lnTo>
                  <a:lnTo>
                    <a:pt x="3282" y="3466"/>
                  </a:lnTo>
                  <a:lnTo>
                    <a:pt x="3288" y="3478"/>
                  </a:lnTo>
                  <a:lnTo>
                    <a:pt x="3294" y="3486"/>
                  </a:lnTo>
                  <a:lnTo>
                    <a:pt x="3304" y="3494"/>
                  </a:lnTo>
                  <a:lnTo>
                    <a:pt x="3316" y="3506"/>
                  </a:lnTo>
                  <a:lnTo>
                    <a:pt x="3316" y="3506"/>
                  </a:lnTo>
                  <a:lnTo>
                    <a:pt x="3318" y="3510"/>
                  </a:lnTo>
                  <a:lnTo>
                    <a:pt x="3318" y="3512"/>
                  </a:lnTo>
                  <a:lnTo>
                    <a:pt x="3314" y="3514"/>
                  </a:lnTo>
                  <a:lnTo>
                    <a:pt x="3310" y="3518"/>
                  </a:lnTo>
                  <a:lnTo>
                    <a:pt x="3310" y="3518"/>
                  </a:lnTo>
                  <a:lnTo>
                    <a:pt x="3310" y="3520"/>
                  </a:lnTo>
                  <a:lnTo>
                    <a:pt x="3310" y="3520"/>
                  </a:lnTo>
                  <a:lnTo>
                    <a:pt x="3316" y="3522"/>
                  </a:lnTo>
                  <a:lnTo>
                    <a:pt x="3318" y="3522"/>
                  </a:lnTo>
                  <a:lnTo>
                    <a:pt x="3318" y="3522"/>
                  </a:lnTo>
                  <a:lnTo>
                    <a:pt x="3318" y="3528"/>
                  </a:lnTo>
                  <a:lnTo>
                    <a:pt x="3318" y="3528"/>
                  </a:lnTo>
                  <a:lnTo>
                    <a:pt x="3318" y="3534"/>
                  </a:lnTo>
                  <a:lnTo>
                    <a:pt x="3316" y="3534"/>
                  </a:lnTo>
                  <a:lnTo>
                    <a:pt x="3314" y="3536"/>
                  </a:lnTo>
                  <a:lnTo>
                    <a:pt x="3312" y="3540"/>
                  </a:lnTo>
                  <a:lnTo>
                    <a:pt x="3312" y="3540"/>
                  </a:lnTo>
                  <a:lnTo>
                    <a:pt x="3312" y="3550"/>
                  </a:lnTo>
                  <a:lnTo>
                    <a:pt x="3314" y="3558"/>
                  </a:lnTo>
                  <a:lnTo>
                    <a:pt x="3318" y="3564"/>
                  </a:lnTo>
                  <a:lnTo>
                    <a:pt x="3322" y="3566"/>
                  </a:lnTo>
                  <a:lnTo>
                    <a:pt x="3322" y="3566"/>
                  </a:lnTo>
                  <a:lnTo>
                    <a:pt x="3330" y="3570"/>
                  </a:lnTo>
                  <a:lnTo>
                    <a:pt x="3334" y="3574"/>
                  </a:lnTo>
                  <a:lnTo>
                    <a:pt x="3338" y="3578"/>
                  </a:lnTo>
                  <a:lnTo>
                    <a:pt x="3338" y="3578"/>
                  </a:lnTo>
                  <a:lnTo>
                    <a:pt x="3340" y="3582"/>
                  </a:lnTo>
                  <a:lnTo>
                    <a:pt x="3342" y="3580"/>
                  </a:lnTo>
                  <a:lnTo>
                    <a:pt x="3348" y="3574"/>
                  </a:lnTo>
                  <a:lnTo>
                    <a:pt x="3348" y="3574"/>
                  </a:lnTo>
                  <a:lnTo>
                    <a:pt x="3350" y="3572"/>
                  </a:lnTo>
                  <a:lnTo>
                    <a:pt x="3350" y="3570"/>
                  </a:lnTo>
                  <a:lnTo>
                    <a:pt x="3348" y="3566"/>
                  </a:lnTo>
                  <a:lnTo>
                    <a:pt x="3338" y="3558"/>
                  </a:lnTo>
                  <a:lnTo>
                    <a:pt x="3338" y="3558"/>
                  </a:lnTo>
                  <a:lnTo>
                    <a:pt x="3336" y="3554"/>
                  </a:lnTo>
                  <a:lnTo>
                    <a:pt x="3336" y="3552"/>
                  </a:lnTo>
                  <a:lnTo>
                    <a:pt x="3336" y="3550"/>
                  </a:lnTo>
                  <a:lnTo>
                    <a:pt x="3338" y="3552"/>
                  </a:lnTo>
                  <a:lnTo>
                    <a:pt x="3338" y="3552"/>
                  </a:lnTo>
                  <a:lnTo>
                    <a:pt x="3342" y="3554"/>
                  </a:lnTo>
                  <a:lnTo>
                    <a:pt x="3348" y="3558"/>
                  </a:lnTo>
                  <a:lnTo>
                    <a:pt x="3354" y="3562"/>
                  </a:lnTo>
                  <a:lnTo>
                    <a:pt x="3358" y="3566"/>
                  </a:lnTo>
                  <a:lnTo>
                    <a:pt x="3358" y="3566"/>
                  </a:lnTo>
                  <a:lnTo>
                    <a:pt x="3358" y="3576"/>
                  </a:lnTo>
                  <a:lnTo>
                    <a:pt x="3360" y="3578"/>
                  </a:lnTo>
                  <a:lnTo>
                    <a:pt x="3362" y="3582"/>
                  </a:lnTo>
                  <a:lnTo>
                    <a:pt x="3362" y="3582"/>
                  </a:lnTo>
                  <a:lnTo>
                    <a:pt x="3366" y="3584"/>
                  </a:lnTo>
                  <a:lnTo>
                    <a:pt x="3368" y="3586"/>
                  </a:lnTo>
                  <a:lnTo>
                    <a:pt x="3374" y="3586"/>
                  </a:lnTo>
                  <a:lnTo>
                    <a:pt x="3384" y="3592"/>
                  </a:lnTo>
                  <a:lnTo>
                    <a:pt x="3384" y="3592"/>
                  </a:lnTo>
                  <a:lnTo>
                    <a:pt x="3398" y="3604"/>
                  </a:lnTo>
                  <a:lnTo>
                    <a:pt x="3402" y="3608"/>
                  </a:lnTo>
                  <a:lnTo>
                    <a:pt x="3402" y="3612"/>
                  </a:lnTo>
                  <a:lnTo>
                    <a:pt x="3402" y="3612"/>
                  </a:lnTo>
                  <a:lnTo>
                    <a:pt x="3402" y="3620"/>
                  </a:lnTo>
                  <a:lnTo>
                    <a:pt x="3400" y="3624"/>
                  </a:lnTo>
                  <a:lnTo>
                    <a:pt x="3398" y="3626"/>
                  </a:lnTo>
                  <a:lnTo>
                    <a:pt x="3398" y="3626"/>
                  </a:lnTo>
                  <a:lnTo>
                    <a:pt x="3398" y="3628"/>
                  </a:lnTo>
                  <a:lnTo>
                    <a:pt x="3396" y="3630"/>
                  </a:lnTo>
                  <a:lnTo>
                    <a:pt x="3400" y="3634"/>
                  </a:lnTo>
                  <a:lnTo>
                    <a:pt x="3404" y="3636"/>
                  </a:lnTo>
                  <a:lnTo>
                    <a:pt x="3408" y="3638"/>
                  </a:lnTo>
                  <a:lnTo>
                    <a:pt x="3408" y="3638"/>
                  </a:lnTo>
                  <a:lnTo>
                    <a:pt x="3410" y="3640"/>
                  </a:lnTo>
                  <a:lnTo>
                    <a:pt x="3414" y="3640"/>
                  </a:lnTo>
                  <a:lnTo>
                    <a:pt x="3414" y="3642"/>
                  </a:lnTo>
                  <a:lnTo>
                    <a:pt x="3416" y="3640"/>
                  </a:lnTo>
                  <a:lnTo>
                    <a:pt x="3416" y="3640"/>
                  </a:lnTo>
                  <a:lnTo>
                    <a:pt x="3416" y="3636"/>
                  </a:lnTo>
                  <a:lnTo>
                    <a:pt x="3414" y="3634"/>
                  </a:lnTo>
                  <a:lnTo>
                    <a:pt x="3410" y="3630"/>
                  </a:lnTo>
                  <a:lnTo>
                    <a:pt x="3406" y="3626"/>
                  </a:lnTo>
                  <a:lnTo>
                    <a:pt x="3408" y="3626"/>
                  </a:lnTo>
                  <a:lnTo>
                    <a:pt x="3410" y="3624"/>
                  </a:lnTo>
                  <a:lnTo>
                    <a:pt x="3410" y="3624"/>
                  </a:lnTo>
                  <a:lnTo>
                    <a:pt x="3414" y="3622"/>
                  </a:lnTo>
                  <a:lnTo>
                    <a:pt x="3414" y="3624"/>
                  </a:lnTo>
                  <a:lnTo>
                    <a:pt x="3416" y="3628"/>
                  </a:lnTo>
                  <a:lnTo>
                    <a:pt x="3418" y="3630"/>
                  </a:lnTo>
                  <a:lnTo>
                    <a:pt x="3418" y="3630"/>
                  </a:lnTo>
                  <a:lnTo>
                    <a:pt x="3420" y="3630"/>
                  </a:lnTo>
                  <a:lnTo>
                    <a:pt x="3422" y="3632"/>
                  </a:lnTo>
                  <a:lnTo>
                    <a:pt x="3422" y="3636"/>
                  </a:lnTo>
                  <a:lnTo>
                    <a:pt x="3422" y="3642"/>
                  </a:lnTo>
                  <a:lnTo>
                    <a:pt x="3422" y="3646"/>
                  </a:lnTo>
                  <a:lnTo>
                    <a:pt x="3422" y="3646"/>
                  </a:lnTo>
                  <a:lnTo>
                    <a:pt x="3428" y="3654"/>
                  </a:lnTo>
                  <a:lnTo>
                    <a:pt x="3430" y="3656"/>
                  </a:lnTo>
                  <a:lnTo>
                    <a:pt x="3432" y="3656"/>
                  </a:lnTo>
                  <a:lnTo>
                    <a:pt x="3432" y="3656"/>
                  </a:lnTo>
                  <a:lnTo>
                    <a:pt x="3434" y="3648"/>
                  </a:lnTo>
                  <a:lnTo>
                    <a:pt x="3436" y="3646"/>
                  </a:lnTo>
                  <a:lnTo>
                    <a:pt x="3440" y="3644"/>
                  </a:lnTo>
                  <a:lnTo>
                    <a:pt x="3440" y="3644"/>
                  </a:lnTo>
                  <a:lnTo>
                    <a:pt x="3452" y="3646"/>
                  </a:lnTo>
                  <a:lnTo>
                    <a:pt x="3464" y="3650"/>
                  </a:lnTo>
                  <a:lnTo>
                    <a:pt x="3472" y="3652"/>
                  </a:lnTo>
                  <a:lnTo>
                    <a:pt x="3476" y="3654"/>
                  </a:lnTo>
                  <a:lnTo>
                    <a:pt x="3476" y="3654"/>
                  </a:lnTo>
                  <a:lnTo>
                    <a:pt x="3478" y="3652"/>
                  </a:lnTo>
                  <a:lnTo>
                    <a:pt x="3480" y="3654"/>
                  </a:lnTo>
                  <a:lnTo>
                    <a:pt x="3482" y="3662"/>
                  </a:lnTo>
                  <a:lnTo>
                    <a:pt x="3482" y="3662"/>
                  </a:lnTo>
                  <a:lnTo>
                    <a:pt x="3484" y="3666"/>
                  </a:lnTo>
                  <a:lnTo>
                    <a:pt x="3484" y="3670"/>
                  </a:lnTo>
                  <a:lnTo>
                    <a:pt x="3486" y="3672"/>
                  </a:lnTo>
                  <a:lnTo>
                    <a:pt x="3490" y="3676"/>
                  </a:lnTo>
                  <a:lnTo>
                    <a:pt x="3490" y="3676"/>
                  </a:lnTo>
                  <a:lnTo>
                    <a:pt x="3496" y="3678"/>
                  </a:lnTo>
                  <a:lnTo>
                    <a:pt x="3498" y="3678"/>
                  </a:lnTo>
                  <a:lnTo>
                    <a:pt x="3498" y="3674"/>
                  </a:lnTo>
                  <a:lnTo>
                    <a:pt x="3498" y="3674"/>
                  </a:lnTo>
                  <a:lnTo>
                    <a:pt x="3500" y="3668"/>
                  </a:lnTo>
                  <a:lnTo>
                    <a:pt x="3502" y="3666"/>
                  </a:lnTo>
                  <a:lnTo>
                    <a:pt x="3504" y="3666"/>
                  </a:lnTo>
                  <a:lnTo>
                    <a:pt x="3504" y="3668"/>
                  </a:lnTo>
                  <a:lnTo>
                    <a:pt x="3504" y="3668"/>
                  </a:lnTo>
                  <a:lnTo>
                    <a:pt x="3504" y="3672"/>
                  </a:lnTo>
                  <a:lnTo>
                    <a:pt x="3508" y="3680"/>
                  </a:lnTo>
                  <a:lnTo>
                    <a:pt x="3510" y="3686"/>
                  </a:lnTo>
                  <a:lnTo>
                    <a:pt x="3510" y="3694"/>
                  </a:lnTo>
                  <a:lnTo>
                    <a:pt x="3510" y="3694"/>
                  </a:lnTo>
                  <a:lnTo>
                    <a:pt x="3510" y="3696"/>
                  </a:lnTo>
                  <a:lnTo>
                    <a:pt x="3510" y="3698"/>
                  </a:lnTo>
                  <a:lnTo>
                    <a:pt x="3516" y="3698"/>
                  </a:lnTo>
                  <a:lnTo>
                    <a:pt x="3528" y="3696"/>
                  </a:lnTo>
                  <a:lnTo>
                    <a:pt x="3528" y="3696"/>
                  </a:lnTo>
                  <a:lnTo>
                    <a:pt x="3530" y="3696"/>
                  </a:lnTo>
                  <a:lnTo>
                    <a:pt x="3532" y="3696"/>
                  </a:lnTo>
                  <a:lnTo>
                    <a:pt x="3532" y="3692"/>
                  </a:lnTo>
                  <a:lnTo>
                    <a:pt x="3532" y="3690"/>
                  </a:lnTo>
                  <a:lnTo>
                    <a:pt x="3538" y="3688"/>
                  </a:lnTo>
                  <a:lnTo>
                    <a:pt x="3538" y="3688"/>
                  </a:lnTo>
                  <a:lnTo>
                    <a:pt x="3544" y="3688"/>
                  </a:lnTo>
                  <a:lnTo>
                    <a:pt x="3546" y="3686"/>
                  </a:lnTo>
                  <a:lnTo>
                    <a:pt x="3548" y="3684"/>
                  </a:lnTo>
                  <a:lnTo>
                    <a:pt x="3546" y="3680"/>
                  </a:lnTo>
                  <a:lnTo>
                    <a:pt x="3542" y="3672"/>
                  </a:lnTo>
                  <a:lnTo>
                    <a:pt x="3542" y="3672"/>
                  </a:lnTo>
                  <a:lnTo>
                    <a:pt x="3536" y="3664"/>
                  </a:lnTo>
                  <a:lnTo>
                    <a:pt x="3534" y="3660"/>
                  </a:lnTo>
                  <a:lnTo>
                    <a:pt x="3534" y="3658"/>
                  </a:lnTo>
                  <a:lnTo>
                    <a:pt x="3532" y="3658"/>
                  </a:lnTo>
                  <a:lnTo>
                    <a:pt x="3532" y="3658"/>
                  </a:lnTo>
                  <a:lnTo>
                    <a:pt x="3530" y="3658"/>
                  </a:lnTo>
                  <a:lnTo>
                    <a:pt x="3528" y="3656"/>
                  </a:lnTo>
                  <a:lnTo>
                    <a:pt x="3526" y="3652"/>
                  </a:lnTo>
                  <a:lnTo>
                    <a:pt x="3528" y="3648"/>
                  </a:lnTo>
                  <a:lnTo>
                    <a:pt x="3530" y="3646"/>
                  </a:lnTo>
                  <a:lnTo>
                    <a:pt x="3532" y="3646"/>
                  </a:lnTo>
                  <a:lnTo>
                    <a:pt x="3532" y="3646"/>
                  </a:lnTo>
                  <a:lnTo>
                    <a:pt x="3538" y="3644"/>
                  </a:lnTo>
                  <a:lnTo>
                    <a:pt x="3544" y="3642"/>
                  </a:lnTo>
                  <a:lnTo>
                    <a:pt x="3550" y="3636"/>
                  </a:lnTo>
                  <a:lnTo>
                    <a:pt x="3556" y="3628"/>
                  </a:lnTo>
                  <a:lnTo>
                    <a:pt x="3556" y="3628"/>
                  </a:lnTo>
                  <a:lnTo>
                    <a:pt x="3558" y="3624"/>
                  </a:lnTo>
                  <a:lnTo>
                    <a:pt x="3558" y="3622"/>
                  </a:lnTo>
                  <a:lnTo>
                    <a:pt x="3558" y="3618"/>
                  </a:lnTo>
                  <a:lnTo>
                    <a:pt x="3562" y="3616"/>
                  </a:lnTo>
                  <a:lnTo>
                    <a:pt x="3562" y="3616"/>
                  </a:lnTo>
                  <a:lnTo>
                    <a:pt x="3566" y="3614"/>
                  </a:lnTo>
                  <a:lnTo>
                    <a:pt x="3568" y="3612"/>
                  </a:lnTo>
                  <a:lnTo>
                    <a:pt x="3570" y="3610"/>
                  </a:lnTo>
                  <a:lnTo>
                    <a:pt x="3576" y="3610"/>
                  </a:lnTo>
                  <a:lnTo>
                    <a:pt x="3576" y="3610"/>
                  </a:lnTo>
                  <a:lnTo>
                    <a:pt x="3586" y="3612"/>
                  </a:lnTo>
                  <a:lnTo>
                    <a:pt x="3598" y="3620"/>
                  </a:lnTo>
                  <a:lnTo>
                    <a:pt x="3606" y="3626"/>
                  </a:lnTo>
                  <a:lnTo>
                    <a:pt x="3608" y="3630"/>
                  </a:lnTo>
                  <a:lnTo>
                    <a:pt x="3608" y="3632"/>
                  </a:lnTo>
                  <a:lnTo>
                    <a:pt x="3608" y="3632"/>
                  </a:lnTo>
                  <a:lnTo>
                    <a:pt x="3606" y="3636"/>
                  </a:lnTo>
                  <a:lnTo>
                    <a:pt x="3608" y="3638"/>
                  </a:lnTo>
                  <a:lnTo>
                    <a:pt x="3610" y="3640"/>
                  </a:lnTo>
                  <a:lnTo>
                    <a:pt x="3612" y="3640"/>
                  </a:lnTo>
                  <a:lnTo>
                    <a:pt x="3612" y="3640"/>
                  </a:lnTo>
                  <a:lnTo>
                    <a:pt x="3616" y="3638"/>
                  </a:lnTo>
                  <a:lnTo>
                    <a:pt x="3616" y="3638"/>
                  </a:lnTo>
                  <a:lnTo>
                    <a:pt x="3618" y="3638"/>
                  </a:lnTo>
                  <a:lnTo>
                    <a:pt x="3620" y="3638"/>
                  </a:lnTo>
                  <a:lnTo>
                    <a:pt x="3620" y="3638"/>
                  </a:lnTo>
                  <a:lnTo>
                    <a:pt x="3622" y="3638"/>
                  </a:lnTo>
                  <a:lnTo>
                    <a:pt x="3620" y="3640"/>
                  </a:lnTo>
                  <a:lnTo>
                    <a:pt x="3618" y="3648"/>
                  </a:lnTo>
                  <a:lnTo>
                    <a:pt x="3614" y="3658"/>
                  </a:lnTo>
                  <a:lnTo>
                    <a:pt x="3612" y="3662"/>
                  </a:lnTo>
                  <a:lnTo>
                    <a:pt x="3614" y="3666"/>
                  </a:lnTo>
                  <a:lnTo>
                    <a:pt x="3614" y="3666"/>
                  </a:lnTo>
                  <a:lnTo>
                    <a:pt x="3622" y="3682"/>
                  </a:lnTo>
                  <a:lnTo>
                    <a:pt x="3626" y="3690"/>
                  </a:lnTo>
                  <a:lnTo>
                    <a:pt x="3632" y="3696"/>
                  </a:lnTo>
                  <a:lnTo>
                    <a:pt x="3632" y="3696"/>
                  </a:lnTo>
                  <a:lnTo>
                    <a:pt x="3636" y="3700"/>
                  </a:lnTo>
                  <a:lnTo>
                    <a:pt x="3638" y="3702"/>
                  </a:lnTo>
                  <a:lnTo>
                    <a:pt x="3640" y="3704"/>
                  </a:lnTo>
                  <a:lnTo>
                    <a:pt x="3640" y="3708"/>
                  </a:lnTo>
                  <a:lnTo>
                    <a:pt x="3672" y="3654"/>
                  </a:lnTo>
                  <a:lnTo>
                    <a:pt x="3672" y="3654"/>
                  </a:lnTo>
                  <a:lnTo>
                    <a:pt x="3654" y="3626"/>
                  </a:lnTo>
                  <a:lnTo>
                    <a:pt x="3654" y="3626"/>
                  </a:lnTo>
                  <a:close/>
                  <a:moveTo>
                    <a:pt x="3590" y="1870"/>
                  </a:moveTo>
                  <a:lnTo>
                    <a:pt x="3590" y="1870"/>
                  </a:lnTo>
                  <a:lnTo>
                    <a:pt x="3570" y="1886"/>
                  </a:lnTo>
                  <a:lnTo>
                    <a:pt x="3558" y="1894"/>
                  </a:lnTo>
                  <a:lnTo>
                    <a:pt x="3546" y="1900"/>
                  </a:lnTo>
                  <a:lnTo>
                    <a:pt x="3546" y="1900"/>
                  </a:lnTo>
                  <a:lnTo>
                    <a:pt x="3536" y="1904"/>
                  </a:lnTo>
                  <a:lnTo>
                    <a:pt x="3524" y="1910"/>
                  </a:lnTo>
                  <a:lnTo>
                    <a:pt x="3508" y="1920"/>
                  </a:lnTo>
                  <a:lnTo>
                    <a:pt x="3488" y="1932"/>
                  </a:lnTo>
                  <a:lnTo>
                    <a:pt x="3488" y="1932"/>
                  </a:lnTo>
                  <a:lnTo>
                    <a:pt x="3466" y="1938"/>
                  </a:lnTo>
                  <a:lnTo>
                    <a:pt x="3448" y="1942"/>
                  </a:lnTo>
                  <a:lnTo>
                    <a:pt x="3434" y="1942"/>
                  </a:lnTo>
                  <a:lnTo>
                    <a:pt x="3426" y="1940"/>
                  </a:lnTo>
                  <a:lnTo>
                    <a:pt x="3426" y="1940"/>
                  </a:lnTo>
                  <a:lnTo>
                    <a:pt x="3424" y="1938"/>
                  </a:lnTo>
                  <a:lnTo>
                    <a:pt x="3424" y="1938"/>
                  </a:lnTo>
                  <a:lnTo>
                    <a:pt x="3430" y="1936"/>
                  </a:lnTo>
                  <a:lnTo>
                    <a:pt x="3434" y="1936"/>
                  </a:lnTo>
                  <a:lnTo>
                    <a:pt x="3434" y="1934"/>
                  </a:lnTo>
                  <a:lnTo>
                    <a:pt x="3434" y="1934"/>
                  </a:lnTo>
                  <a:lnTo>
                    <a:pt x="3434" y="1934"/>
                  </a:lnTo>
                  <a:lnTo>
                    <a:pt x="3426" y="1932"/>
                  </a:lnTo>
                  <a:lnTo>
                    <a:pt x="3418" y="1930"/>
                  </a:lnTo>
                  <a:lnTo>
                    <a:pt x="3410" y="1930"/>
                  </a:lnTo>
                  <a:lnTo>
                    <a:pt x="3408" y="1928"/>
                  </a:lnTo>
                  <a:lnTo>
                    <a:pt x="3406" y="1926"/>
                  </a:lnTo>
                  <a:lnTo>
                    <a:pt x="3406" y="1926"/>
                  </a:lnTo>
                  <a:lnTo>
                    <a:pt x="3408" y="1922"/>
                  </a:lnTo>
                  <a:lnTo>
                    <a:pt x="3410" y="1916"/>
                  </a:lnTo>
                  <a:lnTo>
                    <a:pt x="3414" y="1910"/>
                  </a:lnTo>
                  <a:lnTo>
                    <a:pt x="3416" y="1900"/>
                  </a:lnTo>
                  <a:lnTo>
                    <a:pt x="3416" y="1900"/>
                  </a:lnTo>
                  <a:lnTo>
                    <a:pt x="3420" y="1892"/>
                  </a:lnTo>
                  <a:lnTo>
                    <a:pt x="3422" y="1890"/>
                  </a:lnTo>
                  <a:lnTo>
                    <a:pt x="3426" y="1886"/>
                  </a:lnTo>
                  <a:lnTo>
                    <a:pt x="3430" y="1880"/>
                  </a:lnTo>
                  <a:lnTo>
                    <a:pt x="3430" y="1880"/>
                  </a:lnTo>
                  <a:lnTo>
                    <a:pt x="3434" y="1872"/>
                  </a:lnTo>
                  <a:lnTo>
                    <a:pt x="3436" y="1870"/>
                  </a:lnTo>
                  <a:lnTo>
                    <a:pt x="3438" y="1872"/>
                  </a:lnTo>
                  <a:lnTo>
                    <a:pt x="3440" y="1880"/>
                  </a:lnTo>
                  <a:lnTo>
                    <a:pt x="3440" y="1880"/>
                  </a:lnTo>
                  <a:lnTo>
                    <a:pt x="3446" y="1882"/>
                  </a:lnTo>
                  <a:lnTo>
                    <a:pt x="3448" y="1884"/>
                  </a:lnTo>
                  <a:lnTo>
                    <a:pt x="3450" y="1886"/>
                  </a:lnTo>
                  <a:lnTo>
                    <a:pt x="3448" y="1888"/>
                  </a:lnTo>
                  <a:lnTo>
                    <a:pt x="3442" y="1892"/>
                  </a:lnTo>
                  <a:lnTo>
                    <a:pt x="3432" y="1894"/>
                  </a:lnTo>
                  <a:lnTo>
                    <a:pt x="3432" y="1894"/>
                  </a:lnTo>
                  <a:lnTo>
                    <a:pt x="3426" y="1894"/>
                  </a:lnTo>
                  <a:lnTo>
                    <a:pt x="3424" y="1896"/>
                  </a:lnTo>
                  <a:lnTo>
                    <a:pt x="3422" y="1898"/>
                  </a:lnTo>
                  <a:lnTo>
                    <a:pt x="3422" y="1902"/>
                  </a:lnTo>
                  <a:lnTo>
                    <a:pt x="3422" y="1904"/>
                  </a:lnTo>
                  <a:lnTo>
                    <a:pt x="3424" y="1906"/>
                  </a:lnTo>
                  <a:lnTo>
                    <a:pt x="3428" y="1908"/>
                  </a:lnTo>
                  <a:lnTo>
                    <a:pt x="3432" y="1908"/>
                  </a:lnTo>
                  <a:lnTo>
                    <a:pt x="3432" y="1908"/>
                  </a:lnTo>
                  <a:lnTo>
                    <a:pt x="3438" y="1908"/>
                  </a:lnTo>
                  <a:lnTo>
                    <a:pt x="3442" y="1910"/>
                  </a:lnTo>
                  <a:lnTo>
                    <a:pt x="3444" y="1912"/>
                  </a:lnTo>
                  <a:lnTo>
                    <a:pt x="3446" y="1910"/>
                  </a:lnTo>
                  <a:lnTo>
                    <a:pt x="3446" y="1910"/>
                  </a:lnTo>
                  <a:lnTo>
                    <a:pt x="3450" y="1904"/>
                  </a:lnTo>
                  <a:lnTo>
                    <a:pt x="3456" y="1900"/>
                  </a:lnTo>
                  <a:lnTo>
                    <a:pt x="3466" y="1896"/>
                  </a:lnTo>
                  <a:lnTo>
                    <a:pt x="3466" y="1896"/>
                  </a:lnTo>
                  <a:lnTo>
                    <a:pt x="3470" y="1892"/>
                  </a:lnTo>
                  <a:lnTo>
                    <a:pt x="3474" y="1888"/>
                  </a:lnTo>
                  <a:lnTo>
                    <a:pt x="3482" y="1880"/>
                  </a:lnTo>
                  <a:lnTo>
                    <a:pt x="3488" y="1876"/>
                  </a:lnTo>
                  <a:lnTo>
                    <a:pt x="3496" y="1874"/>
                  </a:lnTo>
                  <a:lnTo>
                    <a:pt x="3504" y="1874"/>
                  </a:lnTo>
                  <a:lnTo>
                    <a:pt x="3518" y="1876"/>
                  </a:lnTo>
                  <a:lnTo>
                    <a:pt x="3518" y="1876"/>
                  </a:lnTo>
                  <a:lnTo>
                    <a:pt x="3534" y="1880"/>
                  </a:lnTo>
                  <a:lnTo>
                    <a:pt x="3538" y="1880"/>
                  </a:lnTo>
                  <a:lnTo>
                    <a:pt x="3536" y="1878"/>
                  </a:lnTo>
                  <a:lnTo>
                    <a:pt x="3532" y="1876"/>
                  </a:lnTo>
                  <a:lnTo>
                    <a:pt x="3532" y="1872"/>
                  </a:lnTo>
                  <a:lnTo>
                    <a:pt x="3532" y="1870"/>
                  </a:lnTo>
                  <a:lnTo>
                    <a:pt x="3532" y="1870"/>
                  </a:lnTo>
                  <a:lnTo>
                    <a:pt x="3536" y="1866"/>
                  </a:lnTo>
                  <a:lnTo>
                    <a:pt x="3540" y="1864"/>
                  </a:lnTo>
                  <a:lnTo>
                    <a:pt x="3560" y="1862"/>
                  </a:lnTo>
                  <a:lnTo>
                    <a:pt x="3560" y="1862"/>
                  </a:lnTo>
                  <a:lnTo>
                    <a:pt x="3580" y="1860"/>
                  </a:lnTo>
                  <a:lnTo>
                    <a:pt x="3584" y="1860"/>
                  </a:lnTo>
                  <a:lnTo>
                    <a:pt x="3586" y="1858"/>
                  </a:lnTo>
                  <a:lnTo>
                    <a:pt x="3586" y="1858"/>
                  </a:lnTo>
                  <a:lnTo>
                    <a:pt x="3586" y="1854"/>
                  </a:lnTo>
                  <a:lnTo>
                    <a:pt x="3586" y="1852"/>
                  </a:lnTo>
                  <a:lnTo>
                    <a:pt x="3588" y="1850"/>
                  </a:lnTo>
                  <a:lnTo>
                    <a:pt x="3588" y="1850"/>
                  </a:lnTo>
                  <a:lnTo>
                    <a:pt x="3590" y="1850"/>
                  </a:lnTo>
                  <a:lnTo>
                    <a:pt x="3592" y="1852"/>
                  </a:lnTo>
                  <a:lnTo>
                    <a:pt x="3594" y="1858"/>
                  </a:lnTo>
                  <a:lnTo>
                    <a:pt x="3592" y="1864"/>
                  </a:lnTo>
                  <a:lnTo>
                    <a:pt x="3590" y="1870"/>
                  </a:lnTo>
                  <a:lnTo>
                    <a:pt x="3590" y="1870"/>
                  </a:lnTo>
                  <a:close/>
                  <a:moveTo>
                    <a:pt x="3578" y="1812"/>
                  </a:moveTo>
                  <a:lnTo>
                    <a:pt x="3578" y="1812"/>
                  </a:lnTo>
                  <a:lnTo>
                    <a:pt x="3586" y="1806"/>
                  </a:lnTo>
                  <a:lnTo>
                    <a:pt x="3596" y="1804"/>
                  </a:lnTo>
                  <a:lnTo>
                    <a:pt x="3624" y="1798"/>
                  </a:lnTo>
                  <a:lnTo>
                    <a:pt x="3624" y="1798"/>
                  </a:lnTo>
                  <a:lnTo>
                    <a:pt x="3636" y="1796"/>
                  </a:lnTo>
                  <a:lnTo>
                    <a:pt x="3642" y="1794"/>
                  </a:lnTo>
                  <a:lnTo>
                    <a:pt x="3656" y="1802"/>
                  </a:lnTo>
                  <a:lnTo>
                    <a:pt x="3656" y="1802"/>
                  </a:lnTo>
                  <a:lnTo>
                    <a:pt x="3662" y="1804"/>
                  </a:lnTo>
                  <a:lnTo>
                    <a:pt x="3664" y="1804"/>
                  </a:lnTo>
                  <a:lnTo>
                    <a:pt x="3668" y="1804"/>
                  </a:lnTo>
                  <a:lnTo>
                    <a:pt x="3668" y="1802"/>
                  </a:lnTo>
                  <a:lnTo>
                    <a:pt x="3672" y="1794"/>
                  </a:lnTo>
                  <a:lnTo>
                    <a:pt x="3674" y="1790"/>
                  </a:lnTo>
                  <a:lnTo>
                    <a:pt x="3678" y="1788"/>
                  </a:lnTo>
                  <a:lnTo>
                    <a:pt x="3678" y="1788"/>
                  </a:lnTo>
                  <a:lnTo>
                    <a:pt x="3686" y="1782"/>
                  </a:lnTo>
                  <a:lnTo>
                    <a:pt x="3696" y="1778"/>
                  </a:lnTo>
                  <a:lnTo>
                    <a:pt x="3706" y="1776"/>
                  </a:lnTo>
                  <a:lnTo>
                    <a:pt x="3716" y="1770"/>
                  </a:lnTo>
                  <a:lnTo>
                    <a:pt x="3716" y="1770"/>
                  </a:lnTo>
                  <a:lnTo>
                    <a:pt x="3714" y="1774"/>
                  </a:lnTo>
                  <a:lnTo>
                    <a:pt x="3712" y="1778"/>
                  </a:lnTo>
                  <a:lnTo>
                    <a:pt x="3708" y="1782"/>
                  </a:lnTo>
                  <a:lnTo>
                    <a:pt x="3702" y="1784"/>
                  </a:lnTo>
                  <a:lnTo>
                    <a:pt x="3702" y="1784"/>
                  </a:lnTo>
                  <a:lnTo>
                    <a:pt x="3698" y="1786"/>
                  </a:lnTo>
                  <a:lnTo>
                    <a:pt x="3694" y="1790"/>
                  </a:lnTo>
                  <a:lnTo>
                    <a:pt x="3696" y="1794"/>
                  </a:lnTo>
                  <a:lnTo>
                    <a:pt x="3698" y="1798"/>
                  </a:lnTo>
                  <a:lnTo>
                    <a:pt x="3698" y="1798"/>
                  </a:lnTo>
                  <a:lnTo>
                    <a:pt x="3702" y="1800"/>
                  </a:lnTo>
                  <a:lnTo>
                    <a:pt x="3702" y="1802"/>
                  </a:lnTo>
                  <a:lnTo>
                    <a:pt x="3700" y="1806"/>
                  </a:lnTo>
                  <a:lnTo>
                    <a:pt x="3700" y="1814"/>
                  </a:lnTo>
                  <a:lnTo>
                    <a:pt x="3700" y="1814"/>
                  </a:lnTo>
                  <a:lnTo>
                    <a:pt x="3700" y="1820"/>
                  </a:lnTo>
                  <a:lnTo>
                    <a:pt x="3696" y="1822"/>
                  </a:lnTo>
                  <a:lnTo>
                    <a:pt x="3690" y="1826"/>
                  </a:lnTo>
                  <a:lnTo>
                    <a:pt x="3684" y="1830"/>
                  </a:lnTo>
                  <a:lnTo>
                    <a:pt x="3684" y="1830"/>
                  </a:lnTo>
                  <a:lnTo>
                    <a:pt x="3680" y="1834"/>
                  </a:lnTo>
                  <a:lnTo>
                    <a:pt x="3676" y="1836"/>
                  </a:lnTo>
                  <a:lnTo>
                    <a:pt x="3662" y="1838"/>
                  </a:lnTo>
                  <a:lnTo>
                    <a:pt x="3648" y="1838"/>
                  </a:lnTo>
                  <a:lnTo>
                    <a:pt x="3638" y="1834"/>
                  </a:lnTo>
                  <a:lnTo>
                    <a:pt x="3638" y="1834"/>
                  </a:lnTo>
                  <a:lnTo>
                    <a:pt x="3628" y="1832"/>
                  </a:lnTo>
                  <a:lnTo>
                    <a:pt x="3616" y="1830"/>
                  </a:lnTo>
                  <a:lnTo>
                    <a:pt x="3604" y="1832"/>
                  </a:lnTo>
                  <a:lnTo>
                    <a:pt x="3594" y="1834"/>
                  </a:lnTo>
                  <a:lnTo>
                    <a:pt x="3594" y="1834"/>
                  </a:lnTo>
                  <a:lnTo>
                    <a:pt x="3588" y="1838"/>
                  </a:lnTo>
                  <a:lnTo>
                    <a:pt x="3582" y="1840"/>
                  </a:lnTo>
                  <a:lnTo>
                    <a:pt x="3574" y="1842"/>
                  </a:lnTo>
                  <a:lnTo>
                    <a:pt x="3574" y="1842"/>
                  </a:lnTo>
                  <a:lnTo>
                    <a:pt x="3568" y="1842"/>
                  </a:lnTo>
                  <a:lnTo>
                    <a:pt x="3562" y="1842"/>
                  </a:lnTo>
                  <a:lnTo>
                    <a:pt x="3560" y="1840"/>
                  </a:lnTo>
                  <a:lnTo>
                    <a:pt x="3558" y="1838"/>
                  </a:lnTo>
                  <a:lnTo>
                    <a:pt x="3558" y="1834"/>
                  </a:lnTo>
                  <a:lnTo>
                    <a:pt x="3560" y="1828"/>
                  </a:lnTo>
                  <a:lnTo>
                    <a:pt x="3560" y="1828"/>
                  </a:lnTo>
                  <a:lnTo>
                    <a:pt x="3564" y="1820"/>
                  </a:lnTo>
                  <a:lnTo>
                    <a:pt x="3570" y="1818"/>
                  </a:lnTo>
                  <a:lnTo>
                    <a:pt x="3574" y="1816"/>
                  </a:lnTo>
                  <a:lnTo>
                    <a:pt x="3578" y="1812"/>
                  </a:lnTo>
                  <a:lnTo>
                    <a:pt x="3578" y="1812"/>
                  </a:lnTo>
                  <a:close/>
                  <a:moveTo>
                    <a:pt x="3092" y="1606"/>
                  </a:moveTo>
                  <a:lnTo>
                    <a:pt x="3092" y="1606"/>
                  </a:lnTo>
                  <a:lnTo>
                    <a:pt x="3104" y="1594"/>
                  </a:lnTo>
                  <a:lnTo>
                    <a:pt x="3118" y="1586"/>
                  </a:lnTo>
                  <a:lnTo>
                    <a:pt x="3158" y="1566"/>
                  </a:lnTo>
                  <a:lnTo>
                    <a:pt x="3158" y="1566"/>
                  </a:lnTo>
                  <a:lnTo>
                    <a:pt x="3164" y="1564"/>
                  </a:lnTo>
                  <a:lnTo>
                    <a:pt x="3164" y="1564"/>
                  </a:lnTo>
                  <a:lnTo>
                    <a:pt x="3168" y="1560"/>
                  </a:lnTo>
                  <a:lnTo>
                    <a:pt x="3172" y="1556"/>
                  </a:lnTo>
                  <a:lnTo>
                    <a:pt x="3176" y="1544"/>
                  </a:lnTo>
                  <a:lnTo>
                    <a:pt x="3176" y="1544"/>
                  </a:lnTo>
                  <a:lnTo>
                    <a:pt x="3180" y="1538"/>
                  </a:lnTo>
                  <a:lnTo>
                    <a:pt x="3184" y="1534"/>
                  </a:lnTo>
                  <a:lnTo>
                    <a:pt x="3188" y="1534"/>
                  </a:lnTo>
                  <a:lnTo>
                    <a:pt x="3190" y="1536"/>
                  </a:lnTo>
                  <a:lnTo>
                    <a:pt x="3190" y="1538"/>
                  </a:lnTo>
                  <a:lnTo>
                    <a:pt x="3190" y="1542"/>
                  </a:lnTo>
                  <a:lnTo>
                    <a:pt x="3190" y="1542"/>
                  </a:lnTo>
                  <a:lnTo>
                    <a:pt x="3188" y="1548"/>
                  </a:lnTo>
                  <a:lnTo>
                    <a:pt x="3192" y="1544"/>
                  </a:lnTo>
                  <a:lnTo>
                    <a:pt x="3196" y="1536"/>
                  </a:lnTo>
                  <a:lnTo>
                    <a:pt x="3200" y="1524"/>
                  </a:lnTo>
                  <a:lnTo>
                    <a:pt x="3200" y="1524"/>
                  </a:lnTo>
                  <a:lnTo>
                    <a:pt x="3204" y="1516"/>
                  </a:lnTo>
                  <a:lnTo>
                    <a:pt x="3206" y="1516"/>
                  </a:lnTo>
                  <a:lnTo>
                    <a:pt x="3208" y="1516"/>
                  </a:lnTo>
                  <a:lnTo>
                    <a:pt x="3208" y="1522"/>
                  </a:lnTo>
                  <a:lnTo>
                    <a:pt x="3206" y="1532"/>
                  </a:lnTo>
                  <a:lnTo>
                    <a:pt x="3206" y="1532"/>
                  </a:lnTo>
                  <a:lnTo>
                    <a:pt x="3204" y="1538"/>
                  </a:lnTo>
                  <a:lnTo>
                    <a:pt x="3204" y="1540"/>
                  </a:lnTo>
                  <a:lnTo>
                    <a:pt x="3204" y="1540"/>
                  </a:lnTo>
                  <a:lnTo>
                    <a:pt x="3216" y="1532"/>
                  </a:lnTo>
                  <a:lnTo>
                    <a:pt x="3216" y="1532"/>
                  </a:lnTo>
                  <a:lnTo>
                    <a:pt x="3218" y="1530"/>
                  </a:lnTo>
                  <a:lnTo>
                    <a:pt x="3220" y="1526"/>
                  </a:lnTo>
                  <a:lnTo>
                    <a:pt x="3218" y="1520"/>
                  </a:lnTo>
                  <a:lnTo>
                    <a:pt x="3216" y="1514"/>
                  </a:lnTo>
                  <a:lnTo>
                    <a:pt x="3216" y="1512"/>
                  </a:lnTo>
                  <a:lnTo>
                    <a:pt x="3216" y="1510"/>
                  </a:lnTo>
                  <a:lnTo>
                    <a:pt x="3216" y="1510"/>
                  </a:lnTo>
                  <a:lnTo>
                    <a:pt x="3220" y="1508"/>
                  </a:lnTo>
                  <a:lnTo>
                    <a:pt x="3224" y="1510"/>
                  </a:lnTo>
                  <a:lnTo>
                    <a:pt x="3236" y="1514"/>
                  </a:lnTo>
                  <a:lnTo>
                    <a:pt x="3248" y="1520"/>
                  </a:lnTo>
                  <a:lnTo>
                    <a:pt x="3254" y="1522"/>
                  </a:lnTo>
                  <a:lnTo>
                    <a:pt x="3260" y="1522"/>
                  </a:lnTo>
                  <a:lnTo>
                    <a:pt x="3260" y="1522"/>
                  </a:lnTo>
                  <a:lnTo>
                    <a:pt x="3268" y="1522"/>
                  </a:lnTo>
                  <a:lnTo>
                    <a:pt x="3272" y="1522"/>
                  </a:lnTo>
                  <a:lnTo>
                    <a:pt x="3276" y="1522"/>
                  </a:lnTo>
                  <a:lnTo>
                    <a:pt x="3284" y="1522"/>
                  </a:lnTo>
                  <a:lnTo>
                    <a:pt x="3284" y="1522"/>
                  </a:lnTo>
                  <a:lnTo>
                    <a:pt x="3288" y="1524"/>
                  </a:lnTo>
                  <a:lnTo>
                    <a:pt x="3292" y="1528"/>
                  </a:lnTo>
                  <a:lnTo>
                    <a:pt x="3296" y="1542"/>
                  </a:lnTo>
                  <a:lnTo>
                    <a:pt x="3298" y="1550"/>
                  </a:lnTo>
                  <a:lnTo>
                    <a:pt x="3302" y="1558"/>
                  </a:lnTo>
                  <a:lnTo>
                    <a:pt x="3308" y="1566"/>
                  </a:lnTo>
                  <a:lnTo>
                    <a:pt x="3314" y="1570"/>
                  </a:lnTo>
                  <a:lnTo>
                    <a:pt x="3314" y="1570"/>
                  </a:lnTo>
                  <a:lnTo>
                    <a:pt x="3320" y="1572"/>
                  </a:lnTo>
                  <a:lnTo>
                    <a:pt x="3328" y="1572"/>
                  </a:lnTo>
                  <a:lnTo>
                    <a:pt x="3340" y="1570"/>
                  </a:lnTo>
                  <a:lnTo>
                    <a:pt x="3344" y="1570"/>
                  </a:lnTo>
                  <a:lnTo>
                    <a:pt x="3348" y="1570"/>
                  </a:lnTo>
                  <a:lnTo>
                    <a:pt x="3348" y="1574"/>
                  </a:lnTo>
                  <a:lnTo>
                    <a:pt x="3346" y="1580"/>
                  </a:lnTo>
                  <a:lnTo>
                    <a:pt x="3346" y="1580"/>
                  </a:lnTo>
                  <a:lnTo>
                    <a:pt x="3344" y="1588"/>
                  </a:lnTo>
                  <a:lnTo>
                    <a:pt x="3346" y="1594"/>
                  </a:lnTo>
                  <a:lnTo>
                    <a:pt x="3358" y="1604"/>
                  </a:lnTo>
                  <a:lnTo>
                    <a:pt x="3358" y="1604"/>
                  </a:lnTo>
                  <a:lnTo>
                    <a:pt x="3360" y="1606"/>
                  </a:lnTo>
                  <a:lnTo>
                    <a:pt x="3360" y="1610"/>
                  </a:lnTo>
                  <a:lnTo>
                    <a:pt x="3358" y="1618"/>
                  </a:lnTo>
                  <a:lnTo>
                    <a:pt x="3354" y="1624"/>
                  </a:lnTo>
                  <a:lnTo>
                    <a:pt x="3354" y="1626"/>
                  </a:lnTo>
                  <a:lnTo>
                    <a:pt x="3356" y="1630"/>
                  </a:lnTo>
                  <a:lnTo>
                    <a:pt x="3356" y="1630"/>
                  </a:lnTo>
                  <a:lnTo>
                    <a:pt x="3362" y="1630"/>
                  </a:lnTo>
                  <a:lnTo>
                    <a:pt x="3364" y="1630"/>
                  </a:lnTo>
                  <a:lnTo>
                    <a:pt x="3366" y="1630"/>
                  </a:lnTo>
                  <a:lnTo>
                    <a:pt x="3368" y="1632"/>
                  </a:lnTo>
                  <a:lnTo>
                    <a:pt x="3368" y="1632"/>
                  </a:lnTo>
                  <a:lnTo>
                    <a:pt x="3370" y="1634"/>
                  </a:lnTo>
                  <a:lnTo>
                    <a:pt x="3368" y="1636"/>
                  </a:lnTo>
                  <a:lnTo>
                    <a:pt x="3364" y="1640"/>
                  </a:lnTo>
                  <a:lnTo>
                    <a:pt x="3362" y="1642"/>
                  </a:lnTo>
                  <a:lnTo>
                    <a:pt x="3362" y="1648"/>
                  </a:lnTo>
                  <a:lnTo>
                    <a:pt x="3362" y="1648"/>
                  </a:lnTo>
                  <a:lnTo>
                    <a:pt x="3362" y="1652"/>
                  </a:lnTo>
                  <a:lnTo>
                    <a:pt x="3364" y="1654"/>
                  </a:lnTo>
                  <a:lnTo>
                    <a:pt x="3372" y="1652"/>
                  </a:lnTo>
                  <a:lnTo>
                    <a:pt x="3380" y="1652"/>
                  </a:lnTo>
                  <a:lnTo>
                    <a:pt x="3382" y="1652"/>
                  </a:lnTo>
                  <a:lnTo>
                    <a:pt x="3382" y="1656"/>
                  </a:lnTo>
                  <a:lnTo>
                    <a:pt x="3382" y="1656"/>
                  </a:lnTo>
                  <a:lnTo>
                    <a:pt x="3382" y="1662"/>
                  </a:lnTo>
                  <a:lnTo>
                    <a:pt x="3386" y="1664"/>
                  </a:lnTo>
                  <a:lnTo>
                    <a:pt x="3392" y="1666"/>
                  </a:lnTo>
                  <a:lnTo>
                    <a:pt x="3402" y="1668"/>
                  </a:lnTo>
                  <a:lnTo>
                    <a:pt x="3402" y="1668"/>
                  </a:lnTo>
                  <a:lnTo>
                    <a:pt x="3416" y="1672"/>
                  </a:lnTo>
                  <a:lnTo>
                    <a:pt x="3430" y="1674"/>
                  </a:lnTo>
                  <a:lnTo>
                    <a:pt x="3446" y="1674"/>
                  </a:lnTo>
                  <a:lnTo>
                    <a:pt x="3460" y="1676"/>
                  </a:lnTo>
                  <a:lnTo>
                    <a:pt x="3460" y="1676"/>
                  </a:lnTo>
                  <a:lnTo>
                    <a:pt x="3470" y="1676"/>
                  </a:lnTo>
                  <a:lnTo>
                    <a:pt x="3478" y="1676"/>
                  </a:lnTo>
                  <a:lnTo>
                    <a:pt x="3484" y="1678"/>
                  </a:lnTo>
                  <a:lnTo>
                    <a:pt x="3484" y="1678"/>
                  </a:lnTo>
                  <a:lnTo>
                    <a:pt x="3484" y="1680"/>
                  </a:lnTo>
                  <a:lnTo>
                    <a:pt x="3484" y="1680"/>
                  </a:lnTo>
                  <a:lnTo>
                    <a:pt x="3484" y="1682"/>
                  </a:lnTo>
                  <a:lnTo>
                    <a:pt x="3484" y="1684"/>
                  </a:lnTo>
                  <a:lnTo>
                    <a:pt x="3490" y="1686"/>
                  </a:lnTo>
                  <a:lnTo>
                    <a:pt x="3508" y="1686"/>
                  </a:lnTo>
                  <a:lnTo>
                    <a:pt x="3508" y="1686"/>
                  </a:lnTo>
                  <a:lnTo>
                    <a:pt x="3514" y="1688"/>
                  </a:lnTo>
                  <a:lnTo>
                    <a:pt x="3518" y="1692"/>
                  </a:lnTo>
                  <a:lnTo>
                    <a:pt x="3526" y="1704"/>
                  </a:lnTo>
                  <a:lnTo>
                    <a:pt x="3532" y="1716"/>
                  </a:lnTo>
                  <a:lnTo>
                    <a:pt x="3534" y="1718"/>
                  </a:lnTo>
                  <a:lnTo>
                    <a:pt x="3536" y="1718"/>
                  </a:lnTo>
                  <a:lnTo>
                    <a:pt x="3536" y="1718"/>
                  </a:lnTo>
                  <a:lnTo>
                    <a:pt x="3540" y="1716"/>
                  </a:lnTo>
                  <a:lnTo>
                    <a:pt x="3542" y="1716"/>
                  </a:lnTo>
                  <a:lnTo>
                    <a:pt x="3544" y="1720"/>
                  </a:lnTo>
                  <a:lnTo>
                    <a:pt x="3544" y="1726"/>
                  </a:lnTo>
                  <a:lnTo>
                    <a:pt x="3544" y="1726"/>
                  </a:lnTo>
                  <a:lnTo>
                    <a:pt x="3544" y="1730"/>
                  </a:lnTo>
                  <a:lnTo>
                    <a:pt x="3546" y="1734"/>
                  </a:lnTo>
                  <a:lnTo>
                    <a:pt x="3552" y="1742"/>
                  </a:lnTo>
                  <a:lnTo>
                    <a:pt x="3556" y="1748"/>
                  </a:lnTo>
                  <a:lnTo>
                    <a:pt x="3560" y="1756"/>
                  </a:lnTo>
                  <a:lnTo>
                    <a:pt x="3560" y="1756"/>
                  </a:lnTo>
                  <a:lnTo>
                    <a:pt x="3558" y="1758"/>
                  </a:lnTo>
                  <a:lnTo>
                    <a:pt x="3558" y="1758"/>
                  </a:lnTo>
                  <a:lnTo>
                    <a:pt x="3554" y="1754"/>
                  </a:lnTo>
                  <a:lnTo>
                    <a:pt x="3548" y="1750"/>
                  </a:lnTo>
                  <a:lnTo>
                    <a:pt x="3546" y="1750"/>
                  </a:lnTo>
                  <a:lnTo>
                    <a:pt x="3544" y="1750"/>
                  </a:lnTo>
                  <a:lnTo>
                    <a:pt x="3544" y="1750"/>
                  </a:lnTo>
                  <a:lnTo>
                    <a:pt x="3542" y="1752"/>
                  </a:lnTo>
                  <a:lnTo>
                    <a:pt x="3542" y="1754"/>
                  </a:lnTo>
                  <a:lnTo>
                    <a:pt x="3546" y="1760"/>
                  </a:lnTo>
                  <a:lnTo>
                    <a:pt x="3548" y="1766"/>
                  </a:lnTo>
                  <a:lnTo>
                    <a:pt x="3546" y="1768"/>
                  </a:lnTo>
                  <a:lnTo>
                    <a:pt x="3544" y="1770"/>
                  </a:lnTo>
                  <a:lnTo>
                    <a:pt x="3544" y="1770"/>
                  </a:lnTo>
                  <a:lnTo>
                    <a:pt x="3542" y="1772"/>
                  </a:lnTo>
                  <a:lnTo>
                    <a:pt x="3538" y="1770"/>
                  </a:lnTo>
                  <a:lnTo>
                    <a:pt x="3530" y="1764"/>
                  </a:lnTo>
                  <a:lnTo>
                    <a:pt x="3520" y="1760"/>
                  </a:lnTo>
                  <a:lnTo>
                    <a:pt x="3516" y="1758"/>
                  </a:lnTo>
                  <a:lnTo>
                    <a:pt x="3512" y="1760"/>
                  </a:lnTo>
                  <a:lnTo>
                    <a:pt x="3512" y="1760"/>
                  </a:lnTo>
                  <a:lnTo>
                    <a:pt x="3508" y="1762"/>
                  </a:lnTo>
                  <a:lnTo>
                    <a:pt x="3508" y="1758"/>
                  </a:lnTo>
                  <a:lnTo>
                    <a:pt x="3508" y="1754"/>
                  </a:lnTo>
                  <a:lnTo>
                    <a:pt x="3508" y="1754"/>
                  </a:lnTo>
                  <a:lnTo>
                    <a:pt x="3504" y="1754"/>
                  </a:lnTo>
                  <a:lnTo>
                    <a:pt x="3504" y="1754"/>
                  </a:lnTo>
                  <a:lnTo>
                    <a:pt x="3502" y="1754"/>
                  </a:lnTo>
                  <a:lnTo>
                    <a:pt x="3502" y="1754"/>
                  </a:lnTo>
                  <a:lnTo>
                    <a:pt x="3504" y="1750"/>
                  </a:lnTo>
                  <a:lnTo>
                    <a:pt x="3506" y="1746"/>
                  </a:lnTo>
                  <a:lnTo>
                    <a:pt x="3504" y="1744"/>
                  </a:lnTo>
                  <a:lnTo>
                    <a:pt x="3502" y="1742"/>
                  </a:lnTo>
                  <a:lnTo>
                    <a:pt x="3502" y="1742"/>
                  </a:lnTo>
                  <a:lnTo>
                    <a:pt x="3498" y="1742"/>
                  </a:lnTo>
                  <a:lnTo>
                    <a:pt x="3496" y="1740"/>
                  </a:lnTo>
                  <a:lnTo>
                    <a:pt x="3494" y="1734"/>
                  </a:lnTo>
                  <a:lnTo>
                    <a:pt x="3494" y="1728"/>
                  </a:lnTo>
                  <a:lnTo>
                    <a:pt x="3492" y="1728"/>
                  </a:lnTo>
                  <a:lnTo>
                    <a:pt x="3490" y="1726"/>
                  </a:lnTo>
                  <a:lnTo>
                    <a:pt x="3490" y="1726"/>
                  </a:lnTo>
                  <a:lnTo>
                    <a:pt x="3486" y="1726"/>
                  </a:lnTo>
                  <a:lnTo>
                    <a:pt x="3482" y="1726"/>
                  </a:lnTo>
                  <a:lnTo>
                    <a:pt x="3480" y="1724"/>
                  </a:lnTo>
                  <a:lnTo>
                    <a:pt x="3478" y="1726"/>
                  </a:lnTo>
                  <a:lnTo>
                    <a:pt x="3478" y="1726"/>
                  </a:lnTo>
                  <a:lnTo>
                    <a:pt x="3480" y="1730"/>
                  </a:lnTo>
                  <a:lnTo>
                    <a:pt x="3484" y="1736"/>
                  </a:lnTo>
                  <a:lnTo>
                    <a:pt x="3490" y="1744"/>
                  </a:lnTo>
                  <a:lnTo>
                    <a:pt x="3496" y="1756"/>
                  </a:lnTo>
                  <a:lnTo>
                    <a:pt x="3496" y="1756"/>
                  </a:lnTo>
                  <a:lnTo>
                    <a:pt x="3496" y="1762"/>
                  </a:lnTo>
                  <a:lnTo>
                    <a:pt x="3494" y="1766"/>
                  </a:lnTo>
                  <a:lnTo>
                    <a:pt x="3486" y="1776"/>
                  </a:lnTo>
                  <a:lnTo>
                    <a:pt x="3482" y="1782"/>
                  </a:lnTo>
                  <a:lnTo>
                    <a:pt x="3480" y="1788"/>
                  </a:lnTo>
                  <a:lnTo>
                    <a:pt x="3476" y="1796"/>
                  </a:lnTo>
                  <a:lnTo>
                    <a:pt x="3476" y="1806"/>
                  </a:lnTo>
                  <a:lnTo>
                    <a:pt x="3476" y="1806"/>
                  </a:lnTo>
                  <a:lnTo>
                    <a:pt x="3476" y="1826"/>
                  </a:lnTo>
                  <a:lnTo>
                    <a:pt x="3476" y="1832"/>
                  </a:lnTo>
                  <a:lnTo>
                    <a:pt x="3472" y="1838"/>
                  </a:lnTo>
                  <a:lnTo>
                    <a:pt x="3468" y="1842"/>
                  </a:lnTo>
                  <a:lnTo>
                    <a:pt x="3464" y="1844"/>
                  </a:lnTo>
                  <a:lnTo>
                    <a:pt x="3448" y="1852"/>
                  </a:lnTo>
                  <a:lnTo>
                    <a:pt x="3448" y="1852"/>
                  </a:lnTo>
                  <a:lnTo>
                    <a:pt x="3446" y="1846"/>
                  </a:lnTo>
                  <a:lnTo>
                    <a:pt x="3444" y="1838"/>
                  </a:lnTo>
                  <a:lnTo>
                    <a:pt x="3440" y="1818"/>
                  </a:lnTo>
                  <a:lnTo>
                    <a:pt x="3438" y="1808"/>
                  </a:lnTo>
                  <a:lnTo>
                    <a:pt x="3434" y="1802"/>
                  </a:lnTo>
                  <a:lnTo>
                    <a:pt x="3428" y="1796"/>
                  </a:lnTo>
                  <a:lnTo>
                    <a:pt x="3424" y="1796"/>
                  </a:lnTo>
                  <a:lnTo>
                    <a:pt x="3424" y="1796"/>
                  </a:lnTo>
                  <a:lnTo>
                    <a:pt x="3418" y="1798"/>
                  </a:lnTo>
                  <a:lnTo>
                    <a:pt x="3414" y="1800"/>
                  </a:lnTo>
                  <a:lnTo>
                    <a:pt x="3408" y="1808"/>
                  </a:lnTo>
                  <a:lnTo>
                    <a:pt x="3404" y="1816"/>
                  </a:lnTo>
                  <a:lnTo>
                    <a:pt x="3400" y="1818"/>
                  </a:lnTo>
                  <a:lnTo>
                    <a:pt x="3398" y="1820"/>
                  </a:lnTo>
                  <a:lnTo>
                    <a:pt x="3398" y="1820"/>
                  </a:lnTo>
                  <a:lnTo>
                    <a:pt x="3394" y="1818"/>
                  </a:lnTo>
                  <a:lnTo>
                    <a:pt x="3392" y="1816"/>
                  </a:lnTo>
                  <a:lnTo>
                    <a:pt x="3388" y="1810"/>
                  </a:lnTo>
                  <a:lnTo>
                    <a:pt x="3390" y="1802"/>
                  </a:lnTo>
                  <a:lnTo>
                    <a:pt x="3392" y="1798"/>
                  </a:lnTo>
                  <a:lnTo>
                    <a:pt x="3394" y="1796"/>
                  </a:lnTo>
                  <a:lnTo>
                    <a:pt x="3394" y="1796"/>
                  </a:lnTo>
                  <a:lnTo>
                    <a:pt x="3400" y="1790"/>
                  </a:lnTo>
                  <a:lnTo>
                    <a:pt x="3406" y="1784"/>
                  </a:lnTo>
                  <a:lnTo>
                    <a:pt x="3410" y="1776"/>
                  </a:lnTo>
                  <a:lnTo>
                    <a:pt x="3412" y="1764"/>
                  </a:lnTo>
                  <a:lnTo>
                    <a:pt x="3412" y="1764"/>
                  </a:lnTo>
                  <a:lnTo>
                    <a:pt x="3412" y="1758"/>
                  </a:lnTo>
                  <a:lnTo>
                    <a:pt x="3412" y="1754"/>
                  </a:lnTo>
                  <a:lnTo>
                    <a:pt x="3410" y="1746"/>
                  </a:lnTo>
                  <a:lnTo>
                    <a:pt x="3408" y="1740"/>
                  </a:lnTo>
                  <a:lnTo>
                    <a:pt x="3408" y="1738"/>
                  </a:lnTo>
                  <a:lnTo>
                    <a:pt x="3410" y="1738"/>
                  </a:lnTo>
                  <a:lnTo>
                    <a:pt x="3410" y="1738"/>
                  </a:lnTo>
                  <a:lnTo>
                    <a:pt x="3414" y="1736"/>
                  </a:lnTo>
                  <a:lnTo>
                    <a:pt x="3414" y="1734"/>
                  </a:lnTo>
                  <a:lnTo>
                    <a:pt x="3410" y="1728"/>
                  </a:lnTo>
                  <a:lnTo>
                    <a:pt x="3402" y="1722"/>
                  </a:lnTo>
                  <a:lnTo>
                    <a:pt x="3392" y="1716"/>
                  </a:lnTo>
                  <a:lnTo>
                    <a:pt x="3392" y="1716"/>
                  </a:lnTo>
                  <a:lnTo>
                    <a:pt x="3382" y="1712"/>
                  </a:lnTo>
                  <a:lnTo>
                    <a:pt x="3380" y="1708"/>
                  </a:lnTo>
                  <a:lnTo>
                    <a:pt x="3378" y="1706"/>
                  </a:lnTo>
                  <a:lnTo>
                    <a:pt x="3372" y="1704"/>
                  </a:lnTo>
                  <a:lnTo>
                    <a:pt x="3372" y="1704"/>
                  </a:lnTo>
                  <a:lnTo>
                    <a:pt x="3366" y="1702"/>
                  </a:lnTo>
                  <a:lnTo>
                    <a:pt x="3362" y="1698"/>
                  </a:lnTo>
                  <a:lnTo>
                    <a:pt x="3358" y="1696"/>
                  </a:lnTo>
                  <a:lnTo>
                    <a:pt x="3356" y="1696"/>
                  </a:lnTo>
                  <a:lnTo>
                    <a:pt x="3352" y="1698"/>
                  </a:lnTo>
                  <a:lnTo>
                    <a:pt x="3346" y="1702"/>
                  </a:lnTo>
                  <a:lnTo>
                    <a:pt x="3346" y="1702"/>
                  </a:lnTo>
                  <a:lnTo>
                    <a:pt x="3342" y="1706"/>
                  </a:lnTo>
                  <a:lnTo>
                    <a:pt x="3340" y="1710"/>
                  </a:lnTo>
                  <a:lnTo>
                    <a:pt x="3342" y="1712"/>
                  </a:lnTo>
                  <a:lnTo>
                    <a:pt x="3344" y="1714"/>
                  </a:lnTo>
                  <a:lnTo>
                    <a:pt x="3346" y="1718"/>
                  </a:lnTo>
                  <a:lnTo>
                    <a:pt x="3340" y="1720"/>
                  </a:lnTo>
                  <a:lnTo>
                    <a:pt x="3340" y="1720"/>
                  </a:lnTo>
                  <a:lnTo>
                    <a:pt x="3334" y="1722"/>
                  </a:lnTo>
                  <a:lnTo>
                    <a:pt x="3330" y="1726"/>
                  </a:lnTo>
                  <a:lnTo>
                    <a:pt x="3328" y="1732"/>
                  </a:lnTo>
                  <a:lnTo>
                    <a:pt x="3328" y="1738"/>
                  </a:lnTo>
                  <a:lnTo>
                    <a:pt x="3326" y="1748"/>
                  </a:lnTo>
                  <a:lnTo>
                    <a:pt x="3324" y="1752"/>
                  </a:lnTo>
                  <a:lnTo>
                    <a:pt x="3322" y="1752"/>
                  </a:lnTo>
                  <a:lnTo>
                    <a:pt x="3322" y="1752"/>
                  </a:lnTo>
                  <a:lnTo>
                    <a:pt x="3320" y="1752"/>
                  </a:lnTo>
                  <a:lnTo>
                    <a:pt x="3318" y="1748"/>
                  </a:lnTo>
                  <a:lnTo>
                    <a:pt x="3318" y="1738"/>
                  </a:lnTo>
                  <a:lnTo>
                    <a:pt x="3318" y="1734"/>
                  </a:lnTo>
                  <a:lnTo>
                    <a:pt x="3316" y="1734"/>
                  </a:lnTo>
                  <a:lnTo>
                    <a:pt x="3314" y="1736"/>
                  </a:lnTo>
                  <a:lnTo>
                    <a:pt x="3308" y="1744"/>
                  </a:lnTo>
                  <a:lnTo>
                    <a:pt x="3308" y="1744"/>
                  </a:lnTo>
                  <a:lnTo>
                    <a:pt x="3300" y="1752"/>
                  </a:lnTo>
                  <a:lnTo>
                    <a:pt x="3296" y="1754"/>
                  </a:lnTo>
                  <a:lnTo>
                    <a:pt x="3294" y="1756"/>
                  </a:lnTo>
                  <a:lnTo>
                    <a:pt x="3294" y="1766"/>
                  </a:lnTo>
                  <a:lnTo>
                    <a:pt x="3294" y="1766"/>
                  </a:lnTo>
                  <a:lnTo>
                    <a:pt x="3296" y="1772"/>
                  </a:lnTo>
                  <a:lnTo>
                    <a:pt x="3294" y="1778"/>
                  </a:lnTo>
                  <a:lnTo>
                    <a:pt x="3290" y="1786"/>
                  </a:lnTo>
                  <a:lnTo>
                    <a:pt x="3286" y="1792"/>
                  </a:lnTo>
                  <a:lnTo>
                    <a:pt x="3286" y="1796"/>
                  </a:lnTo>
                  <a:lnTo>
                    <a:pt x="3286" y="1800"/>
                  </a:lnTo>
                  <a:lnTo>
                    <a:pt x="3286" y="1800"/>
                  </a:lnTo>
                  <a:lnTo>
                    <a:pt x="3288" y="1808"/>
                  </a:lnTo>
                  <a:lnTo>
                    <a:pt x="3286" y="1812"/>
                  </a:lnTo>
                  <a:lnTo>
                    <a:pt x="3284" y="1818"/>
                  </a:lnTo>
                  <a:lnTo>
                    <a:pt x="3286" y="1828"/>
                  </a:lnTo>
                  <a:lnTo>
                    <a:pt x="3286" y="1828"/>
                  </a:lnTo>
                  <a:lnTo>
                    <a:pt x="3292" y="1840"/>
                  </a:lnTo>
                  <a:lnTo>
                    <a:pt x="3294" y="1852"/>
                  </a:lnTo>
                  <a:lnTo>
                    <a:pt x="3296" y="1862"/>
                  </a:lnTo>
                  <a:lnTo>
                    <a:pt x="3294" y="1872"/>
                  </a:lnTo>
                  <a:lnTo>
                    <a:pt x="3294" y="1880"/>
                  </a:lnTo>
                  <a:lnTo>
                    <a:pt x="3290" y="1890"/>
                  </a:lnTo>
                  <a:lnTo>
                    <a:pt x="3282" y="1908"/>
                  </a:lnTo>
                  <a:lnTo>
                    <a:pt x="3282" y="1908"/>
                  </a:lnTo>
                  <a:lnTo>
                    <a:pt x="3276" y="1916"/>
                  </a:lnTo>
                  <a:lnTo>
                    <a:pt x="3270" y="1922"/>
                  </a:lnTo>
                  <a:lnTo>
                    <a:pt x="3264" y="1928"/>
                  </a:lnTo>
                  <a:lnTo>
                    <a:pt x="3258" y="1930"/>
                  </a:lnTo>
                  <a:lnTo>
                    <a:pt x="3252" y="1930"/>
                  </a:lnTo>
                  <a:lnTo>
                    <a:pt x="3246" y="1926"/>
                  </a:lnTo>
                  <a:lnTo>
                    <a:pt x="3242" y="1922"/>
                  </a:lnTo>
                  <a:lnTo>
                    <a:pt x="3236" y="1914"/>
                  </a:lnTo>
                  <a:lnTo>
                    <a:pt x="3236" y="1914"/>
                  </a:lnTo>
                  <a:lnTo>
                    <a:pt x="3232" y="1904"/>
                  </a:lnTo>
                  <a:lnTo>
                    <a:pt x="3230" y="1898"/>
                  </a:lnTo>
                  <a:lnTo>
                    <a:pt x="3230" y="1884"/>
                  </a:lnTo>
                  <a:lnTo>
                    <a:pt x="3230" y="1872"/>
                  </a:lnTo>
                  <a:lnTo>
                    <a:pt x="3230" y="1864"/>
                  </a:lnTo>
                  <a:lnTo>
                    <a:pt x="3230" y="1856"/>
                  </a:lnTo>
                  <a:lnTo>
                    <a:pt x="3230" y="1856"/>
                  </a:lnTo>
                  <a:lnTo>
                    <a:pt x="3228" y="1842"/>
                  </a:lnTo>
                  <a:lnTo>
                    <a:pt x="3228" y="1834"/>
                  </a:lnTo>
                  <a:lnTo>
                    <a:pt x="3232" y="1824"/>
                  </a:lnTo>
                  <a:lnTo>
                    <a:pt x="3234" y="1810"/>
                  </a:lnTo>
                  <a:lnTo>
                    <a:pt x="3234" y="1810"/>
                  </a:lnTo>
                  <a:lnTo>
                    <a:pt x="3234" y="1802"/>
                  </a:lnTo>
                  <a:lnTo>
                    <a:pt x="3236" y="1796"/>
                  </a:lnTo>
                  <a:lnTo>
                    <a:pt x="3238" y="1792"/>
                  </a:lnTo>
                  <a:lnTo>
                    <a:pt x="3240" y="1792"/>
                  </a:lnTo>
                  <a:lnTo>
                    <a:pt x="3242" y="1790"/>
                  </a:lnTo>
                  <a:lnTo>
                    <a:pt x="3242" y="1784"/>
                  </a:lnTo>
                  <a:lnTo>
                    <a:pt x="3242" y="1784"/>
                  </a:lnTo>
                  <a:lnTo>
                    <a:pt x="3240" y="1780"/>
                  </a:lnTo>
                  <a:lnTo>
                    <a:pt x="3242" y="1776"/>
                  </a:lnTo>
                  <a:lnTo>
                    <a:pt x="3246" y="1764"/>
                  </a:lnTo>
                  <a:lnTo>
                    <a:pt x="3248" y="1754"/>
                  </a:lnTo>
                  <a:lnTo>
                    <a:pt x="3248" y="1752"/>
                  </a:lnTo>
                  <a:lnTo>
                    <a:pt x="3246" y="1748"/>
                  </a:lnTo>
                  <a:lnTo>
                    <a:pt x="3246" y="1748"/>
                  </a:lnTo>
                  <a:lnTo>
                    <a:pt x="3240" y="1748"/>
                  </a:lnTo>
                  <a:lnTo>
                    <a:pt x="3238" y="1752"/>
                  </a:lnTo>
                  <a:lnTo>
                    <a:pt x="3234" y="1758"/>
                  </a:lnTo>
                  <a:lnTo>
                    <a:pt x="3228" y="1764"/>
                  </a:lnTo>
                  <a:lnTo>
                    <a:pt x="3228" y="1764"/>
                  </a:lnTo>
                  <a:lnTo>
                    <a:pt x="3226" y="1766"/>
                  </a:lnTo>
                  <a:lnTo>
                    <a:pt x="3224" y="1766"/>
                  </a:lnTo>
                  <a:lnTo>
                    <a:pt x="3224" y="1758"/>
                  </a:lnTo>
                  <a:lnTo>
                    <a:pt x="3226" y="1750"/>
                  </a:lnTo>
                  <a:lnTo>
                    <a:pt x="3230" y="1746"/>
                  </a:lnTo>
                  <a:lnTo>
                    <a:pt x="3232" y="1742"/>
                  </a:lnTo>
                  <a:lnTo>
                    <a:pt x="3232" y="1742"/>
                  </a:lnTo>
                  <a:lnTo>
                    <a:pt x="3236" y="1740"/>
                  </a:lnTo>
                  <a:lnTo>
                    <a:pt x="3238" y="1736"/>
                  </a:lnTo>
                  <a:lnTo>
                    <a:pt x="3240" y="1732"/>
                  </a:lnTo>
                  <a:lnTo>
                    <a:pt x="3244" y="1726"/>
                  </a:lnTo>
                  <a:lnTo>
                    <a:pt x="3244" y="1726"/>
                  </a:lnTo>
                  <a:lnTo>
                    <a:pt x="3252" y="1714"/>
                  </a:lnTo>
                  <a:lnTo>
                    <a:pt x="3258" y="1700"/>
                  </a:lnTo>
                  <a:lnTo>
                    <a:pt x="3264" y="1692"/>
                  </a:lnTo>
                  <a:lnTo>
                    <a:pt x="3266" y="1690"/>
                  </a:lnTo>
                  <a:lnTo>
                    <a:pt x="3266" y="1692"/>
                  </a:lnTo>
                  <a:lnTo>
                    <a:pt x="3266" y="1692"/>
                  </a:lnTo>
                  <a:lnTo>
                    <a:pt x="3268" y="1696"/>
                  </a:lnTo>
                  <a:lnTo>
                    <a:pt x="3270" y="1696"/>
                  </a:lnTo>
                  <a:lnTo>
                    <a:pt x="3274" y="1694"/>
                  </a:lnTo>
                  <a:lnTo>
                    <a:pt x="3278" y="1692"/>
                  </a:lnTo>
                  <a:lnTo>
                    <a:pt x="3280" y="1692"/>
                  </a:lnTo>
                  <a:lnTo>
                    <a:pt x="3278" y="1698"/>
                  </a:lnTo>
                  <a:lnTo>
                    <a:pt x="3278" y="1698"/>
                  </a:lnTo>
                  <a:lnTo>
                    <a:pt x="3278" y="1702"/>
                  </a:lnTo>
                  <a:lnTo>
                    <a:pt x="3278" y="1702"/>
                  </a:lnTo>
                  <a:lnTo>
                    <a:pt x="3284" y="1696"/>
                  </a:lnTo>
                  <a:lnTo>
                    <a:pt x="3292" y="1688"/>
                  </a:lnTo>
                  <a:lnTo>
                    <a:pt x="3296" y="1686"/>
                  </a:lnTo>
                  <a:lnTo>
                    <a:pt x="3300" y="1684"/>
                  </a:lnTo>
                  <a:lnTo>
                    <a:pt x="3300" y="1684"/>
                  </a:lnTo>
                  <a:lnTo>
                    <a:pt x="3310" y="1684"/>
                  </a:lnTo>
                  <a:lnTo>
                    <a:pt x="3314" y="1684"/>
                  </a:lnTo>
                  <a:lnTo>
                    <a:pt x="3320" y="1678"/>
                  </a:lnTo>
                  <a:lnTo>
                    <a:pt x="3324" y="1676"/>
                  </a:lnTo>
                  <a:lnTo>
                    <a:pt x="3328" y="1678"/>
                  </a:lnTo>
                  <a:lnTo>
                    <a:pt x="3336" y="1680"/>
                  </a:lnTo>
                  <a:lnTo>
                    <a:pt x="3346" y="1686"/>
                  </a:lnTo>
                  <a:lnTo>
                    <a:pt x="3346" y="1686"/>
                  </a:lnTo>
                  <a:lnTo>
                    <a:pt x="3352" y="1690"/>
                  </a:lnTo>
                  <a:lnTo>
                    <a:pt x="3354" y="1690"/>
                  </a:lnTo>
                  <a:lnTo>
                    <a:pt x="3356" y="1688"/>
                  </a:lnTo>
                  <a:lnTo>
                    <a:pt x="3358" y="1686"/>
                  </a:lnTo>
                  <a:lnTo>
                    <a:pt x="3358" y="1682"/>
                  </a:lnTo>
                  <a:lnTo>
                    <a:pt x="3360" y="1680"/>
                  </a:lnTo>
                  <a:lnTo>
                    <a:pt x="3362" y="1680"/>
                  </a:lnTo>
                  <a:lnTo>
                    <a:pt x="3362" y="1680"/>
                  </a:lnTo>
                  <a:lnTo>
                    <a:pt x="3370" y="1684"/>
                  </a:lnTo>
                  <a:lnTo>
                    <a:pt x="3380" y="1686"/>
                  </a:lnTo>
                  <a:lnTo>
                    <a:pt x="3386" y="1684"/>
                  </a:lnTo>
                  <a:lnTo>
                    <a:pt x="3388" y="1682"/>
                  </a:lnTo>
                  <a:lnTo>
                    <a:pt x="3388" y="1678"/>
                  </a:lnTo>
                  <a:lnTo>
                    <a:pt x="3388" y="1678"/>
                  </a:lnTo>
                  <a:lnTo>
                    <a:pt x="3384" y="1674"/>
                  </a:lnTo>
                  <a:lnTo>
                    <a:pt x="3380" y="1672"/>
                  </a:lnTo>
                  <a:lnTo>
                    <a:pt x="3376" y="1670"/>
                  </a:lnTo>
                  <a:lnTo>
                    <a:pt x="3374" y="1662"/>
                  </a:lnTo>
                  <a:lnTo>
                    <a:pt x="3374" y="1662"/>
                  </a:lnTo>
                  <a:lnTo>
                    <a:pt x="3374" y="1658"/>
                  </a:lnTo>
                  <a:lnTo>
                    <a:pt x="3372" y="1658"/>
                  </a:lnTo>
                  <a:lnTo>
                    <a:pt x="3368" y="1658"/>
                  </a:lnTo>
                  <a:lnTo>
                    <a:pt x="3360" y="1658"/>
                  </a:lnTo>
                  <a:lnTo>
                    <a:pt x="3348" y="1654"/>
                  </a:lnTo>
                  <a:lnTo>
                    <a:pt x="3348" y="1654"/>
                  </a:lnTo>
                  <a:lnTo>
                    <a:pt x="3346" y="1652"/>
                  </a:lnTo>
                  <a:lnTo>
                    <a:pt x="3344" y="1650"/>
                  </a:lnTo>
                  <a:lnTo>
                    <a:pt x="3344" y="1644"/>
                  </a:lnTo>
                  <a:lnTo>
                    <a:pt x="3346" y="1638"/>
                  </a:lnTo>
                  <a:lnTo>
                    <a:pt x="3344" y="1638"/>
                  </a:lnTo>
                  <a:lnTo>
                    <a:pt x="3340" y="1640"/>
                  </a:lnTo>
                  <a:lnTo>
                    <a:pt x="3340" y="1640"/>
                  </a:lnTo>
                  <a:lnTo>
                    <a:pt x="3330" y="1642"/>
                  </a:lnTo>
                  <a:lnTo>
                    <a:pt x="3314" y="1644"/>
                  </a:lnTo>
                  <a:lnTo>
                    <a:pt x="3300" y="1646"/>
                  </a:lnTo>
                  <a:lnTo>
                    <a:pt x="3294" y="1648"/>
                  </a:lnTo>
                  <a:lnTo>
                    <a:pt x="3288" y="1652"/>
                  </a:lnTo>
                  <a:lnTo>
                    <a:pt x="3288" y="1652"/>
                  </a:lnTo>
                  <a:lnTo>
                    <a:pt x="3280" y="1656"/>
                  </a:lnTo>
                  <a:lnTo>
                    <a:pt x="3274" y="1656"/>
                  </a:lnTo>
                  <a:lnTo>
                    <a:pt x="3268" y="1656"/>
                  </a:lnTo>
                  <a:lnTo>
                    <a:pt x="3258" y="1654"/>
                  </a:lnTo>
                  <a:lnTo>
                    <a:pt x="3258" y="1654"/>
                  </a:lnTo>
                  <a:lnTo>
                    <a:pt x="3252" y="1654"/>
                  </a:lnTo>
                  <a:lnTo>
                    <a:pt x="3250" y="1652"/>
                  </a:lnTo>
                  <a:lnTo>
                    <a:pt x="3244" y="1646"/>
                  </a:lnTo>
                  <a:lnTo>
                    <a:pt x="3238" y="1636"/>
                  </a:lnTo>
                  <a:lnTo>
                    <a:pt x="3234" y="1632"/>
                  </a:lnTo>
                  <a:lnTo>
                    <a:pt x="3228" y="1630"/>
                  </a:lnTo>
                  <a:lnTo>
                    <a:pt x="3228" y="1630"/>
                  </a:lnTo>
                  <a:lnTo>
                    <a:pt x="3222" y="1628"/>
                  </a:lnTo>
                  <a:lnTo>
                    <a:pt x="3218" y="1628"/>
                  </a:lnTo>
                  <a:lnTo>
                    <a:pt x="3210" y="1632"/>
                  </a:lnTo>
                  <a:lnTo>
                    <a:pt x="3208" y="1634"/>
                  </a:lnTo>
                  <a:lnTo>
                    <a:pt x="3206" y="1634"/>
                  </a:lnTo>
                  <a:lnTo>
                    <a:pt x="3206" y="1632"/>
                  </a:lnTo>
                  <a:lnTo>
                    <a:pt x="3204" y="1628"/>
                  </a:lnTo>
                  <a:lnTo>
                    <a:pt x="3204" y="1628"/>
                  </a:lnTo>
                  <a:lnTo>
                    <a:pt x="3202" y="1618"/>
                  </a:lnTo>
                  <a:lnTo>
                    <a:pt x="3200" y="1616"/>
                  </a:lnTo>
                  <a:lnTo>
                    <a:pt x="3198" y="1614"/>
                  </a:lnTo>
                  <a:lnTo>
                    <a:pt x="3190" y="1618"/>
                  </a:lnTo>
                  <a:lnTo>
                    <a:pt x="3180" y="1628"/>
                  </a:lnTo>
                  <a:lnTo>
                    <a:pt x="3180" y="1628"/>
                  </a:lnTo>
                  <a:lnTo>
                    <a:pt x="3176" y="1632"/>
                  </a:lnTo>
                  <a:lnTo>
                    <a:pt x="3170" y="1634"/>
                  </a:lnTo>
                  <a:lnTo>
                    <a:pt x="3164" y="1636"/>
                  </a:lnTo>
                  <a:lnTo>
                    <a:pt x="3156" y="1636"/>
                  </a:lnTo>
                  <a:lnTo>
                    <a:pt x="3150" y="1638"/>
                  </a:lnTo>
                  <a:lnTo>
                    <a:pt x="3144" y="1642"/>
                  </a:lnTo>
                  <a:lnTo>
                    <a:pt x="3144" y="1642"/>
                  </a:lnTo>
                  <a:lnTo>
                    <a:pt x="3134" y="1648"/>
                  </a:lnTo>
                  <a:lnTo>
                    <a:pt x="3126" y="1650"/>
                  </a:lnTo>
                  <a:lnTo>
                    <a:pt x="3118" y="1648"/>
                  </a:lnTo>
                  <a:lnTo>
                    <a:pt x="3110" y="1648"/>
                  </a:lnTo>
                  <a:lnTo>
                    <a:pt x="3110" y="1648"/>
                  </a:lnTo>
                  <a:lnTo>
                    <a:pt x="3106" y="1650"/>
                  </a:lnTo>
                  <a:lnTo>
                    <a:pt x="3104" y="1648"/>
                  </a:lnTo>
                  <a:lnTo>
                    <a:pt x="3108" y="1640"/>
                  </a:lnTo>
                  <a:lnTo>
                    <a:pt x="3112" y="1632"/>
                  </a:lnTo>
                  <a:lnTo>
                    <a:pt x="3110" y="1630"/>
                  </a:lnTo>
                  <a:lnTo>
                    <a:pt x="3108" y="1628"/>
                  </a:lnTo>
                  <a:lnTo>
                    <a:pt x="3108" y="1628"/>
                  </a:lnTo>
                  <a:lnTo>
                    <a:pt x="3104" y="1628"/>
                  </a:lnTo>
                  <a:lnTo>
                    <a:pt x="3098" y="1630"/>
                  </a:lnTo>
                  <a:lnTo>
                    <a:pt x="3086" y="1636"/>
                  </a:lnTo>
                  <a:lnTo>
                    <a:pt x="3074" y="1642"/>
                  </a:lnTo>
                  <a:lnTo>
                    <a:pt x="3068" y="1642"/>
                  </a:lnTo>
                  <a:lnTo>
                    <a:pt x="3062" y="1642"/>
                  </a:lnTo>
                  <a:lnTo>
                    <a:pt x="3062" y="1642"/>
                  </a:lnTo>
                  <a:lnTo>
                    <a:pt x="3058" y="1640"/>
                  </a:lnTo>
                  <a:lnTo>
                    <a:pt x="3058" y="1638"/>
                  </a:lnTo>
                  <a:lnTo>
                    <a:pt x="3060" y="1636"/>
                  </a:lnTo>
                  <a:lnTo>
                    <a:pt x="3064" y="1632"/>
                  </a:lnTo>
                  <a:lnTo>
                    <a:pt x="3076" y="1620"/>
                  </a:lnTo>
                  <a:lnTo>
                    <a:pt x="3092" y="1606"/>
                  </a:lnTo>
                  <a:lnTo>
                    <a:pt x="3092" y="160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12" name="Freeform 6087"/>
            <p:cNvSpPr/>
            <p:nvPr/>
          </p:nvSpPr>
          <p:spPr bwMode="auto">
            <a:xfrm>
              <a:off x="6493382" y="696969"/>
              <a:ext cx="203671" cy="114556"/>
            </a:xfrm>
            <a:custGeom>
              <a:avLst/>
              <a:gdLst/>
              <a:ahLst/>
              <a:cxnLst>
                <a:cxn ang="0">
                  <a:pos x="78" y="174"/>
                </a:cxn>
                <a:cxn ang="0">
                  <a:pos x="110" y="166"/>
                </a:cxn>
                <a:cxn ang="0">
                  <a:pos x="110" y="174"/>
                </a:cxn>
                <a:cxn ang="0">
                  <a:pos x="176" y="164"/>
                </a:cxn>
                <a:cxn ang="0">
                  <a:pos x="174" y="172"/>
                </a:cxn>
                <a:cxn ang="0">
                  <a:pos x="118" y="192"/>
                </a:cxn>
                <a:cxn ang="0">
                  <a:pos x="108" y="204"/>
                </a:cxn>
                <a:cxn ang="0">
                  <a:pos x="148" y="238"/>
                </a:cxn>
                <a:cxn ang="0">
                  <a:pos x="224" y="268"/>
                </a:cxn>
                <a:cxn ang="0">
                  <a:pos x="260" y="262"/>
                </a:cxn>
                <a:cxn ang="0">
                  <a:pos x="268" y="252"/>
                </a:cxn>
                <a:cxn ang="0">
                  <a:pos x="288" y="260"/>
                </a:cxn>
                <a:cxn ang="0">
                  <a:pos x="282" y="242"/>
                </a:cxn>
                <a:cxn ang="0">
                  <a:pos x="296" y="246"/>
                </a:cxn>
                <a:cxn ang="0">
                  <a:pos x="322" y="266"/>
                </a:cxn>
                <a:cxn ang="0">
                  <a:pos x="328" y="246"/>
                </a:cxn>
                <a:cxn ang="0">
                  <a:pos x="340" y="234"/>
                </a:cxn>
                <a:cxn ang="0">
                  <a:pos x="364" y="230"/>
                </a:cxn>
                <a:cxn ang="0">
                  <a:pos x="426" y="192"/>
                </a:cxn>
                <a:cxn ang="0">
                  <a:pos x="480" y="174"/>
                </a:cxn>
                <a:cxn ang="0">
                  <a:pos x="472" y="166"/>
                </a:cxn>
                <a:cxn ang="0">
                  <a:pos x="438" y="146"/>
                </a:cxn>
                <a:cxn ang="0">
                  <a:pos x="400" y="146"/>
                </a:cxn>
                <a:cxn ang="0">
                  <a:pos x="390" y="142"/>
                </a:cxn>
                <a:cxn ang="0">
                  <a:pos x="400" y="122"/>
                </a:cxn>
                <a:cxn ang="0">
                  <a:pos x="382" y="108"/>
                </a:cxn>
                <a:cxn ang="0">
                  <a:pos x="376" y="86"/>
                </a:cxn>
                <a:cxn ang="0">
                  <a:pos x="352" y="78"/>
                </a:cxn>
                <a:cxn ang="0">
                  <a:pos x="328" y="90"/>
                </a:cxn>
                <a:cxn ang="0">
                  <a:pos x="326" y="102"/>
                </a:cxn>
                <a:cxn ang="0">
                  <a:pos x="306" y="92"/>
                </a:cxn>
                <a:cxn ang="0">
                  <a:pos x="306" y="74"/>
                </a:cxn>
                <a:cxn ang="0">
                  <a:pos x="274" y="68"/>
                </a:cxn>
                <a:cxn ang="0">
                  <a:pos x="192" y="20"/>
                </a:cxn>
                <a:cxn ang="0">
                  <a:pos x="134" y="0"/>
                </a:cxn>
                <a:cxn ang="0">
                  <a:pos x="100" y="4"/>
                </a:cxn>
                <a:cxn ang="0">
                  <a:pos x="112" y="20"/>
                </a:cxn>
                <a:cxn ang="0">
                  <a:pos x="98" y="28"/>
                </a:cxn>
                <a:cxn ang="0">
                  <a:pos x="66" y="32"/>
                </a:cxn>
                <a:cxn ang="0">
                  <a:pos x="54" y="54"/>
                </a:cxn>
                <a:cxn ang="0">
                  <a:pos x="26" y="76"/>
                </a:cxn>
                <a:cxn ang="0">
                  <a:pos x="18" y="92"/>
                </a:cxn>
                <a:cxn ang="0">
                  <a:pos x="50" y="100"/>
                </a:cxn>
                <a:cxn ang="0">
                  <a:pos x="90" y="104"/>
                </a:cxn>
                <a:cxn ang="0">
                  <a:pos x="72" y="112"/>
                </a:cxn>
                <a:cxn ang="0">
                  <a:pos x="4" y="106"/>
                </a:cxn>
                <a:cxn ang="0">
                  <a:pos x="2" y="116"/>
                </a:cxn>
                <a:cxn ang="0">
                  <a:pos x="32" y="148"/>
                </a:cxn>
              </a:cxnLst>
              <a:rect l="0" t="0" r="r" b="b"/>
              <a:pathLst>
                <a:path w="480" h="270">
                  <a:moveTo>
                    <a:pt x="54" y="164"/>
                  </a:moveTo>
                  <a:lnTo>
                    <a:pt x="54" y="164"/>
                  </a:lnTo>
                  <a:lnTo>
                    <a:pt x="66" y="172"/>
                  </a:lnTo>
                  <a:lnTo>
                    <a:pt x="78" y="174"/>
                  </a:lnTo>
                  <a:lnTo>
                    <a:pt x="88" y="172"/>
                  </a:lnTo>
                  <a:lnTo>
                    <a:pt x="98" y="170"/>
                  </a:lnTo>
                  <a:lnTo>
                    <a:pt x="108" y="164"/>
                  </a:lnTo>
                  <a:lnTo>
                    <a:pt x="110" y="166"/>
                  </a:lnTo>
                  <a:lnTo>
                    <a:pt x="108" y="170"/>
                  </a:lnTo>
                  <a:lnTo>
                    <a:pt x="108" y="170"/>
                  </a:lnTo>
                  <a:lnTo>
                    <a:pt x="108" y="172"/>
                  </a:lnTo>
                  <a:lnTo>
                    <a:pt x="110" y="174"/>
                  </a:lnTo>
                  <a:lnTo>
                    <a:pt x="116" y="176"/>
                  </a:lnTo>
                  <a:lnTo>
                    <a:pt x="142" y="168"/>
                  </a:lnTo>
                  <a:lnTo>
                    <a:pt x="168" y="162"/>
                  </a:lnTo>
                  <a:lnTo>
                    <a:pt x="176" y="164"/>
                  </a:lnTo>
                  <a:lnTo>
                    <a:pt x="176" y="164"/>
                  </a:lnTo>
                  <a:lnTo>
                    <a:pt x="176" y="168"/>
                  </a:lnTo>
                  <a:lnTo>
                    <a:pt x="176" y="168"/>
                  </a:lnTo>
                  <a:lnTo>
                    <a:pt x="174" y="172"/>
                  </a:lnTo>
                  <a:lnTo>
                    <a:pt x="170" y="174"/>
                  </a:lnTo>
                  <a:lnTo>
                    <a:pt x="158" y="180"/>
                  </a:lnTo>
                  <a:lnTo>
                    <a:pt x="130" y="188"/>
                  </a:lnTo>
                  <a:lnTo>
                    <a:pt x="118" y="192"/>
                  </a:lnTo>
                  <a:lnTo>
                    <a:pt x="108" y="196"/>
                  </a:lnTo>
                  <a:lnTo>
                    <a:pt x="104" y="200"/>
                  </a:lnTo>
                  <a:lnTo>
                    <a:pt x="106" y="202"/>
                  </a:lnTo>
                  <a:lnTo>
                    <a:pt x="108" y="204"/>
                  </a:lnTo>
                  <a:lnTo>
                    <a:pt x="108" y="204"/>
                  </a:lnTo>
                  <a:lnTo>
                    <a:pt x="122" y="214"/>
                  </a:lnTo>
                  <a:lnTo>
                    <a:pt x="134" y="226"/>
                  </a:lnTo>
                  <a:lnTo>
                    <a:pt x="148" y="238"/>
                  </a:lnTo>
                  <a:lnTo>
                    <a:pt x="166" y="250"/>
                  </a:lnTo>
                  <a:lnTo>
                    <a:pt x="166" y="250"/>
                  </a:lnTo>
                  <a:lnTo>
                    <a:pt x="194" y="260"/>
                  </a:lnTo>
                  <a:lnTo>
                    <a:pt x="224" y="268"/>
                  </a:lnTo>
                  <a:lnTo>
                    <a:pt x="238" y="270"/>
                  </a:lnTo>
                  <a:lnTo>
                    <a:pt x="250" y="270"/>
                  </a:lnTo>
                  <a:lnTo>
                    <a:pt x="258" y="266"/>
                  </a:lnTo>
                  <a:lnTo>
                    <a:pt x="260" y="262"/>
                  </a:lnTo>
                  <a:lnTo>
                    <a:pt x="262" y="260"/>
                  </a:lnTo>
                  <a:lnTo>
                    <a:pt x="262" y="260"/>
                  </a:lnTo>
                  <a:lnTo>
                    <a:pt x="262" y="254"/>
                  </a:lnTo>
                  <a:lnTo>
                    <a:pt x="268" y="252"/>
                  </a:lnTo>
                  <a:lnTo>
                    <a:pt x="274" y="254"/>
                  </a:lnTo>
                  <a:lnTo>
                    <a:pt x="280" y="256"/>
                  </a:lnTo>
                  <a:lnTo>
                    <a:pt x="284" y="258"/>
                  </a:lnTo>
                  <a:lnTo>
                    <a:pt x="288" y="260"/>
                  </a:lnTo>
                  <a:lnTo>
                    <a:pt x="290" y="258"/>
                  </a:lnTo>
                  <a:lnTo>
                    <a:pt x="286" y="250"/>
                  </a:lnTo>
                  <a:lnTo>
                    <a:pt x="286" y="250"/>
                  </a:lnTo>
                  <a:lnTo>
                    <a:pt x="282" y="242"/>
                  </a:lnTo>
                  <a:lnTo>
                    <a:pt x="280" y="236"/>
                  </a:lnTo>
                  <a:lnTo>
                    <a:pt x="282" y="236"/>
                  </a:lnTo>
                  <a:lnTo>
                    <a:pt x="284" y="236"/>
                  </a:lnTo>
                  <a:lnTo>
                    <a:pt x="296" y="246"/>
                  </a:lnTo>
                  <a:lnTo>
                    <a:pt x="314" y="260"/>
                  </a:lnTo>
                  <a:lnTo>
                    <a:pt x="314" y="260"/>
                  </a:lnTo>
                  <a:lnTo>
                    <a:pt x="320" y="266"/>
                  </a:lnTo>
                  <a:lnTo>
                    <a:pt x="322" y="266"/>
                  </a:lnTo>
                  <a:lnTo>
                    <a:pt x="324" y="266"/>
                  </a:lnTo>
                  <a:lnTo>
                    <a:pt x="326" y="262"/>
                  </a:lnTo>
                  <a:lnTo>
                    <a:pt x="328" y="254"/>
                  </a:lnTo>
                  <a:lnTo>
                    <a:pt x="328" y="246"/>
                  </a:lnTo>
                  <a:lnTo>
                    <a:pt x="330" y="240"/>
                  </a:lnTo>
                  <a:lnTo>
                    <a:pt x="334" y="236"/>
                  </a:lnTo>
                  <a:lnTo>
                    <a:pt x="336" y="234"/>
                  </a:lnTo>
                  <a:lnTo>
                    <a:pt x="340" y="234"/>
                  </a:lnTo>
                  <a:lnTo>
                    <a:pt x="340" y="234"/>
                  </a:lnTo>
                  <a:lnTo>
                    <a:pt x="348" y="236"/>
                  </a:lnTo>
                  <a:lnTo>
                    <a:pt x="356" y="234"/>
                  </a:lnTo>
                  <a:lnTo>
                    <a:pt x="364" y="230"/>
                  </a:lnTo>
                  <a:lnTo>
                    <a:pt x="374" y="226"/>
                  </a:lnTo>
                  <a:lnTo>
                    <a:pt x="414" y="198"/>
                  </a:lnTo>
                  <a:lnTo>
                    <a:pt x="414" y="198"/>
                  </a:lnTo>
                  <a:lnTo>
                    <a:pt x="426" y="192"/>
                  </a:lnTo>
                  <a:lnTo>
                    <a:pt x="440" y="186"/>
                  </a:lnTo>
                  <a:lnTo>
                    <a:pt x="466" y="180"/>
                  </a:lnTo>
                  <a:lnTo>
                    <a:pt x="474" y="176"/>
                  </a:lnTo>
                  <a:lnTo>
                    <a:pt x="480" y="174"/>
                  </a:lnTo>
                  <a:lnTo>
                    <a:pt x="480" y="172"/>
                  </a:lnTo>
                  <a:lnTo>
                    <a:pt x="480" y="170"/>
                  </a:lnTo>
                  <a:lnTo>
                    <a:pt x="472" y="166"/>
                  </a:lnTo>
                  <a:lnTo>
                    <a:pt x="472" y="166"/>
                  </a:lnTo>
                  <a:lnTo>
                    <a:pt x="464" y="162"/>
                  </a:lnTo>
                  <a:lnTo>
                    <a:pt x="456" y="156"/>
                  </a:lnTo>
                  <a:lnTo>
                    <a:pt x="444" y="148"/>
                  </a:lnTo>
                  <a:lnTo>
                    <a:pt x="438" y="146"/>
                  </a:lnTo>
                  <a:lnTo>
                    <a:pt x="430" y="144"/>
                  </a:lnTo>
                  <a:lnTo>
                    <a:pt x="418" y="144"/>
                  </a:lnTo>
                  <a:lnTo>
                    <a:pt x="400" y="146"/>
                  </a:lnTo>
                  <a:lnTo>
                    <a:pt x="400" y="146"/>
                  </a:lnTo>
                  <a:lnTo>
                    <a:pt x="388" y="148"/>
                  </a:lnTo>
                  <a:lnTo>
                    <a:pt x="384" y="148"/>
                  </a:lnTo>
                  <a:lnTo>
                    <a:pt x="386" y="146"/>
                  </a:lnTo>
                  <a:lnTo>
                    <a:pt x="390" y="142"/>
                  </a:lnTo>
                  <a:lnTo>
                    <a:pt x="396" y="136"/>
                  </a:lnTo>
                  <a:lnTo>
                    <a:pt x="400" y="130"/>
                  </a:lnTo>
                  <a:lnTo>
                    <a:pt x="400" y="126"/>
                  </a:lnTo>
                  <a:lnTo>
                    <a:pt x="400" y="122"/>
                  </a:lnTo>
                  <a:lnTo>
                    <a:pt x="396" y="118"/>
                  </a:lnTo>
                  <a:lnTo>
                    <a:pt x="392" y="114"/>
                  </a:lnTo>
                  <a:lnTo>
                    <a:pt x="392" y="114"/>
                  </a:lnTo>
                  <a:lnTo>
                    <a:pt x="382" y="108"/>
                  </a:lnTo>
                  <a:lnTo>
                    <a:pt x="376" y="100"/>
                  </a:lnTo>
                  <a:lnTo>
                    <a:pt x="376" y="96"/>
                  </a:lnTo>
                  <a:lnTo>
                    <a:pt x="376" y="90"/>
                  </a:lnTo>
                  <a:lnTo>
                    <a:pt x="376" y="86"/>
                  </a:lnTo>
                  <a:lnTo>
                    <a:pt x="372" y="82"/>
                  </a:lnTo>
                  <a:lnTo>
                    <a:pt x="366" y="80"/>
                  </a:lnTo>
                  <a:lnTo>
                    <a:pt x="352" y="78"/>
                  </a:lnTo>
                  <a:lnTo>
                    <a:pt x="352" y="78"/>
                  </a:lnTo>
                  <a:lnTo>
                    <a:pt x="338" y="76"/>
                  </a:lnTo>
                  <a:lnTo>
                    <a:pt x="330" y="80"/>
                  </a:lnTo>
                  <a:lnTo>
                    <a:pt x="328" y="84"/>
                  </a:lnTo>
                  <a:lnTo>
                    <a:pt x="328" y="90"/>
                  </a:lnTo>
                  <a:lnTo>
                    <a:pt x="330" y="96"/>
                  </a:lnTo>
                  <a:lnTo>
                    <a:pt x="328" y="100"/>
                  </a:lnTo>
                  <a:lnTo>
                    <a:pt x="328" y="102"/>
                  </a:lnTo>
                  <a:lnTo>
                    <a:pt x="326" y="102"/>
                  </a:lnTo>
                  <a:lnTo>
                    <a:pt x="318" y="100"/>
                  </a:lnTo>
                  <a:lnTo>
                    <a:pt x="318" y="100"/>
                  </a:lnTo>
                  <a:lnTo>
                    <a:pt x="310" y="96"/>
                  </a:lnTo>
                  <a:lnTo>
                    <a:pt x="306" y="92"/>
                  </a:lnTo>
                  <a:lnTo>
                    <a:pt x="306" y="86"/>
                  </a:lnTo>
                  <a:lnTo>
                    <a:pt x="308" y="82"/>
                  </a:lnTo>
                  <a:lnTo>
                    <a:pt x="308" y="78"/>
                  </a:lnTo>
                  <a:lnTo>
                    <a:pt x="306" y="74"/>
                  </a:lnTo>
                  <a:lnTo>
                    <a:pt x="298" y="70"/>
                  </a:lnTo>
                  <a:lnTo>
                    <a:pt x="284" y="70"/>
                  </a:lnTo>
                  <a:lnTo>
                    <a:pt x="284" y="70"/>
                  </a:lnTo>
                  <a:lnTo>
                    <a:pt x="274" y="68"/>
                  </a:lnTo>
                  <a:lnTo>
                    <a:pt x="266" y="66"/>
                  </a:lnTo>
                  <a:lnTo>
                    <a:pt x="248" y="56"/>
                  </a:lnTo>
                  <a:lnTo>
                    <a:pt x="212" y="32"/>
                  </a:lnTo>
                  <a:lnTo>
                    <a:pt x="192" y="20"/>
                  </a:lnTo>
                  <a:lnTo>
                    <a:pt x="170" y="10"/>
                  </a:lnTo>
                  <a:lnTo>
                    <a:pt x="158" y="6"/>
                  </a:lnTo>
                  <a:lnTo>
                    <a:pt x="146" y="2"/>
                  </a:lnTo>
                  <a:lnTo>
                    <a:pt x="134" y="0"/>
                  </a:lnTo>
                  <a:lnTo>
                    <a:pt x="118" y="0"/>
                  </a:lnTo>
                  <a:lnTo>
                    <a:pt x="118" y="0"/>
                  </a:lnTo>
                  <a:lnTo>
                    <a:pt x="104" y="2"/>
                  </a:lnTo>
                  <a:lnTo>
                    <a:pt x="100" y="4"/>
                  </a:lnTo>
                  <a:lnTo>
                    <a:pt x="100" y="6"/>
                  </a:lnTo>
                  <a:lnTo>
                    <a:pt x="102" y="10"/>
                  </a:lnTo>
                  <a:lnTo>
                    <a:pt x="108" y="14"/>
                  </a:lnTo>
                  <a:lnTo>
                    <a:pt x="112" y="20"/>
                  </a:lnTo>
                  <a:lnTo>
                    <a:pt x="114" y="24"/>
                  </a:lnTo>
                  <a:lnTo>
                    <a:pt x="114" y="24"/>
                  </a:lnTo>
                  <a:lnTo>
                    <a:pt x="110" y="26"/>
                  </a:lnTo>
                  <a:lnTo>
                    <a:pt x="98" y="28"/>
                  </a:lnTo>
                  <a:lnTo>
                    <a:pt x="98" y="28"/>
                  </a:lnTo>
                  <a:lnTo>
                    <a:pt x="82" y="28"/>
                  </a:lnTo>
                  <a:lnTo>
                    <a:pt x="70" y="30"/>
                  </a:lnTo>
                  <a:lnTo>
                    <a:pt x="66" y="32"/>
                  </a:lnTo>
                  <a:lnTo>
                    <a:pt x="64" y="36"/>
                  </a:lnTo>
                  <a:lnTo>
                    <a:pt x="58" y="48"/>
                  </a:lnTo>
                  <a:lnTo>
                    <a:pt x="58" y="48"/>
                  </a:lnTo>
                  <a:lnTo>
                    <a:pt x="54" y="54"/>
                  </a:lnTo>
                  <a:lnTo>
                    <a:pt x="52" y="58"/>
                  </a:lnTo>
                  <a:lnTo>
                    <a:pt x="42" y="64"/>
                  </a:lnTo>
                  <a:lnTo>
                    <a:pt x="32" y="72"/>
                  </a:lnTo>
                  <a:lnTo>
                    <a:pt x="26" y="76"/>
                  </a:lnTo>
                  <a:lnTo>
                    <a:pt x="20" y="84"/>
                  </a:lnTo>
                  <a:lnTo>
                    <a:pt x="20" y="84"/>
                  </a:lnTo>
                  <a:lnTo>
                    <a:pt x="18" y="88"/>
                  </a:lnTo>
                  <a:lnTo>
                    <a:pt x="18" y="92"/>
                  </a:lnTo>
                  <a:lnTo>
                    <a:pt x="20" y="94"/>
                  </a:lnTo>
                  <a:lnTo>
                    <a:pt x="24" y="96"/>
                  </a:lnTo>
                  <a:lnTo>
                    <a:pt x="34" y="98"/>
                  </a:lnTo>
                  <a:lnTo>
                    <a:pt x="50" y="100"/>
                  </a:lnTo>
                  <a:lnTo>
                    <a:pt x="78" y="102"/>
                  </a:lnTo>
                  <a:lnTo>
                    <a:pt x="86" y="102"/>
                  </a:lnTo>
                  <a:lnTo>
                    <a:pt x="88" y="102"/>
                  </a:lnTo>
                  <a:lnTo>
                    <a:pt x="90" y="104"/>
                  </a:lnTo>
                  <a:lnTo>
                    <a:pt x="90" y="104"/>
                  </a:lnTo>
                  <a:lnTo>
                    <a:pt x="86" y="108"/>
                  </a:lnTo>
                  <a:lnTo>
                    <a:pt x="82" y="110"/>
                  </a:lnTo>
                  <a:lnTo>
                    <a:pt x="72" y="112"/>
                  </a:lnTo>
                  <a:lnTo>
                    <a:pt x="58" y="112"/>
                  </a:lnTo>
                  <a:lnTo>
                    <a:pt x="42" y="110"/>
                  </a:lnTo>
                  <a:lnTo>
                    <a:pt x="14" y="106"/>
                  </a:lnTo>
                  <a:lnTo>
                    <a:pt x="4" y="106"/>
                  </a:lnTo>
                  <a:lnTo>
                    <a:pt x="2" y="108"/>
                  </a:lnTo>
                  <a:lnTo>
                    <a:pt x="0" y="110"/>
                  </a:lnTo>
                  <a:lnTo>
                    <a:pt x="0" y="110"/>
                  </a:lnTo>
                  <a:lnTo>
                    <a:pt x="2" y="116"/>
                  </a:lnTo>
                  <a:lnTo>
                    <a:pt x="4" y="122"/>
                  </a:lnTo>
                  <a:lnTo>
                    <a:pt x="8" y="128"/>
                  </a:lnTo>
                  <a:lnTo>
                    <a:pt x="14" y="134"/>
                  </a:lnTo>
                  <a:lnTo>
                    <a:pt x="32" y="148"/>
                  </a:lnTo>
                  <a:lnTo>
                    <a:pt x="54" y="164"/>
                  </a:lnTo>
                  <a:lnTo>
                    <a:pt x="54" y="16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13" name="Freeform 6088"/>
            <p:cNvSpPr/>
            <p:nvPr/>
          </p:nvSpPr>
          <p:spPr bwMode="auto">
            <a:xfrm>
              <a:off x="6608796" y="952386"/>
              <a:ext cx="490508" cy="360638"/>
            </a:xfrm>
            <a:custGeom>
              <a:avLst/>
              <a:gdLst/>
              <a:ahLst/>
              <a:cxnLst>
                <a:cxn ang="0">
                  <a:pos x="1088" y="504"/>
                </a:cxn>
                <a:cxn ang="0">
                  <a:pos x="1060" y="480"/>
                </a:cxn>
                <a:cxn ang="0">
                  <a:pos x="960" y="426"/>
                </a:cxn>
                <a:cxn ang="0">
                  <a:pos x="890" y="396"/>
                </a:cxn>
                <a:cxn ang="0">
                  <a:pos x="890" y="348"/>
                </a:cxn>
                <a:cxn ang="0">
                  <a:pos x="926" y="328"/>
                </a:cxn>
                <a:cxn ang="0">
                  <a:pos x="926" y="298"/>
                </a:cxn>
                <a:cxn ang="0">
                  <a:pos x="846" y="276"/>
                </a:cxn>
                <a:cxn ang="0">
                  <a:pos x="844" y="232"/>
                </a:cxn>
                <a:cxn ang="0">
                  <a:pos x="782" y="204"/>
                </a:cxn>
                <a:cxn ang="0">
                  <a:pos x="706" y="174"/>
                </a:cxn>
                <a:cxn ang="0">
                  <a:pos x="642" y="134"/>
                </a:cxn>
                <a:cxn ang="0">
                  <a:pos x="560" y="98"/>
                </a:cxn>
                <a:cxn ang="0">
                  <a:pos x="462" y="112"/>
                </a:cxn>
                <a:cxn ang="0">
                  <a:pos x="404" y="110"/>
                </a:cxn>
                <a:cxn ang="0">
                  <a:pos x="388" y="90"/>
                </a:cxn>
                <a:cxn ang="0">
                  <a:pos x="352" y="18"/>
                </a:cxn>
                <a:cxn ang="0">
                  <a:pos x="200" y="50"/>
                </a:cxn>
                <a:cxn ang="0">
                  <a:pos x="174" y="84"/>
                </a:cxn>
                <a:cxn ang="0">
                  <a:pos x="168" y="138"/>
                </a:cxn>
                <a:cxn ang="0">
                  <a:pos x="222" y="180"/>
                </a:cxn>
                <a:cxn ang="0">
                  <a:pos x="150" y="122"/>
                </a:cxn>
                <a:cxn ang="0">
                  <a:pos x="188" y="26"/>
                </a:cxn>
                <a:cxn ang="0">
                  <a:pos x="116" y="8"/>
                </a:cxn>
                <a:cxn ang="0">
                  <a:pos x="18" y="90"/>
                </a:cxn>
                <a:cxn ang="0">
                  <a:pos x="58" y="196"/>
                </a:cxn>
                <a:cxn ang="0">
                  <a:pos x="40" y="216"/>
                </a:cxn>
                <a:cxn ang="0">
                  <a:pos x="118" y="270"/>
                </a:cxn>
                <a:cxn ang="0">
                  <a:pos x="234" y="288"/>
                </a:cxn>
                <a:cxn ang="0">
                  <a:pos x="336" y="290"/>
                </a:cxn>
                <a:cxn ang="0">
                  <a:pos x="358" y="284"/>
                </a:cxn>
                <a:cxn ang="0">
                  <a:pos x="462" y="284"/>
                </a:cxn>
                <a:cxn ang="0">
                  <a:pos x="498" y="274"/>
                </a:cxn>
                <a:cxn ang="0">
                  <a:pos x="580" y="338"/>
                </a:cxn>
                <a:cxn ang="0">
                  <a:pos x="538" y="376"/>
                </a:cxn>
                <a:cxn ang="0">
                  <a:pos x="654" y="402"/>
                </a:cxn>
                <a:cxn ang="0">
                  <a:pos x="712" y="474"/>
                </a:cxn>
                <a:cxn ang="0">
                  <a:pos x="640" y="558"/>
                </a:cxn>
                <a:cxn ang="0">
                  <a:pos x="628" y="608"/>
                </a:cxn>
                <a:cxn ang="0">
                  <a:pos x="510" y="624"/>
                </a:cxn>
                <a:cxn ang="0">
                  <a:pos x="514" y="688"/>
                </a:cxn>
                <a:cxn ang="0">
                  <a:pos x="616" y="688"/>
                </a:cxn>
                <a:cxn ang="0">
                  <a:pos x="656" y="674"/>
                </a:cxn>
                <a:cxn ang="0">
                  <a:pos x="736" y="724"/>
                </a:cxn>
                <a:cxn ang="0">
                  <a:pos x="732" y="752"/>
                </a:cxn>
                <a:cxn ang="0">
                  <a:pos x="854" y="818"/>
                </a:cxn>
                <a:cxn ang="0">
                  <a:pos x="966" y="822"/>
                </a:cxn>
                <a:cxn ang="0">
                  <a:pos x="854" y="724"/>
                </a:cxn>
                <a:cxn ang="0">
                  <a:pos x="908" y="744"/>
                </a:cxn>
                <a:cxn ang="0">
                  <a:pos x="1012" y="814"/>
                </a:cxn>
                <a:cxn ang="0">
                  <a:pos x="1018" y="766"/>
                </a:cxn>
                <a:cxn ang="0">
                  <a:pos x="1022" y="724"/>
                </a:cxn>
                <a:cxn ang="0">
                  <a:pos x="1000" y="694"/>
                </a:cxn>
                <a:cxn ang="0">
                  <a:pos x="942" y="632"/>
                </a:cxn>
                <a:cxn ang="0">
                  <a:pos x="890" y="586"/>
                </a:cxn>
                <a:cxn ang="0">
                  <a:pos x="902" y="544"/>
                </a:cxn>
                <a:cxn ang="0">
                  <a:pos x="942" y="544"/>
                </a:cxn>
                <a:cxn ang="0">
                  <a:pos x="990" y="580"/>
                </a:cxn>
                <a:cxn ang="0">
                  <a:pos x="1070" y="648"/>
                </a:cxn>
                <a:cxn ang="0">
                  <a:pos x="1102" y="596"/>
                </a:cxn>
                <a:cxn ang="0">
                  <a:pos x="1128" y="568"/>
                </a:cxn>
                <a:cxn ang="0">
                  <a:pos x="1148" y="514"/>
                </a:cxn>
              </a:cxnLst>
              <a:rect l="0" t="0" r="r" b="b"/>
              <a:pathLst>
                <a:path w="1156" h="850">
                  <a:moveTo>
                    <a:pt x="1148" y="514"/>
                  </a:moveTo>
                  <a:lnTo>
                    <a:pt x="1148" y="514"/>
                  </a:lnTo>
                  <a:lnTo>
                    <a:pt x="1144" y="506"/>
                  </a:lnTo>
                  <a:lnTo>
                    <a:pt x="1138" y="502"/>
                  </a:lnTo>
                  <a:lnTo>
                    <a:pt x="1134" y="500"/>
                  </a:lnTo>
                  <a:lnTo>
                    <a:pt x="1128" y="498"/>
                  </a:lnTo>
                  <a:lnTo>
                    <a:pt x="1116" y="498"/>
                  </a:lnTo>
                  <a:lnTo>
                    <a:pt x="1106" y="502"/>
                  </a:lnTo>
                  <a:lnTo>
                    <a:pt x="1096" y="506"/>
                  </a:lnTo>
                  <a:lnTo>
                    <a:pt x="1090" y="508"/>
                  </a:lnTo>
                  <a:lnTo>
                    <a:pt x="1088" y="506"/>
                  </a:lnTo>
                  <a:lnTo>
                    <a:pt x="1088" y="504"/>
                  </a:lnTo>
                  <a:lnTo>
                    <a:pt x="1090" y="496"/>
                  </a:lnTo>
                  <a:lnTo>
                    <a:pt x="1090" y="496"/>
                  </a:lnTo>
                  <a:lnTo>
                    <a:pt x="1092" y="486"/>
                  </a:lnTo>
                  <a:lnTo>
                    <a:pt x="1090" y="482"/>
                  </a:lnTo>
                  <a:lnTo>
                    <a:pt x="1088" y="480"/>
                  </a:lnTo>
                  <a:lnTo>
                    <a:pt x="1084" y="480"/>
                  </a:lnTo>
                  <a:lnTo>
                    <a:pt x="1076" y="482"/>
                  </a:lnTo>
                  <a:lnTo>
                    <a:pt x="1062" y="486"/>
                  </a:lnTo>
                  <a:lnTo>
                    <a:pt x="1060" y="486"/>
                  </a:lnTo>
                  <a:lnTo>
                    <a:pt x="1058" y="486"/>
                  </a:lnTo>
                  <a:lnTo>
                    <a:pt x="1060" y="480"/>
                  </a:lnTo>
                  <a:lnTo>
                    <a:pt x="1060" y="480"/>
                  </a:lnTo>
                  <a:lnTo>
                    <a:pt x="1062" y="472"/>
                  </a:lnTo>
                  <a:lnTo>
                    <a:pt x="1062" y="466"/>
                  </a:lnTo>
                  <a:lnTo>
                    <a:pt x="1060" y="462"/>
                  </a:lnTo>
                  <a:lnTo>
                    <a:pt x="1056" y="458"/>
                  </a:lnTo>
                  <a:lnTo>
                    <a:pt x="1042" y="450"/>
                  </a:lnTo>
                  <a:lnTo>
                    <a:pt x="1022" y="436"/>
                  </a:lnTo>
                  <a:lnTo>
                    <a:pt x="1022" y="436"/>
                  </a:lnTo>
                  <a:lnTo>
                    <a:pt x="1010" y="430"/>
                  </a:lnTo>
                  <a:lnTo>
                    <a:pt x="996" y="428"/>
                  </a:lnTo>
                  <a:lnTo>
                    <a:pt x="984" y="426"/>
                  </a:lnTo>
                  <a:lnTo>
                    <a:pt x="970" y="426"/>
                  </a:lnTo>
                  <a:lnTo>
                    <a:pt x="960" y="426"/>
                  </a:lnTo>
                  <a:lnTo>
                    <a:pt x="950" y="424"/>
                  </a:lnTo>
                  <a:lnTo>
                    <a:pt x="944" y="420"/>
                  </a:lnTo>
                  <a:lnTo>
                    <a:pt x="942" y="416"/>
                  </a:lnTo>
                  <a:lnTo>
                    <a:pt x="940" y="410"/>
                  </a:lnTo>
                  <a:lnTo>
                    <a:pt x="940" y="410"/>
                  </a:lnTo>
                  <a:lnTo>
                    <a:pt x="938" y="406"/>
                  </a:lnTo>
                  <a:lnTo>
                    <a:pt x="936" y="402"/>
                  </a:lnTo>
                  <a:lnTo>
                    <a:pt x="930" y="400"/>
                  </a:lnTo>
                  <a:lnTo>
                    <a:pt x="926" y="398"/>
                  </a:lnTo>
                  <a:lnTo>
                    <a:pt x="914" y="396"/>
                  </a:lnTo>
                  <a:lnTo>
                    <a:pt x="900" y="396"/>
                  </a:lnTo>
                  <a:lnTo>
                    <a:pt x="890" y="396"/>
                  </a:lnTo>
                  <a:lnTo>
                    <a:pt x="882" y="394"/>
                  </a:lnTo>
                  <a:lnTo>
                    <a:pt x="882" y="394"/>
                  </a:lnTo>
                  <a:lnTo>
                    <a:pt x="882" y="392"/>
                  </a:lnTo>
                  <a:lnTo>
                    <a:pt x="890" y="384"/>
                  </a:lnTo>
                  <a:lnTo>
                    <a:pt x="890" y="384"/>
                  </a:lnTo>
                  <a:lnTo>
                    <a:pt x="896" y="380"/>
                  </a:lnTo>
                  <a:lnTo>
                    <a:pt x="900" y="376"/>
                  </a:lnTo>
                  <a:lnTo>
                    <a:pt x="902" y="372"/>
                  </a:lnTo>
                  <a:lnTo>
                    <a:pt x="902" y="366"/>
                  </a:lnTo>
                  <a:lnTo>
                    <a:pt x="900" y="360"/>
                  </a:lnTo>
                  <a:lnTo>
                    <a:pt x="894" y="352"/>
                  </a:lnTo>
                  <a:lnTo>
                    <a:pt x="890" y="348"/>
                  </a:lnTo>
                  <a:lnTo>
                    <a:pt x="888" y="344"/>
                  </a:lnTo>
                  <a:lnTo>
                    <a:pt x="890" y="344"/>
                  </a:lnTo>
                  <a:lnTo>
                    <a:pt x="902" y="346"/>
                  </a:lnTo>
                  <a:lnTo>
                    <a:pt x="902" y="346"/>
                  </a:lnTo>
                  <a:lnTo>
                    <a:pt x="916" y="348"/>
                  </a:lnTo>
                  <a:lnTo>
                    <a:pt x="928" y="348"/>
                  </a:lnTo>
                  <a:lnTo>
                    <a:pt x="938" y="346"/>
                  </a:lnTo>
                  <a:lnTo>
                    <a:pt x="942" y="342"/>
                  </a:lnTo>
                  <a:lnTo>
                    <a:pt x="944" y="340"/>
                  </a:lnTo>
                  <a:lnTo>
                    <a:pt x="944" y="338"/>
                  </a:lnTo>
                  <a:lnTo>
                    <a:pt x="938" y="334"/>
                  </a:lnTo>
                  <a:lnTo>
                    <a:pt x="926" y="328"/>
                  </a:lnTo>
                  <a:lnTo>
                    <a:pt x="906" y="324"/>
                  </a:lnTo>
                  <a:lnTo>
                    <a:pt x="906" y="324"/>
                  </a:lnTo>
                  <a:lnTo>
                    <a:pt x="876" y="318"/>
                  </a:lnTo>
                  <a:lnTo>
                    <a:pt x="876" y="318"/>
                  </a:lnTo>
                  <a:lnTo>
                    <a:pt x="876" y="318"/>
                  </a:lnTo>
                  <a:lnTo>
                    <a:pt x="880" y="316"/>
                  </a:lnTo>
                  <a:lnTo>
                    <a:pt x="900" y="312"/>
                  </a:lnTo>
                  <a:lnTo>
                    <a:pt x="910" y="308"/>
                  </a:lnTo>
                  <a:lnTo>
                    <a:pt x="920" y="304"/>
                  </a:lnTo>
                  <a:lnTo>
                    <a:pt x="920" y="304"/>
                  </a:lnTo>
                  <a:lnTo>
                    <a:pt x="924" y="300"/>
                  </a:lnTo>
                  <a:lnTo>
                    <a:pt x="926" y="298"/>
                  </a:lnTo>
                  <a:lnTo>
                    <a:pt x="926" y="294"/>
                  </a:lnTo>
                  <a:lnTo>
                    <a:pt x="926" y="290"/>
                  </a:lnTo>
                  <a:lnTo>
                    <a:pt x="922" y="284"/>
                  </a:lnTo>
                  <a:lnTo>
                    <a:pt x="914" y="278"/>
                  </a:lnTo>
                  <a:lnTo>
                    <a:pt x="904" y="272"/>
                  </a:lnTo>
                  <a:lnTo>
                    <a:pt x="894" y="268"/>
                  </a:lnTo>
                  <a:lnTo>
                    <a:pt x="886" y="268"/>
                  </a:lnTo>
                  <a:lnTo>
                    <a:pt x="880" y="270"/>
                  </a:lnTo>
                  <a:lnTo>
                    <a:pt x="880" y="270"/>
                  </a:lnTo>
                  <a:lnTo>
                    <a:pt x="872" y="274"/>
                  </a:lnTo>
                  <a:lnTo>
                    <a:pt x="864" y="276"/>
                  </a:lnTo>
                  <a:lnTo>
                    <a:pt x="846" y="276"/>
                  </a:lnTo>
                  <a:lnTo>
                    <a:pt x="842" y="276"/>
                  </a:lnTo>
                  <a:lnTo>
                    <a:pt x="840" y="274"/>
                  </a:lnTo>
                  <a:lnTo>
                    <a:pt x="842" y="270"/>
                  </a:lnTo>
                  <a:lnTo>
                    <a:pt x="852" y="266"/>
                  </a:lnTo>
                  <a:lnTo>
                    <a:pt x="852" y="266"/>
                  </a:lnTo>
                  <a:lnTo>
                    <a:pt x="874" y="258"/>
                  </a:lnTo>
                  <a:lnTo>
                    <a:pt x="880" y="254"/>
                  </a:lnTo>
                  <a:lnTo>
                    <a:pt x="882" y="252"/>
                  </a:lnTo>
                  <a:lnTo>
                    <a:pt x="878" y="248"/>
                  </a:lnTo>
                  <a:lnTo>
                    <a:pt x="872" y="244"/>
                  </a:lnTo>
                  <a:lnTo>
                    <a:pt x="844" y="232"/>
                  </a:lnTo>
                  <a:lnTo>
                    <a:pt x="844" y="232"/>
                  </a:lnTo>
                  <a:lnTo>
                    <a:pt x="826" y="226"/>
                  </a:lnTo>
                  <a:lnTo>
                    <a:pt x="812" y="226"/>
                  </a:lnTo>
                  <a:lnTo>
                    <a:pt x="802" y="228"/>
                  </a:lnTo>
                  <a:lnTo>
                    <a:pt x="794" y="230"/>
                  </a:lnTo>
                  <a:lnTo>
                    <a:pt x="790" y="232"/>
                  </a:lnTo>
                  <a:lnTo>
                    <a:pt x="786" y="232"/>
                  </a:lnTo>
                  <a:lnTo>
                    <a:pt x="786" y="230"/>
                  </a:lnTo>
                  <a:lnTo>
                    <a:pt x="786" y="220"/>
                  </a:lnTo>
                  <a:lnTo>
                    <a:pt x="786" y="220"/>
                  </a:lnTo>
                  <a:lnTo>
                    <a:pt x="788" y="210"/>
                  </a:lnTo>
                  <a:lnTo>
                    <a:pt x="784" y="206"/>
                  </a:lnTo>
                  <a:lnTo>
                    <a:pt x="782" y="204"/>
                  </a:lnTo>
                  <a:lnTo>
                    <a:pt x="776" y="204"/>
                  </a:lnTo>
                  <a:lnTo>
                    <a:pt x="768" y="206"/>
                  </a:lnTo>
                  <a:lnTo>
                    <a:pt x="764" y="204"/>
                  </a:lnTo>
                  <a:lnTo>
                    <a:pt x="762" y="198"/>
                  </a:lnTo>
                  <a:lnTo>
                    <a:pt x="762" y="198"/>
                  </a:lnTo>
                  <a:lnTo>
                    <a:pt x="762" y="190"/>
                  </a:lnTo>
                  <a:lnTo>
                    <a:pt x="756" y="184"/>
                  </a:lnTo>
                  <a:lnTo>
                    <a:pt x="748" y="178"/>
                  </a:lnTo>
                  <a:lnTo>
                    <a:pt x="738" y="174"/>
                  </a:lnTo>
                  <a:lnTo>
                    <a:pt x="728" y="170"/>
                  </a:lnTo>
                  <a:lnTo>
                    <a:pt x="716" y="170"/>
                  </a:lnTo>
                  <a:lnTo>
                    <a:pt x="706" y="174"/>
                  </a:lnTo>
                  <a:lnTo>
                    <a:pt x="696" y="182"/>
                  </a:lnTo>
                  <a:lnTo>
                    <a:pt x="696" y="182"/>
                  </a:lnTo>
                  <a:lnTo>
                    <a:pt x="686" y="190"/>
                  </a:lnTo>
                  <a:lnTo>
                    <a:pt x="680" y="192"/>
                  </a:lnTo>
                  <a:lnTo>
                    <a:pt x="674" y="190"/>
                  </a:lnTo>
                  <a:lnTo>
                    <a:pt x="670" y="186"/>
                  </a:lnTo>
                  <a:lnTo>
                    <a:pt x="666" y="178"/>
                  </a:lnTo>
                  <a:lnTo>
                    <a:pt x="662" y="168"/>
                  </a:lnTo>
                  <a:lnTo>
                    <a:pt x="652" y="148"/>
                  </a:lnTo>
                  <a:lnTo>
                    <a:pt x="652" y="148"/>
                  </a:lnTo>
                  <a:lnTo>
                    <a:pt x="648" y="138"/>
                  </a:lnTo>
                  <a:lnTo>
                    <a:pt x="642" y="134"/>
                  </a:lnTo>
                  <a:lnTo>
                    <a:pt x="638" y="134"/>
                  </a:lnTo>
                  <a:lnTo>
                    <a:pt x="632" y="134"/>
                  </a:lnTo>
                  <a:lnTo>
                    <a:pt x="628" y="134"/>
                  </a:lnTo>
                  <a:lnTo>
                    <a:pt x="622" y="134"/>
                  </a:lnTo>
                  <a:lnTo>
                    <a:pt x="616" y="128"/>
                  </a:lnTo>
                  <a:lnTo>
                    <a:pt x="610" y="120"/>
                  </a:lnTo>
                  <a:lnTo>
                    <a:pt x="610" y="120"/>
                  </a:lnTo>
                  <a:lnTo>
                    <a:pt x="602" y="110"/>
                  </a:lnTo>
                  <a:lnTo>
                    <a:pt x="594" y="104"/>
                  </a:lnTo>
                  <a:lnTo>
                    <a:pt x="586" y="100"/>
                  </a:lnTo>
                  <a:lnTo>
                    <a:pt x="578" y="100"/>
                  </a:lnTo>
                  <a:lnTo>
                    <a:pt x="560" y="98"/>
                  </a:lnTo>
                  <a:lnTo>
                    <a:pt x="552" y="98"/>
                  </a:lnTo>
                  <a:lnTo>
                    <a:pt x="546" y="94"/>
                  </a:lnTo>
                  <a:lnTo>
                    <a:pt x="546" y="94"/>
                  </a:lnTo>
                  <a:lnTo>
                    <a:pt x="528" y="88"/>
                  </a:lnTo>
                  <a:lnTo>
                    <a:pt x="518" y="84"/>
                  </a:lnTo>
                  <a:lnTo>
                    <a:pt x="506" y="82"/>
                  </a:lnTo>
                  <a:lnTo>
                    <a:pt x="494" y="84"/>
                  </a:lnTo>
                  <a:lnTo>
                    <a:pt x="484" y="88"/>
                  </a:lnTo>
                  <a:lnTo>
                    <a:pt x="474" y="94"/>
                  </a:lnTo>
                  <a:lnTo>
                    <a:pt x="466" y="106"/>
                  </a:lnTo>
                  <a:lnTo>
                    <a:pt x="466" y="106"/>
                  </a:lnTo>
                  <a:lnTo>
                    <a:pt x="462" y="112"/>
                  </a:lnTo>
                  <a:lnTo>
                    <a:pt x="460" y="116"/>
                  </a:lnTo>
                  <a:lnTo>
                    <a:pt x="456" y="118"/>
                  </a:lnTo>
                  <a:lnTo>
                    <a:pt x="452" y="118"/>
                  </a:lnTo>
                  <a:lnTo>
                    <a:pt x="444" y="116"/>
                  </a:lnTo>
                  <a:lnTo>
                    <a:pt x="436" y="112"/>
                  </a:lnTo>
                  <a:lnTo>
                    <a:pt x="428" y="106"/>
                  </a:lnTo>
                  <a:lnTo>
                    <a:pt x="420" y="104"/>
                  </a:lnTo>
                  <a:lnTo>
                    <a:pt x="416" y="102"/>
                  </a:lnTo>
                  <a:lnTo>
                    <a:pt x="412" y="104"/>
                  </a:lnTo>
                  <a:lnTo>
                    <a:pt x="408" y="106"/>
                  </a:lnTo>
                  <a:lnTo>
                    <a:pt x="404" y="110"/>
                  </a:lnTo>
                  <a:lnTo>
                    <a:pt x="404" y="110"/>
                  </a:lnTo>
                  <a:lnTo>
                    <a:pt x="396" y="118"/>
                  </a:lnTo>
                  <a:lnTo>
                    <a:pt x="388" y="124"/>
                  </a:lnTo>
                  <a:lnTo>
                    <a:pt x="380" y="130"/>
                  </a:lnTo>
                  <a:lnTo>
                    <a:pt x="376" y="132"/>
                  </a:lnTo>
                  <a:lnTo>
                    <a:pt x="372" y="132"/>
                  </a:lnTo>
                  <a:lnTo>
                    <a:pt x="370" y="130"/>
                  </a:lnTo>
                  <a:lnTo>
                    <a:pt x="372" y="126"/>
                  </a:lnTo>
                  <a:lnTo>
                    <a:pt x="376" y="118"/>
                  </a:lnTo>
                  <a:lnTo>
                    <a:pt x="376" y="118"/>
                  </a:lnTo>
                  <a:lnTo>
                    <a:pt x="382" y="110"/>
                  </a:lnTo>
                  <a:lnTo>
                    <a:pt x="386" y="100"/>
                  </a:lnTo>
                  <a:lnTo>
                    <a:pt x="388" y="90"/>
                  </a:lnTo>
                  <a:lnTo>
                    <a:pt x="388" y="82"/>
                  </a:lnTo>
                  <a:lnTo>
                    <a:pt x="386" y="72"/>
                  </a:lnTo>
                  <a:lnTo>
                    <a:pt x="382" y="64"/>
                  </a:lnTo>
                  <a:lnTo>
                    <a:pt x="376" y="58"/>
                  </a:lnTo>
                  <a:lnTo>
                    <a:pt x="368" y="54"/>
                  </a:lnTo>
                  <a:lnTo>
                    <a:pt x="368" y="54"/>
                  </a:lnTo>
                  <a:lnTo>
                    <a:pt x="360" y="50"/>
                  </a:lnTo>
                  <a:lnTo>
                    <a:pt x="356" y="44"/>
                  </a:lnTo>
                  <a:lnTo>
                    <a:pt x="356" y="38"/>
                  </a:lnTo>
                  <a:lnTo>
                    <a:pt x="354" y="32"/>
                  </a:lnTo>
                  <a:lnTo>
                    <a:pt x="354" y="24"/>
                  </a:lnTo>
                  <a:lnTo>
                    <a:pt x="352" y="18"/>
                  </a:lnTo>
                  <a:lnTo>
                    <a:pt x="346" y="14"/>
                  </a:lnTo>
                  <a:lnTo>
                    <a:pt x="338" y="12"/>
                  </a:lnTo>
                  <a:lnTo>
                    <a:pt x="338" y="12"/>
                  </a:lnTo>
                  <a:lnTo>
                    <a:pt x="326" y="10"/>
                  </a:lnTo>
                  <a:lnTo>
                    <a:pt x="306" y="12"/>
                  </a:lnTo>
                  <a:lnTo>
                    <a:pt x="282" y="14"/>
                  </a:lnTo>
                  <a:lnTo>
                    <a:pt x="260" y="18"/>
                  </a:lnTo>
                  <a:lnTo>
                    <a:pt x="236" y="24"/>
                  </a:lnTo>
                  <a:lnTo>
                    <a:pt x="218" y="32"/>
                  </a:lnTo>
                  <a:lnTo>
                    <a:pt x="210" y="38"/>
                  </a:lnTo>
                  <a:lnTo>
                    <a:pt x="204" y="44"/>
                  </a:lnTo>
                  <a:lnTo>
                    <a:pt x="200" y="50"/>
                  </a:lnTo>
                  <a:lnTo>
                    <a:pt x="198" y="56"/>
                  </a:lnTo>
                  <a:lnTo>
                    <a:pt x="198" y="56"/>
                  </a:lnTo>
                  <a:lnTo>
                    <a:pt x="198" y="62"/>
                  </a:lnTo>
                  <a:lnTo>
                    <a:pt x="196" y="66"/>
                  </a:lnTo>
                  <a:lnTo>
                    <a:pt x="194" y="68"/>
                  </a:lnTo>
                  <a:lnTo>
                    <a:pt x="192" y="70"/>
                  </a:lnTo>
                  <a:lnTo>
                    <a:pt x="186" y="72"/>
                  </a:lnTo>
                  <a:lnTo>
                    <a:pt x="178" y="70"/>
                  </a:lnTo>
                  <a:lnTo>
                    <a:pt x="174" y="72"/>
                  </a:lnTo>
                  <a:lnTo>
                    <a:pt x="172" y="72"/>
                  </a:lnTo>
                  <a:lnTo>
                    <a:pt x="172" y="74"/>
                  </a:lnTo>
                  <a:lnTo>
                    <a:pt x="174" y="84"/>
                  </a:lnTo>
                  <a:lnTo>
                    <a:pt x="182" y="100"/>
                  </a:lnTo>
                  <a:lnTo>
                    <a:pt x="182" y="100"/>
                  </a:lnTo>
                  <a:lnTo>
                    <a:pt x="188" y="116"/>
                  </a:lnTo>
                  <a:lnTo>
                    <a:pt x="188" y="122"/>
                  </a:lnTo>
                  <a:lnTo>
                    <a:pt x="188" y="126"/>
                  </a:lnTo>
                  <a:lnTo>
                    <a:pt x="188" y="130"/>
                  </a:lnTo>
                  <a:lnTo>
                    <a:pt x="184" y="130"/>
                  </a:lnTo>
                  <a:lnTo>
                    <a:pt x="180" y="132"/>
                  </a:lnTo>
                  <a:lnTo>
                    <a:pt x="174" y="132"/>
                  </a:lnTo>
                  <a:lnTo>
                    <a:pt x="168" y="134"/>
                  </a:lnTo>
                  <a:lnTo>
                    <a:pt x="168" y="136"/>
                  </a:lnTo>
                  <a:lnTo>
                    <a:pt x="168" y="138"/>
                  </a:lnTo>
                  <a:lnTo>
                    <a:pt x="174" y="148"/>
                  </a:lnTo>
                  <a:lnTo>
                    <a:pt x="174" y="148"/>
                  </a:lnTo>
                  <a:lnTo>
                    <a:pt x="184" y="158"/>
                  </a:lnTo>
                  <a:lnTo>
                    <a:pt x="192" y="164"/>
                  </a:lnTo>
                  <a:lnTo>
                    <a:pt x="200" y="166"/>
                  </a:lnTo>
                  <a:lnTo>
                    <a:pt x="208" y="166"/>
                  </a:lnTo>
                  <a:lnTo>
                    <a:pt x="212" y="164"/>
                  </a:lnTo>
                  <a:lnTo>
                    <a:pt x="218" y="166"/>
                  </a:lnTo>
                  <a:lnTo>
                    <a:pt x="220" y="168"/>
                  </a:lnTo>
                  <a:lnTo>
                    <a:pt x="222" y="176"/>
                  </a:lnTo>
                  <a:lnTo>
                    <a:pt x="222" y="176"/>
                  </a:lnTo>
                  <a:lnTo>
                    <a:pt x="222" y="180"/>
                  </a:lnTo>
                  <a:lnTo>
                    <a:pt x="220" y="182"/>
                  </a:lnTo>
                  <a:lnTo>
                    <a:pt x="216" y="184"/>
                  </a:lnTo>
                  <a:lnTo>
                    <a:pt x="210" y="184"/>
                  </a:lnTo>
                  <a:lnTo>
                    <a:pt x="196" y="180"/>
                  </a:lnTo>
                  <a:lnTo>
                    <a:pt x="180" y="174"/>
                  </a:lnTo>
                  <a:lnTo>
                    <a:pt x="164" y="164"/>
                  </a:lnTo>
                  <a:lnTo>
                    <a:pt x="152" y="150"/>
                  </a:lnTo>
                  <a:lnTo>
                    <a:pt x="148" y="144"/>
                  </a:lnTo>
                  <a:lnTo>
                    <a:pt x="146" y="136"/>
                  </a:lnTo>
                  <a:lnTo>
                    <a:pt x="146" y="130"/>
                  </a:lnTo>
                  <a:lnTo>
                    <a:pt x="150" y="122"/>
                  </a:lnTo>
                  <a:lnTo>
                    <a:pt x="150" y="122"/>
                  </a:lnTo>
                  <a:lnTo>
                    <a:pt x="154" y="110"/>
                  </a:lnTo>
                  <a:lnTo>
                    <a:pt x="152" y="102"/>
                  </a:lnTo>
                  <a:lnTo>
                    <a:pt x="150" y="98"/>
                  </a:lnTo>
                  <a:lnTo>
                    <a:pt x="144" y="94"/>
                  </a:lnTo>
                  <a:lnTo>
                    <a:pt x="142" y="90"/>
                  </a:lnTo>
                  <a:lnTo>
                    <a:pt x="140" y="84"/>
                  </a:lnTo>
                  <a:lnTo>
                    <a:pt x="144" y="74"/>
                  </a:lnTo>
                  <a:lnTo>
                    <a:pt x="154" y="60"/>
                  </a:lnTo>
                  <a:lnTo>
                    <a:pt x="154" y="60"/>
                  </a:lnTo>
                  <a:lnTo>
                    <a:pt x="168" y="44"/>
                  </a:lnTo>
                  <a:lnTo>
                    <a:pt x="180" y="34"/>
                  </a:lnTo>
                  <a:lnTo>
                    <a:pt x="188" y="26"/>
                  </a:lnTo>
                  <a:lnTo>
                    <a:pt x="198" y="22"/>
                  </a:lnTo>
                  <a:lnTo>
                    <a:pt x="208" y="16"/>
                  </a:lnTo>
                  <a:lnTo>
                    <a:pt x="212" y="14"/>
                  </a:lnTo>
                  <a:lnTo>
                    <a:pt x="212" y="10"/>
                  </a:lnTo>
                  <a:lnTo>
                    <a:pt x="212" y="10"/>
                  </a:lnTo>
                  <a:lnTo>
                    <a:pt x="212" y="8"/>
                  </a:lnTo>
                  <a:lnTo>
                    <a:pt x="210" y="6"/>
                  </a:lnTo>
                  <a:lnTo>
                    <a:pt x="200" y="2"/>
                  </a:lnTo>
                  <a:lnTo>
                    <a:pt x="184" y="0"/>
                  </a:lnTo>
                  <a:lnTo>
                    <a:pt x="164" y="0"/>
                  </a:lnTo>
                  <a:lnTo>
                    <a:pt x="140" y="2"/>
                  </a:lnTo>
                  <a:lnTo>
                    <a:pt x="116" y="8"/>
                  </a:lnTo>
                  <a:lnTo>
                    <a:pt x="92" y="16"/>
                  </a:lnTo>
                  <a:lnTo>
                    <a:pt x="70" y="26"/>
                  </a:lnTo>
                  <a:lnTo>
                    <a:pt x="70" y="26"/>
                  </a:lnTo>
                  <a:lnTo>
                    <a:pt x="52" y="38"/>
                  </a:lnTo>
                  <a:lnTo>
                    <a:pt x="40" y="48"/>
                  </a:lnTo>
                  <a:lnTo>
                    <a:pt x="34" y="56"/>
                  </a:lnTo>
                  <a:lnTo>
                    <a:pt x="32" y="62"/>
                  </a:lnTo>
                  <a:lnTo>
                    <a:pt x="30" y="72"/>
                  </a:lnTo>
                  <a:lnTo>
                    <a:pt x="28" y="76"/>
                  </a:lnTo>
                  <a:lnTo>
                    <a:pt x="24" y="82"/>
                  </a:lnTo>
                  <a:lnTo>
                    <a:pt x="24" y="82"/>
                  </a:lnTo>
                  <a:lnTo>
                    <a:pt x="18" y="90"/>
                  </a:lnTo>
                  <a:lnTo>
                    <a:pt x="14" y="96"/>
                  </a:lnTo>
                  <a:lnTo>
                    <a:pt x="8" y="112"/>
                  </a:lnTo>
                  <a:lnTo>
                    <a:pt x="4" y="132"/>
                  </a:lnTo>
                  <a:lnTo>
                    <a:pt x="2" y="156"/>
                  </a:lnTo>
                  <a:lnTo>
                    <a:pt x="2" y="156"/>
                  </a:lnTo>
                  <a:lnTo>
                    <a:pt x="0" y="168"/>
                  </a:lnTo>
                  <a:lnTo>
                    <a:pt x="0" y="178"/>
                  </a:lnTo>
                  <a:lnTo>
                    <a:pt x="2" y="184"/>
                  </a:lnTo>
                  <a:lnTo>
                    <a:pt x="8" y="188"/>
                  </a:lnTo>
                  <a:lnTo>
                    <a:pt x="14" y="192"/>
                  </a:lnTo>
                  <a:lnTo>
                    <a:pt x="26" y="194"/>
                  </a:lnTo>
                  <a:lnTo>
                    <a:pt x="58" y="196"/>
                  </a:lnTo>
                  <a:lnTo>
                    <a:pt x="58" y="196"/>
                  </a:lnTo>
                  <a:lnTo>
                    <a:pt x="76" y="200"/>
                  </a:lnTo>
                  <a:lnTo>
                    <a:pt x="90" y="202"/>
                  </a:lnTo>
                  <a:lnTo>
                    <a:pt x="100" y="208"/>
                  </a:lnTo>
                  <a:lnTo>
                    <a:pt x="106" y="212"/>
                  </a:lnTo>
                  <a:lnTo>
                    <a:pt x="106" y="216"/>
                  </a:lnTo>
                  <a:lnTo>
                    <a:pt x="102" y="218"/>
                  </a:lnTo>
                  <a:lnTo>
                    <a:pt x="94" y="220"/>
                  </a:lnTo>
                  <a:lnTo>
                    <a:pt x="78" y="218"/>
                  </a:lnTo>
                  <a:lnTo>
                    <a:pt x="78" y="218"/>
                  </a:lnTo>
                  <a:lnTo>
                    <a:pt x="50" y="216"/>
                  </a:lnTo>
                  <a:lnTo>
                    <a:pt x="40" y="216"/>
                  </a:lnTo>
                  <a:lnTo>
                    <a:pt x="32" y="218"/>
                  </a:lnTo>
                  <a:lnTo>
                    <a:pt x="32" y="220"/>
                  </a:lnTo>
                  <a:lnTo>
                    <a:pt x="30" y="222"/>
                  </a:lnTo>
                  <a:lnTo>
                    <a:pt x="32" y="228"/>
                  </a:lnTo>
                  <a:lnTo>
                    <a:pt x="40" y="238"/>
                  </a:lnTo>
                  <a:lnTo>
                    <a:pt x="52" y="250"/>
                  </a:lnTo>
                  <a:lnTo>
                    <a:pt x="52" y="250"/>
                  </a:lnTo>
                  <a:lnTo>
                    <a:pt x="68" y="262"/>
                  </a:lnTo>
                  <a:lnTo>
                    <a:pt x="82" y="268"/>
                  </a:lnTo>
                  <a:lnTo>
                    <a:pt x="94" y="270"/>
                  </a:lnTo>
                  <a:lnTo>
                    <a:pt x="106" y="270"/>
                  </a:lnTo>
                  <a:lnTo>
                    <a:pt x="118" y="270"/>
                  </a:lnTo>
                  <a:lnTo>
                    <a:pt x="130" y="270"/>
                  </a:lnTo>
                  <a:lnTo>
                    <a:pt x="142" y="272"/>
                  </a:lnTo>
                  <a:lnTo>
                    <a:pt x="152" y="278"/>
                  </a:lnTo>
                  <a:lnTo>
                    <a:pt x="152" y="278"/>
                  </a:lnTo>
                  <a:lnTo>
                    <a:pt x="162" y="284"/>
                  </a:lnTo>
                  <a:lnTo>
                    <a:pt x="174" y="288"/>
                  </a:lnTo>
                  <a:lnTo>
                    <a:pt x="184" y="290"/>
                  </a:lnTo>
                  <a:lnTo>
                    <a:pt x="194" y="288"/>
                  </a:lnTo>
                  <a:lnTo>
                    <a:pt x="208" y="286"/>
                  </a:lnTo>
                  <a:lnTo>
                    <a:pt x="218" y="286"/>
                  </a:lnTo>
                  <a:lnTo>
                    <a:pt x="218" y="286"/>
                  </a:lnTo>
                  <a:lnTo>
                    <a:pt x="234" y="288"/>
                  </a:lnTo>
                  <a:lnTo>
                    <a:pt x="244" y="290"/>
                  </a:lnTo>
                  <a:lnTo>
                    <a:pt x="260" y="290"/>
                  </a:lnTo>
                  <a:lnTo>
                    <a:pt x="268" y="290"/>
                  </a:lnTo>
                  <a:lnTo>
                    <a:pt x="276" y="290"/>
                  </a:lnTo>
                  <a:lnTo>
                    <a:pt x="288" y="292"/>
                  </a:lnTo>
                  <a:lnTo>
                    <a:pt x="304" y="296"/>
                  </a:lnTo>
                  <a:lnTo>
                    <a:pt x="304" y="296"/>
                  </a:lnTo>
                  <a:lnTo>
                    <a:pt x="316" y="300"/>
                  </a:lnTo>
                  <a:lnTo>
                    <a:pt x="324" y="298"/>
                  </a:lnTo>
                  <a:lnTo>
                    <a:pt x="328" y="296"/>
                  </a:lnTo>
                  <a:lnTo>
                    <a:pt x="332" y="292"/>
                  </a:lnTo>
                  <a:lnTo>
                    <a:pt x="336" y="290"/>
                  </a:lnTo>
                  <a:lnTo>
                    <a:pt x="340" y="290"/>
                  </a:lnTo>
                  <a:lnTo>
                    <a:pt x="346" y="292"/>
                  </a:lnTo>
                  <a:lnTo>
                    <a:pt x="356" y="298"/>
                  </a:lnTo>
                  <a:lnTo>
                    <a:pt x="356" y="298"/>
                  </a:lnTo>
                  <a:lnTo>
                    <a:pt x="374" y="312"/>
                  </a:lnTo>
                  <a:lnTo>
                    <a:pt x="378" y="314"/>
                  </a:lnTo>
                  <a:lnTo>
                    <a:pt x="380" y="312"/>
                  </a:lnTo>
                  <a:lnTo>
                    <a:pt x="378" y="310"/>
                  </a:lnTo>
                  <a:lnTo>
                    <a:pt x="376" y="306"/>
                  </a:lnTo>
                  <a:lnTo>
                    <a:pt x="362" y="292"/>
                  </a:lnTo>
                  <a:lnTo>
                    <a:pt x="362" y="292"/>
                  </a:lnTo>
                  <a:lnTo>
                    <a:pt x="358" y="284"/>
                  </a:lnTo>
                  <a:lnTo>
                    <a:pt x="358" y="282"/>
                  </a:lnTo>
                  <a:lnTo>
                    <a:pt x="360" y="282"/>
                  </a:lnTo>
                  <a:lnTo>
                    <a:pt x="368" y="282"/>
                  </a:lnTo>
                  <a:lnTo>
                    <a:pt x="380" y="284"/>
                  </a:lnTo>
                  <a:lnTo>
                    <a:pt x="410" y="290"/>
                  </a:lnTo>
                  <a:lnTo>
                    <a:pt x="444" y="296"/>
                  </a:lnTo>
                  <a:lnTo>
                    <a:pt x="444" y="296"/>
                  </a:lnTo>
                  <a:lnTo>
                    <a:pt x="450" y="296"/>
                  </a:lnTo>
                  <a:lnTo>
                    <a:pt x="454" y="296"/>
                  </a:lnTo>
                  <a:lnTo>
                    <a:pt x="458" y="294"/>
                  </a:lnTo>
                  <a:lnTo>
                    <a:pt x="460" y="290"/>
                  </a:lnTo>
                  <a:lnTo>
                    <a:pt x="462" y="284"/>
                  </a:lnTo>
                  <a:lnTo>
                    <a:pt x="460" y="274"/>
                  </a:lnTo>
                  <a:lnTo>
                    <a:pt x="456" y="260"/>
                  </a:lnTo>
                  <a:lnTo>
                    <a:pt x="456" y="260"/>
                  </a:lnTo>
                  <a:lnTo>
                    <a:pt x="458" y="260"/>
                  </a:lnTo>
                  <a:lnTo>
                    <a:pt x="464" y="264"/>
                  </a:lnTo>
                  <a:lnTo>
                    <a:pt x="464" y="264"/>
                  </a:lnTo>
                  <a:lnTo>
                    <a:pt x="472" y="270"/>
                  </a:lnTo>
                  <a:lnTo>
                    <a:pt x="478" y="272"/>
                  </a:lnTo>
                  <a:lnTo>
                    <a:pt x="484" y="272"/>
                  </a:lnTo>
                  <a:lnTo>
                    <a:pt x="490" y="272"/>
                  </a:lnTo>
                  <a:lnTo>
                    <a:pt x="494" y="272"/>
                  </a:lnTo>
                  <a:lnTo>
                    <a:pt x="498" y="274"/>
                  </a:lnTo>
                  <a:lnTo>
                    <a:pt x="500" y="278"/>
                  </a:lnTo>
                  <a:lnTo>
                    <a:pt x="502" y="286"/>
                  </a:lnTo>
                  <a:lnTo>
                    <a:pt x="502" y="286"/>
                  </a:lnTo>
                  <a:lnTo>
                    <a:pt x="502" y="294"/>
                  </a:lnTo>
                  <a:lnTo>
                    <a:pt x="504" y="302"/>
                  </a:lnTo>
                  <a:lnTo>
                    <a:pt x="508" y="306"/>
                  </a:lnTo>
                  <a:lnTo>
                    <a:pt x="512" y="310"/>
                  </a:lnTo>
                  <a:lnTo>
                    <a:pt x="528" y="318"/>
                  </a:lnTo>
                  <a:lnTo>
                    <a:pt x="556" y="326"/>
                  </a:lnTo>
                  <a:lnTo>
                    <a:pt x="556" y="326"/>
                  </a:lnTo>
                  <a:lnTo>
                    <a:pt x="570" y="332"/>
                  </a:lnTo>
                  <a:lnTo>
                    <a:pt x="580" y="338"/>
                  </a:lnTo>
                  <a:lnTo>
                    <a:pt x="584" y="344"/>
                  </a:lnTo>
                  <a:lnTo>
                    <a:pt x="584" y="348"/>
                  </a:lnTo>
                  <a:lnTo>
                    <a:pt x="580" y="352"/>
                  </a:lnTo>
                  <a:lnTo>
                    <a:pt x="574" y="356"/>
                  </a:lnTo>
                  <a:lnTo>
                    <a:pt x="568" y="356"/>
                  </a:lnTo>
                  <a:lnTo>
                    <a:pt x="558" y="356"/>
                  </a:lnTo>
                  <a:lnTo>
                    <a:pt x="558" y="356"/>
                  </a:lnTo>
                  <a:lnTo>
                    <a:pt x="550" y="358"/>
                  </a:lnTo>
                  <a:lnTo>
                    <a:pt x="542" y="360"/>
                  </a:lnTo>
                  <a:lnTo>
                    <a:pt x="538" y="366"/>
                  </a:lnTo>
                  <a:lnTo>
                    <a:pt x="538" y="370"/>
                  </a:lnTo>
                  <a:lnTo>
                    <a:pt x="538" y="376"/>
                  </a:lnTo>
                  <a:lnTo>
                    <a:pt x="544" y="378"/>
                  </a:lnTo>
                  <a:lnTo>
                    <a:pt x="550" y="380"/>
                  </a:lnTo>
                  <a:lnTo>
                    <a:pt x="562" y="378"/>
                  </a:lnTo>
                  <a:lnTo>
                    <a:pt x="562" y="378"/>
                  </a:lnTo>
                  <a:lnTo>
                    <a:pt x="576" y="374"/>
                  </a:lnTo>
                  <a:lnTo>
                    <a:pt x="590" y="374"/>
                  </a:lnTo>
                  <a:lnTo>
                    <a:pt x="606" y="376"/>
                  </a:lnTo>
                  <a:lnTo>
                    <a:pt x="618" y="380"/>
                  </a:lnTo>
                  <a:lnTo>
                    <a:pt x="630" y="384"/>
                  </a:lnTo>
                  <a:lnTo>
                    <a:pt x="640" y="390"/>
                  </a:lnTo>
                  <a:lnTo>
                    <a:pt x="648" y="396"/>
                  </a:lnTo>
                  <a:lnTo>
                    <a:pt x="654" y="402"/>
                  </a:lnTo>
                  <a:lnTo>
                    <a:pt x="654" y="402"/>
                  </a:lnTo>
                  <a:lnTo>
                    <a:pt x="656" y="406"/>
                  </a:lnTo>
                  <a:lnTo>
                    <a:pt x="662" y="408"/>
                  </a:lnTo>
                  <a:lnTo>
                    <a:pt x="674" y="414"/>
                  </a:lnTo>
                  <a:lnTo>
                    <a:pt x="682" y="416"/>
                  </a:lnTo>
                  <a:lnTo>
                    <a:pt x="688" y="420"/>
                  </a:lnTo>
                  <a:lnTo>
                    <a:pt x="692" y="428"/>
                  </a:lnTo>
                  <a:lnTo>
                    <a:pt x="696" y="438"/>
                  </a:lnTo>
                  <a:lnTo>
                    <a:pt x="696" y="438"/>
                  </a:lnTo>
                  <a:lnTo>
                    <a:pt x="698" y="450"/>
                  </a:lnTo>
                  <a:lnTo>
                    <a:pt x="704" y="460"/>
                  </a:lnTo>
                  <a:lnTo>
                    <a:pt x="712" y="474"/>
                  </a:lnTo>
                  <a:lnTo>
                    <a:pt x="716" y="480"/>
                  </a:lnTo>
                  <a:lnTo>
                    <a:pt x="718" y="486"/>
                  </a:lnTo>
                  <a:lnTo>
                    <a:pt x="716" y="490"/>
                  </a:lnTo>
                  <a:lnTo>
                    <a:pt x="710" y="494"/>
                  </a:lnTo>
                  <a:lnTo>
                    <a:pt x="710" y="494"/>
                  </a:lnTo>
                  <a:lnTo>
                    <a:pt x="696" y="504"/>
                  </a:lnTo>
                  <a:lnTo>
                    <a:pt x="682" y="518"/>
                  </a:lnTo>
                  <a:lnTo>
                    <a:pt x="668" y="532"/>
                  </a:lnTo>
                  <a:lnTo>
                    <a:pt x="648" y="548"/>
                  </a:lnTo>
                  <a:lnTo>
                    <a:pt x="648" y="548"/>
                  </a:lnTo>
                  <a:lnTo>
                    <a:pt x="644" y="554"/>
                  </a:lnTo>
                  <a:lnTo>
                    <a:pt x="640" y="558"/>
                  </a:lnTo>
                  <a:lnTo>
                    <a:pt x="640" y="564"/>
                  </a:lnTo>
                  <a:lnTo>
                    <a:pt x="642" y="570"/>
                  </a:lnTo>
                  <a:lnTo>
                    <a:pt x="646" y="580"/>
                  </a:lnTo>
                  <a:lnTo>
                    <a:pt x="654" y="590"/>
                  </a:lnTo>
                  <a:lnTo>
                    <a:pt x="666" y="604"/>
                  </a:lnTo>
                  <a:lnTo>
                    <a:pt x="666" y="606"/>
                  </a:lnTo>
                  <a:lnTo>
                    <a:pt x="666" y="608"/>
                  </a:lnTo>
                  <a:lnTo>
                    <a:pt x="656" y="606"/>
                  </a:lnTo>
                  <a:lnTo>
                    <a:pt x="656" y="606"/>
                  </a:lnTo>
                  <a:lnTo>
                    <a:pt x="646" y="602"/>
                  </a:lnTo>
                  <a:lnTo>
                    <a:pt x="636" y="604"/>
                  </a:lnTo>
                  <a:lnTo>
                    <a:pt x="628" y="608"/>
                  </a:lnTo>
                  <a:lnTo>
                    <a:pt x="620" y="612"/>
                  </a:lnTo>
                  <a:lnTo>
                    <a:pt x="608" y="616"/>
                  </a:lnTo>
                  <a:lnTo>
                    <a:pt x="594" y="620"/>
                  </a:lnTo>
                  <a:lnTo>
                    <a:pt x="576" y="620"/>
                  </a:lnTo>
                  <a:lnTo>
                    <a:pt x="552" y="614"/>
                  </a:lnTo>
                  <a:lnTo>
                    <a:pt x="552" y="614"/>
                  </a:lnTo>
                  <a:lnTo>
                    <a:pt x="528" y="610"/>
                  </a:lnTo>
                  <a:lnTo>
                    <a:pt x="516" y="608"/>
                  </a:lnTo>
                  <a:lnTo>
                    <a:pt x="510" y="608"/>
                  </a:lnTo>
                  <a:lnTo>
                    <a:pt x="510" y="612"/>
                  </a:lnTo>
                  <a:lnTo>
                    <a:pt x="510" y="616"/>
                  </a:lnTo>
                  <a:lnTo>
                    <a:pt x="510" y="624"/>
                  </a:lnTo>
                  <a:lnTo>
                    <a:pt x="504" y="630"/>
                  </a:lnTo>
                  <a:lnTo>
                    <a:pt x="494" y="638"/>
                  </a:lnTo>
                  <a:lnTo>
                    <a:pt x="494" y="638"/>
                  </a:lnTo>
                  <a:lnTo>
                    <a:pt x="488" y="642"/>
                  </a:lnTo>
                  <a:lnTo>
                    <a:pt x="484" y="648"/>
                  </a:lnTo>
                  <a:lnTo>
                    <a:pt x="482" y="652"/>
                  </a:lnTo>
                  <a:lnTo>
                    <a:pt x="480" y="658"/>
                  </a:lnTo>
                  <a:lnTo>
                    <a:pt x="482" y="664"/>
                  </a:lnTo>
                  <a:lnTo>
                    <a:pt x="484" y="668"/>
                  </a:lnTo>
                  <a:lnTo>
                    <a:pt x="494" y="678"/>
                  </a:lnTo>
                  <a:lnTo>
                    <a:pt x="506" y="686"/>
                  </a:lnTo>
                  <a:lnTo>
                    <a:pt x="514" y="688"/>
                  </a:lnTo>
                  <a:lnTo>
                    <a:pt x="522" y="690"/>
                  </a:lnTo>
                  <a:lnTo>
                    <a:pt x="532" y="690"/>
                  </a:lnTo>
                  <a:lnTo>
                    <a:pt x="542" y="690"/>
                  </a:lnTo>
                  <a:lnTo>
                    <a:pt x="552" y="686"/>
                  </a:lnTo>
                  <a:lnTo>
                    <a:pt x="562" y="682"/>
                  </a:lnTo>
                  <a:lnTo>
                    <a:pt x="562" y="682"/>
                  </a:lnTo>
                  <a:lnTo>
                    <a:pt x="580" y="676"/>
                  </a:lnTo>
                  <a:lnTo>
                    <a:pt x="592" y="674"/>
                  </a:lnTo>
                  <a:lnTo>
                    <a:pt x="602" y="676"/>
                  </a:lnTo>
                  <a:lnTo>
                    <a:pt x="608" y="680"/>
                  </a:lnTo>
                  <a:lnTo>
                    <a:pt x="612" y="684"/>
                  </a:lnTo>
                  <a:lnTo>
                    <a:pt x="616" y="688"/>
                  </a:lnTo>
                  <a:lnTo>
                    <a:pt x="622" y="686"/>
                  </a:lnTo>
                  <a:lnTo>
                    <a:pt x="628" y="680"/>
                  </a:lnTo>
                  <a:lnTo>
                    <a:pt x="628" y="680"/>
                  </a:lnTo>
                  <a:lnTo>
                    <a:pt x="634" y="674"/>
                  </a:lnTo>
                  <a:lnTo>
                    <a:pt x="640" y="674"/>
                  </a:lnTo>
                  <a:lnTo>
                    <a:pt x="642" y="676"/>
                  </a:lnTo>
                  <a:lnTo>
                    <a:pt x="644" y="680"/>
                  </a:lnTo>
                  <a:lnTo>
                    <a:pt x="646" y="688"/>
                  </a:lnTo>
                  <a:lnTo>
                    <a:pt x="648" y="690"/>
                  </a:lnTo>
                  <a:lnTo>
                    <a:pt x="650" y="686"/>
                  </a:lnTo>
                  <a:lnTo>
                    <a:pt x="650" y="686"/>
                  </a:lnTo>
                  <a:lnTo>
                    <a:pt x="656" y="674"/>
                  </a:lnTo>
                  <a:lnTo>
                    <a:pt x="658" y="672"/>
                  </a:lnTo>
                  <a:lnTo>
                    <a:pt x="662" y="672"/>
                  </a:lnTo>
                  <a:lnTo>
                    <a:pt x="666" y="674"/>
                  </a:lnTo>
                  <a:lnTo>
                    <a:pt x="672" y="680"/>
                  </a:lnTo>
                  <a:lnTo>
                    <a:pt x="696" y="706"/>
                  </a:lnTo>
                  <a:lnTo>
                    <a:pt x="696" y="706"/>
                  </a:lnTo>
                  <a:lnTo>
                    <a:pt x="708" y="720"/>
                  </a:lnTo>
                  <a:lnTo>
                    <a:pt x="718" y="726"/>
                  </a:lnTo>
                  <a:lnTo>
                    <a:pt x="724" y="728"/>
                  </a:lnTo>
                  <a:lnTo>
                    <a:pt x="728" y="728"/>
                  </a:lnTo>
                  <a:lnTo>
                    <a:pt x="732" y="726"/>
                  </a:lnTo>
                  <a:lnTo>
                    <a:pt x="736" y="724"/>
                  </a:lnTo>
                  <a:lnTo>
                    <a:pt x="742" y="726"/>
                  </a:lnTo>
                  <a:lnTo>
                    <a:pt x="750" y="732"/>
                  </a:lnTo>
                  <a:lnTo>
                    <a:pt x="750" y="732"/>
                  </a:lnTo>
                  <a:lnTo>
                    <a:pt x="756" y="738"/>
                  </a:lnTo>
                  <a:lnTo>
                    <a:pt x="756" y="740"/>
                  </a:lnTo>
                  <a:lnTo>
                    <a:pt x="754" y="742"/>
                  </a:lnTo>
                  <a:lnTo>
                    <a:pt x="750" y="744"/>
                  </a:lnTo>
                  <a:lnTo>
                    <a:pt x="742" y="744"/>
                  </a:lnTo>
                  <a:lnTo>
                    <a:pt x="734" y="746"/>
                  </a:lnTo>
                  <a:lnTo>
                    <a:pt x="732" y="748"/>
                  </a:lnTo>
                  <a:lnTo>
                    <a:pt x="732" y="750"/>
                  </a:lnTo>
                  <a:lnTo>
                    <a:pt x="732" y="752"/>
                  </a:lnTo>
                  <a:lnTo>
                    <a:pt x="734" y="756"/>
                  </a:lnTo>
                  <a:lnTo>
                    <a:pt x="744" y="768"/>
                  </a:lnTo>
                  <a:lnTo>
                    <a:pt x="744" y="768"/>
                  </a:lnTo>
                  <a:lnTo>
                    <a:pt x="754" y="776"/>
                  </a:lnTo>
                  <a:lnTo>
                    <a:pt x="766" y="780"/>
                  </a:lnTo>
                  <a:lnTo>
                    <a:pt x="792" y="788"/>
                  </a:lnTo>
                  <a:lnTo>
                    <a:pt x="816" y="794"/>
                  </a:lnTo>
                  <a:lnTo>
                    <a:pt x="826" y="798"/>
                  </a:lnTo>
                  <a:lnTo>
                    <a:pt x="834" y="804"/>
                  </a:lnTo>
                  <a:lnTo>
                    <a:pt x="834" y="804"/>
                  </a:lnTo>
                  <a:lnTo>
                    <a:pt x="842" y="812"/>
                  </a:lnTo>
                  <a:lnTo>
                    <a:pt x="854" y="818"/>
                  </a:lnTo>
                  <a:lnTo>
                    <a:pt x="868" y="824"/>
                  </a:lnTo>
                  <a:lnTo>
                    <a:pt x="882" y="828"/>
                  </a:lnTo>
                  <a:lnTo>
                    <a:pt x="916" y="836"/>
                  </a:lnTo>
                  <a:lnTo>
                    <a:pt x="948" y="846"/>
                  </a:lnTo>
                  <a:lnTo>
                    <a:pt x="948" y="846"/>
                  </a:lnTo>
                  <a:lnTo>
                    <a:pt x="962" y="850"/>
                  </a:lnTo>
                  <a:lnTo>
                    <a:pt x="970" y="850"/>
                  </a:lnTo>
                  <a:lnTo>
                    <a:pt x="972" y="848"/>
                  </a:lnTo>
                  <a:lnTo>
                    <a:pt x="974" y="846"/>
                  </a:lnTo>
                  <a:lnTo>
                    <a:pt x="974" y="840"/>
                  </a:lnTo>
                  <a:lnTo>
                    <a:pt x="972" y="832"/>
                  </a:lnTo>
                  <a:lnTo>
                    <a:pt x="966" y="822"/>
                  </a:lnTo>
                  <a:lnTo>
                    <a:pt x="958" y="812"/>
                  </a:lnTo>
                  <a:lnTo>
                    <a:pt x="948" y="802"/>
                  </a:lnTo>
                  <a:lnTo>
                    <a:pt x="948" y="802"/>
                  </a:lnTo>
                  <a:lnTo>
                    <a:pt x="936" y="792"/>
                  </a:lnTo>
                  <a:lnTo>
                    <a:pt x="920" y="780"/>
                  </a:lnTo>
                  <a:lnTo>
                    <a:pt x="888" y="758"/>
                  </a:lnTo>
                  <a:lnTo>
                    <a:pt x="872" y="748"/>
                  </a:lnTo>
                  <a:lnTo>
                    <a:pt x="862" y="738"/>
                  </a:lnTo>
                  <a:lnTo>
                    <a:pt x="854" y="732"/>
                  </a:lnTo>
                  <a:lnTo>
                    <a:pt x="854" y="728"/>
                  </a:lnTo>
                  <a:lnTo>
                    <a:pt x="854" y="724"/>
                  </a:lnTo>
                  <a:lnTo>
                    <a:pt x="854" y="724"/>
                  </a:lnTo>
                  <a:lnTo>
                    <a:pt x="854" y="724"/>
                  </a:lnTo>
                  <a:lnTo>
                    <a:pt x="858" y="722"/>
                  </a:lnTo>
                  <a:lnTo>
                    <a:pt x="864" y="724"/>
                  </a:lnTo>
                  <a:lnTo>
                    <a:pt x="880" y="736"/>
                  </a:lnTo>
                  <a:lnTo>
                    <a:pt x="894" y="748"/>
                  </a:lnTo>
                  <a:lnTo>
                    <a:pt x="900" y="748"/>
                  </a:lnTo>
                  <a:lnTo>
                    <a:pt x="902" y="748"/>
                  </a:lnTo>
                  <a:lnTo>
                    <a:pt x="902" y="746"/>
                  </a:lnTo>
                  <a:lnTo>
                    <a:pt x="902" y="746"/>
                  </a:lnTo>
                  <a:lnTo>
                    <a:pt x="902" y="742"/>
                  </a:lnTo>
                  <a:lnTo>
                    <a:pt x="904" y="742"/>
                  </a:lnTo>
                  <a:lnTo>
                    <a:pt x="908" y="744"/>
                  </a:lnTo>
                  <a:lnTo>
                    <a:pt x="924" y="754"/>
                  </a:lnTo>
                  <a:lnTo>
                    <a:pt x="932" y="762"/>
                  </a:lnTo>
                  <a:lnTo>
                    <a:pt x="944" y="770"/>
                  </a:lnTo>
                  <a:lnTo>
                    <a:pt x="956" y="776"/>
                  </a:lnTo>
                  <a:lnTo>
                    <a:pt x="968" y="778"/>
                  </a:lnTo>
                  <a:lnTo>
                    <a:pt x="968" y="778"/>
                  </a:lnTo>
                  <a:lnTo>
                    <a:pt x="980" y="782"/>
                  </a:lnTo>
                  <a:lnTo>
                    <a:pt x="990" y="788"/>
                  </a:lnTo>
                  <a:lnTo>
                    <a:pt x="998" y="798"/>
                  </a:lnTo>
                  <a:lnTo>
                    <a:pt x="1004" y="806"/>
                  </a:lnTo>
                  <a:lnTo>
                    <a:pt x="1010" y="812"/>
                  </a:lnTo>
                  <a:lnTo>
                    <a:pt x="1012" y="814"/>
                  </a:lnTo>
                  <a:lnTo>
                    <a:pt x="1014" y="812"/>
                  </a:lnTo>
                  <a:lnTo>
                    <a:pt x="1012" y="802"/>
                  </a:lnTo>
                  <a:lnTo>
                    <a:pt x="1012" y="802"/>
                  </a:lnTo>
                  <a:lnTo>
                    <a:pt x="1012" y="792"/>
                  </a:lnTo>
                  <a:lnTo>
                    <a:pt x="1012" y="788"/>
                  </a:lnTo>
                  <a:lnTo>
                    <a:pt x="1014" y="788"/>
                  </a:lnTo>
                  <a:lnTo>
                    <a:pt x="1016" y="788"/>
                  </a:lnTo>
                  <a:lnTo>
                    <a:pt x="1018" y="788"/>
                  </a:lnTo>
                  <a:lnTo>
                    <a:pt x="1020" y="786"/>
                  </a:lnTo>
                  <a:lnTo>
                    <a:pt x="1020" y="780"/>
                  </a:lnTo>
                  <a:lnTo>
                    <a:pt x="1018" y="766"/>
                  </a:lnTo>
                  <a:lnTo>
                    <a:pt x="1018" y="766"/>
                  </a:lnTo>
                  <a:lnTo>
                    <a:pt x="1016" y="750"/>
                  </a:lnTo>
                  <a:lnTo>
                    <a:pt x="1018" y="752"/>
                  </a:lnTo>
                  <a:lnTo>
                    <a:pt x="1020" y="754"/>
                  </a:lnTo>
                  <a:lnTo>
                    <a:pt x="1022" y="758"/>
                  </a:lnTo>
                  <a:lnTo>
                    <a:pt x="1026" y="760"/>
                  </a:lnTo>
                  <a:lnTo>
                    <a:pt x="1028" y="756"/>
                  </a:lnTo>
                  <a:lnTo>
                    <a:pt x="1032" y="746"/>
                  </a:lnTo>
                  <a:lnTo>
                    <a:pt x="1032" y="746"/>
                  </a:lnTo>
                  <a:lnTo>
                    <a:pt x="1032" y="734"/>
                  </a:lnTo>
                  <a:lnTo>
                    <a:pt x="1030" y="728"/>
                  </a:lnTo>
                  <a:lnTo>
                    <a:pt x="1026" y="724"/>
                  </a:lnTo>
                  <a:lnTo>
                    <a:pt x="1022" y="724"/>
                  </a:lnTo>
                  <a:lnTo>
                    <a:pt x="1018" y="722"/>
                  </a:lnTo>
                  <a:lnTo>
                    <a:pt x="1014" y="722"/>
                  </a:lnTo>
                  <a:lnTo>
                    <a:pt x="1014" y="720"/>
                  </a:lnTo>
                  <a:lnTo>
                    <a:pt x="1018" y="714"/>
                  </a:lnTo>
                  <a:lnTo>
                    <a:pt x="1018" y="714"/>
                  </a:lnTo>
                  <a:lnTo>
                    <a:pt x="1022" y="708"/>
                  </a:lnTo>
                  <a:lnTo>
                    <a:pt x="1020" y="704"/>
                  </a:lnTo>
                  <a:lnTo>
                    <a:pt x="1016" y="702"/>
                  </a:lnTo>
                  <a:lnTo>
                    <a:pt x="1012" y="700"/>
                  </a:lnTo>
                  <a:lnTo>
                    <a:pt x="1006" y="700"/>
                  </a:lnTo>
                  <a:lnTo>
                    <a:pt x="1000" y="698"/>
                  </a:lnTo>
                  <a:lnTo>
                    <a:pt x="1000" y="694"/>
                  </a:lnTo>
                  <a:lnTo>
                    <a:pt x="1002" y="688"/>
                  </a:lnTo>
                  <a:lnTo>
                    <a:pt x="1002" y="688"/>
                  </a:lnTo>
                  <a:lnTo>
                    <a:pt x="1006" y="682"/>
                  </a:lnTo>
                  <a:lnTo>
                    <a:pt x="1010" y="676"/>
                  </a:lnTo>
                  <a:lnTo>
                    <a:pt x="1008" y="672"/>
                  </a:lnTo>
                  <a:lnTo>
                    <a:pt x="1006" y="668"/>
                  </a:lnTo>
                  <a:lnTo>
                    <a:pt x="1000" y="664"/>
                  </a:lnTo>
                  <a:lnTo>
                    <a:pt x="992" y="660"/>
                  </a:lnTo>
                  <a:lnTo>
                    <a:pt x="966" y="648"/>
                  </a:lnTo>
                  <a:lnTo>
                    <a:pt x="966" y="648"/>
                  </a:lnTo>
                  <a:lnTo>
                    <a:pt x="952" y="642"/>
                  </a:lnTo>
                  <a:lnTo>
                    <a:pt x="942" y="632"/>
                  </a:lnTo>
                  <a:lnTo>
                    <a:pt x="936" y="622"/>
                  </a:lnTo>
                  <a:lnTo>
                    <a:pt x="930" y="612"/>
                  </a:lnTo>
                  <a:lnTo>
                    <a:pt x="928" y="602"/>
                  </a:lnTo>
                  <a:lnTo>
                    <a:pt x="924" y="596"/>
                  </a:lnTo>
                  <a:lnTo>
                    <a:pt x="918" y="592"/>
                  </a:lnTo>
                  <a:lnTo>
                    <a:pt x="912" y="592"/>
                  </a:lnTo>
                  <a:lnTo>
                    <a:pt x="912" y="592"/>
                  </a:lnTo>
                  <a:lnTo>
                    <a:pt x="904" y="594"/>
                  </a:lnTo>
                  <a:lnTo>
                    <a:pt x="896" y="594"/>
                  </a:lnTo>
                  <a:lnTo>
                    <a:pt x="892" y="592"/>
                  </a:lnTo>
                  <a:lnTo>
                    <a:pt x="890" y="590"/>
                  </a:lnTo>
                  <a:lnTo>
                    <a:pt x="890" y="586"/>
                  </a:lnTo>
                  <a:lnTo>
                    <a:pt x="894" y="584"/>
                  </a:lnTo>
                  <a:lnTo>
                    <a:pt x="900" y="580"/>
                  </a:lnTo>
                  <a:lnTo>
                    <a:pt x="908" y="578"/>
                  </a:lnTo>
                  <a:lnTo>
                    <a:pt x="908" y="578"/>
                  </a:lnTo>
                  <a:lnTo>
                    <a:pt x="912" y="576"/>
                  </a:lnTo>
                  <a:lnTo>
                    <a:pt x="916" y="576"/>
                  </a:lnTo>
                  <a:lnTo>
                    <a:pt x="916" y="572"/>
                  </a:lnTo>
                  <a:lnTo>
                    <a:pt x="916" y="570"/>
                  </a:lnTo>
                  <a:lnTo>
                    <a:pt x="914" y="564"/>
                  </a:lnTo>
                  <a:lnTo>
                    <a:pt x="910" y="556"/>
                  </a:lnTo>
                  <a:lnTo>
                    <a:pt x="902" y="546"/>
                  </a:lnTo>
                  <a:lnTo>
                    <a:pt x="902" y="544"/>
                  </a:lnTo>
                  <a:lnTo>
                    <a:pt x="904" y="544"/>
                  </a:lnTo>
                  <a:lnTo>
                    <a:pt x="910" y="546"/>
                  </a:lnTo>
                  <a:lnTo>
                    <a:pt x="910" y="546"/>
                  </a:lnTo>
                  <a:lnTo>
                    <a:pt x="918" y="548"/>
                  </a:lnTo>
                  <a:lnTo>
                    <a:pt x="924" y="546"/>
                  </a:lnTo>
                  <a:lnTo>
                    <a:pt x="928" y="542"/>
                  </a:lnTo>
                  <a:lnTo>
                    <a:pt x="930" y="538"/>
                  </a:lnTo>
                  <a:lnTo>
                    <a:pt x="932" y="536"/>
                  </a:lnTo>
                  <a:lnTo>
                    <a:pt x="934" y="534"/>
                  </a:lnTo>
                  <a:lnTo>
                    <a:pt x="938" y="536"/>
                  </a:lnTo>
                  <a:lnTo>
                    <a:pt x="942" y="544"/>
                  </a:lnTo>
                  <a:lnTo>
                    <a:pt x="942" y="544"/>
                  </a:lnTo>
                  <a:lnTo>
                    <a:pt x="950" y="552"/>
                  </a:lnTo>
                  <a:lnTo>
                    <a:pt x="954" y="556"/>
                  </a:lnTo>
                  <a:lnTo>
                    <a:pt x="958" y="558"/>
                  </a:lnTo>
                  <a:lnTo>
                    <a:pt x="962" y="558"/>
                  </a:lnTo>
                  <a:lnTo>
                    <a:pt x="968" y="560"/>
                  </a:lnTo>
                  <a:lnTo>
                    <a:pt x="972" y="562"/>
                  </a:lnTo>
                  <a:lnTo>
                    <a:pt x="974" y="568"/>
                  </a:lnTo>
                  <a:lnTo>
                    <a:pt x="974" y="568"/>
                  </a:lnTo>
                  <a:lnTo>
                    <a:pt x="976" y="574"/>
                  </a:lnTo>
                  <a:lnTo>
                    <a:pt x="980" y="576"/>
                  </a:lnTo>
                  <a:lnTo>
                    <a:pt x="986" y="580"/>
                  </a:lnTo>
                  <a:lnTo>
                    <a:pt x="990" y="580"/>
                  </a:lnTo>
                  <a:lnTo>
                    <a:pt x="992" y="582"/>
                  </a:lnTo>
                  <a:lnTo>
                    <a:pt x="994" y="586"/>
                  </a:lnTo>
                  <a:lnTo>
                    <a:pt x="994" y="592"/>
                  </a:lnTo>
                  <a:lnTo>
                    <a:pt x="994" y="592"/>
                  </a:lnTo>
                  <a:lnTo>
                    <a:pt x="994" y="596"/>
                  </a:lnTo>
                  <a:lnTo>
                    <a:pt x="996" y="600"/>
                  </a:lnTo>
                  <a:lnTo>
                    <a:pt x="1008" y="614"/>
                  </a:lnTo>
                  <a:lnTo>
                    <a:pt x="1022" y="626"/>
                  </a:lnTo>
                  <a:lnTo>
                    <a:pt x="1040" y="638"/>
                  </a:lnTo>
                  <a:lnTo>
                    <a:pt x="1056" y="646"/>
                  </a:lnTo>
                  <a:lnTo>
                    <a:pt x="1064" y="648"/>
                  </a:lnTo>
                  <a:lnTo>
                    <a:pt x="1070" y="648"/>
                  </a:lnTo>
                  <a:lnTo>
                    <a:pt x="1074" y="646"/>
                  </a:lnTo>
                  <a:lnTo>
                    <a:pt x="1078" y="642"/>
                  </a:lnTo>
                  <a:lnTo>
                    <a:pt x="1080" y="636"/>
                  </a:lnTo>
                  <a:lnTo>
                    <a:pt x="1078" y="628"/>
                  </a:lnTo>
                  <a:lnTo>
                    <a:pt x="1078" y="628"/>
                  </a:lnTo>
                  <a:lnTo>
                    <a:pt x="1078" y="618"/>
                  </a:lnTo>
                  <a:lnTo>
                    <a:pt x="1078" y="612"/>
                  </a:lnTo>
                  <a:lnTo>
                    <a:pt x="1080" y="606"/>
                  </a:lnTo>
                  <a:lnTo>
                    <a:pt x="1082" y="602"/>
                  </a:lnTo>
                  <a:lnTo>
                    <a:pt x="1086" y="600"/>
                  </a:lnTo>
                  <a:lnTo>
                    <a:pt x="1092" y="598"/>
                  </a:lnTo>
                  <a:lnTo>
                    <a:pt x="1102" y="596"/>
                  </a:lnTo>
                  <a:lnTo>
                    <a:pt x="1118" y="598"/>
                  </a:lnTo>
                  <a:lnTo>
                    <a:pt x="1122" y="596"/>
                  </a:lnTo>
                  <a:lnTo>
                    <a:pt x="1122" y="596"/>
                  </a:lnTo>
                  <a:lnTo>
                    <a:pt x="1122" y="592"/>
                  </a:lnTo>
                  <a:lnTo>
                    <a:pt x="1122" y="588"/>
                  </a:lnTo>
                  <a:lnTo>
                    <a:pt x="1122" y="588"/>
                  </a:lnTo>
                  <a:lnTo>
                    <a:pt x="1118" y="582"/>
                  </a:lnTo>
                  <a:lnTo>
                    <a:pt x="1118" y="576"/>
                  </a:lnTo>
                  <a:lnTo>
                    <a:pt x="1120" y="574"/>
                  </a:lnTo>
                  <a:lnTo>
                    <a:pt x="1122" y="574"/>
                  </a:lnTo>
                  <a:lnTo>
                    <a:pt x="1128" y="570"/>
                  </a:lnTo>
                  <a:lnTo>
                    <a:pt x="1128" y="568"/>
                  </a:lnTo>
                  <a:lnTo>
                    <a:pt x="1126" y="564"/>
                  </a:lnTo>
                  <a:lnTo>
                    <a:pt x="1126" y="564"/>
                  </a:lnTo>
                  <a:lnTo>
                    <a:pt x="1126" y="560"/>
                  </a:lnTo>
                  <a:lnTo>
                    <a:pt x="1126" y="558"/>
                  </a:lnTo>
                  <a:lnTo>
                    <a:pt x="1130" y="554"/>
                  </a:lnTo>
                  <a:lnTo>
                    <a:pt x="1144" y="548"/>
                  </a:lnTo>
                  <a:lnTo>
                    <a:pt x="1150" y="544"/>
                  </a:lnTo>
                  <a:lnTo>
                    <a:pt x="1154" y="536"/>
                  </a:lnTo>
                  <a:lnTo>
                    <a:pt x="1156" y="532"/>
                  </a:lnTo>
                  <a:lnTo>
                    <a:pt x="1154" y="528"/>
                  </a:lnTo>
                  <a:lnTo>
                    <a:pt x="1148" y="514"/>
                  </a:lnTo>
                  <a:lnTo>
                    <a:pt x="1148" y="51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14" name="Freeform 6089"/>
            <p:cNvSpPr/>
            <p:nvPr/>
          </p:nvSpPr>
          <p:spPr bwMode="auto">
            <a:xfrm>
              <a:off x="7030565" y="1316418"/>
              <a:ext cx="13578" cy="10183"/>
            </a:xfrm>
            <a:custGeom>
              <a:avLst/>
              <a:gdLst/>
              <a:ahLst/>
              <a:cxnLst>
                <a:cxn ang="0">
                  <a:pos x="6" y="0"/>
                </a:cxn>
                <a:cxn ang="0">
                  <a:pos x="6" y="0"/>
                </a:cxn>
                <a:cxn ang="0">
                  <a:pos x="2" y="4"/>
                </a:cxn>
                <a:cxn ang="0">
                  <a:pos x="0" y="8"/>
                </a:cxn>
                <a:cxn ang="0">
                  <a:pos x="2" y="12"/>
                </a:cxn>
                <a:cxn ang="0">
                  <a:pos x="8" y="18"/>
                </a:cxn>
                <a:cxn ang="0">
                  <a:pos x="14" y="22"/>
                </a:cxn>
                <a:cxn ang="0">
                  <a:pos x="20" y="24"/>
                </a:cxn>
                <a:cxn ang="0">
                  <a:pos x="26" y="24"/>
                </a:cxn>
                <a:cxn ang="0">
                  <a:pos x="30" y="22"/>
                </a:cxn>
                <a:cxn ang="0">
                  <a:pos x="30" y="22"/>
                </a:cxn>
                <a:cxn ang="0">
                  <a:pos x="32" y="16"/>
                </a:cxn>
                <a:cxn ang="0">
                  <a:pos x="32" y="12"/>
                </a:cxn>
                <a:cxn ang="0">
                  <a:pos x="32" y="8"/>
                </a:cxn>
                <a:cxn ang="0">
                  <a:pos x="28" y="4"/>
                </a:cxn>
                <a:cxn ang="0">
                  <a:pos x="24" y="2"/>
                </a:cxn>
                <a:cxn ang="0">
                  <a:pos x="20" y="0"/>
                </a:cxn>
                <a:cxn ang="0">
                  <a:pos x="14" y="0"/>
                </a:cxn>
                <a:cxn ang="0">
                  <a:pos x="6" y="0"/>
                </a:cxn>
                <a:cxn ang="0">
                  <a:pos x="6" y="0"/>
                </a:cxn>
              </a:cxnLst>
              <a:rect l="0" t="0" r="r" b="b"/>
              <a:pathLst>
                <a:path w="32" h="24">
                  <a:moveTo>
                    <a:pt x="6" y="0"/>
                  </a:moveTo>
                  <a:lnTo>
                    <a:pt x="6" y="0"/>
                  </a:lnTo>
                  <a:lnTo>
                    <a:pt x="2" y="4"/>
                  </a:lnTo>
                  <a:lnTo>
                    <a:pt x="0" y="8"/>
                  </a:lnTo>
                  <a:lnTo>
                    <a:pt x="2" y="12"/>
                  </a:lnTo>
                  <a:lnTo>
                    <a:pt x="8" y="18"/>
                  </a:lnTo>
                  <a:lnTo>
                    <a:pt x="14" y="22"/>
                  </a:lnTo>
                  <a:lnTo>
                    <a:pt x="20" y="24"/>
                  </a:lnTo>
                  <a:lnTo>
                    <a:pt x="26" y="24"/>
                  </a:lnTo>
                  <a:lnTo>
                    <a:pt x="30" y="22"/>
                  </a:lnTo>
                  <a:lnTo>
                    <a:pt x="30" y="22"/>
                  </a:lnTo>
                  <a:lnTo>
                    <a:pt x="32" y="16"/>
                  </a:lnTo>
                  <a:lnTo>
                    <a:pt x="32" y="12"/>
                  </a:lnTo>
                  <a:lnTo>
                    <a:pt x="32" y="8"/>
                  </a:lnTo>
                  <a:lnTo>
                    <a:pt x="28" y="4"/>
                  </a:lnTo>
                  <a:lnTo>
                    <a:pt x="24" y="2"/>
                  </a:lnTo>
                  <a:lnTo>
                    <a:pt x="20" y="0"/>
                  </a:lnTo>
                  <a:lnTo>
                    <a:pt x="14" y="0"/>
                  </a:lnTo>
                  <a:lnTo>
                    <a:pt x="6" y="0"/>
                  </a:lnTo>
                  <a:lnTo>
                    <a:pt x="6"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15" name="Freeform 6091"/>
            <p:cNvSpPr/>
            <p:nvPr/>
          </p:nvSpPr>
          <p:spPr bwMode="auto">
            <a:xfrm>
              <a:off x="6980495" y="1348664"/>
              <a:ext cx="9335" cy="10183"/>
            </a:xfrm>
            <a:custGeom>
              <a:avLst/>
              <a:gdLst/>
              <a:ahLst/>
              <a:cxnLst>
                <a:cxn ang="0">
                  <a:pos x="4" y="24"/>
                </a:cxn>
                <a:cxn ang="0">
                  <a:pos x="4" y="24"/>
                </a:cxn>
                <a:cxn ang="0">
                  <a:pos x="12" y="22"/>
                </a:cxn>
                <a:cxn ang="0">
                  <a:pos x="20" y="16"/>
                </a:cxn>
                <a:cxn ang="0">
                  <a:pos x="22" y="12"/>
                </a:cxn>
                <a:cxn ang="0">
                  <a:pos x="22" y="10"/>
                </a:cxn>
                <a:cxn ang="0">
                  <a:pos x="22" y="6"/>
                </a:cxn>
                <a:cxn ang="0">
                  <a:pos x="18" y="2"/>
                </a:cxn>
                <a:cxn ang="0">
                  <a:pos x="18" y="2"/>
                </a:cxn>
                <a:cxn ang="0">
                  <a:pos x="14" y="0"/>
                </a:cxn>
                <a:cxn ang="0">
                  <a:pos x="10" y="2"/>
                </a:cxn>
                <a:cxn ang="0">
                  <a:pos x="6" y="4"/>
                </a:cxn>
                <a:cxn ang="0">
                  <a:pos x="2" y="10"/>
                </a:cxn>
                <a:cxn ang="0">
                  <a:pos x="0" y="14"/>
                </a:cxn>
                <a:cxn ang="0">
                  <a:pos x="0" y="18"/>
                </a:cxn>
                <a:cxn ang="0">
                  <a:pos x="2" y="22"/>
                </a:cxn>
                <a:cxn ang="0">
                  <a:pos x="4" y="24"/>
                </a:cxn>
                <a:cxn ang="0">
                  <a:pos x="4" y="24"/>
                </a:cxn>
              </a:cxnLst>
              <a:rect l="0" t="0" r="r" b="b"/>
              <a:pathLst>
                <a:path w="22" h="24">
                  <a:moveTo>
                    <a:pt x="4" y="24"/>
                  </a:moveTo>
                  <a:lnTo>
                    <a:pt x="4" y="24"/>
                  </a:lnTo>
                  <a:lnTo>
                    <a:pt x="12" y="22"/>
                  </a:lnTo>
                  <a:lnTo>
                    <a:pt x="20" y="16"/>
                  </a:lnTo>
                  <a:lnTo>
                    <a:pt x="22" y="12"/>
                  </a:lnTo>
                  <a:lnTo>
                    <a:pt x="22" y="10"/>
                  </a:lnTo>
                  <a:lnTo>
                    <a:pt x="22" y="6"/>
                  </a:lnTo>
                  <a:lnTo>
                    <a:pt x="18" y="2"/>
                  </a:lnTo>
                  <a:lnTo>
                    <a:pt x="18" y="2"/>
                  </a:lnTo>
                  <a:lnTo>
                    <a:pt x="14" y="0"/>
                  </a:lnTo>
                  <a:lnTo>
                    <a:pt x="10" y="2"/>
                  </a:lnTo>
                  <a:lnTo>
                    <a:pt x="6" y="4"/>
                  </a:lnTo>
                  <a:lnTo>
                    <a:pt x="2" y="10"/>
                  </a:lnTo>
                  <a:lnTo>
                    <a:pt x="0" y="14"/>
                  </a:lnTo>
                  <a:lnTo>
                    <a:pt x="0" y="18"/>
                  </a:lnTo>
                  <a:lnTo>
                    <a:pt x="2" y="22"/>
                  </a:lnTo>
                  <a:lnTo>
                    <a:pt x="4" y="24"/>
                  </a:lnTo>
                  <a:lnTo>
                    <a:pt x="4" y="2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16" name="Freeform 6092"/>
            <p:cNvSpPr/>
            <p:nvPr/>
          </p:nvSpPr>
          <p:spPr bwMode="auto">
            <a:xfrm>
              <a:off x="6776824" y="1298598"/>
              <a:ext cx="15275" cy="22911"/>
            </a:xfrm>
            <a:custGeom>
              <a:avLst/>
              <a:gdLst/>
              <a:ahLst/>
              <a:cxnLst>
                <a:cxn ang="0">
                  <a:pos x="20" y="54"/>
                </a:cxn>
                <a:cxn ang="0">
                  <a:pos x="20" y="54"/>
                </a:cxn>
                <a:cxn ang="0">
                  <a:pos x="26" y="50"/>
                </a:cxn>
                <a:cxn ang="0">
                  <a:pos x="30" y="42"/>
                </a:cxn>
                <a:cxn ang="0">
                  <a:pos x="34" y="32"/>
                </a:cxn>
                <a:cxn ang="0">
                  <a:pos x="36" y="22"/>
                </a:cxn>
                <a:cxn ang="0">
                  <a:pos x="36" y="12"/>
                </a:cxn>
                <a:cxn ang="0">
                  <a:pos x="34" y="4"/>
                </a:cxn>
                <a:cxn ang="0">
                  <a:pos x="32" y="2"/>
                </a:cxn>
                <a:cxn ang="0">
                  <a:pos x="28" y="0"/>
                </a:cxn>
                <a:cxn ang="0">
                  <a:pos x="24" y="0"/>
                </a:cxn>
                <a:cxn ang="0">
                  <a:pos x="18" y="0"/>
                </a:cxn>
                <a:cxn ang="0">
                  <a:pos x="18" y="0"/>
                </a:cxn>
                <a:cxn ang="0">
                  <a:pos x="14" y="2"/>
                </a:cxn>
                <a:cxn ang="0">
                  <a:pos x="8" y="6"/>
                </a:cxn>
                <a:cxn ang="0">
                  <a:pos x="4" y="12"/>
                </a:cxn>
                <a:cxn ang="0">
                  <a:pos x="0" y="22"/>
                </a:cxn>
                <a:cxn ang="0">
                  <a:pos x="2" y="32"/>
                </a:cxn>
                <a:cxn ang="0">
                  <a:pos x="4" y="40"/>
                </a:cxn>
                <a:cxn ang="0">
                  <a:pos x="8" y="48"/>
                </a:cxn>
                <a:cxn ang="0">
                  <a:pos x="14" y="52"/>
                </a:cxn>
                <a:cxn ang="0">
                  <a:pos x="20" y="54"/>
                </a:cxn>
                <a:cxn ang="0">
                  <a:pos x="20" y="54"/>
                </a:cxn>
              </a:cxnLst>
              <a:rect l="0" t="0" r="r" b="b"/>
              <a:pathLst>
                <a:path w="36" h="54">
                  <a:moveTo>
                    <a:pt x="20" y="54"/>
                  </a:moveTo>
                  <a:lnTo>
                    <a:pt x="20" y="54"/>
                  </a:lnTo>
                  <a:lnTo>
                    <a:pt x="26" y="50"/>
                  </a:lnTo>
                  <a:lnTo>
                    <a:pt x="30" y="42"/>
                  </a:lnTo>
                  <a:lnTo>
                    <a:pt x="34" y="32"/>
                  </a:lnTo>
                  <a:lnTo>
                    <a:pt x="36" y="22"/>
                  </a:lnTo>
                  <a:lnTo>
                    <a:pt x="36" y="12"/>
                  </a:lnTo>
                  <a:lnTo>
                    <a:pt x="34" y="4"/>
                  </a:lnTo>
                  <a:lnTo>
                    <a:pt x="32" y="2"/>
                  </a:lnTo>
                  <a:lnTo>
                    <a:pt x="28" y="0"/>
                  </a:lnTo>
                  <a:lnTo>
                    <a:pt x="24" y="0"/>
                  </a:lnTo>
                  <a:lnTo>
                    <a:pt x="18" y="0"/>
                  </a:lnTo>
                  <a:lnTo>
                    <a:pt x="18" y="0"/>
                  </a:lnTo>
                  <a:lnTo>
                    <a:pt x="14" y="2"/>
                  </a:lnTo>
                  <a:lnTo>
                    <a:pt x="8" y="6"/>
                  </a:lnTo>
                  <a:lnTo>
                    <a:pt x="4" y="12"/>
                  </a:lnTo>
                  <a:lnTo>
                    <a:pt x="0" y="22"/>
                  </a:lnTo>
                  <a:lnTo>
                    <a:pt x="2" y="32"/>
                  </a:lnTo>
                  <a:lnTo>
                    <a:pt x="4" y="40"/>
                  </a:lnTo>
                  <a:lnTo>
                    <a:pt x="8" y="48"/>
                  </a:lnTo>
                  <a:lnTo>
                    <a:pt x="14" y="52"/>
                  </a:lnTo>
                  <a:lnTo>
                    <a:pt x="20" y="54"/>
                  </a:lnTo>
                  <a:lnTo>
                    <a:pt x="20" y="5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17" name="Freeform 6094"/>
            <p:cNvSpPr/>
            <p:nvPr/>
          </p:nvSpPr>
          <p:spPr bwMode="auto">
            <a:xfrm>
              <a:off x="6827742" y="1124644"/>
              <a:ext cx="39886" cy="32245"/>
            </a:xfrm>
            <a:custGeom>
              <a:avLst/>
              <a:gdLst/>
              <a:ahLst/>
              <a:cxnLst>
                <a:cxn ang="0">
                  <a:pos x="8" y="26"/>
                </a:cxn>
                <a:cxn ang="0">
                  <a:pos x="8" y="26"/>
                </a:cxn>
                <a:cxn ang="0">
                  <a:pos x="4" y="36"/>
                </a:cxn>
                <a:cxn ang="0">
                  <a:pos x="0" y="46"/>
                </a:cxn>
                <a:cxn ang="0">
                  <a:pos x="0" y="56"/>
                </a:cxn>
                <a:cxn ang="0">
                  <a:pos x="2" y="64"/>
                </a:cxn>
                <a:cxn ang="0">
                  <a:pos x="8" y="70"/>
                </a:cxn>
                <a:cxn ang="0">
                  <a:pos x="18" y="74"/>
                </a:cxn>
                <a:cxn ang="0">
                  <a:pos x="34" y="76"/>
                </a:cxn>
                <a:cxn ang="0">
                  <a:pos x="54" y="76"/>
                </a:cxn>
                <a:cxn ang="0">
                  <a:pos x="54" y="76"/>
                </a:cxn>
                <a:cxn ang="0">
                  <a:pos x="72" y="74"/>
                </a:cxn>
                <a:cxn ang="0">
                  <a:pos x="84" y="70"/>
                </a:cxn>
                <a:cxn ang="0">
                  <a:pos x="90" y="64"/>
                </a:cxn>
                <a:cxn ang="0">
                  <a:pos x="94" y="58"/>
                </a:cxn>
                <a:cxn ang="0">
                  <a:pos x="92" y="50"/>
                </a:cxn>
                <a:cxn ang="0">
                  <a:pos x="92" y="40"/>
                </a:cxn>
                <a:cxn ang="0">
                  <a:pos x="90" y="32"/>
                </a:cxn>
                <a:cxn ang="0">
                  <a:pos x="92" y="22"/>
                </a:cxn>
                <a:cxn ang="0">
                  <a:pos x="92" y="22"/>
                </a:cxn>
                <a:cxn ang="0">
                  <a:pos x="92" y="18"/>
                </a:cxn>
                <a:cxn ang="0">
                  <a:pos x="90" y="14"/>
                </a:cxn>
                <a:cxn ang="0">
                  <a:pos x="88" y="10"/>
                </a:cxn>
                <a:cxn ang="0">
                  <a:pos x="84" y="6"/>
                </a:cxn>
                <a:cxn ang="0">
                  <a:pos x="74" y="2"/>
                </a:cxn>
                <a:cxn ang="0">
                  <a:pos x="60" y="0"/>
                </a:cxn>
                <a:cxn ang="0">
                  <a:pos x="46" y="2"/>
                </a:cxn>
                <a:cxn ang="0">
                  <a:pos x="32" y="6"/>
                </a:cxn>
                <a:cxn ang="0">
                  <a:pos x="18" y="14"/>
                </a:cxn>
                <a:cxn ang="0">
                  <a:pos x="14" y="20"/>
                </a:cxn>
                <a:cxn ang="0">
                  <a:pos x="8" y="26"/>
                </a:cxn>
                <a:cxn ang="0">
                  <a:pos x="8" y="26"/>
                </a:cxn>
              </a:cxnLst>
              <a:rect l="0" t="0" r="r" b="b"/>
              <a:pathLst>
                <a:path w="94" h="76">
                  <a:moveTo>
                    <a:pt x="8" y="26"/>
                  </a:moveTo>
                  <a:lnTo>
                    <a:pt x="8" y="26"/>
                  </a:lnTo>
                  <a:lnTo>
                    <a:pt x="4" y="36"/>
                  </a:lnTo>
                  <a:lnTo>
                    <a:pt x="0" y="46"/>
                  </a:lnTo>
                  <a:lnTo>
                    <a:pt x="0" y="56"/>
                  </a:lnTo>
                  <a:lnTo>
                    <a:pt x="2" y="64"/>
                  </a:lnTo>
                  <a:lnTo>
                    <a:pt x="8" y="70"/>
                  </a:lnTo>
                  <a:lnTo>
                    <a:pt x="18" y="74"/>
                  </a:lnTo>
                  <a:lnTo>
                    <a:pt x="34" y="76"/>
                  </a:lnTo>
                  <a:lnTo>
                    <a:pt x="54" y="76"/>
                  </a:lnTo>
                  <a:lnTo>
                    <a:pt x="54" y="76"/>
                  </a:lnTo>
                  <a:lnTo>
                    <a:pt x="72" y="74"/>
                  </a:lnTo>
                  <a:lnTo>
                    <a:pt x="84" y="70"/>
                  </a:lnTo>
                  <a:lnTo>
                    <a:pt x="90" y="64"/>
                  </a:lnTo>
                  <a:lnTo>
                    <a:pt x="94" y="58"/>
                  </a:lnTo>
                  <a:lnTo>
                    <a:pt x="92" y="50"/>
                  </a:lnTo>
                  <a:lnTo>
                    <a:pt x="92" y="40"/>
                  </a:lnTo>
                  <a:lnTo>
                    <a:pt x="90" y="32"/>
                  </a:lnTo>
                  <a:lnTo>
                    <a:pt x="92" y="22"/>
                  </a:lnTo>
                  <a:lnTo>
                    <a:pt x="92" y="22"/>
                  </a:lnTo>
                  <a:lnTo>
                    <a:pt x="92" y="18"/>
                  </a:lnTo>
                  <a:lnTo>
                    <a:pt x="90" y="14"/>
                  </a:lnTo>
                  <a:lnTo>
                    <a:pt x="88" y="10"/>
                  </a:lnTo>
                  <a:lnTo>
                    <a:pt x="84" y="6"/>
                  </a:lnTo>
                  <a:lnTo>
                    <a:pt x="74" y="2"/>
                  </a:lnTo>
                  <a:lnTo>
                    <a:pt x="60" y="0"/>
                  </a:lnTo>
                  <a:lnTo>
                    <a:pt x="46" y="2"/>
                  </a:lnTo>
                  <a:lnTo>
                    <a:pt x="32" y="6"/>
                  </a:lnTo>
                  <a:lnTo>
                    <a:pt x="18" y="14"/>
                  </a:lnTo>
                  <a:lnTo>
                    <a:pt x="14" y="20"/>
                  </a:lnTo>
                  <a:lnTo>
                    <a:pt x="8" y="26"/>
                  </a:lnTo>
                  <a:lnTo>
                    <a:pt x="8" y="2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18" name="Freeform 6098"/>
            <p:cNvSpPr/>
            <p:nvPr/>
          </p:nvSpPr>
          <p:spPr bwMode="auto">
            <a:xfrm>
              <a:off x="6320262" y="955780"/>
              <a:ext cx="42431" cy="28851"/>
            </a:xfrm>
            <a:custGeom>
              <a:avLst/>
              <a:gdLst/>
              <a:ahLst/>
              <a:cxnLst>
                <a:cxn ang="0">
                  <a:pos x="46" y="2"/>
                </a:cxn>
                <a:cxn ang="0">
                  <a:pos x="46" y="2"/>
                </a:cxn>
                <a:cxn ang="0">
                  <a:pos x="32" y="4"/>
                </a:cxn>
                <a:cxn ang="0">
                  <a:pos x="20" y="6"/>
                </a:cxn>
                <a:cxn ang="0">
                  <a:pos x="10" y="10"/>
                </a:cxn>
                <a:cxn ang="0">
                  <a:pos x="4" y="12"/>
                </a:cxn>
                <a:cxn ang="0">
                  <a:pos x="0" y="16"/>
                </a:cxn>
                <a:cxn ang="0">
                  <a:pos x="0" y="20"/>
                </a:cxn>
                <a:cxn ang="0">
                  <a:pos x="2" y="22"/>
                </a:cxn>
                <a:cxn ang="0">
                  <a:pos x="8" y="24"/>
                </a:cxn>
                <a:cxn ang="0">
                  <a:pos x="8" y="24"/>
                </a:cxn>
                <a:cxn ang="0">
                  <a:pos x="20" y="28"/>
                </a:cxn>
                <a:cxn ang="0">
                  <a:pos x="28" y="32"/>
                </a:cxn>
                <a:cxn ang="0">
                  <a:pos x="32" y="36"/>
                </a:cxn>
                <a:cxn ang="0">
                  <a:pos x="34" y="40"/>
                </a:cxn>
                <a:cxn ang="0">
                  <a:pos x="34" y="40"/>
                </a:cxn>
                <a:cxn ang="0">
                  <a:pos x="38" y="46"/>
                </a:cxn>
                <a:cxn ang="0">
                  <a:pos x="44" y="50"/>
                </a:cxn>
                <a:cxn ang="0">
                  <a:pos x="54" y="56"/>
                </a:cxn>
                <a:cxn ang="0">
                  <a:pos x="64" y="66"/>
                </a:cxn>
                <a:cxn ang="0">
                  <a:pos x="64" y="66"/>
                </a:cxn>
                <a:cxn ang="0">
                  <a:pos x="68" y="68"/>
                </a:cxn>
                <a:cxn ang="0">
                  <a:pos x="70" y="68"/>
                </a:cxn>
                <a:cxn ang="0">
                  <a:pos x="70" y="66"/>
                </a:cxn>
                <a:cxn ang="0">
                  <a:pos x="70" y="66"/>
                </a:cxn>
                <a:cxn ang="0">
                  <a:pos x="70" y="62"/>
                </a:cxn>
                <a:cxn ang="0">
                  <a:pos x="74" y="60"/>
                </a:cxn>
                <a:cxn ang="0">
                  <a:pos x="80" y="56"/>
                </a:cxn>
                <a:cxn ang="0">
                  <a:pos x="86" y="48"/>
                </a:cxn>
                <a:cxn ang="0">
                  <a:pos x="86" y="48"/>
                </a:cxn>
                <a:cxn ang="0">
                  <a:pos x="100" y="26"/>
                </a:cxn>
                <a:cxn ang="0">
                  <a:pos x="100" y="20"/>
                </a:cxn>
                <a:cxn ang="0">
                  <a:pos x="100" y="16"/>
                </a:cxn>
                <a:cxn ang="0">
                  <a:pos x="98" y="14"/>
                </a:cxn>
                <a:cxn ang="0">
                  <a:pos x="94" y="10"/>
                </a:cxn>
                <a:cxn ang="0">
                  <a:pos x="94" y="10"/>
                </a:cxn>
                <a:cxn ang="0">
                  <a:pos x="86" y="6"/>
                </a:cxn>
                <a:cxn ang="0">
                  <a:pos x="80" y="2"/>
                </a:cxn>
                <a:cxn ang="0">
                  <a:pos x="70" y="0"/>
                </a:cxn>
                <a:cxn ang="0">
                  <a:pos x="46" y="2"/>
                </a:cxn>
                <a:cxn ang="0">
                  <a:pos x="46" y="2"/>
                </a:cxn>
              </a:cxnLst>
              <a:rect l="0" t="0" r="r" b="b"/>
              <a:pathLst>
                <a:path w="100" h="68">
                  <a:moveTo>
                    <a:pt x="46" y="2"/>
                  </a:moveTo>
                  <a:lnTo>
                    <a:pt x="46" y="2"/>
                  </a:lnTo>
                  <a:lnTo>
                    <a:pt x="32" y="4"/>
                  </a:lnTo>
                  <a:lnTo>
                    <a:pt x="20" y="6"/>
                  </a:lnTo>
                  <a:lnTo>
                    <a:pt x="10" y="10"/>
                  </a:lnTo>
                  <a:lnTo>
                    <a:pt x="4" y="12"/>
                  </a:lnTo>
                  <a:lnTo>
                    <a:pt x="0" y="16"/>
                  </a:lnTo>
                  <a:lnTo>
                    <a:pt x="0" y="20"/>
                  </a:lnTo>
                  <a:lnTo>
                    <a:pt x="2" y="22"/>
                  </a:lnTo>
                  <a:lnTo>
                    <a:pt x="8" y="24"/>
                  </a:lnTo>
                  <a:lnTo>
                    <a:pt x="8" y="24"/>
                  </a:lnTo>
                  <a:lnTo>
                    <a:pt x="20" y="28"/>
                  </a:lnTo>
                  <a:lnTo>
                    <a:pt x="28" y="32"/>
                  </a:lnTo>
                  <a:lnTo>
                    <a:pt x="32" y="36"/>
                  </a:lnTo>
                  <a:lnTo>
                    <a:pt x="34" y="40"/>
                  </a:lnTo>
                  <a:lnTo>
                    <a:pt x="34" y="40"/>
                  </a:lnTo>
                  <a:lnTo>
                    <a:pt x="38" y="46"/>
                  </a:lnTo>
                  <a:lnTo>
                    <a:pt x="44" y="50"/>
                  </a:lnTo>
                  <a:lnTo>
                    <a:pt x="54" y="56"/>
                  </a:lnTo>
                  <a:lnTo>
                    <a:pt x="64" y="66"/>
                  </a:lnTo>
                  <a:lnTo>
                    <a:pt x="64" y="66"/>
                  </a:lnTo>
                  <a:lnTo>
                    <a:pt x="68" y="68"/>
                  </a:lnTo>
                  <a:lnTo>
                    <a:pt x="70" y="68"/>
                  </a:lnTo>
                  <a:lnTo>
                    <a:pt x="70" y="66"/>
                  </a:lnTo>
                  <a:lnTo>
                    <a:pt x="70" y="66"/>
                  </a:lnTo>
                  <a:lnTo>
                    <a:pt x="70" y="62"/>
                  </a:lnTo>
                  <a:lnTo>
                    <a:pt x="74" y="60"/>
                  </a:lnTo>
                  <a:lnTo>
                    <a:pt x="80" y="56"/>
                  </a:lnTo>
                  <a:lnTo>
                    <a:pt x="86" y="48"/>
                  </a:lnTo>
                  <a:lnTo>
                    <a:pt x="86" y="48"/>
                  </a:lnTo>
                  <a:lnTo>
                    <a:pt x="100" y="26"/>
                  </a:lnTo>
                  <a:lnTo>
                    <a:pt x="100" y="20"/>
                  </a:lnTo>
                  <a:lnTo>
                    <a:pt x="100" y="16"/>
                  </a:lnTo>
                  <a:lnTo>
                    <a:pt x="98" y="14"/>
                  </a:lnTo>
                  <a:lnTo>
                    <a:pt x="94" y="10"/>
                  </a:lnTo>
                  <a:lnTo>
                    <a:pt x="94" y="10"/>
                  </a:lnTo>
                  <a:lnTo>
                    <a:pt x="86" y="6"/>
                  </a:lnTo>
                  <a:lnTo>
                    <a:pt x="80" y="2"/>
                  </a:lnTo>
                  <a:lnTo>
                    <a:pt x="70" y="0"/>
                  </a:lnTo>
                  <a:lnTo>
                    <a:pt x="46" y="2"/>
                  </a:lnTo>
                  <a:lnTo>
                    <a:pt x="46"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19" name="Freeform 6099"/>
            <p:cNvSpPr/>
            <p:nvPr/>
          </p:nvSpPr>
          <p:spPr bwMode="auto">
            <a:xfrm>
              <a:off x="6363542" y="873470"/>
              <a:ext cx="32248" cy="6788"/>
            </a:xfrm>
            <a:custGeom>
              <a:avLst/>
              <a:gdLst/>
              <a:ahLst/>
              <a:cxnLst>
                <a:cxn ang="0">
                  <a:pos x="76" y="2"/>
                </a:cxn>
                <a:cxn ang="0">
                  <a:pos x="76" y="2"/>
                </a:cxn>
                <a:cxn ang="0">
                  <a:pos x="68" y="0"/>
                </a:cxn>
                <a:cxn ang="0">
                  <a:pos x="56" y="0"/>
                </a:cxn>
                <a:cxn ang="0">
                  <a:pos x="30" y="2"/>
                </a:cxn>
                <a:cxn ang="0">
                  <a:pos x="16" y="6"/>
                </a:cxn>
                <a:cxn ang="0">
                  <a:pos x="6" y="8"/>
                </a:cxn>
                <a:cxn ang="0">
                  <a:pos x="0" y="12"/>
                </a:cxn>
                <a:cxn ang="0">
                  <a:pos x="0" y="14"/>
                </a:cxn>
                <a:cxn ang="0">
                  <a:pos x="2" y="16"/>
                </a:cxn>
                <a:cxn ang="0">
                  <a:pos x="2" y="16"/>
                </a:cxn>
                <a:cxn ang="0">
                  <a:pos x="8" y="16"/>
                </a:cxn>
                <a:cxn ang="0">
                  <a:pos x="20" y="16"/>
                </a:cxn>
                <a:cxn ang="0">
                  <a:pos x="48" y="14"/>
                </a:cxn>
                <a:cxn ang="0">
                  <a:pos x="70" y="8"/>
                </a:cxn>
                <a:cxn ang="0">
                  <a:pos x="76" y="4"/>
                </a:cxn>
                <a:cxn ang="0">
                  <a:pos x="76" y="2"/>
                </a:cxn>
                <a:cxn ang="0">
                  <a:pos x="76" y="2"/>
                </a:cxn>
                <a:cxn ang="0">
                  <a:pos x="76" y="2"/>
                </a:cxn>
              </a:cxnLst>
              <a:rect l="0" t="0" r="r" b="b"/>
              <a:pathLst>
                <a:path w="76" h="16">
                  <a:moveTo>
                    <a:pt x="76" y="2"/>
                  </a:moveTo>
                  <a:lnTo>
                    <a:pt x="76" y="2"/>
                  </a:lnTo>
                  <a:lnTo>
                    <a:pt x="68" y="0"/>
                  </a:lnTo>
                  <a:lnTo>
                    <a:pt x="56" y="0"/>
                  </a:lnTo>
                  <a:lnTo>
                    <a:pt x="30" y="2"/>
                  </a:lnTo>
                  <a:lnTo>
                    <a:pt x="16" y="6"/>
                  </a:lnTo>
                  <a:lnTo>
                    <a:pt x="6" y="8"/>
                  </a:lnTo>
                  <a:lnTo>
                    <a:pt x="0" y="12"/>
                  </a:lnTo>
                  <a:lnTo>
                    <a:pt x="0" y="14"/>
                  </a:lnTo>
                  <a:lnTo>
                    <a:pt x="2" y="16"/>
                  </a:lnTo>
                  <a:lnTo>
                    <a:pt x="2" y="16"/>
                  </a:lnTo>
                  <a:lnTo>
                    <a:pt x="8" y="16"/>
                  </a:lnTo>
                  <a:lnTo>
                    <a:pt x="20" y="16"/>
                  </a:lnTo>
                  <a:lnTo>
                    <a:pt x="48" y="14"/>
                  </a:lnTo>
                  <a:lnTo>
                    <a:pt x="70" y="8"/>
                  </a:lnTo>
                  <a:lnTo>
                    <a:pt x="76" y="4"/>
                  </a:lnTo>
                  <a:lnTo>
                    <a:pt x="76" y="2"/>
                  </a:lnTo>
                  <a:lnTo>
                    <a:pt x="76" y="2"/>
                  </a:lnTo>
                  <a:lnTo>
                    <a:pt x="76"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20" name="Freeform 6100"/>
            <p:cNvSpPr/>
            <p:nvPr/>
          </p:nvSpPr>
          <p:spPr bwMode="auto">
            <a:xfrm>
              <a:off x="6356753" y="901472"/>
              <a:ext cx="20367" cy="13577"/>
            </a:xfrm>
            <a:custGeom>
              <a:avLst/>
              <a:gdLst/>
              <a:ahLst/>
              <a:cxnLst>
                <a:cxn ang="0">
                  <a:pos x="0" y="20"/>
                </a:cxn>
                <a:cxn ang="0">
                  <a:pos x="0" y="20"/>
                </a:cxn>
                <a:cxn ang="0">
                  <a:pos x="0" y="22"/>
                </a:cxn>
                <a:cxn ang="0">
                  <a:pos x="2" y="26"/>
                </a:cxn>
                <a:cxn ang="0">
                  <a:pos x="8" y="30"/>
                </a:cxn>
                <a:cxn ang="0">
                  <a:pos x="16" y="32"/>
                </a:cxn>
                <a:cxn ang="0">
                  <a:pos x="26" y="32"/>
                </a:cxn>
                <a:cxn ang="0">
                  <a:pos x="34" y="30"/>
                </a:cxn>
                <a:cxn ang="0">
                  <a:pos x="42" y="28"/>
                </a:cxn>
                <a:cxn ang="0">
                  <a:pos x="46" y="22"/>
                </a:cxn>
                <a:cxn ang="0">
                  <a:pos x="48" y="20"/>
                </a:cxn>
                <a:cxn ang="0">
                  <a:pos x="48" y="18"/>
                </a:cxn>
                <a:cxn ang="0">
                  <a:pos x="48" y="18"/>
                </a:cxn>
                <a:cxn ang="0">
                  <a:pos x="44" y="12"/>
                </a:cxn>
                <a:cxn ang="0">
                  <a:pos x="38" y="6"/>
                </a:cxn>
                <a:cxn ang="0">
                  <a:pos x="30" y="2"/>
                </a:cxn>
                <a:cxn ang="0">
                  <a:pos x="22" y="0"/>
                </a:cxn>
                <a:cxn ang="0">
                  <a:pos x="14" y="0"/>
                </a:cxn>
                <a:cxn ang="0">
                  <a:pos x="6" y="2"/>
                </a:cxn>
                <a:cxn ang="0">
                  <a:pos x="2" y="8"/>
                </a:cxn>
                <a:cxn ang="0">
                  <a:pos x="0" y="20"/>
                </a:cxn>
                <a:cxn ang="0">
                  <a:pos x="0" y="20"/>
                </a:cxn>
              </a:cxnLst>
              <a:rect l="0" t="0" r="r" b="b"/>
              <a:pathLst>
                <a:path w="48" h="32">
                  <a:moveTo>
                    <a:pt x="0" y="20"/>
                  </a:moveTo>
                  <a:lnTo>
                    <a:pt x="0" y="20"/>
                  </a:lnTo>
                  <a:lnTo>
                    <a:pt x="0" y="22"/>
                  </a:lnTo>
                  <a:lnTo>
                    <a:pt x="2" y="26"/>
                  </a:lnTo>
                  <a:lnTo>
                    <a:pt x="8" y="30"/>
                  </a:lnTo>
                  <a:lnTo>
                    <a:pt x="16" y="32"/>
                  </a:lnTo>
                  <a:lnTo>
                    <a:pt x="26" y="32"/>
                  </a:lnTo>
                  <a:lnTo>
                    <a:pt x="34" y="30"/>
                  </a:lnTo>
                  <a:lnTo>
                    <a:pt x="42" y="28"/>
                  </a:lnTo>
                  <a:lnTo>
                    <a:pt x="46" y="22"/>
                  </a:lnTo>
                  <a:lnTo>
                    <a:pt x="48" y="20"/>
                  </a:lnTo>
                  <a:lnTo>
                    <a:pt x="48" y="18"/>
                  </a:lnTo>
                  <a:lnTo>
                    <a:pt x="48" y="18"/>
                  </a:lnTo>
                  <a:lnTo>
                    <a:pt x="44" y="12"/>
                  </a:lnTo>
                  <a:lnTo>
                    <a:pt x="38" y="6"/>
                  </a:lnTo>
                  <a:lnTo>
                    <a:pt x="30" y="2"/>
                  </a:lnTo>
                  <a:lnTo>
                    <a:pt x="22" y="0"/>
                  </a:lnTo>
                  <a:lnTo>
                    <a:pt x="14" y="0"/>
                  </a:lnTo>
                  <a:lnTo>
                    <a:pt x="6" y="2"/>
                  </a:lnTo>
                  <a:lnTo>
                    <a:pt x="2" y="8"/>
                  </a:lnTo>
                  <a:lnTo>
                    <a:pt x="0" y="20"/>
                  </a:lnTo>
                  <a:lnTo>
                    <a:pt x="0" y="2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21" name="Freeform 6101"/>
            <p:cNvSpPr/>
            <p:nvPr/>
          </p:nvSpPr>
          <p:spPr bwMode="auto">
            <a:xfrm>
              <a:off x="6360147" y="858195"/>
              <a:ext cx="29702" cy="14426"/>
            </a:xfrm>
            <a:custGeom>
              <a:avLst/>
              <a:gdLst/>
              <a:ahLst/>
              <a:cxnLst>
                <a:cxn ang="0">
                  <a:pos x="62" y="18"/>
                </a:cxn>
                <a:cxn ang="0">
                  <a:pos x="62" y="18"/>
                </a:cxn>
                <a:cxn ang="0">
                  <a:pos x="52" y="16"/>
                </a:cxn>
                <a:cxn ang="0">
                  <a:pos x="44" y="14"/>
                </a:cxn>
                <a:cxn ang="0">
                  <a:pos x="34" y="6"/>
                </a:cxn>
                <a:cxn ang="0">
                  <a:pos x="30" y="2"/>
                </a:cxn>
                <a:cxn ang="0">
                  <a:pos x="24" y="0"/>
                </a:cxn>
                <a:cxn ang="0">
                  <a:pos x="18" y="2"/>
                </a:cxn>
                <a:cxn ang="0">
                  <a:pos x="8" y="6"/>
                </a:cxn>
                <a:cxn ang="0">
                  <a:pos x="8" y="6"/>
                </a:cxn>
                <a:cxn ang="0">
                  <a:pos x="2" y="8"/>
                </a:cxn>
                <a:cxn ang="0">
                  <a:pos x="0" y="12"/>
                </a:cxn>
                <a:cxn ang="0">
                  <a:pos x="2" y="18"/>
                </a:cxn>
                <a:cxn ang="0">
                  <a:pos x="8" y="28"/>
                </a:cxn>
                <a:cxn ang="0">
                  <a:pos x="8" y="28"/>
                </a:cxn>
                <a:cxn ang="0">
                  <a:pos x="12" y="30"/>
                </a:cxn>
                <a:cxn ang="0">
                  <a:pos x="16" y="32"/>
                </a:cxn>
                <a:cxn ang="0">
                  <a:pos x="26" y="34"/>
                </a:cxn>
                <a:cxn ang="0">
                  <a:pos x="40" y="32"/>
                </a:cxn>
                <a:cxn ang="0">
                  <a:pos x="52" y="30"/>
                </a:cxn>
                <a:cxn ang="0">
                  <a:pos x="62" y="28"/>
                </a:cxn>
                <a:cxn ang="0">
                  <a:pos x="68" y="24"/>
                </a:cxn>
                <a:cxn ang="0">
                  <a:pos x="70" y="22"/>
                </a:cxn>
                <a:cxn ang="0">
                  <a:pos x="70" y="20"/>
                </a:cxn>
                <a:cxn ang="0">
                  <a:pos x="62" y="18"/>
                </a:cxn>
                <a:cxn ang="0">
                  <a:pos x="62" y="18"/>
                </a:cxn>
              </a:cxnLst>
              <a:rect l="0" t="0" r="r" b="b"/>
              <a:pathLst>
                <a:path w="70" h="34">
                  <a:moveTo>
                    <a:pt x="62" y="18"/>
                  </a:moveTo>
                  <a:lnTo>
                    <a:pt x="62" y="18"/>
                  </a:lnTo>
                  <a:lnTo>
                    <a:pt x="52" y="16"/>
                  </a:lnTo>
                  <a:lnTo>
                    <a:pt x="44" y="14"/>
                  </a:lnTo>
                  <a:lnTo>
                    <a:pt x="34" y="6"/>
                  </a:lnTo>
                  <a:lnTo>
                    <a:pt x="30" y="2"/>
                  </a:lnTo>
                  <a:lnTo>
                    <a:pt x="24" y="0"/>
                  </a:lnTo>
                  <a:lnTo>
                    <a:pt x="18" y="2"/>
                  </a:lnTo>
                  <a:lnTo>
                    <a:pt x="8" y="6"/>
                  </a:lnTo>
                  <a:lnTo>
                    <a:pt x="8" y="6"/>
                  </a:lnTo>
                  <a:lnTo>
                    <a:pt x="2" y="8"/>
                  </a:lnTo>
                  <a:lnTo>
                    <a:pt x="0" y="12"/>
                  </a:lnTo>
                  <a:lnTo>
                    <a:pt x="2" y="18"/>
                  </a:lnTo>
                  <a:lnTo>
                    <a:pt x="8" y="28"/>
                  </a:lnTo>
                  <a:lnTo>
                    <a:pt x="8" y="28"/>
                  </a:lnTo>
                  <a:lnTo>
                    <a:pt x="12" y="30"/>
                  </a:lnTo>
                  <a:lnTo>
                    <a:pt x="16" y="32"/>
                  </a:lnTo>
                  <a:lnTo>
                    <a:pt x="26" y="34"/>
                  </a:lnTo>
                  <a:lnTo>
                    <a:pt x="40" y="32"/>
                  </a:lnTo>
                  <a:lnTo>
                    <a:pt x="52" y="30"/>
                  </a:lnTo>
                  <a:lnTo>
                    <a:pt x="62" y="28"/>
                  </a:lnTo>
                  <a:lnTo>
                    <a:pt x="68" y="24"/>
                  </a:lnTo>
                  <a:lnTo>
                    <a:pt x="70" y="22"/>
                  </a:lnTo>
                  <a:lnTo>
                    <a:pt x="70" y="20"/>
                  </a:lnTo>
                  <a:lnTo>
                    <a:pt x="62" y="18"/>
                  </a:lnTo>
                  <a:lnTo>
                    <a:pt x="62" y="1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22" name="Freeform 6102"/>
            <p:cNvSpPr/>
            <p:nvPr/>
          </p:nvSpPr>
          <p:spPr bwMode="auto">
            <a:xfrm>
              <a:off x="6489988" y="847164"/>
              <a:ext cx="300415" cy="86553"/>
            </a:xfrm>
            <a:custGeom>
              <a:avLst/>
              <a:gdLst/>
              <a:ahLst/>
              <a:cxnLst>
                <a:cxn ang="0">
                  <a:pos x="342" y="198"/>
                </a:cxn>
                <a:cxn ang="0">
                  <a:pos x="406" y="202"/>
                </a:cxn>
                <a:cxn ang="0">
                  <a:pos x="530" y="198"/>
                </a:cxn>
                <a:cxn ang="0">
                  <a:pos x="560" y="176"/>
                </a:cxn>
                <a:cxn ang="0">
                  <a:pos x="566" y="188"/>
                </a:cxn>
                <a:cxn ang="0">
                  <a:pos x="624" y="200"/>
                </a:cxn>
                <a:cxn ang="0">
                  <a:pos x="680" y="190"/>
                </a:cxn>
                <a:cxn ang="0">
                  <a:pos x="688" y="174"/>
                </a:cxn>
                <a:cxn ang="0">
                  <a:pos x="708" y="168"/>
                </a:cxn>
                <a:cxn ang="0">
                  <a:pos x="694" y="158"/>
                </a:cxn>
                <a:cxn ang="0">
                  <a:pos x="700" y="144"/>
                </a:cxn>
                <a:cxn ang="0">
                  <a:pos x="700" y="126"/>
                </a:cxn>
                <a:cxn ang="0">
                  <a:pos x="672" y="110"/>
                </a:cxn>
                <a:cxn ang="0">
                  <a:pos x="642" y="104"/>
                </a:cxn>
                <a:cxn ang="0">
                  <a:pos x="600" y="96"/>
                </a:cxn>
                <a:cxn ang="0">
                  <a:pos x="480" y="110"/>
                </a:cxn>
                <a:cxn ang="0">
                  <a:pos x="442" y="126"/>
                </a:cxn>
                <a:cxn ang="0">
                  <a:pos x="416" y="122"/>
                </a:cxn>
                <a:cxn ang="0">
                  <a:pos x="374" y="120"/>
                </a:cxn>
                <a:cxn ang="0">
                  <a:pos x="346" y="114"/>
                </a:cxn>
                <a:cxn ang="0">
                  <a:pos x="330" y="110"/>
                </a:cxn>
                <a:cxn ang="0">
                  <a:pos x="324" y="124"/>
                </a:cxn>
                <a:cxn ang="0">
                  <a:pos x="310" y="116"/>
                </a:cxn>
                <a:cxn ang="0">
                  <a:pos x="310" y="102"/>
                </a:cxn>
                <a:cxn ang="0">
                  <a:pos x="294" y="84"/>
                </a:cxn>
                <a:cxn ang="0">
                  <a:pos x="268" y="84"/>
                </a:cxn>
                <a:cxn ang="0">
                  <a:pos x="262" y="76"/>
                </a:cxn>
                <a:cxn ang="0">
                  <a:pos x="308" y="74"/>
                </a:cxn>
                <a:cxn ang="0">
                  <a:pos x="316" y="66"/>
                </a:cxn>
                <a:cxn ang="0">
                  <a:pos x="278" y="52"/>
                </a:cxn>
                <a:cxn ang="0">
                  <a:pos x="240" y="34"/>
                </a:cxn>
                <a:cxn ang="0">
                  <a:pos x="182" y="36"/>
                </a:cxn>
                <a:cxn ang="0">
                  <a:pos x="154" y="30"/>
                </a:cxn>
                <a:cxn ang="0">
                  <a:pos x="124" y="10"/>
                </a:cxn>
                <a:cxn ang="0">
                  <a:pos x="78" y="6"/>
                </a:cxn>
                <a:cxn ang="0">
                  <a:pos x="10" y="0"/>
                </a:cxn>
                <a:cxn ang="0">
                  <a:pos x="2" y="12"/>
                </a:cxn>
                <a:cxn ang="0">
                  <a:pos x="18" y="32"/>
                </a:cxn>
                <a:cxn ang="0">
                  <a:pos x="58" y="52"/>
                </a:cxn>
                <a:cxn ang="0">
                  <a:pos x="66" y="66"/>
                </a:cxn>
                <a:cxn ang="0">
                  <a:pos x="112" y="66"/>
                </a:cxn>
                <a:cxn ang="0">
                  <a:pos x="160" y="60"/>
                </a:cxn>
                <a:cxn ang="0">
                  <a:pos x="186" y="84"/>
                </a:cxn>
                <a:cxn ang="0">
                  <a:pos x="202" y="98"/>
                </a:cxn>
                <a:cxn ang="0">
                  <a:pos x="194" y="120"/>
                </a:cxn>
                <a:cxn ang="0">
                  <a:pos x="186" y="142"/>
                </a:cxn>
                <a:cxn ang="0">
                  <a:pos x="198" y="154"/>
                </a:cxn>
                <a:cxn ang="0">
                  <a:pos x="206" y="182"/>
                </a:cxn>
                <a:cxn ang="0">
                  <a:pos x="232" y="190"/>
                </a:cxn>
                <a:cxn ang="0">
                  <a:pos x="250" y="186"/>
                </a:cxn>
                <a:cxn ang="0">
                  <a:pos x="282" y="198"/>
                </a:cxn>
                <a:cxn ang="0">
                  <a:pos x="326" y="188"/>
                </a:cxn>
                <a:cxn ang="0">
                  <a:pos x="342" y="188"/>
                </a:cxn>
              </a:cxnLst>
              <a:rect l="0" t="0" r="r" b="b"/>
              <a:pathLst>
                <a:path w="708" h="204">
                  <a:moveTo>
                    <a:pt x="342" y="188"/>
                  </a:moveTo>
                  <a:lnTo>
                    <a:pt x="342" y="188"/>
                  </a:lnTo>
                  <a:lnTo>
                    <a:pt x="342" y="196"/>
                  </a:lnTo>
                  <a:lnTo>
                    <a:pt x="342" y="198"/>
                  </a:lnTo>
                  <a:lnTo>
                    <a:pt x="344" y="200"/>
                  </a:lnTo>
                  <a:lnTo>
                    <a:pt x="352" y="202"/>
                  </a:lnTo>
                  <a:lnTo>
                    <a:pt x="364" y="204"/>
                  </a:lnTo>
                  <a:lnTo>
                    <a:pt x="406" y="202"/>
                  </a:lnTo>
                  <a:lnTo>
                    <a:pt x="472" y="202"/>
                  </a:lnTo>
                  <a:lnTo>
                    <a:pt x="472" y="202"/>
                  </a:lnTo>
                  <a:lnTo>
                    <a:pt x="506" y="202"/>
                  </a:lnTo>
                  <a:lnTo>
                    <a:pt x="530" y="198"/>
                  </a:lnTo>
                  <a:lnTo>
                    <a:pt x="546" y="192"/>
                  </a:lnTo>
                  <a:lnTo>
                    <a:pt x="554" y="186"/>
                  </a:lnTo>
                  <a:lnTo>
                    <a:pt x="558" y="180"/>
                  </a:lnTo>
                  <a:lnTo>
                    <a:pt x="560" y="176"/>
                  </a:lnTo>
                  <a:lnTo>
                    <a:pt x="562" y="178"/>
                  </a:lnTo>
                  <a:lnTo>
                    <a:pt x="562" y="184"/>
                  </a:lnTo>
                  <a:lnTo>
                    <a:pt x="562" y="184"/>
                  </a:lnTo>
                  <a:lnTo>
                    <a:pt x="566" y="188"/>
                  </a:lnTo>
                  <a:lnTo>
                    <a:pt x="570" y="190"/>
                  </a:lnTo>
                  <a:lnTo>
                    <a:pt x="584" y="196"/>
                  </a:lnTo>
                  <a:lnTo>
                    <a:pt x="604" y="200"/>
                  </a:lnTo>
                  <a:lnTo>
                    <a:pt x="624" y="200"/>
                  </a:lnTo>
                  <a:lnTo>
                    <a:pt x="646" y="200"/>
                  </a:lnTo>
                  <a:lnTo>
                    <a:pt x="664" y="198"/>
                  </a:lnTo>
                  <a:lnTo>
                    <a:pt x="676" y="192"/>
                  </a:lnTo>
                  <a:lnTo>
                    <a:pt x="680" y="190"/>
                  </a:lnTo>
                  <a:lnTo>
                    <a:pt x="682" y="186"/>
                  </a:lnTo>
                  <a:lnTo>
                    <a:pt x="682" y="186"/>
                  </a:lnTo>
                  <a:lnTo>
                    <a:pt x="684" y="178"/>
                  </a:lnTo>
                  <a:lnTo>
                    <a:pt x="688" y="174"/>
                  </a:lnTo>
                  <a:lnTo>
                    <a:pt x="694" y="172"/>
                  </a:lnTo>
                  <a:lnTo>
                    <a:pt x="700" y="170"/>
                  </a:lnTo>
                  <a:lnTo>
                    <a:pt x="706" y="168"/>
                  </a:lnTo>
                  <a:lnTo>
                    <a:pt x="708" y="168"/>
                  </a:lnTo>
                  <a:lnTo>
                    <a:pt x="708" y="166"/>
                  </a:lnTo>
                  <a:lnTo>
                    <a:pt x="700" y="162"/>
                  </a:lnTo>
                  <a:lnTo>
                    <a:pt x="700" y="162"/>
                  </a:lnTo>
                  <a:lnTo>
                    <a:pt x="694" y="158"/>
                  </a:lnTo>
                  <a:lnTo>
                    <a:pt x="690" y="154"/>
                  </a:lnTo>
                  <a:lnTo>
                    <a:pt x="692" y="152"/>
                  </a:lnTo>
                  <a:lnTo>
                    <a:pt x="696" y="148"/>
                  </a:lnTo>
                  <a:lnTo>
                    <a:pt x="700" y="144"/>
                  </a:lnTo>
                  <a:lnTo>
                    <a:pt x="702" y="140"/>
                  </a:lnTo>
                  <a:lnTo>
                    <a:pt x="704" y="134"/>
                  </a:lnTo>
                  <a:lnTo>
                    <a:pt x="700" y="126"/>
                  </a:lnTo>
                  <a:lnTo>
                    <a:pt x="700" y="126"/>
                  </a:lnTo>
                  <a:lnTo>
                    <a:pt x="694" y="118"/>
                  </a:lnTo>
                  <a:lnTo>
                    <a:pt x="688" y="114"/>
                  </a:lnTo>
                  <a:lnTo>
                    <a:pt x="680" y="112"/>
                  </a:lnTo>
                  <a:lnTo>
                    <a:pt x="672" y="110"/>
                  </a:lnTo>
                  <a:lnTo>
                    <a:pt x="654" y="110"/>
                  </a:lnTo>
                  <a:lnTo>
                    <a:pt x="648" y="108"/>
                  </a:lnTo>
                  <a:lnTo>
                    <a:pt x="642" y="104"/>
                  </a:lnTo>
                  <a:lnTo>
                    <a:pt x="642" y="104"/>
                  </a:lnTo>
                  <a:lnTo>
                    <a:pt x="636" y="98"/>
                  </a:lnTo>
                  <a:lnTo>
                    <a:pt x="626" y="96"/>
                  </a:lnTo>
                  <a:lnTo>
                    <a:pt x="614" y="94"/>
                  </a:lnTo>
                  <a:lnTo>
                    <a:pt x="600" y="96"/>
                  </a:lnTo>
                  <a:lnTo>
                    <a:pt x="560" y="98"/>
                  </a:lnTo>
                  <a:lnTo>
                    <a:pt x="506" y="106"/>
                  </a:lnTo>
                  <a:lnTo>
                    <a:pt x="506" y="106"/>
                  </a:lnTo>
                  <a:lnTo>
                    <a:pt x="480" y="110"/>
                  </a:lnTo>
                  <a:lnTo>
                    <a:pt x="464" y="114"/>
                  </a:lnTo>
                  <a:lnTo>
                    <a:pt x="454" y="120"/>
                  </a:lnTo>
                  <a:lnTo>
                    <a:pt x="446" y="124"/>
                  </a:lnTo>
                  <a:lnTo>
                    <a:pt x="442" y="126"/>
                  </a:lnTo>
                  <a:lnTo>
                    <a:pt x="438" y="128"/>
                  </a:lnTo>
                  <a:lnTo>
                    <a:pt x="430" y="126"/>
                  </a:lnTo>
                  <a:lnTo>
                    <a:pt x="416" y="122"/>
                  </a:lnTo>
                  <a:lnTo>
                    <a:pt x="416" y="122"/>
                  </a:lnTo>
                  <a:lnTo>
                    <a:pt x="402" y="118"/>
                  </a:lnTo>
                  <a:lnTo>
                    <a:pt x="390" y="118"/>
                  </a:lnTo>
                  <a:lnTo>
                    <a:pt x="382" y="118"/>
                  </a:lnTo>
                  <a:lnTo>
                    <a:pt x="374" y="120"/>
                  </a:lnTo>
                  <a:lnTo>
                    <a:pt x="368" y="122"/>
                  </a:lnTo>
                  <a:lnTo>
                    <a:pt x="362" y="122"/>
                  </a:lnTo>
                  <a:lnTo>
                    <a:pt x="354" y="120"/>
                  </a:lnTo>
                  <a:lnTo>
                    <a:pt x="346" y="114"/>
                  </a:lnTo>
                  <a:lnTo>
                    <a:pt x="346" y="114"/>
                  </a:lnTo>
                  <a:lnTo>
                    <a:pt x="338" y="110"/>
                  </a:lnTo>
                  <a:lnTo>
                    <a:pt x="332" y="108"/>
                  </a:lnTo>
                  <a:lnTo>
                    <a:pt x="330" y="110"/>
                  </a:lnTo>
                  <a:lnTo>
                    <a:pt x="328" y="114"/>
                  </a:lnTo>
                  <a:lnTo>
                    <a:pt x="328" y="118"/>
                  </a:lnTo>
                  <a:lnTo>
                    <a:pt x="326" y="122"/>
                  </a:lnTo>
                  <a:lnTo>
                    <a:pt x="324" y="124"/>
                  </a:lnTo>
                  <a:lnTo>
                    <a:pt x="318" y="122"/>
                  </a:lnTo>
                  <a:lnTo>
                    <a:pt x="318" y="122"/>
                  </a:lnTo>
                  <a:lnTo>
                    <a:pt x="312" y="118"/>
                  </a:lnTo>
                  <a:lnTo>
                    <a:pt x="310" y="116"/>
                  </a:lnTo>
                  <a:lnTo>
                    <a:pt x="310" y="112"/>
                  </a:lnTo>
                  <a:lnTo>
                    <a:pt x="310" y="110"/>
                  </a:lnTo>
                  <a:lnTo>
                    <a:pt x="312" y="106"/>
                  </a:lnTo>
                  <a:lnTo>
                    <a:pt x="310" y="102"/>
                  </a:lnTo>
                  <a:lnTo>
                    <a:pt x="308" y="96"/>
                  </a:lnTo>
                  <a:lnTo>
                    <a:pt x="300" y="90"/>
                  </a:lnTo>
                  <a:lnTo>
                    <a:pt x="300" y="90"/>
                  </a:lnTo>
                  <a:lnTo>
                    <a:pt x="294" y="84"/>
                  </a:lnTo>
                  <a:lnTo>
                    <a:pt x="286" y="82"/>
                  </a:lnTo>
                  <a:lnTo>
                    <a:pt x="280" y="82"/>
                  </a:lnTo>
                  <a:lnTo>
                    <a:pt x="276" y="82"/>
                  </a:lnTo>
                  <a:lnTo>
                    <a:pt x="268" y="84"/>
                  </a:lnTo>
                  <a:lnTo>
                    <a:pt x="266" y="82"/>
                  </a:lnTo>
                  <a:lnTo>
                    <a:pt x="264" y="78"/>
                  </a:lnTo>
                  <a:lnTo>
                    <a:pt x="264" y="78"/>
                  </a:lnTo>
                  <a:lnTo>
                    <a:pt x="262" y="76"/>
                  </a:lnTo>
                  <a:lnTo>
                    <a:pt x="264" y="74"/>
                  </a:lnTo>
                  <a:lnTo>
                    <a:pt x="270" y="72"/>
                  </a:lnTo>
                  <a:lnTo>
                    <a:pt x="290" y="72"/>
                  </a:lnTo>
                  <a:lnTo>
                    <a:pt x="308" y="74"/>
                  </a:lnTo>
                  <a:lnTo>
                    <a:pt x="314" y="72"/>
                  </a:lnTo>
                  <a:lnTo>
                    <a:pt x="316" y="70"/>
                  </a:lnTo>
                  <a:lnTo>
                    <a:pt x="316" y="66"/>
                  </a:lnTo>
                  <a:lnTo>
                    <a:pt x="316" y="66"/>
                  </a:lnTo>
                  <a:lnTo>
                    <a:pt x="314" y="62"/>
                  </a:lnTo>
                  <a:lnTo>
                    <a:pt x="308" y="58"/>
                  </a:lnTo>
                  <a:lnTo>
                    <a:pt x="296" y="56"/>
                  </a:lnTo>
                  <a:lnTo>
                    <a:pt x="278" y="52"/>
                  </a:lnTo>
                  <a:lnTo>
                    <a:pt x="268" y="48"/>
                  </a:lnTo>
                  <a:lnTo>
                    <a:pt x="258" y="44"/>
                  </a:lnTo>
                  <a:lnTo>
                    <a:pt x="258" y="44"/>
                  </a:lnTo>
                  <a:lnTo>
                    <a:pt x="240" y="34"/>
                  </a:lnTo>
                  <a:lnTo>
                    <a:pt x="232" y="32"/>
                  </a:lnTo>
                  <a:lnTo>
                    <a:pt x="224" y="30"/>
                  </a:lnTo>
                  <a:lnTo>
                    <a:pt x="204" y="32"/>
                  </a:lnTo>
                  <a:lnTo>
                    <a:pt x="182" y="36"/>
                  </a:lnTo>
                  <a:lnTo>
                    <a:pt x="182" y="36"/>
                  </a:lnTo>
                  <a:lnTo>
                    <a:pt x="170" y="36"/>
                  </a:lnTo>
                  <a:lnTo>
                    <a:pt x="162" y="34"/>
                  </a:lnTo>
                  <a:lnTo>
                    <a:pt x="154" y="30"/>
                  </a:lnTo>
                  <a:lnTo>
                    <a:pt x="148" y="24"/>
                  </a:lnTo>
                  <a:lnTo>
                    <a:pt x="136" y="14"/>
                  </a:lnTo>
                  <a:lnTo>
                    <a:pt x="130" y="10"/>
                  </a:lnTo>
                  <a:lnTo>
                    <a:pt x="124" y="10"/>
                  </a:lnTo>
                  <a:lnTo>
                    <a:pt x="124" y="10"/>
                  </a:lnTo>
                  <a:lnTo>
                    <a:pt x="114" y="10"/>
                  </a:lnTo>
                  <a:lnTo>
                    <a:pt x="104" y="10"/>
                  </a:lnTo>
                  <a:lnTo>
                    <a:pt x="78" y="6"/>
                  </a:lnTo>
                  <a:lnTo>
                    <a:pt x="48" y="2"/>
                  </a:lnTo>
                  <a:lnTo>
                    <a:pt x="14" y="0"/>
                  </a:lnTo>
                  <a:lnTo>
                    <a:pt x="14" y="0"/>
                  </a:lnTo>
                  <a:lnTo>
                    <a:pt x="10" y="0"/>
                  </a:lnTo>
                  <a:lnTo>
                    <a:pt x="4" y="2"/>
                  </a:lnTo>
                  <a:lnTo>
                    <a:pt x="2" y="4"/>
                  </a:lnTo>
                  <a:lnTo>
                    <a:pt x="0" y="8"/>
                  </a:lnTo>
                  <a:lnTo>
                    <a:pt x="2" y="12"/>
                  </a:lnTo>
                  <a:lnTo>
                    <a:pt x="4" y="18"/>
                  </a:lnTo>
                  <a:lnTo>
                    <a:pt x="10" y="24"/>
                  </a:lnTo>
                  <a:lnTo>
                    <a:pt x="18" y="32"/>
                  </a:lnTo>
                  <a:lnTo>
                    <a:pt x="18" y="32"/>
                  </a:lnTo>
                  <a:lnTo>
                    <a:pt x="26" y="38"/>
                  </a:lnTo>
                  <a:lnTo>
                    <a:pt x="36" y="42"/>
                  </a:lnTo>
                  <a:lnTo>
                    <a:pt x="50" y="48"/>
                  </a:lnTo>
                  <a:lnTo>
                    <a:pt x="58" y="52"/>
                  </a:lnTo>
                  <a:lnTo>
                    <a:pt x="62" y="56"/>
                  </a:lnTo>
                  <a:lnTo>
                    <a:pt x="62" y="60"/>
                  </a:lnTo>
                  <a:lnTo>
                    <a:pt x="62" y="60"/>
                  </a:lnTo>
                  <a:lnTo>
                    <a:pt x="66" y="66"/>
                  </a:lnTo>
                  <a:lnTo>
                    <a:pt x="70" y="68"/>
                  </a:lnTo>
                  <a:lnTo>
                    <a:pt x="78" y="70"/>
                  </a:lnTo>
                  <a:lnTo>
                    <a:pt x="88" y="70"/>
                  </a:lnTo>
                  <a:lnTo>
                    <a:pt x="112" y="66"/>
                  </a:lnTo>
                  <a:lnTo>
                    <a:pt x="138" y="60"/>
                  </a:lnTo>
                  <a:lnTo>
                    <a:pt x="138" y="60"/>
                  </a:lnTo>
                  <a:lnTo>
                    <a:pt x="150" y="60"/>
                  </a:lnTo>
                  <a:lnTo>
                    <a:pt x="160" y="60"/>
                  </a:lnTo>
                  <a:lnTo>
                    <a:pt x="166" y="62"/>
                  </a:lnTo>
                  <a:lnTo>
                    <a:pt x="170" y="66"/>
                  </a:lnTo>
                  <a:lnTo>
                    <a:pt x="180" y="78"/>
                  </a:lnTo>
                  <a:lnTo>
                    <a:pt x="186" y="84"/>
                  </a:lnTo>
                  <a:lnTo>
                    <a:pt x="194" y="90"/>
                  </a:lnTo>
                  <a:lnTo>
                    <a:pt x="194" y="90"/>
                  </a:lnTo>
                  <a:lnTo>
                    <a:pt x="198" y="94"/>
                  </a:lnTo>
                  <a:lnTo>
                    <a:pt x="202" y="98"/>
                  </a:lnTo>
                  <a:lnTo>
                    <a:pt x="202" y="102"/>
                  </a:lnTo>
                  <a:lnTo>
                    <a:pt x="202" y="106"/>
                  </a:lnTo>
                  <a:lnTo>
                    <a:pt x="200" y="114"/>
                  </a:lnTo>
                  <a:lnTo>
                    <a:pt x="194" y="120"/>
                  </a:lnTo>
                  <a:lnTo>
                    <a:pt x="190" y="128"/>
                  </a:lnTo>
                  <a:lnTo>
                    <a:pt x="186" y="134"/>
                  </a:lnTo>
                  <a:lnTo>
                    <a:pt x="184" y="140"/>
                  </a:lnTo>
                  <a:lnTo>
                    <a:pt x="186" y="142"/>
                  </a:lnTo>
                  <a:lnTo>
                    <a:pt x="190" y="144"/>
                  </a:lnTo>
                  <a:lnTo>
                    <a:pt x="190" y="144"/>
                  </a:lnTo>
                  <a:lnTo>
                    <a:pt x="196" y="150"/>
                  </a:lnTo>
                  <a:lnTo>
                    <a:pt x="198" y="154"/>
                  </a:lnTo>
                  <a:lnTo>
                    <a:pt x="200" y="164"/>
                  </a:lnTo>
                  <a:lnTo>
                    <a:pt x="200" y="170"/>
                  </a:lnTo>
                  <a:lnTo>
                    <a:pt x="202" y="176"/>
                  </a:lnTo>
                  <a:lnTo>
                    <a:pt x="206" y="182"/>
                  </a:lnTo>
                  <a:lnTo>
                    <a:pt x="216" y="186"/>
                  </a:lnTo>
                  <a:lnTo>
                    <a:pt x="216" y="186"/>
                  </a:lnTo>
                  <a:lnTo>
                    <a:pt x="224" y="190"/>
                  </a:lnTo>
                  <a:lnTo>
                    <a:pt x="232" y="190"/>
                  </a:lnTo>
                  <a:lnTo>
                    <a:pt x="236" y="190"/>
                  </a:lnTo>
                  <a:lnTo>
                    <a:pt x="240" y="188"/>
                  </a:lnTo>
                  <a:lnTo>
                    <a:pt x="244" y="186"/>
                  </a:lnTo>
                  <a:lnTo>
                    <a:pt x="250" y="186"/>
                  </a:lnTo>
                  <a:lnTo>
                    <a:pt x="260" y="188"/>
                  </a:lnTo>
                  <a:lnTo>
                    <a:pt x="274" y="194"/>
                  </a:lnTo>
                  <a:lnTo>
                    <a:pt x="274" y="194"/>
                  </a:lnTo>
                  <a:lnTo>
                    <a:pt x="282" y="198"/>
                  </a:lnTo>
                  <a:lnTo>
                    <a:pt x="290" y="198"/>
                  </a:lnTo>
                  <a:lnTo>
                    <a:pt x="304" y="198"/>
                  </a:lnTo>
                  <a:lnTo>
                    <a:pt x="316" y="194"/>
                  </a:lnTo>
                  <a:lnTo>
                    <a:pt x="326" y="188"/>
                  </a:lnTo>
                  <a:lnTo>
                    <a:pt x="340" y="180"/>
                  </a:lnTo>
                  <a:lnTo>
                    <a:pt x="342" y="180"/>
                  </a:lnTo>
                  <a:lnTo>
                    <a:pt x="342" y="180"/>
                  </a:lnTo>
                  <a:lnTo>
                    <a:pt x="342" y="188"/>
                  </a:lnTo>
                  <a:lnTo>
                    <a:pt x="342" y="18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23" name="Freeform 6103"/>
            <p:cNvSpPr/>
            <p:nvPr/>
          </p:nvSpPr>
          <p:spPr bwMode="auto">
            <a:xfrm>
              <a:off x="6499323" y="894684"/>
              <a:ext cx="54312" cy="33094"/>
            </a:xfrm>
            <a:custGeom>
              <a:avLst/>
              <a:gdLst/>
              <a:ahLst/>
              <a:cxnLst>
                <a:cxn ang="0">
                  <a:pos x="94" y="78"/>
                </a:cxn>
                <a:cxn ang="0">
                  <a:pos x="94" y="78"/>
                </a:cxn>
                <a:cxn ang="0">
                  <a:pos x="110" y="76"/>
                </a:cxn>
                <a:cxn ang="0">
                  <a:pos x="120" y="72"/>
                </a:cxn>
                <a:cxn ang="0">
                  <a:pos x="126" y="66"/>
                </a:cxn>
                <a:cxn ang="0">
                  <a:pos x="128" y="58"/>
                </a:cxn>
                <a:cxn ang="0">
                  <a:pos x="126" y="48"/>
                </a:cxn>
                <a:cxn ang="0">
                  <a:pos x="120" y="38"/>
                </a:cxn>
                <a:cxn ang="0">
                  <a:pos x="114" y="28"/>
                </a:cxn>
                <a:cxn ang="0">
                  <a:pos x="104" y="16"/>
                </a:cxn>
                <a:cxn ang="0">
                  <a:pos x="104" y="16"/>
                </a:cxn>
                <a:cxn ang="0">
                  <a:pos x="92" y="8"/>
                </a:cxn>
                <a:cxn ang="0">
                  <a:pos x="80" y="2"/>
                </a:cxn>
                <a:cxn ang="0">
                  <a:pos x="68" y="0"/>
                </a:cxn>
                <a:cxn ang="0">
                  <a:pos x="58" y="0"/>
                </a:cxn>
                <a:cxn ang="0">
                  <a:pos x="46" y="2"/>
                </a:cxn>
                <a:cxn ang="0">
                  <a:pos x="34" y="8"/>
                </a:cxn>
                <a:cxn ang="0">
                  <a:pos x="24" y="14"/>
                </a:cxn>
                <a:cxn ang="0">
                  <a:pos x="16" y="24"/>
                </a:cxn>
                <a:cxn ang="0">
                  <a:pos x="16" y="24"/>
                </a:cxn>
                <a:cxn ang="0">
                  <a:pos x="6" y="36"/>
                </a:cxn>
                <a:cxn ang="0">
                  <a:pos x="2" y="42"/>
                </a:cxn>
                <a:cxn ang="0">
                  <a:pos x="0" y="48"/>
                </a:cxn>
                <a:cxn ang="0">
                  <a:pos x="0" y="52"/>
                </a:cxn>
                <a:cxn ang="0">
                  <a:pos x="4" y="56"/>
                </a:cxn>
                <a:cxn ang="0">
                  <a:pos x="10" y="58"/>
                </a:cxn>
                <a:cxn ang="0">
                  <a:pos x="22" y="60"/>
                </a:cxn>
                <a:cxn ang="0">
                  <a:pos x="22" y="60"/>
                </a:cxn>
                <a:cxn ang="0">
                  <a:pos x="32" y="62"/>
                </a:cxn>
                <a:cxn ang="0">
                  <a:pos x="40" y="64"/>
                </a:cxn>
                <a:cxn ang="0">
                  <a:pos x="54" y="70"/>
                </a:cxn>
                <a:cxn ang="0">
                  <a:pos x="68" y="76"/>
                </a:cxn>
                <a:cxn ang="0">
                  <a:pos x="80" y="76"/>
                </a:cxn>
                <a:cxn ang="0">
                  <a:pos x="94" y="78"/>
                </a:cxn>
                <a:cxn ang="0">
                  <a:pos x="94" y="78"/>
                </a:cxn>
              </a:cxnLst>
              <a:rect l="0" t="0" r="r" b="b"/>
              <a:pathLst>
                <a:path w="128" h="78">
                  <a:moveTo>
                    <a:pt x="94" y="78"/>
                  </a:moveTo>
                  <a:lnTo>
                    <a:pt x="94" y="78"/>
                  </a:lnTo>
                  <a:lnTo>
                    <a:pt x="110" y="76"/>
                  </a:lnTo>
                  <a:lnTo>
                    <a:pt x="120" y="72"/>
                  </a:lnTo>
                  <a:lnTo>
                    <a:pt x="126" y="66"/>
                  </a:lnTo>
                  <a:lnTo>
                    <a:pt x="128" y="58"/>
                  </a:lnTo>
                  <a:lnTo>
                    <a:pt x="126" y="48"/>
                  </a:lnTo>
                  <a:lnTo>
                    <a:pt x="120" y="38"/>
                  </a:lnTo>
                  <a:lnTo>
                    <a:pt x="114" y="28"/>
                  </a:lnTo>
                  <a:lnTo>
                    <a:pt x="104" y="16"/>
                  </a:lnTo>
                  <a:lnTo>
                    <a:pt x="104" y="16"/>
                  </a:lnTo>
                  <a:lnTo>
                    <a:pt x="92" y="8"/>
                  </a:lnTo>
                  <a:lnTo>
                    <a:pt x="80" y="2"/>
                  </a:lnTo>
                  <a:lnTo>
                    <a:pt x="68" y="0"/>
                  </a:lnTo>
                  <a:lnTo>
                    <a:pt x="58" y="0"/>
                  </a:lnTo>
                  <a:lnTo>
                    <a:pt x="46" y="2"/>
                  </a:lnTo>
                  <a:lnTo>
                    <a:pt x="34" y="8"/>
                  </a:lnTo>
                  <a:lnTo>
                    <a:pt x="24" y="14"/>
                  </a:lnTo>
                  <a:lnTo>
                    <a:pt x="16" y="24"/>
                  </a:lnTo>
                  <a:lnTo>
                    <a:pt x="16" y="24"/>
                  </a:lnTo>
                  <a:lnTo>
                    <a:pt x="6" y="36"/>
                  </a:lnTo>
                  <a:lnTo>
                    <a:pt x="2" y="42"/>
                  </a:lnTo>
                  <a:lnTo>
                    <a:pt x="0" y="48"/>
                  </a:lnTo>
                  <a:lnTo>
                    <a:pt x="0" y="52"/>
                  </a:lnTo>
                  <a:lnTo>
                    <a:pt x="4" y="56"/>
                  </a:lnTo>
                  <a:lnTo>
                    <a:pt x="10" y="58"/>
                  </a:lnTo>
                  <a:lnTo>
                    <a:pt x="22" y="60"/>
                  </a:lnTo>
                  <a:lnTo>
                    <a:pt x="22" y="60"/>
                  </a:lnTo>
                  <a:lnTo>
                    <a:pt x="32" y="62"/>
                  </a:lnTo>
                  <a:lnTo>
                    <a:pt x="40" y="64"/>
                  </a:lnTo>
                  <a:lnTo>
                    <a:pt x="54" y="70"/>
                  </a:lnTo>
                  <a:lnTo>
                    <a:pt x="68" y="76"/>
                  </a:lnTo>
                  <a:lnTo>
                    <a:pt x="80" y="76"/>
                  </a:lnTo>
                  <a:lnTo>
                    <a:pt x="94" y="78"/>
                  </a:lnTo>
                  <a:lnTo>
                    <a:pt x="94" y="7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24" name="Freeform 6104"/>
            <p:cNvSpPr/>
            <p:nvPr/>
          </p:nvSpPr>
          <p:spPr bwMode="auto">
            <a:xfrm>
              <a:off x="6501869" y="821707"/>
              <a:ext cx="53464" cy="12728"/>
            </a:xfrm>
            <a:custGeom>
              <a:avLst/>
              <a:gdLst/>
              <a:ahLst/>
              <a:cxnLst>
                <a:cxn ang="0">
                  <a:pos x="92" y="28"/>
                </a:cxn>
                <a:cxn ang="0">
                  <a:pos x="92" y="28"/>
                </a:cxn>
                <a:cxn ang="0">
                  <a:pos x="108" y="28"/>
                </a:cxn>
                <a:cxn ang="0">
                  <a:pos x="120" y="26"/>
                </a:cxn>
                <a:cxn ang="0">
                  <a:pos x="124" y="22"/>
                </a:cxn>
                <a:cxn ang="0">
                  <a:pos x="126" y="20"/>
                </a:cxn>
                <a:cxn ang="0">
                  <a:pos x="126" y="16"/>
                </a:cxn>
                <a:cxn ang="0">
                  <a:pos x="122" y="12"/>
                </a:cxn>
                <a:cxn ang="0">
                  <a:pos x="112" y="8"/>
                </a:cxn>
                <a:cxn ang="0">
                  <a:pos x="100" y="4"/>
                </a:cxn>
                <a:cxn ang="0">
                  <a:pos x="82" y="2"/>
                </a:cxn>
                <a:cxn ang="0">
                  <a:pos x="82" y="2"/>
                </a:cxn>
                <a:cxn ang="0">
                  <a:pos x="48" y="0"/>
                </a:cxn>
                <a:cxn ang="0">
                  <a:pos x="22" y="4"/>
                </a:cxn>
                <a:cxn ang="0">
                  <a:pos x="14" y="6"/>
                </a:cxn>
                <a:cxn ang="0">
                  <a:pos x="6" y="8"/>
                </a:cxn>
                <a:cxn ang="0">
                  <a:pos x="2" y="12"/>
                </a:cxn>
                <a:cxn ang="0">
                  <a:pos x="0" y="18"/>
                </a:cxn>
                <a:cxn ang="0">
                  <a:pos x="0" y="18"/>
                </a:cxn>
                <a:cxn ang="0">
                  <a:pos x="2" y="24"/>
                </a:cxn>
                <a:cxn ang="0">
                  <a:pos x="6" y="26"/>
                </a:cxn>
                <a:cxn ang="0">
                  <a:pos x="16" y="28"/>
                </a:cxn>
                <a:cxn ang="0">
                  <a:pos x="26" y="30"/>
                </a:cxn>
                <a:cxn ang="0">
                  <a:pos x="56" y="28"/>
                </a:cxn>
                <a:cxn ang="0">
                  <a:pos x="92" y="28"/>
                </a:cxn>
                <a:cxn ang="0">
                  <a:pos x="92" y="28"/>
                </a:cxn>
              </a:cxnLst>
              <a:rect l="0" t="0" r="r" b="b"/>
              <a:pathLst>
                <a:path w="126" h="30">
                  <a:moveTo>
                    <a:pt x="92" y="28"/>
                  </a:moveTo>
                  <a:lnTo>
                    <a:pt x="92" y="28"/>
                  </a:lnTo>
                  <a:lnTo>
                    <a:pt x="108" y="28"/>
                  </a:lnTo>
                  <a:lnTo>
                    <a:pt x="120" y="26"/>
                  </a:lnTo>
                  <a:lnTo>
                    <a:pt x="124" y="22"/>
                  </a:lnTo>
                  <a:lnTo>
                    <a:pt x="126" y="20"/>
                  </a:lnTo>
                  <a:lnTo>
                    <a:pt x="126" y="16"/>
                  </a:lnTo>
                  <a:lnTo>
                    <a:pt x="122" y="12"/>
                  </a:lnTo>
                  <a:lnTo>
                    <a:pt x="112" y="8"/>
                  </a:lnTo>
                  <a:lnTo>
                    <a:pt x="100" y="4"/>
                  </a:lnTo>
                  <a:lnTo>
                    <a:pt x="82" y="2"/>
                  </a:lnTo>
                  <a:lnTo>
                    <a:pt x="82" y="2"/>
                  </a:lnTo>
                  <a:lnTo>
                    <a:pt x="48" y="0"/>
                  </a:lnTo>
                  <a:lnTo>
                    <a:pt x="22" y="4"/>
                  </a:lnTo>
                  <a:lnTo>
                    <a:pt x="14" y="6"/>
                  </a:lnTo>
                  <a:lnTo>
                    <a:pt x="6" y="8"/>
                  </a:lnTo>
                  <a:lnTo>
                    <a:pt x="2" y="12"/>
                  </a:lnTo>
                  <a:lnTo>
                    <a:pt x="0" y="18"/>
                  </a:lnTo>
                  <a:lnTo>
                    <a:pt x="0" y="18"/>
                  </a:lnTo>
                  <a:lnTo>
                    <a:pt x="2" y="24"/>
                  </a:lnTo>
                  <a:lnTo>
                    <a:pt x="6" y="26"/>
                  </a:lnTo>
                  <a:lnTo>
                    <a:pt x="16" y="28"/>
                  </a:lnTo>
                  <a:lnTo>
                    <a:pt x="26" y="30"/>
                  </a:lnTo>
                  <a:lnTo>
                    <a:pt x="56" y="28"/>
                  </a:lnTo>
                  <a:lnTo>
                    <a:pt x="92" y="28"/>
                  </a:lnTo>
                  <a:lnTo>
                    <a:pt x="92" y="2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25" name="Freeform 6105"/>
            <p:cNvSpPr/>
            <p:nvPr/>
          </p:nvSpPr>
          <p:spPr bwMode="auto">
            <a:xfrm>
              <a:off x="6671594" y="777582"/>
              <a:ext cx="22913" cy="8486"/>
            </a:xfrm>
            <a:custGeom>
              <a:avLst/>
              <a:gdLst/>
              <a:ahLst/>
              <a:cxnLst>
                <a:cxn ang="0">
                  <a:pos x="54" y="4"/>
                </a:cxn>
                <a:cxn ang="0">
                  <a:pos x="54" y="4"/>
                </a:cxn>
                <a:cxn ang="0">
                  <a:pos x="54" y="2"/>
                </a:cxn>
                <a:cxn ang="0">
                  <a:pos x="50" y="0"/>
                </a:cxn>
                <a:cxn ang="0">
                  <a:pos x="36" y="0"/>
                </a:cxn>
                <a:cxn ang="0">
                  <a:pos x="18" y="6"/>
                </a:cxn>
                <a:cxn ang="0">
                  <a:pos x="8" y="10"/>
                </a:cxn>
                <a:cxn ang="0">
                  <a:pos x="2" y="14"/>
                </a:cxn>
                <a:cxn ang="0">
                  <a:pos x="2" y="14"/>
                </a:cxn>
                <a:cxn ang="0">
                  <a:pos x="0" y="18"/>
                </a:cxn>
                <a:cxn ang="0">
                  <a:pos x="4" y="20"/>
                </a:cxn>
                <a:cxn ang="0">
                  <a:pos x="20" y="18"/>
                </a:cxn>
                <a:cxn ang="0">
                  <a:pos x="42" y="12"/>
                </a:cxn>
                <a:cxn ang="0">
                  <a:pos x="50" y="8"/>
                </a:cxn>
                <a:cxn ang="0">
                  <a:pos x="54" y="4"/>
                </a:cxn>
                <a:cxn ang="0">
                  <a:pos x="54" y="4"/>
                </a:cxn>
              </a:cxnLst>
              <a:rect l="0" t="0" r="r" b="b"/>
              <a:pathLst>
                <a:path w="54" h="20">
                  <a:moveTo>
                    <a:pt x="54" y="4"/>
                  </a:moveTo>
                  <a:lnTo>
                    <a:pt x="54" y="4"/>
                  </a:lnTo>
                  <a:lnTo>
                    <a:pt x="54" y="2"/>
                  </a:lnTo>
                  <a:lnTo>
                    <a:pt x="50" y="0"/>
                  </a:lnTo>
                  <a:lnTo>
                    <a:pt x="36" y="0"/>
                  </a:lnTo>
                  <a:lnTo>
                    <a:pt x="18" y="6"/>
                  </a:lnTo>
                  <a:lnTo>
                    <a:pt x="8" y="10"/>
                  </a:lnTo>
                  <a:lnTo>
                    <a:pt x="2" y="14"/>
                  </a:lnTo>
                  <a:lnTo>
                    <a:pt x="2" y="14"/>
                  </a:lnTo>
                  <a:lnTo>
                    <a:pt x="0" y="18"/>
                  </a:lnTo>
                  <a:lnTo>
                    <a:pt x="4" y="20"/>
                  </a:lnTo>
                  <a:lnTo>
                    <a:pt x="20" y="18"/>
                  </a:lnTo>
                  <a:lnTo>
                    <a:pt x="42" y="12"/>
                  </a:lnTo>
                  <a:lnTo>
                    <a:pt x="50" y="8"/>
                  </a:lnTo>
                  <a:lnTo>
                    <a:pt x="54" y="4"/>
                  </a:lnTo>
                  <a:lnTo>
                    <a:pt x="54"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26" name="Freeform 6106"/>
            <p:cNvSpPr/>
            <p:nvPr/>
          </p:nvSpPr>
          <p:spPr bwMode="auto">
            <a:xfrm>
              <a:off x="6579942" y="632478"/>
              <a:ext cx="524453" cy="245234"/>
            </a:xfrm>
            <a:custGeom>
              <a:avLst/>
              <a:gdLst/>
              <a:ahLst/>
              <a:cxnLst>
                <a:cxn ang="0">
                  <a:pos x="68" y="162"/>
                </a:cxn>
                <a:cxn ang="0">
                  <a:pos x="122" y="204"/>
                </a:cxn>
                <a:cxn ang="0">
                  <a:pos x="246" y="182"/>
                </a:cxn>
                <a:cxn ang="0">
                  <a:pos x="202" y="210"/>
                </a:cxn>
                <a:cxn ang="0">
                  <a:pos x="334" y="210"/>
                </a:cxn>
                <a:cxn ang="0">
                  <a:pos x="494" y="186"/>
                </a:cxn>
                <a:cxn ang="0">
                  <a:pos x="540" y="190"/>
                </a:cxn>
                <a:cxn ang="0">
                  <a:pos x="450" y="222"/>
                </a:cxn>
                <a:cxn ang="0">
                  <a:pos x="402" y="274"/>
                </a:cxn>
                <a:cxn ang="0">
                  <a:pos x="402" y="298"/>
                </a:cxn>
                <a:cxn ang="0">
                  <a:pos x="246" y="240"/>
                </a:cxn>
                <a:cxn ang="0">
                  <a:pos x="226" y="284"/>
                </a:cxn>
                <a:cxn ang="0">
                  <a:pos x="296" y="336"/>
                </a:cxn>
                <a:cxn ang="0">
                  <a:pos x="336" y="356"/>
                </a:cxn>
                <a:cxn ang="0">
                  <a:pos x="298" y="364"/>
                </a:cxn>
                <a:cxn ang="0">
                  <a:pos x="168" y="410"/>
                </a:cxn>
                <a:cxn ang="0">
                  <a:pos x="226" y="422"/>
                </a:cxn>
                <a:cxn ang="0">
                  <a:pos x="256" y="440"/>
                </a:cxn>
                <a:cxn ang="0">
                  <a:pos x="330" y="460"/>
                </a:cxn>
                <a:cxn ang="0">
                  <a:pos x="342" y="464"/>
                </a:cxn>
                <a:cxn ang="0">
                  <a:pos x="238" y="460"/>
                </a:cxn>
                <a:cxn ang="0">
                  <a:pos x="140" y="450"/>
                </a:cxn>
                <a:cxn ang="0">
                  <a:pos x="160" y="502"/>
                </a:cxn>
                <a:cxn ang="0">
                  <a:pos x="92" y="546"/>
                </a:cxn>
                <a:cxn ang="0">
                  <a:pos x="146" y="562"/>
                </a:cxn>
                <a:cxn ang="0">
                  <a:pos x="244" y="562"/>
                </a:cxn>
                <a:cxn ang="0">
                  <a:pos x="322" y="552"/>
                </a:cxn>
                <a:cxn ang="0">
                  <a:pos x="438" y="548"/>
                </a:cxn>
                <a:cxn ang="0">
                  <a:pos x="462" y="578"/>
                </a:cxn>
                <a:cxn ang="0">
                  <a:pos x="560" y="538"/>
                </a:cxn>
                <a:cxn ang="0">
                  <a:pos x="518" y="514"/>
                </a:cxn>
                <a:cxn ang="0">
                  <a:pos x="550" y="472"/>
                </a:cxn>
                <a:cxn ang="0">
                  <a:pos x="550" y="432"/>
                </a:cxn>
                <a:cxn ang="0">
                  <a:pos x="668" y="402"/>
                </a:cxn>
                <a:cxn ang="0">
                  <a:pos x="684" y="372"/>
                </a:cxn>
                <a:cxn ang="0">
                  <a:pos x="686" y="348"/>
                </a:cxn>
                <a:cxn ang="0">
                  <a:pos x="658" y="326"/>
                </a:cxn>
                <a:cxn ang="0">
                  <a:pos x="588" y="318"/>
                </a:cxn>
                <a:cxn ang="0">
                  <a:pos x="752" y="284"/>
                </a:cxn>
                <a:cxn ang="0">
                  <a:pos x="832" y="278"/>
                </a:cxn>
                <a:cxn ang="0">
                  <a:pos x="1076" y="154"/>
                </a:cxn>
                <a:cxn ang="0">
                  <a:pos x="1000" y="142"/>
                </a:cxn>
                <a:cxn ang="0">
                  <a:pos x="1232" y="76"/>
                </a:cxn>
                <a:cxn ang="0">
                  <a:pos x="1168" y="54"/>
                </a:cxn>
                <a:cxn ang="0">
                  <a:pos x="1094" y="20"/>
                </a:cxn>
                <a:cxn ang="0">
                  <a:pos x="962" y="40"/>
                </a:cxn>
                <a:cxn ang="0">
                  <a:pos x="1006" y="20"/>
                </a:cxn>
                <a:cxn ang="0">
                  <a:pos x="858" y="2"/>
                </a:cxn>
                <a:cxn ang="0">
                  <a:pos x="690" y="10"/>
                </a:cxn>
                <a:cxn ang="0">
                  <a:pos x="500" y="14"/>
                </a:cxn>
                <a:cxn ang="0">
                  <a:pos x="412" y="24"/>
                </a:cxn>
                <a:cxn ang="0">
                  <a:pos x="392" y="42"/>
                </a:cxn>
                <a:cxn ang="0">
                  <a:pos x="340" y="70"/>
                </a:cxn>
                <a:cxn ang="0">
                  <a:pos x="264" y="52"/>
                </a:cxn>
                <a:cxn ang="0">
                  <a:pos x="224" y="76"/>
                </a:cxn>
                <a:cxn ang="0">
                  <a:pos x="248" y="98"/>
                </a:cxn>
                <a:cxn ang="0">
                  <a:pos x="130" y="92"/>
                </a:cxn>
                <a:cxn ang="0">
                  <a:pos x="50" y="104"/>
                </a:cxn>
                <a:cxn ang="0">
                  <a:pos x="12" y="144"/>
                </a:cxn>
              </a:cxnLst>
              <a:rect l="0" t="0" r="r" b="b"/>
              <a:pathLst>
                <a:path w="1236" h="578">
                  <a:moveTo>
                    <a:pt x="44" y="148"/>
                  </a:moveTo>
                  <a:lnTo>
                    <a:pt x="44" y="148"/>
                  </a:lnTo>
                  <a:lnTo>
                    <a:pt x="50" y="150"/>
                  </a:lnTo>
                  <a:lnTo>
                    <a:pt x="58" y="152"/>
                  </a:lnTo>
                  <a:lnTo>
                    <a:pt x="74" y="150"/>
                  </a:lnTo>
                  <a:lnTo>
                    <a:pt x="80" y="150"/>
                  </a:lnTo>
                  <a:lnTo>
                    <a:pt x="80" y="152"/>
                  </a:lnTo>
                  <a:lnTo>
                    <a:pt x="74" y="156"/>
                  </a:lnTo>
                  <a:lnTo>
                    <a:pt x="74" y="156"/>
                  </a:lnTo>
                  <a:lnTo>
                    <a:pt x="68" y="162"/>
                  </a:lnTo>
                  <a:lnTo>
                    <a:pt x="62" y="168"/>
                  </a:lnTo>
                  <a:lnTo>
                    <a:pt x="62" y="172"/>
                  </a:lnTo>
                  <a:lnTo>
                    <a:pt x="62" y="178"/>
                  </a:lnTo>
                  <a:lnTo>
                    <a:pt x="66" y="182"/>
                  </a:lnTo>
                  <a:lnTo>
                    <a:pt x="72" y="186"/>
                  </a:lnTo>
                  <a:lnTo>
                    <a:pt x="82" y="190"/>
                  </a:lnTo>
                  <a:lnTo>
                    <a:pt x="94" y="194"/>
                  </a:lnTo>
                  <a:lnTo>
                    <a:pt x="94" y="194"/>
                  </a:lnTo>
                  <a:lnTo>
                    <a:pt x="108" y="200"/>
                  </a:lnTo>
                  <a:lnTo>
                    <a:pt x="122" y="204"/>
                  </a:lnTo>
                  <a:lnTo>
                    <a:pt x="144" y="212"/>
                  </a:lnTo>
                  <a:lnTo>
                    <a:pt x="156" y="216"/>
                  </a:lnTo>
                  <a:lnTo>
                    <a:pt x="166" y="214"/>
                  </a:lnTo>
                  <a:lnTo>
                    <a:pt x="178" y="212"/>
                  </a:lnTo>
                  <a:lnTo>
                    <a:pt x="192" y="204"/>
                  </a:lnTo>
                  <a:lnTo>
                    <a:pt x="192" y="204"/>
                  </a:lnTo>
                  <a:lnTo>
                    <a:pt x="206" y="194"/>
                  </a:lnTo>
                  <a:lnTo>
                    <a:pt x="222" y="188"/>
                  </a:lnTo>
                  <a:lnTo>
                    <a:pt x="234" y="184"/>
                  </a:lnTo>
                  <a:lnTo>
                    <a:pt x="246" y="182"/>
                  </a:lnTo>
                  <a:lnTo>
                    <a:pt x="254" y="182"/>
                  </a:lnTo>
                  <a:lnTo>
                    <a:pt x="258" y="182"/>
                  </a:lnTo>
                  <a:lnTo>
                    <a:pt x="256" y="184"/>
                  </a:lnTo>
                  <a:lnTo>
                    <a:pt x="250" y="186"/>
                  </a:lnTo>
                  <a:lnTo>
                    <a:pt x="250" y="186"/>
                  </a:lnTo>
                  <a:lnTo>
                    <a:pt x="224" y="194"/>
                  </a:lnTo>
                  <a:lnTo>
                    <a:pt x="212" y="200"/>
                  </a:lnTo>
                  <a:lnTo>
                    <a:pt x="204" y="206"/>
                  </a:lnTo>
                  <a:lnTo>
                    <a:pt x="202" y="208"/>
                  </a:lnTo>
                  <a:lnTo>
                    <a:pt x="202" y="210"/>
                  </a:lnTo>
                  <a:lnTo>
                    <a:pt x="204" y="214"/>
                  </a:lnTo>
                  <a:lnTo>
                    <a:pt x="208" y="216"/>
                  </a:lnTo>
                  <a:lnTo>
                    <a:pt x="224" y="220"/>
                  </a:lnTo>
                  <a:lnTo>
                    <a:pt x="254" y="224"/>
                  </a:lnTo>
                  <a:lnTo>
                    <a:pt x="254" y="224"/>
                  </a:lnTo>
                  <a:lnTo>
                    <a:pt x="284" y="224"/>
                  </a:lnTo>
                  <a:lnTo>
                    <a:pt x="304" y="224"/>
                  </a:lnTo>
                  <a:lnTo>
                    <a:pt x="318" y="220"/>
                  </a:lnTo>
                  <a:lnTo>
                    <a:pt x="326" y="216"/>
                  </a:lnTo>
                  <a:lnTo>
                    <a:pt x="334" y="210"/>
                  </a:lnTo>
                  <a:lnTo>
                    <a:pt x="338" y="210"/>
                  </a:lnTo>
                  <a:lnTo>
                    <a:pt x="346" y="214"/>
                  </a:lnTo>
                  <a:lnTo>
                    <a:pt x="346" y="214"/>
                  </a:lnTo>
                  <a:lnTo>
                    <a:pt x="358" y="218"/>
                  </a:lnTo>
                  <a:lnTo>
                    <a:pt x="374" y="218"/>
                  </a:lnTo>
                  <a:lnTo>
                    <a:pt x="394" y="216"/>
                  </a:lnTo>
                  <a:lnTo>
                    <a:pt x="418" y="212"/>
                  </a:lnTo>
                  <a:lnTo>
                    <a:pt x="442" y="206"/>
                  </a:lnTo>
                  <a:lnTo>
                    <a:pt x="468" y="196"/>
                  </a:lnTo>
                  <a:lnTo>
                    <a:pt x="494" y="186"/>
                  </a:lnTo>
                  <a:lnTo>
                    <a:pt x="520" y="174"/>
                  </a:lnTo>
                  <a:lnTo>
                    <a:pt x="520" y="174"/>
                  </a:lnTo>
                  <a:lnTo>
                    <a:pt x="546" y="160"/>
                  </a:lnTo>
                  <a:lnTo>
                    <a:pt x="544" y="162"/>
                  </a:lnTo>
                  <a:lnTo>
                    <a:pt x="540" y="168"/>
                  </a:lnTo>
                  <a:lnTo>
                    <a:pt x="536" y="176"/>
                  </a:lnTo>
                  <a:lnTo>
                    <a:pt x="534" y="180"/>
                  </a:lnTo>
                  <a:lnTo>
                    <a:pt x="534" y="184"/>
                  </a:lnTo>
                  <a:lnTo>
                    <a:pt x="536" y="186"/>
                  </a:lnTo>
                  <a:lnTo>
                    <a:pt x="540" y="190"/>
                  </a:lnTo>
                  <a:lnTo>
                    <a:pt x="548" y="192"/>
                  </a:lnTo>
                  <a:lnTo>
                    <a:pt x="558" y="192"/>
                  </a:lnTo>
                  <a:lnTo>
                    <a:pt x="558" y="192"/>
                  </a:lnTo>
                  <a:lnTo>
                    <a:pt x="576" y="194"/>
                  </a:lnTo>
                  <a:lnTo>
                    <a:pt x="584" y="196"/>
                  </a:lnTo>
                  <a:lnTo>
                    <a:pt x="584" y="196"/>
                  </a:lnTo>
                  <a:lnTo>
                    <a:pt x="580" y="198"/>
                  </a:lnTo>
                  <a:lnTo>
                    <a:pt x="570" y="200"/>
                  </a:lnTo>
                  <a:lnTo>
                    <a:pt x="524" y="208"/>
                  </a:lnTo>
                  <a:lnTo>
                    <a:pt x="450" y="222"/>
                  </a:lnTo>
                  <a:lnTo>
                    <a:pt x="450" y="222"/>
                  </a:lnTo>
                  <a:lnTo>
                    <a:pt x="388" y="236"/>
                  </a:lnTo>
                  <a:lnTo>
                    <a:pt x="370" y="238"/>
                  </a:lnTo>
                  <a:lnTo>
                    <a:pt x="360" y="242"/>
                  </a:lnTo>
                  <a:lnTo>
                    <a:pt x="358" y="242"/>
                  </a:lnTo>
                  <a:lnTo>
                    <a:pt x="358" y="244"/>
                  </a:lnTo>
                  <a:lnTo>
                    <a:pt x="362" y="248"/>
                  </a:lnTo>
                  <a:lnTo>
                    <a:pt x="386" y="264"/>
                  </a:lnTo>
                  <a:lnTo>
                    <a:pt x="386" y="264"/>
                  </a:lnTo>
                  <a:lnTo>
                    <a:pt x="402" y="274"/>
                  </a:lnTo>
                  <a:lnTo>
                    <a:pt x="418" y="282"/>
                  </a:lnTo>
                  <a:lnTo>
                    <a:pt x="442" y="292"/>
                  </a:lnTo>
                  <a:lnTo>
                    <a:pt x="450" y="296"/>
                  </a:lnTo>
                  <a:lnTo>
                    <a:pt x="452" y="298"/>
                  </a:lnTo>
                  <a:lnTo>
                    <a:pt x="448" y="302"/>
                  </a:lnTo>
                  <a:lnTo>
                    <a:pt x="436" y="304"/>
                  </a:lnTo>
                  <a:lnTo>
                    <a:pt x="436" y="304"/>
                  </a:lnTo>
                  <a:lnTo>
                    <a:pt x="422" y="304"/>
                  </a:lnTo>
                  <a:lnTo>
                    <a:pt x="410" y="302"/>
                  </a:lnTo>
                  <a:lnTo>
                    <a:pt x="402" y="298"/>
                  </a:lnTo>
                  <a:lnTo>
                    <a:pt x="394" y="292"/>
                  </a:lnTo>
                  <a:lnTo>
                    <a:pt x="378" y="276"/>
                  </a:lnTo>
                  <a:lnTo>
                    <a:pt x="368" y="268"/>
                  </a:lnTo>
                  <a:lnTo>
                    <a:pt x="356" y="260"/>
                  </a:lnTo>
                  <a:lnTo>
                    <a:pt x="356" y="260"/>
                  </a:lnTo>
                  <a:lnTo>
                    <a:pt x="338" y="254"/>
                  </a:lnTo>
                  <a:lnTo>
                    <a:pt x="316" y="248"/>
                  </a:lnTo>
                  <a:lnTo>
                    <a:pt x="292" y="244"/>
                  </a:lnTo>
                  <a:lnTo>
                    <a:pt x="268" y="242"/>
                  </a:lnTo>
                  <a:lnTo>
                    <a:pt x="246" y="240"/>
                  </a:lnTo>
                  <a:lnTo>
                    <a:pt x="228" y="242"/>
                  </a:lnTo>
                  <a:lnTo>
                    <a:pt x="220" y="244"/>
                  </a:lnTo>
                  <a:lnTo>
                    <a:pt x="216" y="246"/>
                  </a:lnTo>
                  <a:lnTo>
                    <a:pt x="212" y="250"/>
                  </a:lnTo>
                  <a:lnTo>
                    <a:pt x="210" y="254"/>
                  </a:lnTo>
                  <a:lnTo>
                    <a:pt x="210" y="254"/>
                  </a:lnTo>
                  <a:lnTo>
                    <a:pt x="210" y="270"/>
                  </a:lnTo>
                  <a:lnTo>
                    <a:pt x="212" y="274"/>
                  </a:lnTo>
                  <a:lnTo>
                    <a:pt x="214" y="278"/>
                  </a:lnTo>
                  <a:lnTo>
                    <a:pt x="226" y="284"/>
                  </a:lnTo>
                  <a:lnTo>
                    <a:pt x="250" y="292"/>
                  </a:lnTo>
                  <a:lnTo>
                    <a:pt x="250" y="292"/>
                  </a:lnTo>
                  <a:lnTo>
                    <a:pt x="262" y="298"/>
                  </a:lnTo>
                  <a:lnTo>
                    <a:pt x="276" y="304"/>
                  </a:lnTo>
                  <a:lnTo>
                    <a:pt x="294" y="318"/>
                  </a:lnTo>
                  <a:lnTo>
                    <a:pt x="300" y="326"/>
                  </a:lnTo>
                  <a:lnTo>
                    <a:pt x="302" y="330"/>
                  </a:lnTo>
                  <a:lnTo>
                    <a:pt x="302" y="334"/>
                  </a:lnTo>
                  <a:lnTo>
                    <a:pt x="296" y="336"/>
                  </a:lnTo>
                  <a:lnTo>
                    <a:pt x="296" y="336"/>
                  </a:lnTo>
                  <a:lnTo>
                    <a:pt x="290" y="338"/>
                  </a:lnTo>
                  <a:lnTo>
                    <a:pt x="286" y="340"/>
                  </a:lnTo>
                  <a:lnTo>
                    <a:pt x="284" y="344"/>
                  </a:lnTo>
                  <a:lnTo>
                    <a:pt x="286" y="346"/>
                  </a:lnTo>
                  <a:lnTo>
                    <a:pt x="290" y="348"/>
                  </a:lnTo>
                  <a:lnTo>
                    <a:pt x="296" y="352"/>
                  </a:lnTo>
                  <a:lnTo>
                    <a:pt x="308" y="354"/>
                  </a:lnTo>
                  <a:lnTo>
                    <a:pt x="320" y="356"/>
                  </a:lnTo>
                  <a:lnTo>
                    <a:pt x="320" y="356"/>
                  </a:lnTo>
                  <a:lnTo>
                    <a:pt x="336" y="356"/>
                  </a:lnTo>
                  <a:lnTo>
                    <a:pt x="348" y="360"/>
                  </a:lnTo>
                  <a:lnTo>
                    <a:pt x="356" y="362"/>
                  </a:lnTo>
                  <a:lnTo>
                    <a:pt x="362" y="366"/>
                  </a:lnTo>
                  <a:lnTo>
                    <a:pt x="364" y="368"/>
                  </a:lnTo>
                  <a:lnTo>
                    <a:pt x="360" y="368"/>
                  </a:lnTo>
                  <a:lnTo>
                    <a:pt x="352" y="368"/>
                  </a:lnTo>
                  <a:lnTo>
                    <a:pt x="340" y="368"/>
                  </a:lnTo>
                  <a:lnTo>
                    <a:pt x="340" y="368"/>
                  </a:lnTo>
                  <a:lnTo>
                    <a:pt x="320" y="366"/>
                  </a:lnTo>
                  <a:lnTo>
                    <a:pt x="298" y="364"/>
                  </a:lnTo>
                  <a:lnTo>
                    <a:pt x="250" y="366"/>
                  </a:lnTo>
                  <a:lnTo>
                    <a:pt x="228" y="368"/>
                  </a:lnTo>
                  <a:lnTo>
                    <a:pt x="208" y="372"/>
                  </a:lnTo>
                  <a:lnTo>
                    <a:pt x="192" y="376"/>
                  </a:lnTo>
                  <a:lnTo>
                    <a:pt x="182" y="382"/>
                  </a:lnTo>
                  <a:lnTo>
                    <a:pt x="182" y="382"/>
                  </a:lnTo>
                  <a:lnTo>
                    <a:pt x="176" y="388"/>
                  </a:lnTo>
                  <a:lnTo>
                    <a:pt x="172" y="394"/>
                  </a:lnTo>
                  <a:lnTo>
                    <a:pt x="170" y="402"/>
                  </a:lnTo>
                  <a:lnTo>
                    <a:pt x="168" y="410"/>
                  </a:lnTo>
                  <a:lnTo>
                    <a:pt x="170" y="416"/>
                  </a:lnTo>
                  <a:lnTo>
                    <a:pt x="176" y="420"/>
                  </a:lnTo>
                  <a:lnTo>
                    <a:pt x="184" y="422"/>
                  </a:lnTo>
                  <a:lnTo>
                    <a:pt x="196" y="420"/>
                  </a:lnTo>
                  <a:lnTo>
                    <a:pt x="196" y="420"/>
                  </a:lnTo>
                  <a:lnTo>
                    <a:pt x="208" y="418"/>
                  </a:lnTo>
                  <a:lnTo>
                    <a:pt x="216" y="418"/>
                  </a:lnTo>
                  <a:lnTo>
                    <a:pt x="220" y="418"/>
                  </a:lnTo>
                  <a:lnTo>
                    <a:pt x="224" y="420"/>
                  </a:lnTo>
                  <a:lnTo>
                    <a:pt x="226" y="422"/>
                  </a:lnTo>
                  <a:lnTo>
                    <a:pt x="230" y="424"/>
                  </a:lnTo>
                  <a:lnTo>
                    <a:pt x="236" y="424"/>
                  </a:lnTo>
                  <a:lnTo>
                    <a:pt x="246" y="424"/>
                  </a:lnTo>
                  <a:lnTo>
                    <a:pt x="246" y="424"/>
                  </a:lnTo>
                  <a:lnTo>
                    <a:pt x="256" y="422"/>
                  </a:lnTo>
                  <a:lnTo>
                    <a:pt x="260" y="422"/>
                  </a:lnTo>
                  <a:lnTo>
                    <a:pt x="260" y="424"/>
                  </a:lnTo>
                  <a:lnTo>
                    <a:pt x="260" y="428"/>
                  </a:lnTo>
                  <a:lnTo>
                    <a:pt x="258" y="434"/>
                  </a:lnTo>
                  <a:lnTo>
                    <a:pt x="256" y="440"/>
                  </a:lnTo>
                  <a:lnTo>
                    <a:pt x="258" y="450"/>
                  </a:lnTo>
                  <a:lnTo>
                    <a:pt x="266" y="460"/>
                  </a:lnTo>
                  <a:lnTo>
                    <a:pt x="266" y="460"/>
                  </a:lnTo>
                  <a:lnTo>
                    <a:pt x="270" y="464"/>
                  </a:lnTo>
                  <a:lnTo>
                    <a:pt x="276" y="468"/>
                  </a:lnTo>
                  <a:lnTo>
                    <a:pt x="282" y="470"/>
                  </a:lnTo>
                  <a:lnTo>
                    <a:pt x="288" y="472"/>
                  </a:lnTo>
                  <a:lnTo>
                    <a:pt x="302" y="470"/>
                  </a:lnTo>
                  <a:lnTo>
                    <a:pt x="316" y="466"/>
                  </a:lnTo>
                  <a:lnTo>
                    <a:pt x="330" y="460"/>
                  </a:lnTo>
                  <a:lnTo>
                    <a:pt x="342" y="450"/>
                  </a:lnTo>
                  <a:lnTo>
                    <a:pt x="354" y="442"/>
                  </a:lnTo>
                  <a:lnTo>
                    <a:pt x="366" y="432"/>
                  </a:lnTo>
                  <a:lnTo>
                    <a:pt x="366" y="432"/>
                  </a:lnTo>
                  <a:lnTo>
                    <a:pt x="372" y="426"/>
                  </a:lnTo>
                  <a:lnTo>
                    <a:pt x="372" y="428"/>
                  </a:lnTo>
                  <a:lnTo>
                    <a:pt x="372" y="430"/>
                  </a:lnTo>
                  <a:lnTo>
                    <a:pt x="366" y="440"/>
                  </a:lnTo>
                  <a:lnTo>
                    <a:pt x="356" y="452"/>
                  </a:lnTo>
                  <a:lnTo>
                    <a:pt x="342" y="464"/>
                  </a:lnTo>
                  <a:lnTo>
                    <a:pt x="326" y="476"/>
                  </a:lnTo>
                  <a:lnTo>
                    <a:pt x="316" y="482"/>
                  </a:lnTo>
                  <a:lnTo>
                    <a:pt x="306" y="484"/>
                  </a:lnTo>
                  <a:lnTo>
                    <a:pt x="296" y="486"/>
                  </a:lnTo>
                  <a:lnTo>
                    <a:pt x="286" y="486"/>
                  </a:lnTo>
                  <a:lnTo>
                    <a:pt x="286" y="486"/>
                  </a:lnTo>
                  <a:lnTo>
                    <a:pt x="270" y="482"/>
                  </a:lnTo>
                  <a:lnTo>
                    <a:pt x="256" y="476"/>
                  </a:lnTo>
                  <a:lnTo>
                    <a:pt x="246" y="468"/>
                  </a:lnTo>
                  <a:lnTo>
                    <a:pt x="238" y="460"/>
                  </a:lnTo>
                  <a:lnTo>
                    <a:pt x="228" y="452"/>
                  </a:lnTo>
                  <a:lnTo>
                    <a:pt x="218" y="446"/>
                  </a:lnTo>
                  <a:lnTo>
                    <a:pt x="206" y="440"/>
                  </a:lnTo>
                  <a:lnTo>
                    <a:pt x="190" y="438"/>
                  </a:lnTo>
                  <a:lnTo>
                    <a:pt x="190" y="438"/>
                  </a:lnTo>
                  <a:lnTo>
                    <a:pt x="160" y="440"/>
                  </a:lnTo>
                  <a:lnTo>
                    <a:pt x="150" y="440"/>
                  </a:lnTo>
                  <a:lnTo>
                    <a:pt x="144" y="444"/>
                  </a:lnTo>
                  <a:lnTo>
                    <a:pt x="140" y="446"/>
                  </a:lnTo>
                  <a:lnTo>
                    <a:pt x="140" y="450"/>
                  </a:lnTo>
                  <a:lnTo>
                    <a:pt x="144" y="456"/>
                  </a:lnTo>
                  <a:lnTo>
                    <a:pt x="150" y="462"/>
                  </a:lnTo>
                  <a:lnTo>
                    <a:pt x="150" y="462"/>
                  </a:lnTo>
                  <a:lnTo>
                    <a:pt x="166" y="476"/>
                  </a:lnTo>
                  <a:lnTo>
                    <a:pt x="182" y="490"/>
                  </a:lnTo>
                  <a:lnTo>
                    <a:pt x="184" y="494"/>
                  </a:lnTo>
                  <a:lnTo>
                    <a:pt x="184" y="496"/>
                  </a:lnTo>
                  <a:lnTo>
                    <a:pt x="182" y="498"/>
                  </a:lnTo>
                  <a:lnTo>
                    <a:pt x="174" y="500"/>
                  </a:lnTo>
                  <a:lnTo>
                    <a:pt x="160" y="502"/>
                  </a:lnTo>
                  <a:lnTo>
                    <a:pt x="160" y="502"/>
                  </a:lnTo>
                  <a:lnTo>
                    <a:pt x="142" y="502"/>
                  </a:lnTo>
                  <a:lnTo>
                    <a:pt x="124" y="506"/>
                  </a:lnTo>
                  <a:lnTo>
                    <a:pt x="110" y="512"/>
                  </a:lnTo>
                  <a:lnTo>
                    <a:pt x="98" y="518"/>
                  </a:lnTo>
                  <a:lnTo>
                    <a:pt x="90" y="526"/>
                  </a:lnTo>
                  <a:lnTo>
                    <a:pt x="88" y="534"/>
                  </a:lnTo>
                  <a:lnTo>
                    <a:pt x="88" y="538"/>
                  </a:lnTo>
                  <a:lnTo>
                    <a:pt x="88" y="542"/>
                  </a:lnTo>
                  <a:lnTo>
                    <a:pt x="92" y="546"/>
                  </a:lnTo>
                  <a:lnTo>
                    <a:pt x="96" y="550"/>
                  </a:lnTo>
                  <a:lnTo>
                    <a:pt x="96" y="550"/>
                  </a:lnTo>
                  <a:lnTo>
                    <a:pt x="100" y="552"/>
                  </a:lnTo>
                  <a:lnTo>
                    <a:pt x="104" y="552"/>
                  </a:lnTo>
                  <a:lnTo>
                    <a:pt x="114" y="552"/>
                  </a:lnTo>
                  <a:lnTo>
                    <a:pt x="124" y="552"/>
                  </a:lnTo>
                  <a:lnTo>
                    <a:pt x="130" y="554"/>
                  </a:lnTo>
                  <a:lnTo>
                    <a:pt x="138" y="558"/>
                  </a:lnTo>
                  <a:lnTo>
                    <a:pt x="138" y="558"/>
                  </a:lnTo>
                  <a:lnTo>
                    <a:pt x="146" y="562"/>
                  </a:lnTo>
                  <a:lnTo>
                    <a:pt x="154" y="566"/>
                  </a:lnTo>
                  <a:lnTo>
                    <a:pt x="162" y="566"/>
                  </a:lnTo>
                  <a:lnTo>
                    <a:pt x="170" y="564"/>
                  </a:lnTo>
                  <a:lnTo>
                    <a:pt x="186" y="560"/>
                  </a:lnTo>
                  <a:lnTo>
                    <a:pt x="200" y="552"/>
                  </a:lnTo>
                  <a:lnTo>
                    <a:pt x="200" y="552"/>
                  </a:lnTo>
                  <a:lnTo>
                    <a:pt x="206" y="552"/>
                  </a:lnTo>
                  <a:lnTo>
                    <a:pt x="212" y="552"/>
                  </a:lnTo>
                  <a:lnTo>
                    <a:pt x="226" y="556"/>
                  </a:lnTo>
                  <a:lnTo>
                    <a:pt x="244" y="562"/>
                  </a:lnTo>
                  <a:lnTo>
                    <a:pt x="256" y="566"/>
                  </a:lnTo>
                  <a:lnTo>
                    <a:pt x="272" y="566"/>
                  </a:lnTo>
                  <a:lnTo>
                    <a:pt x="272" y="566"/>
                  </a:lnTo>
                  <a:lnTo>
                    <a:pt x="286" y="566"/>
                  </a:lnTo>
                  <a:lnTo>
                    <a:pt x="294" y="564"/>
                  </a:lnTo>
                  <a:lnTo>
                    <a:pt x="298" y="560"/>
                  </a:lnTo>
                  <a:lnTo>
                    <a:pt x="302" y="556"/>
                  </a:lnTo>
                  <a:lnTo>
                    <a:pt x="306" y="554"/>
                  </a:lnTo>
                  <a:lnTo>
                    <a:pt x="312" y="552"/>
                  </a:lnTo>
                  <a:lnTo>
                    <a:pt x="322" y="552"/>
                  </a:lnTo>
                  <a:lnTo>
                    <a:pt x="336" y="558"/>
                  </a:lnTo>
                  <a:lnTo>
                    <a:pt x="336" y="558"/>
                  </a:lnTo>
                  <a:lnTo>
                    <a:pt x="346" y="560"/>
                  </a:lnTo>
                  <a:lnTo>
                    <a:pt x="356" y="560"/>
                  </a:lnTo>
                  <a:lnTo>
                    <a:pt x="376" y="560"/>
                  </a:lnTo>
                  <a:lnTo>
                    <a:pt x="394" y="556"/>
                  </a:lnTo>
                  <a:lnTo>
                    <a:pt x="412" y="552"/>
                  </a:lnTo>
                  <a:lnTo>
                    <a:pt x="426" y="548"/>
                  </a:lnTo>
                  <a:lnTo>
                    <a:pt x="436" y="548"/>
                  </a:lnTo>
                  <a:lnTo>
                    <a:pt x="438" y="548"/>
                  </a:lnTo>
                  <a:lnTo>
                    <a:pt x="440" y="550"/>
                  </a:lnTo>
                  <a:lnTo>
                    <a:pt x="442" y="554"/>
                  </a:lnTo>
                  <a:lnTo>
                    <a:pt x="440" y="560"/>
                  </a:lnTo>
                  <a:lnTo>
                    <a:pt x="440" y="560"/>
                  </a:lnTo>
                  <a:lnTo>
                    <a:pt x="438" y="564"/>
                  </a:lnTo>
                  <a:lnTo>
                    <a:pt x="438" y="570"/>
                  </a:lnTo>
                  <a:lnTo>
                    <a:pt x="440" y="572"/>
                  </a:lnTo>
                  <a:lnTo>
                    <a:pt x="442" y="576"/>
                  </a:lnTo>
                  <a:lnTo>
                    <a:pt x="450" y="578"/>
                  </a:lnTo>
                  <a:lnTo>
                    <a:pt x="462" y="578"/>
                  </a:lnTo>
                  <a:lnTo>
                    <a:pt x="474" y="574"/>
                  </a:lnTo>
                  <a:lnTo>
                    <a:pt x="486" y="570"/>
                  </a:lnTo>
                  <a:lnTo>
                    <a:pt x="510" y="558"/>
                  </a:lnTo>
                  <a:lnTo>
                    <a:pt x="510" y="558"/>
                  </a:lnTo>
                  <a:lnTo>
                    <a:pt x="518" y="552"/>
                  </a:lnTo>
                  <a:lnTo>
                    <a:pt x="528" y="552"/>
                  </a:lnTo>
                  <a:lnTo>
                    <a:pt x="544" y="550"/>
                  </a:lnTo>
                  <a:lnTo>
                    <a:pt x="550" y="550"/>
                  </a:lnTo>
                  <a:lnTo>
                    <a:pt x="556" y="546"/>
                  </a:lnTo>
                  <a:lnTo>
                    <a:pt x="560" y="538"/>
                  </a:lnTo>
                  <a:lnTo>
                    <a:pt x="562" y="526"/>
                  </a:lnTo>
                  <a:lnTo>
                    <a:pt x="562" y="526"/>
                  </a:lnTo>
                  <a:lnTo>
                    <a:pt x="562" y="520"/>
                  </a:lnTo>
                  <a:lnTo>
                    <a:pt x="560" y="518"/>
                  </a:lnTo>
                  <a:lnTo>
                    <a:pt x="558" y="514"/>
                  </a:lnTo>
                  <a:lnTo>
                    <a:pt x="556" y="514"/>
                  </a:lnTo>
                  <a:lnTo>
                    <a:pt x="546" y="512"/>
                  </a:lnTo>
                  <a:lnTo>
                    <a:pt x="536" y="512"/>
                  </a:lnTo>
                  <a:lnTo>
                    <a:pt x="526" y="514"/>
                  </a:lnTo>
                  <a:lnTo>
                    <a:pt x="518" y="514"/>
                  </a:lnTo>
                  <a:lnTo>
                    <a:pt x="512" y="512"/>
                  </a:lnTo>
                  <a:lnTo>
                    <a:pt x="510" y="510"/>
                  </a:lnTo>
                  <a:lnTo>
                    <a:pt x="508" y="506"/>
                  </a:lnTo>
                  <a:lnTo>
                    <a:pt x="508" y="506"/>
                  </a:lnTo>
                  <a:lnTo>
                    <a:pt x="510" y="500"/>
                  </a:lnTo>
                  <a:lnTo>
                    <a:pt x="512" y="494"/>
                  </a:lnTo>
                  <a:lnTo>
                    <a:pt x="514" y="490"/>
                  </a:lnTo>
                  <a:lnTo>
                    <a:pt x="520" y="488"/>
                  </a:lnTo>
                  <a:lnTo>
                    <a:pt x="532" y="482"/>
                  </a:lnTo>
                  <a:lnTo>
                    <a:pt x="550" y="472"/>
                  </a:lnTo>
                  <a:lnTo>
                    <a:pt x="550" y="472"/>
                  </a:lnTo>
                  <a:lnTo>
                    <a:pt x="554" y="468"/>
                  </a:lnTo>
                  <a:lnTo>
                    <a:pt x="556" y="464"/>
                  </a:lnTo>
                  <a:lnTo>
                    <a:pt x="556" y="460"/>
                  </a:lnTo>
                  <a:lnTo>
                    <a:pt x="556" y="456"/>
                  </a:lnTo>
                  <a:lnTo>
                    <a:pt x="552" y="448"/>
                  </a:lnTo>
                  <a:lnTo>
                    <a:pt x="548" y="442"/>
                  </a:lnTo>
                  <a:lnTo>
                    <a:pt x="546" y="436"/>
                  </a:lnTo>
                  <a:lnTo>
                    <a:pt x="548" y="434"/>
                  </a:lnTo>
                  <a:lnTo>
                    <a:pt x="550" y="432"/>
                  </a:lnTo>
                  <a:lnTo>
                    <a:pt x="560" y="430"/>
                  </a:lnTo>
                  <a:lnTo>
                    <a:pt x="582" y="434"/>
                  </a:lnTo>
                  <a:lnTo>
                    <a:pt x="582" y="434"/>
                  </a:lnTo>
                  <a:lnTo>
                    <a:pt x="602" y="436"/>
                  </a:lnTo>
                  <a:lnTo>
                    <a:pt x="620" y="434"/>
                  </a:lnTo>
                  <a:lnTo>
                    <a:pt x="636" y="430"/>
                  </a:lnTo>
                  <a:lnTo>
                    <a:pt x="650" y="424"/>
                  </a:lnTo>
                  <a:lnTo>
                    <a:pt x="660" y="418"/>
                  </a:lnTo>
                  <a:lnTo>
                    <a:pt x="666" y="410"/>
                  </a:lnTo>
                  <a:lnTo>
                    <a:pt x="668" y="402"/>
                  </a:lnTo>
                  <a:lnTo>
                    <a:pt x="668" y="400"/>
                  </a:lnTo>
                  <a:lnTo>
                    <a:pt x="666" y="396"/>
                  </a:lnTo>
                  <a:lnTo>
                    <a:pt x="666" y="396"/>
                  </a:lnTo>
                  <a:lnTo>
                    <a:pt x="664" y="394"/>
                  </a:lnTo>
                  <a:lnTo>
                    <a:pt x="664" y="392"/>
                  </a:lnTo>
                  <a:lnTo>
                    <a:pt x="666" y="388"/>
                  </a:lnTo>
                  <a:lnTo>
                    <a:pt x="680" y="382"/>
                  </a:lnTo>
                  <a:lnTo>
                    <a:pt x="684" y="378"/>
                  </a:lnTo>
                  <a:lnTo>
                    <a:pt x="684" y="376"/>
                  </a:lnTo>
                  <a:lnTo>
                    <a:pt x="684" y="372"/>
                  </a:lnTo>
                  <a:lnTo>
                    <a:pt x="678" y="366"/>
                  </a:lnTo>
                  <a:lnTo>
                    <a:pt x="662" y="356"/>
                  </a:lnTo>
                  <a:lnTo>
                    <a:pt x="662" y="356"/>
                  </a:lnTo>
                  <a:lnTo>
                    <a:pt x="648" y="350"/>
                  </a:lnTo>
                  <a:lnTo>
                    <a:pt x="644" y="348"/>
                  </a:lnTo>
                  <a:lnTo>
                    <a:pt x="644" y="346"/>
                  </a:lnTo>
                  <a:lnTo>
                    <a:pt x="650" y="346"/>
                  </a:lnTo>
                  <a:lnTo>
                    <a:pt x="662" y="348"/>
                  </a:lnTo>
                  <a:lnTo>
                    <a:pt x="674" y="348"/>
                  </a:lnTo>
                  <a:lnTo>
                    <a:pt x="686" y="348"/>
                  </a:lnTo>
                  <a:lnTo>
                    <a:pt x="690" y="348"/>
                  </a:lnTo>
                  <a:lnTo>
                    <a:pt x="694" y="346"/>
                  </a:lnTo>
                  <a:lnTo>
                    <a:pt x="696" y="344"/>
                  </a:lnTo>
                  <a:lnTo>
                    <a:pt x="694" y="340"/>
                  </a:lnTo>
                  <a:lnTo>
                    <a:pt x="694" y="340"/>
                  </a:lnTo>
                  <a:lnTo>
                    <a:pt x="690" y="332"/>
                  </a:lnTo>
                  <a:lnTo>
                    <a:pt x="684" y="328"/>
                  </a:lnTo>
                  <a:lnTo>
                    <a:pt x="680" y="324"/>
                  </a:lnTo>
                  <a:lnTo>
                    <a:pt x="674" y="324"/>
                  </a:lnTo>
                  <a:lnTo>
                    <a:pt x="658" y="326"/>
                  </a:lnTo>
                  <a:lnTo>
                    <a:pt x="638" y="328"/>
                  </a:lnTo>
                  <a:lnTo>
                    <a:pt x="638" y="328"/>
                  </a:lnTo>
                  <a:lnTo>
                    <a:pt x="614" y="328"/>
                  </a:lnTo>
                  <a:lnTo>
                    <a:pt x="592" y="328"/>
                  </a:lnTo>
                  <a:lnTo>
                    <a:pt x="584" y="328"/>
                  </a:lnTo>
                  <a:lnTo>
                    <a:pt x="578" y="326"/>
                  </a:lnTo>
                  <a:lnTo>
                    <a:pt x="576" y="324"/>
                  </a:lnTo>
                  <a:lnTo>
                    <a:pt x="580" y="320"/>
                  </a:lnTo>
                  <a:lnTo>
                    <a:pt x="580" y="320"/>
                  </a:lnTo>
                  <a:lnTo>
                    <a:pt x="588" y="318"/>
                  </a:lnTo>
                  <a:lnTo>
                    <a:pt x="602" y="314"/>
                  </a:lnTo>
                  <a:lnTo>
                    <a:pt x="644" y="312"/>
                  </a:lnTo>
                  <a:lnTo>
                    <a:pt x="692" y="310"/>
                  </a:lnTo>
                  <a:lnTo>
                    <a:pt x="730" y="306"/>
                  </a:lnTo>
                  <a:lnTo>
                    <a:pt x="730" y="306"/>
                  </a:lnTo>
                  <a:lnTo>
                    <a:pt x="742" y="304"/>
                  </a:lnTo>
                  <a:lnTo>
                    <a:pt x="750" y="300"/>
                  </a:lnTo>
                  <a:lnTo>
                    <a:pt x="752" y="296"/>
                  </a:lnTo>
                  <a:lnTo>
                    <a:pt x="752" y="290"/>
                  </a:lnTo>
                  <a:lnTo>
                    <a:pt x="752" y="284"/>
                  </a:lnTo>
                  <a:lnTo>
                    <a:pt x="754" y="284"/>
                  </a:lnTo>
                  <a:lnTo>
                    <a:pt x="762" y="286"/>
                  </a:lnTo>
                  <a:lnTo>
                    <a:pt x="762" y="286"/>
                  </a:lnTo>
                  <a:lnTo>
                    <a:pt x="770" y="290"/>
                  </a:lnTo>
                  <a:lnTo>
                    <a:pt x="780" y="292"/>
                  </a:lnTo>
                  <a:lnTo>
                    <a:pt x="790" y="294"/>
                  </a:lnTo>
                  <a:lnTo>
                    <a:pt x="800" y="292"/>
                  </a:lnTo>
                  <a:lnTo>
                    <a:pt x="812" y="290"/>
                  </a:lnTo>
                  <a:lnTo>
                    <a:pt x="822" y="286"/>
                  </a:lnTo>
                  <a:lnTo>
                    <a:pt x="832" y="278"/>
                  </a:lnTo>
                  <a:lnTo>
                    <a:pt x="842" y="270"/>
                  </a:lnTo>
                  <a:lnTo>
                    <a:pt x="842" y="270"/>
                  </a:lnTo>
                  <a:lnTo>
                    <a:pt x="852" y="260"/>
                  </a:lnTo>
                  <a:lnTo>
                    <a:pt x="866" y="248"/>
                  </a:lnTo>
                  <a:lnTo>
                    <a:pt x="882" y="238"/>
                  </a:lnTo>
                  <a:lnTo>
                    <a:pt x="902" y="228"/>
                  </a:lnTo>
                  <a:lnTo>
                    <a:pt x="954" y="204"/>
                  </a:lnTo>
                  <a:lnTo>
                    <a:pt x="1020" y="178"/>
                  </a:lnTo>
                  <a:lnTo>
                    <a:pt x="1020" y="178"/>
                  </a:lnTo>
                  <a:lnTo>
                    <a:pt x="1076" y="154"/>
                  </a:lnTo>
                  <a:lnTo>
                    <a:pt x="1092" y="146"/>
                  </a:lnTo>
                  <a:lnTo>
                    <a:pt x="1098" y="142"/>
                  </a:lnTo>
                  <a:lnTo>
                    <a:pt x="1098" y="140"/>
                  </a:lnTo>
                  <a:lnTo>
                    <a:pt x="1094" y="140"/>
                  </a:lnTo>
                  <a:lnTo>
                    <a:pt x="1084" y="140"/>
                  </a:lnTo>
                  <a:lnTo>
                    <a:pt x="1038" y="142"/>
                  </a:lnTo>
                  <a:lnTo>
                    <a:pt x="1038" y="142"/>
                  </a:lnTo>
                  <a:lnTo>
                    <a:pt x="1014" y="144"/>
                  </a:lnTo>
                  <a:lnTo>
                    <a:pt x="1002" y="144"/>
                  </a:lnTo>
                  <a:lnTo>
                    <a:pt x="1000" y="142"/>
                  </a:lnTo>
                  <a:lnTo>
                    <a:pt x="1000" y="142"/>
                  </a:lnTo>
                  <a:lnTo>
                    <a:pt x="1006" y="138"/>
                  </a:lnTo>
                  <a:lnTo>
                    <a:pt x="1034" y="130"/>
                  </a:lnTo>
                  <a:lnTo>
                    <a:pt x="1072" y="122"/>
                  </a:lnTo>
                  <a:lnTo>
                    <a:pt x="1072" y="122"/>
                  </a:lnTo>
                  <a:lnTo>
                    <a:pt x="1118" y="112"/>
                  </a:lnTo>
                  <a:lnTo>
                    <a:pt x="1172" y="100"/>
                  </a:lnTo>
                  <a:lnTo>
                    <a:pt x="1198" y="92"/>
                  </a:lnTo>
                  <a:lnTo>
                    <a:pt x="1218" y="84"/>
                  </a:lnTo>
                  <a:lnTo>
                    <a:pt x="1232" y="76"/>
                  </a:lnTo>
                  <a:lnTo>
                    <a:pt x="1236" y="72"/>
                  </a:lnTo>
                  <a:lnTo>
                    <a:pt x="1236" y="68"/>
                  </a:lnTo>
                  <a:lnTo>
                    <a:pt x="1236" y="68"/>
                  </a:lnTo>
                  <a:lnTo>
                    <a:pt x="1236" y="64"/>
                  </a:lnTo>
                  <a:lnTo>
                    <a:pt x="1234" y="62"/>
                  </a:lnTo>
                  <a:lnTo>
                    <a:pt x="1224" y="58"/>
                  </a:lnTo>
                  <a:lnTo>
                    <a:pt x="1210" y="58"/>
                  </a:lnTo>
                  <a:lnTo>
                    <a:pt x="1196" y="56"/>
                  </a:lnTo>
                  <a:lnTo>
                    <a:pt x="1182" y="56"/>
                  </a:lnTo>
                  <a:lnTo>
                    <a:pt x="1168" y="54"/>
                  </a:lnTo>
                  <a:lnTo>
                    <a:pt x="1160" y="50"/>
                  </a:lnTo>
                  <a:lnTo>
                    <a:pt x="1158" y="48"/>
                  </a:lnTo>
                  <a:lnTo>
                    <a:pt x="1156" y="44"/>
                  </a:lnTo>
                  <a:lnTo>
                    <a:pt x="1156" y="44"/>
                  </a:lnTo>
                  <a:lnTo>
                    <a:pt x="1156" y="40"/>
                  </a:lnTo>
                  <a:lnTo>
                    <a:pt x="1154" y="36"/>
                  </a:lnTo>
                  <a:lnTo>
                    <a:pt x="1146" y="30"/>
                  </a:lnTo>
                  <a:lnTo>
                    <a:pt x="1136" y="26"/>
                  </a:lnTo>
                  <a:lnTo>
                    <a:pt x="1122" y="24"/>
                  </a:lnTo>
                  <a:lnTo>
                    <a:pt x="1094" y="20"/>
                  </a:lnTo>
                  <a:lnTo>
                    <a:pt x="1078" y="20"/>
                  </a:lnTo>
                  <a:lnTo>
                    <a:pt x="1078" y="20"/>
                  </a:lnTo>
                  <a:lnTo>
                    <a:pt x="1062" y="22"/>
                  </a:lnTo>
                  <a:lnTo>
                    <a:pt x="1050" y="22"/>
                  </a:lnTo>
                  <a:lnTo>
                    <a:pt x="1038" y="22"/>
                  </a:lnTo>
                  <a:lnTo>
                    <a:pt x="1018" y="30"/>
                  </a:lnTo>
                  <a:lnTo>
                    <a:pt x="1018" y="30"/>
                  </a:lnTo>
                  <a:lnTo>
                    <a:pt x="1004" y="34"/>
                  </a:lnTo>
                  <a:lnTo>
                    <a:pt x="990" y="38"/>
                  </a:lnTo>
                  <a:lnTo>
                    <a:pt x="962" y="40"/>
                  </a:lnTo>
                  <a:lnTo>
                    <a:pt x="948" y="40"/>
                  </a:lnTo>
                  <a:lnTo>
                    <a:pt x="948" y="40"/>
                  </a:lnTo>
                  <a:lnTo>
                    <a:pt x="948" y="38"/>
                  </a:lnTo>
                  <a:lnTo>
                    <a:pt x="958" y="36"/>
                  </a:lnTo>
                  <a:lnTo>
                    <a:pt x="958" y="36"/>
                  </a:lnTo>
                  <a:lnTo>
                    <a:pt x="986" y="30"/>
                  </a:lnTo>
                  <a:lnTo>
                    <a:pt x="1004" y="24"/>
                  </a:lnTo>
                  <a:lnTo>
                    <a:pt x="1008" y="22"/>
                  </a:lnTo>
                  <a:lnTo>
                    <a:pt x="1008" y="20"/>
                  </a:lnTo>
                  <a:lnTo>
                    <a:pt x="1006" y="20"/>
                  </a:lnTo>
                  <a:lnTo>
                    <a:pt x="998" y="18"/>
                  </a:lnTo>
                  <a:lnTo>
                    <a:pt x="980" y="16"/>
                  </a:lnTo>
                  <a:lnTo>
                    <a:pt x="980" y="16"/>
                  </a:lnTo>
                  <a:lnTo>
                    <a:pt x="958" y="16"/>
                  </a:lnTo>
                  <a:lnTo>
                    <a:pt x="942" y="14"/>
                  </a:lnTo>
                  <a:lnTo>
                    <a:pt x="912" y="6"/>
                  </a:lnTo>
                  <a:lnTo>
                    <a:pt x="900" y="2"/>
                  </a:lnTo>
                  <a:lnTo>
                    <a:pt x="888" y="0"/>
                  </a:lnTo>
                  <a:lnTo>
                    <a:pt x="874" y="0"/>
                  </a:lnTo>
                  <a:lnTo>
                    <a:pt x="858" y="2"/>
                  </a:lnTo>
                  <a:lnTo>
                    <a:pt x="858" y="2"/>
                  </a:lnTo>
                  <a:lnTo>
                    <a:pt x="830" y="4"/>
                  </a:lnTo>
                  <a:lnTo>
                    <a:pt x="808" y="4"/>
                  </a:lnTo>
                  <a:lnTo>
                    <a:pt x="788" y="4"/>
                  </a:lnTo>
                  <a:lnTo>
                    <a:pt x="776" y="6"/>
                  </a:lnTo>
                  <a:lnTo>
                    <a:pt x="762" y="10"/>
                  </a:lnTo>
                  <a:lnTo>
                    <a:pt x="762" y="10"/>
                  </a:lnTo>
                  <a:lnTo>
                    <a:pt x="746" y="14"/>
                  </a:lnTo>
                  <a:lnTo>
                    <a:pt x="728" y="14"/>
                  </a:lnTo>
                  <a:lnTo>
                    <a:pt x="690" y="10"/>
                  </a:lnTo>
                  <a:lnTo>
                    <a:pt x="666" y="10"/>
                  </a:lnTo>
                  <a:lnTo>
                    <a:pt x="640" y="10"/>
                  </a:lnTo>
                  <a:lnTo>
                    <a:pt x="608" y="12"/>
                  </a:lnTo>
                  <a:lnTo>
                    <a:pt x="574" y="20"/>
                  </a:lnTo>
                  <a:lnTo>
                    <a:pt x="574" y="20"/>
                  </a:lnTo>
                  <a:lnTo>
                    <a:pt x="556" y="22"/>
                  </a:lnTo>
                  <a:lnTo>
                    <a:pt x="540" y="22"/>
                  </a:lnTo>
                  <a:lnTo>
                    <a:pt x="526" y="20"/>
                  </a:lnTo>
                  <a:lnTo>
                    <a:pt x="514" y="16"/>
                  </a:lnTo>
                  <a:lnTo>
                    <a:pt x="500" y="14"/>
                  </a:lnTo>
                  <a:lnTo>
                    <a:pt x="490" y="12"/>
                  </a:lnTo>
                  <a:lnTo>
                    <a:pt x="478" y="14"/>
                  </a:lnTo>
                  <a:lnTo>
                    <a:pt x="466" y="18"/>
                  </a:lnTo>
                  <a:lnTo>
                    <a:pt x="466" y="18"/>
                  </a:lnTo>
                  <a:lnTo>
                    <a:pt x="454" y="22"/>
                  </a:lnTo>
                  <a:lnTo>
                    <a:pt x="442" y="24"/>
                  </a:lnTo>
                  <a:lnTo>
                    <a:pt x="432" y="24"/>
                  </a:lnTo>
                  <a:lnTo>
                    <a:pt x="422" y="24"/>
                  </a:lnTo>
                  <a:lnTo>
                    <a:pt x="416" y="22"/>
                  </a:lnTo>
                  <a:lnTo>
                    <a:pt x="412" y="24"/>
                  </a:lnTo>
                  <a:lnTo>
                    <a:pt x="416" y="28"/>
                  </a:lnTo>
                  <a:lnTo>
                    <a:pt x="424" y="36"/>
                  </a:lnTo>
                  <a:lnTo>
                    <a:pt x="424" y="36"/>
                  </a:lnTo>
                  <a:lnTo>
                    <a:pt x="430" y="44"/>
                  </a:lnTo>
                  <a:lnTo>
                    <a:pt x="430" y="46"/>
                  </a:lnTo>
                  <a:lnTo>
                    <a:pt x="430" y="48"/>
                  </a:lnTo>
                  <a:lnTo>
                    <a:pt x="424" y="48"/>
                  </a:lnTo>
                  <a:lnTo>
                    <a:pt x="414" y="46"/>
                  </a:lnTo>
                  <a:lnTo>
                    <a:pt x="404" y="44"/>
                  </a:lnTo>
                  <a:lnTo>
                    <a:pt x="392" y="42"/>
                  </a:lnTo>
                  <a:lnTo>
                    <a:pt x="384" y="44"/>
                  </a:lnTo>
                  <a:lnTo>
                    <a:pt x="380" y="46"/>
                  </a:lnTo>
                  <a:lnTo>
                    <a:pt x="378" y="50"/>
                  </a:lnTo>
                  <a:lnTo>
                    <a:pt x="378" y="50"/>
                  </a:lnTo>
                  <a:lnTo>
                    <a:pt x="376" y="58"/>
                  </a:lnTo>
                  <a:lnTo>
                    <a:pt x="372" y="62"/>
                  </a:lnTo>
                  <a:lnTo>
                    <a:pt x="366" y="66"/>
                  </a:lnTo>
                  <a:lnTo>
                    <a:pt x="360" y="68"/>
                  </a:lnTo>
                  <a:lnTo>
                    <a:pt x="352" y="70"/>
                  </a:lnTo>
                  <a:lnTo>
                    <a:pt x="340" y="70"/>
                  </a:lnTo>
                  <a:lnTo>
                    <a:pt x="312" y="68"/>
                  </a:lnTo>
                  <a:lnTo>
                    <a:pt x="312" y="68"/>
                  </a:lnTo>
                  <a:lnTo>
                    <a:pt x="300" y="66"/>
                  </a:lnTo>
                  <a:lnTo>
                    <a:pt x="292" y="64"/>
                  </a:lnTo>
                  <a:lnTo>
                    <a:pt x="290" y="60"/>
                  </a:lnTo>
                  <a:lnTo>
                    <a:pt x="290" y="58"/>
                  </a:lnTo>
                  <a:lnTo>
                    <a:pt x="290" y="56"/>
                  </a:lnTo>
                  <a:lnTo>
                    <a:pt x="288" y="54"/>
                  </a:lnTo>
                  <a:lnTo>
                    <a:pt x="280" y="52"/>
                  </a:lnTo>
                  <a:lnTo>
                    <a:pt x="264" y="52"/>
                  </a:lnTo>
                  <a:lnTo>
                    <a:pt x="264" y="52"/>
                  </a:lnTo>
                  <a:lnTo>
                    <a:pt x="250" y="52"/>
                  </a:lnTo>
                  <a:lnTo>
                    <a:pt x="244" y="52"/>
                  </a:lnTo>
                  <a:lnTo>
                    <a:pt x="244" y="56"/>
                  </a:lnTo>
                  <a:lnTo>
                    <a:pt x="246" y="60"/>
                  </a:lnTo>
                  <a:lnTo>
                    <a:pt x="248" y="64"/>
                  </a:lnTo>
                  <a:lnTo>
                    <a:pt x="248" y="66"/>
                  </a:lnTo>
                  <a:lnTo>
                    <a:pt x="248" y="68"/>
                  </a:lnTo>
                  <a:lnTo>
                    <a:pt x="240" y="72"/>
                  </a:lnTo>
                  <a:lnTo>
                    <a:pt x="224" y="76"/>
                  </a:lnTo>
                  <a:lnTo>
                    <a:pt x="224" y="76"/>
                  </a:lnTo>
                  <a:lnTo>
                    <a:pt x="208" y="78"/>
                  </a:lnTo>
                  <a:lnTo>
                    <a:pt x="206" y="78"/>
                  </a:lnTo>
                  <a:lnTo>
                    <a:pt x="206" y="80"/>
                  </a:lnTo>
                  <a:lnTo>
                    <a:pt x="212" y="82"/>
                  </a:lnTo>
                  <a:lnTo>
                    <a:pt x="224" y="86"/>
                  </a:lnTo>
                  <a:lnTo>
                    <a:pt x="248" y="92"/>
                  </a:lnTo>
                  <a:lnTo>
                    <a:pt x="254" y="94"/>
                  </a:lnTo>
                  <a:lnTo>
                    <a:pt x="252" y="96"/>
                  </a:lnTo>
                  <a:lnTo>
                    <a:pt x="248" y="98"/>
                  </a:lnTo>
                  <a:lnTo>
                    <a:pt x="248" y="98"/>
                  </a:lnTo>
                  <a:lnTo>
                    <a:pt x="238" y="98"/>
                  </a:lnTo>
                  <a:lnTo>
                    <a:pt x="228" y="98"/>
                  </a:lnTo>
                  <a:lnTo>
                    <a:pt x="206" y="92"/>
                  </a:lnTo>
                  <a:lnTo>
                    <a:pt x="194" y="90"/>
                  </a:lnTo>
                  <a:lnTo>
                    <a:pt x="180" y="88"/>
                  </a:lnTo>
                  <a:lnTo>
                    <a:pt x="166" y="86"/>
                  </a:lnTo>
                  <a:lnTo>
                    <a:pt x="146" y="88"/>
                  </a:lnTo>
                  <a:lnTo>
                    <a:pt x="146" y="88"/>
                  </a:lnTo>
                  <a:lnTo>
                    <a:pt x="130" y="92"/>
                  </a:lnTo>
                  <a:lnTo>
                    <a:pt x="120" y="94"/>
                  </a:lnTo>
                  <a:lnTo>
                    <a:pt x="112" y="98"/>
                  </a:lnTo>
                  <a:lnTo>
                    <a:pt x="108" y="102"/>
                  </a:lnTo>
                  <a:lnTo>
                    <a:pt x="104" y="106"/>
                  </a:lnTo>
                  <a:lnTo>
                    <a:pt x="100" y="106"/>
                  </a:lnTo>
                  <a:lnTo>
                    <a:pt x="92" y="108"/>
                  </a:lnTo>
                  <a:lnTo>
                    <a:pt x="80" y="106"/>
                  </a:lnTo>
                  <a:lnTo>
                    <a:pt x="80" y="106"/>
                  </a:lnTo>
                  <a:lnTo>
                    <a:pt x="66" y="104"/>
                  </a:lnTo>
                  <a:lnTo>
                    <a:pt x="50" y="104"/>
                  </a:lnTo>
                  <a:lnTo>
                    <a:pt x="36" y="108"/>
                  </a:lnTo>
                  <a:lnTo>
                    <a:pt x="22" y="112"/>
                  </a:lnTo>
                  <a:lnTo>
                    <a:pt x="12" y="118"/>
                  </a:lnTo>
                  <a:lnTo>
                    <a:pt x="4" y="124"/>
                  </a:lnTo>
                  <a:lnTo>
                    <a:pt x="0" y="130"/>
                  </a:lnTo>
                  <a:lnTo>
                    <a:pt x="2" y="134"/>
                  </a:lnTo>
                  <a:lnTo>
                    <a:pt x="4" y="138"/>
                  </a:lnTo>
                  <a:lnTo>
                    <a:pt x="4" y="138"/>
                  </a:lnTo>
                  <a:lnTo>
                    <a:pt x="8" y="142"/>
                  </a:lnTo>
                  <a:lnTo>
                    <a:pt x="12" y="144"/>
                  </a:lnTo>
                  <a:lnTo>
                    <a:pt x="16" y="144"/>
                  </a:lnTo>
                  <a:lnTo>
                    <a:pt x="22" y="144"/>
                  </a:lnTo>
                  <a:lnTo>
                    <a:pt x="32" y="144"/>
                  </a:lnTo>
                  <a:lnTo>
                    <a:pt x="36" y="144"/>
                  </a:lnTo>
                  <a:lnTo>
                    <a:pt x="44" y="148"/>
                  </a:lnTo>
                  <a:lnTo>
                    <a:pt x="44" y="14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27" name="Freeform 6107"/>
            <p:cNvSpPr/>
            <p:nvPr/>
          </p:nvSpPr>
          <p:spPr bwMode="auto">
            <a:xfrm>
              <a:off x="6765792" y="955780"/>
              <a:ext cx="81468" cy="32245"/>
            </a:xfrm>
            <a:custGeom>
              <a:avLst/>
              <a:gdLst/>
              <a:ahLst/>
              <a:cxnLst>
                <a:cxn ang="0">
                  <a:pos x="2" y="16"/>
                </a:cxn>
                <a:cxn ang="0">
                  <a:pos x="2" y="16"/>
                </a:cxn>
                <a:cxn ang="0">
                  <a:pos x="0" y="24"/>
                </a:cxn>
                <a:cxn ang="0">
                  <a:pos x="2" y="30"/>
                </a:cxn>
                <a:cxn ang="0">
                  <a:pos x="6" y="34"/>
                </a:cxn>
                <a:cxn ang="0">
                  <a:pos x="18" y="38"/>
                </a:cxn>
                <a:cxn ang="0">
                  <a:pos x="18" y="38"/>
                </a:cxn>
                <a:cxn ang="0">
                  <a:pos x="22" y="42"/>
                </a:cxn>
                <a:cxn ang="0">
                  <a:pos x="26" y="46"/>
                </a:cxn>
                <a:cxn ang="0">
                  <a:pos x="26" y="52"/>
                </a:cxn>
                <a:cxn ang="0">
                  <a:pos x="28" y="56"/>
                </a:cxn>
                <a:cxn ang="0">
                  <a:pos x="30" y="62"/>
                </a:cxn>
                <a:cxn ang="0">
                  <a:pos x="36" y="66"/>
                </a:cxn>
                <a:cxn ang="0">
                  <a:pos x="46" y="72"/>
                </a:cxn>
                <a:cxn ang="0">
                  <a:pos x="46" y="72"/>
                </a:cxn>
                <a:cxn ang="0">
                  <a:pos x="56" y="76"/>
                </a:cxn>
                <a:cxn ang="0">
                  <a:pos x="66" y="76"/>
                </a:cxn>
                <a:cxn ang="0">
                  <a:pos x="72" y="76"/>
                </a:cxn>
                <a:cxn ang="0">
                  <a:pos x="80" y="74"/>
                </a:cxn>
                <a:cxn ang="0">
                  <a:pos x="94" y="68"/>
                </a:cxn>
                <a:cxn ang="0">
                  <a:pos x="104" y="66"/>
                </a:cxn>
                <a:cxn ang="0">
                  <a:pos x="118" y="68"/>
                </a:cxn>
                <a:cxn ang="0">
                  <a:pos x="118" y="68"/>
                </a:cxn>
                <a:cxn ang="0">
                  <a:pos x="148" y="70"/>
                </a:cxn>
                <a:cxn ang="0">
                  <a:pos x="176" y="72"/>
                </a:cxn>
                <a:cxn ang="0">
                  <a:pos x="184" y="70"/>
                </a:cxn>
                <a:cxn ang="0">
                  <a:pos x="192" y="68"/>
                </a:cxn>
                <a:cxn ang="0">
                  <a:pos x="192" y="66"/>
                </a:cxn>
                <a:cxn ang="0">
                  <a:pos x="192" y="62"/>
                </a:cxn>
                <a:cxn ang="0">
                  <a:pos x="188" y="58"/>
                </a:cxn>
                <a:cxn ang="0">
                  <a:pos x="188" y="58"/>
                </a:cxn>
                <a:cxn ang="0">
                  <a:pos x="174" y="42"/>
                </a:cxn>
                <a:cxn ang="0">
                  <a:pos x="166" y="34"/>
                </a:cxn>
                <a:cxn ang="0">
                  <a:pos x="156" y="26"/>
                </a:cxn>
                <a:cxn ang="0">
                  <a:pos x="144" y="18"/>
                </a:cxn>
                <a:cxn ang="0">
                  <a:pos x="130" y="12"/>
                </a:cxn>
                <a:cxn ang="0">
                  <a:pos x="114" y="10"/>
                </a:cxn>
                <a:cxn ang="0">
                  <a:pos x="96" y="10"/>
                </a:cxn>
                <a:cxn ang="0">
                  <a:pos x="96" y="10"/>
                </a:cxn>
                <a:cxn ang="0">
                  <a:pos x="76" y="8"/>
                </a:cxn>
                <a:cxn ang="0">
                  <a:pos x="58" y="6"/>
                </a:cxn>
                <a:cxn ang="0">
                  <a:pos x="30" y="2"/>
                </a:cxn>
                <a:cxn ang="0">
                  <a:pos x="18" y="0"/>
                </a:cxn>
                <a:cxn ang="0">
                  <a:pos x="10" y="2"/>
                </a:cxn>
                <a:cxn ang="0">
                  <a:pos x="8" y="4"/>
                </a:cxn>
                <a:cxn ang="0">
                  <a:pos x="4" y="6"/>
                </a:cxn>
                <a:cxn ang="0">
                  <a:pos x="2" y="16"/>
                </a:cxn>
                <a:cxn ang="0">
                  <a:pos x="2" y="16"/>
                </a:cxn>
              </a:cxnLst>
              <a:rect l="0" t="0" r="r" b="b"/>
              <a:pathLst>
                <a:path w="192" h="76">
                  <a:moveTo>
                    <a:pt x="2" y="16"/>
                  </a:moveTo>
                  <a:lnTo>
                    <a:pt x="2" y="16"/>
                  </a:lnTo>
                  <a:lnTo>
                    <a:pt x="0" y="24"/>
                  </a:lnTo>
                  <a:lnTo>
                    <a:pt x="2" y="30"/>
                  </a:lnTo>
                  <a:lnTo>
                    <a:pt x="6" y="34"/>
                  </a:lnTo>
                  <a:lnTo>
                    <a:pt x="18" y="38"/>
                  </a:lnTo>
                  <a:lnTo>
                    <a:pt x="18" y="38"/>
                  </a:lnTo>
                  <a:lnTo>
                    <a:pt x="22" y="42"/>
                  </a:lnTo>
                  <a:lnTo>
                    <a:pt x="26" y="46"/>
                  </a:lnTo>
                  <a:lnTo>
                    <a:pt x="26" y="52"/>
                  </a:lnTo>
                  <a:lnTo>
                    <a:pt x="28" y="56"/>
                  </a:lnTo>
                  <a:lnTo>
                    <a:pt x="30" y="62"/>
                  </a:lnTo>
                  <a:lnTo>
                    <a:pt x="36" y="66"/>
                  </a:lnTo>
                  <a:lnTo>
                    <a:pt x="46" y="72"/>
                  </a:lnTo>
                  <a:lnTo>
                    <a:pt x="46" y="72"/>
                  </a:lnTo>
                  <a:lnTo>
                    <a:pt x="56" y="76"/>
                  </a:lnTo>
                  <a:lnTo>
                    <a:pt x="66" y="76"/>
                  </a:lnTo>
                  <a:lnTo>
                    <a:pt x="72" y="76"/>
                  </a:lnTo>
                  <a:lnTo>
                    <a:pt x="80" y="74"/>
                  </a:lnTo>
                  <a:lnTo>
                    <a:pt x="94" y="68"/>
                  </a:lnTo>
                  <a:lnTo>
                    <a:pt x="104" y="66"/>
                  </a:lnTo>
                  <a:lnTo>
                    <a:pt x="118" y="68"/>
                  </a:lnTo>
                  <a:lnTo>
                    <a:pt x="118" y="68"/>
                  </a:lnTo>
                  <a:lnTo>
                    <a:pt x="148" y="70"/>
                  </a:lnTo>
                  <a:lnTo>
                    <a:pt x="176" y="72"/>
                  </a:lnTo>
                  <a:lnTo>
                    <a:pt x="184" y="70"/>
                  </a:lnTo>
                  <a:lnTo>
                    <a:pt x="192" y="68"/>
                  </a:lnTo>
                  <a:lnTo>
                    <a:pt x="192" y="66"/>
                  </a:lnTo>
                  <a:lnTo>
                    <a:pt x="192" y="62"/>
                  </a:lnTo>
                  <a:lnTo>
                    <a:pt x="188" y="58"/>
                  </a:lnTo>
                  <a:lnTo>
                    <a:pt x="188" y="58"/>
                  </a:lnTo>
                  <a:lnTo>
                    <a:pt x="174" y="42"/>
                  </a:lnTo>
                  <a:lnTo>
                    <a:pt x="166" y="34"/>
                  </a:lnTo>
                  <a:lnTo>
                    <a:pt x="156" y="26"/>
                  </a:lnTo>
                  <a:lnTo>
                    <a:pt x="144" y="18"/>
                  </a:lnTo>
                  <a:lnTo>
                    <a:pt x="130" y="12"/>
                  </a:lnTo>
                  <a:lnTo>
                    <a:pt x="114" y="10"/>
                  </a:lnTo>
                  <a:lnTo>
                    <a:pt x="96" y="10"/>
                  </a:lnTo>
                  <a:lnTo>
                    <a:pt x="96" y="10"/>
                  </a:lnTo>
                  <a:lnTo>
                    <a:pt x="76" y="8"/>
                  </a:lnTo>
                  <a:lnTo>
                    <a:pt x="58" y="6"/>
                  </a:lnTo>
                  <a:lnTo>
                    <a:pt x="30" y="2"/>
                  </a:lnTo>
                  <a:lnTo>
                    <a:pt x="18" y="0"/>
                  </a:lnTo>
                  <a:lnTo>
                    <a:pt x="10" y="2"/>
                  </a:lnTo>
                  <a:lnTo>
                    <a:pt x="8" y="4"/>
                  </a:lnTo>
                  <a:lnTo>
                    <a:pt x="4" y="6"/>
                  </a:lnTo>
                  <a:lnTo>
                    <a:pt x="2" y="16"/>
                  </a:lnTo>
                  <a:lnTo>
                    <a:pt x="2" y="1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28" name="Freeform 6108"/>
            <p:cNvSpPr/>
            <p:nvPr/>
          </p:nvSpPr>
          <p:spPr bwMode="auto">
            <a:xfrm>
              <a:off x="6383060" y="883652"/>
              <a:ext cx="19518" cy="7637"/>
            </a:xfrm>
            <a:custGeom>
              <a:avLst/>
              <a:gdLst/>
              <a:ahLst/>
              <a:cxnLst>
                <a:cxn ang="0">
                  <a:pos x="2" y="18"/>
                </a:cxn>
                <a:cxn ang="0">
                  <a:pos x="2" y="18"/>
                </a:cxn>
                <a:cxn ang="0">
                  <a:pos x="8" y="18"/>
                </a:cxn>
                <a:cxn ang="0">
                  <a:pos x="14" y="18"/>
                </a:cxn>
                <a:cxn ang="0">
                  <a:pos x="30" y="12"/>
                </a:cxn>
                <a:cxn ang="0">
                  <a:pos x="42" y="4"/>
                </a:cxn>
                <a:cxn ang="0">
                  <a:pos x="46" y="2"/>
                </a:cxn>
                <a:cxn ang="0">
                  <a:pos x="44" y="0"/>
                </a:cxn>
                <a:cxn ang="0">
                  <a:pos x="44" y="0"/>
                </a:cxn>
                <a:cxn ang="0">
                  <a:pos x="32" y="2"/>
                </a:cxn>
                <a:cxn ang="0">
                  <a:pos x="16" y="6"/>
                </a:cxn>
                <a:cxn ang="0">
                  <a:pos x="2" y="14"/>
                </a:cxn>
                <a:cxn ang="0">
                  <a:pos x="0" y="16"/>
                </a:cxn>
                <a:cxn ang="0">
                  <a:pos x="2" y="18"/>
                </a:cxn>
                <a:cxn ang="0">
                  <a:pos x="2" y="18"/>
                </a:cxn>
              </a:cxnLst>
              <a:rect l="0" t="0" r="r" b="b"/>
              <a:pathLst>
                <a:path w="46" h="18">
                  <a:moveTo>
                    <a:pt x="2" y="18"/>
                  </a:moveTo>
                  <a:lnTo>
                    <a:pt x="2" y="18"/>
                  </a:lnTo>
                  <a:lnTo>
                    <a:pt x="8" y="18"/>
                  </a:lnTo>
                  <a:lnTo>
                    <a:pt x="14" y="18"/>
                  </a:lnTo>
                  <a:lnTo>
                    <a:pt x="30" y="12"/>
                  </a:lnTo>
                  <a:lnTo>
                    <a:pt x="42" y="4"/>
                  </a:lnTo>
                  <a:lnTo>
                    <a:pt x="46" y="2"/>
                  </a:lnTo>
                  <a:lnTo>
                    <a:pt x="44" y="0"/>
                  </a:lnTo>
                  <a:lnTo>
                    <a:pt x="44" y="0"/>
                  </a:lnTo>
                  <a:lnTo>
                    <a:pt x="32" y="2"/>
                  </a:lnTo>
                  <a:lnTo>
                    <a:pt x="16" y="6"/>
                  </a:lnTo>
                  <a:lnTo>
                    <a:pt x="2" y="14"/>
                  </a:lnTo>
                  <a:lnTo>
                    <a:pt x="0" y="16"/>
                  </a:lnTo>
                  <a:lnTo>
                    <a:pt x="2" y="18"/>
                  </a:lnTo>
                  <a:lnTo>
                    <a:pt x="2" y="1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29" name="Freeform 6109"/>
            <p:cNvSpPr/>
            <p:nvPr/>
          </p:nvSpPr>
          <p:spPr bwMode="auto">
            <a:xfrm>
              <a:off x="6511203" y="942203"/>
              <a:ext cx="92501" cy="68733"/>
            </a:xfrm>
            <a:custGeom>
              <a:avLst/>
              <a:gdLst/>
              <a:ahLst/>
              <a:cxnLst>
                <a:cxn ang="0">
                  <a:pos x="166" y="92"/>
                </a:cxn>
                <a:cxn ang="0">
                  <a:pos x="186" y="66"/>
                </a:cxn>
                <a:cxn ang="0">
                  <a:pos x="216" y="36"/>
                </a:cxn>
                <a:cxn ang="0">
                  <a:pos x="218" y="28"/>
                </a:cxn>
                <a:cxn ang="0">
                  <a:pos x="216" y="22"/>
                </a:cxn>
                <a:cxn ang="0">
                  <a:pos x="204" y="16"/>
                </a:cxn>
                <a:cxn ang="0">
                  <a:pos x="190" y="12"/>
                </a:cxn>
                <a:cxn ang="0">
                  <a:pos x="172" y="12"/>
                </a:cxn>
                <a:cxn ang="0">
                  <a:pos x="156" y="16"/>
                </a:cxn>
                <a:cxn ang="0">
                  <a:pos x="140" y="12"/>
                </a:cxn>
                <a:cxn ang="0">
                  <a:pos x="122" y="4"/>
                </a:cxn>
                <a:cxn ang="0">
                  <a:pos x="106" y="0"/>
                </a:cxn>
                <a:cxn ang="0">
                  <a:pos x="84" y="0"/>
                </a:cxn>
                <a:cxn ang="0">
                  <a:pos x="48" y="6"/>
                </a:cxn>
                <a:cxn ang="0">
                  <a:pos x="20" y="16"/>
                </a:cxn>
                <a:cxn ang="0">
                  <a:pos x="16" y="24"/>
                </a:cxn>
                <a:cxn ang="0">
                  <a:pos x="22" y="30"/>
                </a:cxn>
                <a:cxn ang="0">
                  <a:pos x="18" y="32"/>
                </a:cxn>
                <a:cxn ang="0">
                  <a:pos x="6" y="32"/>
                </a:cxn>
                <a:cxn ang="0">
                  <a:pos x="0" y="48"/>
                </a:cxn>
                <a:cxn ang="0">
                  <a:pos x="0" y="74"/>
                </a:cxn>
                <a:cxn ang="0">
                  <a:pos x="2" y="98"/>
                </a:cxn>
                <a:cxn ang="0">
                  <a:pos x="10" y="114"/>
                </a:cxn>
                <a:cxn ang="0">
                  <a:pos x="20" y="134"/>
                </a:cxn>
                <a:cxn ang="0">
                  <a:pos x="20" y="142"/>
                </a:cxn>
                <a:cxn ang="0">
                  <a:pos x="22" y="154"/>
                </a:cxn>
                <a:cxn ang="0">
                  <a:pos x="30" y="156"/>
                </a:cxn>
                <a:cxn ang="0">
                  <a:pos x="54" y="156"/>
                </a:cxn>
                <a:cxn ang="0">
                  <a:pos x="62" y="160"/>
                </a:cxn>
                <a:cxn ang="0">
                  <a:pos x="70" y="160"/>
                </a:cxn>
                <a:cxn ang="0">
                  <a:pos x="76" y="146"/>
                </a:cxn>
                <a:cxn ang="0">
                  <a:pos x="82" y="138"/>
                </a:cxn>
                <a:cxn ang="0">
                  <a:pos x="90" y="132"/>
                </a:cxn>
                <a:cxn ang="0">
                  <a:pos x="90" y="122"/>
                </a:cxn>
                <a:cxn ang="0">
                  <a:pos x="86" y="114"/>
                </a:cxn>
                <a:cxn ang="0">
                  <a:pos x="84" y="106"/>
                </a:cxn>
                <a:cxn ang="0">
                  <a:pos x="88" y="104"/>
                </a:cxn>
                <a:cxn ang="0">
                  <a:pos x="112" y="106"/>
                </a:cxn>
                <a:cxn ang="0">
                  <a:pos x="142" y="106"/>
                </a:cxn>
                <a:cxn ang="0">
                  <a:pos x="156" y="102"/>
                </a:cxn>
                <a:cxn ang="0">
                  <a:pos x="166" y="92"/>
                </a:cxn>
              </a:cxnLst>
              <a:rect l="0" t="0" r="r" b="b"/>
              <a:pathLst>
                <a:path w="218" h="162">
                  <a:moveTo>
                    <a:pt x="166" y="92"/>
                  </a:moveTo>
                  <a:lnTo>
                    <a:pt x="166" y="92"/>
                  </a:lnTo>
                  <a:lnTo>
                    <a:pt x="176" y="80"/>
                  </a:lnTo>
                  <a:lnTo>
                    <a:pt x="186" y="66"/>
                  </a:lnTo>
                  <a:lnTo>
                    <a:pt x="208" y="46"/>
                  </a:lnTo>
                  <a:lnTo>
                    <a:pt x="216" y="36"/>
                  </a:lnTo>
                  <a:lnTo>
                    <a:pt x="218" y="32"/>
                  </a:lnTo>
                  <a:lnTo>
                    <a:pt x="218" y="28"/>
                  </a:lnTo>
                  <a:lnTo>
                    <a:pt x="218" y="24"/>
                  </a:lnTo>
                  <a:lnTo>
                    <a:pt x="216" y="22"/>
                  </a:lnTo>
                  <a:lnTo>
                    <a:pt x="210" y="18"/>
                  </a:lnTo>
                  <a:lnTo>
                    <a:pt x="204" y="16"/>
                  </a:lnTo>
                  <a:lnTo>
                    <a:pt x="204" y="16"/>
                  </a:lnTo>
                  <a:lnTo>
                    <a:pt x="190" y="12"/>
                  </a:lnTo>
                  <a:lnTo>
                    <a:pt x="180" y="12"/>
                  </a:lnTo>
                  <a:lnTo>
                    <a:pt x="172" y="12"/>
                  </a:lnTo>
                  <a:lnTo>
                    <a:pt x="166" y="14"/>
                  </a:lnTo>
                  <a:lnTo>
                    <a:pt x="156" y="16"/>
                  </a:lnTo>
                  <a:lnTo>
                    <a:pt x="148" y="16"/>
                  </a:lnTo>
                  <a:lnTo>
                    <a:pt x="140" y="12"/>
                  </a:lnTo>
                  <a:lnTo>
                    <a:pt x="140" y="12"/>
                  </a:lnTo>
                  <a:lnTo>
                    <a:pt x="122" y="4"/>
                  </a:lnTo>
                  <a:lnTo>
                    <a:pt x="114" y="2"/>
                  </a:lnTo>
                  <a:lnTo>
                    <a:pt x="106" y="0"/>
                  </a:lnTo>
                  <a:lnTo>
                    <a:pt x="96" y="0"/>
                  </a:lnTo>
                  <a:lnTo>
                    <a:pt x="84" y="0"/>
                  </a:lnTo>
                  <a:lnTo>
                    <a:pt x="48" y="6"/>
                  </a:lnTo>
                  <a:lnTo>
                    <a:pt x="48" y="6"/>
                  </a:lnTo>
                  <a:lnTo>
                    <a:pt x="30" y="10"/>
                  </a:lnTo>
                  <a:lnTo>
                    <a:pt x="20" y="16"/>
                  </a:lnTo>
                  <a:lnTo>
                    <a:pt x="16" y="20"/>
                  </a:lnTo>
                  <a:lnTo>
                    <a:pt x="16" y="24"/>
                  </a:lnTo>
                  <a:lnTo>
                    <a:pt x="22" y="30"/>
                  </a:lnTo>
                  <a:lnTo>
                    <a:pt x="22" y="30"/>
                  </a:lnTo>
                  <a:lnTo>
                    <a:pt x="18" y="32"/>
                  </a:lnTo>
                  <a:lnTo>
                    <a:pt x="18" y="32"/>
                  </a:lnTo>
                  <a:lnTo>
                    <a:pt x="8" y="30"/>
                  </a:lnTo>
                  <a:lnTo>
                    <a:pt x="6" y="32"/>
                  </a:lnTo>
                  <a:lnTo>
                    <a:pt x="4" y="36"/>
                  </a:lnTo>
                  <a:lnTo>
                    <a:pt x="0" y="48"/>
                  </a:lnTo>
                  <a:lnTo>
                    <a:pt x="0" y="74"/>
                  </a:lnTo>
                  <a:lnTo>
                    <a:pt x="0" y="74"/>
                  </a:lnTo>
                  <a:lnTo>
                    <a:pt x="0" y="88"/>
                  </a:lnTo>
                  <a:lnTo>
                    <a:pt x="2" y="98"/>
                  </a:lnTo>
                  <a:lnTo>
                    <a:pt x="6" y="108"/>
                  </a:lnTo>
                  <a:lnTo>
                    <a:pt x="10" y="114"/>
                  </a:lnTo>
                  <a:lnTo>
                    <a:pt x="18" y="126"/>
                  </a:lnTo>
                  <a:lnTo>
                    <a:pt x="20" y="134"/>
                  </a:lnTo>
                  <a:lnTo>
                    <a:pt x="20" y="142"/>
                  </a:lnTo>
                  <a:lnTo>
                    <a:pt x="20" y="142"/>
                  </a:lnTo>
                  <a:lnTo>
                    <a:pt x="20" y="150"/>
                  </a:lnTo>
                  <a:lnTo>
                    <a:pt x="22" y="154"/>
                  </a:lnTo>
                  <a:lnTo>
                    <a:pt x="26" y="156"/>
                  </a:lnTo>
                  <a:lnTo>
                    <a:pt x="30" y="156"/>
                  </a:lnTo>
                  <a:lnTo>
                    <a:pt x="46" y="156"/>
                  </a:lnTo>
                  <a:lnTo>
                    <a:pt x="54" y="156"/>
                  </a:lnTo>
                  <a:lnTo>
                    <a:pt x="62" y="160"/>
                  </a:lnTo>
                  <a:lnTo>
                    <a:pt x="62" y="160"/>
                  </a:lnTo>
                  <a:lnTo>
                    <a:pt x="68" y="162"/>
                  </a:lnTo>
                  <a:lnTo>
                    <a:pt x="70" y="160"/>
                  </a:lnTo>
                  <a:lnTo>
                    <a:pt x="76" y="146"/>
                  </a:lnTo>
                  <a:lnTo>
                    <a:pt x="76" y="146"/>
                  </a:lnTo>
                  <a:lnTo>
                    <a:pt x="78" y="140"/>
                  </a:lnTo>
                  <a:lnTo>
                    <a:pt x="82" y="138"/>
                  </a:lnTo>
                  <a:lnTo>
                    <a:pt x="88" y="134"/>
                  </a:lnTo>
                  <a:lnTo>
                    <a:pt x="90" y="132"/>
                  </a:lnTo>
                  <a:lnTo>
                    <a:pt x="90" y="128"/>
                  </a:lnTo>
                  <a:lnTo>
                    <a:pt x="90" y="122"/>
                  </a:lnTo>
                  <a:lnTo>
                    <a:pt x="86" y="114"/>
                  </a:lnTo>
                  <a:lnTo>
                    <a:pt x="86" y="114"/>
                  </a:lnTo>
                  <a:lnTo>
                    <a:pt x="84" y="110"/>
                  </a:lnTo>
                  <a:lnTo>
                    <a:pt x="84" y="106"/>
                  </a:lnTo>
                  <a:lnTo>
                    <a:pt x="86" y="104"/>
                  </a:lnTo>
                  <a:lnTo>
                    <a:pt x="88" y="104"/>
                  </a:lnTo>
                  <a:lnTo>
                    <a:pt x="98" y="104"/>
                  </a:lnTo>
                  <a:lnTo>
                    <a:pt x="112" y="106"/>
                  </a:lnTo>
                  <a:lnTo>
                    <a:pt x="128" y="108"/>
                  </a:lnTo>
                  <a:lnTo>
                    <a:pt x="142" y="106"/>
                  </a:lnTo>
                  <a:lnTo>
                    <a:pt x="150" y="106"/>
                  </a:lnTo>
                  <a:lnTo>
                    <a:pt x="156" y="102"/>
                  </a:lnTo>
                  <a:lnTo>
                    <a:pt x="162" y="98"/>
                  </a:lnTo>
                  <a:lnTo>
                    <a:pt x="166" y="92"/>
                  </a:lnTo>
                  <a:lnTo>
                    <a:pt x="166" y="9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30" name="Freeform 6110"/>
            <p:cNvSpPr/>
            <p:nvPr/>
          </p:nvSpPr>
          <p:spPr bwMode="auto">
            <a:xfrm>
              <a:off x="6657168" y="1197620"/>
              <a:ext cx="117959" cy="81462"/>
            </a:xfrm>
            <a:custGeom>
              <a:avLst/>
              <a:gdLst/>
              <a:ahLst/>
              <a:cxnLst>
                <a:cxn ang="0">
                  <a:pos x="272" y="132"/>
                </a:cxn>
                <a:cxn ang="0">
                  <a:pos x="258" y="122"/>
                </a:cxn>
                <a:cxn ang="0">
                  <a:pos x="250" y="126"/>
                </a:cxn>
                <a:cxn ang="0">
                  <a:pos x="236" y="124"/>
                </a:cxn>
                <a:cxn ang="0">
                  <a:pos x="228" y="120"/>
                </a:cxn>
                <a:cxn ang="0">
                  <a:pos x="220" y="102"/>
                </a:cxn>
                <a:cxn ang="0">
                  <a:pos x="212" y="88"/>
                </a:cxn>
                <a:cxn ang="0">
                  <a:pos x="192" y="78"/>
                </a:cxn>
                <a:cxn ang="0">
                  <a:pos x="178" y="72"/>
                </a:cxn>
                <a:cxn ang="0">
                  <a:pos x="140" y="46"/>
                </a:cxn>
                <a:cxn ang="0">
                  <a:pos x="122" y="34"/>
                </a:cxn>
                <a:cxn ang="0">
                  <a:pos x="110" y="34"/>
                </a:cxn>
                <a:cxn ang="0">
                  <a:pos x="106" y="36"/>
                </a:cxn>
                <a:cxn ang="0">
                  <a:pos x="100" y="40"/>
                </a:cxn>
                <a:cxn ang="0">
                  <a:pos x="96" y="38"/>
                </a:cxn>
                <a:cxn ang="0">
                  <a:pos x="86" y="24"/>
                </a:cxn>
                <a:cxn ang="0">
                  <a:pos x="76" y="8"/>
                </a:cxn>
                <a:cxn ang="0">
                  <a:pos x="66" y="0"/>
                </a:cxn>
                <a:cxn ang="0">
                  <a:pos x="62" y="2"/>
                </a:cxn>
                <a:cxn ang="0">
                  <a:pos x="54" y="6"/>
                </a:cxn>
                <a:cxn ang="0">
                  <a:pos x="42" y="26"/>
                </a:cxn>
                <a:cxn ang="0">
                  <a:pos x="36" y="58"/>
                </a:cxn>
                <a:cxn ang="0">
                  <a:pos x="34" y="90"/>
                </a:cxn>
                <a:cxn ang="0">
                  <a:pos x="38" y="106"/>
                </a:cxn>
                <a:cxn ang="0">
                  <a:pos x="38" y="116"/>
                </a:cxn>
                <a:cxn ang="0">
                  <a:pos x="34" y="124"/>
                </a:cxn>
                <a:cxn ang="0">
                  <a:pos x="18" y="134"/>
                </a:cxn>
                <a:cxn ang="0">
                  <a:pos x="4" y="142"/>
                </a:cxn>
                <a:cxn ang="0">
                  <a:pos x="0" y="150"/>
                </a:cxn>
                <a:cxn ang="0">
                  <a:pos x="4" y="158"/>
                </a:cxn>
                <a:cxn ang="0">
                  <a:pos x="4" y="160"/>
                </a:cxn>
                <a:cxn ang="0">
                  <a:pos x="16" y="162"/>
                </a:cxn>
                <a:cxn ang="0">
                  <a:pos x="50" y="156"/>
                </a:cxn>
                <a:cxn ang="0">
                  <a:pos x="64" y="156"/>
                </a:cxn>
                <a:cxn ang="0">
                  <a:pos x="66" y="162"/>
                </a:cxn>
                <a:cxn ang="0">
                  <a:pos x="66" y="166"/>
                </a:cxn>
                <a:cxn ang="0">
                  <a:pos x="70" y="182"/>
                </a:cxn>
                <a:cxn ang="0">
                  <a:pos x="82" y="190"/>
                </a:cxn>
                <a:cxn ang="0">
                  <a:pos x="96" y="190"/>
                </a:cxn>
                <a:cxn ang="0">
                  <a:pos x="110" y="176"/>
                </a:cxn>
                <a:cxn ang="0">
                  <a:pos x="114" y="166"/>
                </a:cxn>
                <a:cxn ang="0">
                  <a:pos x="124" y="160"/>
                </a:cxn>
                <a:cxn ang="0">
                  <a:pos x="134" y="158"/>
                </a:cxn>
                <a:cxn ang="0">
                  <a:pos x="142" y="150"/>
                </a:cxn>
                <a:cxn ang="0">
                  <a:pos x="144" y="142"/>
                </a:cxn>
                <a:cxn ang="0">
                  <a:pos x="154" y="128"/>
                </a:cxn>
                <a:cxn ang="0">
                  <a:pos x="170" y="124"/>
                </a:cxn>
                <a:cxn ang="0">
                  <a:pos x="184" y="130"/>
                </a:cxn>
                <a:cxn ang="0">
                  <a:pos x="192" y="142"/>
                </a:cxn>
                <a:cxn ang="0">
                  <a:pos x="194" y="148"/>
                </a:cxn>
                <a:cxn ang="0">
                  <a:pos x="198" y="154"/>
                </a:cxn>
                <a:cxn ang="0">
                  <a:pos x="214" y="156"/>
                </a:cxn>
                <a:cxn ang="0">
                  <a:pos x="232" y="160"/>
                </a:cxn>
                <a:cxn ang="0">
                  <a:pos x="254" y="162"/>
                </a:cxn>
                <a:cxn ang="0">
                  <a:pos x="272" y="158"/>
                </a:cxn>
                <a:cxn ang="0">
                  <a:pos x="278" y="148"/>
                </a:cxn>
                <a:cxn ang="0">
                  <a:pos x="272" y="132"/>
                </a:cxn>
              </a:cxnLst>
              <a:rect l="0" t="0" r="r" b="b"/>
              <a:pathLst>
                <a:path w="278" h="192">
                  <a:moveTo>
                    <a:pt x="272" y="132"/>
                  </a:moveTo>
                  <a:lnTo>
                    <a:pt x="272" y="132"/>
                  </a:lnTo>
                  <a:lnTo>
                    <a:pt x="262" y="122"/>
                  </a:lnTo>
                  <a:lnTo>
                    <a:pt x="258" y="122"/>
                  </a:lnTo>
                  <a:lnTo>
                    <a:pt x="256" y="122"/>
                  </a:lnTo>
                  <a:lnTo>
                    <a:pt x="250" y="126"/>
                  </a:lnTo>
                  <a:lnTo>
                    <a:pt x="244" y="126"/>
                  </a:lnTo>
                  <a:lnTo>
                    <a:pt x="236" y="124"/>
                  </a:lnTo>
                  <a:lnTo>
                    <a:pt x="236" y="124"/>
                  </a:lnTo>
                  <a:lnTo>
                    <a:pt x="228" y="120"/>
                  </a:lnTo>
                  <a:lnTo>
                    <a:pt x="224" y="114"/>
                  </a:lnTo>
                  <a:lnTo>
                    <a:pt x="220" y="102"/>
                  </a:lnTo>
                  <a:lnTo>
                    <a:pt x="218" y="96"/>
                  </a:lnTo>
                  <a:lnTo>
                    <a:pt x="212" y="88"/>
                  </a:lnTo>
                  <a:lnTo>
                    <a:pt x="204" y="82"/>
                  </a:lnTo>
                  <a:lnTo>
                    <a:pt x="192" y="78"/>
                  </a:lnTo>
                  <a:lnTo>
                    <a:pt x="192" y="78"/>
                  </a:lnTo>
                  <a:lnTo>
                    <a:pt x="178" y="72"/>
                  </a:lnTo>
                  <a:lnTo>
                    <a:pt x="164" y="64"/>
                  </a:lnTo>
                  <a:lnTo>
                    <a:pt x="140" y="46"/>
                  </a:lnTo>
                  <a:lnTo>
                    <a:pt x="130" y="38"/>
                  </a:lnTo>
                  <a:lnTo>
                    <a:pt x="122" y="34"/>
                  </a:lnTo>
                  <a:lnTo>
                    <a:pt x="114" y="32"/>
                  </a:lnTo>
                  <a:lnTo>
                    <a:pt x="110" y="34"/>
                  </a:lnTo>
                  <a:lnTo>
                    <a:pt x="106" y="36"/>
                  </a:lnTo>
                  <a:lnTo>
                    <a:pt x="106" y="36"/>
                  </a:lnTo>
                  <a:lnTo>
                    <a:pt x="104" y="38"/>
                  </a:lnTo>
                  <a:lnTo>
                    <a:pt x="100" y="40"/>
                  </a:lnTo>
                  <a:lnTo>
                    <a:pt x="98" y="40"/>
                  </a:lnTo>
                  <a:lnTo>
                    <a:pt x="96" y="38"/>
                  </a:lnTo>
                  <a:lnTo>
                    <a:pt x="90" y="32"/>
                  </a:lnTo>
                  <a:lnTo>
                    <a:pt x="86" y="24"/>
                  </a:lnTo>
                  <a:lnTo>
                    <a:pt x="82" y="14"/>
                  </a:lnTo>
                  <a:lnTo>
                    <a:pt x="76" y="8"/>
                  </a:lnTo>
                  <a:lnTo>
                    <a:pt x="70" y="2"/>
                  </a:lnTo>
                  <a:lnTo>
                    <a:pt x="66" y="0"/>
                  </a:lnTo>
                  <a:lnTo>
                    <a:pt x="62" y="2"/>
                  </a:lnTo>
                  <a:lnTo>
                    <a:pt x="62" y="2"/>
                  </a:lnTo>
                  <a:lnTo>
                    <a:pt x="58" y="2"/>
                  </a:lnTo>
                  <a:lnTo>
                    <a:pt x="54" y="6"/>
                  </a:lnTo>
                  <a:lnTo>
                    <a:pt x="48" y="14"/>
                  </a:lnTo>
                  <a:lnTo>
                    <a:pt x="42" y="26"/>
                  </a:lnTo>
                  <a:lnTo>
                    <a:pt x="38" y="42"/>
                  </a:lnTo>
                  <a:lnTo>
                    <a:pt x="36" y="58"/>
                  </a:lnTo>
                  <a:lnTo>
                    <a:pt x="34" y="74"/>
                  </a:lnTo>
                  <a:lnTo>
                    <a:pt x="34" y="90"/>
                  </a:lnTo>
                  <a:lnTo>
                    <a:pt x="38" y="106"/>
                  </a:lnTo>
                  <a:lnTo>
                    <a:pt x="38" y="106"/>
                  </a:lnTo>
                  <a:lnTo>
                    <a:pt x="38" y="112"/>
                  </a:lnTo>
                  <a:lnTo>
                    <a:pt x="38" y="116"/>
                  </a:lnTo>
                  <a:lnTo>
                    <a:pt x="36" y="122"/>
                  </a:lnTo>
                  <a:lnTo>
                    <a:pt x="34" y="124"/>
                  </a:lnTo>
                  <a:lnTo>
                    <a:pt x="26" y="130"/>
                  </a:lnTo>
                  <a:lnTo>
                    <a:pt x="18" y="134"/>
                  </a:lnTo>
                  <a:lnTo>
                    <a:pt x="10" y="138"/>
                  </a:lnTo>
                  <a:lnTo>
                    <a:pt x="4" y="142"/>
                  </a:lnTo>
                  <a:lnTo>
                    <a:pt x="2" y="146"/>
                  </a:lnTo>
                  <a:lnTo>
                    <a:pt x="0" y="150"/>
                  </a:lnTo>
                  <a:lnTo>
                    <a:pt x="2" y="154"/>
                  </a:lnTo>
                  <a:lnTo>
                    <a:pt x="4" y="158"/>
                  </a:lnTo>
                  <a:lnTo>
                    <a:pt x="4" y="158"/>
                  </a:lnTo>
                  <a:lnTo>
                    <a:pt x="4" y="160"/>
                  </a:lnTo>
                  <a:lnTo>
                    <a:pt x="8" y="162"/>
                  </a:lnTo>
                  <a:lnTo>
                    <a:pt x="16" y="162"/>
                  </a:lnTo>
                  <a:lnTo>
                    <a:pt x="38" y="158"/>
                  </a:lnTo>
                  <a:lnTo>
                    <a:pt x="50" y="156"/>
                  </a:lnTo>
                  <a:lnTo>
                    <a:pt x="60" y="156"/>
                  </a:lnTo>
                  <a:lnTo>
                    <a:pt x="64" y="156"/>
                  </a:lnTo>
                  <a:lnTo>
                    <a:pt x="66" y="158"/>
                  </a:lnTo>
                  <a:lnTo>
                    <a:pt x="66" y="162"/>
                  </a:lnTo>
                  <a:lnTo>
                    <a:pt x="66" y="166"/>
                  </a:lnTo>
                  <a:lnTo>
                    <a:pt x="66" y="166"/>
                  </a:lnTo>
                  <a:lnTo>
                    <a:pt x="66" y="174"/>
                  </a:lnTo>
                  <a:lnTo>
                    <a:pt x="70" y="182"/>
                  </a:lnTo>
                  <a:lnTo>
                    <a:pt x="74" y="188"/>
                  </a:lnTo>
                  <a:lnTo>
                    <a:pt x="82" y="190"/>
                  </a:lnTo>
                  <a:lnTo>
                    <a:pt x="88" y="192"/>
                  </a:lnTo>
                  <a:lnTo>
                    <a:pt x="96" y="190"/>
                  </a:lnTo>
                  <a:lnTo>
                    <a:pt x="104" y="184"/>
                  </a:lnTo>
                  <a:lnTo>
                    <a:pt x="110" y="176"/>
                  </a:lnTo>
                  <a:lnTo>
                    <a:pt x="110" y="176"/>
                  </a:lnTo>
                  <a:lnTo>
                    <a:pt x="114" y="166"/>
                  </a:lnTo>
                  <a:lnTo>
                    <a:pt x="120" y="162"/>
                  </a:lnTo>
                  <a:lnTo>
                    <a:pt x="124" y="160"/>
                  </a:lnTo>
                  <a:lnTo>
                    <a:pt x="130" y="158"/>
                  </a:lnTo>
                  <a:lnTo>
                    <a:pt x="134" y="158"/>
                  </a:lnTo>
                  <a:lnTo>
                    <a:pt x="138" y="156"/>
                  </a:lnTo>
                  <a:lnTo>
                    <a:pt x="142" y="150"/>
                  </a:lnTo>
                  <a:lnTo>
                    <a:pt x="144" y="142"/>
                  </a:lnTo>
                  <a:lnTo>
                    <a:pt x="144" y="142"/>
                  </a:lnTo>
                  <a:lnTo>
                    <a:pt x="148" y="134"/>
                  </a:lnTo>
                  <a:lnTo>
                    <a:pt x="154" y="128"/>
                  </a:lnTo>
                  <a:lnTo>
                    <a:pt x="162" y="124"/>
                  </a:lnTo>
                  <a:lnTo>
                    <a:pt x="170" y="124"/>
                  </a:lnTo>
                  <a:lnTo>
                    <a:pt x="178" y="126"/>
                  </a:lnTo>
                  <a:lnTo>
                    <a:pt x="184" y="130"/>
                  </a:lnTo>
                  <a:lnTo>
                    <a:pt x="190" y="136"/>
                  </a:lnTo>
                  <a:lnTo>
                    <a:pt x="192" y="142"/>
                  </a:lnTo>
                  <a:lnTo>
                    <a:pt x="192" y="142"/>
                  </a:lnTo>
                  <a:lnTo>
                    <a:pt x="194" y="148"/>
                  </a:lnTo>
                  <a:lnTo>
                    <a:pt x="196" y="152"/>
                  </a:lnTo>
                  <a:lnTo>
                    <a:pt x="198" y="154"/>
                  </a:lnTo>
                  <a:lnTo>
                    <a:pt x="202" y="156"/>
                  </a:lnTo>
                  <a:lnTo>
                    <a:pt x="214" y="156"/>
                  </a:lnTo>
                  <a:lnTo>
                    <a:pt x="232" y="160"/>
                  </a:lnTo>
                  <a:lnTo>
                    <a:pt x="232" y="160"/>
                  </a:lnTo>
                  <a:lnTo>
                    <a:pt x="244" y="162"/>
                  </a:lnTo>
                  <a:lnTo>
                    <a:pt x="254" y="162"/>
                  </a:lnTo>
                  <a:lnTo>
                    <a:pt x="264" y="160"/>
                  </a:lnTo>
                  <a:lnTo>
                    <a:pt x="272" y="158"/>
                  </a:lnTo>
                  <a:lnTo>
                    <a:pt x="276" y="154"/>
                  </a:lnTo>
                  <a:lnTo>
                    <a:pt x="278" y="148"/>
                  </a:lnTo>
                  <a:lnTo>
                    <a:pt x="278" y="140"/>
                  </a:lnTo>
                  <a:lnTo>
                    <a:pt x="272" y="132"/>
                  </a:lnTo>
                  <a:lnTo>
                    <a:pt x="272" y="13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31" name="Freeform 6111"/>
            <p:cNvSpPr/>
            <p:nvPr/>
          </p:nvSpPr>
          <p:spPr bwMode="auto">
            <a:xfrm>
              <a:off x="6660562" y="1125492"/>
              <a:ext cx="10184" cy="16123"/>
            </a:xfrm>
            <a:custGeom>
              <a:avLst/>
              <a:gdLst/>
              <a:ahLst/>
              <a:cxnLst>
                <a:cxn ang="0">
                  <a:pos x="4" y="28"/>
                </a:cxn>
                <a:cxn ang="0">
                  <a:pos x="4" y="28"/>
                </a:cxn>
                <a:cxn ang="0">
                  <a:pos x="12" y="36"/>
                </a:cxn>
                <a:cxn ang="0">
                  <a:pos x="16" y="38"/>
                </a:cxn>
                <a:cxn ang="0">
                  <a:pos x="18" y="38"/>
                </a:cxn>
                <a:cxn ang="0">
                  <a:pos x="22" y="36"/>
                </a:cxn>
                <a:cxn ang="0">
                  <a:pos x="24" y="30"/>
                </a:cxn>
                <a:cxn ang="0">
                  <a:pos x="24" y="12"/>
                </a:cxn>
                <a:cxn ang="0">
                  <a:pos x="20" y="0"/>
                </a:cxn>
                <a:cxn ang="0">
                  <a:pos x="20" y="0"/>
                </a:cxn>
                <a:cxn ang="0">
                  <a:pos x="18" y="0"/>
                </a:cxn>
                <a:cxn ang="0">
                  <a:pos x="14" y="0"/>
                </a:cxn>
                <a:cxn ang="0">
                  <a:pos x="10" y="2"/>
                </a:cxn>
                <a:cxn ang="0">
                  <a:pos x="6" y="6"/>
                </a:cxn>
                <a:cxn ang="0">
                  <a:pos x="2" y="10"/>
                </a:cxn>
                <a:cxn ang="0">
                  <a:pos x="0" y="16"/>
                </a:cxn>
                <a:cxn ang="0">
                  <a:pos x="0" y="22"/>
                </a:cxn>
                <a:cxn ang="0">
                  <a:pos x="4" y="28"/>
                </a:cxn>
                <a:cxn ang="0">
                  <a:pos x="4" y="28"/>
                </a:cxn>
              </a:cxnLst>
              <a:rect l="0" t="0" r="r" b="b"/>
              <a:pathLst>
                <a:path w="24" h="38">
                  <a:moveTo>
                    <a:pt x="4" y="28"/>
                  </a:moveTo>
                  <a:lnTo>
                    <a:pt x="4" y="28"/>
                  </a:lnTo>
                  <a:lnTo>
                    <a:pt x="12" y="36"/>
                  </a:lnTo>
                  <a:lnTo>
                    <a:pt x="16" y="38"/>
                  </a:lnTo>
                  <a:lnTo>
                    <a:pt x="18" y="38"/>
                  </a:lnTo>
                  <a:lnTo>
                    <a:pt x="22" y="36"/>
                  </a:lnTo>
                  <a:lnTo>
                    <a:pt x="24" y="30"/>
                  </a:lnTo>
                  <a:lnTo>
                    <a:pt x="24" y="12"/>
                  </a:lnTo>
                  <a:lnTo>
                    <a:pt x="20" y="0"/>
                  </a:lnTo>
                  <a:lnTo>
                    <a:pt x="20" y="0"/>
                  </a:lnTo>
                  <a:lnTo>
                    <a:pt x="18" y="0"/>
                  </a:lnTo>
                  <a:lnTo>
                    <a:pt x="14" y="0"/>
                  </a:lnTo>
                  <a:lnTo>
                    <a:pt x="10" y="2"/>
                  </a:lnTo>
                  <a:lnTo>
                    <a:pt x="6" y="6"/>
                  </a:lnTo>
                  <a:lnTo>
                    <a:pt x="2" y="10"/>
                  </a:lnTo>
                  <a:lnTo>
                    <a:pt x="0" y="16"/>
                  </a:lnTo>
                  <a:lnTo>
                    <a:pt x="0" y="22"/>
                  </a:lnTo>
                  <a:lnTo>
                    <a:pt x="4" y="28"/>
                  </a:lnTo>
                  <a:lnTo>
                    <a:pt x="4" y="2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32" name="Freeform 6112"/>
            <p:cNvSpPr/>
            <p:nvPr/>
          </p:nvSpPr>
          <p:spPr bwMode="auto">
            <a:xfrm>
              <a:off x="6714026" y="1280779"/>
              <a:ext cx="34794" cy="24608"/>
            </a:xfrm>
            <a:custGeom>
              <a:avLst/>
              <a:gdLst/>
              <a:ahLst/>
              <a:cxnLst>
                <a:cxn ang="0">
                  <a:pos x="78" y="4"/>
                </a:cxn>
                <a:cxn ang="0">
                  <a:pos x="78" y="4"/>
                </a:cxn>
                <a:cxn ang="0">
                  <a:pos x="72" y="2"/>
                </a:cxn>
                <a:cxn ang="0">
                  <a:pos x="68" y="0"/>
                </a:cxn>
                <a:cxn ang="0">
                  <a:pos x="54" y="2"/>
                </a:cxn>
                <a:cxn ang="0">
                  <a:pos x="38" y="6"/>
                </a:cxn>
                <a:cxn ang="0">
                  <a:pos x="24" y="14"/>
                </a:cxn>
                <a:cxn ang="0">
                  <a:pos x="12" y="22"/>
                </a:cxn>
                <a:cxn ang="0">
                  <a:pos x="4" y="32"/>
                </a:cxn>
                <a:cxn ang="0">
                  <a:pos x="0" y="38"/>
                </a:cxn>
                <a:cxn ang="0">
                  <a:pos x="0" y="42"/>
                </a:cxn>
                <a:cxn ang="0">
                  <a:pos x="2" y="48"/>
                </a:cxn>
                <a:cxn ang="0">
                  <a:pos x="6" y="52"/>
                </a:cxn>
                <a:cxn ang="0">
                  <a:pos x="6" y="52"/>
                </a:cxn>
                <a:cxn ang="0">
                  <a:pos x="10" y="56"/>
                </a:cxn>
                <a:cxn ang="0">
                  <a:pos x="16" y="58"/>
                </a:cxn>
                <a:cxn ang="0">
                  <a:pos x="22" y="58"/>
                </a:cxn>
                <a:cxn ang="0">
                  <a:pos x="28" y="56"/>
                </a:cxn>
                <a:cxn ang="0">
                  <a:pos x="42" y="50"/>
                </a:cxn>
                <a:cxn ang="0">
                  <a:pos x="58" y="42"/>
                </a:cxn>
                <a:cxn ang="0">
                  <a:pos x="70" y="32"/>
                </a:cxn>
                <a:cxn ang="0">
                  <a:pos x="78" y="20"/>
                </a:cxn>
                <a:cxn ang="0">
                  <a:pos x="80" y="16"/>
                </a:cxn>
                <a:cxn ang="0">
                  <a:pos x="82" y="10"/>
                </a:cxn>
                <a:cxn ang="0">
                  <a:pos x="80" y="6"/>
                </a:cxn>
                <a:cxn ang="0">
                  <a:pos x="78" y="4"/>
                </a:cxn>
                <a:cxn ang="0">
                  <a:pos x="78" y="4"/>
                </a:cxn>
              </a:cxnLst>
              <a:rect l="0" t="0" r="r" b="b"/>
              <a:pathLst>
                <a:path w="82" h="58">
                  <a:moveTo>
                    <a:pt x="78" y="4"/>
                  </a:moveTo>
                  <a:lnTo>
                    <a:pt x="78" y="4"/>
                  </a:lnTo>
                  <a:lnTo>
                    <a:pt x="72" y="2"/>
                  </a:lnTo>
                  <a:lnTo>
                    <a:pt x="68" y="0"/>
                  </a:lnTo>
                  <a:lnTo>
                    <a:pt x="54" y="2"/>
                  </a:lnTo>
                  <a:lnTo>
                    <a:pt x="38" y="6"/>
                  </a:lnTo>
                  <a:lnTo>
                    <a:pt x="24" y="14"/>
                  </a:lnTo>
                  <a:lnTo>
                    <a:pt x="12" y="22"/>
                  </a:lnTo>
                  <a:lnTo>
                    <a:pt x="4" y="32"/>
                  </a:lnTo>
                  <a:lnTo>
                    <a:pt x="0" y="38"/>
                  </a:lnTo>
                  <a:lnTo>
                    <a:pt x="0" y="42"/>
                  </a:lnTo>
                  <a:lnTo>
                    <a:pt x="2" y="48"/>
                  </a:lnTo>
                  <a:lnTo>
                    <a:pt x="6" y="52"/>
                  </a:lnTo>
                  <a:lnTo>
                    <a:pt x="6" y="52"/>
                  </a:lnTo>
                  <a:lnTo>
                    <a:pt x="10" y="56"/>
                  </a:lnTo>
                  <a:lnTo>
                    <a:pt x="16" y="58"/>
                  </a:lnTo>
                  <a:lnTo>
                    <a:pt x="22" y="58"/>
                  </a:lnTo>
                  <a:lnTo>
                    <a:pt x="28" y="56"/>
                  </a:lnTo>
                  <a:lnTo>
                    <a:pt x="42" y="50"/>
                  </a:lnTo>
                  <a:lnTo>
                    <a:pt x="58" y="42"/>
                  </a:lnTo>
                  <a:lnTo>
                    <a:pt x="70" y="32"/>
                  </a:lnTo>
                  <a:lnTo>
                    <a:pt x="78" y="20"/>
                  </a:lnTo>
                  <a:lnTo>
                    <a:pt x="80" y="16"/>
                  </a:lnTo>
                  <a:lnTo>
                    <a:pt x="82" y="10"/>
                  </a:lnTo>
                  <a:lnTo>
                    <a:pt x="80" y="6"/>
                  </a:lnTo>
                  <a:lnTo>
                    <a:pt x="78" y="4"/>
                  </a:lnTo>
                  <a:lnTo>
                    <a:pt x="78"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33" name="Freeform 6113"/>
            <p:cNvSpPr/>
            <p:nvPr/>
          </p:nvSpPr>
          <p:spPr bwMode="auto">
            <a:xfrm>
              <a:off x="6112348" y="968508"/>
              <a:ext cx="312296" cy="151892"/>
            </a:xfrm>
            <a:custGeom>
              <a:avLst/>
              <a:gdLst/>
              <a:ahLst/>
              <a:cxnLst>
                <a:cxn ang="0">
                  <a:pos x="700" y="272"/>
                </a:cxn>
                <a:cxn ang="0">
                  <a:pos x="720" y="274"/>
                </a:cxn>
                <a:cxn ang="0">
                  <a:pos x="736" y="254"/>
                </a:cxn>
                <a:cxn ang="0">
                  <a:pos x="708" y="238"/>
                </a:cxn>
                <a:cxn ang="0">
                  <a:pos x="684" y="224"/>
                </a:cxn>
                <a:cxn ang="0">
                  <a:pos x="646" y="206"/>
                </a:cxn>
                <a:cxn ang="0">
                  <a:pos x="608" y="190"/>
                </a:cxn>
                <a:cxn ang="0">
                  <a:pos x="586" y="166"/>
                </a:cxn>
                <a:cxn ang="0">
                  <a:pos x="592" y="128"/>
                </a:cxn>
                <a:cxn ang="0">
                  <a:pos x="560" y="58"/>
                </a:cxn>
                <a:cxn ang="0">
                  <a:pos x="506" y="10"/>
                </a:cxn>
                <a:cxn ang="0">
                  <a:pos x="482" y="10"/>
                </a:cxn>
                <a:cxn ang="0">
                  <a:pos x="438" y="8"/>
                </a:cxn>
                <a:cxn ang="0">
                  <a:pos x="450" y="68"/>
                </a:cxn>
                <a:cxn ang="0">
                  <a:pos x="478" y="114"/>
                </a:cxn>
                <a:cxn ang="0">
                  <a:pos x="456" y="132"/>
                </a:cxn>
                <a:cxn ang="0">
                  <a:pos x="420" y="68"/>
                </a:cxn>
                <a:cxn ang="0">
                  <a:pos x="382" y="40"/>
                </a:cxn>
                <a:cxn ang="0">
                  <a:pos x="354" y="26"/>
                </a:cxn>
                <a:cxn ang="0">
                  <a:pos x="352" y="40"/>
                </a:cxn>
                <a:cxn ang="0">
                  <a:pos x="372" y="58"/>
                </a:cxn>
                <a:cxn ang="0">
                  <a:pos x="336" y="62"/>
                </a:cxn>
                <a:cxn ang="0">
                  <a:pos x="318" y="74"/>
                </a:cxn>
                <a:cxn ang="0">
                  <a:pos x="296" y="40"/>
                </a:cxn>
                <a:cxn ang="0">
                  <a:pos x="224" y="38"/>
                </a:cxn>
                <a:cxn ang="0">
                  <a:pos x="190" y="60"/>
                </a:cxn>
                <a:cxn ang="0">
                  <a:pos x="206" y="32"/>
                </a:cxn>
                <a:cxn ang="0">
                  <a:pos x="196" y="2"/>
                </a:cxn>
                <a:cxn ang="0">
                  <a:pos x="100" y="26"/>
                </a:cxn>
                <a:cxn ang="0">
                  <a:pos x="22" y="72"/>
                </a:cxn>
                <a:cxn ang="0">
                  <a:pos x="40" y="86"/>
                </a:cxn>
                <a:cxn ang="0">
                  <a:pos x="2" y="116"/>
                </a:cxn>
                <a:cxn ang="0">
                  <a:pos x="14" y="130"/>
                </a:cxn>
                <a:cxn ang="0">
                  <a:pos x="34" y="146"/>
                </a:cxn>
                <a:cxn ang="0">
                  <a:pos x="116" y="140"/>
                </a:cxn>
                <a:cxn ang="0">
                  <a:pos x="76" y="160"/>
                </a:cxn>
                <a:cxn ang="0">
                  <a:pos x="44" y="192"/>
                </a:cxn>
                <a:cxn ang="0">
                  <a:pos x="110" y="204"/>
                </a:cxn>
                <a:cxn ang="0">
                  <a:pos x="210" y="202"/>
                </a:cxn>
                <a:cxn ang="0">
                  <a:pos x="276" y="214"/>
                </a:cxn>
                <a:cxn ang="0">
                  <a:pos x="294" y="230"/>
                </a:cxn>
                <a:cxn ang="0">
                  <a:pos x="168" y="230"/>
                </a:cxn>
                <a:cxn ang="0">
                  <a:pos x="70" y="254"/>
                </a:cxn>
                <a:cxn ang="0">
                  <a:pos x="122" y="300"/>
                </a:cxn>
                <a:cxn ang="0">
                  <a:pos x="222" y="308"/>
                </a:cxn>
                <a:cxn ang="0">
                  <a:pos x="232" y="350"/>
                </a:cxn>
                <a:cxn ang="0">
                  <a:pos x="314" y="358"/>
                </a:cxn>
                <a:cxn ang="0">
                  <a:pos x="420" y="332"/>
                </a:cxn>
                <a:cxn ang="0">
                  <a:pos x="478" y="318"/>
                </a:cxn>
                <a:cxn ang="0">
                  <a:pos x="490" y="296"/>
                </a:cxn>
                <a:cxn ang="0">
                  <a:pos x="516" y="294"/>
                </a:cxn>
                <a:cxn ang="0">
                  <a:pos x="540" y="312"/>
                </a:cxn>
                <a:cxn ang="0">
                  <a:pos x="560" y="324"/>
                </a:cxn>
                <a:cxn ang="0">
                  <a:pos x="592" y="328"/>
                </a:cxn>
                <a:cxn ang="0">
                  <a:pos x="640" y="334"/>
                </a:cxn>
                <a:cxn ang="0">
                  <a:pos x="680" y="324"/>
                </a:cxn>
                <a:cxn ang="0">
                  <a:pos x="700" y="306"/>
                </a:cxn>
                <a:cxn ang="0">
                  <a:pos x="692" y="288"/>
                </a:cxn>
                <a:cxn ang="0">
                  <a:pos x="648" y="300"/>
                </a:cxn>
                <a:cxn ang="0">
                  <a:pos x="632" y="278"/>
                </a:cxn>
                <a:cxn ang="0">
                  <a:pos x="660" y="282"/>
                </a:cxn>
                <a:cxn ang="0">
                  <a:pos x="668" y="272"/>
                </a:cxn>
              </a:cxnLst>
              <a:rect l="0" t="0" r="r" b="b"/>
              <a:pathLst>
                <a:path w="736" h="358">
                  <a:moveTo>
                    <a:pt x="674" y="264"/>
                  </a:moveTo>
                  <a:lnTo>
                    <a:pt x="674" y="264"/>
                  </a:lnTo>
                  <a:lnTo>
                    <a:pt x="682" y="262"/>
                  </a:lnTo>
                  <a:lnTo>
                    <a:pt x="686" y="262"/>
                  </a:lnTo>
                  <a:lnTo>
                    <a:pt x="690" y="264"/>
                  </a:lnTo>
                  <a:lnTo>
                    <a:pt x="694" y="268"/>
                  </a:lnTo>
                  <a:lnTo>
                    <a:pt x="700" y="272"/>
                  </a:lnTo>
                  <a:lnTo>
                    <a:pt x="702" y="274"/>
                  </a:lnTo>
                  <a:lnTo>
                    <a:pt x="704" y="272"/>
                  </a:lnTo>
                  <a:lnTo>
                    <a:pt x="704" y="272"/>
                  </a:lnTo>
                  <a:lnTo>
                    <a:pt x="710" y="268"/>
                  </a:lnTo>
                  <a:lnTo>
                    <a:pt x="714" y="268"/>
                  </a:lnTo>
                  <a:lnTo>
                    <a:pt x="718" y="272"/>
                  </a:lnTo>
                  <a:lnTo>
                    <a:pt x="720" y="274"/>
                  </a:lnTo>
                  <a:lnTo>
                    <a:pt x="726" y="274"/>
                  </a:lnTo>
                  <a:lnTo>
                    <a:pt x="726" y="274"/>
                  </a:lnTo>
                  <a:lnTo>
                    <a:pt x="730" y="274"/>
                  </a:lnTo>
                  <a:lnTo>
                    <a:pt x="734" y="272"/>
                  </a:lnTo>
                  <a:lnTo>
                    <a:pt x="736" y="268"/>
                  </a:lnTo>
                  <a:lnTo>
                    <a:pt x="736" y="264"/>
                  </a:lnTo>
                  <a:lnTo>
                    <a:pt x="736" y="254"/>
                  </a:lnTo>
                  <a:lnTo>
                    <a:pt x="734" y="244"/>
                  </a:lnTo>
                  <a:lnTo>
                    <a:pt x="734" y="244"/>
                  </a:lnTo>
                  <a:lnTo>
                    <a:pt x="732" y="240"/>
                  </a:lnTo>
                  <a:lnTo>
                    <a:pt x="728" y="238"/>
                  </a:lnTo>
                  <a:lnTo>
                    <a:pt x="720" y="238"/>
                  </a:lnTo>
                  <a:lnTo>
                    <a:pt x="712" y="238"/>
                  </a:lnTo>
                  <a:lnTo>
                    <a:pt x="708" y="238"/>
                  </a:lnTo>
                  <a:lnTo>
                    <a:pt x="708" y="234"/>
                  </a:lnTo>
                  <a:lnTo>
                    <a:pt x="708" y="234"/>
                  </a:lnTo>
                  <a:lnTo>
                    <a:pt x="706" y="230"/>
                  </a:lnTo>
                  <a:lnTo>
                    <a:pt x="704" y="230"/>
                  </a:lnTo>
                  <a:lnTo>
                    <a:pt x="698" y="228"/>
                  </a:lnTo>
                  <a:lnTo>
                    <a:pt x="692" y="228"/>
                  </a:lnTo>
                  <a:lnTo>
                    <a:pt x="684" y="224"/>
                  </a:lnTo>
                  <a:lnTo>
                    <a:pt x="674" y="218"/>
                  </a:lnTo>
                  <a:lnTo>
                    <a:pt x="660" y="210"/>
                  </a:lnTo>
                  <a:lnTo>
                    <a:pt x="660" y="210"/>
                  </a:lnTo>
                  <a:lnTo>
                    <a:pt x="652" y="204"/>
                  </a:lnTo>
                  <a:lnTo>
                    <a:pt x="648" y="200"/>
                  </a:lnTo>
                  <a:lnTo>
                    <a:pt x="644" y="202"/>
                  </a:lnTo>
                  <a:lnTo>
                    <a:pt x="646" y="206"/>
                  </a:lnTo>
                  <a:lnTo>
                    <a:pt x="646" y="206"/>
                  </a:lnTo>
                  <a:lnTo>
                    <a:pt x="646" y="208"/>
                  </a:lnTo>
                  <a:lnTo>
                    <a:pt x="642" y="210"/>
                  </a:lnTo>
                  <a:lnTo>
                    <a:pt x="632" y="208"/>
                  </a:lnTo>
                  <a:lnTo>
                    <a:pt x="618" y="200"/>
                  </a:lnTo>
                  <a:lnTo>
                    <a:pt x="612" y="196"/>
                  </a:lnTo>
                  <a:lnTo>
                    <a:pt x="608" y="190"/>
                  </a:lnTo>
                  <a:lnTo>
                    <a:pt x="608" y="190"/>
                  </a:lnTo>
                  <a:lnTo>
                    <a:pt x="602" y="184"/>
                  </a:lnTo>
                  <a:lnTo>
                    <a:pt x="598" y="180"/>
                  </a:lnTo>
                  <a:lnTo>
                    <a:pt x="590" y="174"/>
                  </a:lnTo>
                  <a:lnTo>
                    <a:pt x="586" y="172"/>
                  </a:lnTo>
                  <a:lnTo>
                    <a:pt x="584" y="168"/>
                  </a:lnTo>
                  <a:lnTo>
                    <a:pt x="586" y="166"/>
                  </a:lnTo>
                  <a:lnTo>
                    <a:pt x="588" y="162"/>
                  </a:lnTo>
                  <a:lnTo>
                    <a:pt x="588" y="162"/>
                  </a:lnTo>
                  <a:lnTo>
                    <a:pt x="594" y="152"/>
                  </a:lnTo>
                  <a:lnTo>
                    <a:pt x="596" y="146"/>
                  </a:lnTo>
                  <a:lnTo>
                    <a:pt x="596" y="140"/>
                  </a:lnTo>
                  <a:lnTo>
                    <a:pt x="594" y="134"/>
                  </a:lnTo>
                  <a:lnTo>
                    <a:pt x="592" y="128"/>
                  </a:lnTo>
                  <a:lnTo>
                    <a:pt x="588" y="124"/>
                  </a:lnTo>
                  <a:lnTo>
                    <a:pt x="582" y="118"/>
                  </a:lnTo>
                  <a:lnTo>
                    <a:pt x="582" y="118"/>
                  </a:lnTo>
                  <a:lnTo>
                    <a:pt x="576" y="112"/>
                  </a:lnTo>
                  <a:lnTo>
                    <a:pt x="572" y="102"/>
                  </a:lnTo>
                  <a:lnTo>
                    <a:pt x="566" y="82"/>
                  </a:lnTo>
                  <a:lnTo>
                    <a:pt x="560" y="58"/>
                  </a:lnTo>
                  <a:lnTo>
                    <a:pt x="554" y="48"/>
                  </a:lnTo>
                  <a:lnTo>
                    <a:pt x="548" y="38"/>
                  </a:lnTo>
                  <a:lnTo>
                    <a:pt x="548" y="38"/>
                  </a:lnTo>
                  <a:lnTo>
                    <a:pt x="540" y="28"/>
                  </a:lnTo>
                  <a:lnTo>
                    <a:pt x="532" y="24"/>
                  </a:lnTo>
                  <a:lnTo>
                    <a:pt x="522" y="20"/>
                  </a:lnTo>
                  <a:lnTo>
                    <a:pt x="506" y="10"/>
                  </a:lnTo>
                  <a:lnTo>
                    <a:pt x="506" y="10"/>
                  </a:lnTo>
                  <a:lnTo>
                    <a:pt x="498" y="6"/>
                  </a:lnTo>
                  <a:lnTo>
                    <a:pt x="492" y="4"/>
                  </a:lnTo>
                  <a:lnTo>
                    <a:pt x="490" y="4"/>
                  </a:lnTo>
                  <a:lnTo>
                    <a:pt x="488" y="6"/>
                  </a:lnTo>
                  <a:lnTo>
                    <a:pt x="486" y="8"/>
                  </a:lnTo>
                  <a:lnTo>
                    <a:pt x="482" y="10"/>
                  </a:lnTo>
                  <a:lnTo>
                    <a:pt x="476" y="10"/>
                  </a:lnTo>
                  <a:lnTo>
                    <a:pt x="464" y="6"/>
                  </a:lnTo>
                  <a:lnTo>
                    <a:pt x="464" y="6"/>
                  </a:lnTo>
                  <a:lnTo>
                    <a:pt x="450" y="2"/>
                  </a:lnTo>
                  <a:lnTo>
                    <a:pt x="446" y="2"/>
                  </a:lnTo>
                  <a:lnTo>
                    <a:pt x="440" y="4"/>
                  </a:lnTo>
                  <a:lnTo>
                    <a:pt x="438" y="8"/>
                  </a:lnTo>
                  <a:lnTo>
                    <a:pt x="436" y="12"/>
                  </a:lnTo>
                  <a:lnTo>
                    <a:pt x="436" y="20"/>
                  </a:lnTo>
                  <a:lnTo>
                    <a:pt x="440" y="28"/>
                  </a:lnTo>
                  <a:lnTo>
                    <a:pt x="440" y="28"/>
                  </a:lnTo>
                  <a:lnTo>
                    <a:pt x="444" y="38"/>
                  </a:lnTo>
                  <a:lnTo>
                    <a:pt x="446" y="48"/>
                  </a:lnTo>
                  <a:lnTo>
                    <a:pt x="450" y="68"/>
                  </a:lnTo>
                  <a:lnTo>
                    <a:pt x="454" y="78"/>
                  </a:lnTo>
                  <a:lnTo>
                    <a:pt x="458" y="88"/>
                  </a:lnTo>
                  <a:lnTo>
                    <a:pt x="464" y="98"/>
                  </a:lnTo>
                  <a:lnTo>
                    <a:pt x="472" y="106"/>
                  </a:lnTo>
                  <a:lnTo>
                    <a:pt x="472" y="106"/>
                  </a:lnTo>
                  <a:lnTo>
                    <a:pt x="476" y="110"/>
                  </a:lnTo>
                  <a:lnTo>
                    <a:pt x="478" y="114"/>
                  </a:lnTo>
                  <a:lnTo>
                    <a:pt x="478" y="116"/>
                  </a:lnTo>
                  <a:lnTo>
                    <a:pt x="474" y="118"/>
                  </a:lnTo>
                  <a:lnTo>
                    <a:pt x="468" y="122"/>
                  </a:lnTo>
                  <a:lnTo>
                    <a:pt x="462" y="128"/>
                  </a:lnTo>
                  <a:lnTo>
                    <a:pt x="462" y="128"/>
                  </a:lnTo>
                  <a:lnTo>
                    <a:pt x="458" y="130"/>
                  </a:lnTo>
                  <a:lnTo>
                    <a:pt x="456" y="132"/>
                  </a:lnTo>
                  <a:lnTo>
                    <a:pt x="452" y="130"/>
                  </a:lnTo>
                  <a:lnTo>
                    <a:pt x="446" y="122"/>
                  </a:lnTo>
                  <a:lnTo>
                    <a:pt x="434" y="104"/>
                  </a:lnTo>
                  <a:lnTo>
                    <a:pt x="434" y="104"/>
                  </a:lnTo>
                  <a:lnTo>
                    <a:pt x="430" y="94"/>
                  </a:lnTo>
                  <a:lnTo>
                    <a:pt x="426" y="84"/>
                  </a:lnTo>
                  <a:lnTo>
                    <a:pt x="420" y="68"/>
                  </a:lnTo>
                  <a:lnTo>
                    <a:pt x="418" y="62"/>
                  </a:lnTo>
                  <a:lnTo>
                    <a:pt x="412" y="56"/>
                  </a:lnTo>
                  <a:lnTo>
                    <a:pt x="406" y="50"/>
                  </a:lnTo>
                  <a:lnTo>
                    <a:pt x="396" y="46"/>
                  </a:lnTo>
                  <a:lnTo>
                    <a:pt x="396" y="46"/>
                  </a:lnTo>
                  <a:lnTo>
                    <a:pt x="384" y="42"/>
                  </a:lnTo>
                  <a:lnTo>
                    <a:pt x="382" y="40"/>
                  </a:lnTo>
                  <a:lnTo>
                    <a:pt x="384" y="38"/>
                  </a:lnTo>
                  <a:lnTo>
                    <a:pt x="384" y="36"/>
                  </a:lnTo>
                  <a:lnTo>
                    <a:pt x="384" y="34"/>
                  </a:lnTo>
                  <a:lnTo>
                    <a:pt x="380" y="32"/>
                  </a:lnTo>
                  <a:lnTo>
                    <a:pt x="372" y="30"/>
                  </a:lnTo>
                  <a:lnTo>
                    <a:pt x="372" y="30"/>
                  </a:lnTo>
                  <a:lnTo>
                    <a:pt x="354" y="26"/>
                  </a:lnTo>
                  <a:lnTo>
                    <a:pt x="340" y="26"/>
                  </a:lnTo>
                  <a:lnTo>
                    <a:pt x="338" y="28"/>
                  </a:lnTo>
                  <a:lnTo>
                    <a:pt x="338" y="30"/>
                  </a:lnTo>
                  <a:lnTo>
                    <a:pt x="340" y="32"/>
                  </a:lnTo>
                  <a:lnTo>
                    <a:pt x="346" y="36"/>
                  </a:lnTo>
                  <a:lnTo>
                    <a:pt x="346" y="36"/>
                  </a:lnTo>
                  <a:lnTo>
                    <a:pt x="352" y="40"/>
                  </a:lnTo>
                  <a:lnTo>
                    <a:pt x="356" y="44"/>
                  </a:lnTo>
                  <a:lnTo>
                    <a:pt x="358" y="46"/>
                  </a:lnTo>
                  <a:lnTo>
                    <a:pt x="356" y="48"/>
                  </a:lnTo>
                  <a:lnTo>
                    <a:pt x="356" y="52"/>
                  </a:lnTo>
                  <a:lnTo>
                    <a:pt x="362" y="54"/>
                  </a:lnTo>
                  <a:lnTo>
                    <a:pt x="362" y="54"/>
                  </a:lnTo>
                  <a:lnTo>
                    <a:pt x="372" y="58"/>
                  </a:lnTo>
                  <a:lnTo>
                    <a:pt x="376" y="62"/>
                  </a:lnTo>
                  <a:lnTo>
                    <a:pt x="376" y="64"/>
                  </a:lnTo>
                  <a:lnTo>
                    <a:pt x="372" y="64"/>
                  </a:lnTo>
                  <a:lnTo>
                    <a:pt x="354" y="60"/>
                  </a:lnTo>
                  <a:lnTo>
                    <a:pt x="354" y="60"/>
                  </a:lnTo>
                  <a:lnTo>
                    <a:pt x="344" y="60"/>
                  </a:lnTo>
                  <a:lnTo>
                    <a:pt x="336" y="62"/>
                  </a:lnTo>
                  <a:lnTo>
                    <a:pt x="332" y="66"/>
                  </a:lnTo>
                  <a:lnTo>
                    <a:pt x="330" y="70"/>
                  </a:lnTo>
                  <a:lnTo>
                    <a:pt x="328" y="76"/>
                  </a:lnTo>
                  <a:lnTo>
                    <a:pt x="326" y="78"/>
                  </a:lnTo>
                  <a:lnTo>
                    <a:pt x="322" y="78"/>
                  </a:lnTo>
                  <a:lnTo>
                    <a:pt x="318" y="74"/>
                  </a:lnTo>
                  <a:lnTo>
                    <a:pt x="318" y="74"/>
                  </a:lnTo>
                  <a:lnTo>
                    <a:pt x="314" y="68"/>
                  </a:lnTo>
                  <a:lnTo>
                    <a:pt x="314" y="64"/>
                  </a:lnTo>
                  <a:lnTo>
                    <a:pt x="318" y="56"/>
                  </a:lnTo>
                  <a:lnTo>
                    <a:pt x="318" y="52"/>
                  </a:lnTo>
                  <a:lnTo>
                    <a:pt x="316" y="48"/>
                  </a:lnTo>
                  <a:lnTo>
                    <a:pt x="310" y="44"/>
                  </a:lnTo>
                  <a:lnTo>
                    <a:pt x="296" y="40"/>
                  </a:lnTo>
                  <a:lnTo>
                    <a:pt x="296" y="40"/>
                  </a:lnTo>
                  <a:lnTo>
                    <a:pt x="268" y="34"/>
                  </a:lnTo>
                  <a:lnTo>
                    <a:pt x="250" y="30"/>
                  </a:lnTo>
                  <a:lnTo>
                    <a:pt x="238" y="32"/>
                  </a:lnTo>
                  <a:lnTo>
                    <a:pt x="230" y="36"/>
                  </a:lnTo>
                  <a:lnTo>
                    <a:pt x="230" y="36"/>
                  </a:lnTo>
                  <a:lnTo>
                    <a:pt x="224" y="38"/>
                  </a:lnTo>
                  <a:lnTo>
                    <a:pt x="224" y="42"/>
                  </a:lnTo>
                  <a:lnTo>
                    <a:pt x="226" y="46"/>
                  </a:lnTo>
                  <a:lnTo>
                    <a:pt x="224" y="48"/>
                  </a:lnTo>
                  <a:lnTo>
                    <a:pt x="220" y="50"/>
                  </a:lnTo>
                  <a:lnTo>
                    <a:pt x="198" y="58"/>
                  </a:lnTo>
                  <a:lnTo>
                    <a:pt x="198" y="58"/>
                  </a:lnTo>
                  <a:lnTo>
                    <a:pt x="190" y="60"/>
                  </a:lnTo>
                  <a:lnTo>
                    <a:pt x="186" y="60"/>
                  </a:lnTo>
                  <a:lnTo>
                    <a:pt x="192" y="54"/>
                  </a:lnTo>
                  <a:lnTo>
                    <a:pt x="204" y="44"/>
                  </a:lnTo>
                  <a:lnTo>
                    <a:pt x="206" y="40"/>
                  </a:lnTo>
                  <a:lnTo>
                    <a:pt x="206" y="36"/>
                  </a:lnTo>
                  <a:lnTo>
                    <a:pt x="206" y="36"/>
                  </a:lnTo>
                  <a:lnTo>
                    <a:pt x="206" y="32"/>
                  </a:lnTo>
                  <a:lnTo>
                    <a:pt x="206" y="28"/>
                  </a:lnTo>
                  <a:lnTo>
                    <a:pt x="208" y="20"/>
                  </a:lnTo>
                  <a:lnTo>
                    <a:pt x="208" y="16"/>
                  </a:lnTo>
                  <a:lnTo>
                    <a:pt x="208" y="12"/>
                  </a:lnTo>
                  <a:lnTo>
                    <a:pt x="204" y="8"/>
                  </a:lnTo>
                  <a:lnTo>
                    <a:pt x="196" y="2"/>
                  </a:lnTo>
                  <a:lnTo>
                    <a:pt x="196" y="2"/>
                  </a:lnTo>
                  <a:lnTo>
                    <a:pt x="186" y="0"/>
                  </a:lnTo>
                  <a:lnTo>
                    <a:pt x="176" y="0"/>
                  </a:lnTo>
                  <a:lnTo>
                    <a:pt x="162" y="4"/>
                  </a:lnTo>
                  <a:lnTo>
                    <a:pt x="150" y="8"/>
                  </a:lnTo>
                  <a:lnTo>
                    <a:pt x="122" y="18"/>
                  </a:lnTo>
                  <a:lnTo>
                    <a:pt x="100" y="26"/>
                  </a:lnTo>
                  <a:lnTo>
                    <a:pt x="100" y="26"/>
                  </a:lnTo>
                  <a:lnTo>
                    <a:pt x="82" y="32"/>
                  </a:lnTo>
                  <a:lnTo>
                    <a:pt x="66" y="40"/>
                  </a:lnTo>
                  <a:lnTo>
                    <a:pt x="32" y="60"/>
                  </a:lnTo>
                  <a:lnTo>
                    <a:pt x="32" y="60"/>
                  </a:lnTo>
                  <a:lnTo>
                    <a:pt x="24" y="66"/>
                  </a:lnTo>
                  <a:lnTo>
                    <a:pt x="22" y="70"/>
                  </a:lnTo>
                  <a:lnTo>
                    <a:pt x="22" y="72"/>
                  </a:lnTo>
                  <a:lnTo>
                    <a:pt x="26" y="74"/>
                  </a:lnTo>
                  <a:lnTo>
                    <a:pt x="36" y="78"/>
                  </a:lnTo>
                  <a:lnTo>
                    <a:pt x="40" y="80"/>
                  </a:lnTo>
                  <a:lnTo>
                    <a:pt x="42" y="82"/>
                  </a:lnTo>
                  <a:lnTo>
                    <a:pt x="42" y="82"/>
                  </a:lnTo>
                  <a:lnTo>
                    <a:pt x="42" y="86"/>
                  </a:lnTo>
                  <a:lnTo>
                    <a:pt x="40" y="86"/>
                  </a:lnTo>
                  <a:lnTo>
                    <a:pt x="32" y="90"/>
                  </a:lnTo>
                  <a:lnTo>
                    <a:pt x="20" y="94"/>
                  </a:lnTo>
                  <a:lnTo>
                    <a:pt x="16" y="98"/>
                  </a:lnTo>
                  <a:lnTo>
                    <a:pt x="10" y="104"/>
                  </a:lnTo>
                  <a:lnTo>
                    <a:pt x="10" y="104"/>
                  </a:lnTo>
                  <a:lnTo>
                    <a:pt x="4" y="110"/>
                  </a:lnTo>
                  <a:lnTo>
                    <a:pt x="2" y="116"/>
                  </a:lnTo>
                  <a:lnTo>
                    <a:pt x="0" y="122"/>
                  </a:lnTo>
                  <a:lnTo>
                    <a:pt x="0" y="126"/>
                  </a:lnTo>
                  <a:lnTo>
                    <a:pt x="2" y="130"/>
                  </a:lnTo>
                  <a:lnTo>
                    <a:pt x="6" y="132"/>
                  </a:lnTo>
                  <a:lnTo>
                    <a:pt x="10" y="132"/>
                  </a:lnTo>
                  <a:lnTo>
                    <a:pt x="14" y="130"/>
                  </a:lnTo>
                  <a:lnTo>
                    <a:pt x="14" y="130"/>
                  </a:lnTo>
                  <a:lnTo>
                    <a:pt x="20" y="128"/>
                  </a:lnTo>
                  <a:lnTo>
                    <a:pt x="24" y="126"/>
                  </a:lnTo>
                  <a:lnTo>
                    <a:pt x="26" y="128"/>
                  </a:lnTo>
                  <a:lnTo>
                    <a:pt x="28" y="130"/>
                  </a:lnTo>
                  <a:lnTo>
                    <a:pt x="30" y="138"/>
                  </a:lnTo>
                  <a:lnTo>
                    <a:pt x="34" y="146"/>
                  </a:lnTo>
                  <a:lnTo>
                    <a:pt x="34" y="146"/>
                  </a:lnTo>
                  <a:lnTo>
                    <a:pt x="38" y="150"/>
                  </a:lnTo>
                  <a:lnTo>
                    <a:pt x="44" y="150"/>
                  </a:lnTo>
                  <a:lnTo>
                    <a:pt x="64" y="150"/>
                  </a:lnTo>
                  <a:lnTo>
                    <a:pt x="88" y="144"/>
                  </a:lnTo>
                  <a:lnTo>
                    <a:pt x="104" y="140"/>
                  </a:lnTo>
                  <a:lnTo>
                    <a:pt x="104" y="140"/>
                  </a:lnTo>
                  <a:lnTo>
                    <a:pt x="116" y="140"/>
                  </a:lnTo>
                  <a:lnTo>
                    <a:pt x="120" y="142"/>
                  </a:lnTo>
                  <a:lnTo>
                    <a:pt x="122" y="144"/>
                  </a:lnTo>
                  <a:lnTo>
                    <a:pt x="120" y="146"/>
                  </a:lnTo>
                  <a:lnTo>
                    <a:pt x="114" y="150"/>
                  </a:lnTo>
                  <a:lnTo>
                    <a:pt x="98" y="156"/>
                  </a:lnTo>
                  <a:lnTo>
                    <a:pt x="76" y="160"/>
                  </a:lnTo>
                  <a:lnTo>
                    <a:pt x="76" y="160"/>
                  </a:lnTo>
                  <a:lnTo>
                    <a:pt x="46" y="168"/>
                  </a:lnTo>
                  <a:lnTo>
                    <a:pt x="38" y="170"/>
                  </a:lnTo>
                  <a:lnTo>
                    <a:pt x="34" y="174"/>
                  </a:lnTo>
                  <a:lnTo>
                    <a:pt x="32" y="178"/>
                  </a:lnTo>
                  <a:lnTo>
                    <a:pt x="34" y="182"/>
                  </a:lnTo>
                  <a:lnTo>
                    <a:pt x="38" y="188"/>
                  </a:lnTo>
                  <a:lnTo>
                    <a:pt x="44" y="192"/>
                  </a:lnTo>
                  <a:lnTo>
                    <a:pt x="44" y="192"/>
                  </a:lnTo>
                  <a:lnTo>
                    <a:pt x="56" y="202"/>
                  </a:lnTo>
                  <a:lnTo>
                    <a:pt x="66" y="206"/>
                  </a:lnTo>
                  <a:lnTo>
                    <a:pt x="76" y="206"/>
                  </a:lnTo>
                  <a:lnTo>
                    <a:pt x="94" y="204"/>
                  </a:lnTo>
                  <a:lnTo>
                    <a:pt x="94" y="204"/>
                  </a:lnTo>
                  <a:lnTo>
                    <a:pt x="110" y="204"/>
                  </a:lnTo>
                  <a:lnTo>
                    <a:pt x="120" y="206"/>
                  </a:lnTo>
                  <a:lnTo>
                    <a:pt x="132" y="208"/>
                  </a:lnTo>
                  <a:lnTo>
                    <a:pt x="152" y="208"/>
                  </a:lnTo>
                  <a:lnTo>
                    <a:pt x="152" y="208"/>
                  </a:lnTo>
                  <a:lnTo>
                    <a:pt x="176" y="206"/>
                  </a:lnTo>
                  <a:lnTo>
                    <a:pt x="194" y="202"/>
                  </a:lnTo>
                  <a:lnTo>
                    <a:pt x="210" y="202"/>
                  </a:lnTo>
                  <a:lnTo>
                    <a:pt x="220" y="202"/>
                  </a:lnTo>
                  <a:lnTo>
                    <a:pt x="232" y="204"/>
                  </a:lnTo>
                  <a:lnTo>
                    <a:pt x="232" y="204"/>
                  </a:lnTo>
                  <a:lnTo>
                    <a:pt x="250" y="208"/>
                  </a:lnTo>
                  <a:lnTo>
                    <a:pt x="262" y="210"/>
                  </a:lnTo>
                  <a:lnTo>
                    <a:pt x="268" y="210"/>
                  </a:lnTo>
                  <a:lnTo>
                    <a:pt x="276" y="214"/>
                  </a:lnTo>
                  <a:lnTo>
                    <a:pt x="276" y="214"/>
                  </a:lnTo>
                  <a:lnTo>
                    <a:pt x="290" y="220"/>
                  </a:lnTo>
                  <a:lnTo>
                    <a:pt x="302" y="226"/>
                  </a:lnTo>
                  <a:lnTo>
                    <a:pt x="306" y="228"/>
                  </a:lnTo>
                  <a:lnTo>
                    <a:pt x="306" y="230"/>
                  </a:lnTo>
                  <a:lnTo>
                    <a:pt x="294" y="230"/>
                  </a:lnTo>
                  <a:lnTo>
                    <a:pt x="294" y="230"/>
                  </a:lnTo>
                  <a:lnTo>
                    <a:pt x="280" y="230"/>
                  </a:lnTo>
                  <a:lnTo>
                    <a:pt x="276" y="232"/>
                  </a:lnTo>
                  <a:lnTo>
                    <a:pt x="268" y="232"/>
                  </a:lnTo>
                  <a:lnTo>
                    <a:pt x="246" y="230"/>
                  </a:lnTo>
                  <a:lnTo>
                    <a:pt x="246" y="230"/>
                  </a:lnTo>
                  <a:lnTo>
                    <a:pt x="210" y="228"/>
                  </a:lnTo>
                  <a:lnTo>
                    <a:pt x="168" y="230"/>
                  </a:lnTo>
                  <a:lnTo>
                    <a:pt x="126" y="234"/>
                  </a:lnTo>
                  <a:lnTo>
                    <a:pt x="90" y="240"/>
                  </a:lnTo>
                  <a:lnTo>
                    <a:pt x="90" y="240"/>
                  </a:lnTo>
                  <a:lnTo>
                    <a:pt x="76" y="244"/>
                  </a:lnTo>
                  <a:lnTo>
                    <a:pt x="70" y="250"/>
                  </a:lnTo>
                  <a:lnTo>
                    <a:pt x="70" y="252"/>
                  </a:lnTo>
                  <a:lnTo>
                    <a:pt x="70" y="254"/>
                  </a:lnTo>
                  <a:lnTo>
                    <a:pt x="72" y="262"/>
                  </a:lnTo>
                  <a:lnTo>
                    <a:pt x="78" y="268"/>
                  </a:lnTo>
                  <a:lnTo>
                    <a:pt x="86" y="274"/>
                  </a:lnTo>
                  <a:lnTo>
                    <a:pt x="100" y="290"/>
                  </a:lnTo>
                  <a:lnTo>
                    <a:pt x="100" y="290"/>
                  </a:lnTo>
                  <a:lnTo>
                    <a:pt x="110" y="296"/>
                  </a:lnTo>
                  <a:lnTo>
                    <a:pt x="122" y="300"/>
                  </a:lnTo>
                  <a:lnTo>
                    <a:pt x="138" y="302"/>
                  </a:lnTo>
                  <a:lnTo>
                    <a:pt x="156" y="304"/>
                  </a:lnTo>
                  <a:lnTo>
                    <a:pt x="190" y="304"/>
                  </a:lnTo>
                  <a:lnTo>
                    <a:pt x="214" y="304"/>
                  </a:lnTo>
                  <a:lnTo>
                    <a:pt x="214" y="304"/>
                  </a:lnTo>
                  <a:lnTo>
                    <a:pt x="220" y="306"/>
                  </a:lnTo>
                  <a:lnTo>
                    <a:pt x="222" y="308"/>
                  </a:lnTo>
                  <a:lnTo>
                    <a:pt x="224" y="314"/>
                  </a:lnTo>
                  <a:lnTo>
                    <a:pt x="224" y="320"/>
                  </a:lnTo>
                  <a:lnTo>
                    <a:pt x="222" y="332"/>
                  </a:lnTo>
                  <a:lnTo>
                    <a:pt x="222" y="338"/>
                  </a:lnTo>
                  <a:lnTo>
                    <a:pt x="224" y="342"/>
                  </a:lnTo>
                  <a:lnTo>
                    <a:pt x="224" y="342"/>
                  </a:lnTo>
                  <a:lnTo>
                    <a:pt x="232" y="350"/>
                  </a:lnTo>
                  <a:lnTo>
                    <a:pt x="238" y="356"/>
                  </a:lnTo>
                  <a:lnTo>
                    <a:pt x="246" y="358"/>
                  </a:lnTo>
                  <a:lnTo>
                    <a:pt x="260" y="358"/>
                  </a:lnTo>
                  <a:lnTo>
                    <a:pt x="260" y="358"/>
                  </a:lnTo>
                  <a:lnTo>
                    <a:pt x="282" y="358"/>
                  </a:lnTo>
                  <a:lnTo>
                    <a:pt x="300" y="358"/>
                  </a:lnTo>
                  <a:lnTo>
                    <a:pt x="314" y="358"/>
                  </a:lnTo>
                  <a:lnTo>
                    <a:pt x="324" y="356"/>
                  </a:lnTo>
                  <a:lnTo>
                    <a:pt x="324" y="356"/>
                  </a:lnTo>
                  <a:lnTo>
                    <a:pt x="342" y="352"/>
                  </a:lnTo>
                  <a:lnTo>
                    <a:pt x="370" y="348"/>
                  </a:lnTo>
                  <a:lnTo>
                    <a:pt x="398" y="342"/>
                  </a:lnTo>
                  <a:lnTo>
                    <a:pt x="412" y="338"/>
                  </a:lnTo>
                  <a:lnTo>
                    <a:pt x="420" y="332"/>
                  </a:lnTo>
                  <a:lnTo>
                    <a:pt x="420" y="332"/>
                  </a:lnTo>
                  <a:lnTo>
                    <a:pt x="428" y="328"/>
                  </a:lnTo>
                  <a:lnTo>
                    <a:pt x="436" y="326"/>
                  </a:lnTo>
                  <a:lnTo>
                    <a:pt x="450" y="326"/>
                  </a:lnTo>
                  <a:lnTo>
                    <a:pt x="462" y="324"/>
                  </a:lnTo>
                  <a:lnTo>
                    <a:pt x="470" y="322"/>
                  </a:lnTo>
                  <a:lnTo>
                    <a:pt x="478" y="318"/>
                  </a:lnTo>
                  <a:lnTo>
                    <a:pt x="478" y="318"/>
                  </a:lnTo>
                  <a:lnTo>
                    <a:pt x="486" y="312"/>
                  </a:lnTo>
                  <a:lnTo>
                    <a:pt x="488" y="308"/>
                  </a:lnTo>
                  <a:lnTo>
                    <a:pt x="490" y="304"/>
                  </a:lnTo>
                  <a:lnTo>
                    <a:pt x="490" y="302"/>
                  </a:lnTo>
                  <a:lnTo>
                    <a:pt x="490" y="300"/>
                  </a:lnTo>
                  <a:lnTo>
                    <a:pt x="490" y="296"/>
                  </a:lnTo>
                  <a:lnTo>
                    <a:pt x="494" y="294"/>
                  </a:lnTo>
                  <a:lnTo>
                    <a:pt x="500" y="290"/>
                  </a:lnTo>
                  <a:lnTo>
                    <a:pt x="500" y="290"/>
                  </a:lnTo>
                  <a:lnTo>
                    <a:pt x="506" y="288"/>
                  </a:lnTo>
                  <a:lnTo>
                    <a:pt x="512" y="290"/>
                  </a:lnTo>
                  <a:lnTo>
                    <a:pt x="514" y="292"/>
                  </a:lnTo>
                  <a:lnTo>
                    <a:pt x="516" y="294"/>
                  </a:lnTo>
                  <a:lnTo>
                    <a:pt x="514" y="304"/>
                  </a:lnTo>
                  <a:lnTo>
                    <a:pt x="514" y="304"/>
                  </a:lnTo>
                  <a:lnTo>
                    <a:pt x="514" y="312"/>
                  </a:lnTo>
                  <a:lnTo>
                    <a:pt x="514" y="312"/>
                  </a:lnTo>
                  <a:lnTo>
                    <a:pt x="518" y="312"/>
                  </a:lnTo>
                  <a:lnTo>
                    <a:pt x="530" y="310"/>
                  </a:lnTo>
                  <a:lnTo>
                    <a:pt x="540" y="312"/>
                  </a:lnTo>
                  <a:lnTo>
                    <a:pt x="554" y="314"/>
                  </a:lnTo>
                  <a:lnTo>
                    <a:pt x="554" y="314"/>
                  </a:lnTo>
                  <a:lnTo>
                    <a:pt x="564" y="318"/>
                  </a:lnTo>
                  <a:lnTo>
                    <a:pt x="568" y="320"/>
                  </a:lnTo>
                  <a:lnTo>
                    <a:pt x="568" y="322"/>
                  </a:lnTo>
                  <a:lnTo>
                    <a:pt x="566" y="322"/>
                  </a:lnTo>
                  <a:lnTo>
                    <a:pt x="560" y="324"/>
                  </a:lnTo>
                  <a:lnTo>
                    <a:pt x="562" y="326"/>
                  </a:lnTo>
                  <a:lnTo>
                    <a:pt x="568" y="330"/>
                  </a:lnTo>
                  <a:lnTo>
                    <a:pt x="568" y="330"/>
                  </a:lnTo>
                  <a:lnTo>
                    <a:pt x="576" y="332"/>
                  </a:lnTo>
                  <a:lnTo>
                    <a:pt x="582" y="332"/>
                  </a:lnTo>
                  <a:lnTo>
                    <a:pt x="588" y="330"/>
                  </a:lnTo>
                  <a:lnTo>
                    <a:pt x="592" y="328"/>
                  </a:lnTo>
                  <a:lnTo>
                    <a:pt x="596" y="328"/>
                  </a:lnTo>
                  <a:lnTo>
                    <a:pt x="602" y="328"/>
                  </a:lnTo>
                  <a:lnTo>
                    <a:pt x="612" y="332"/>
                  </a:lnTo>
                  <a:lnTo>
                    <a:pt x="612" y="332"/>
                  </a:lnTo>
                  <a:lnTo>
                    <a:pt x="628" y="336"/>
                  </a:lnTo>
                  <a:lnTo>
                    <a:pt x="636" y="336"/>
                  </a:lnTo>
                  <a:lnTo>
                    <a:pt x="640" y="334"/>
                  </a:lnTo>
                  <a:lnTo>
                    <a:pt x="648" y="336"/>
                  </a:lnTo>
                  <a:lnTo>
                    <a:pt x="648" y="336"/>
                  </a:lnTo>
                  <a:lnTo>
                    <a:pt x="654" y="336"/>
                  </a:lnTo>
                  <a:lnTo>
                    <a:pt x="658" y="336"/>
                  </a:lnTo>
                  <a:lnTo>
                    <a:pt x="668" y="332"/>
                  </a:lnTo>
                  <a:lnTo>
                    <a:pt x="676" y="326"/>
                  </a:lnTo>
                  <a:lnTo>
                    <a:pt x="680" y="324"/>
                  </a:lnTo>
                  <a:lnTo>
                    <a:pt x="686" y="324"/>
                  </a:lnTo>
                  <a:lnTo>
                    <a:pt x="686" y="324"/>
                  </a:lnTo>
                  <a:lnTo>
                    <a:pt x="694" y="322"/>
                  </a:lnTo>
                  <a:lnTo>
                    <a:pt x="700" y="316"/>
                  </a:lnTo>
                  <a:lnTo>
                    <a:pt x="702" y="314"/>
                  </a:lnTo>
                  <a:lnTo>
                    <a:pt x="702" y="310"/>
                  </a:lnTo>
                  <a:lnTo>
                    <a:pt x="700" y="306"/>
                  </a:lnTo>
                  <a:lnTo>
                    <a:pt x="696" y="304"/>
                  </a:lnTo>
                  <a:lnTo>
                    <a:pt x="696" y="304"/>
                  </a:lnTo>
                  <a:lnTo>
                    <a:pt x="692" y="300"/>
                  </a:lnTo>
                  <a:lnTo>
                    <a:pt x="690" y="298"/>
                  </a:lnTo>
                  <a:lnTo>
                    <a:pt x="692" y="294"/>
                  </a:lnTo>
                  <a:lnTo>
                    <a:pt x="694" y="290"/>
                  </a:lnTo>
                  <a:lnTo>
                    <a:pt x="692" y="288"/>
                  </a:lnTo>
                  <a:lnTo>
                    <a:pt x="688" y="286"/>
                  </a:lnTo>
                  <a:lnTo>
                    <a:pt x="688" y="286"/>
                  </a:lnTo>
                  <a:lnTo>
                    <a:pt x="682" y="286"/>
                  </a:lnTo>
                  <a:lnTo>
                    <a:pt x="674" y="288"/>
                  </a:lnTo>
                  <a:lnTo>
                    <a:pt x="660" y="296"/>
                  </a:lnTo>
                  <a:lnTo>
                    <a:pt x="648" y="300"/>
                  </a:lnTo>
                  <a:lnTo>
                    <a:pt x="648" y="300"/>
                  </a:lnTo>
                  <a:lnTo>
                    <a:pt x="650" y="296"/>
                  </a:lnTo>
                  <a:lnTo>
                    <a:pt x="650" y="296"/>
                  </a:lnTo>
                  <a:lnTo>
                    <a:pt x="652" y="290"/>
                  </a:lnTo>
                  <a:lnTo>
                    <a:pt x="650" y="286"/>
                  </a:lnTo>
                  <a:lnTo>
                    <a:pt x="646" y="284"/>
                  </a:lnTo>
                  <a:lnTo>
                    <a:pt x="642" y="280"/>
                  </a:lnTo>
                  <a:lnTo>
                    <a:pt x="632" y="278"/>
                  </a:lnTo>
                  <a:lnTo>
                    <a:pt x="630" y="276"/>
                  </a:lnTo>
                  <a:lnTo>
                    <a:pt x="632" y="274"/>
                  </a:lnTo>
                  <a:lnTo>
                    <a:pt x="632" y="274"/>
                  </a:lnTo>
                  <a:lnTo>
                    <a:pt x="634" y="272"/>
                  </a:lnTo>
                  <a:lnTo>
                    <a:pt x="638" y="272"/>
                  </a:lnTo>
                  <a:lnTo>
                    <a:pt x="650" y="278"/>
                  </a:lnTo>
                  <a:lnTo>
                    <a:pt x="660" y="282"/>
                  </a:lnTo>
                  <a:lnTo>
                    <a:pt x="666" y="282"/>
                  </a:lnTo>
                  <a:lnTo>
                    <a:pt x="670" y="280"/>
                  </a:lnTo>
                  <a:lnTo>
                    <a:pt x="670" y="280"/>
                  </a:lnTo>
                  <a:lnTo>
                    <a:pt x="672" y="278"/>
                  </a:lnTo>
                  <a:lnTo>
                    <a:pt x="672" y="276"/>
                  </a:lnTo>
                  <a:lnTo>
                    <a:pt x="670" y="272"/>
                  </a:lnTo>
                  <a:lnTo>
                    <a:pt x="668" y="272"/>
                  </a:lnTo>
                  <a:lnTo>
                    <a:pt x="668" y="270"/>
                  </a:lnTo>
                  <a:lnTo>
                    <a:pt x="670" y="266"/>
                  </a:lnTo>
                  <a:lnTo>
                    <a:pt x="674" y="264"/>
                  </a:lnTo>
                  <a:lnTo>
                    <a:pt x="674" y="26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34" name="Freeform 6115"/>
            <p:cNvSpPr/>
            <p:nvPr/>
          </p:nvSpPr>
          <p:spPr bwMode="auto">
            <a:xfrm>
              <a:off x="6392395" y="950689"/>
              <a:ext cx="110322" cy="84008"/>
            </a:xfrm>
            <a:custGeom>
              <a:avLst/>
              <a:gdLst/>
              <a:ahLst/>
              <a:cxnLst>
                <a:cxn ang="0">
                  <a:pos x="256" y="98"/>
                </a:cxn>
                <a:cxn ang="0">
                  <a:pos x="250" y="90"/>
                </a:cxn>
                <a:cxn ang="0">
                  <a:pos x="242" y="92"/>
                </a:cxn>
                <a:cxn ang="0">
                  <a:pos x="234" y="94"/>
                </a:cxn>
                <a:cxn ang="0">
                  <a:pos x="222" y="84"/>
                </a:cxn>
                <a:cxn ang="0">
                  <a:pos x="216" y="74"/>
                </a:cxn>
                <a:cxn ang="0">
                  <a:pos x="192" y="60"/>
                </a:cxn>
                <a:cxn ang="0">
                  <a:pos x="188" y="56"/>
                </a:cxn>
                <a:cxn ang="0">
                  <a:pos x="196" y="52"/>
                </a:cxn>
                <a:cxn ang="0">
                  <a:pos x="208" y="48"/>
                </a:cxn>
                <a:cxn ang="0">
                  <a:pos x="226" y="42"/>
                </a:cxn>
                <a:cxn ang="0">
                  <a:pos x="222" y="38"/>
                </a:cxn>
                <a:cxn ang="0">
                  <a:pos x="216" y="32"/>
                </a:cxn>
                <a:cxn ang="0">
                  <a:pos x="222" y="24"/>
                </a:cxn>
                <a:cxn ang="0">
                  <a:pos x="230" y="20"/>
                </a:cxn>
                <a:cxn ang="0">
                  <a:pos x="230" y="10"/>
                </a:cxn>
                <a:cxn ang="0">
                  <a:pos x="218" y="4"/>
                </a:cxn>
                <a:cxn ang="0">
                  <a:pos x="194" y="4"/>
                </a:cxn>
                <a:cxn ang="0">
                  <a:pos x="180" y="8"/>
                </a:cxn>
                <a:cxn ang="0">
                  <a:pos x="152" y="12"/>
                </a:cxn>
                <a:cxn ang="0">
                  <a:pos x="130" y="6"/>
                </a:cxn>
                <a:cxn ang="0">
                  <a:pos x="110" y="0"/>
                </a:cxn>
                <a:cxn ang="0">
                  <a:pos x="86" y="4"/>
                </a:cxn>
                <a:cxn ang="0">
                  <a:pos x="64" y="14"/>
                </a:cxn>
                <a:cxn ang="0">
                  <a:pos x="50" y="24"/>
                </a:cxn>
                <a:cxn ang="0">
                  <a:pos x="48" y="34"/>
                </a:cxn>
                <a:cxn ang="0">
                  <a:pos x="62" y="44"/>
                </a:cxn>
                <a:cxn ang="0">
                  <a:pos x="70" y="48"/>
                </a:cxn>
                <a:cxn ang="0">
                  <a:pos x="88" y="58"/>
                </a:cxn>
                <a:cxn ang="0">
                  <a:pos x="96" y="68"/>
                </a:cxn>
                <a:cxn ang="0">
                  <a:pos x="92" y="78"/>
                </a:cxn>
                <a:cxn ang="0">
                  <a:pos x="78" y="88"/>
                </a:cxn>
                <a:cxn ang="0">
                  <a:pos x="74" y="88"/>
                </a:cxn>
                <a:cxn ang="0">
                  <a:pos x="58" y="86"/>
                </a:cxn>
                <a:cxn ang="0">
                  <a:pos x="38" y="74"/>
                </a:cxn>
                <a:cxn ang="0">
                  <a:pos x="20" y="64"/>
                </a:cxn>
                <a:cxn ang="0">
                  <a:pos x="10" y="64"/>
                </a:cxn>
                <a:cxn ang="0">
                  <a:pos x="2" y="72"/>
                </a:cxn>
                <a:cxn ang="0">
                  <a:pos x="0" y="78"/>
                </a:cxn>
                <a:cxn ang="0">
                  <a:pos x="6" y="94"/>
                </a:cxn>
                <a:cxn ang="0">
                  <a:pos x="26" y="110"/>
                </a:cxn>
                <a:cxn ang="0">
                  <a:pos x="56" y="124"/>
                </a:cxn>
                <a:cxn ang="0">
                  <a:pos x="74" y="132"/>
                </a:cxn>
                <a:cxn ang="0">
                  <a:pos x="104" y="148"/>
                </a:cxn>
                <a:cxn ang="0">
                  <a:pos x="124" y="168"/>
                </a:cxn>
                <a:cxn ang="0">
                  <a:pos x="150" y="194"/>
                </a:cxn>
                <a:cxn ang="0">
                  <a:pos x="162" y="198"/>
                </a:cxn>
                <a:cxn ang="0">
                  <a:pos x="176" y="194"/>
                </a:cxn>
                <a:cxn ang="0">
                  <a:pos x="180" y="184"/>
                </a:cxn>
                <a:cxn ang="0">
                  <a:pos x="182" y="174"/>
                </a:cxn>
                <a:cxn ang="0">
                  <a:pos x="192" y="170"/>
                </a:cxn>
                <a:cxn ang="0">
                  <a:pos x="200" y="172"/>
                </a:cxn>
                <a:cxn ang="0">
                  <a:pos x="220" y="170"/>
                </a:cxn>
                <a:cxn ang="0">
                  <a:pos x="238" y="162"/>
                </a:cxn>
                <a:cxn ang="0">
                  <a:pos x="250" y="148"/>
                </a:cxn>
                <a:cxn ang="0">
                  <a:pos x="252" y="138"/>
                </a:cxn>
                <a:cxn ang="0">
                  <a:pos x="252" y="124"/>
                </a:cxn>
                <a:cxn ang="0">
                  <a:pos x="258" y="114"/>
                </a:cxn>
                <a:cxn ang="0">
                  <a:pos x="258" y="106"/>
                </a:cxn>
                <a:cxn ang="0">
                  <a:pos x="256" y="98"/>
                </a:cxn>
              </a:cxnLst>
              <a:rect l="0" t="0" r="r" b="b"/>
              <a:pathLst>
                <a:path w="260" h="198">
                  <a:moveTo>
                    <a:pt x="256" y="98"/>
                  </a:moveTo>
                  <a:lnTo>
                    <a:pt x="256" y="98"/>
                  </a:lnTo>
                  <a:lnTo>
                    <a:pt x="254" y="92"/>
                  </a:lnTo>
                  <a:lnTo>
                    <a:pt x="250" y="90"/>
                  </a:lnTo>
                  <a:lnTo>
                    <a:pt x="246" y="90"/>
                  </a:lnTo>
                  <a:lnTo>
                    <a:pt x="242" y="92"/>
                  </a:lnTo>
                  <a:lnTo>
                    <a:pt x="238" y="94"/>
                  </a:lnTo>
                  <a:lnTo>
                    <a:pt x="234" y="94"/>
                  </a:lnTo>
                  <a:lnTo>
                    <a:pt x="228" y="90"/>
                  </a:lnTo>
                  <a:lnTo>
                    <a:pt x="222" y="84"/>
                  </a:lnTo>
                  <a:lnTo>
                    <a:pt x="222" y="84"/>
                  </a:lnTo>
                  <a:lnTo>
                    <a:pt x="216" y="74"/>
                  </a:lnTo>
                  <a:lnTo>
                    <a:pt x="208" y="68"/>
                  </a:lnTo>
                  <a:lnTo>
                    <a:pt x="192" y="60"/>
                  </a:lnTo>
                  <a:lnTo>
                    <a:pt x="190" y="58"/>
                  </a:lnTo>
                  <a:lnTo>
                    <a:pt x="188" y="56"/>
                  </a:lnTo>
                  <a:lnTo>
                    <a:pt x="190" y="54"/>
                  </a:lnTo>
                  <a:lnTo>
                    <a:pt x="196" y="52"/>
                  </a:lnTo>
                  <a:lnTo>
                    <a:pt x="208" y="48"/>
                  </a:lnTo>
                  <a:lnTo>
                    <a:pt x="208" y="48"/>
                  </a:lnTo>
                  <a:lnTo>
                    <a:pt x="220" y="46"/>
                  </a:lnTo>
                  <a:lnTo>
                    <a:pt x="226" y="42"/>
                  </a:lnTo>
                  <a:lnTo>
                    <a:pt x="226" y="40"/>
                  </a:lnTo>
                  <a:lnTo>
                    <a:pt x="222" y="38"/>
                  </a:lnTo>
                  <a:lnTo>
                    <a:pt x="218" y="34"/>
                  </a:lnTo>
                  <a:lnTo>
                    <a:pt x="216" y="32"/>
                  </a:lnTo>
                  <a:lnTo>
                    <a:pt x="216" y="28"/>
                  </a:lnTo>
                  <a:lnTo>
                    <a:pt x="222" y="24"/>
                  </a:lnTo>
                  <a:lnTo>
                    <a:pt x="222" y="24"/>
                  </a:lnTo>
                  <a:lnTo>
                    <a:pt x="230" y="20"/>
                  </a:lnTo>
                  <a:lnTo>
                    <a:pt x="232" y="16"/>
                  </a:lnTo>
                  <a:lnTo>
                    <a:pt x="230" y="10"/>
                  </a:lnTo>
                  <a:lnTo>
                    <a:pt x="226" y="6"/>
                  </a:lnTo>
                  <a:lnTo>
                    <a:pt x="218" y="4"/>
                  </a:lnTo>
                  <a:lnTo>
                    <a:pt x="208" y="4"/>
                  </a:lnTo>
                  <a:lnTo>
                    <a:pt x="194" y="4"/>
                  </a:lnTo>
                  <a:lnTo>
                    <a:pt x="180" y="8"/>
                  </a:lnTo>
                  <a:lnTo>
                    <a:pt x="180" y="8"/>
                  </a:lnTo>
                  <a:lnTo>
                    <a:pt x="164" y="12"/>
                  </a:lnTo>
                  <a:lnTo>
                    <a:pt x="152" y="12"/>
                  </a:lnTo>
                  <a:lnTo>
                    <a:pt x="140" y="10"/>
                  </a:lnTo>
                  <a:lnTo>
                    <a:pt x="130" y="6"/>
                  </a:lnTo>
                  <a:lnTo>
                    <a:pt x="120" y="4"/>
                  </a:lnTo>
                  <a:lnTo>
                    <a:pt x="110" y="0"/>
                  </a:lnTo>
                  <a:lnTo>
                    <a:pt x="98" y="0"/>
                  </a:lnTo>
                  <a:lnTo>
                    <a:pt x="86" y="4"/>
                  </a:lnTo>
                  <a:lnTo>
                    <a:pt x="86" y="4"/>
                  </a:lnTo>
                  <a:lnTo>
                    <a:pt x="64" y="14"/>
                  </a:lnTo>
                  <a:lnTo>
                    <a:pt x="56" y="20"/>
                  </a:lnTo>
                  <a:lnTo>
                    <a:pt x="50" y="24"/>
                  </a:lnTo>
                  <a:lnTo>
                    <a:pt x="46" y="28"/>
                  </a:lnTo>
                  <a:lnTo>
                    <a:pt x="48" y="34"/>
                  </a:lnTo>
                  <a:lnTo>
                    <a:pt x="52" y="38"/>
                  </a:lnTo>
                  <a:lnTo>
                    <a:pt x="62" y="44"/>
                  </a:lnTo>
                  <a:lnTo>
                    <a:pt x="70" y="48"/>
                  </a:lnTo>
                  <a:lnTo>
                    <a:pt x="70" y="48"/>
                  </a:lnTo>
                  <a:lnTo>
                    <a:pt x="82" y="52"/>
                  </a:lnTo>
                  <a:lnTo>
                    <a:pt x="88" y="58"/>
                  </a:lnTo>
                  <a:lnTo>
                    <a:pt x="94" y="62"/>
                  </a:lnTo>
                  <a:lnTo>
                    <a:pt x="96" y="68"/>
                  </a:lnTo>
                  <a:lnTo>
                    <a:pt x="94" y="74"/>
                  </a:lnTo>
                  <a:lnTo>
                    <a:pt x="92" y="78"/>
                  </a:lnTo>
                  <a:lnTo>
                    <a:pt x="86" y="84"/>
                  </a:lnTo>
                  <a:lnTo>
                    <a:pt x="78" y="88"/>
                  </a:lnTo>
                  <a:lnTo>
                    <a:pt x="78" y="88"/>
                  </a:lnTo>
                  <a:lnTo>
                    <a:pt x="74" y="88"/>
                  </a:lnTo>
                  <a:lnTo>
                    <a:pt x="68" y="90"/>
                  </a:lnTo>
                  <a:lnTo>
                    <a:pt x="58" y="86"/>
                  </a:lnTo>
                  <a:lnTo>
                    <a:pt x="48" y="80"/>
                  </a:lnTo>
                  <a:lnTo>
                    <a:pt x="38" y="74"/>
                  </a:lnTo>
                  <a:lnTo>
                    <a:pt x="28" y="68"/>
                  </a:lnTo>
                  <a:lnTo>
                    <a:pt x="20" y="64"/>
                  </a:lnTo>
                  <a:lnTo>
                    <a:pt x="16" y="64"/>
                  </a:lnTo>
                  <a:lnTo>
                    <a:pt x="10" y="64"/>
                  </a:lnTo>
                  <a:lnTo>
                    <a:pt x="6" y="66"/>
                  </a:lnTo>
                  <a:lnTo>
                    <a:pt x="2" y="72"/>
                  </a:lnTo>
                  <a:lnTo>
                    <a:pt x="2" y="72"/>
                  </a:lnTo>
                  <a:lnTo>
                    <a:pt x="0" y="78"/>
                  </a:lnTo>
                  <a:lnTo>
                    <a:pt x="0" y="86"/>
                  </a:lnTo>
                  <a:lnTo>
                    <a:pt x="6" y="94"/>
                  </a:lnTo>
                  <a:lnTo>
                    <a:pt x="14" y="102"/>
                  </a:lnTo>
                  <a:lnTo>
                    <a:pt x="26" y="110"/>
                  </a:lnTo>
                  <a:lnTo>
                    <a:pt x="40" y="118"/>
                  </a:lnTo>
                  <a:lnTo>
                    <a:pt x="56" y="124"/>
                  </a:lnTo>
                  <a:lnTo>
                    <a:pt x="74" y="132"/>
                  </a:lnTo>
                  <a:lnTo>
                    <a:pt x="74" y="132"/>
                  </a:lnTo>
                  <a:lnTo>
                    <a:pt x="90" y="138"/>
                  </a:lnTo>
                  <a:lnTo>
                    <a:pt x="104" y="148"/>
                  </a:lnTo>
                  <a:lnTo>
                    <a:pt x="116" y="158"/>
                  </a:lnTo>
                  <a:lnTo>
                    <a:pt x="124" y="168"/>
                  </a:lnTo>
                  <a:lnTo>
                    <a:pt x="142" y="188"/>
                  </a:lnTo>
                  <a:lnTo>
                    <a:pt x="150" y="194"/>
                  </a:lnTo>
                  <a:lnTo>
                    <a:pt x="162" y="198"/>
                  </a:lnTo>
                  <a:lnTo>
                    <a:pt x="162" y="198"/>
                  </a:lnTo>
                  <a:lnTo>
                    <a:pt x="170" y="198"/>
                  </a:lnTo>
                  <a:lnTo>
                    <a:pt x="176" y="194"/>
                  </a:lnTo>
                  <a:lnTo>
                    <a:pt x="178" y="190"/>
                  </a:lnTo>
                  <a:lnTo>
                    <a:pt x="180" y="184"/>
                  </a:lnTo>
                  <a:lnTo>
                    <a:pt x="182" y="178"/>
                  </a:lnTo>
                  <a:lnTo>
                    <a:pt x="182" y="174"/>
                  </a:lnTo>
                  <a:lnTo>
                    <a:pt x="186" y="170"/>
                  </a:lnTo>
                  <a:lnTo>
                    <a:pt x="192" y="170"/>
                  </a:lnTo>
                  <a:lnTo>
                    <a:pt x="192" y="170"/>
                  </a:lnTo>
                  <a:lnTo>
                    <a:pt x="200" y="172"/>
                  </a:lnTo>
                  <a:lnTo>
                    <a:pt x="210" y="172"/>
                  </a:lnTo>
                  <a:lnTo>
                    <a:pt x="220" y="170"/>
                  </a:lnTo>
                  <a:lnTo>
                    <a:pt x="230" y="166"/>
                  </a:lnTo>
                  <a:lnTo>
                    <a:pt x="238" y="162"/>
                  </a:lnTo>
                  <a:lnTo>
                    <a:pt x="246" y="156"/>
                  </a:lnTo>
                  <a:lnTo>
                    <a:pt x="250" y="148"/>
                  </a:lnTo>
                  <a:lnTo>
                    <a:pt x="252" y="138"/>
                  </a:lnTo>
                  <a:lnTo>
                    <a:pt x="252" y="138"/>
                  </a:lnTo>
                  <a:lnTo>
                    <a:pt x="252" y="130"/>
                  </a:lnTo>
                  <a:lnTo>
                    <a:pt x="252" y="124"/>
                  </a:lnTo>
                  <a:lnTo>
                    <a:pt x="256" y="118"/>
                  </a:lnTo>
                  <a:lnTo>
                    <a:pt x="258" y="114"/>
                  </a:lnTo>
                  <a:lnTo>
                    <a:pt x="260" y="112"/>
                  </a:lnTo>
                  <a:lnTo>
                    <a:pt x="258" y="106"/>
                  </a:lnTo>
                  <a:lnTo>
                    <a:pt x="256" y="98"/>
                  </a:lnTo>
                  <a:lnTo>
                    <a:pt x="256" y="9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35" name="Freeform 6116"/>
            <p:cNvSpPr/>
            <p:nvPr/>
          </p:nvSpPr>
          <p:spPr bwMode="auto">
            <a:xfrm>
              <a:off x="6374574" y="880258"/>
              <a:ext cx="22913" cy="5940"/>
            </a:xfrm>
            <a:custGeom>
              <a:avLst/>
              <a:gdLst/>
              <a:ahLst/>
              <a:cxnLst>
                <a:cxn ang="0">
                  <a:pos x="2" y="14"/>
                </a:cxn>
                <a:cxn ang="0">
                  <a:pos x="2" y="14"/>
                </a:cxn>
                <a:cxn ang="0">
                  <a:pos x="8" y="14"/>
                </a:cxn>
                <a:cxn ang="0">
                  <a:pos x="16" y="14"/>
                </a:cxn>
                <a:cxn ang="0">
                  <a:pos x="36" y="10"/>
                </a:cxn>
                <a:cxn ang="0">
                  <a:pos x="50" y="4"/>
                </a:cxn>
                <a:cxn ang="0">
                  <a:pos x="54" y="2"/>
                </a:cxn>
                <a:cxn ang="0">
                  <a:pos x="54" y="2"/>
                </a:cxn>
                <a:cxn ang="0">
                  <a:pos x="54" y="0"/>
                </a:cxn>
                <a:cxn ang="0">
                  <a:pos x="54" y="0"/>
                </a:cxn>
                <a:cxn ang="0">
                  <a:pos x="48" y="0"/>
                </a:cxn>
                <a:cxn ang="0">
                  <a:pos x="38" y="0"/>
                </a:cxn>
                <a:cxn ang="0">
                  <a:pos x="18" y="4"/>
                </a:cxn>
                <a:cxn ang="0">
                  <a:pos x="2" y="10"/>
                </a:cxn>
                <a:cxn ang="0">
                  <a:pos x="0" y="12"/>
                </a:cxn>
                <a:cxn ang="0">
                  <a:pos x="2" y="14"/>
                </a:cxn>
                <a:cxn ang="0">
                  <a:pos x="2" y="14"/>
                </a:cxn>
              </a:cxnLst>
              <a:rect l="0" t="0" r="r" b="b"/>
              <a:pathLst>
                <a:path w="54" h="14">
                  <a:moveTo>
                    <a:pt x="2" y="14"/>
                  </a:moveTo>
                  <a:lnTo>
                    <a:pt x="2" y="14"/>
                  </a:lnTo>
                  <a:lnTo>
                    <a:pt x="8" y="14"/>
                  </a:lnTo>
                  <a:lnTo>
                    <a:pt x="16" y="14"/>
                  </a:lnTo>
                  <a:lnTo>
                    <a:pt x="36" y="10"/>
                  </a:lnTo>
                  <a:lnTo>
                    <a:pt x="50" y="4"/>
                  </a:lnTo>
                  <a:lnTo>
                    <a:pt x="54" y="2"/>
                  </a:lnTo>
                  <a:lnTo>
                    <a:pt x="54" y="2"/>
                  </a:lnTo>
                  <a:lnTo>
                    <a:pt x="54" y="0"/>
                  </a:lnTo>
                  <a:lnTo>
                    <a:pt x="54" y="0"/>
                  </a:lnTo>
                  <a:lnTo>
                    <a:pt x="48" y="0"/>
                  </a:lnTo>
                  <a:lnTo>
                    <a:pt x="38" y="0"/>
                  </a:lnTo>
                  <a:lnTo>
                    <a:pt x="18" y="4"/>
                  </a:lnTo>
                  <a:lnTo>
                    <a:pt x="2" y="10"/>
                  </a:lnTo>
                  <a:lnTo>
                    <a:pt x="0" y="12"/>
                  </a:lnTo>
                  <a:lnTo>
                    <a:pt x="2" y="14"/>
                  </a:lnTo>
                  <a:lnTo>
                    <a:pt x="2" y="1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36" name="Freeform 6117"/>
            <p:cNvSpPr/>
            <p:nvPr/>
          </p:nvSpPr>
          <p:spPr bwMode="auto">
            <a:xfrm>
              <a:off x="6444162" y="1077973"/>
              <a:ext cx="76377" cy="44125"/>
            </a:xfrm>
            <a:custGeom>
              <a:avLst/>
              <a:gdLst/>
              <a:ahLst/>
              <a:cxnLst>
                <a:cxn ang="0">
                  <a:pos x="42" y="32"/>
                </a:cxn>
                <a:cxn ang="0">
                  <a:pos x="42" y="32"/>
                </a:cxn>
                <a:cxn ang="0">
                  <a:pos x="32" y="42"/>
                </a:cxn>
                <a:cxn ang="0">
                  <a:pos x="24" y="50"/>
                </a:cxn>
                <a:cxn ang="0">
                  <a:pos x="14" y="52"/>
                </a:cxn>
                <a:cxn ang="0">
                  <a:pos x="8" y="54"/>
                </a:cxn>
                <a:cxn ang="0">
                  <a:pos x="2" y="56"/>
                </a:cxn>
                <a:cxn ang="0">
                  <a:pos x="0" y="58"/>
                </a:cxn>
                <a:cxn ang="0">
                  <a:pos x="2" y="62"/>
                </a:cxn>
                <a:cxn ang="0">
                  <a:pos x="10" y="68"/>
                </a:cxn>
                <a:cxn ang="0">
                  <a:pos x="10" y="68"/>
                </a:cxn>
                <a:cxn ang="0">
                  <a:pos x="20" y="74"/>
                </a:cxn>
                <a:cxn ang="0">
                  <a:pos x="34" y="78"/>
                </a:cxn>
                <a:cxn ang="0">
                  <a:pos x="72" y="86"/>
                </a:cxn>
                <a:cxn ang="0">
                  <a:pos x="72" y="86"/>
                </a:cxn>
                <a:cxn ang="0">
                  <a:pos x="84" y="88"/>
                </a:cxn>
                <a:cxn ang="0">
                  <a:pos x="94" y="92"/>
                </a:cxn>
                <a:cxn ang="0">
                  <a:pos x="112" y="100"/>
                </a:cxn>
                <a:cxn ang="0">
                  <a:pos x="120" y="102"/>
                </a:cxn>
                <a:cxn ang="0">
                  <a:pos x="128" y="104"/>
                </a:cxn>
                <a:cxn ang="0">
                  <a:pos x="136" y="102"/>
                </a:cxn>
                <a:cxn ang="0">
                  <a:pos x="142" y="96"/>
                </a:cxn>
                <a:cxn ang="0">
                  <a:pos x="142" y="96"/>
                </a:cxn>
                <a:cxn ang="0">
                  <a:pos x="150" y="90"/>
                </a:cxn>
                <a:cxn ang="0">
                  <a:pos x="156" y="88"/>
                </a:cxn>
                <a:cxn ang="0">
                  <a:pos x="164" y="86"/>
                </a:cxn>
                <a:cxn ang="0">
                  <a:pos x="170" y="86"/>
                </a:cxn>
                <a:cxn ang="0">
                  <a:pos x="174" y="84"/>
                </a:cxn>
                <a:cxn ang="0">
                  <a:pos x="178" y="78"/>
                </a:cxn>
                <a:cxn ang="0">
                  <a:pos x="178" y="78"/>
                </a:cxn>
                <a:cxn ang="0">
                  <a:pos x="180" y="74"/>
                </a:cxn>
                <a:cxn ang="0">
                  <a:pos x="180" y="72"/>
                </a:cxn>
                <a:cxn ang="0">
                  <a:pos x="174" y="72"/>
                </a:cxn>
                <a:cxn ang="0">
                  <a:pos x="170" y="72"/>
                </a:cxn>
                <a:cxn ang="0">
                  <a:pos x="164" y="70"/>
                </a:cxn>
                <a:cxn ang="0">
                  <a:pos x="158" y="66"/>
                </a:cxn>
                <a:cxn ang="0">
                  <a:pos x="152" y="58"/>
                </a:cxn>
                <a:cxn ang="0">
                  <a:pos x="152" y="58"/>
                </a:cxn>
                <a:cxn ang="0">
                  <a:pos x="148" y="50"/>
                </a:cxn>
                <a:cxn ang="0">
                  <a:pos x="144" y="44"/>
                </a:cxn>
                <a:cxn ang="0">
                  <a:pos x="140" y="42"/>
                </a:cxn>
                <a:cxn ang="0">
                  <a:pos x="136" y="42"/>
                </a:cxn>
                <a:cxn ang="0">
                  <a:pos x="124" y="36"/>
                </a:cxn>
                <a:cxn ang="0">
                  <a:pos x="116" y="30"/>
                </a:cxn>
                <a:cxn ang="0">
                  <a:pos x="106" y="20"/>
                </a:cxn>
                <a:cxn ang="0">
                  <a:pos x="106" y="20"/>
                </a:cxn>
                <a:cxn ang="0">
                  <a:pos x="94" y="10"/>
                </a:cxn>
                <a:cxn ang="0">
                  <a:pos x="86" y="2"/>
                </a:cxn>
                <a:cxn ang="0">
                  <a:pos x="78" y="0"/>
                </a:cxn>
                <a:cxn ang="0">
                  <a:pos x="70" y="0"/>
                </a:cxn>
                <a:cxn ang="0">
                  <a:pos x="64" y="4"/>
                </a:cxn>
                <a:cxn ang="0">
                  <a:pos x="56" y="10"/>
                </a:cxn>
                <a:cxn ang="0">
                  <a:pos x="42" y="32"/>
                </a:cxn>
                <a:cxn ang="0">
                  <a:pos x="42" y="32"/>
                </a:cxn>
              </a:cxnLst>
              <a:rect l="0" t="0" r="r" b="b"/>
              <a:pathLst>
                <a:path w="180" h="104">
                  <a:moveTo>
                    <a:pt x="42" y="32"/>
                  </a:moveTo>
                  <a:lnTo>
                    <a:pt x="42" y="32"/>
                  </a:lnTo>
                  <a:lnTo>
                    <a:pt x="32" y="42"/>
                  </a:lnTo>
                  <a:lnTo>
                    <a:pt x="24" y="50"/>
                  </a:lnTo>
                  <a:lnTo>
                    <a:pt x="14" y="52"/>
                  </a:lnTo>
                  <a:lnTo>
                    <a:pt x="8" y="54"/>
                  </a:lnTo>
                  <a:lnTo>
                    <a:pt x="2" y="56"/>
                  </a:lnTo>
                  <a:lnTo>
                    <a:pt x="0" y="58"/>
                  </a:lnTo>
                  <a:lnTo>
                    <a:pt x="2" y="62"/>
                  </a:lnTo>
                  <a:lnTo>
                    <a:pt x="10" y="68"/>
                  </a:lnTo>
                  <a:lnTo>
                    <a:pt x="10" y="68"/>
                  </a:lnTo>
                  <a:lnTo>
                    <a:pt x="20" y="74"/>
                  </a:lnTo>
                  <a:lnTo>
                    <a:pt x="34" y="78"/>
                  </a:lnTo>
                  <a:lnTo>
                    <a:pt x="72" y="86"/>
                  </a:lnTo>
                  <a:lnTo>
                    <a:pt x="72" y="86"/>
                  </a:lnTo>
                  <a:lnTo>
                    <a:pt x="84" y="88"/>
                  </a:lnTo>
                  <a:lnTo>
                    <a:pt x="94" y="92"/>
                  </a:lnTo>
                  <a:lnTo>
                    <a:pt x="112" y="100"/>
                  </a:lnTo>
                  <a:lnTo>
                    <a:pt x="120" y="102"/>
                  </a:lnTo>
                  <a:lnTo>
                    <a:pt x="128" y="104"/>
                  </a:lnTo>
                  <a:lnTo>
                    <a:pt x="136" y="102"/>
                  </a:lnTo>
                  <a:lnTo>
                    <a:pt x="142" y="96"/>
                  </a:lnTo>
                  <a:lnTo>
                    <a:pt x="142" y="96"/>
                  </a:lnTo>
                  <a:lnTo>
                    <a:pt x="150" y="90"/>
                  </a:lnTo>
                  <a:lnTo>
                    <a:pt x="156" y="88"/>
                  </a:lnTo>
                  <a:lnTo>
                    <a:pt x="164" y="86"/>
                  </a:lnTo>
                  <a:lnTo>
                    <a:pt x="170" y="86"/>
                  </a:lnTo>
                  <a:lnTo>
                    <a:pt x="174" y="84"/>
                  </a:lnTo>
                  <a:lnTo>
                    <a:pt x="178" y="78"/>
                  </a:lnTo>
                  <a:lnTo>
                    <a:pt x="178" y="78"/>
                  </a:lnTo>
                  <a:lnTo>
                    <a:pt x="180" y="74"/>
                  </a:lnTo>
                  <a:lnTo>
                    <a:pt x="180" y="72"/>
                  </a:lnTo>
                  <a:lnTo>
                    <a:pt x="174" y="72"/>
                  </a:lnTo>
                  <a:lnTo>
                    <a:pt x="170" y="72"/>
                  </a:lnTo>
                  <a:lnTo>
                    <a:pt x="164" y="70"/>
                  </a:lnTo>
                  <a:lnTo>
                    <a:pt x="158" y="66"/>
                  </a:lnTo>
                  <a:lnTo>
                    <a:pt x="152" y="58"/>
                  </a:lnTo>
                  <a:lnTo>
                    <a:pt x="152" y="58"/>
                  </a:lnTo>
                  <a:lnTo>
                    <a:pt x="148" y="50"/>
                  </a:lnTo>
                  <a:lnTo>
                    <a:pt x="144" y="44"/>
                  </a:lnTo>
                  <a:lnTo>
                    <a:pt x="140" y="42"/>
                  </a:lnTo>
                  <a:lnTo>
                    <a:pt x="136" y="42"/>
                  </a:lnTo>
                  <a:lnTo>
                    <a:pt x="124" y="36"/>
                  </a:lnTo>
                  <a:lnTo>
                    <a:pt x="116" y="30"/>
                  </a:lnTo>
                  <a:lnTo>
                    <a:pt x="106" y="20"/>
                  </a:lnTo>
                  <a:lnTo>
                    <a:pt x="106" y="20"/>
                  </a:lnTo>
                  <a:lnTo>
                    <a:pt x="94" y="10"/>
                  </a:lnTo>
                  <a:lnTo>
                    <a:pt x="86" y="2"/>
                  </a:lnTo>
                  <a:lnTo>
                    <a:pt x="78" y="0"/>
                  </a:lnTo>
                  <a:lnTo>
                    <a:pt x="70" y="0"/>
                  </a:lnTo>
                  <a:lnTo>
                    <a:pt x="64" y="4"/>
                  </a:lnTo>
                  <a:lnTo>
                    <a:pt x="56" y="10"/>
                  </a:lnTo>
                  <a:lnTo>
                    <a:pt x="42" y="32"/>
                  </a:lnTo>
                  <a:lnTo>
                    <a:pt x="42" y="3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37" name="Freeform 6118"/>
            <p:cNvSpPr/>
            <p:nvPr/>
          </p:nvSpPr>
          <p:spPr bwMode="auto">
            <a:xfrm>
              <a:off x="6904119" y="613810"/>
              <a:ext cx="1036176" cy="753522"/>
            </a:xfrm>
            <a:custGeom>
              <a:avLst/>
              <a:gdLst/>
              <a:ahLst/>
              <a:cxnLst>
                <a:cxn ang="0">
                  <a:pos x="220" y="296"/>
                </a:cxn>
                <a:cxn ang="0">
                  <a:pos x="150" y="400"/>
                </a:cxn>
                <a:cxn ang="0">
                  <a:pos x="96" y="502"/>
                </a:cxn>
                <a:cxn ang="0">
                  <a:pos x="62" y="558"/>
                </a:cxn>
                <a:cxn ang="0">
                  <a:pos x="228" y="618"/>
                </a:cxn>
                <a:cxn ang="0">
                  <a:pos x="350" y="620"/>
                </a:cxn>
                <a:cxn ang="0">
                  <a:pos x="584" y="666"/>
                </a:cxn>
                <a:cxn ang="0">
                  <a:pos x="674" y="786"/>
                </a:cxn>
                <a:cxn ang="0">
                  <a:pos x="706" y="902"/>
                </a:cxn>
                <a:cxn ang="0">
                  <a:pos x="744" y="990"/>
                </a:cxn>
                <a:cxn ang="0">
                  <a:pos x="836" y="1010"/>
                </a:cxn>
                <a:cxn ang="0">
                  <a:pos x="750" y="1050"/>
                </a:cxn>
                <a:cxn ang="0">
                  <a:pos x="890" y="1110"/>
                </a:cxn>
                <a:cxn ang="0">
                  <a:pos x="788" y="1212"/>
                </a:cxn>
                <a:cxn ang="0">
                  <a:pos x="782" y="1328"/>
                </a:cxn>
                <a:cxn ang="0">
                  <a:pos x="834" y="1452"/>
                </a:cxn>
                <a:cxn ang="0">
                  <a:pos x="922" y="1474"/>
                </a:cxn>
                <a:cxn ang="0">
                  <a:pos x="860" y="1502"/>
                </a:cxn>
                <a:cxn ang="0">
                  <a:pos x="908" y="1598"/>
                </a:cxn>
                <a:cxn ang="0">
                  <a:pos x="966" y="1678"/>
                </a:cxn>
                <a:cxn ang="0">
                  <a:pos x="1032" y="1712"/>
                </a:cxn>
                <a:cxn ang="0">
                  <a:pos x="1090" y="1738"/>
                </a:cxn>
                <a:cxn ang="0">
                  <a:pos x="1196" y="1768"/>
                </a:cxn>
                <a:cxn ang="0">
                  <a:pos x="1232" y="1622"/>
                </a:cxn>
                <a:cxn ang="0">
                  <a:pos x="1262" y="1566"/>
                </a:cxn>
                <a:cxn ang="0">
                  <a:pos x="1262" y="1486"/>
                </a:cxn>
                <a:cxn ang="0">
                  <a:pos x="1332" y="1420"/>
                </a:cxn>
                <a:cxn ang="0">
                  <a:pos x="1402" y="1376"/>
                </a:cxn>
                <a:cxn ang="0">
                  <a:pos x="1412" y="1372"/>
                </a:cxn>
                <a:cxn ang="0">
                  <a:pos x="1468" y="1372"/>
                </a:cxn>
                <a:cxn ang="0">
                  <a:pos x="1628" y="1238"/>
                </a:cxn>
                <a:cxn ang="0">
                  <a:pos x="1748" y="1208"/>
                </a:cxn>
                <a:cxn ang="0">
                  <a:pos x="2012" y="1102"/>
                </a:cxn>
                <a:cxn ang="0">
                  <a:pos x="1846" y="1076"/>
                </a:cxn>
                <a:cxn ang="0">
                  <a:pos x="1800" y="1058"/>
                </a:cxn>
                <a:cxn ang="0">
                  <a:pos x="1842" y="970"/>
                </a:cxn>
                <a:cxn ang="0">
                  <a:pos x="2060" y="1056"/>
                </a:cxn>
                <a:cxn ang="0">
                  <a:pos x="2054" y="956"/>
                </a:cxn>
                <a:cxn ang="0">
                  <a:pos x="1916" y="858"/>
                </a:cxn>
                <a:cxn ang="0">
                  <a:pos x="2100" y="830"/>
                </a:cxn>
                <a:cxn ang="0">
                  <a:pos x="2142" y="768"/>
                </a:cxn>
                <a:cxn ang="0">
                  <a:pos x="2154" y="698"/>
                </a:cxn>
                <a:cxn ang="0">
                  <a:pos x="2066" y="608"/>
                </a:cxn>
                <a:cxn ang="0">
                  <a:pos x="2144" y="562"/>
                </a:cxn>
                <a:cxn ang="0">
                  <a:pos x="2144" y="504"/>
                </a:cxn>
                <a:cxn ang="0">
                  <a:pos x="2096" y="408"/>
                </a:cxn>
                <a:cxn ang="0">
                  <a:pos x="2228" y="310"/>
                </a:cxn>
                <a:cxn ang="0">
                  <a:pos x="2278" y="276"/>
                </a:cxn>
                <a:cxn ang="0">
                  <a:pos x="2298" y="244"/>
                </a:cxn>
                <a:cxn ang="0">
                  <a:pos x="2322" y="150"/>
                </a:cxn>
                <a:cxn ang="0">
                  <a:pos x="2050" y="210"/>
                </a:cxn>
                <a:cxn ang="0">
                  <a:pos x="1962" y="152"/>
                </a:cxn>
                <a:cxn ang="0">
                  <a:pos x="1616" y="174"/>
                </a:cxn>
                <a:cxn ang="0">
                  <a:pos x="2034" y="78"/>
                </a:cxn>
                <a:cxn ang="0">
                  <a:pos x="1724" y="52"/>
                </a:cxn>
                <a:cxn ang="0">
                  <a:pos x="1618" y="2"/>
                </a:cxn>
                <a:cxn ang="0">
                  <a:pos x="1402" y="44"/>
                </a:cxn>
                <a:cxn ang="0">
                  <a:pos x="1048" y="56"/>
                </a:cxn>
                <a:cxn ang="0">
                  <a:pos x="1110" y="74"/>
                </a:cxn>
                <a:cxn ang="0">
                  <a:pos x="1108" y="158"/>
                </a:cxn>
                <a:cxn ang="0">
                  <a:pos x="900" y="148"/>
                </a:cxn>
                <a:cxn ang="0">
                  <a:pos x="756" y="114"/>
                </a:cxn>
              </a:cxnLst>
              <a:rect l="0" t="0" r="r" b="b"/>
              <a:pathLst>
                <a:path w="2442" h="1776">
                  <a:moveTo>
                    <a:pt x="470" y="176"/>
                  </a:moveTo>
                  <a:lnTo>
                    <a:pt x="470" y="176"/>
                  </a:lnTo>
                  <a:lnTo>
                    <a:pt x="476" y="186"/>
                  </a:lnTo>
                  <a:lnTo>
                    <a:pt x="478" y="194"/>
                  </a:lnTo>
                  <a:lnTo>
                    <a:pt x="480" y="202"/>
                  </a:lnTo>
                  <a:lnTo>
                    <a:pt x="478" y="210"/>
                  </a:lnTo>
                  <a:lnTo>
                    <a:pt x="474" y="216"/>
                  </a:lnTo>
                  <a:lnTo>
                    <a:pt x="466" y="218"/>
                  </a:lnTo>
                  <a:lnTo>
                    <a:pt x="458" y="220"/>
                  </a:lnTo>
                  <a:lnTo>
                    <a:pt x="446" y="218"/>
                  </a:lnTo>
                  <a:lnTo>
                    <a:pt x="446" y="218"/>
                  </a:lnTo>
                  <a:lnTo>
                    <a:pt x="426" y="212"/>
                  </a:lnTo>
                  <a:lnTo>
                    <a:pt x="406" y="210"/>
                  </a:lnTo>
                  <a:lnTo>
                    <a:pt x="386" y="210"/>
                  </a:lnTo>
                  <a:lnTo>
                    <a:pt x="368" y="212"/>
                  </a:lnTo>
                  <a:lnTo>
                    <a:pt x="350" y="216"/>
                  </a:lnTo>
                  <a:lnTo>
                    <a:pt x="334" y="222"/>
                  </a:lnTo>
                  <a:lnTo>
                    <a:pt x="318" y="230"/>
                  </a:lnTo>
                  <a:lnTo>
                    <a:pt x="304" y="238"/>
                  </a:lnTo>
                  <a:lnTo>
                    <a:pt x="304" y="238"/>
                  </a:lnTo>
                  <a:lnTo>
                    <a:pt x="272" y="256"/>
                  </a:lnTo>
                  <a:lnTo>
                    <a:pt x="244" y="270"/>
                  </a:lnTo>
                  <a:lnTo>
                    <a:pt x="232" y="276"/>
                  </a:lnTo>
                  <a:lnTo>
                    <a:pt x="222" y="284"/>
                  </a:lnTo>
                  <a:lnTo>
                    <a:pt x="218" y="290"/>
                  </a:lnTo>
                  <a:lnTo>
                    <a:pt x="218" y="292"/>
                  </a:lnTo>
                  <a:lnTo>
                    <a:pt x="220" y="296"/>
                  </a:lnTo>
                  <a:lnTo>
                    <a:pt x="220" y="296"/>
                  </a:lnTo>
                  <a:lnTo>
                    <a:pt x="226" y="300"/>
                  </a:lnTo>
                  <a:lnTo>
                    <a:pt x="234" y="304"/>
                  </a:lnTo>
                  <a:lnTo>
                    <a:pt x="244" y="308"/>
                  </a:lnTo>
                  <a:lnTo>
                    <a:pt x="256" y="308"/>
                  </a:lnTo>
                  <a:lnTo>
                    <a:pt x="280" y="308"/>
                  </a:lnTo>
                  <a:lnTo>
                    <a:pt x="302" y="306"/>
                  </a:lnTo>
                  <a:lnTo>
                    <a:pt x="302" y="306"/>
                  </a:lnTo>
                  <a:lnTo>
                    <a:pt x="310" y="306"/>
                  </a:lnTo>
                  <a:lnTo>
                    <a:pt x="316" y="310"/>
                  </a:lnTo>
                  <a:lnTo>
                    <a:pt x="318" y="318"/>
                  </a:lnTo>
                  <a:lnTo>
                    <a:pt x="320" y="326"/>
                  </a:lnTo>
                  <a:lnTo>
                    <a:pt x="318" y="338"/>
                  </a:lnTo>
                  <a:lnTo>
                    <a:pt x="314" y="348"/>
                  </a:lnTo>
                  <a:lnTo>
                    <a:pt x="308" y="360"/>
                  </a:lnTo>
                  <a:lnTo>
                    <a:pt x="300" y="370"/>
                  </a:lnTo>
                  <a:lnTo>
                    <a:pt x="300" y="370"/>
                  </a:lnTo>
                  <a:lnTo>
                    <a:pt x="290" y="380"/>
                  </a:lnTo>
                  <a:lnTo>
                    <a:pt x="280" y="384"/>
                  </a:lnTo>
                  <a:lnTo>
                    <a:pt x="268" y="386"/>
                  </a:lnTo>
                  <a:lnTo>
                    <a:pt x="254" y="386"/>
                  </a:lnTo>
                  <a:lnTo>
                    <a:pt x="224" y="382"/>
                  </a:lnTo>
                  <a:lnTo>
                    <a:pt x="206" y="382"/>
                  </a:lnTo>
                  <a:lnTo>
                    <a:pt x="188" y="384"/>
                  </a:lnTo>
                  <a:lnTo>
                    <a:pt x="188" y="384"/>
                  </a:lnTo>
                  <a:lnTo>
                    <a:pt x="172" y="388"/>
                  </a:lnTo>
                  <a:lnTo>
                    <a:pt x="162" y="392"/>
                  </a:lnTo>
                  <a:lnTo>
                    <a:pt x="154" y="396"/>
                  </a:lnTo>
                  <a:lnTo>
                    <a:pt x="150" y="400"/>
                  </a:lnTo>
                  <a:lnTo>
                    <a:pt x="142" y="404"/>
                  </a:lnTo>
                  <a:lnTo>
                    <a:pt x="130" y="408"/>
                  </a:lnTo>
                  <a:lnTo>
                    <a:pt x="112" y="412"/>
                  </a:lnTo>
                  <a:lnTo>
                    <a:pt x="84" y="418"/>
                  </a:lnTo>
                  <a:lnTo>
                    <a:pt x="84" y="418"/>
                  </a:lnTo>
                  <a:lnTo>
                    <a:pt x="54" y="422"/>
                  </a:lnTo>
                  <a:lnTo>
                    <a:pt x="32" y="428"/>
                  </a:lnTo>
                  <a:lnTo>
                    <a:pt x="16" y="434"/>
                  </a:lnTo>
                  <a:lnTo>
                    <a:pt x="4" y="440"/>
                  </a:lnTo>
                  <a:lnTo>
                    <a:pt x="0" y="448"/>
                  </a:lnTo>
                  <a:lnTo>
                    <a:pt x="0" y="456"/>
                  </a:lnTo>
                  <a:lnTo>
                    <a:pt x="4" y="464"/>
                  </a:lnTo>
                  <a:lnTo>
                    <a:pt x="12" y="472"/>
                  </a:lnTo>
                  <a:lnTo>
                    <a:pt x="12" y="472"/>
                  </a:lnTo>
                  <a:lnTo>
                    <a:pt x="20" y="478"/>
                  </a:lnTo>
                  <a:lnTo>
                    <a:pt x="28" y="482"/>
                  </a:lnTo>
                  <a:lnTo>
                    <a:pt x="38" y="484"/>
                  </a:lnTo>
                  <a:lnTo>
                    <a:pt x="48" y="484"/>
                  </a:lnTo>
                  <a:lnTo>
                    <a:pt x="52" y="486"/>
                  </a:lnTo>
                  <a:lnTo>
                    <a:pt x="56" y="490"/>
                  </a:lnTo>
                  <a:lnTo>
                    <a:pt x="56" y="490"/>
                  </a:lnTo>
                  <a:lnTo>
                    <a:pt x="62" y="494"/>
                  </a:lnTo>
                  <a:lnTo>
                    <a:pt x="68" y="496"/>
                  </a:lnTo>
                  <a:lnTo>
                    <a:pt x="78" y="496"/>
                  </a:lnTo>
                  <a:lnTo>
                    <a:pt x="88" y="496"/>
                  </a:lnTo>
                  <a:lnTo>
                    <a:pt x="92" y="498"/>
                  </a:lnTo>
                  <a:lnTo>
                    <a:pt x="96" y="502"/>
                  </a:lnTo>
                  <a:lnTo>
                    <a:pt x="96" y="502"/>
                  </a:lnTo>
                  <a:lnTo>
                    <a:pt x="102" y="506"/>
                  </a:lnTo>
                  <a:lnTo>
                    <a:pt x="108" y="510"/>
                  </a:lnTo>
                  <a:lnTo>
                    <a:pt x="116" y="514"/>
                  </a:lnTo>
                  <a:lnTo>
                    <a:pt x="124" y="514"/>
                  </a:lnTo>
                  <a:lnTo>
                    <a:pt x="144" y="516"/>
                  </a:lnTo>
                  <a:lnTo>
                    <a:pt x="174" y="516"/>
                  </a:lnTo>
                  <a:lnTo>
                    <a:pt x="174" y="516"/>
                  </a:lnTo>
                  <a:lnTo>
                    <a:pt x="192" y="516"/>
                  </a:lnTo>
                  <a:lnTo>
                    <a:pt x="208" y="514"/>
                  </a:lnTo>
                  <a:lnTo>
                    <a:pt x="238" y="508"/>
                  </a:lnTo>
                  <a:lnTo>
                    <a:pt x="250" y="506"/>
                  </a:lnTo>
                  <a:lnTo>
                    <a:pt x="260" y="506"/>
                  </a:lnTo>
                  <a:lnTo>
                    <a:pt x="268" y="506"/>
                  </a:lnTo>
                  <a:lnTo>
                    <a:pt x="272" y="512"/>
                  </a:lnTo>
                  <a:lnTo>
                    <a:pt x="272" y="512"/>
                  </a:lnTo>
                  <a:lnTo>
                    <a:pt x="272" y="516"/>
                  </a:lnTo>
                  <a:lnTo>
                    <a:pt x="268" y="520"/>
                  </a:lnTo>
                  <a:lnTo>
                    <a:pt x="260" y="524"/>
                  </a:lnTo>
                  <a:lnTo>
                    <a:pt x="248" y="524"/>
                  </a:lnTo>
                  <a:lnTo>
                    <a:pt x="174" y="528"/>
                  </a:lnTo>
                  <a:lnTo>
                    <a:pt x="174" y="528"/>
                  </a:lnTo>
                  <a:lnTo>
                    <a:pt x="128" y="534"/>
                  </a:lnTo>
                  <a:lnTo>
                    <a:pt x="106" y="538"/>
                  </a:lnTo>
                  <a:lnTo>
                    <a:pt x="86" y="542"/>
                  </a:lnTo>
                  <a:lnTo>
                    <a:pt x="72" y="546"/>
                  </a:lnTo>
                  <a:lnTo>
                    <a:pt x="62" y="552"/>
                  </a:lnTo>
                  <a:lnTo>
                    <a:pt x="60" y="554"/>
                  </a:lnTo>
                  <a:lnTo>
                    <a:pt x="62" y="558"/>
                  </a:lnTo>
                  <a:lnTo>
                    <a:pt x="64" y="562"/>
                  </a:lnTo>
                  <a:lnTo>
                    <a:pt x="68" y="564"/>
                  </a:lnTo>
                  <a:lnTo>
                    <a:pt x="68" y="564"/>
                  </a:lnTo>
                  <a:lnTo>
                    <a:pt x="84" y="570"/>
                  </a:lnTo>
                  <a:lnTo>
                    <a:pt x="102" y="574"/>
                  </a:lnTo>
                  <a:lnTo>
                    <a:pt x="140" y="580"/>
                  </a:lnTo>
                  <a:lnTo>
                    <a:pt x="154" y="584"/>
                  </a:lnTo>
                  <a:lnTo>
                    <a:pt x="162" y="586"/>
                  </a:lnTo>
                  <a:lnTo>
                    <a:pt x="162" y="588"/>
                  </a:lnTo>
                  <a:lnTo>
                    <a:pt x="160" y="590"/>
                  </a:lnTo>
                  <a:lnTo>
                    <a:pt x="148" y="594"/>
                  </a:lnTo>
                  <a:lnTo>
                    <a:pt x="148" y="594"/>
                  </a:lnTo>
                  <a:lnTo>
                    <a:pt x="136" y="598"/>
                  </a:lnTo>
                  <a:lnTo>
                    <a:pt x="132" y="602"/>
                  </a:lnTo>
                  <a:lnTo>
                    <a:pt x="132" y="604"/>
                  </a:lnTo>
                  <a:lnTo>
                    <a:pt x="132" y="606"/>
                  </a:lnTo>
                  <a:lnTo>
                    <a:pt x="136" y="608"/>
                  </a:lnTo>
                  <a:lnTo>
                    <a:pt x="146" y="614"/>
                  </a:lnTo>
                  <a:lnTo>
                    <a:pt x="182" y="624"/>
                  </a:lnTo>
                  <a:lnTo>
                    <a:pt x="224" y="636"/>
                  </a:lnTo>
                  <a:lnTo>
                    <a:pt x="224" y="636"/>
                  </a:lnTo>
                  <a:lnTo>
                    <a:pt x="242" y="642"/>
                  </a:lnTo>
                  <a:lnTo>
                    <a:pt x="248" y="642"/>
                  </a:lnTo>
                  <a:lnTo>
                    <a:pt x="248" y="642"/>
                  </a:lnTo>
                  <a:lnTo>
                    <a:pt x="248" y="640"/>
                  </a:lnTo>
                  <a:lnTo>
                    <a:pt x="242" y="634"/>
                  </a:lnTo>
                  <a:lnTo>
                    <a:pt x="230" y="622"/>
                  </a:lnTo>
                  <a:lnTo>
                    <a:pt x="228" y="618"/>
                  </a:lnTo>
                  <a:lnTo>
                    <a:pt x="228" y="616"/>
                  </a:lnTo>
                  <a:lnTo>
                    <a:pt x="232" y="614"/>
                  </a:lnTo>
                  <a:lnTo>
                    <a:pt x="232" y="614"/>
                  </a:lnTo>
                  <a:lnTo>
                    <a:pt x="238" y="612"/>
                  </a:lnTo>
                  <a:lnTo>
                    <a:pt x="242" y="614"/>
                  </a:lnTo>
                  <a:lnTo>
                    <a:pt x="246" y="620"/>
                  </a:lnTo>
                  <a:lnTo>
                    <a:pt x="250" y="622"/>
                  </a:lnTo>
                  <a:lnTo>
                    <a:pt x="254" y="622"/>
                  </a:lnTo>
                  <a:lnTo>
                    <a:pt x="262" y="622"/>
                  </a:lnTo>
                  <a:lnTo>
                    <a:pt x="272" y="618"/>
                  </a:lnTo>
                  <a:lnTo>
                    <a:pt x="272" y="618"/>
                  </a:lnTo>
                  <a:lnTo>
                    <a:pt x="282" y="614"/>
                  </a:lnTo>
                  <a:lnTo>
                    <a:pt x="286" y="614"/>
                  </a:lnTo>
                  <a:lnTo>
                    <a:pt x="286" y="616"/>
                  </a:lnTo>
                  <a:lnTo>
                    <a:pt x="286" y="618"/>
                  </a:lnTo>
                  <a:lnTo>
                    <a:pt x="284" y="622"/>
                  </a:lnTo>
                  <a:lnTo>
                    <a:pt x="286" y="626"/>
                  </a:lnTo>
                  <a:lnTo>
                    <a:pt x="290" y="630"/>
                  </a:lnTo>
                  <a:lnTo>
                    <a:pt x="300" y="630"/>
                  </a:lnTo>
                  <a:lnTo>
                    <a:pt x="300" y="630"/>
                  </a:lnTo>
                  <a:lnTo>
                    <a:pt x="312" y="630"/>
                  </a:lnTo>
                  <a:lnTo>
                    <a:pt x="320" y="626"/>
                  </a:lnTo>
                  <a:lnTo>
                    <a:pt x="326" y="622"/>
                  </a:lnTo>
                  <a:lnTo>
                    <a:pt x="330" y="618"/>
                  </a:lnTo>
                  <a:lnTo>
                    <a:pt x="334" y="616"/>
                  </a:lnTo>
                  <a:lnTo>
                    <a:pt x="338" y="614"/>
                  </a:lnTo>
                  <a:lnTo>
                    <a:pt x="344" y="614"/>
                  </a:lnTo>
                  <a:lnTo>
                    <a:pt x="350" y="620"/>
                  </a:lnTo>
                  <a:lnTo>
                    <a:pt x="350" y="620"/>
                  </a:lnTo>
                  <a:lnTo>
                    <a:pt x="358" y="624"/>
                  </a:lnTo>
                  <a:lnTo>
                    <a:pt x="364" y="624"/>
                  </a:lnTo>
                  <a:lnTo>
                    <a:pt x="368" y="622"/>
                  </a:lnTo>
                  <a:lnTo>
                    <a:pt x="370" y="618"/>
                  </a:lnTo>
                  <a:lnTo>
                    <a:pt x="374" y="614"/>
                  </a:lnTo>
                  <a:lnTo>
                    <a:pt x="380" y="610"/>
                  </a:lnTo>
                  <a:lnTo>
                    <a:pt x="386" y="610"/>
                  </a:lnTo>
                  <a:lnTo>
                    <a:pt x="396" y="612"/>
                  </a:lnTo>
                  <a:lnTo>
                    <a:pt x="396" y="612"/>
                  </a:lnTo>
                  <a:lnTo>
                    <a:pt x="408" y="616"/>
                  </a:lnTo>
                  <a:lnTo>
                    <a:pt x="420" y="618"/>
                  </a:lnTo>
                  <a:lnTo>
                    <a:pt x="446" y="618"/>
                  </a:lnTo>
                  <a:lnTo>
                    <a:pt x="468" y="620"/>
                  </a:lnTo>
                  <a:lnTo>
                    <a:pt x="476" y="622"/>
                  </a:lnTo>
                  <a:lnTo>
                    <a:pt x="484" y="628"/>
                  </a:lnTo>
                  <a:lnTo>
                    <a:pt x="484" y="628"/>
                  </a:lnTo>
                  <a:lnTo>
                    <a:pt x="488" y="632"/>
                  </a:lnTo>
                  <a:lnTo>
                    <a:pt x="492" y="634"/>
                  </a:lnTo>
                  <a:lnTo>
                    <a:pt x="500" y="634"/>
                  </a:lnTo>
                  <a:lnTo>
                    <a:pt x="506" y="634"/>
                  </a:lnTo>
                  <a:lnTo>
                    <a:pt x="512" y="634"/>
                  </a:lnTo>
                  <a:lnTo>
                    <a:pt x="522" y="638"/>
                  </a:lnTo>
                  <a:lnTo>
                    <a:pt x="534" y="642"/>
                  </a:lnTo>
                  <a:lnTo>
                    <a:pt x="534" y="642"/>
                  </a:lnTo>
                  <a:lnTo>
                    <a:pt x="560" y="654"/>
                  </a:lnTo>
                  <a:lnTo>
                    <a:pt x="578" y="664"/>
                  </a:lnTo>
                  <a:lnTo>
                    <a:pt x="584" y="666"/>
                  </a:lnTo>
                  <a:lnTo>
                    <a:pt x="584" y="670"/>
                  </a:lnTo>
                  <a:lnTo>
                    <a:pt x="584" y="674"/>
                  </a:lnTo>
                  <a:lnTo>
                    <a:pt x="578" y="680"/>
                  </a:lnTo>
                  <a:lnTo>
                    <a:pt x="578" y="680"/>
                  </a:lnTo>
                  <a:lnTo>
                    <a:pt x="576" y="684"/>
                  </a:lnTo>
                  <a:lnTo>
                    <a:pt x="576" y="688"/>
                  </a:lnTo>
                  <a:lnTo>
                    <a:pt x="578" y="692"/>
                  </a:lnTo>
                  <a:lnTo>
                    <a:pt x="582" y="696"/>
                  </a:lnTo>
                  <a:lnTo>
                    <a:pt x="596" y="704"/>
                  </a:lnTo>
                  <a:lnTo>
                    <a:pt x="612" y="714"/>
                  </a:lnTo>
                  <a:lnTo>
                    <a:pt x="642" y="734"/>
                  </a:lnTo>
                  <a:lnTo>
                    <a:pt x="652" y="742"/>
                  </a:lnTo>
                  <a:lnTo>
                    <a:pt x="654" y="746"/>
                  </a:lnTo>
                  <a:lnTo>
                    <a:pt x="654" y="750"/>
                  </a:lnTo>
                  <a:lnTo>
                    <a:pt x="654" y="750"/>
                  </a:lnTo>
                  <a:lnTo>
                    <a:pt x="650" y="756"/>
                  </a:lnTo>
                  <a:lnTo>
                    <a:pt x="644" y="764"/>
                  </a:lnTo>
                  <a:lnTo>
                    <a:pt x="632" y="776"/>
                  </a:lnTo>
                  <a:lnTo>
                    <a:pt x="628" y="780"/>
                  </a:lnTo>
                  <a:lnTo>
                    <a:pt x="628" y="782"/>
                  </a:lnTo>
                  <a:lnTo>
                    <a:pt x="632" y="784"/>
                  </a:lnTo>
                  <a:lnTo>
                    <a:pt x="642" y="780"/>
                  </a:lnTo>
                  <a:lnTo>
                    <a:pt x="642" y="780"/>
                  </a:lnTo>
                  <a:lnTo>
                    <a:pt x="660" y="776"/>
                  </a:lnTo>
                  <a:lnTo>
                    <a:pt x="666" y="776"/>
                  </a:lnTo>
                  <a:lnTo>
                    <a:pt x="668" y="776"/>
                  </a:lnTo>
                  <a:lnTo>
                    <a:pt x="670" y="782"/>
                  </a:lnTo>
                  <a:lnTo>
                    <a:pt x="674" y="786"/>
                  </a:lnTo>
                  <a:lnTo>
                    <a:pt x="678" y="790"/>
                  </a:lnTo>
                  <a:lnTo>
                    <a:pt x="678" y="790"/>
                  </a:lnTo>
                  <a:lnTo>
                    <a:pt x="684" y="794"/>
                  </a:lnTo>
                  <a:lnTo>
                    <a:pt x="686" y="798"/>
                  </a:lnTo>
                  <a:lnTo>
                    <a:pt x="684" y="802"/>
                  </a:lnTo>
                  <a:lnTo>
                    <a:pt x="682" y="806"/>
                  </a:lnTo>
                  <a:lnTo>
                    <a:pt x="680" y="810"/>
                  </a:lnTo>
                  <a:lnTo>
                    <a:pt x="680" y="814"/>
                  </a:lnTo>
                  <a:lnTo>
                    <a:pt x="686" y="818"/>
                  </a:lnTo>
                  <a:lnTo>
                    <a:pt x="696" y="824"/>
                  </a:lnTo>
                  <a:lnTo>
                    <a:pt x="696" y="824"/>
                  </a:lnTo>
                  <a:lnTo>
                    <a:pt x="704" y="828"/>
                  </a:lnTo>
                  <a:lnTo>
                    <a:pt x="708" y="834"/>
                  </a:lnTo>
                  <a:lnTo>
                    <a:pt x="706" y="838"/>
                  </a:lnTo>
                  <a:lnTo>
                    <a:pt x="702" y="844"/>
                  </a:lnTo>
                  <a:lnTo>
                    <a:pt x="700" y="850"/>
                  </a:lnTo>
                  <a:lnTo>
                    <a:pt x="698" y="854"/>
                  </a:lnTo>
                  <a:lnTo>
                    <a:pt x="702" y="858"/>
                  </a:lnTo>
                  <a:lnTo>
                    <a:pt x="710" y="862"/>
                  </a:lnTo>
                  <a:lnTo>
                    <a:pt x="710" y="862"/>
                  </a:lnTo>
                  <a:lnTo>
                    <a:pt x="720" y="864"/>
                  </a:lnTo>
                  <a:lnTo>
                    <a:pt x="726" y="870"/>
                  </a:lnTo>
                  <a:lnTo>
                    <a:pt x="730" y="876"/>
                  </a:lnTo>
                  <a:lnTo>
                    <a:pt x="730" y="882"/>
                  </a:lnTo>
                  <a:lnTo>
                    <a:pt x="728" y="888"/>
                  </a:lnTo>
                  <a:lnTo>
                    <a:pt x="722" y="894"/>
                  </a:lnTo>
                  <a:lnTo>
                    <a:pt x="716" y="898"/>
                  </a:lnTo>
                  <a:lnTo>
                    <a:pt x="706" y="902"/>
                  </a:lnTo>
                  <a:lnTo>
                    <a:pt x="706" y="902"/>
                  </a:lnTo>
                  <a:lnTo>
                    <a:pt x="698" y="904"/>
                  </a:lnTo>
                  <a:lnTo>
                    <a:pt x="694" y="906"/>
                  </a:lnTo>
                  <a:lnTo>
                    <a:pt x="690" y="910"/>
                  </a:lnTo>
                  <a:lnTo>
                    <a:pt x="690" y="916"/>
                  </a:lnTo>
                  <a:lnTo>
                    <a:pt x="690" y="922"/>
                  </a:lnTo>
                  <a:lnTo>
                    <a:pt x="694" y="928"/>
                  </a:lnTo>
                  <a:lnTo>
                    <a:pt x="704" y="942"/>
                  </a:lnTo>
                  <a:lnTo>
                    <a:pt x="704" y="942"/>
                  </a:lnTo>
                  <a:lnTo>
                    <a:pt x="708" y="948"/>
                  </a:lnTo>
                  <a:lnTo>
                    <a:pt x="708" y="952"/>
                  </a:lnTo>
                  <a:lnTo>
                    <a:pt x="704" y="956"/>
                  </a:lnTo>
                  <a:lnTo>
                    <a:pt x="698" y="956"/>
                  </a:lnTo>
                  <a:lnTo>
                    <a:pt x="686" y="960"/>
                  </a:lnTo>
                  <a:lnTo>
                    <a:pt x="682" y="960"/>
                  </a:lnTo>
                  <a:lnTo>
                    <a:pt x="684" y="964"/>
                  </a:lnTo>
                  <a:lnTo>
                    <a:pt x="684" y="964"/>
                  </a:lnTo>
                  <a:lnTo>
                    <a:pt x="690" y="972"/>
                  </a:lnTo>
                  <a:lnTo>
                    <a:pt x="696" y="980"/>
                  </a:lnTo>
                  <a:lnTo>
                    <a:pt x="698" y="984"/>
                  </a:lnTo>
                  <a:lnTo>
                    <a:pt x="702" y="986"/>
                  </a:lnTo>
                  <a:lnTo>
                    <a:pt x="706" y="986"/>
                  </a:lnTo>
                  <a:lnTo>
                    <a:pt x="710" y="984"/>
                  </a:lnTo>
                  <a:lnTo>
                    <a:pt x="710" y="984"/>
                  </a:lnTo>
                  <a:lnTo>
                    <a:pt x="716" y="984"/>
                  </a:lnTo>
                  <a:lnTo>
                    <a:pt x="722" y="984"/>
                  </a:lnTo>
                  <a:lnTo>
                    <a:pt x="738" y="988"/>
                  </a:lnTo>
                  <a:lnTo>
                    <a:pt x="744" y="990"/>
                  </a:lnTo>
                  <a:lnTo>
                    <a:pt x="752" y="988"/>
                  </a:lnTo>
                  <a:lnTo>
                    <a:pt x="758" y="984"/>
                  </a:lnTo>
                  <a:lnTo>
                    <a:pt x="764" y="974"/>
                  </a:lnTo>
                  <a:lnTo>
                    <a:pt x="764" y="974"/>
                  </a:lnTo>
                  <a:lnTo>
                    <a:pt x="768" y="970"/>
                  </a:lnTo>
                  <a:lnTo>
                    <a:pt x="770" y="966"/>
                  </a:lnTo>
                  <a:lnTo>
                    <a:pt x="780" y="960"/>
                  </a:lnTo>
                  <a:lnTo>
                    <a:pt x="790" y="960"/>
                  </a:lnTo>
                  <a:lnTo>
                    <a:pt x="800" y="960"/>
                  </a:lnTo>
                  <a:lnTo>
                    <a:pt x="808" y="962"/>
                  </a:lnTo>
                  <a:lnTo>
                    <a:pt x="816" y="966"/>
                  </a:lnTo>
                  <a:lnTo>
                    <a:pt x="818" y="970"/>
                  </a:lnTo>
                  <a:lnTo>
                    <a:pt x="818" y="972"/>
                  </a:lnTo>
                  <a:lnTo>
                    <a:pt x="818" y="972"/>
                  </a:lnTo>
                  <a:lnTo>
                    <a:pt x="818" y="972"/>
                  </a:lnTo>
                  <a:lnTo>
                    <a:pt x="812" y="978"/>
                  </a:lnTo>
                  <a:lnTo>
                    <a:pt x="810" y="980"/>
                  </a:lnTo>
                  <a:lnTo>
                    <a:pt x="812" y="982"/>
                  </a:lnTo>
                  <a:lnTo>
                    <a:pt x="818" y="982"/>
                  </a:lnTo>
                  <a:lnTo>
                    <a:pt x="822" y="984"/>
                  </a:lnTo>
                  <a:lnTo>
                    <a:pt x="828" y="986"/>
                  </a:lnTo>
                  <a:lnTo>
                    <a:pt x="828" y="990"/>
                  </a:lnTo>
                  <a:lnTo>
                    <a:pt x="826" y="994"/>
                  </a:lnTo>
                  <a:lnTo>
                    <a:pt x="826" y="994"/>
                  </a:lnTo>
                  <a:lnTo>
                    <a:pt x="824" y="998"/>
                  </a:lnTo>
                  <a:lnTo>
                    <a:pt x="824" y="1000"/>
                  </a:lnTo>
                  <a:lnTo>
                    <a:pt x="828" y="1006"/>
                  </a:lnTo>
                  <a:lnTo>
                    <a:pt x="836" y="1010"/>
                  </a:lnTo>
                  <a:lnTo>
                    <a:pt x="846" y="1014"/>
                  </a:lnTo>
                  <a:lnTo>
                    <a:pt x="866" y="1020"/>
                  </a:lnTo>
                  <a:lnTo>
                    <a:pt x="872" y="1022"/>
                  </a:lnTo>
                  <a:lnTo>
                    <a:pt x="874" y="1024"/>
                  </a:lnTo>
                  <a:lnTo>
                    <a:pt x="874" y="1024"/>
                  </a:lnTo>
                  <a:lnTo>
                    <a:pt x="874" y="1024"/>
                  </a:lnTo>
                  <a:lnTo>
                    <a:pt x="868" y="1034"/>
                  </a:lnTo>
                  <a:lnTo>
                    <a:pt x="866" y="1040"/>
                  </a:lnTo>
                  <a:lnTo>
                    <a:pt x="868" y="1044"/>
                  </a:lnTo>
                  <a:lnTo>
                    <a:pt x="874" y="1050"/>
                  </a:lnTo>
                  <a:lnTo>
                    <a:pt x="874" y="1050"/>
                  </a:lnTo>
                  <a:lnTo>
                    <a:pt x="874" y="1052"/>
                  </a:lnTo>
                  <a:lnTo>
                    <a:pt x="872" y="1054"/>
                  </a:lnTo>
                  <a:lnTo>
                    <a:pt x="862" y="1052"/>
                  </a:lnTo>
                  <a:lnTo>
                    <a:pt x="848" y="1048"/>
                  </a:lnTo>
                  <a:lnTo>
                    <a:pt x="832" y="1040"/>
                  </a:lnTo>
                  <a:lnTo>
                    <a:pt x="832" y="1040"/>
                  </a:lnTo>
                  <a:lnTo>
                    <a:pt x="822" y="1036"/>
                  </a:lnTo>
                  <a:lnTo>
                    <a:pt x="810" y="1032"/>
                  </a:lnTo>
                  <a:lnTo>
                    <a:pt x="784" y="1028"/>
                  </a:lnTo>
                  <a:lnTo>
                    <a:pt x="758" y="1028"/>
                  </a:lnTo>
                  <a:lnTo>
                    <a:pt x="748" y="1030"/>
                  </a:lnTo>
                  <a:lnTo>
                    <a:pt x="742" y="1032"/>
                  </a:lnTo>
                  <a:lnTo>
                    <a:pt x="742" y="1032"/>
                  </a:lnTo>
                  <a:lnTo>
                    <a:pt x="738" y="1036"/>
                  </a:lnTo>
                  <a:lnTo>
                    <a:pt x="740" y="1042"/>
                  </a:lnTo>
                  <a:lnTo>
                    <a:pt x="744" y="1046"/>
                  </a:lnTo>
                  <a:lnTo>
                    <a:pt x="750" y="1050"/>
                  </a:lnTo>
                  <a:lnTo>
                    <a:pt x="764" y="1056"/>
                  </a:lnTo>
                  <a:lnTo>
                    <a:pt x="782" y="1060"/>
                  </a:lnTo>
                  <a:lnTo>
                    <a:pt x="782" y="1060"/>
                  </a:lnTo>
                  <a:lnTo>
                    <a:pt x="796" y="1060"/>
                  </a:lnTo>
                  <a:lnTo>
                    <a:pt x="804" y="1064"/>
                  </a:lnTo>
                  <a:lnTo>
                    <a:pt x="810" y="1068"/>
                  </a:lnTo>
                  <a:lnTo>
                    <a:pt x="816" y="1072"/>
                  </a:lnTo>
                  <a:lnTo>
                    <a:pt x="820" y="1078"/>
                  </a:lnTo>
                  <a:lnTo>
                    <a:pt x="824" y="1082"/>
                  </a:lnTo>
                  <a:lnTo>
                    <a:pt x="832" y="1086"/>
                  </a:lnTo>
                  <a:lnTo>
                    <a:pt x="844" y="1088"/>
                  </a:lnTo>
                  <a:lnTo>
                    <a:pt x="844" y="1088"/>
                  </a:lnTo>
                  <a:lnTo>
                    <a:pt x="856" y="1090"/>
                  </a:lnTo>
                  <a:lnTo>
                    <a:pt x="864" y="1092"/>
                  </a:lnTo>
                  <a:lnTo>
                    <a:pt x="868" y="1096"/>
                  </a:lnTo>
                  <a:lnTo>
                    <a:pt x="870" y="1098"/>
                  </a:lnTo>
                  <a:lnTo>
                    <a:pt x="866" y="1108"/>
                  </a:lnTo>
                  <a:lnTo>
                    <a:pt x="866" y="1112"/>
                  </a:lnTo>
                  <a:lnTo>
                    <a:pt x="868" y="1118"/>
                  </a:lnTo>
                  <a:lnTo>
                    <a:pt x="868" y="1118"/>
                  </a:lnTo>
                  <a:lnTo>
                    <a:pt x="872" y="1122"/>
                  </a:lnTo>
                  <a:lnTo>
                    <a:pt x="876" y="1120"/>
                  </a:lnTo>
                  <a:lnTo>
                    <a:pt x="880" y="1118"/>
                  </a:lnTo>
                  <a:lnTo>
                    <a:pt x="882" y="1114"/>
                  </a:lnTo>
                  <a:lnTo>
                    <a:pt x="888" y="1106"/>
                  </a:lnTo>
                  <a:lnTo>
                    <a:pt x="888" y="1106"/>
                  </a:lnTo>
                  <a:lnTo>
                    <a:pt x="890" y="1110"/>
                  </a:lnTo>
                  <a:lnTo>
                    <a:pt x="890" y="1110"/>
                  </a:lnTo>
                  <a:lnTo>
                    <a:pt x="888" y="1116"/>
                  </a:lnTo>
                  <a:lnTo>
                    <a:pt x="888" y="1122"/>
                  </a:lnTo>
                  <a:lnTo>
                    <a:pt x="882" y="1134"/>
                  </a:lnTo>
                  <a:lnTo>
                    <a:pt x="876" y="1148"/>
                  </a:lnTo>
                  <a:lnTo>
                    <a:pt x="872" y="1164"/>
                  </a:lnTo>
                  <a:lnTo>
                    <a:pt x="872" y="1164"/>
                  </a:lnTo>
                  <a:lnTo>
                    <a:pt x="870" y="1170"/>
                  </a:lnTo>
                  <a:lnTo>
                    <a:pt x="872" y="1176"/>
                  </a:lnTo>
                  <a:lnTo>
                    <a:pt x="876" y="1182"/>
                  </a:lnTo>
                  <a:lnTo>
                    <a:pt x="876" y="1184"/>
                  </a:lnTo>
                  <a:lnTo>
                    <a:pt x="876" y="1186"/>
                  </a:lnTo>
                  <a:lnTo>
                    <a:pt x="866" y="1192"/>
                  </a:lnTo>
                  <a:lnTo>
                    <a:pt x="866" y="1192"/>
                  </a:lnTo>
                  <a:lnTo>
                    <a:pt x="858" y="1194"/>
                  </a:lnTo>
                  <a:lnTo>
                    <a:pt x="850" y="1196"/>
                  </a:lnTo>
                  <a:lnTo>
                    <a:pt x="838" y="1192"/>
                  </a:lnTo>
                  <a:lnTo>
                    <a:pt x="828" y="1190"/>
                  </a:lnTo>
                  <a:lnTo>
                    <a:pt x="822" y="1190"/>
                  </a:lnTo>
                  <a:lnTo>
                    <a:pt x="818" y="1194"/>
                  </a:lnTo>
                  <a:lnTo>
                    <a:pt x="818" y="1194"/>
                  </a:lnTo>
                  <a:lnTo>
                    <a:pt x="812" y="1196"/>
                  </a:lnTo>
                  <a:lnTo>
                    <a:pt x="806" y="1198"/>
                  </a:lnTo>
                  <a:lnTo>
                    <a:pt x="796" y="1202"/>
                  </a:lnTo>
                  <a:lnTo>
                    <a:pt x="788" y="1204"/>
                  </a:lnTo>
                  <a:lnTo>
                    <a:pt x="786" y="1206"/>
                  </a:lnTo>
                  <a:lnTo>
                    <a:pt x="788" y="1210"/>
                  </a:lnTo>
                  <a:lnTo>
                    <a:pt x="788" y="1210"/>
                  </a:lnTo>
                  <a:lnTo>
                    <a:pt x="788" y="1212"/>
                  </a:lnTo>
                  <a:lnTo>
                    <a:pt x="788" y="1214"/>
                  </a:lnTo>
                  <a:lnTo>
                    <a:pt x="784" y="1214"/>
                  </a:lnTo>
                  <a:lnTo>
                    <a:pt x="784" y="1216"/>
                  </a:lnTo>
                  <a:lnTo>
                    <a:pt x="784" y="1216"/>
                  </a:lnTo>
                  <a:lnTo>
                    <a:pt x="790" y="1222"/>
                  </a:lnTo>
                  <a:lnTo>
                    <a:pt x="790" y="1222"/>
                  </a:lnTo>
                  <a:lnTo>
                    <a:pt x="794" y="1226"/>
                  </a:lnTo>
                  <a:lnTo>
                    <a:pt x="794" y="1228"/>
                  </a:lnTo>
                  <a:lnTo>
                    <a:pt x="792" y="1232"/>
                  </a:lnTo>
                  <a:lnTo>
                    <a:pt x="788" y="1234"/>
                  </a:lnTo>
                  <a:lnTo>
                    <a:pt x="778" y="1240"/>
                  </a:lnTo>
                  <a:lnTo>
                    <a:pt x="774" y="1242"/>
                  </a:lnTo>
                  <a:lnTo>
                    <a:pt x="774" y="1246"/>
                  </a:lnTo>
                  <a:lnTo>
                    <a:pt x="774" y="1246"/>
                  </a:lnTo>
                  <a:lnTo>
                    <a:pt x="774" y="1252"/>
                  </a:lnTo>
                  <a:lnTo>
                    <a:pt x="772" y="1260"/>
                  </a:lnTo>
                  <a:lnTo>
                    <a:pt x="762" y="1284"/>
                  </a:lnTo>
                  <a:lnTo>
                    <a:pt x="762" y="1284"/>
                  </a:lnTo>
                  <a:lnTo>
                    <a:pt x="762" y="1292"/>
                  </a:lnTo>
                  <a:lnTo>
                    <a:pt x="762" y="1296"/>
                  </a:lnTo>
                  <a:lnTo>
                    <a:pt x="766" y="1300"/>
                  </a:lnTo>
                  <a:lnTo>
                    <a:pt x="772" y="1302"/>
                  </a:lnTo>
                  <a:lnTo>
                    <a:pt x="788" y="1306"/>
                  </a:lnTo>
                  <a:lnTo>
                    <a:pt x="810" y="1306"/>
                  </a:lnTo>
                  <a:lnTo>
                    <a:pt x="810" y="1306"/>
                  </a:lnTo>
                  <a:lnTo>
                    <a:pt x="800" y="1312"/>
                  </a:lnTo>
                  <a:lnTo>
                    <a:pt x="790" y="1320"/>
                  </a:lnTo>
                  <a:lnTo>
                    <a:pt x="782" y="1328"/>
                  </a:lnTo>
                  <a:lnTo>
                    <a:pt x="776" y="1338"/>
                  </a:lnTo>
                  <a:lnTo>
                    <a:pt x="772" y="1346"/>
                  </a:lnTo>
                  <a:lnTo>
                    <a:pt x="772" y="1354"/>
                  </a:lnTo>
                  <a:lnTo>
                    <a:pt x="774" y="1362"/>
                  </a:lnTo>
                  <a:lnTo>
                    <a:pt x="780" y="1368"/>
                  </a:lnTo>
                  <a:lnTo>
                    <a:pt x="780" y="1368"/>
                  </a:lnTo>
                  <a:lnTo>
                    <a:pt x="786" y="1374"/>
                  </a:lnTo>
                  <a:lnTo>
                    <a:pt x="790" y="1378"/>
                  </a:lnTo>
                  <a:lnTo>
                    <a:pt x="792" y="1384"/>
                  </a:lnTo>
                  <a:lnTo>
                    <a:pt x="792" y="1390"/>
                  </a:lnTo>
                  <a:lnTo>
                    <a:pt x="792" y="1392"/>
                  </a:lnTo>
                  <a:lnTo>
                    <a:pt x="796" y="1392"/>
                  </a:lnTo>
                  <a:lnTo>
                    <a:pt x="796" y="1392"/>
                  </a:lnTo>
                  <a:lnTo>
                    <a:pt x="806" y="1394"/>
                  </a:lnTo>
                  <a:lnTo>
                    <a:pt x="812" y="1400"/>
                  </a:lnTo>
                  <a:lnTo>
                    <a:pt x="818" y="1406"/>
                  </a:lnTo>
                  <a:lnTo>
                    <a:pt x="818" y="1410"/>
                  </a:lnTo>
                  <a:lnTo>
                    <a:pt x="818" y="1414"/>
                  </a:lnTo>
                  <a:lnTo>
                    <a:pt x="818" y="1414"/>
                  </a:lnTo>
                  <a:lnTo>
                    <a:pt x="818" y="1420"/>
                  </a:lnTo>
                  <a:lnTo>
                    <a:pt x="818" y="1422"/>
                  </a:lnTo>
                  <a:lnTo>
                    <a:pt x="824" y="1426"/>
                  </a:lnTo>
                  <a:lnTo>
                    <a:pt x="828" y="1430"/>
                  </a:lnTo>
                  <a:lnTo>
                    <a:pt x="830" y="1434"/>
                  </a:lnTo>
                  <a:lnTo>
                    <a:pt x="830" y="1440"/>
                  </a:lnTo>
                  <a:lnTo>
                    <a:pt x="830" y="1440"/>
                  </a:lnTo>
                  <a:lnTo>
                    <a:pt x="830" y="1450"/>
                  </a:lnTo>
                  <a:lnTo>
                    <a:pt x="834" y="1452"/>
                  </a:lnTo>
                  <a:lnTo>
                    <a:pt x="836" y="1454"/>
                  </a:lnTo>
                  <a:lnTo>
                    <a:pt x="836" y="1462"/>
                  </a:lnTo>
                  <a:lnTo>
                    <a:pt x="836" y="1462"/>
                  </a:lnTo>
                  <a:lnTo>
                    <a:pt x="836" y="1476"/>
                  </a:lnTo>
                  <a:lnTo>
                    <a:pt x="836" y="1482"/>
                  </a:lnTo>
                  <a:lnTo>
                    <a:pt x="840" y="1488"/>
                  </a:lnTo>
                  <a:lnTo>
                    <a:pt x="842" y="1490"/>
                  </a:lnTo>
                  <a:lnTo>
                    <a:pt x="848" y="1488"/>
                  </a:lnTo>
                  <a:lnTo>
                    <a:pt x="852" y="1482"/>
                  </a:lnTo>
                  <a:lnTo>
                    <a:pt x="860" y="1470"/>
                  </a:lnTo>
                  <a:lnTo>
                    <a:pt x="860" y="1470"/>
                  </a:lnTo>
                  <a:lnTo>
                    <a:pt x="870" y="1454"/>
                  </a:lnTo>
                  <a:lnTo>
                    <a:pt x="872" y="1454"/>
                  </a:lnTo>
                  <a:lnTo>
                    <a:pt x="874" y="1456"/>
                  </a:lnTo>
                  <a:lnTo>
                    <a:pt x="876" y="1462"/>
                  </a:lnTo>
                  <a:lnTo>
                    <a:pt x="878" y="1462"/>
                  </a:lnTo>
                  <a:lnTo>
                    <a:pt x="882" y="1460"/>
                  </a:lnTo>
                  <a:lnTo>
                    <a:pt x="882" y="1460"/>
                  </a:lnTo>
                  <a:lnTo>
                    <a:pt x="888" y="1456"/>
                  </a:lnTo>
                  <a:lnTo>
                    <a:pt x="894" y="1454"/>
                  </a:lnTo>
                  <a:lnTo>
                    <a:pt x="900" y="1452"/>
                  </a:lnTo>
                  <a:lnTo>
                    <a:pt x="906" y="1454"/>
                  </a:lnTo>
                  <a:lnTo>
                    <a:pt x="912" y="1456"/>
                  </a:lnTo>
                  <a:lnTo>
                    <a:pt x="916" y="1458"/>
                  </a:lnTo>
                  <a:lnTo>
                    <a:pt x="918" y="1464"/>
                  </a:lnTo>
                  <a:lnTo>
                    <a:pt x="920" y="1470"/>
                  </a:lnTo>
                  <a:lnTo>
                    <a:pt x="920" y="1470"/>
                  </a:lnTo>
                  <a:lnTo>
                    <a:pt x="922" y="1474"/>
                  </a:lnTo>
                  <a:lnTo>
                    <a:pt x="920" y="1474"/>
                  </a:lnTo>
                  <a:lnTo>
                    <a:pt x="912" y="1470"/>
                  </a:lnTo>
                  <a:lnTo>
                    <a:pt x="902" y="1464"/>
                  </a:lnTo>
                  <a:lnTo>
                    <a:pt x="896" y="1462"/>
                  </a:lnTo>
                  <a:lnTo>
                    <a:pt x="890" y="1464"/>
                  </a:lnTo>
                  <a:lnTo>
                    <a:pt x="890" y="1464"/>
                  </a:lnTo>
                  <a:lnTo>
                    <a:pt x="888" y="1466"/>
                  </a:lnTo>
                  <a:lnTo>
                    <a:pt x="888" y="1468"/>
                  </a:lnTo>
                  <a:lnTo>
                    <a:pt x="894" y="1474"/>
                  </a:lnTo>
                  <a:lnTo>
                    <a:pt x="898" y="1474"/>
                  </a:lnTo>
                  <a:lnTo>
                    <a:pt x="898" y="1476"/>
                  </a:lnTo>
                  <a:lnTo>
                    <a:pt x="896" y="1478"/>
                  </a:lnTo>
                  <a:lnTo>
                    <a:pt x="890" y="1478"/>
                  </a:lnTo>
                  <a:lnTo>
                    <a:pt x="890" y="1478"/>
                  </a:lnTo>
                  <a:lnTo>
                    <a:pt x="884" y="1480"/>
                  </a:lnTo>
                  <a:lnTo>
                    <a:pt x="880" y="1480"/>
                  </a:lnTo>
                  <a:lnTo>
                    <a:pt x="880" y="1484"/>
                  </a:lnTo>
                  <a:lnTo>
                    <a:pt x="880" y="1486"/>
                  </a:lnTo>
                  <a:lnTo>
                    <a:pt x="880" y="1488"/>
                  </a:lnTo>
                  <a:lnTo>
                    <a:pt x="880" y="1490"/>
                  </a:lnTo>
                  <a:lnTo>
                    <a:pt x="876" y="1492"/>
                  </a:lnTo>
                  <a:lnTo>
                    <a:pt x="868" y="1492"/>
                  </a:lnTo>
                  <a:lnTo>
                    <a:pt x="868" y="1492"/>
                  </a:lnTo>
                  <a:lnTo>
                    <a:pt x="856" y="1494"/>
                  </a:lnTo>
                  <a:lnTo>
                    <a:pt x="856" y="1496"/>
                  </a:lnTo>
                  <a:lnTo>
                    <a:pt x="856" y="1496"/>
                  </a:lnTo>
                  <a:lnTo>
                    <a:pt x="860" y="1500"/>
                  </a:lnTo>
                  <a:lnTo>
                    <a:pt x="860" y="1502"/>
                  </a:lnTo>
                  <a:lnTo>
                    <a:pt x="858" y="1504"/>
                  </a:lnTo>
                  <a:lnTo>
                    <a:pt x="858" y="1504"/>
                  </a:lnTo>
                  <a:lnTo>
                    <a:pt x="854" y="1506"/>
                  </a:lnTo>
                  <a:lnTo>
                    <a:pt x="854" y="1506"/>
                  </a:lnTo>
                  <a:lnTo>
                    <a:pt x="856" y="1510"/>
                  </a:lnTo>
                  <a:lnTo>
                    <a:pt x="860" y="1514"/>
                  </a:lnTo>
                  <a:lnTo>
                    <a:pt x="862" y="1516"/>
                  </a:lnTo>
                  <a:lnTo>
                    <a:pt x="860" y="1518"/>
                  </a:lnTo>
                  <a:lnTo>
                    <a:pt x="860" y="1518"/>
                  </a:lnTo>
                  <a:lnTo>
                    <a:pt x="860" y="1522"/>
                  </a:lnTo>
                  <a:lnTo>
                    <a:pt x="860" y="1526"/>
                  </a:lnTo>
                  <a:lnTo>
                    <a:pt x="862" y="1534"/>
                  </a:lnTo>
                  <a:lnTo>
                    <a:pt x="874" y="1554"/>
                  </a:lnTo>
                  <a:lnTo>
                    <a:pt x="874" y="1554"/>
                  </a:lnTo>
                  <a:lnTo>
                    <a:pt x="878" y="1558"/>
                  </a:lnTo>
                  <a:lnTo>
                    <a:pt x="882" y="1560"/>
                  </a:lnTo>
                  <a:lnTo>
                    <a:pt x="890" y="1562"/>
                  </a:lnTo>
                  <a:lnTo>
                    <a:pt x="898" y="1562"/>
                  </a:lnTo>
                  <a:lnTo>
                    <a:pt x="898" y="1564"/>
                  </a:lnTo>
                  <a:lnTo>
                    <a:pt x="898" y="1568"/>
                  </a:lnTo>
                  <a:lnTo>
                    <a:pt x="898" y="1568"/>
                  </a:lnTo>
                  <a:lnTo>
                    <a:pt x="896" y="1572"/>
                  </a:lnTo>
                  <a:lnTo>
                    <a:pt x="898" y="1576"/>
                  </a:lnTo>
                  <a:lnTo>
                    <a:pt x="902" y="1582"/>
                  </a:lnTo>
                  <a:lnTo>
                    <a:pt x="906" y="1590"/>
                  </a:lnTo>
                  <a:lnTo>
                    <a:pt x="908" y="1594"/>
                  </a:lnTo>
                  <a:lnTo>
                    <a:pt x="908" y="1598"/>
                  </a:lnTo>
                  <a:lnTo>
                    <a:pt x="908" y="1598"/>
                  </a:lnTo>
                  <a:lnTo>
                    <a:pt x="908" y="1606"/>
                  </a:lnTo>
                  <a:lnTo>
                    <a:pt x="910" y="1610"/>
                  </a:lnTo>
                  <a:lnTo>
                    <a:pt x="914" y="1614"/>
                  </a:lnTo>
                  <a:lnTo>
                    <a:pt x="926" y="1618"/>
                  </a:lnTo>
                  <a:lnTo>
                    <a:pt x="926" y="1618"/>
                  </a:lnTo>
                  <a:lnTo>
                    <a:pt x="932" y="1622"/>
                  </a:lnTo>
                  <a:lnTo>
                    <a:pt x="934" y="1626"/>
                  </a:lnTo>
                  <a:lnTo>
                    <a:pt x="936" y="1630"/>
                  </a:lnTo>
                  <a:lnTo>
                    <a:pt x="934" y="1634"/>
                  </a:lnTo>
                  <a:lnTo>
                    <a:pt x="934" y="1640"/>
                  </a:lnTo>
                  <a:lnTo>
                    <a:pt x="934" y="1640"/>
                  </a:lnTo>
                  <a:lnTo>
                    <a:pt x="938" y="1640"/>
                  </a:lnTo>
                  <a:lnTo>
                    <a:pt x="938" y="1640"/>
                  </a:lnTo>
                  <a:lnTo>
                    <a:pt x="942" y="1640"/>
                  </a:lnTo>
                  <a:lnTo>
                    <a:pt x="944" y="1640"/>
                  </a:lnTo>
                  <a:lnTo>
                    <a:pt x="946" y="1648"/>
                  </a:lnTo>
                  <a:lnTo>
                    <a:pt x="946" y="1654"/>
                  </a:lnTo>
                  <a:lnTo>
                    <a:pt x="948" y="1656"/>
                  </a:lnTo>
                  <a:lnTo>
                    <a:pt x="950" y="1656"/>
                  </a:lnTo>
                  <a:lnTo>
                    <a:pt x="950" y="1656"/>
                  </a:lnTo>
                  <a:lnTo>
                    <a:pt x="956" y="1656"/>
                  </a:lnTo>
                  <a:lnTo>
                    <a:pt x="958" y="1656"/>
                  </a:lnTo>
                  <a:lnTo>
                    <a:pt x="958" y="1662"/>
                  </a:lnTo>
                  <a:lnTo>
                    <a:pt x="954" y="1672"/>
                  </a:lnTo>
                  <a:lnTo>
                    <a:pt x="954" y="1672"/>
                  </a:lnTo>
                  <a:lnTo>
                    <a:pt x="952" y="1676"/>
                  </a:lnTo>
                  <a:lnTo>
                    <a:pt x="956" y="1678"/>
                  </a:lnTo>
                  <a:lnTo>
                    <a:pt x="966" y="1678"/>
                  </a:lnTo>
                  <a:lnTo>
                    <a:pt x="978" y="1678"/>
                  </a:lnTo>
                  <a:lnTo>
                    <a:pt x="980" y="1680"/>
                  </a:lnTo>
                  <a:lnTo>
                    <a:pt x="980" y="1684"/>
                  </a:lnTo>
                  <a:lnTo>
                    <a:pt x="980" y="1684"/>
                  </a:lnTo>
                  <a:lnTo>
                    <a:pt x="978" y="1690"/>
                  </a:lnTo>
                  <a:lnTo>
                    <a:pt x="978" y="1692"/>
                  </a:lnTo>
                  <a:lnTo>
                    <a:pt x="980" y="1694"/>
                  </a:lnTo>
                  <a:lnTo>
                    <a:pt x="982" y="1694"/>
                  </a:lnTo>
                  <a:lnTo>
                    <a:pt x="990" y="1694"/>
                  </a:lnTo>
                  <a:lnTo>
                    <a:pt x="994" y="1696"/>
                  </a:lnTo>
                  <a:lnTo>
                    <a:pt x="996" y="1698"/>
                  </a:lnTo>
                  <a:lnTo>
                    <a:pt x="996" y="1698"/>
                  </a:lnTo>
                  <a:lnTo>
                    <a:pt x="998" y="1700"/>
                  </a:lnTo>
                  <a:lnTo>
                    <a:pt x="996" y="1702"/>
                  </a:lnTo>
                  <a:lnTo>
                    <a:pt x="994" y="1704"/>
                  </a:lnTo>
                  <a:lnTo>
                    <a:pt x="990" y="1706"/>
                  </a:lnTo>
                  <a:lnTo>
                    <a:pt x="990" y="1708"/>
                  </a:lnTo>
                  <a:lnTo>
                    <a:pt x="990" y="1712"/>
                  </a:lnTo>
                  <a:lnTo>
                    <a:pt x="990" y="1712"/>
                  </a:lnTo>
                  <a:lnTo>
                    <a:pt x="992" y="1722"/>
                  </a:lnTo>
                  <a:lnTo>
                    <a:pt x="996" y="1724"/>
                  </a:lnTo>
                  <a:lnTo>
                    <a:pt x="1000" y="1726"/>
                  </a:lnTo>
                  <a:lnTo>
                    <a:pt x="1004" y="1726"/>
                  </a:lnTo>
                  <a:lnTo>
                    <a:pt x="1010" y="1726"/>
                  </a:lnTo>
                  <a:lnTo>
                    <a:pt x="1016" y="1722"/>
                  </a:lnTo>
                  <a:lnTo>
                    <a:pt x="1024" y="1718"/>
                  </a:lnTo>
                  <a:lnTo>
                    <a:pt x="1024" y="1718"/>
                  </a:lnTo>
                  <a:lnTo>
                    <a:pt x="1032" y="1712"/>
                  </a:lnTo>
                  <a:lnTo>
                    <a:pt x="1038" y="1712"/>
                  </a:lnTo>
                  <a:lnTo>
                    <a:pt x="1040" y="1712"/>
                  </a:lnTo>
                  <a:lnTo>
                    <a:pt x="1044" y="1714"/>
                  </a:lnTo>
                  <a:lnTo>
                    <a:pt x="1048" y="1716"/>
                  </a:lnTo>
                  <a:lnTo>
                    <a:pt x="1050" y="1716"/>
                  </a:lnTo>
                  <a:lnTo>
                    <a:pt x="1054" y="1714"/>
                  </a:lnTo>
                  <a:lnTo>
                    <a:pt x="1054" y="1714"/>
                  </a:lnTo>
                  <a:lnTo>
                    <a:pt x="1064" y="1708"/>
                  </a:lnTo>
                  <a:lnTo>
                    <a:pt x="1072" y="1704"/>
                  </a:lnTo>
                  <a:lnTo>
                    <a:pt x="1080" y="1700"/>
                  </a:lnTo>
                  <a:lnTo>
                    <a:pt x="1080" y="1696"/>
                  </a:lnTo>
                  <a:lnTo>
                    <a:pt x="1080" y="1692"/>
                  </a:lnTo>
                  <a:lnTo>
                    <a:pt x="1080" y="1692"/>
                  </a:lnTo>
                  <a:lnTo>
                    <a:pt x="1080" y="1688"/>
                  </a:lnTo>
                  <a:lnTo>
                    <a:pt x="1082" y="1686"/>
                  </a:lnTo>
                  <a:lnTo>
                    <a:pt x="1084" y="1688"/>
                  </a:lnTo>
                  <a:lnTo>
                    <a:pt x="1086" y="1690"/>
                  </a:lnTo>
                  <a:lnTo>
                    <a:pt x="1088" y="1694"/>
                  </a:lnTo>
                  <a:lnTo>
                    <a:pt x="1090" y="1698"/>
                  </a:lnTo>
                  <a:lnTo>
                    <a:pt x="1090" y="1704"/>
                  </a:lnTo>
                  <a:lnTo>
                    <a:pt x="1086" y="1710"/>
                  </a:lnTo>
                  <a:lnTo>
                    <a:pt x="1086" y="1710"/>
                  </a:lnTo>
                  <a:lnTo>
                    <a:pt x="1078" y="1718"/>
                  </a:lnTo>
                  <a:lnTo>
                    <a:pt x="1076" y="1726"/>
                  </a:lnTo>
                  <a:lnTo>
                    <a:pt x="1076" y="1728"/>
                  </a:lnTo>
                  <a:lnTo>
                    <a:pt x="1078" y="1732"/>
                  </a:lnTo>
                  <a:lnTo>
                    <a:pt x="1090" y="1738"/>
                  </a:lnTo>
                  <a:lnTo>
                    <a:pt x="1090" y="1738"/>
                  </a:lnTo>
                  <a:lnTo>
                    <a:pt x="1098" y="1740"/>
                  </a:lnTo>
                  <a:lnTo>
                    <a:pt x="1106" y="1740"/>
                  </a:lnTo>
                  <a:lnTo>
                    <a:pt x="1120" y="1738"/>
                  </a:lnTo>
                  <a:lnTo>
                    <a:pt x="1124" y="1738"/>
                  </a:lnTo>
                  <a:lnTo>
                    <a:pt x="1126" y="1740"/>
                  </a:lnTo>
                  <a:lnTo>
                    <a:pt x="1126" y="1744"/>
                  </a:lnTo>
                  <a:lnTo>
                    <a:pt x="1120" y="1752"/>
                  </a:lnTo>
                  <a:lnTo>
                    <a:pt x="1120" y="1752"/>
                  </a:lnTo>
                  <a:lnTo>
                    <a:pt x="1116" y="1758"/>
                  </a:lnTo>
                  <a:lnTo>
                    <a:pt x="1116" y="1762"/>
                  </a:lnTo>
                  <a:lnTo>
                    <a:pt x="1118" y="1766"/>
                  </a:lnTo>
                  <a:lnTo>
                    <a:pt x="1122" y="1768"/>
                  </a:lnTo>
                  <a:lnTo>
                    <a:pt x="1126" y="1770"/>
                  </a:lnTo>
                  <a:lnTo>
                    <a:pt x="1132" y="1770"/>
                  </a:lnTo>
                  <a:lnTo>
                    <a:pt x="1136" y="1768"/>
                  </a:lnTo>
                  <a:lnTo>
                    <a:pt x="1140" y="1766"/>
                  </a:lnTo>
                  <a:lnTo>
                    <a:pt x="1140" y="1766"/>
                  </a:lnTo>
                  <a:lnTo>
                    <a:pt x="1150" y="1760"/>
                  </a:lnTo>
                  <a:lnTo>
                    <a:pt x="1154" y="1758"/>
                  </a:lnTo>
                  <a:lnTo>
                    <a:pt x="1156" y="1758"/>
                  </a:lnTo>
                  <a:lnTo>
                    <a:pt x="1162" y="1762"/>
                  </a:lnTo>
                  <a:lnTo>
                    <a:pt x="1170" y="1770"/>
                  </a:lnTo>
                  <a:lnTo>
                    <a:pt x="1170" y="1770"/>
                  </a:lnTo>
                  <a:lnTo>
                    <a:pt x="1182" y="1776"/>
                  </a:lnTo>
                  <a:lnTo>
                    <a:pt x="1186" y="1776"/>
                  </a:lnTo>
                  <a:lnTo>
                    <a:pt x="1190" y="1776"/>
                  </a:lnTo>
                  <a:lnTo>
                    <a:pt x="1194" y="1774"/>
                  </a:lnTo>
                  <a:lnTo>
                    <a:pt x="1196" y="1768"/>
                  </a:lnTo>
                  <a:lnTo>
                    <a:pt x="1198" y="1764"/>
                  </a:lnTo>
                  <a:lnTo>
                    <a:pt x="1200" y="1756"/>
                  </a:lnTo>
                  <a:lnTo>
                    <a:pt x="1200" y="1756"/>
                  </a:lnTo>
                  <a:lnTo>
                    <a:pt x="1200" y="1750"/>
                  </a:lnTo>
                  <a:lnTo>
                    <a:pt x="1198" y="1746"/>
                  </a:lnTo>
                  <a:lnTo>
                    <a:pt x="1194" y="1746"/>
                  </a:lnTo>
                  <a:lnTo>
                    <a:pt x="1192" y="1746"/>
                  </a:lnTo>
                  <a:lnTo>
                    <a:pt x="1186" y="1746"/>
                  </a:lnTo>
                  <a:lnTo>
                    <a:pt x="1186" y="1746"/>
                  </a:lnTo>
                  <a:lnTo>
                    <a:pt x="1186" y="1744"/>
                  </a:lnTo>
                  <a:lnTo>
                    <a:pt x="1186" y="1744"/>
                  </a:lnTo>
                  <a:lnTo>
                    <a:pt x="1190" y="1740"/>
                  </a:lnTo>
                  <a:lnTo>
                    <a:pt x="1194" y="1738"/>
                  </a:lnTo>
                  <a:lnTo>
                    <a:pt x="1204" y="1734"/>
                  </a:lnTo>
                  <a:lnTo>
                    <a:pt x="1208" y="1732"/>
                  </a:lnTo>
                  <a:lnTo>
                    <a:pt x="1210" y="1728"/>
                  </a:lnTo>
                  <a:lnTo>
                    <a:pt x="1212" y="1724"/>
                  </a:lnTo>
                  <a:lnTo>
                    <a:pt x="1212" y="1718"/>
                  </a:lnTo>
                  <a:lnTo>
                    <a:pt x="1212" y="1718"/>
                  </a:lnTo>
                  <a:lnTo>
                    <a:pt x="1210" y="1712"/>
                  </a:lnTo>
                  <a:lnTo>
                    <a:pt x="1214" y="1702"/>
                  </a:lnTo>
                  <a:lnTo>
                    <a:pt x="1224" y="1676"/>
                  </a:lnTo>
                  <a:lnTo>
                    <a:pt x="1234" y="1652"/>
                  </a:lnTo>
                  <a:lnTo>
                    <a:pt x="1236" y="1640"/>
                  </a:lnTo>
                  <a:lnTo>
                    <a:pt x="1236" y="1630"/>
                  </a:lnTo>
                  <a:lnTo>
                    <a:pt x="1236" y="1630"/>
                  </a:lnTo>
                  <a:lnTo>
                    <a:pt x="1234" y="1624"/>
                  </a:lnTo>
                  <a:lnTo>
                    <a:pt x="1232" y="1622"/>
                  </a:lnTo>
                  <a:lnTo>
                    <a:pt x="1230" y="1622"/>
                  </a:lnTo>
                  <a:lnTo>
                    <a:pt x="1228" y="1622"/>
                  </a:lnTo>
                  <a:lnTo>
                    <a:pt x="1226" y="1622"/>
                  </a:lnTo>
                  <a:lnTo>
                    <a:pt x="1222" y="1622"/>
                  </a:lnTo>
                  <a:lnTo>
                    <a:pt x="1220" y="1620"/>
                  </a:lnTo>
                  <a:lnTo>
                    <a:pt x="1214" y="1616"/>
                  </a:lnTo>
                  <a:lnTo>
                    <a:pt x="1214" y="1616"/>
                  </a:lnTo>
                  <a:lnTo>
                    <a:pt x="1212" y="1610"/>
                  </a:lnTo>
                  <a:lnTo>
                    <a:pt x="1212" y="1610"/>
                  </a:lnTo>
                  <a:lnTo>
                    <a:pt x="1222" y="1612"/>
                  </a:lnTo>
                  <a:lnTo>
                    <a:pt x="1232" y="1614"/>
                  </a:lnTo>
                  <a:lnTo>
                    <a:pt x="1236" y="1614"/>
                  </a:lnTo>
                  <a:lnTo>
                    <a:pt x="1236" y="1610"/>
                  </a:lnTo>
                  <a:lnTo>
                    <a:pt x="1236" y="1610"/>
                  </a:lnTo>
                  <a:lnTo>
                    <a:pt x="1234" y="1604"/>
                  </a:lnTo>
                  <a:lnTo>
                    <a:pt x="1232" y="1602"/>
                  </a:lnTo>
                  <a:lnTo>
                    <a:pt x="1226" y="1600"/>
                  </a:lnTo>
                  <a:lnTo>
                    <a:pt x="1220" y="1598"/>
                  </a:lnTo>
                  <a:lnTo>
                    <a:pt x="1220" y="1596"/>
                  </a:lnTo>
                  <a:lnTo>
                    <a:pt x="1222" y="1592"/>
                  </a:lnTo>
                  <a:lnTo>
                    <a:pt x="1222" y="1592"/>
                  </a:lnTo>
                  <a:lnTo>
                    <a:pt x="1226" y="1590"/>
                  </a:lnTo>
                  <a:lnTo>
                    <a:pt x="1230" y="1588"/>
                  </a:lnTo>
                  <a:lnTo>
                    <a:pt x="1244" y="1584"/>
                  </a:lnTo>
                  <a:lnTo>
                    <a:pt x="1250" y="1582"/>
                  </a:lnTo>
                  <a:lnTo>
                    <a:pt x="1256" y="1580"/>
                  </a:lnTo>
                  <a:lnTo>
                    <a:pt x="1260" y="1574"/>
                  </a:lnTo>
                  <a:lnTo>
                    <a:pt x="1262" y="1566"/>
                  </a:lnTo>
                  <a:lnTo>
                    <a:pt x="1262" y="1566"/>
                  </a:lnTo>
                  <a:lnTo>
                    <a:pt x="1264" y="1560"/>
                  </a:lnTo>
                  <a:lnTo>
                    <a:pt x="1266" y="1558"/>
                  </a:lnTo>
                  <a:lnTo>
                    <a:pt x="1268" y="1558"/>
                  </a:lnTo>
                  <a:lnTo>
                    <a:pt x="1272" y="1560"/>
                  </a:lnTo>
                  <a:lnTo>
                    <a:pt x="1278" y="1562"/>
                  </a:lnTo>
                  <a:lnTo>
                    <a:pt x="1280" y="1560"/>
                  </a:lnTo>
                  <a:lnTo>
                    <a:pt x="1280" y="1556"/>
                  </a:lnTo>
                  <a:lnTo>
                    <a:pt x="1280" y="1556"/>
                  </a:lnTo>
                  <a:lnTo>
                    <a:pt x="1282" y="1550"/>
                  </a:lnTo>
                  <a:lnTo>
                    <a:pt x="1284" y="1546"/>
                  </a:lnTo>
                  <a:lnTo>
                    <a:pt x="1294" y="1538"/>
                  </a:lnTo>
                  <a:lnTo>
                    <a:pt x="1300" y="1530"/>
                  </a:lnTo>
                  <a:lnTo>
                    <a:pt x="1302" y="1526"/>
                  </a:lnTo>
                  <a:lnTo>
                    <a:pt x="1302" y="1520"/>
                  </a:lnTo>
                  <a:lnTo>
                    <a:pt x="1302" y="1520"/>
                  </a:lnTo>
                  <a:lnTo>
                    <a:pt x="1300" y="1510"/>
                  </a:lnTo>
                  <a:lnTo>
                    <a:pt x="1300" y="1502"/>
                  </a:lnTo>
                  <a:lnTo>
                    <a:pt x="1300" y="1500"/>
                  </a:lnTo>
                  <a:lnTo>
                    <a:pt x="1298" y="1500"/>
                  </a:lnTo>
                  <a:lnTo>
                    <a:pt x="1286" y="1498"/>
                  </a:lnTo>
                  <a:lnTo>
                    <a:pt x="1286" y="1498"/>
                  </a:lnTo>
                  <a:lnTo>
                    <a:pt x="1278" y="1498"/>
                  </a:lnTo>
                  <a:lnTo>
                    <a:pt x="1270" y="1496"/>
                  </a:lnTo>
                  <a:lnTo>
                    <a:pt x="1266" y="1492"/>
                  </a:lnTo>
                  <a:lnTo>
                    <a:pt x="1262" y="1490"/>
                  </a:lnTo>
                  <a:lnTo>
                    <a:pt x="1260" y="1486"/>
                  </a:lnTo>
                  <a:lnTo>
                    <a:pt x="1262" y="1486"/>
                  </a:lnTo>
                  <a:lnTo>
                    <a:pt x="1264" y="1484"/>
                  </a:lnTo>
                  <a:lnTo>
                    <a:pt x="1270" y="1486"/>
                  </a:lnTo>
                  <a:lnTo>
                    <a:pt x="1270" y="1486"/>
                  </a:lnTo>
                  <a:lnTo>
                    <a:pt x="1276" y="1486"/>
                  </a:lnTo>
                  <a:lnTo>
                    <a:pt x="1280" y="1486"/>
                  </a:lnTo>
                  <a:lnTo>
                    <a:pt x="1288" y="1484"/>
                  </a:lnTo>
                  <a:lnTo>
                    <a:pt x="1294" y="1482"/>
                  </a:lnTo>
                  <a:lnTo>
                    <a:pt x="1300" y="1482"/>
                  </a:lnTo>
                  <a:lnTo>
                    <a:pt x="1300" y="1482"/>
                  </a:lnTo>
                  <a:lnTo>
                    <a:pt x="1308" y="1482"/>
                  </a:lnTo>
                  <a:lnTo>
                    <a:pt x="1308" y="1482"/>
                  </a:lnTo>
                  <a:lnTo>
                    <a:pt x="1308" y="1478"/>
                  </a:lnTo>
                  <a:lnTo>
                    <a:pt x="1302" y="1470"/>
                  </a:lnTo>
                  <a:lnTo>
                    <a:pt x="1290" y="1454"/>
                  </a:lnTo>
                  <a:lnTo>
                    <a:pt x="1290" y="1454"/>
                  </a:lnTo>
                  <a:lnTo>
                    <a:pt x="1282" y="1448"/>
                  </a:lnTo>
                  <a:lnTo>
                    <a:pt x="1280" y="1442"/>
                  </a:lnTo>
                  <a:lnTo>
                    <a:pt x="1280" y="1438"/>
                  </a:lnTo>
                  <a:lnTo>
                    <a:pt x="1284" y="1434"/>
                  </a:lnTo>
                  <a:lnTo>
                    <a:pt x="1288" y="1434"/>
                  </a:lnTo>
                  <a:lnTo>
                    <a:pt x="1296" y="1434"/>
                  </a:lnTo>
                  <a:lnTo>
                    <a:pt x="1310" y="1438"/>
                  </a:lnTo>
                  <a:lnTo>
                    <a:pt x="1310" y="1438"/>
                  </a:lnTo>
                  <a:lnTo>
                    <a:pt x="1316" y="1438"/>
                  </a:lnTo>
                  <a:lnTo>
                    <a:pt x="1320" y="1436"/>
                  </a:lnTo>
                  <a:lnTo>
                    <a:pt x="1324" y="1434"/>
                  </a:lnTo>
                  <a:lnTo>
                    <a:pt x="1326" y="1430"/>
                  </a:lnTo>
                  <a:lnTo>
                    <a:pt x="1332" y="1420"/>
                  </a:lnTo>
                  <a:lnTo>
                    <a:pt x="1334" y="1418"/>
                  </a:lnTo>
                  <a:lnTo>
                    <a:pt x="1338" y="1418"/>
                  </a:lnTo>
                  <a:lnTo>
                    <a:pt x="1338" y="1418"/>
                  </a:lnTo>
                  <a:lnTo>
                    <a:pt x="1344" y="1420"/>
                  </a:lnTo>
                  <a:lnTo>
                    <a:pt x="1346" y="1418"/>
                  </a:lnTo>
                  <a:lnTo>
                    <a:pt x="1344" y="1414"/>
                  </a:lnTo>
                  <a:lnTo>
                    <a:pt x="1334" y="1408"/>
                  </a:lnTo>
                  <a:lnTo>
                    <a:pt x="1334" y="1408"/>
                  </a:lnTo>
                  <a:lnTo>
                    <a:pt x="1326" y="1404"/>
                  </a:lnTo>
                  <a:lnTo>
                    <a:pt x="1324" y="1404"/>
                  </a:lnTo>
                  <a:lnTo>
                    <a:pt x="1326" y="1402"/>
                  </a:lnTo>
                  <a:lnTo>
                    <a:pt x="1330" y="1402"/>
                  </a:lnTo>
                  <a:lnTo>
                    <a:pt x="1338" y="1400"/>
                  </a:lnTo>
                  <a:lnTo>
                    <a:pt x="1338" y="1400"/>
                  </a:lnTo>
                  <a:lnTo>
                    <a:pt x="1344" y="1398"/>
                  </a:lnTo>
                  <a:lnTo>
                    <a:pt x="1352" y="1398"/>
                  </a:lnTo>
                  <a:lnTo>
                    <a:pt x="1360" y="1400"/>
                  </a:lnTo>
                  <a:lnTo>
                    <a:pt x="1370" y="1398"/>
                  </a:lnTo>
                  <a:lnTo>
                    <a:pt x="1370" y="1398"/>
                  </a:lnTo>
                  <a:lnTo>
                    <a:pt x="1380" y="1396"/>
                  </a:lnTo>
                  <a:lnTo>
                    <a:pt x="1388" y="1396"/>
                  </a:lnTo>
                  <a:lnTo>
                    <a:pt x="1394" y="1396"/>
                  </a:lnTo>
                  <a:lnTo>
                    <a:pt x="1398" y="1390"/>
                  </a:lnTo>
                  <a:lnTo>
                    <a:pt x="1398" y="1390"/>
                  </a:lnTo>
                  <a:lnTo>
                    <a:pt x="1400" y="1386"/>
                  </a:lnTo>
                  <a:lnTo>
                    <a:pt x="1398" y="1384"/>
                  </a:lnTo>
                  <a:lnTo>
                    <a:pt x="1396" y="1380"/>
                  </a:lnTo>
                  <a:lnTo>
                    <a:pt x="1402" y="1376"/>
                  </a:lnTo>
                  <a:lnTo>
                    <a:pt x="1402" y="1376"/>
                  </a:lnTo>
                  <a:lnTo>
                    <a:pt x="1404" y="1372"/>
                  </a:lnTo>
                  <a:lnTo>
                    <a:pt x="1404" y="1368"/>
                  </a:lnTo>
                  <a:lnTo>
                    <a:pt x="1404" y="1364"/>
                  </a:lnTo>
                  <a:lnTo>
                    <a:pt x="1410" y="1360"/>
                  </a:lnTo>
                  <a:lnTo>
                    <a:pt x="1410" y="1360"/>
                  </a:lnTo>
                  <a:lnTo>
                    <a:pt x="1414" y="1356"/>
                  </a:lnTo>
                  <a:lnTo>
                    <a:pt x="1416" y="1354"/>
                  </a:lnTo>
                  <a:lnTo>
                    <a:pt x="1414" y="1352"/>
                  </a:lnTo>
                  <a:lnTo>
                    <a:pt x="1412" y="1350"/>
                  </a:lnTo>
                  <a:lnTo>
                    <a:pt x="1406" y="1346"/>
                  </a:lnTo>
                  <a:lnTo>
                    <a:pt x="1406" y="1344"/>
                  </a:lnTo>
                  <a:lnTo>
                    <a:pt x="1406" y="1344"/>
                  </a:lnTo>
                  <a:lnTo>
                    <a:pt x="1406" y="1344"/>
                  </a:lnTo>
                  <a:lnTo>
                    <a:pt x="1410" y="1342"/>
                  </a:lnTo>
                  <a:lnTo>
                    <a:pt x="1414" y="1344"/>
                  </a:lnTo>
                  <a:lnTo>
                    <a:pt x="1420" y="1344"/>
                  </a:lnTo>
                  <a:lnTo>
                    <a:pt x="1430" y="1344"/>
                  </a:lnTo>
                  <a:lnTo>
                    <a:pt x="1430" y="1344"/>
                  </a:lnTo>
                  <a:lnTo>
                    <a:pt x="1436" y="1344"/>
                  </a:lnTo>
                  <a:lnTo>
                    <a:pt x="1434" y="1348"/>
                  </a:lnTo>
                  <a:lnTo>
                    <a:pt x="1428" y="1352"/>
                  </a:lnTo>
                  <a:lnTo>
                    <a:pt x="1424" y="1358"/>
                  </a:lnTo>
                  <a:lnTo>
                    <a:pt x="1424" y="1358"/>
                  </a:lnTo>
                  <a:lnTo>
                    <a:pt x="1422" y="1362"/>
                  </a:lnTo>
                  <a:lnTo>
                    <a:pt x="1418" y="1364"/>
                  </a:lnTo>
                  <a:lnTo>
                    <a:pt x="1414" y="1368"/>
                  </a:lnTo>
                  <a:lnTo>
                    <a:pt x="1412" y="1372"/>
                  </a:lnTo>
                  <a:lnTo>
                    <a:pt x="1412" y="1372"/>
                  </a:lnTo>
                  <a:lnTo>
                    <a:pt x="1410" y="1378"/>
                  </a:lnTo>
                  <a:lnTo>
                    <a:pt x="1408" y="1386"/>
                  </a:lnTo>
                  <a:lnTo>
                    <a:pt x="1406" y="1392"/>
                  </a:lnTo>
                  <a:lnTo>
                    <a:pt x="1406" y="1394"/>
                  </a:lnTo>
                  <a:lnTo>
                    <a:pt x="1408" y="1396"/>
                  </a:lnTo>
                  <a:lnTo>
                    <a:pt x="1408" y="1396"/>
                  </a:lnTo>
                  <a:lnTo>
                    <a:pt x="1414" y="1398"/>
                  </a:lnTo>
                  <a:lnTo>
                    <a:pt x="1420" y="1398"/>
                  </a:lnTo>
                  <a:lnTo>
                    <a:pt x="1426" y="1396"/>
                  </a:lnTo>
                  <a:lnTo>
                    <a:pt x="1432" y="1390"/>
                  </a:lnTo>
                  <a:lnTo>
                    <a:pt x="1432" y="1390"/>
                  </a:lnTo>
                  <a:lnTo>
                    <a:pt x="1440" y="1380"/>
                  </a:lnTo>
                  <a:lnTo>
                    <a:pt x="1444" y="1380"/>
                  </a:lnTo>
                  <a:lnTo>
                    <a:pt x="1448" y="1384"/>
                  </a:lnTo>
                  <a:lnTo>
                    <a:pt x="1448" y="1384"/>
                  </a:lnTo>
                  <a:lnTo>
                    <a:pt x="1452" y="1386"/>
                  </a:lnTo>
                  <a:lnTo>
                    <a:pt x="1454" y="1384"/>
                  </a:lnTo>
                  <a:lnTo>
                    <a:pt x="1454" y="1382"/>
                  </a:lnTo>
                  <a:lnTo>
                    <a:pt x="1452" y="1378"/>
                  </a:lnTo>
                  <a:lnTo>
                    <a:pt x="1452" y="1378"/>
                  </a:lnTo>
                  <a:lnTo>
                    <a:pt x="1452" y="1376"/>
                  </a:lnTo>
                  <a:lnTo>
                    <a:pt x="1452" y="1374"/>
                  </a:lnTo>
                  <a:lnTo>
                    <a:pt x="1456" y="1372"/>
                  </a:lnTo>
                  <a:lnTo>
                    <a:pt x="1462" y="1370"/>
                  </a:lnTo>
                  <a:lnTo>
                    <a:pt x="1466" y="1370"/>
                  </a:lnTo>
                  <a:lnTo>
                    <a:pt x="1468" y="1372"/>
                  </a:lnTo>
                  <a:lnTo>
                    <a:pt x="1468" y="1372"/>
                  </a:lnTo>
                  <a:lnTo>
                    <a:pt x="1472" y="1372"/>
                  </a:lnTo>
                  <a:lnTo>
                    <a:pt x="1476" y="1372"/>
                  </a:lnTo>
                  <a:lnTo>
                    <a:pt x="1484" y="1370"/>
                  </a:lnTo>
                  <a:lnTo>
                    <a:pt x="1498" y="1362"/>
                  </a:lnTo>
                  <a:lnTo>
                    <a:pt x="1498" y="1362"/>
                  </a:lnTo>
                  <a:lnTo>
                    <a:pt x="1502" y="1360"/>
                  </a:lnTo>
                  <a:lnTo>
                    <a:pt x="1502" y="1354"/>
                  </a:lnTo>
                  <a:lnTo>
                    <a:pt x="1502" y="1350"/>
                  </a:lnTo>
                  <a:lnTo>
                    <a:pt x="1502" y="1350"/>
                  </a:lnTo>
                  <a:lnTo>
                    <a:pt x="1504" y="1350"/>
                  </a:lnTo>
                  <a:lnTo>
                    <a:pt x="1504" y="1350"/>
                  </a:lnTo>
                  <a:lnTo>
                    <a:pt x="1508" y="1350"/>
                  </a:lnTo>
                  <a:lnTo>
                    <a:pt x="1510" y="1352"/>
                  </a:lnTo>
                  <a:lnTo>
                    <a:pt x="1510" y="1354"/>
                  </a:lnTo>
                  <a:lnTo>
                    <a:pt x="1512" y="1354"/>
                  </a:lnTo>
                  <a:lnTo>
                    <a:pt x="1512" y="1354"/>
                  </a:lnTo>
                  <a:lnTo>
                    <a:pt x="1520" y="1350"/>
                  </a:lnTo>
                  <a:lnTo>
                    <a:pt x="1532" y="1344"/>
                  </a:lnTo>
                  <a:lnTo>
                    <a:pt x="1558" y="1324"/>
                  </a:lnTo>
                  <a:lnTo>
                    <a:pt x="1570" y="1314"/>
                  </a:lnTo>
                  <a:lnTo>
                    <a:pt x="1580" y="1302"/>
                  </a:lnTo>
                  <a:lnTo>
                    <a:pt x="1588" y="1290"/>
                  </a:lnTo>
                  <a:lnTo>
                    <a:pt x="1592" y="1280"/>
                  </a:lnTo>
                  <a:lnTo>
                    <a:pt x="1592" y="1280"/>
                  </a:lnTo>
                  <a:lnTo>
                    <a:pt x="1600" y="1264"/>
                  </a:lnTo>
                  <a:lnTo>
                    <a:pt x="1610" y="1250"/>
                  </a:lnTo>
                  <a:lnTo>
                    <a:pt x="1622" y="1242"/>
                  </a:lnTo>
                  <a:lnTo>
                    <a:pt x="1628" y="1238"/>
                  </a:lnTo>
                  <a:lnTo>
                    <a:pt x="1634" y="1238"/>
                  </a:lnTo>
                  <a:lnTo>
                    <a:pt x="1634" y="1238"/>
                  </a:lnTo>
                  <a:lnTo>
                    <a:pt x="1642" y="1236"/>
                  </a:lnTo>
                  <a:lnTo>
                    <a:pt x="1646" y="1234"/>
                  </a:lnTo>
                  <a:lnTo>
                    <a:pt x="1648" y="1232"/>
                  </a:lnTo>
                  <a:lnTo>
                    <a:pt x="1648" y="1228"/>
                  </a:lnTo>
                  <a:lnTo>
                    <a:pt x="1646" y="1222"/>
                  </a:lnTo>
                  <a:lnTo>
                    <a:pt x="1640" y="1214"/>
                  </a:lnTo>
                  <a:lnTo>
                    <a:pt x="1632" y="1204"/>
                  </a:lnTo>
                  <a:lnTo>
                    <a:pt x="1632" y="1204"/>
                  </a:lnTo>
                  <a:lnTo>
                    <a:pt x="1626" y="1198"/>
                  </a:lnTo>
                  <a:lnTo>
                    <a:pt x="1624" y="1194"/>
                  </a:lnTo>
                  <a:lnTo>
                    <a:pt x="1636" y="1200"/>
                  </a:lnTo>
                  <a:lnTo>
                    <a:pt x="1670" y="1222"/>
                  </a:lnTo>
                  <a:lnTo>
                    <a:pt x="1670" y="1222"/>
                  </a:lnTo>
                  <a:lnTo>
                    <a:pt x="1684" y="1226"/>
                  </a:lnTo>
                  <a:lnTo>
                    <a:pt x="1694" y="1228"/>
                  </a:lnTo>
                  <a:lnTo>
                    <a:pt x="1702" y="1228"/>
                  </a:lnTo>
                  <a:lnTo>
                    <a:pt x="1710" y="1226"/>
                  </a:lnTo>
                  <a:lnTo>
                    <a:pt x="1718" y="1224"/>
                  </a:lnTo>
                  <a:lnTo>
                    <a:pt x="1724" y="1218"/>
                  </a:lnTo>
                  <a:lnTo>
                    <a:pt x="1730" y="1212"/>
                  </a:lnTo>
                  <a:lnTo>
                    <a:pt x="1730" y="1212"/>
                  </a:lnTo>
                  <a:lnTo>
                    <a:pt x="1732" y="1206"/>
                  </a:lnTo>
                  <a:lnTo>
                    <a:pt x="1734" y="1204"/>
                  </a:lnTo>
                  <a:lnTo>
                    <a:pt x="1738" y="1204"/>
                  </a:lnTo>
                  <a:lnTo>
                    <a:pt x="1742" y="1206"/>
                  </a:lnTo>
                  <a:lnTo>
                    <a:pt x="1748" y="1208"/>
                  </a:lnTo>
                  <a:lnTo>
                    <a:pt x="1756" y="1208"/>
                  </a:lnTo>
                  <a:lnTo>
                    <a:pt x="1766" y="1208"/>
                  </a:lnTo>
                  <a:lnTo>
                    <a:pt x="1782" y="1202"/>
                  </a:lnTo>
                  <a:lnTo>
                    <a:pt x="1782" y="1202"/>
                  </a:lnTo>
                  <a:lnTo>
                    <a:pt x="1800" y="1196"/>
                  </a:lnTo>
                  <a:lnTo>
                    <a:pt x="1818" y="1190"/>
                  </a:lnTo>
                  <a:lnTo>
                    <a:pt x="1856" y="1184"/>
                  </a:lnTo>
                  <a:lnTo>
                    <a:pt x="1886" y="1178"/>
                  </a:lnTo>
                  <a:lnTo>
                    <a:pt x="1898" y="1172"/>
                  </a:lnTo>
                  <a:lnTo>
                    <a:pt x="1906" y="1166"/>
                  </a:lnTo>
                  <a:lnTo>
                    <a:pt x="1906" y="1166"/>
                  </a:lnTo>
                  <a:lnTo>
                    <a:pt x="1920" y="1154"/>
                  </a:lnTo>
                  <a:lnTo>
                    <a:pt x="1934" y="1142"/>
                  </a:lnTo>
                  <a:lnTo>
                    <a:pt x="1950" y="1132"/>
                  </a:lnTo>
                  <a:lnTo>
                    <a:pt x="1960" y="1128"/>
                  </a:lnTo>
                  <a:lnTo>
                    <a:pt x="1970" y="1128"/>
                  </a:lnTo>
                  <a:lnTo>
                    <a:pt x="1970" y="1128"/>
                  </a:lnTo>
                  <a:lnTo>
                    <a:pt x="1978" y="1126"/>
                  </a:lnTo>
                  <a:lnTo>
                    <a:pt x="1982" y="1122"/>
                  </a:lnTo>
                  <a:lnTo>
                    <a:pt x="1982" y="1120"/>
                  </a:lnTo>
                  <a:lnTo>
                    <a:pt x="1982" y="1116"/>
                  </a:lnTo>
                  <a:lnTo>
                    <a:pt x="1982" y="1112"/>
                  </a:lnTo>
                  <a:lnTo>
                    <a:pt x="1982" y="1108"/>
                  </a:lnTo>
                  <a:lnTo>
                    <a:pt x="1986" y="1106"/>
                  </a:lnTo>
                  <a:lnTo>
                    <a:pt x="1994" y="1106"/>
                  </a:lnTo>
                  <a:lnTo>
                    <a:pt x="1994" y="1106"/>
                  </a:lnTo>
                  <a:lnTo>
                    <a:pt x="2008" y="1104"/>
                  </a:lnTo>
                  <a:lnTo>
                    <a:pt x="2012" y="1102"/>
                  </a:lnTo>
                  <a:lnTo>
                    <a:pt x="2012" y="1102"/>
                  </a:lnTo>
                  <a:lnTo>
                    <a:pt x="2016" y="1096"/>
                  </a:lnTo>
                  <a:lnTo>
                    <a:pt x="2022" y="1092"/>
                  </a:lnTo>
                  <a:lnTo>
                    <a:pt x="2030" y="1088"/>
                  </a:lnTo>
                  <a:lnTo>
                    <a:pt x="2030" y="1088"/>
                  </a:lnTo>
                  <a:lnTo>
                    <a:pt x="2046" y="1080"/>
                  </a:lnTo>
                  <a:lnTo>
                    <a:pt x="2046" y="1078"/>
                  </a:lnTo>
                  <a:lnTo>
                    <a:pt x="2044" y="1076"/>
                  </a:lnTo>
                  <a:lnTo>
                    <a:pt x="2028" y="1076"/>
                  </a:lnTo>
                  <a:lnTo>
                    <a:pt x="2000" y="1080"/>
                  </a:lnTo>
                  <a:lnTo>
                    <a:pt x="2000" y="1080"/>
                  </a:lnTo>
                  <a:lnTo>
                    <a:pt x="1984" y="1080"/>
                  </a:lnTo>
                  <a:lnTo>
                    <a:pt x="1970" y="1076"/>
                  </a:lnTo>
                  <a:lnTo>
                    <a:pt x="1956" y="1070"/>
                  </a:lnTo>
                  <a:lnTo>
                    <a:pt x="1944" y="1064"/>
                  </a:lnTo>
                  <a:lnTo>
                    <a:pt x="1932" y="1058"/>
                  </a:lnTo>
                  <a:lnTo>
                    <a:pt x="1920" y="1056"/>
                  </a:lnTo>
                  <a:lnTo>
                    <a:pt x="1914" y="1056"/>
                  </a:lnTo>
                  <a:lnTo>
                    <a:pt x="1906" y="1058"/>
                  </a:lnTo>
                  <a:lnTo>
                    <a:pt x="1900" y="1060"/>
                  </a:lnTo>
                  <a:lnTo>
                    <a:pt x="1892" y="1064"/>
                  </a:lnTo>
                  <a:lnTo>
                    <a:pt x="1892" y="1064"/>
                  </a:lnTo>
                  <a:lnTo>
                    <a:pt x="1884" y="1068"/>
                  </a:lnTo>
                  <a:lnTo>
                    <a:pt x="1878" y="1070"/>
                  </a:lnTo>
                  <a:lnTo>
                    <a:pt x="1866" y="1070"/>
                  </a:lnTo>
                  <a:lnTo>
                    <a:pt x="1860" y="1070"/>
                  </a:lnTo>
                  <a:lnTo>
                    <a:pt x="1854" y="1072"/>
                  </a:lnTo>
                  <a:lnTo>
                    <a:pt x="1846" y="1076"/>
                  </a:lnTo>
                  <a:lnTo>
                    <a:pt x="1838" y="1082"/>
                  </a:lnTo>
                  <a:lnTo>
                    <a:pt x="1838" y="1082"/>
                  </a:lnTo>
                  <a:lnTo>
                    <a:pt x="1834" y="1086"/>
                  </a:lnTo>
                  <a:lnTo>
                    <a:pt x="1828" y="1090"/>
                  </a:lnTo>
                  <a:lnTo>
                    <a:pt x="1824" y="1090"/>
                  </a:lnTo>
                  <a:lnTo>
                    <a:pt x="1820" y="1090"/>
                  </a:lnTo>
                  <a:lnTo>
                    <a:pt x="1818" y="1088"/>
                  </a:lnTo>
                  <a:lnTo>
                    <a:pt x="1820" y="1084"/>
                  </a:lnTo>
                  <a:lnTo>
                    <a:pt x="1824" y="1078"/>
                  </a:lnTo>
                  <a:lnTo>
                    <a:pt x="1832" y="1070"/>
                  </a:lnTo>
                  <a:lnTo>
                    <a:pt x="1832" y="1070"/>
                  </a:lnTo>
                  <a:lnTo>
                    <a:pt x="1840" y="1064"/>
                  </a:lnTo>
                  <a:lnTo>
                    <a:pt x="1848" y="1062"/>
                  </a:lnTo>
                  <a:lnTo>
                    <a:pt x="1852" y="1062"/>
                  </a:lnTo>
                  <a:lnTo>
                    <a:pt x="1856" y="1062"/>
                  </a:lnTo>
                  <a:lnTo>
                    <a:pt x="1864" y="1064"/>
                  </a:lnTo>
                  <a:lnTo>
                    <a:pt x="1866" y="1064"/>
                  </a:lnTo>
                  <a:lnTo>
                    <a:pt x="1870" y="1062"/>
                  </a:lnTo>
                  <a:lnTo>
                    <a:pt x="1870" y="1062"/>
                  </a:lnTo>
                  <a:lnTo>
                    <a:pt x="1876" y="1058"/>
                  </a:lnTo>
                  <a:lnTo>
                    <a:pt x="1878" y="1056"/>
                  </a:lnTo>
                  <a:lnTo>
                    <a:pt x="1878" y="1054"/>
                  </a:lnTo>
                  <a:lnTo>
                    <a:pt x="1874" y="1052"/>
                  </a:lnTo>
                  <a:lnTo>
                    <a:pt x="1868" y="1052"/>
                  </a:lnTo>
                  <a:lnTo>
                    <a:pt x="1844" y="1054"/>
                  </a:lnTo>
                  <a:lnTo>
                    <a:pt x="1844" y="1054"/>
                  </a:lnTo>
                  <a:lnTo>
                    <a:pt x="1816" y="1058"/>
                  </a:lnTo>
                  <a:lnTo>
                    <a:pt x="1800" y="1058"/>
                  </a:lnTo>
                  <a:lnTo>
                    <a:pt x="1798" y="1056"/>
                  </a:lnTo>
                  <a:lnTo>
                    <a:pt x="1796" y="1052"/>
                  </a:lnTo>
                  <a:lnTo>
                    <a:pt x="1798" y="1046"/>
                  </a:lnTo>
                  <a:lnTo>
                    <a:pt x="1804" y="1038"/>
                  </a:lnTo>
                  <a:lnTo>
                    <a:pt x="1804" y="1038"/>
                  </a:lnTo>
                  <a:lnTo>
                    <a:pt x="1814" y="1022"/>
                  </a:lnTo>
                  <a:lnTo>
                    <a:pt x="1818" y="1014"/>
                  </a:lnTo>
                  <a:lnTo>
                    <a:pt x="1820" y="1012"/>
                  </a:lnTo>
                  <a:lnTo>
                    <a:pt x="1822" y="1010"/>
                  </a:lnTo>
                  <a:lnTo>
                    <a:pt x="1828" y="1016"/>
                  </a:lnTo>
                  <a:lnTo>
                    <a:pt x="1828" y="1016"/>
                  </a:lnTo>
                  <a:lnTo>
                    <a:pt x="1836" y="1022"/>
                  </a:lnTo>
                  <a:lnTo>
                    <a:pt x="1840" y="1022"/>
                  </a:lnTo>
                  <a:lnTo>
                    <a:pt x="1844" y="1022"/>
                  </a:lnTo>
                  <a:lnTo>
                    <a:pt x="1882" y="1010"/>
                  </a:lnTo>
                  <a:lnTo>
                    <a:pt x="1882" y="1010"/>
                  </a:lnTo>
                  <a:lnTo>
                    <a:pt x="1896" y="1006"/>
                  </a:lnTo>
                  <a:lnTo>
                    <a:pt x="1904" y="1000"/>
                  </a:lnTo>
                  <a:lnTo>
                    <a:pt x="1908" y="996"/>
                  </a:lnTo>
                  <a:lnTo>
                    <a:pt x="1910" y="992"/>
                  </a:lnTo>
                  <a:lnTo>
                    <a:pt x="1906" y="986"/>
                  </a:lnTo>
                  <a:lnTo>
                    <a:pt x="1898" y="984"/>
                  </a:lnTo>
                  <a:lnTo>
                    <a:pt x="1888" y="980"/>
                  </a:lnTo>
                  <a:lnTo>
                    <a:pt x="1874" y="978"/>
                  </a:lnTo>
                  <a:lnTo>
                    <a:pt x="1874" y="978"/>
                  </a:lnTo>
                  <a:lnTo>
                    <a:pt x="1850" y="974"/>
                  </a:lnTo>
                  <a:lnTo>
                    <a:pt x="1844" y="972"/>
                  </a:lnTo>
                  <a:lnTo>
                    <a:pt x="1842" y="970"/>
                  </a:lnTo>
                  <a:lnTo>
                    <a:pt x="1844" y="968"/>
                  </a:lnTo>
                  <a:lnTo>
                    <a:pt x="1850" y="966"/>
                  </a:lnTo>
                  <a:lnTo>
                    <a:pt x="1870" y="966"/>
                  </a:lnTo>
                  <a:lnTo>
                    <a:pt x="1870" y="966"/>
                  </a:lnTo>
                  <a:lnTo>
                    <a:pt x="1892" y="970"/>
                  </a:lnTo>
                  <a:lnTo>
                    <a:pt x="1906" y="976"/>
                  </a:lnTo>
                  <a:lnTo>
                    <a:pt x="1918" y="980"/>
                  </a:lnTo>
                  <a:lnTo>
                    <a:pt x="1932" y="986"/>
                  </a:lnTo>
                  <a:lnTo>
                    <a:pt x="1932" y="986"/>
                  </a:lnTo>
                  <a:lnTo>
                    <a:pt x="1946" y="992"/>
                  </a:lnTo>
                  <a:lnTo>
                    <a:pt x="1954" y="998"/>
                  </a:lnTo>
                  <a:lnTo>
                    <a:pt x="1958" y="1008"/>
                  </a:lnTo>
                  <a:lnTo>
                    <a:pt x="1960" y="1022"/>
                  </a:lnTo>
                  <a:lnTo>
                    <a:pt x="1960" y="1022"/>
                  </a:lnTo>
                  <a:lnTo>
                    <a:pt x="1964" y="1030"/>
                  </a:lnTo>
                  <a:lnTo>
                    <a:pt x="1970" y="1038"/>
                  </a:lnTo>
                  <a:lnTo>
                    <a:pt x="1978" y="1044"/>
                  </a:lnTo>
                  <a:lnTo>
                    <a:pt x="1988" y="1050"/>
                  </a:lnTo>
                  <a:lnTo>
                    <a:pt x="1998" y="1052"/>
                  </a:lnTo>
                  <a:lnTo>
                    <a:pt x="2008" y="1054"/>
                  </a:lnTo>
                  <a:lnTo>
                    <a:pt x="2016" y="1054"/>
                  </a:lnTo>
                  <a:lnTo>
                    <a:pt x="2022" y="1052"/>
                  </a:lnTo>
                  <a:lnTo>
                    <a:pt x="2022" y="1052"/>
                  </a:lnTo>
                  <a:lnTo>
                    <a:pt x="2030" y="1048"/>
                  </a:lnTo>
                  <a:lnTo>
                    <a:pt x="2036" y="1050"/>
                  </a:lnTo>
                  <a:lnTo>
                    <a:pt x="2046" y="1052"/>
                  </a:lnTo>
                  <a:lnTo>
                    <a:pt x="2060" y="1056"/>
                  </a:lnTo>
                  <a:lnTo>
                    <a:pt x="2060" y="1056"/>
                  </a:lnTo>
                  <a:lnTo>
                    <a:pt x="2068" y="1054"/>
                  </a:lnTo>
                  <a:lnTo>
                    <a:pt x="2070" y="1050"/>
                  </a:lnTo>
                  <a:lnTo>
                    <a:pt x="2072" y="1042"/>
                  </a:lnTo>
                  <a:lnTo>
                    <a:pt x="2070" y="1032"/>
                  </a:lnTo>
                  <a:lnTo>
                    <a:pt x="2066" y="1008"/>
                  </a:lnTo>
                  <a:lnTo>
                    <a:pt x="2064" y="996"/>
                  </a:lnTo>
                  <a:lnTo>
                    <a:pt x="2064" y="984"/>
                  </a:lnTo>
                  <a:lnTo>
                    <a:pt x="2064" y="984"/>
                  </a:lnTo>
                  <a:lnTo>
                    <a:pt x="2062" y="976"/>
                  </a:lnTo>
                  <a:lnTo>
                    <a:pt x="2062" y="974"/>
                  </a:lnTo>
                  <a:lnTo>
                    <a:pt x="2060" y="974"/>
                  </a:lnTo>
                  <a:lnTo>
                    <a:pt x="2056" y="976"/>
                  </a:lnTo>
                  <a:lnTo>
                    <a:pt x="2050" y="980"/>
                  </a:lnTo>
                  <a:lnTo>
                    <a:pt x="2044" y="986"/>
                  </a:lnTo>
                  <a:lnTo>
                    <a:pt x="2038" y="990"/>
                  </a:lnTo>
                  <a:lnTo>
                    <a:pt x="2032" y="990"/>
                  </a:lnTo>
                  <a:lnTo>
                    <a:pt x="2030" y="988"/>
                  </a:lnTo>
                  <a:lnTo>
                    <a:pt x="2030" y="986"/>
                  </a:lnTo>
                  <a:lnTo>
                    <a:pt x="2030" y="986"/>
                  </a:lnTo>
                  <a:lnTo>
                    <a:pt x="2028" y="976"/>
                  </a:lnTo>
                  <a:lnTo>
                    <a:pt x="2028" y="974"/>
                  </a:lnTo>
                  <a:lnTo>
                    <a:pt x="2032" y="974"/>
                  </a:lnTo>
                  <a:lnTo>
                    <a:pt x="2038" y="972"/>
                  </a:lnTo>
                  <a:lnTo>
                    <a:pt x="2044" y="968"/>
                  </a:lnTo>
                  <a:lnTo>
                    <a:pt x="2050" y="962"/>
                  </a:lnTo>
                  <a:lnTo>
                    <a:pt x="2050" y="962"/>
                  </a:lnTo>
                  <a:lnTo>
                    <a:pt x="2054" y="956"/>
                  </a:lnTo>
                  <a:lnTo>
                    <a:pt x="2054" y="956"/>
                  </a:lnTo>
                  <a:lnTo>
                    <a:pt x="2054" y="954"/>
                  </a:lnTo>
                  <a:lnTo>
                    <a:pt x="2044" y="958"/>
                  </a:lnTo>
                  <a:lnTo>
                    <a:pt x="2032" y="962"/>
                  </a:lnTo>
                  <a:lnTo>
                    <a:pt x="2030" y="960"/>
                  </a:lnTo>
                  <a:lnTo>
                    <a:pt x="2030" y="956"/>
                  </a:lnTo>
                  <a:lnTo>
                    <a:pt x="2030" y="956"/>
                  </a:lnTo>
                  <a:lnTo>
                    <a:pt x="2032" y="950"/>
                  </a:lnTo>
                  <a:lnTo>
                    <a:pt x="2030" y="944"/>
                  </a:lnTo>
                  <a:lnTo>
                    <a:pt x="2026" y="940"/>
                  </a:lnTo>
                  <a:lnTo>
                    <a:pt x="2020" y="938"/>
                  </a:lnTo>
                  <a:lnTo>
                    <a:pt x="2002" y="932"/>
                  </a:lnTo>
                  <a:lnTo>
                    <a:pt x="1980" y="926"/>
                  </a:lnTo>
                  <a:lnTo>
                    <a:pt x="1980" y="926"/>
                  </a:lnTo>
                  <a:lnTo>
                    <a:pt x="1960" y="918"/>
                  </a:lnTo>
                  <a:lnTo>
                    <a:pt x="1948" y="912"/>
                  </a:lnTo>
                  <a:lnTo>
                    <a:pt x="1944" y="908"/>
                  </a:lnTo>
                  <a:lnTo>
                    <a:pt x="1944" y="904"/>
                  </a:lnTo>
                  <a:lnTo>
                    <a:pt x="1944" y="900"/>
                  </a:lnTo>
                  <a:lnTo>
                    <a:pt x="1944" y="896"/>
                  </a:lnTo>
                  <a:lnTo>
                    <a:pt x="1942" y="892"/>
                  </a:lnTo>
                  <a:lnTo>
                    <a:pt x="1934" y="886"/>
                  </a:lnTo>
                  <a:lnTo>
                    <a:pt x="1934" y="886"/>
                  </a:lnTo>
                  <a:lnTo>
                    <a:pt x="1924" y="880"/>
                  </a:lnTo>
                  <a:lnTo>
                    <a:pt x="1922" y="874"/>
                  </a:lnTo>
                  <a:lnTo>
                    <a:pt x="1922" y="870"/>
                  </a:lnTo>
                  <a:lnTo>
                    <a:pt x="1924" y="866"/>
                  </a:lnTo>
                  <a:lnTo>
                    <a:pt x="1922" y="862"/>
                  </a:lnTo>
                  <a:lnTo>
                    <a:pt x="1916" y="858"/>
                  </a:lnTo>
                  <a:lnTo>
                    <a:pt x="1902" y="852"/>
                  </a:lnTo>
                  <a:lnTo>
                    <a:pt x="1878" y="846"/>
                  </a:lnTo>
                  <a:lnTo>
                    <a:pt x="1878" y="846"/>
                  </a:lnTo>
                  <a:lnTo>
                    <a:pt x="1888" y="846"/>
                  </a:lnTo>
                  <a:lnTo>
                    <a:pt x="1896" y="844"/>
                  </a:lnTo>
                  <a:lnTo>
                    <a:pt x="1904" y="842"/>
                  </a:lnTo>
                  <a:lnTo>
                    <a:pt x="1910" y="838"/>
                  </a:lnTo>
                  <a:lnTo>
                    <a:pt x="1926" y="828"/>
                  </a:lnTo>
                  <a:lnTo>
                    <a:pt x="1948" y="818"/>
                  </a:lnTo>
                  <a:lnTo>
                    <a:pt x="1948" y="818"/>
                  </a:lnTo>
                  <a:lnTo>
                    <a:pt x="1954" y="816"/>
                  </a:lnTo>
                  <a:lnTo>
                    <a:pt x="1960" y="816"/>
                  </a:lnTo>
                  <a:lnTo>
                    <a:pt x="1974" y="818"/>
                  </a:lnTo>
                  <a:lnTo>
                    <a:pt x="1988" y="824"/>
                  </a:lnTo>
                  <a:lnTo>
                    <a:pt x="2002" y="832"/>
                  </a:lnTo>
                  <a:lnTo>
                    <a:pt x="2016" y="838"/>
                  </a:lnTo>
                  <a:lnTo>
                    <a:pt x="2030" y="842"/>
                  </a:lnTo>
                  <a:lnTo>
                    <a:pt x="2038" y="844"/>
                  </a:lnTo>
                  <a:lnTo>
                    <a:pt x="2044" y="842"/>
                  </a:lnTo>
                  <a:lnTo>
                    <a:pt x="2052" y="840"/>
                  </a:lnTo>
                  <a:lnTo>
                    <a:pt x="2058" y="836"/>
                  </a:lnTo>
                  <a:lnTo>
                    <a:pt x="2058" y="836"/>
                  </a:lnTo>
                  <a:lnTo>
                    <a:pt x="2070" y="830"/>
                  </a:lnTo>
                  <a:lnTo>
                    <a:pt x="2078" y="826"/>
                  </a:lnTo>
                  <a:lnTo>
                    <a:pt x="2086" y="826"/>
                  </a:lnTo>
                  <a:lnTo>
                    <a:pt x="2092" y="828"/>
                  </a:lnTo>
                  <a:lnTo>
                    <a:pt x="2096" y="830"/>
                  </a:lnTo>
                  <a:lnTo>
                    <a:pt x="2100" y="830"/>
                  </a:lnTo>
                  <a:lnTo>
                    <a:pt x="2106" y="826"/>
                  </a:lnTo>
                  <a:lnTo>
                    <a:pt x="2112" y="818"/>
                  </a:lnTo>
                  <a:lnTo>
                    <a:pt x="2112" y="818"/>
                  </a:lnTo>
                  <a:lnTo>
                    <a:pt x="2118" y="810"/>
                  </a:lnTo>
                  <a:lnTo>
                    <a:pt x="2118" y="806"/>
                  </a:lnTo>
                  <a:lnTo>
                    <a:pt x="2116" y="802"/>
                  </a:lnTo>
                  <a:lnTo>
                    <a:pt x="2112" y="796"/>
                  </a:lnTo>
                  <a:lnTo>
                    <a:pt x="2104" y="792"/>
                  </a:lnTo>
                  <a:lnTo>
                    <a:pt x="2092" y="790"/>
                  </a:lnTo>
                  <a:lnTo>
                    <a:pt x="2080" y="788"/>
                  </a:lnTo>
                  <a:lnTo>
                    <a:pt x="2054" y="786"/>
                  </a:lnTo>
                  <a:lnTo>
                    <a:pt x="2054" y="786"/>
                  </a:lnTo>
                  <a:lnTo>
                    <a:pt x="2044" y="786"/>
                  </a:lnTo>
                  <a:lnTo>
                    <a:pt x="2040" y="784"/>
                  </a:lnTo>
                  <a:lnTo>
                    <a:pt x="2040" y="780"/>
                  </a:lnTo>
                  <a:lnTo>
                    <a:pt x="2040" y="776"/>
                  </a:lnTo>
                  <a:lnTo>
                    <a:pt x="2046" y="768"/>
                  </a:lnTo>
                  <a:lnTo>
                    <a:pt x="2054" y="762"/>
                  </a:lnTo>
                  <a:lnTo>
                    <a:pt x="2066" y="758"/>
                  </a:lnTo>
                  <a:lnTo>
                    <a:pt x="2078" y="754"/>
                  </a:lnTo>
                  <a:lnTo>
                    <a:pt x="2092" y="752"/>
                  </a:lnTo>
                  <a:lnTo>
                    <a:pt x="2092" y="752"/>
                  </a:lnTo>
                  <a:lnTo>
                    <a:pt x="2104" y="754"/>
                  </a:lnTo>
                  <a:lnTo>
                    <a:pt x="2112" y="758"/>
                  </a:lnTo>
                  <a:lnTo>
                    <a:pt x="2122" y="766"/>
                  </a:lnTo>
                  <a:lnTo>
                    <a:pt x="2128" y="768"/>
                  </a:lnTo>
                  <a:lnTo>
                    <a:pt x="2132" y="770"/>
                  </a:lnTo>
                  <a:lnTo>
                    <a:pt x="2142" y="768"/>
                  </a:lnTo>
                  <a:lnTo>
                    <a:pt x="2152" y="766"/>
                  </a:lnTo>
                  <a:lnTo>
                    <a:pt x="2152" y="766"/>
                  </a:lnTo>
                  <a:lnTo>
                    <a:pt x="2162" y="762"/>
                  </a:lnTo>
                  <a:lnTo>
                    <a:pt x="2164" y="758"/>
                  </a:lnTo>
                  <a:lnTo>
                    <a:pt x="2166" y="754"/>
                  </a:lnTo>
                  <a:lnTo>
                    <a:pt x="2162" y="750"/>
                  </a:lnTo>
                  <a:lnTo>
                    <a:pt x="2154" y="746"/>
                  </a:lnTo>
                  <a:lnTo>
                    <a:pt x="2146" y="742"/>
                  </a:lnTo>
                  <a:lnTo>
                    <a:pt x="2134" y="740"/>
                  </a:lnTo>
                  <a:lnTo>
                    <a:pt x="2120" y="738"/>
                  </a:lnTo>
                  <a:lnTo>
                    <a:pt x="2120" y="738"/>
                  </a:lnTo>
                  <a:lnTo>
                    <a:pt x="2112" y="738"/>
                  </a:lnTo>
                  <a:lnTo>
                    <a:pt x="2108" y="736"/>
                  </a:lnTo>
                  <a:lnTo>
                    <a:pt x="2104" y="732"/>
                  </a:lnTo>
                  <a:lnTo>
                    <a:pt x="2102" y="728"/>
                  </a:lnTo>
                  <a:lnTo>
                    <a:pt x="2100" y="718"/>
                  </a:lnTo>
                  <a:lnTo>
                    <a:pt x="2102" y="708"/>
                  </a:lnTo>
                  <a:lnTo>
                    <a:pt x="2108" y="700"/>
                  </a:lnTo>
                  <a:lnTo>
                    <a:pt x="2114" y="694"/>
                  </a:lnTo>
                  <a:lnTo>
                    <a:pt x="2118" y="692"/>
                  </a:lnTo>
                  <a:lnTo>
                    <a:pt x="2122" y="692"/>
                  </a:lnTo>
                  <a:lnTo>
                    <a:pt x="2124" y="692"/>
                  </a:lnTo>
                  <a:lnTo>
                    <a:pt x="2126" y="696"/>
                  </a:lnTo>
                  <a:lnTo>
                    <a:pt x="2126" y="696"/>
                  </a:lnTo>
                  <a:lnTo>
                    <a:pt x="2132" y="700"/>
                  </a:lnTo>
                  <a:lnTo>
                    <a:pt x="2140" y="702"/>
                  </a:lnTo>
                  <a:lnTo>
                    <a:pt x="2148" y="702"/>
                  </a:lnTo>
                  <a:lnTo>
                    <a:pt x="2154" y="698"/>
                  </a:lnTo>
                  <a:lnTo>
                    <a:pt x="2158" y="692"/>
                  </a:lnTo>
                  <a:lnTo>
                    <a:pt x="2162" y="686"/>
                  </a:lnTo>
                  <a:lnTo>
                    <a:pt x="2160" y="678"/>
                  </a:lnTo>
                  <a:lnTo>
                    <a:pt x="2156" y="670"/>
                  </a:lnTo>
                  <a:lnTo>
                    <a:pt x="2156" y="670"/>
                  </a:lnTo>
                  <a:lnTo>
                    <a:pt x="2150" y="662"/>
                  </a:lnTo>
                  <a:lnTo>
                    <a:pt x="2150" y="658"/>
                  </a:lnTo>
                  <a:lnTo>
                    <a:pt x="2154" y="656"/>
                  </a:lnTo>
                  <a:lnTo>
                    <a:pt x="2156" y="656"/>
                  </a:lnTo>
                  <a:lnTo>
                    <a:pt x="2160" y="656"/>
                  </a:lnTo>
                  <a:lnTo>
                    <a:pt x="2160" y="654"/>
                  </a:lnTo>
                  <a:lnTo>
                    <a:pt x="2144" y="646"/>
                  </a:lnTo>
                  <a:lnTo>
                    <a:pt x="2144" y="646"/>
                  </a:lnTo>
                  <a:lnTo>
                    <a:pt x="2132" y="640"/>
                  </a:lnTo>
                  <a:lnTo>
                    <a:pt x="2128" y="636"/>
                  </a:lnTo>
                  <a:lnTo>
                    <a:pt x="2128" y="634"/>
                  </a:lnTo>
                  <a:lnTo>
                    <a:pt x="2130" y="632"/>
                  </a:lnTo>
                  <a:lnTo>
                    <a:pt x="2140" y="628"/>
                  </a:lnTo>
                  <a:lnTo>
                    <a:pt x="2142" y="624"/>
                  </a:lnTo>
                  <a:lnTo>
                    <a:pt x="2142" y="620"/>
                  </a:lnTo>
                  <a:lnTo>
                    <a:pt x="2142" y="620"/>
                  </a:lnTo>
                  <a:lnTo>
                    <a:pt x="2140" y="616"/>
                  </a:lnTo>
                  <a:lnTo>
                    <a:pt x="2136" y="614"/>
                  </a:lnTo>
                  <a:lnTo>
                    <a:pt x="2126" y="612"/>
                  </a:lnTo>
                  <a:lnTo>
                    <a:pt x="2098" y="612"/>
                  </a:lnTo>
                  <a:lnTo>
                    <a:pt x="2084" y="612"/>
                  </a:lnTo>
                  <a:lnTo>
                    <a:pt x="2074" y="612"/>
                  </a:lnTo>
                  <a:lnTo>
                    <a:pt x="2066" y="608"/>
                  </a:lnTo>
                  <a:lnTo>
                    <a:pt x="2064" y="606"/>
                  </a:lnTo>
                  <a:lnTo>
                    <a:pt x="2062" y="602"/>
                  </a:lnTo>
                  <a:lnTo>
                    <a:pt x="2062" y="602"/>
                  </a:lnTo>
                  <a:lnTo>
                    <a:pt x="2062" y="598"/>
                  </a:lnTo>
                  <a:lnTo>
                    <a:pt x="2060" y="594"/>
                  </a:lnTo>
                  <a:lnTo>
                    <a:pt x="2056" y="590"/>
                  </a:lnTo>
                  <a:lnTo>
                    <a:pt x="2048" y="586"/>
                  </a:lnTo>
                  <a:lnTo>
                    <a:pt x="2040" y="582"/>
                  </a:lnTo>
                  <a:lnTo>
                    <a:pt x="2032" y="580"/>
                  </a:lnTo>
                  <a:lnTo>
                    <a:pt x="2028" y="578"/>
                  </a:lnTo>
                  <a:lnTo>
                    <a:pt x="2026" y="576"/>
                  </a:lnTo>
                  <a:lnTo>
                    <a:pt x="2028" y="574"/>
                  </a:lnTo>
                  <a:lnTo>
                    <a:pt x="2032" y="568"/>
                  </a:lnTo>
                  <a:lnTo>
                    <a:pt x="2032" y="568"/>
                  </a:lnTo>
                  <a:lnTo>
                    <a:pt x="2040" y="566"/>
                  </a:lnTo>
                  <a:lnTo>
                    <a:pt x="2046" y="566"/>
                  </a:lnTo>
                  <a:lnTo>
                    <a:pt x="2050" y="570"/>
                  </a:lnTo>
                  <a:lnTo>
                    <a:pt x="2054" y="574"/>
                  </a:lnTo>
                  <a:lnTo>
                    <a:pt x="2058" y="578"/>
                  </a:lnTo>
                  <a:lnTo>
                    <a:pt x="2064" y="580"/>
                  </a:lnTo>
                  <a:lnTo>
                    <a:pt x="2072" y="580"/>
                  </a:lnTo>
                  <a:lnTo>
                    <a:pt x="2082" y="574"/>
                  </a:lnTo>
                  <a:lnTo>
                    <a:pt x="2082" y="574"/>
                  </a:lnTo>
                  <a:lnTo>
                    <a:pt x="2094" y="566"/>
                  </a:lnTo>
                  <a:lnTo>
                    <a:pt x="2106" y="562"/>
                  </a:lnTo>
                  <a:lnTo>
                    <a:pt x="2120" y="560"/>
                  </a:lnTo>
                  <a:lnTo>
                    <a:pt x="2132" y="560"/>
                  </a:lnTo>
                  <a:lnTo>
                    <a:pt x="2144" y="562"/>
                  </a:lnTo>
                  <a:lnTo>
                    <a:pt x="2156" y="564"/>
                  </a:lnTo>
                  <a:lnTo>
                    <a:pt x="2178" y="574"/>
                  </a:lnTo>
                  <a:lnTo>
                    <a:pt x="2178" y="574"/>
                  </a:lnTo>
                  <a:lnTo>
                    <a:pt x="2188" y="576"/>
                  </a:lnTo>
                  <a:lnTo>
                    <a:pt x="2196" y="574"/>
                  </a:lnTo>
                  <a:lnTo>
                    <a:pt x="2202" y="570"/>
                  </a:lnTo>
                  <a:lnTo>
                    <a:pt x="2206" y="564"/>
                  </a:lnTo>
                  <a:lnTo>
                    <a:pt x="2208" y="556"/>
                  </a:lnTo>
                  <a:lnTo>
                    <a:pt x="2206" y="546"/>
                  </a:lnTo>
                  <a:lnTo>
                    <a:pt x="2202" y="536"/>
                  </a:lnTo>
                  <a:lnTo>
                    <a:pt x="2194" y="528"/>
                  </a:lnTo>
                  <a:lnTo>
                    <a:pt x="2194" y="528"/>
                  </a:lnTo>
                  <a:lnTo>
                    <a:pt x="2186" y="522"/>
                  </a:lnTo>
                  <a:lnTo>
                    <a:pt x="2180" y="522"/>
                  </a:lnTo>
                  <a:lnTo>
                    <a:pt x="2176" y="524"/>
                  </a:lnTo>
                  <a:lnTo>
                    <a:pt x="2172" y="528"/>
                  </a:lnTo>
                  <a:lnTo>
                    <a:pt x="2166" y="532"/>
                  </a:lnTo>
                  <a:lnTo>
                    <a:pt x="2158" y="534"/>
                  </a:lnTo>
                  <a:lnTo>
                    <a:pt x="2148" y="532"/>
                  </a:lnTo>
                  <a:lnTo>
                    <a:pt x="2132" y="524"/>
                  </a:lnTo>
                  <a:lnTo>
                    <a:pt x="2132" y="524"/>
                  </a:lnTo>
                  <a:lnTo>
                    <a:pt x="2106" y="506"/>
                  </a:lnTo>
                  <a:lnTo>
                    <a:pt x="2102" y="502"/>
                  </a:lnTo>
                  <a:lnTo>
                    <a:pt x="2102" y="500"/>
                  </a:lnTo>
                  <a:lnTo>
                    <a:pt x="2102" y="498"/>
                  </a:lnTo>
                  <a:lnTo>
                    <a:pt x="2106" y="498"/>
                  </a:lnTo>
                  <a:lnTo>
                    <a:pt x="2116" y="498"/>
                  </a:lnTo>
                  <a:lnTo>
                    <a:pt x="2144" y="504"/>
                  </a:lnTo>
                  <a:lnTo>
                    <a:pt x="2144" y="504"/>
                  </a:lnTo>
                  <a:lnTo>
                    <a:pt x="2170" y="508"/>
                  </a:lnTo>
                  <a:lnTo>
                    <a:pt x="2174" y="508"/>
                  </a:lnTo>
                  <a:lnTo>
                    <a:pt x="2174" y="506"/>
                  </a:lnTo>
                  <a:lnTo>
                    <a:pt x="2168" y="502"/>
                  </a:lnTo>
                  <a:lnTo>
                    <a:pt x="2156" y="496"/>
                  </a:lnTo>
                  <a:lnTo>
                    <a:pt x="2120" y="480"/>
                  </a:lnTo>
                  <a:lnTo>
                    <a:pt x="2120" y="480"/>
                  </a:lnTo>
                  <a:lnTo>
                    <a:pt x="2100" y="474"/>
                  </a:lnTo>
                  <a:lnTo>
                    <a:pt x="2086" y="474"/>
                  </a:lnTo>
                  <a:lnTo>
                    <a:pt x="2078" y="476"/>
                  </a:lnTo>
                  <a:lnTo>
                    <a:pt x="2074" y="482"/>
                  </a:lnTo>
                  <a:lnTo>
                    <a:pt x="2070" y="494"/>
                  </a:lnTo>
                  <a:lnTo>
                    <a:pt x="2066" y="500"/>
                  </a:lnTo>
                  <a:lnTo>
                    <a:pt x="2060" y="504"/>
                  </a:lnTo>
                  <a:lnTo>
                    <a:pt x="2060" y="504"/>
                  </a:lnTo>
                  <a:lnTo>
                    <a:pt x="2056" y="504"/>
                  </a:lnTo>
                  <a:lnTo>
                    <a:pt x="2054" y="502"/>
                  </a:lnTo>
                  <a:lnTo>
                    <a:pt x="2052" y="500"/>
                  </a:lnTo>
                  <a:lnTo>
                    <a:pt x="2052" y="498"/>
                  </a:lnTo>
                  <a:lnTo>
                    <a:pt x="2054" y="490"/>
                  </a:lnTo>
                  <a:lnTo>
                    <a:pt x="2060" y="478"/>
                  </a:lnTo>
                  <a:lnTo>
                    <a:pt x="2072" y="454"/>
                  </a:lnTo>
                  <a:lnTo>
                    <a:pt x="2080" y="440"/>
                  </a:lnTo>
                  <a:lnTo>
                    <a:pt x="2086" y="426"/>
                  </a:lnTo>
                  <a:lnTo>
                    <a:pt x="2086" y="426"/>
                  </a:lnTo>
                  <a:lnTo>
                    <a:pt x="2090" y="414"/>
                  </a:lnTo>
                  <a:lnTo>
                    <a:pt x="2096" y="408"/>
                  </a:lnTo>
                  <a:lnTo>
                    <a:pt x="2104" y="404"/>
                  </a:lnTo>
                  <a:lnTo>
                    <a:pt x="2110" y="404"/>
                  </a:lnTo>
                  <a:lnTo>
                    <a:pt x="2124" y="404"/>
                  </a:lnTo>
                  <a:lnTo>
                    <a:pt x="2130" y="404"/>
                  </a:lnTo>
                  <a:lnTo>
                    <a:pt x="2134" y="402"/>
                  </a:lnTo>
                  <a:lnTo>
                    <a:pt x="2134" y="402"/>
                  </a:lnTo>
                  <a:lnTo>
                    <a:pt x="2146" y="392"/>
                  </a:lnTo>
                  <a:lnTo>
                    <a:pt x="2160" y="382"/>
                  </a:lnTo>
                  <a:lnTo>
                    <a:pt x="2166" y="376"/>
                  </a:lnTo>
                  <a:lnTo>
                    <a:pt x="2168" y="372"/>
                  </a:lnTo>
                  <a:lnTo>
                    <a:pt x="2168" y="370"/>
                  </a:lnTo>
                  <a:lnTo>
                    <a:pt x="2166" y="368"/>
                  </a:lnTo>
                  <a:lnTo>
                    <a:pt x="2160" y="366"/>
                  </a:lnTo>
                  <a:lnTo>
                    <a:pt x="2160" y="366"/>
                  </a:lnTo>
                  <a:lnTo>
                    <a:pt x="2152" y="362"/>
                  </a:lnTo>
                  <a:lnTo>
                    <a:pt x="2146" y="358"/>
                  </a:lnTo>
                  <a:lnTo>
                    <a:pt x="2144" y="354"/>
                  </a:lnTo>
                  <a:lnTo>
                    <a:pt x="2144" y="348"/>
                  </a:lnTo>
                  <a:lnTo>
                    <a:pt x="2146" y="344"/>
                  </a:lnTo>
                  <a:lnTo>
                    <a:pt x="2150" y="338"/>
                  </a:lnTo>
                  <a:lnTo>
                    <a:pt x="2158" y="336"/>
                  </a:lnTo>
                  <a:lnTo>
                    <a:pt x="2168" y="334"/>
                  </a:lnTo>
                  <a:lnTo>
                    <a:pt x="2168" y="334"/>
                  </a:lnTo>
                  <a:lnTo>
                    <a:pt x="2190" y="334"/>
                  </a:lnTo>
                  <a:lnTo>
                    <a:pt x="2204" y="330"/>
                  </a:lnTo>
                  <a:lnTo>
                    <a:pt x="2216" y="322"/>
                  </a:lnTo>
                  <a:lnTo>
                    <a:pt x="2228" y="310"/>
                  </a:lnTo>
                  <a:lnTo>
                    <a:pt x="2228" y="310"/>
                  </a:lnTo>
                  <a:lnTo>
                    <a:pt x="2230" y="306"/>
                  </a:lnTo>
                  <a:lnTo>
                    <a:pt x="2230" y="304"/>
                  </a:lnTo>
                  <a:lnTo>
                    <a:pt x="2228" y="302"/>
                  </a:lnTo>
                  <a:lnTo>
                    <a:pt x="2226" y="300"/>
                  </a:lnTo>
                  <a:lnTo>
                    <a:pt x="2214" y="300"/>
                  </a:lnTo>
                  <a:lnTo>
                    <a:pt x="2200" y="300"/>
                  </a:lnTo>
                  <a:lnTo>
                    <a:pt x="2162" y="308"/>
                  </a:lnTo>
                  <a:lnTo>
                    <a:pt x="2142" y="312"/>
                  </a:lnTo>
                  <a:lnTo>
                    <a:pt x="2124" y="318"/>
                  </a:lnTo>
                  <a:lnTo>
                    <a:pt x="2124" y="318"/>
                  </a:lnTo>
                  <a:lnTo>
                    <a:pt x="2112" y="322"/>
                  </a:lnTo>
                  <a:lnTo>
                    <a:pt x="2108" y="320"/>
                  </a:lnTo>
                  <a:lnTo>
                    <a:pt x="2106" y="320"/>
                  </a:lnTo>
                  <a:lnTo>
                    <a:pt x="2106" y="316"/>
                  </a:lnTo>
                  <a:lnTo>
                    <a:pt x="2108" y="314"/>
                  </a:lnTo>
                  <a:lnTo>
                    <a:pt x="2114" y="306"/>
                  </a:lnTo>
                  <a:lnTo>
                    <a:pt x="2124" y="298"/>
                  </a:lnTo>
                  <a:lnTo>
                    <a:pt x="2138" y="292"/>
                  </a:lnTo>
                  <a:lnTo>
                    <a:pt x="2152" y="288"/>
                  </a:lnTo>
                  <a:lnTo>
                    <a:pt x="2160" y="288"/>
                  </a:lnTo>
                  <a:lnTo>
                    <a:pt x="2168" y="288"/>
                  </a:lnTo>
                  <a:lnTo>
                    <a:pt x="2168" y="288"/>
                  </a:lnTo>
                  <a:lnTo>
                    <a:pt x="2182" y="292"/>
                  </a:lnTo>
                  <a:lnTo>
                    <a:pt x="2198" y="292"/>
                  </a:lnTo>
                  <a:lnTo>
                    <a:pt x="2214" y="292"/>
                  </a:lnTo>
                  <a:lnTo>
                    <a:pt x="2228" y="290"/>
                  </a:lnTo>
                  <a:lnTo>
                    <a:pt x="2256" y="284"/>
                  </a:lnTo>
                  <a:lnTo>
                    <a:pt x="2278" y="276"/>
                  </a:lnTo>
                  <a:lnTo>
                    <a:pt x="2278" y="276"/>
                  </a:lnTo>
                  <a:lnTo>
                    <a:pt x="2284" y="270"/>
                  </a:lnTo>
                  <a:lnTo>
                    <a:pt x="2286" y="268"/>
                  </a:lnTo>
                  <a:lnTo>
                    <a:pt x="2284" y="268"/>
                  </a:lnTo>
                  <a:lnTo>
                    <a:pt x="2280" y="264"/>
                  </a:lnTo>
                  <a:lnTo>
                    <a:pt x="2270" y="262"/>
                  </a:lnTo>
                  <a:lnTo>
                    <a:pt x="2244" y="260"/>
                  </a:lnTo>
                  <a:lnTo>
                    <a:pt x="2232" y="260"/>
                  </a:lnTo>
                  <a:lnTo>
                    <a:pt x="2220" y="262"/>
                  </a:lnTo>
                  <a:lnTo>
                    <a:pt x="2220" y="262"/>
                  </a:lnTo>
                  <a:lnTo>
                    <a:pt x="2206" y="264"/>
                  </a:lnTo>
                  <a:lnTo>
                    <a:pt x="2188" y="264"/>
                  </a:lnTo>
                  <a:lnTo>
                    <a:pt x="2154" y="262"/>
                  </a:lnTo>
                  <a:lnTo>
                    <a:pt x="2134" y="258"/>
                  </a:lnTo>
                  <a:lnTo>
                    <a:pt x="2150" y="258"/>
                  </a:lnTo>
                  <a:lnTo>
                    <a:pt x="2150" y="258"/>
                  </a:lnTo>
                  <a:lnTo>
                    <a:pt x="2168" y="260"/>
                  </a:lnTo>
                  <a:lnTo>
                    <a:pt x="2182" y="258"/>
                  </a:lnTo>
                  <a:lnTo>
                    <a:pt x="2192" y="256"/>
                  </a:lnTo>
                  <a:lnTo>
                    <a:pt x="2200" y="252"/>
                  </a:lnTo>
                  <a:lnTo>
                    <a:pt x="2214" y="248"/>
                  </a:lnTo>
                  <a:lnTo>
                    <a:pt x="2222" y="246"/>
                  </a:lnTo>
                  <a:lnTo>
                    <a:pt x="2232" y="248"/>
                  </a:lnTo>
                  <a:lnTo>
                    <a:pt x="2232" y="248"/>
                  </a:lnTo>
                  <a:lnTo>
                    <a:pt x="2244" y="250"/>
                  </a:lnTo>
                  <a:lnTo>
                    <a:pt x="2254" y="250"/>
                  </a:lnTo>
                  <a:lnTo>
                    <a:pt x="2274" y="248"/>
                  </a:lnTo>
                  <a:lnTo>
                    <a:pt x="2298" y="244"/>
                  </a:lnTo>
                  <a:lnTo>
                    <a:pt x="2330" y="242"/>
                  </a:lnTo>
                  <a:lnTo>
                    <a:pt x="2330" y="242"/>
                  </a:lnTo>
                  <a:lnTo>
                    <a:pt x="2342" y="240"/>
                  </a:lnTo>
                  <a:lnTo>
                    <a:pt x="2344" y="238"/>
                  </a:lnTo>
                  <a:lnTo>
                    <a:pt x="2344" y="238"/>
                  </a:lnTo>
                  <a:lnTo>
                    <a:pt x="2342" y="232"/>
                  </a:lnTo>
                  <a:lnTo>
                    <a:pt x="2336" y="228"/>
                  </a:lnTo>
                  <a:lnTo>
                    <a:pt x="2330" y="224"/>
                  </a:lnTo>
                  <a:lnTo>
                    <a:pt x="2328" y="220"/>
                  </a:lnTo>
                  <a:lnTo>
                    <a:pt x="2330" y="220"/>
                  </a:lnTo>
                  <a:lnTo>
                    <a:pt x="2334" y="218"/>
                  </a:lnTo>
                  <a:lnTo>
                    <a:pt x="2348" y="218"/>
                  </a:lnTo>
                  <a:lnTo>
                    <a:pt x="2348" y="218"/>
                  </a:lnTo>
                  <a:lnTo>
                    <a:pt x="2360" y="216"/>
                  </a:lnTo>
                  <a:lnTo>
                    <a:pt x="2372" y="214"/>
                  </a:lnTo>
                  <a:lnTo>
                    <a:pt x="2382" y="212"/>
                  </a:lnTo>
                  <a:lnTo>
                    <a:pt x="2392" y="206"/>
                  </a:lnTo>
                  <a:lnTo>
                    <a:pt x="2412" y="196"/>
                  </a:lnTo>
                  <a:lnTo>
                    <a:pt x="2436" y="182"/>
                  </a:lnTo>
                  <a:lnTo>
                    <a:pt x="2436" y="182"/>
                  </a:lnTo>
                  <a:lnTo>
                    <a:pt x="2440" y="180"/>
                  </a:lnTo>
                  <a:lnTo>
                    <a:pt x="2442" y="176"/>
                  </a:lnTo>
                  <a:lnTo>
                    <a:pt x="2438" y="174"/>
                  </a:lnTo>
                  <a:lnTo>
                    <a:pt x="2434" y="170"/>
                  </a:lnTo>
                  <a:lnTo>
                    <a:pt x="2414" y="164"/>
                  </a:lnTo>
                  <a:lnTo>
                    <a:pt x="2388" y="158"/>
                  </a:lnTo>
                  <a:lnTo>
                    <a:pt x="2356" y="154"/>
                  </a:lnTo>
                  <a:lnTo>
                    <a:pt x="2322" y="150"/>
                  </a:lnTo>
                  <a:lnTo>
                    <a:pt x="2292" y="148"/>
                  </a:lnTo>
                  <a:lnTo>
                    <a:pt x="2264" y="150"/>
                  </a:lnTo>
                  <a:lnTo>
                    <a:pt x="2264" y="150"/>
                  </a:lnTo>
                  <a:lnTo>
                    <a:pt x="2244" y="152"/>
                  </a:lnTo>
                  <a:lnTo>
                    <a:pt x="2230" y="158"/>
                  </a:lnTo>
                  <a:lnTo>
                    <a:pt x="2220" y="164"/>
                  </a:lnTo>
                  <a:lnTo>
                    <a:pt x="2214" y="172"/>
                  </a:lnTo>
                  <a:lnTo>
                    <a:pt x="2210" y="180"/>
                  </a:lnTo>
                  <a:lnTo>
                    <a:pt x="2204" y="184"/>
                  </a:lnTo>
                  <a:lnTo>
                    <a:pt x="2198" y="186"/>
                  </a:lnTo>
                  <a:lnTo>
                    <a:pt x="2188" y="186"/>
                  </a:lnTo>
                  <a:lnTo>
                    <a:pt x="2188" y="186"/>
                  </a:lnTo>
                  <a:lnTo>
                    <a:pt x="2176" y="184"/>
                  </a:lnTo>
                  <a:lnTo>
                    <a:pt x="2162" y="182"/>
                  </a:lnTo>
                  <a:lnTo>
                    <a:pt x="2140" y="184"/>
                  </a:lnTo>
                  <a:lnTo>
                    <a:pt x="2126" y="184"/>
                  </a:lnTo>
                  <a:lnTo>
                    <a:pt x="2126" y="182"/>
                  </a:lnTo>
                  <a:lnTo>
                    <a:pt x="2126" y="182"/>
                  </a:lnTo>
                  <a:lnTo>
                    <a:pt x="2130" y="178"/>
                  </a:lnTo>
                  <a:lnTo>
                    <a:pt x="2130" y="178"/>
                  </a:lnTo>
                  <a:lnTo>
                    <a:pt x="2134" y="172"/>
                  </a:lnTo>
                  <a:lnTo>
                    <a:pt x="2134" y="170"/>
                  </a:lnTo>
                  <a:lnTo>
                    <a:pt x="2128" y="170"/>
                  </a:lnTo>
                  <a:lnTo>
                    <a:pt x="2120" y="172"/>
                  </a:lnTo>
                  <a:lnTo>
                    <a:pt x="2108" y="176"/>
                  </a:lnTo>
                  <a:lnTo>
                    <a:pt x="2092" y="184"/>
                  </a:lnTo>
                  <a:lnTo>
                    <a:pt x="2074" y="196"/>
                  </a:lnTo>
                  <a:lnTo>
                    <a:pt x="2050" y="210"/>
                  </a:lnTo>
                  <a:lnTo>
                    <a:pt x="2050" y="210"/>
                  </a:lnTo>
                  <a:lnTo>
                    <a:pt x="2028" y="224"/>
                  </a:lnTo>
                  <a:lnTo>
                    <a:pt x="2010" y="234"/>
                  </a:lnTo>
                  <a:lnTo>
                    <a:pt x="1996" y="242"/>
                  </a:lnTo>
                  <a:lnTo>
                    <a:pt x="1986" y="244"/>
                  </a:lnTo>
                  <a:lnTo>
                    <a:pt x="1984" y="244"/>
                  </a:lnTo>
                  <a:lnTo>
                    <a:pt x="1982" y="244"/>
                  </a:lnTo>
                  <a:lnTo>
                    <a:pt x="1984" y="238"/>
                  </a:lnTo>
                  <a:lnTo>
                    <a:pt x="1992" y="228"/>
                  </a:lnTo>
                  <a:lnTo>
                    <a:pt x="2008" y="216"/>
                  </a:lnTo>
                  <a:lnTo>
                    <a:pt x="2008" y="216"/>
                  </a:lnTo>
                  <a:lnTo>
                    <a:pt x="2026" y="200"/>
                  </a:lnTo>
                  <a:lnTo>
                    <a:pt x="2040" y="186"/>
                  </a:lnTo>
                  <a:lnTo>
                    <a:pt x="2050" y="172"/>
                  </a:lnTo>
                  <a:lnTo>
                    <a:pt x="2052" y="166"/>
                  </a:lnTo>
                  <a:lnTo>
                    <a:pt x="2052" y="160"/>
                  </a:lnTo>
                  <a:lnTo>
                    <a:pt x="2052" y="156"/>
                  </a:lnTo>
                  <a:lnTo>
                    <a:pt x="2050" y="150"/>
                  </a:lnTo>
                  <a:lnTo>
                    <a:pt x="2048" y="146"/>
                  </a:lnTo>
                  <a:lnTo>
                    <a:pt x="2042" y="144"/>
                  </a:lnTo>
                  <a:lnTo>
                    <a:pt x="2036" y="140"/>
                  </a:lnTo>
                  <a:lnTo>
                    <a:pt x="2028" y="138"/>
                  </a:lnTo>
                  <a:lnTo>
                    <a:pt x="2004" y="138"/>
                  </a:lnTo>
                  <a:lnTo>
                    <a:pt x="2004" y="138"/>
                  </a:lnTo>
                  <a:lnTo>
                    <a:pt x="1984" y="138"/>
                  </a:lnTo>
                  <a:lnTo>
                    <a:pt x="1972" y="142"/>
                  </a:lnTo>
                  <a:lnTo>
                    <a:pt x="1964" y="146"/>
                  </a:lnTo>
                  <a:lnTo>
                    <a:pt x="1962" y="152"/>
                  </a:lnTo>
                  <a:lnTo>
                    <a:pt x="1960" y="156"/>
                  </a:lnTo>
                  <a:lnTo>
                    <a:pt x="1958" y="162"/>
                  </a:lnTo>
                  <a:lnTo>
                    <a:pt x="1952" y="168"/>
                  </a:lnTo>
                  <a:lnTo>
                    <a:pt x="1940" y="172"/>
                  </a:lnTo>
                  <a:lnTo>
                    <a:pt x="1940" y="172"/>
                  </a:lnTo>
                  <a:lnTo>
                    <a:pt x="1910" y="178"/>
                  </a:lnTo>
                  <a:lnTo>
                    <a:pt x="1886" y="182"/>
                  </a:lnTo>
                  <a:lnTo>
                    <a:pt x="1878" y="182"/>
                  </a:lnTo>
                  <a:lnTo>
                    <a:pt x="1876" y="180"/>
                  </a:lnTo>
                  <a:lnTo>
                    <a:pt x="1880" y="176"/>
                  </a:lnTo>
                  <a:lnTo>
                    <a:pt x="1890" y="172"/>
                  </a:lnTo>
                  <a:lnTo>
                    <a:pt x="1890" y="172"/>
                  </a:lnTo>
                  <a:lnTo>
                    <a:pt x="1916" y="160"/>
                  </a:lnTo>
                  <a:lnTo>
                    <a:pt x="1922" y="154"/>
                  </a:lnTo>
                  <a:lnTo>
                    <a:pt x="1924" y="152"/>
                  </a:lnTo>
                  <a:lnTo>
                    <a:pt x="1924" y="150"/>
                  </a:lnTo>
                  <a:lnTo>
                    <a:pt x="1924" y="148"/>
                  </a:lnTo>
                  <a:lnTo>
                    <a:pt x="1920" y="148"/>
                  </a:lnTo>
                  <a:lnTo>
                    <a:pt x="1906" y="144"/>
                  </a:lnTo>
                  <a:lnTo>
                    <a:pt x="1884" y="142"/>
                  </a:lnTo>
                  <a:lnTo>
                    <a:pt x="1852" y="140"/>
                  </a:lnTo>
                  <a:lnTo>
                    <a:pt x="1852" y="140"/>
                  </a:lnTo>
                  <a:lnTo>
                    <a:pt x="1812" y="142"/>
                  </a:lnTo>
                  <a:lnTo>
                    <a:pt x="1770" y="146"/>
                  </a:lnTo>
                  <a:lnTo>
                    <a:pt x="1730" y="152"/>
                  </a:lnTo>
                  <a:lnTo>
                    <a:pt x="1694" y="160"/>
                  </a:lnTo>
                  <a:lnTo>
                    <a:pt x="1636" y="172"/>
                  </a:lnTo>
                  <a:lnTo>
                    <a:pt x="1616" y="174"/>
                  </a:lnTo>
                  <a:lnTo>
                    <a:pt x="1610" y="174"/>
                  </a:lnTo>
                  <a:lnTo>
                    <a:pt x="1608" y="174"/>
                  </a:lnTo>
                  <a:lnTo>
                    <a:pt x="1608" y="174"/>
                  </a:lnTo>
                  <a:lnTo>
                    <a:pt x="1604" y="170"/>
                  </a:lnTo>
                  <a:lnTo>
                    <a:pt x="1602" y="168"/>
                  </a:lnTo>
                  <a:lnTo>
                    <a:pt x="1604" y="164"/>
                  </a:lnTo>
                  <a:lnTo>
                    <a:pt x="1606" y="162"/>
                  </a:lnTo>
                  <a:lnTo>
                    <a:pt x="1618" y="156"/>
                  </a:lnTo>
                  <a:lnTo>
                    <a:pt x="1636" y="152"/>
                  </a:lnTo>
                  <a:lnTo>
                    <a:pt x="1686" y="142"/>
                  </a:lnTo>
                  <a:lnTo>
                    <a:pt x="1744" y="134"/>
                  </a:lnTo>
                  <a:lnTo>
                    <a:pt x="1744" y="134"/>
                  </a:lnTo>
                  <a:lnTo>
                    <a:pt x="1772" y="130"/>
                  </a:lnTo>
                  <a:lnTo>
                    <a:pt x="1802" y="130"/>
                  </a:lnTo>
                  <a:lnTo>
                    <a:pt x="1864" y="130"/>
                  </a:lnTo>
                  <a:lnTo>
                    <a:pt x="1926" y="130"/>
                  </a:lnTo>
                  <a:lnTo>
                    <a:pt x="1956" y="128"/>
                  </a:lnTo>
                  <a:lnTo>
                    <a:pt x="1984" y="124"/>
                  </a:lnTo>
                  <a:lnTo>
                    <a:pt x="1984" y="124"/>
                  </a:lnTo>
                  <a:lnTo>
                    <a:pt x="2020" y="114"/>
                  </a:lnTo>
                  <a:lnTo>
                    <a:pt x="2054" y="104"/>
                  </a:lnTo>
                  <a:lnTo>
                    <a:pt x="2066" y="98"/>
                  </a:lnTo>
                  <a:lnTo>
                    <a:pt x="2072" y="92"/>
                  </a:lnTo>
                  <a:lnTo>
                    <a:pt x="2072" y="90"/>
                  </a:lnTo>
                  <a:lnTo>
                    <a:pt x="2070" y="88"/>
                  </a:lnTo>
                  <a:lnTo>
                    <a:pt x="2062" y="84"/>
                  </a:lnTo>
                  <a:lnTo>
                    <a:pt x="2062" y="84"/>
                  </a:lnTo>
                  <a:lnTo>
                    <a:pt x="2034" y="78"/>
                  </a:lnTo>
                  <a:lnTo>
                    <a:pt x="2004" y="72"/>
                  </a:lnTo>
                  <a:lnTo>
                    <a:pt x="1988" y="70"/>
                  </a:lnTo>
                  <a:lnTo>
                    <a:pt x="1970" y="68"/>
                  </a:lnTo>
                  <a:lnTo>
                    <a:pt x="1952" y="70"/>
                  </a:lnTo>
                  <a:lnTo>
                    <a:pt x="1932" y="72"/>
                  </a:lnTo>
                  <a:lnTo>
                    <a:pt x="1932" y="72"/>
                  </a:lnTo>
                  <a:lnTo>
                    <a:pt x="1914" y="76"/>
                  </a:lnTo>
                  <a:lnTo>
                    <a:pt x="1916" y="74"/>
                  </a:lnTo>
                  <a:lnTo>
                    <a:pt x="1922" y="70"/>
                  </a:lnTo>
                  <a:lnTo>
                    <a:pt x="1930" y="64"/>
                  </a:lnTo>
                  <a:lnTo>
                    <a:pt x="1936" y="58"/>
                  </a:lnTo>
                  <a:lnTo>
                    <a:pt x="1938" y="56"/>
                  </a:lnTo>
                  <a:lnTo>
                    <a:pt x="1938" y="52"/>
                  </a:lnTo>
                  <a:lnTo>
                    <a:pt x="1936" y="50"/>
                  </a:lnTo>
                  <a:lnTo>
                    <a:pt x="1932" y="46"/>
                  </a:lnTo>
                  <a:lnTo>
                    <a:pt x="1932" y="46"/>
                  </a:lnTo>
                  <a:lnTo>
                    <a:pt x="1922" y="42"/>
                  </a:lnTo>
                  <a:lnTo>
                    <a:pt x="1912" y="42"/>
                  </a:lnTo>
                  <a:lnTo>
                    <a:pt x="1898" y="42"/>
                  </a:lnTo>
                  <a:lnTo>
                    <a:pt x="1884" y="46"/>
                  </a:lnTo>
                  <a:lnTo>
                    <a:pt x="1866" y="48"/>
                  </a:lnTo>
                  <a:lnTo>
                    <a:pt x="1846" y="50"/>
                  </a:lnTo>
                  <a:lnTo>
                    <a:pt x="1822" y="52"/>
                  </a:lnTo>
                  <a:lnTo>
                    <a:pt x="1794" y="50"/>
                  </a:lnTo>
                  <a:lnTo>
                    <a:pt x="1794" y="50"/>
                  </a:lnTo>
                  <a:lnTo>
                    <a:pt x="1766" y="48"/>
                  </a:lnTo>
                  <a:lnTo>
                    <a:pt x="1744" y="48"/>
                  </a:lnTo>
                  <a:lnTo>
                    <a:pt x="1724" y="52"/>
                  </a:lnTo>
                  <a:lnTo>
                    <a:pt x="1708" y="54"/>
                  </a:lnTo>
                  <a:lnTo>
                    <a:pt x="1678" y="60"/>
                  </a:lnTo>
                  <a:lnTo>
                    <a:pt x="1660" y="60"/>
                  </a:lnTo>
                  <a:lnTo>
                    <a:pt x="1638" y="60"/>
                  </a:lnTo>
                  <a:lnTo>
                    <a:pt x="1638" y="60"/>
                  </a:lnTo>
                  <a:lnTo>
                    <a:pt x="1622" y="58"/>
                  </a:lnTo>
                  <a:lnTo>
                    <a:pt x="1616" y="56"/>
                  </a:lnTo>
                  <a:lnTo>
                    <a:pt x="1618" y="54"/>
                  </a:lnTo>
                  <a:lnTo>
                    <a:pt x="1628" y="52"/>
                  </a:lnTo>
                  <a:lnTo>
                    <a:pt x="1692" y="46"/>
                  </a:lnTo>
                  <a:lnTo>
                    <a:pt x="1692" y="46"/>
                  </a:lnTo>
                  <a:lnTo>
                    <a:pt x="1734" y="44"/>
                  </a:lnTo>
                  <a:lnTo>
                    <a:pt x="1794" y="42"/>
                  </a:lnTo>
                  <a:lnTo>
                    <a:pt x="1852" y="38"/>
                  </a:lnTo>
                  <a:lnTo>
                    <a:pt x="1894" y="34"/>
                  </a:lnTo>
                  <a:lnTo>
                    <a:pt x="1894" y="34"/>
                  </a:lnTo>
                  <a:lnTo>
                    <a:pt x="1900" y="32"/>
                  </a:lnTo>
                  <a:lnTo>
                    <a:pt x="1902" y="32"/>
                  </a:lnTo>
                  <a:lnTo>
                    <a:pt x="1902" y="30"/>
                  </a:lnTo>
                  <a:lnTo>
                    <a:pt x="1898" y="28"/>
                  </a:lnTo>
                  <a:lnTo>
                    <a:pt x="1882" y="24"/>
                  </a:lnTo>
                  <a:lnTo>
                    <a:pt x="1858" y="20"/>
                  </a:lnTo>
                  <a:lnTo>
                    <a:pt x="1798" y="12"/>
                  </a:lnTo>
                  <a:lnTo>
                    <a:pt x="1732" y="6"/>
                  </a:lnTo>
                  <a:lnTo>
                    <a:pt x="1732" y="6"/>
                  </a:lnTo>
                  <a:lnTo>
                    <a:pt x="1686" y="2"/>
                  </a:lnTo>
                  <a:lnTo>
                    <a:pt x="1648" y="0"/>
                  </a:lnTo>
                  <a:lnTo>
                    <a:pt x="1618" y="2"/>
                  </a:lnTo>
                  <a:lnTo>
                    <a:pt x="1594" y="2"/>
                  </a:lnTo>
                  <a:lnTo>
                    <a:pt x="1552" y="6"/>
                  </a:lnTo>
                  <a:lnTo>
                    <a:pt x="1528" y="8"/>
                  </a:lnTo>
                  <a:lnTo>
                    <a:pt x="1504" y="6"/>
                  </a:lnTo>
                  <a:lnTo>
                    <a:pt x="1504" y="6"/>
                  </a:lnTo>
                  <a:lnTo>
                    <a:pt x="1480" y="6"/>
                  </a:lnTo>
                  <a:lnTo>
                    <a:pt x="1466" y="8"/>
                  </a:lnTo>
                  <a:lnTo>
                    <a:pt x="1460" y="10"/>
                  </a:lnTo>
                  <a:lnTo>
                    <a:pt x="1458" y="14"/>
                  </a:lnTo>
                  <a:lnTo>
                    <a:pt x="1458" y="16"/>
                  </a:lnTo>
                  <a:lnTo>
                    <a:pt x="1458" y="18"/>
                  </a:lnTo>
                  <a:lnTo>
                    <a:pt x="1452" y="18"/>
                  </a:lnTo>
                  <a:lnTo>
                    <a:pt x="1442" y="16"/>
                  </a:lnTo>
                  <a:lnTo>
                    <a:pt x="1442" y="16"/>
                  </a:lnTo>
                  <a:lnTo>
                    <a:pt x="1420" y="12"/>
                  </a:lnTo>
                  <a:lnTo>
                    <a:pt x="1410" y="14"/>
                  </a:lnTo>
                  <a:lnTo>
                    <a:pt x="1400" y="16"/>
                  </a:lnTo>
                  <a:lnTo>
                    <a:pt x="1384" y="18"/>
                  </a:lnTo>
                  <a:lnTo>
                    <a:pt x="1384" y="18"/>
                  </a:lnTo>
                  <a:lnTo>
                    <a:pt x="1374" y="18"/>
                  </a:lnTo>
                  <a:lnTo>
                    <a:pt x="1368" y="20"/>
                  </a:lnTo>
                  <a:lnTo>
                    <a:pt x="1366" y="24"/>
                  </a:lnTo>
                  <a:lnTo>
                    <a:pt x="1366" y="28"/>
                  </a:lnTo>
                  <a:lnTo>
                    <a:pt x="1370" y="32"/>
                  </a:lnTo>
                  <a:lnTo>
                    <a:pt x="1378" y="36"/>
                  </a:lnTo>
                  <a:lnTo>
                    <a:pt x="1388" y="40"/>
                  </a:lnTo>
                  <a:lnTo>
                    <a:pt x="1402" y="44"/>
                  </a:lnTo>
                  <a:lnTo>
                    <a:pt x="1402" y="44"/>
                  </a:lnTo>
                  <a:lnTo>
                    <a:pt x="1412" y="46"/>
                  </a:lnTo>
                  <a:lnTo>
                    <a:pt x="1416" y="46"/>
                  </a:lnTo>
                  <a:lnTo>
                    <a:pt x="1412" y="48"/>
                  </a:lnTo>
                  <a:lnTo>
                    <a:pt x="1406" y="50"/>
                  </a:lnTo>
                  <a:lnTo>
                    <a:pt x="1386" y="52"/>
                  </a:lnTo>
                  <a:lnTo>
                    <a:pt x="1378" y="54"/>
                  </a:lnTo>
                  <a:lnTo>
                    <a:pt x="1372" y="56"/>
                  </a:lnTo>
                  <a:lnTo>
                    <a:pt x="1372" y="56"/>
                  </a:lnTo>
                  <a:lnTo>
                    <a:pt x="1356" y="62"/>
                  </a:lnTo>
                  <a:lnTo>
                    <a:pt x="1332" y="64"/>
                  </a:lnTo>
                  <a:lnTo>
                    <a:pt x="1318" y="66"/>
                  </a:lnTo>
                  <a:lnTo>
                    <a:pt x="1304" y="64"/>
                  </a:lnTo>
                  <a:lnTo>
                    <a:pt x="1290" y="62"/>
                  </a:lnTo>
                  <a:lnTo>
                    <a:pt x="1278" y="56"/>
                  </a:lnTo>
                  <a:lnTo>
                    <a:pt x="1278" y="56"/>
                  </a:lnTo>
                  <a:lnTo>
                    <a:pt x="1254" y="46"/>
                  </a:lnTo>
                  <a:lnTo>
                    <a:pt x="1242" y="42"/>
                  </a:lnTo>
                  <a:lnTo>
                    <a:pt x="1228" y="38"/>
                  </a:lnTo>
                  <a:lnTo>
                    <a:pt x="1212" y="36"/>
                  </a:lnTo>
                  <a:lnTo>
                    <a:pt x="1194" y="34"/>
                  </a:lnTo>
                  <a:lnTo>
                    <a:pt x="1176" y="36"/>
                  </a:lnTo>
                  <a:lnTo>
                    <a:pt x="1154" y="38"/>
                  </a:lnTo>
                  <a:lnTo>
                    <a:pt x="1154" y="38"/>
                  </a:lnTo>
                  <a:lnTo>
                    <a:pt x="1114" y="44"/>
                  </a:lnTo>
                  <a:lnTo>
                    <a:pt x="1078" y="48"/>
                  </a:lnTo>
                  <a:lnTo>
                    <a:pt x="1064" y="50"/>
                  </a:lnTo>
                  <a:lnTo>
                    <a:pt x="1054" y="54"/>
                  </a:lnTo>
                  <a:lnTo>
                    <a:pt x="1048" y="56"/>
                  </a:lnTo>
                  <a:lnTo>
                    <a:pt x="1048" y="58"/>
                  </a:lnTo>
                  <a:lnTo>
                    <a:pt x="1048" y="60"/>
                  </a:lnTo>
                  <a:lnTo>
                    <a:pt x="1048" y="60"/>
                  </a:lnTo>
                  <a:lnTo>
                    <a:pt x="1054" y="64"/>
                  </a:lnTo>
                  <a:lnTo>
                    <a:pt x="1062" y="66"/>
                  </a:lnTo>
                  <a:lnTo>
                    <a:pt x="1092" y="68"/>
                  </a:lnTo>
                  <a:lnTo>
                    <a:pt x="1128" y="66"/>
                  </a:lnTo>
                  <a:lnTo>
                    <a:pt x="1170" y="66"/>
                  </a:lnTo>
                  <a:lnTo>
                    <a:pt x="1170" y="66"/>
                  </a:lnTo>
                  <a:lnTo>
                    <a:pt x="1208" y="68"/>
                  </a:lnTo>
                  <a:lnTo>
                    <a:pt x="1246" y="72"/>
                  </a:lnTo>
                  <a:lnTo>
                    <a:pt x="1280" y="76"/>
                  </a:lnTo>
                  <a:lnTo>
                    <a:pt x="1314" y="82"/>
                  </a:lnTo>
                  <a:lnTo>
                    <a:pt x="1314" y="82"/>
                  </a:lnTo>
                  <a:lnTo>
                    <a:pt x="1326" y="86"/>
                  </a:lnTo>
                  <a:lnTo>
                    <a:pt x="1332" y="88"/>
                  </a:lnTo>
                  <a:lnTo>
                    <a:pt x="1332" y="90"/>
                  </a:lnTo>
                  <a:lnTo>
                    <a:pt x="1332" y="90"/>
                  </a:lnTo>
                  <a:lnTo>
                    <a:pt x="1326" y="92"/>
                  </a:lnTo>
                  <a:lnTo>
                    <a:pt x="1308" y="92"/>
                  </a:lnTo>
                  <a:lnTo>
                    <a:pt x="1294" y="90"/>
                  </a:lnTo>
                  <a:lnTo>
                    <a:pt x="1282" y="88"/>
                  </a:lnTo>
                  <a:lnTo>
                    <a:pt x="1282" y="88"/>
                  </a:lnTo>
                  <a:lnTo>
                    <a:pt x="1268" y="84"/>
                  </a:lnTo>
                  <a:lnTo>
                    <a:pt x="1252" y="82"/>
                  </a:lnTo>
                  <a:lnTo>
                    <a:pt x="1214" y="78"/>
                  </a:lnTo>
                  <a:lnTo>
                    <a:pt x="1110" y="74"/>
                  </a:lnTo>
                  <a:lnTo>
                    <a:pt x="1110" y="74"/>
                  </a:lnTo>
                  <a:lnTo>
                    <a:pt x="1092" y="76"/>
                  </a:lnTo>
                  <a:lnTo>
                    <a:pt x="1090" y="76"/>
                  </a:lnTo>
                  <a:lnTo>
                    <a:pt x="1092" y="78"/>
                  </a:lnTo>
                  <a:lnTo>
                    <a:pt x="1106" y="84"/>
                  </a:lnTo>
                  <a:lnTo>
                    <a:pt x="1126" y="92"/>
                  </a:lnTo>
                  <a:lnTo>
                    <a:pt x="1148" y="100"/>
                  </a:lnTo>
                  <a:lnTo>
                    <a:pt x="1164" y="108"/>
                  </a:lnTo>
                  <a:lnTo>
                    <a:pt x="1168" y="110"/>
                  </a:lnTo>
                  <a:lnTo>
                    <a:pt x="1168" y="114"/>
                  </a:lnTo>
                  <a:lnTo>
                    <a:pt x="1164" y="116"/>
                  </a:lnTo>
                  <a:lnTo>
                    <a:pt x="1154" y="116"/>
                  </a:lnTo>
                  <a:lnTo>
                    <a:pt x="1154" y="116"/>
                  </a:lnTo>
                  <a:lnTo>
                    <a:pt x="1146" y="118"/>
                  </a:lnTo>
                  <a:lnTo>
                    <a:pt x="1142" y="120"/>
                  </a:lnTo>
                  <a:lnTo>
                    <a:pt x="1138" y="122"/>
                  </a:lnTo>
                  <a:lnTo>
                    <a:pt x="1138" y="126"/>
                  </a:lnTo>
                  <a:lnTo>
                    <a:pt x="1136" y="132"/>
                  </a:lnTo>
                  <a:lnTo>
                    <a:pt x="1138" y="140"/>
                  </a:lnTo>
                  <a:lnTo>
                    <a:pt x="1142" y="148"/>
                  </a:lnTo>
                  <a:lnTo>
                    <a:pt x="1142" y="156"/>
                  </a:lnTo>
                  <a:lnTo>
                    <a:pt x="1142" y="158"/>
                  </a:lnTo>
                  <a:lnTo>
                    <a:pt x="1140" y="160"/>
                  </a:lnTo>
                  <a:lnTo>
                    <a:pt x="1136" y="162"/>
                  </a:lnTo>
                  <a:lnTo>
                    <a:pt x="1132" y="164"/>
                  </a:lnTo>
                  <a:lnTo>
                    <a:pt x="1132" y="164"/>
                  </a:lnTo>
                  <a:lnTo>
                    <a:pt x="1122" y="164"/>
                  </a:lnTo>
                  <a:lnTo>
                    <a:pt x="1114" y="162"/>
                  </a:lnTo>
                  <a:lnTo>
                    <a:pt x="1108" y="158"/>
                  </a:lnTo>
                  <a:lnTo>
                    <a:pt x="1102" y="152"/>
                  </a:lnTo>
                  <a:lnTo>
                    <a:pt x="1094" y="146"/>
                  </a:lnTo>
                  <a:lnTo>
                    <a:pt x="1084" y="142"/>
                  </a:lnTo>
                  <a:lnTo>
                    <a:pt x="1070" y="136"/>
                  </a:lnTo>
                  <a:lnTo>
                    <a:pt x="1052" y="132"/>
                  </a:lnTo>
                  <a:lnTo>
                    <a:pt x="1052" y="132"/>
                  </a:lnTo>
                  <a:lnTo>
                    <a:pt x="1034" y="128"/>
                  </a:lnTo>
                  <a:lnTo>
                    <a:pt x="1016" y="124"/>
                  </a:lnTo>
                  <a:lnTo>
                    <a:pt x="986" y="114"/>
                  </a:lnTo>
                  <a:lnTo>
                    <a:pt x="954" y="104"/>
                  </a:lnTo>
                  <a:lnTo>
                    <a:pt x="936" y="100"/>
                  </a:lnTo>
                  <a:lnTo>
                    <a:pt x="916" y="98"/>
                  </a:lnTo>
                  <a:lnTo>
                    <a:pt x="916" y="98"/>
                  </a:lnTo>
                  <a:lnTo>
                    <a:pt x="896" y="98"/>
                  </a:lnTo>
                  <a:lnTo>
                    <a:pt x="884" y="100"/>
                  </a:lnTo>
                  <a:lnTo>
                    <a:pt x="876" y="102"/>
                  </a:lnTo>
                  <a:lnTo>
                    <a:pt x="874" y="104"/>
                  </a:lnTo>
                  <a:lnTo>
                    <a:pt x="874" y="106"/>
                  </a:lnTo>
                  <a:lnTo>
                    <a:pt x="876" y="112"/>
                  </a:lnTo>
                  <a:lnTo>
                    <a:pt x="884" y="118"/>
                  </a:lnTo>
                  <a:lnTo>
                    <a:pt x="914" y="138"/>
                  </a:lnTo>
                  <a:lnTo>
                    <a:pt x="914" y="138"/>
                  </a:lnTo>
                  <a:lnTo>
                    <a:pt x="926" y="146"/>
                  </a:lnTo>
                  <a:lnTo>
                    <a:pt x="928" y="148"/>
                  </a:lnTo>
                  <a:lnTo>
                    <a:pt x="928" y="150"/>
                  </a:lnTo>
                  <a:lnTo>
                    <a:pt x="922" y="150"/>
                  </a:lnTo>
                  <a:lnTo>
                    <a:pt x="912" y="148"/>
                  </a:lnTo>
                  <a:lnTo>
                    <a:pt x="900" y="148"/>
                  </a:lnTo>
                  <a:lnTo>
                    <a:pt x="888" y="148"/>
                  </a:lnTo>
                  <a:lnTo>
                    <a:pt x="884" y="148"/>
                  </a:lnTo>
                  <a:lnTo>
                    <a:pt x="882" y="150"/>
                  </a:lnTo>
                  <a:lnTo>
                    <a:pt x="882" y="154"/>
                  </a:lnTo>
                  <a:lnTo>
                    <a:pt x="884" y="158"/>
                  </a:lnTo>
                  <a:lnTo>
                    <a:pt x="884" y="158"/>
                  </a:lnTo>
                  <a:lnTo>
                    <a:pt x="886" y="160"/>
                  </a:lnTo>
                  <a:lnTo>
                    <a:pt x="886" y="162"/>
                  </a:lnTo>
                  <a:lnTo>
                    <a:pt x="878" y="160"/>
                  </a:lnTo>
                  <a:lnTo>
                    <a:pt x="866" y="156"/>
                  </a:lnTo>
                  <a:lnTo>
                    <a:pt x="850" y="150"/>
                  </a:lnTo>
                  <a:lnTo>
                    <a:pt x="834" y="148"/>
                  </a:lnTo>
                  <a:lnTo>
                    <a:pt x="824" y="148"/>
                  </a:lnTo>
                  <a:lnTo>
                    <a:pt x="814" y="148"/>
                  </a:lnTo>
                  <a:lnTo>
                    <a:pt x="806" y="152"/>
                  </a:lnTo>
                  <a:lnTo>
                    <a:pt x="796" y="156"/>
                  </a:lnTo>
                  <a:lnTo>
                    <a:pt x="788" y="164"/>
                  </a:lnTo>
                  <a:lnTo>
                    <a:pt x="782" y="172"/>
                  </a:lnTo>
                  <a:lnTo>
                    <a:pt x="782" y="172"/>
                  </a:lnTo>
                  <a:lnTo>
                    <a:pt x="770" y="190"/>
                  </a:lnTo>
                  <a:lnTo>
                    <a:pt x="772" y="180"/>
                  </a:lnTo>
                  <a:lnTo>
                    <a:pt x="776" y="168"/>
                  </a:lnTo>
                  <a:lnTo>
                    <a:pt x="776" y="154"/>
                  </a:lnTo>
                  <a:lnTo>
                    <a:pt x="774" y="138"/>
                  </a:lnTo>
                  <a:lnTo>
                    <a:pt x="772" y="132"/>
                  </a:lnTo>
                  <a:lnTo>
                    <a:pt x="766" y="124"/>
                  </a:lnTo>
                  <a:lnTo>
                    <a:pt x="766" y="124"/>
                  </a:lnTo>
                  <a:lnTo>
                    <a:pt x="756" y="114"/>
                  </a:lnTo>
                  <a:lnTo>
                    <a:pt x="746" y="108"/>
                  </a:lnTo>
                  <a:lnTo>
                    <a:pt x="732" y="108"/>
                  </a:lnTo>
                  <a:lnTo>
                    <a:pt x="716" y="110"/>
                  </a:lnTo>
                  <a:lnTo>
                    <a:pt x="672" y="120"/>
                  </a:lnTo>
                  <a:lnTo>
                    <a:pt x="640" y="126"/>
                  </a:lnTo>
                  <a:lnTo>
                    <a:pt x="598" y="130"/>
                  </a:lnTo>
                  <a:lnTo>
                    <a:pt x="598" y="130"/>
                  </a:lnTo>
                  <a:lnTo>
                    <a:pt x="558" y="136"/>
                  </a:lnTo>
                  <a:lnTo>
                    <a:pt x="526" y="140"/>
                  </a:lnTo>
                  <a:lnTo>
                    <a:pt x="502" y="146"/>
                  </a:lnTo>
                  <a:lnTo>
                    <a:pt x="484" y="152"/>
                  </a:lnTo>
                  <a:lnTo>
                    <a:pt x="472" y="156"/>
                  </a:lnTo>
                  <a:lnTo>
                    <a:pt x="466" y="164"/>
                  </a:lnTo>
                  <a:lnTo>
                    <a:pt x="466" y="166"/>
                  </a:lnTo>
                  <a:lnTo>
                    <a:pt x="466" y="170"/>
                  </a:lnTo>
                  <a:lnTo>
                    <a:pt x="470" y="176"/>
                  </a:lnTo>
                  <a:lnTo>
                    <a:pt x="470" y="17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38" name="Freeform 6119"/>
            <p:cNvSpPr/>
            <p:nvPr/>
          </p:nvSpPr>
          <p:spPr bwMode="auto">
            <a:xfrm>
              <a:off x="6810745" y="2202340"/>
              <a:ext cx="11881" cy="18668"/>
            </a:xfrm>
            <a:custGeom>
              <a:avLst/>
              <a:gdLst/>
              <a:ahLst/>
              <a:cxnLst>
                <a:cxn ang="0">
                  <a:pos x="22" y="36"/>
                </a:cxn>
                <a:cxn ang="0">
                  <a:pos x="22" y="36"/>
                </a:cxn>
                <a:cxn ang="0">
                  <a:pos x="26" y="32"/>
                </a:cxn>
                <a:cxn ang="0">
                  <a:pos x="28" y="28"/>
                </a:cxn>
                <a:cxn ang="0">
                  <a:pos x="26" y="22"/>
                </a:cxn>
                <a:cxn ang="0">
                  <a:pos x="20" y="16"/>
                </a:cxn>
                <a:cxn ang="0">
                  <a:pos x="20" y="16"/>
                </a:cxn>
                <a:cxn ang="0">
                  <a:pos x="16" y="10"/>
                </a:cxn>
                <a:cxn ang="0">
                  <a:pos x="14" y="4"/>
                </a:cxn>
                <a:cxn ang="0">
                  <a:pos x="14" y="0"/>
                </a:cxn>
                <a:cxn ang="0">
                  <a:pos x="10" y="0"/>
                </a:cxn>
                <a:cxn ang="0">
                  <a:pos x="10" y="0"/>
                </a:cxn>
                <a:cxn ang="0">
                  <a:pos x="6" y="0"/>
                </a:cxn>
                <a:cxn ang="0">
                  <a:pos x="6" y="4"/>
                </a:cxn>
                <a:cxn ang="0">
                  <a:pos x="6" y="12"/>
                </a:cxn>
                <a:cxn ang="0">
                  <a:pos x="2" y="20"/>
                </a:cxn>
                <a:cxn ang="0">
                  <a:pos x="2" y="20"/>
                </a:cxn>
                <a:cxn ang="0">
                  <a:pos x="0" y="28"/>
                </a:cxn>
                <a:cxn ang="0">
                  <a:pos x="2" y="32"/>
                </a:cxn>
                <a:cxn ang="0">
                  <a:pos x="6" y="36"/>
                </a:cxn>
                <a:cxn ang="0">
                  <a:pos x="12" y="42"/>
                </a:cxn>
                <a:cxn ang="0">
                  <a:pos x="12" y="42"/>
                </a:cxn>
                <a:cxn ang="0">
                  <a:pos x="16" y="44"/>
                </a:cxn>
                <a:cxn ang="0">
                  <a:pos x="18" y="42"/>
                </a:cxn>
                <a:cxn ang="0">
                  <a:pos x="22" y="36"/>
                </a:cxn>
                <a:cxn ang="0">
                  <a:pos x="22" y="36"/>
                </a:cxn>
              </a:cxnLst>
              <a:rect l="0" t="0" r="r" b="b"/>
              <a:pathLst>
                <a:path w="28" h="44">
                  <a:moveTo>
                    <a:pt x="22" y="36"/>
                  </a:moveTo>
                  <a:lnTo>
                    <a:pt x="22" y="36"/>
                  </a:lnTo>
                  <a:lnTo>
                    <a:pt x="26" y="32"/>
                  </a:lnTo>
                  <a:lnTo>
                    <a:pt x="28" y="28"/>
                  </a:lnTo>
                  <a:lnTo>
                    <a:pt x="26" y="22"/>
                  </a:lnTo>
                  <a:lnTo>
                    <a:pt x="20" y="16"/>
                  </a:lnTo>
                  <a:lnTo>
                    <a:pt x="20" y="16"/>
                  </a:lnTo>
                  <a:lnTo>
                    <a:pt x="16" y="10"/>
                  </a:lnTo>
                  <a:lnTo>
                    <a:pt x="14" y="4"/>
                  </a:lnTo>
                  <a:lnTo>
                    <a:pt x="14" y="0"/>
                  </a:lnTo>
                  <a:lnTo>
                    <a:pt x="10" y="0"/>
                  </a:lnTo>
                  <a:lnTo>
                    <a:pt x="10" y="0"/>
                  </a:lnTo>
                  <a:lnTo>
                    <a:pt x="6" y="0"/>
                  </a:lnTo>
                  <a:lnTo>
                    <a:pt x="6" y="4"/>
                  </a:lnTo>
                  <a:lnTo>
                    <a:pt x="6" y="12"/>
                  </a:lnTo>
                  <a:lnTo>
                    <a:pt x="2" y="20"/>
                  </a:lnTo>
                  <a:lnTo>
                    <a:pt x="2" y="20"/>
                  </a:lnTo>
                  <a:lnTo>
                    <a:pt x="0" y="28"/>
                  </a:lnTo>
                  <a:lnTo>
                    <a:pt x="2" y="32"/>
                  </a:lnTo>
                  <a:lnTo>
                    <a:pt x="6" y="36"/>
                  </a:lnTo>
                  <a:lnTo>
                    <a:pt x="12" y="42"/>
                  </a:lnTo>
                  <a:lnTo>
                    <a:pt x="12" y="42"/>
                  </a:lnTo>
                  <a:lnTo>
                    <a:pt x="16" y="44"/>
                  </a:lnTo>
                  <a:lnTo>
                    <a:pt x="18" y="42"/>
                  </a:lnTo>
                  <a:lnTo>
                    <a:pt x="22" y="36"/>
                  </a:lnTo>
                  <a:lnTo>
                    <a:pt x="22" y="3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39" name="Freeform 6120"/>
            <p:cNvSpPr/>
            <p:nvPr/>
          </p:nvSpPr>
          <p:spPr bwMode="auto">
            <a:xfrm>
              <a:off x="6979620" y="2475579"/>
              <a:ext cx="3394" cy="6788"/>
            </a:xfrm>
            <a:custGeom>
              <a:avLst/>
              <a:gdLst/>
              <a:ahLst/>
              <a:cxnLst>
                <a:cxn ang="0">
                  <a:pos x="2" y="6"/>
                </a:cxn>
                <a:cxn ang="0">
                  <a:pos x="2" y="6"/>
                </a:cxn>
                <a:cxn ang="0">
                  <a:pos x="4" y="10"/>
                </a:cxn>
                <a:cxn ang="0">
                  <a:pos x="6" y="16"/>
                </a:cxn>
                <a:cxn ang="0">
                  <a:pos x="6" y="16"/>
                </a:cxn>
                <a:cxn ang="0">
                  <a:pos x="6" y="16"/>
                </a:cxn>
                <a:cxn ang="0">
                  <a:pos x="8" y="16"/>
                </a:cxn>
                <a:cxn ang="0">
                  <a:pos x="8" y="12"/>
                </a:cxn>
                <a:cxn ang="0">
                  <a:pos x="8" y="6"/>
                </a:cxn>
                <a:cxn ang="0">
                  <a:pos x="8" y="4"/>
                </a:cxn>
                <a:cxn ang="0">
                  <a:pos x="6" y="2"/>
                </a:cxn>
                <a:cxn ang="0">
                  <a:pos x="6" y="2"/>
                </a:cxn>
                <a:cxn ang="0">
                  <a:pos x="2" y="0"/>
                </a:cxn>
                <a:cxn ang="0">
                  <a:pos x="0" y="2"/>
                </a:cxn>
                <a:cxn ang="0">
                  <a:pos x="0" y="4"/>
                </a:cxn>
                <a:cxn ang="0">
                  <a:pos x="2" y="6"/>
                </a:cxn>
                <a:cxn ang="0">
                  <a:pos x="2" y="6"/>
                </a:cxn>
              </a:cxnLst>
              <a:rect l="0" t="0" r="r" b="b"/>
              <a:pathLst>
                <a:path w="8" h="16">
                  <a:moveTo>
                    <a:pt x="2" y="6"/>
                  </a:moveTo>
                  <a:lnTo>
                    <a:pt x="2" y="6"/>
                  </a:lnTo>
                  <a:lnTo>
                    <a:pt x="4" y="10"/>
                  </a:lnTo>
                  <a:lnTo>
                    <a:pt x="6" y="16"/>
                  </a:lnTo>
                  <a:lnTo>
                    <a:pt x="6" y="16"/>
                  </a:lnTo>
                  <a:lnTo>
                    <a:pt x="6" y="16"/>
                  </a:lnTo>
                  <a:lnTo>
                    <a:pt x="8" y="16"/>
                  </a:lnTo>
                  <a:lnTo>
                    <a:pt x="8" y="12"/>
                  </a:lnTo>
                  <a:lnTo>
                    <a:pt x="8" y="6"/>
                  </a:lnTo>
                  <a:lnTo>
                    <a:pt x="8" y="4"/>
                  </a:lnTo>
                  <a:lnTo>
                    <a:pt x="6" y="2"/>
                  </a:lnTo>
                  <a:lnTo>
                    <a:pt x="6" y="2"/>
                  </a:lnTo>
                  <a:lnTo>
                    <a:pt x="2" y="0"/>
                  </a:lnTo>
                  <a:lnTo>
                    <a:pt x="0" y="2"/>
                  </a:lnTo>
                  <a:lnTo>
                    <a:pt x="0" y="4"/>
                  </a:lnTo>
                  <a:lnTo>
                    <a:pt x="2" y="6"/>
                  </a:lnTo>
                  <a:lnTo>
                    <a:pt x="2" y="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40" name="Freeform 6121"/>
            <p:cNvSpPr/>
            <p:nvPr/>
          </p:nvSpPr>
          <p:spPr bwMode="auto">
            <a:xfrm>
              <a:off x="6877786" y="2253254"/>
              <a:ext cx="9335" cy="13577"/>
            </a:xfrm>
            <a:custGeom>
              <a:avLst/>
              <a:gdLst/>
              <a:ahLst/>
              <a:cxnLst>
                <a:cxn ang="0">
                  <a:pos x="6" y="0"/>
                </a:cxn>
                <a:cxn ang="0">
                  <a:pos x="6" y="0"/>
                </a:cxn>
                <a:cxn ang="0">
                  <a:pos x="2" y="0"/>
                </a:cxn>
                <a:cxn ang="0">
                  <a:pos x="0" y="0"/>
                </a:cxn>
                <a:cxn ang="0">
                  <a:pos x="2" y="4"/>
                </a:cxn>
                <a:cxn ang="0">
                  <a:pos x="6" y="8"/>
                </a:cxn>
                <a:cxn ang="0">
                  <a:pos x="8" y="10"/>
                </a:cxn>
                <a:cxn ang="0">
                  <a:pos x="10" y="10"/>
                </a:cxn>
                <a:cxn ang="0">
                  <a:pos x="10" y="10"/>
                </a:cxn>
                <a:cxn ang="0">
                  <a:pos x="14" y="10"/>
                </a:cxn>
                <a:cxn ang="0">
                  <a:pos x="16" y="12"/>
                </a:cxn>
                <a:cxn ang="0">
                  <a:pos x="16" y="16"/>
                </a:cxn>
                <a:cxn ang="0">
                  <a:pos x="12" y="22"/>
                </a:cxn>
                <a:cxn ang="0">
                  <a:pos x="12" y="22"/>
                </a:cxn>
                <a:cxn ang="0">
                  <a:pos x="8" y="28"/>
                </a:cxn>
                <a:cxn ang="0">
                  <a:pos x="6" y="32"/>
                </a:cxn>
                <a:cxn ang="0">
                  <a:pos x="6" y="32"/>
                </a:cxn>
                <a:cxn ang="0">
                  <a:pos x="6" y="32"/>
                </a:cxn>
                <a:cxn ang="0">
                  <a:pos x="12" y="28"/>
                </a:cxn>
                <a:cxn ang="0">
                  <a:pos x="12" y="28"/>
                </a:cxn>
                <a:cxn ang="0">
                  <a:pos x="18" y="22"/>
                </a:cxn>
                <a:cxn ang="0">
                  <a:pos x="20" y="18"/>
                </a:cxn>
                <a:cxn ang="0">
                  <a:pos x="22" y="12"/>
                </a:cxn>
                <a:cxn ang="0">
                  <a:pos x="20" y="6"/>
                </a:cxn>
                <a:cxn ang="0">
                  <a:pos x="20" y="6"/>
                </a:cxn>
                <a:cxn ang="0">
                  <a:pos x="20" y="2"/>
                </a:cxn>
                <a:cxn ang="0">
                  <a:pos x="18" y="2"/>
                </a:cxn>
                <a:cxn ang="0">
                  <a:pos x="12" y="2"/>
                </a:cxn>
                <a:cxn ang="0">
                  <a:pos x="6" y="0"/>
                </a:cxn>
                <a:cxn ang="0">
                  <a:pos x="6" y="0"/>
                </a:cxn>
              </a:cxnLst>
              <a:rect l="0" t="0" r="r" b="b"/>
              <a:pathLst>
                <a:path w="22" h="32">
                  <a:moveTo>
                    <a:pt x="6" y="0"/>
                  </a:moveTo>
                  <a:lnTo>
                    <a:pt x="6" y="0"/>
                  </a:lnTo>
                  <a:lnTo>
                    <a:pt x="2" y="0"/>
                  </a:lnTo>
                  <a:lnTo>
                    <a:pt x="0" y="0"/>
                  </a:lnTo>
                  <a:lnTo>
                    <a:pt x="2" y="4"/>
                  </a:lnTo>
                  <a:lnTo>
                    <a:pt x="6" y="8"/>
                  </a:lnTo>
                  <a:lnTo>
                    <a:pt x="8" y="10"/>
                  </a:lnTo>
                  <a:lnTo>
                    <a:pt x="10" y="10"/>
                  </a:lnTo>
                  <a:lnTo>
                    <a:pt x="10" y="10"/>
                  </a:lnTo>
                  <a:lnTo>
                    <a:pt x="14" y="10"/>
                  </a:lnTo>
                  <a:lnTo>
                    <a:pt x="16" y="12"/>
                  </a:lnTo>
                  <a:lnTo>
                    <a:pt x="16" y="16"/>
                  </a:lnTo>
                  <a:lnTo>
                    <a:pt x="12" y="22"/>
                  </a:lnTo>
                  <a:lnTo>
                    <a:pt x="12" y="22"/>
                  </a:lnTo>
                  <a:lnTo>
                    <a:pt x="8" y="28"/>
                  </a:lnTo>
                  <a:lnTo>
                    <a:pt x="6" y="32"/>
                  </a:lnTo>
                  <a:lnTo>
                    <a:pt x="6" y="32"/>
                  </a:lnTo>
                  <a:lnTo>
                    <a:pt x="6" y="32"/>
                  </a:lnTo>
                  <a:lnTo>
                    <a:pt x="12" y="28"/>
                  </a:lnTo>
                  <a:lnTo>
                    <a:pt x="12" y="28"/>
                  </a:lnTo>
                  <a:lnTo>
                    <a:pt x="18" y="22"/>
                  </a:lnTo>
                  <a:lnTo>
                    <a:pt x="20" y="18"/>
                  </a:lnTo>
                  <a:lnTo>
                    <a:pt x="22" y="12"/>
                  </a:lnTo>
                  <a:lnTo>
                    <a:pt x="20" y="6"/>
                  </a:lnTo>
                  <a:lnTo>
                    <a:pt x="20" y="6"/>
                  </a:lnTo>
                  <a:lnTo>
                    <a:pt x="20" y="2"/>
                  </a:lnTo>
                  <a:lnTo>
                    <a:pt x="18" y="2"/>
                  </a:lnTo>
                  <a:lnTo>
                    <a:pt x="12" y="2"/>
                  </a:lnTo>
                  <a:lnTo>
                    <a:pt x="6" y="0"/>
                  </a:lnTo>
                  <a:lnTo>
                    <a:pt x="6"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41" name="Freeform 6122"/>
            <p:cNvSpPr/>
            <p:nvPr/>
          </p:nvSpPr>
          <p:spPr bwMode="auto">
            <a:xfrm>
              <a:off x="6889667" y="2285499"/>
              <a:ext cx="11881" cy="8486"/>
            </a:xfrm>
            <a:custGeom>
              <a:avLst/>
              <a:gdLst/>
              <a:ahLst/>
              <a:cxnLst>
                <a:cxn ang="0">
                  <a:pos x="24" y="4"/>
                </a:cxn>
                <a:cxn ang="0">
                  <a:pos x="24" y="4"/>
                </a:cxn>
                <a:cxn ang="0">
                  <a:pos x="22" y="6"/>
                </a:cxn>
                <a:cxn ang="0">
                  <a:pos x="20" y="8"/>
                </a:cxn>
                <a:cxn ang="0">
                  <a:pos x="16" y="6"/>
                </a:cxn>
                <a:cxn ang="0">
                  <a:pos x="10" y="6"/>
                </a:cxn>
                <a:cxn ang="0">
                  <a:pos x="6" y="8"/>
                </a:cxn>
                <a:cxn ang="0">
                  <a:pos x="2" y="14"/>
                </a:cxn>
                <a:cxn ang="0">
                  <a:pos x="2" y="14"/>
                </a:cxn>
                <a:cxn ang="0">
                  <a:pos x="0" y="16"/>
                </a:cxn>
                <a:cxn ang="0">
                  <a:pos x="0" y="20"/>
                </a:cxn>
                <a:cxn ang="0">
                  <a:pos x="4" y="20"/>
                </a:cxn>
                <a:cxn ang="0">
                  <a:pos x="14" y="20"/>
                </a:cxn>
                <a:cxn ang="0">
                  <a:pos x="14" y="20"/>
                </a:cxn>
                <a:cxn ang="0">
                  <a:pos x="20" y="16"/>
                </a:cxn>
                <a:cxn ang="0">
                  <a:pos x="24" y="14"/>
                </a:cxn>
                <a:cxn ang="0">
                  <a:pos x="26" y="10"/>
                </a:cxn>
                <a:cxn ang="0">
                  <a:pos x="28" y="6"/>
                </a:cxn>
                <a:cxn ang="0">
                  <a:pos x="26" y="0"/>
                </a:cxn>
                <a:cxn ang="0">
                  <a:pos x="26" y="0"/>
                </a:cxn>
                <a:cxn ang="0">
                  <a:pos x="24" y="4"/>
                </a:cxn>
                <a:cxn ang="0">
                  <a:pos x="24" y="4"/>
                </a:cxn>
              </a:cxnLst>
              <a:rect l="0" t="0" r="r" b="b"/>
              <a:pathLst>
                <a:path w="28" h="20">
                  <a:moveTo>
                    <a:pt x="24" y="4"/>
                  </a:moveTo>
                  <a:lnTo>
                    <a:pt x="24" y="4"/>
                  </a:lnTo>
                  <a:lnTo>
                    <a:pt x="22" y="6"/>
                  </a:lnTo>
                  <a:lnTo>
                    <a:pt x="20" y="8"/>
                  </a:lnTo>
                  <a:lnTo>
                    <a:pt x="16" y="6"/>
                  </a:lnTo>
                  <a:lnTo>
                    <a:pt x="10" y="6"/>
                  </a:lnTo>
                  <a:lnTo>
                    <a:pt x="6" y="8"/>
                  </a:lnTo>
                  <a:lnTo>
                    <a:pt x="2" y="14"/>
                  </a:lnTo>
                  <a:lnTo>
                    <a:pt x="2" y="14"/>
                  </a:lnTo>
                  <a:lnTo>
                    <a:pt x="0" y="16"/>
                  </a:lnTo>
                  <a:lnTo>
                    <a:pt x="0" y="20"/>
                  </a:lnTo>
                  <a:lnTo>
                    <a:pt x="4" y="20"/>
                  </a:lnTo>
                  <a:lnTo>
                    <a:pt x="14" y="20"/>
                  </a:lnTo>
                  <a:lnTo>
                    <a:pt x="14" y="20"/>
                  </a:lnTo>
                  <a:lnTo>
                    <a:pt x="20" y="16"/>
                  </a:lnTo>
                  <a:lnTo>
                    <a:pt x="24" y="14"/>
                  </a:lnTo>
                  <a:lnTo>
                    <a:pt x="26" y="10"/>
                  </a:lnTo>
                  <a:lnTo>
                    <a:pt x="28" y="6"/>
                  </a:lnTo>
                  <a:lnTo>
                    <a:pt x="26" y="0"/>
                  </a:lnTo>
                  <a:lnTo>
                    <a:pt x="26" y="0"/>
                  </a:lnTo>
                  <a:lnTo>
                    <a:pt x="24" y="4"/>
                  </a:lnTo>
                  <a:lnTo>
                    <a:pt x="24"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42" name="Freeform 6123"/>
            <p:cNvSpPr/>
            <p:nvPr/>
          </p:nvSpPr>
          <p:spPr bwMode="auto">
            <a:xfrm>
              <a:off x="6896455" y="2335565"/>
              <a:ext cx="8486" cy="5091"/>
            </a:xfrm>
            <a:custGeom>
              <a:avLst/>
              <a:gdLst/>
              <a:ahLst/>
              <a:cxnLst>
                <a:cxn ang="0">
                  <a:pos x="20" y="10"/>
                </a:cxn>
                <a:cxn ang="0">
                  <a:pos x="20" y="10"/>
                </a:cxn>
                <a:cxn ang="0">
                  <a:pos x="18" y="8"/>
                </a:cxn>
                <a:cxn ang="0">
                  <a:pos x="16" y="4"/>
                </a:cxn>
                <a:cxn ang="0">
                  <a:pos x="10" y="0"/>
                </a:cxn>
                <a:cxn ang="0">
                  <a:pos x="2" y="0"/>
                </a:cxn>
                <a:cxn ang="0">
                  <a:pos x="0" y="0"/>
                </a:cxn>
                <a:cxn ang="0">
                  <a:pos x="0" y="2"/>
                </a:cxn>
                <a:cxn ang="0">
                  <a:pos x="0" y="2"/>
                </a:cxn>
                <a:cxn ang="0">
                  <a:pos x="2" y="6"/>
                </a:cxn>
                <a:cxn ang="0">
                  <a:pos x="8" y="10"/>
                </a:cxn>
                <a:cxn ang="0">
                  <a:pos x="16" y="12"/>
                </a:cxn>
                <a:cxn ang="0">
                  <a:pos x="18" y="12"/>
                </a:cxn>
                <a:cxn ang="0">
                  <a:pos x="20" y="10"/>
                </a:cxn>
                <a:cxn ang="0">
                  <a:pos x="20" y="10"/>
                </a:cxn>
              </a:cxnLst>
              <a:rect l="0" t="0" r="r" b="b"/>
              <a:pathLst>
                <a:path w="20" h="12">
                  <a:moveTo>
                    <a:pt x="20" y="10"/>
                  </a:moveTo>
                  <a:lnTo>
                    <a:pt x="20" y="10"/>
                  </a:lnTo>
                  <a:lnTo>
                    <a:pt x="18" y="8"/>
                  </a:lnTo>
                  <a:lnTo>
                    <a:pt x="16" y="4"/>
                  </a:lnTo>
                  <a:lnTo>
                    <a:pt x="10" y="0"/>
                  </a:lnTo>
                  <a:lnTo>
                    <a:pt x="2" y="0"/>
                  </a:lnTo>
                  <a:lnTo>
                    <a:pt x="0" y="0"/>
                  </a:lnTo>
                  <a:lnTo>
                    <a:pt x="0" y="2"/>
                  </a:lnTo>
                  <a:lnTo>
                    <a:pt x="0" y="2"/>
                  </a:lnTo>
                  <a:lnTo>
                    <a:pt x="2" y="6"/>
                  </a:lnTo>
                  <a:lnTo>
                    <a:pt x="8" y="10"/>
                  </a:lnTo>
                  <a:lnTo>
                    <a:pt x="16" y="12"/>
                  </a:lnTo>
                  <a:lnTo>
                    <a:pt x="18" y="12"/>
                  </a:lnTo>
                  <a:lnTo>
                    <a:pt x="20" y="10"/>
                  </a:lnTo>
                  <a:lnTo>
                    <a:pt x="20" y="1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43" name="Freeform 6124"/>
            <p:cNvSpPr/>
            <p:nvPr/>
          </p:nvSpPr>
          <p:spPr bwMode="auto">
            <a:xfrm>
              <a:off x="6817534" y="2164154"/>
              <a:ext cx="15275" cy="22911"/>
            </a:xfrm>
            <a:custGeom>
              <a:avLst/>
              <a:gdLst/>
              <a:ahLst/>
              <a:cxnLst>
                <a:cxn ang="0">
                  <a:pos x="34" y="36"/>
                </a:cxn>
                <a:cxn ang="0">
                  <a:pos x="34" y="36"/>
                </a:cxn>
                <a:cxn ang="0">
                  <a:pos x="36" y="32"/>
                </a:cxn>
                <a:cxn ang="0">
                  <a:pos x="36" y="26"/>
                </a:cxn>
                <a:cxn ang="0">
                  <a:pos x="34" y="22"/>
                </a:cxn>
                <a:cxn ang="0">
                  <a:pos x="30" y="18"/>
                </a:cxn>
                <a:cxn ang="0">
                  <a:pos x="30" y="18"/>
                </a:cxn>
                <a:cxn ang="0">
                  <a:pos x="26" y="14"/>
                </a:cxn>
                <a:cxn ang="0">
                  <a:pos x="22" y="8"/>
                </a:cxn>
                <a:cxn ang="0">
                  <a:pos x="16" y="2"/>
                </a:cxn>
                <a:cxn ang="0">
                  <a:pos x="8" y="0"/>
                </a:cxn>
                <a:cxn ang="0">
                  <a:pos x="8" y="0"/>
                </a:cxn>
                <a:cxn ang="0">
                  <a:pos x="2" y="0"/>
                </a:cxn>
                <a:cxn ang="0">
                  <a:pos x="0" y="0"/>
                </a:cxn>
                <a:cxn ang="0">
                  <a:pos x="2" y="2"/>
                </a:cxn>
                <a:cxn ang="0">
                  <a:pos x="12" y="4"/>
                </a:cxn>
                <a:cxn ang="0">
                  <a:pos x="12" y="4"/>
                </a:cxn>
                <a:cxn ang="0">
                  <a:pos x="16" y="6"/>
                </a:cxn>
                <a:cxn ang="0">
                  <a:pos x="18" y="10"/>
                </a:cxn>
                <a:cxn ang="0">
                  <a:pos x="20" y="14"/>
                </a:cxn>
                <a:cxn ang="0">
                  <a:pos x="26" y="18"/>
                </a:cxn>
                <a:cxn ang="0">
                  <a:pos x="26" y="18"/>
                </a:cxn>
                <a:cxn ang="0">
                  <a:pos x="30" y="22"/>
                </a:cxn>
                <a:cxn ang="0">
                  <a:pos x="30" y="24"/>
                </a:cxn>
                <a:cxn ang="0">
                  <a:pos x="28" y="30"/>
                </a:cxn>
                <a:cxn ang="0">
                  <a:pos x="26" y="36"/>
                </a:cxn>
                <a:cxn ang="0">
                  <a:pos x="26" y="36"/>
                </a:cxn>
                <a:cxn ang="0">
                  <a:pos x="26" y="40"/>
                </a:cxn>
                <a:cxn ang="0">
                  <a:pos x="24" y="44"/>
                </a:cxn>
                <a:cxn ang="0">
                  <a:pos x="20" y="46"/>
                </a:cxn>
                <a:cxn ang="0">
                  <a:pos x="20" y="46"/>
                </a:cxn>
                <a:cxn ang="0">
                  <a:pos x="20" y="48"/>
                </a:cxn>
                <a:cxn ang="0">
                  <a:pos x="26" y="54"/>
                </a:cxn>
                <a:cxn ang="0">
                  <a:pos x="26" y="54"/>
                </a:cxn>
                <a:cxn ang="0">
                  <a:pos x="28" y="54"/>
                </a:cxn>
                <a:cxn ang="0">
                  <a:pos x="28" y="54"/>
                </a:cxn>
                <a:cxn ang="0">
                  <a:pos x="30" y="48"/>
                </a:cxn>
                <a:cxn ang="0">
                  <a:pos x="30" y="40"/>
                </a:cxn>
                <a:cxn ang="0">
                  <a:pos x="34" y="36"/>
                </a:cxn>
                <a:cxn ang="0">
                  <a:pos x="34" y="36"/>
                </a:cxn>
              </a:cxnLst>
              <a:rect l="0" t="0" r="r" b="b"/>
              <a:pathLst>
                <a:path w="36" h="54">
                  <a:moveTo>
                    <a:pt x="34" y="36"/>
                  </a:moveTo>
                  <a:lnTo>
                    <a:pt x="34" y="36"/>
                  </a:lnTo>
                  <a:lnTo>
                    <a:pt x="36" y="32"/>
                  </a:lnTo>
                  <a:lnTo>
                    <a:pt x="36" y="26"/>
                  </a:lnTo>
                  <a:lnTo>
                    <a:pt x="34" y="22"/>
                  </a:lnTo>
                  <a:lnTo>
                    <a:pt x="30" y="18"/>
                  </a:lnTo>
                  <a:lnTo>
                    <a:pt x="30" y="18"/>
                  </a:lnTo>
                  <a:lnTo>
                    <a:pt x="26" y="14"/>
                  </a:lnTo>
                  <a:lnTo>
                    <a:pt x="22" y="8"/>
                  </a:lnTo>
                  <a:lnTo>
                    <a:pt x="16" y="2"/>
                  </a:lnTo>
                  <a:lnTo>
                    <a:pt x="8" y="0"/>
                  </a:lnTo>
                  <a:lnTo>
                    <a:pt x="8" y="0"/>
                  </a:lnTo>
                  <a:lnTo>
                    <a:pt x="2" y="0"/>
                  </a:lnTo>
                  <a:lnTo>
                    <a:pt x="0" y="0"/>
                  </a:lnTo>
                  <a:lnTo>
                    <a:pt x="2" y="2"/>
                  </a:lnTo>
                  <a:lnTo>
                    <a:pt x="12" y="4"/>
                  </a:lnTo>
                  <a:lnTo>
                    <a:pt x="12" y="4"/>
                  </a:lnTo>
                  <a:lnTo>
                    <a:pt x="16" y="6"/>
                  </a:lnTo>
                  <a:lnTo>
                    <a:pt x="18" y="10"/>
                  </a:lnTo>
                  <a:lnTo>
                    <a:pt x="20" y="14"/>
                  </a:lnTo>
                  <a:lnTo>
                    <a:pt x="26" y="18"/>
                  </a:lnTo>
                  <a:lnTo>
                    <a:pt x="26" y="18"/>
                  </a:lnTo>
                  <a:lnTo>
                    <a:pt x="30" y="22"/>
                  </a:lnTo>
                  <a:lnTo>
                    <a:pt x="30" y="24"/>
                  </a:lnTo>
                  <a:lnTo>
                    <a:pt x="28" y="30"/>
                  </a:lnTo>
                  <a:lnTo>
                    <a:pt x="26" y="36"/>
                  </a:lnTo>
                  <a:lnTo>
                    <a:pt x="26" y="36"/>
                  </a:lnTo>
                  <a:lnTo>
                    <a:pt x="26" y="40"/>
                  </a:lnTo>
                  <a:lnTo>
                    <a:pt x="24" y="44"/>
                  </a:lnTo>
                  <a:lnTo>
                    <a:pt x="20" y="46"/>
                  </a:lnTo>
                  <a:lnTo>
                    <a:pt x="20" y="46"/>
                  </a:lnTo>
                  <a:lnTo>
                    <a:pt x="20" y="48"/>
                  </a:lnTo>
                  <a:lnTo>
                    <a:pt x="26" y="54"/>
                  </a:lnTo>
                  <a:lnTo>
                    <a:pt x="26" y="54"/>
                  </a:lnTo>
                  <a:lnTo>
                    <a:pt x="28" y="54"/>
                  </a:lnTo>
                  <a:lnTo>
                    <a:pt x="28" y="54"/>
                  </a:lnTo>
                  <a:lnTo>
                    <a:pt x="30" y="48"/>
                  </a:lnTo>
                  <a:lnTo>
                    <a:pt x="30" y="40"/>
                  </a:lnTo>
                  <a:lnTo>
                    <a:pt x="34" y="36"/>
                  </a:lnTo>
                  <a:lnTo>
                    <a:pt x="34" y="3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44" name="Freeform 6125"/>
            <p:cNvSpPr/>
            <p:nvPr/>
          </p:nvSpPr>
          <p:spPr bwMode="auto">
            <a:xfrm>
              <a:off x="6804806" y="2259194"/>
              <a:ext cx="5091" cy="1697"/>
            </a:xfrm>
            <a:custGeom>
              <a:avLst/>
              <a:gdLst/>
              <a:ahLst/>
              <a:cxnLst>
                <a:cxn ang="0">
                  <a:pos x="4" y="4"/>
                </a:cxn>
                <a:cxn ang="0">
                  <a:pos x="4" y="4"/>
                </a:cxn>
                <a:cxn ang="0">
                  <a:pos x="8" y="4"/>
                </a:cxn>
                <a:cxn ang="0">
                  <a:pos x="12" y="4"/>
                </a:cxn>
                <a:cxn ang="0">
                  <a:pos x="12" y="2"/>
                </a:cxn>
                <a:cxn ang="0">
                  <a:pos x="12" y="0"/>
                </a:cxn>
                <a:cxn ang="0">
                  <a:pos x="12" y="0"/>
                </a:cxn>
                <a:cxn ang="0">
                  <a:pos x="2" y="0"/>
                </a:cxn>
                <a:cxn ang="0">
                  <a:pos x="0" y="0"/>
                </a:cxn>
                <a:cxn ang="0">
                  <a:pos x="4" y="4"/>
                </a:cxn>
                <a:cxn ang="0">
                  <a:pos x="4" y="4"/>
                </a:cxn>
              </a:cxnLst>
              <a:rect l="0" t="0" r="r" b="b"/>
              <a:pathLst>
                <a:path w="12" h="4">
                  <a:moveTo>
                    <a:pt x="4" y="4"/>
                  </a:moveTo>
                  <a:lnTo>
                    <a:pt x="4" y="4"/>
                  </a:lnTo>
                  <a:lnTo>
                    <a:pt x="8" y="4"/>
                  </a:lnTo>
                  <a:lnTo>
                    <a:pt x="12" y="4"/>
                  </a:lnTo>
                  <a:lnTo>
                    <a:pt x="12" y="2"/>
                  </a:lnTo>
                  <a:lnTo>
                    <a:pt x="12" y="0"/>
                  </a:lnTo>
                  <a:lnTo>
                    <a:pt x="12" y="0"/>
                  </a:lnTo>
                  <a:lnTo>
                    <a:pt x="2" y="0"/>
                  </a:lnTo>
                  <a:lnTo>
                    <a:pt x="0" y="0"/>
                  </a:lnTo>
                  <a:lnTo>
                    <a:pt x="4" y="4"/>
                  </a:lnTo>
                  <a:lnTo>
                    <a:pt x="4"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45" name="Freeform 6126"/>
            <p:cNvSpPr/>
            <p:nvPr/>
          </p:nvSpPr>
          <p:spPr bwMode="auto">
            <a:xfrm>
              <a:off x="6818383" y="2221857"/>
              <a:ext cx="7638" cy="11032"/>
            </a:xfrm>
            <a:custGeom>
              <a:avLst/>
              <a:gdLst/>
              <a:ahLst/>
              <a:cxnLst>
                <a:cxn ang="0">
                  <a:pos x="12" y="26"/>
                </a:cxn>
                <a:cxn ang="0">
                  <a:pos x="12" y="26"/>
                </a:cxn>
                <a:cxn ang="0">
                  <a:pos x="16" y="24"/>
                </a:cxn>
                <a:cxn ang="0">
                  <a:pos x="18" y="22"/>
                </a:cxn>
                <a:cxn ang="0">
                  <a:pos x="18" y="16"/>
                </a:cxn>
                <a:cxn ang="0">
                  <a:pos x="14" y="6"/>
                </a:cxn>
                <a:cxn ang="0">
                  <a:pos x="14" y="6"/>
                </a:cxn>
                <a:cxn ang="0">
                  <a:pos x="12" y="0"/>
                </a:cxn>
                <a:cxn ang="0">
                  <a:pos x="12" y="0"/>
                </a:cxn>
                <a:cxn ang="0">
                  <a:pos x="12" y="0"/>
                </a:cxn>
                <a:cxn ang="0">
                  <a:pos x="10" y="4"/>
                </a:cxn>
                <a:cxn ang="0">
                  <a:pos x="8" y="4"/>
                </a:cxn>
                <a:cxn ang="0">
                  <a:pos x="6" y="2"/>
                </a:cxn>
                <a:cxn ang="0">
                  <a:pos x="6" y="2"/>
                </a:cxn>
                <a:cxn ang="0">
                  <a:pos x="4" y="0"/>
                </a:cxn>
                <a:cxn ang="0">
                  <a:pos x="2" y="0"/>
                </a:cxn>
                <a:cxn ang="0">
                  <a:pos x="0" y="6"/>
                </a:cxn>
                <a:cxn ang="0">
                  <a:pos x="0" y="12"/>
                </a:cxn>
                <a:cxn ang="0">
                  <a:pos x="4" y="20"/>
                </a:cxn>
                <a:cxn ang="0">
                  <a:pos x="4" y="20"/>
                </a:cxn>
                <a:cxn ang="0">
                  <a:pos x="8" y="24"/>
                </a:cxn>
                <a:cxn ang="0">
                  <a:pos x="8" y="26"/>
                </a:cxn>
                <a:cxn ang="0">
                  <a:pos x="12" y="26"/>
                </a:cxn>
                <a:cxn ang="0">
                  <a:pos x="12" y="26"/>
                </a:cxn>
              </a:cxnLst>
              <a:rect l="0" t="0" r="r" b="b"/>
              <a:pathLst>
                <a:path w="18" h="26">
                  <a:moveTo>
                    <a:pt x="12" y="26"/>
                  </a:moveTo>
                  <a:lnTo>
                    <a:pt x="12" y="26"/>
                  </a:lnTo>
                  <a:lnTo>
                    <a:pt x="16" y="24"/>
                  </a:lnTo>
                  <a:lnTo>
                    <a:pt x="18" y="22"/>
                  </a:lnTo>
                  <a:lnTo>
                    <a:pt x="18" y="16"/>
                  </a:lnTo>
                  <a:lnTo>
                    <a:pt x="14" y="6"/>
                  </a:lnTo>
                  <a:lnTo>
                    <a:pt x="14" y="6"/>
                  </a:lnTo>
                  <a:lnTo>
                    <a:pt x="12" y="0"/>
                  </a:lnTo>
                  <a:lnTo>
                    <a:pt x="12" y="0"/>
                  </a:lnTo>
                  <a:lnTo>
                    <a:pt x="12" y="0"/>
                  </a:lnTo>
                  <a:lnTo>
                    <a:pt x="10" y="4"/>
                  </a:lnTo>
                  <a:lnTo>
                    <a:pt x="8" y="4"/>
                  </a:lnTo>
                  <a:lnTo>
                    <a:pt x="6" y="2"/>
                  </a:lnTo>
                  <a:lnTo>
                    <a:pt x="6" y="2"/>
                  </a:lnTo>
                  <a:lnTo>
                    <a:pt x="4" y="0"/>
                  </a:lnTo>
                  <a:lnTo>
                    <a:pt x="2" y="0"/>
                  </a:lnTo>
                  <a:lnTo>
                    <a:pt x="0" y="6"/>
                  </a:lnTo>
                  <a:lnTo>
                    <a:pt x="0" y="12"/>
                  </a:lnTo>
                  <a:lnTo>
                    <a:pt x="4" y="20"/>
                  </a:lnTo>
                  <a:lnTo>
                    <a:pt x="4" y="20"/>
                  </a:lnTo>
                  <a:lnTo>
                    <a:pt x="8" y="24"/>
                  </a:lnTo>
                  <a:lnTo>
                    <a:pt x="8" y="26"/>
                  </a:lnTo>
                  <a:lnTo>
                    <a:pt x="12" y="26"/>
                  </a:lnTo>
                  <a:lnTo>
                    <a:pt x="12" y="2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46" name="Freeform 6127"/>
            <p:cNvSpPr/>
            <p:nvPr/>
          </p:nvSpPr>
          <p:spPr bwMode="auto">
            <a:xfrm>
              <a:off x="6811593" y="2261740"/>
              <a:ext cx="5940" cy="4243"/>
            </a:xfrm>
            <a:custGeom>
              <a:avLst/>
              <a:gdLst/>
              <a:ahLst/>
              <a:cxnLst>
                <a:cxn ang="0">
                  <a:pos x="0" y="0"/>
                </a:cxn>
                <a:cxn ang="0">
                  <a:pos x="0" y="0"/>
                </a:cxn>
                <a:cxn ang="0">
                  <a:pos x="0" y="4"/>
                </a:cxn>
                <a:cxn ang="0">
                  <a:pos x="0" y="6"/>
                </a:cxn>
                <a:cxn ang="0">
                  <a:pos x="10" y="8"/>
                </a:cxn>
                <a:cxn ang="0">
                  <a:pos x="10" y="8"/>
                </a:cxn>
                <a:cxn ang="0">
                  <a:pos x="14" y="10"/>
                </a:cxn>
                <a:cxn ang="0">
                  <a:pos x="14" y="8"/>
                </a:cxn>
                <a:cxn ang="0">
                  <a:pos x="10" y="4"/>
                </a:cxn>
                <a:cxn ang="0">
                  <a:pos x="6" y="0"/>
                </a:cxn>
                <a:cxn ang="0">
                  <a:pos x="2" y="0"/>
                </a:cxn>
                <a:cxn ang="0">
                  <a:pos x="0" y="0"/>
                </a:cxn>
                <a:cxn ang="0">
                  <a:pos x="0" y="0"/>
                </a:cxn>
              </a:cxnLst>
              <a:rect l="0" t="0" r="r" b="b"/>
              <a:pathLst>
                <a:path w="14" h="10">
                  <a:moveTo>
                    <a:pt x="0" y="0"/>
                  </a:moveTo>
                  <a:lnTo>
                    <a:pt x="0" y="0"/>
                  </a:lnTo>
                  <a:lnTo>
                    <a:pt x="0" y="4"/>
                  </a:lnTo>
                  <a:lnTo>
                    <a:pt x="0" y="6"/>
                  </a:lnTo>
                  <a:lnTo>
                    <a:pt x="10" y="8"/>
                  </a:lnTo>
                  <a:lnTo>
                    <a:pt x="10" y="8"/>
                  </a:lnTo>
                  <a:lnTo>
                    <a:pt x="14" y="10"/>
                  </a:lnTo>
                  <a:lnTo>
                    <a:pt x="14" y="8"/>
                  </a:lnTo>
                  <a:lnTo>
                    <a:pt x="10" y="4"/>
                  </a:lnTo>
                  <a:lnTo>
                    <a:pt x="6" y="0"/>
                  </a:lnTo>
                  <a:lnTo>
                    <a:pt x="2" y="0"/>
                  </a:lnTo>
                  <a:lnTo>
                    <a:pt x="0" y="0"/>
                  </a:lnTo>
                  <a:lnTo>
                    <a:pt x="0"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47" name="Freeform 6128"/>
            <p:cNvSpPr/>
            <p:nvPr/>
          </p:nvSpPr>
          <p:spPr bwMode="auto">
            <a:xfrm>
              <a:off x="6849782" y="2234586"/>
              <a:ext cx="5091" cy="5091"/>
            </a:xfrm>
            <a:custGeom>
              <a:avLst/>
              <a:gdLst/>
              <a:ahLst/>
              <a:cxnLst>
                <a:cxn ang="0">
                  <a:pos x="0" y="2"/>
                </a:cxn>
                <a:cxn ang="0">
                  <a:pos x="0" y="2"/>
                </a:cxn>
                <a:cxn ang="0">
                  <a:pos x="0" y="4"/>
                </a:cxn>
                <a:cxn ang="0">
                  <a:pos x="0" y="6"/>
                </a:cxn>
                <a:cxn ang="0">
                  <a:pos x="6" y="10"/>
                </a:cxn>
                <a:cxn ang="0">
                  <a:pos x="6" y="10"/>
                </a:cxn>
                <a:cxn ang="0">
                  <a:pos x="10" y="12"/>
                </a:cxn>
                <a:cxn ang="0">
                  <a:pos x="12" y="12"/>
                </a:cxn>
                <a:cxn ang="0">
                  <a:pos x="12" y="12"/>
                </a:cxn>
                <a:cxn ang="0">
                  <a:pos x="10" y="8"/>
                </a:cxn>
                <a:cxn ang="0">
                  <a:pos x="10" y="8"/>
                </a:cxn>
                <a:cxn ang="0">
                  <a:pos x="4" y="0"/>
                </a:cxn>
                <a:cxn ang="0">
                  <a:pos x="0" y="0"/>
                </a:cxn>
                <a:cxn ang="0">
                  <a:pos x="0" y="2"/>
                </a:cxn>
                <a:cxn ang="0">
                  <a:pos x="0" y="2"/>
                </a:cxn>
              </a:cxnLst>
              <a:rect l="0" t="0" r="r" b="b"/>
              <a:pathLst>
                <a:path w="12" h="12">
                  <a:moveTo>
                    <a:pt x="0" y="2"/>
                  </a:moveTo>
                  <a:lnTo>
                    <a:pt x="0" y="2"/>
                  </a:lnTo>
                  <a:lnTo>
                    <a:pt x="0" y="4"/>
                  </a:lnTo>
                  <a:lnTo>
                    <a:pt x="0" y="6"/>
                  </a:lnTo>
                  <a:lnTo>
                    <a:pt x="6" y="10"/>
                  </a:lnTo>
                  <a:lnTo>
                    <a:pt x="6" y="10"/>
                  </a:lnTo>
                  <a:lnTo>
                    <a:pt x="10" y="12"/>
                  </a:lnTo>
                  <a:lnTo>
                    <a:pt x="12" y="12"/>
                  </a:lnTo>
                  <a:lnTo>
                    <a:pt x="12" y="12"/>
                  </a:lnTo>
                  <a:lnTo>
                    <a:pt x="10" y="8"/>
                  </a:lnTo>
                  <a:lnTo>
                    <a:pt x="10" y="8"/>
                  </a:lnTo>
                  <a:lnTo>
                    <a:pt x="4" y="0"/>
                  </a:lnTo>
                  <a:lnTo>
                    <a:pt x="0" y="0"/>
                  </a:lnTo>
                  <a:lnTo>
                    <a:pt x="0" y="2"/>
                  </a:lnTo>
                  <a:lnTo>
                    <a:pt x="0"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48" name="Freeform 6129"/>
            <p:cNvSpPr/>
            <p:nvPr/>
          </p:nvSpPr>
          <p:spPr bwMode="auto">
            <a:xfrm>
              <a:off x="6883726" y="1842547"/>
              <a:ext cx="36490" cy="14426"/>
            </a:xfrm>
            <a:custGeom>
              <a:avLst/>
              <a:gdLst/>
              <a:ahLst/>
              <a:cxnLst>
                <a:cxn ang="0">
                  <a:pos x="70" y="4"/>
                </a:cxn>
                <a:cxn ang="0">
                  <a:pos x="70" y="4"/>
                </a:cxn>
                <a:cxn ang="0">
                  <a:pos x="74" y="0"/>
                </a:cxn>
                <a:cxn ang="0">
                  <a:pos x="74" y="0"/>
                </a:cxn>
                <a:cxn ang="0">
                  <a:pos x="72" y="0"/>
                </a:cxn>
                <a:cxn ang="0">
                  <a:pos x="68" y="0"/>
                </a:cxn>
                <a:cxn ang="0">
                  <a:pos x="62" y="6"/>
                </a:cxn>
                <a:cxn ang="0">
                  <a:pos x="62" y="6"/>
                </a:cxn>
                <a:cxn ang="0">
                  <a:pos x="54" y="10"/>
                </a:cxn>
                <a:cxn ang="0">
                  <a:pos x="46" y="10"/>
                </a:cxn>
                <a:cxn ang="0">
                  <a:pos x="40" y="10"/>
                </a:cxn>
                <a:cxn ang="0">
                  <a:pos x="34" y="12"/>
                </a:cxn>
                <a:cxn ang="0">
                  <a:pos x="34" y="12"/>
                </a:cxn>
                <a:cxn ang="0">
                  <a:pos x="32" y="14"/>
                </a:cxn>
                <a:cxn ang="0">
                  <a:pos x="30" y="12"/>
                </a:cxn>
                <a:cxn ang="0">
                  <a:pos x="26" y="12"/>
                </a:cxn>
                <a:cxn ang="0">
                  <a:pos x="20" y="14"/>
                </a:cxn>
                <a:cxn ang="0">
                  <a:pos x="20" y="14"/>
                </a:cxn>
                <a:cxn ang="0">
                  <a:pos x="16" y="14"/>
                </a:cxn>
                <a:cxn ang="0">
                  <a:pos x="14" y="16"/>
                </a:cxn>
                <a:cxn ang="0">
                  <a:pos x="12" y="18"/>
                </a:cxn>
                <a:cxn ang="0">
                  <a:pos x="8" y="20"/>
                </a:cxn>
                <a:cxn ang="0">
                  <a:pos x="8" y="20"/>
                </a:cxn>
                <a:cxn ang="0">
                  <a:pos x="2" y="26"/>
                </a:cxn>
                <a:cxn ang="0">
                  <a:pos x="0" y="28"/>
                </a:cxn>
                <a:cxn ang="0">
                  <a:pos x="2" y="30"/>
                </a:cxn>
                <a:cxn ang="0">
                  <a:pos x="6" y="30"/>
                </a:cxn>
                <a:cxn ang="0">
                  <a:pos x="6" y="30"/>
                </a:cxn>
                <a:cxn ang="0">
                  <a:pos x="8" y="30"/>
                </a:cxn>
                <a:cxn ang="0">
                  <a:pos x="6" y="34"/>
                </a:cxn>
                <a:cxn ang="0">
                  <a:pos x="6" y="34"/>
                </a:cxn>
                <a:cxn ang="0">
                  <a:pos x="6" y="34"/>
                </a:cxn>
                <a:cxn ang="0">
                  <a:pos x="6" y="34"/>
                </a:cxn>
                <a:cxn ang="0">
                  <a:pos x="12" y="34"/>
                </a:cxn>
                <a:cxn ang="0">
                  <a:pos x="16" y="32"/>
                </a:cxn>
                <a:cxn ang="0">
                  <a:pos x="18" y="32"/>
                </a:cxn>
                <a:cxn ang="0">
                  <a:pos x="18" y="32"/>
                </a:cxn>
                <a:cxn ang="0">
                  <a:pos x="18" y="30"/>
                </a:cxn>
                <a:cxn ang="0">
                  <a:pos x="22" y="28"/>
                </a:cxn>
                <a:cxn ang="0">
                  <a:pos x="28" y="26"/>
                </a:cxn>
                <a:cxn ang="0">
                  <a:pos x="34" y="26"/>
                </a:cxn>
                <a:cxn ang="0">
                  <a:pos x="34" y="26"/>
                </a:cxn>
                <a:cxn ang="0">
                  <a:pos x="42" y="24"/>
                </a:cxn>
                <a:cxn ang="0">
                  <a:pos x="52" y="22"/>
                </a:cxn>
                <a:cxn ang="0">
                  <a:pos x="52" y="22"/>
                </a:cxn>
                <a:cxn ang="0">
                  <a:pos x="68" y="16"/>
                </a:cxn>
                <a:cxn ang="0">
                  <a:pos x="82" y="10"/>
                </a:cxn>
                <a:cxn ang="0">
                  <a:pos x="82" y="10"/>
                </a:cxn>
                <a:cxn ang="0">
                  <a:pos x="86" y="6"/>
                </a:cxn>
                <a:cxn ang="0">
                  <a:pos x="86" y="6"/>
                </a:cxn>
                <a:cxn ang="0">
                  <a:pos x="84" y="4"/>
                </a:cxn>
                <a:cxn ang="0">
                  <a:pos x="82" y="6"/>
                </a:cxn>
                <a:cxn ang="0">
                  <a:pos x="82" y="6"/>
                </a:cxn>
                <a:cxn ang="0">
                  <a:pos x="78" y="8"/>
                </a:cxn>
                <a:cxn ang="0">
                  <a:pos x="74" y="8"/>
                </a:cxn>
                <a:cxn ang="0">
                  <a:pos x="70" y="8"/>
                </a:cxn>
                <a:cxn ang="0">
                  <a:pos x="66" y="10"/>
                </a:cxn>
                <a:cxn ang="0">
                  <a:pos x="66" y="10"/>
                </a:cxn>
                <a:cxn ang="0">
                  <a:pos x="62" y="14"/>
                </a:cxn>
                <a:cxn ang="0">
                  <a:pos x="60" y="12"/>
                </a:cxn>
                <a:cxn ang="0">
                  <a:pos x="64" y="10"/>
                </a:cxn>
                <a:cxn ang="0">
                  <a:pos x="70" y="4"/>
                </a:cxn>
                <a:cxn ang="0">
                  <a:pos x="70" y="4"/>
                </a:cxn>
              </a:cxnLst>
              <a:rect l="0" t="0" r="r" b="b"/>
              <a:pathLst>
                <a:path w="86" h="34">
                  <a:moveTo>
                    <a:pt x="70" y="4"/>
                  </a:moveTo>
                  <a:lnTo>
                    <a:pt x="70" y="4"/>
                  </a:lnTo>
                  <a:lnTo>
                    <a:pt x="74" y="0"/>
                  </a:lnTo>
                  <a:lnTo>
                    <a:pt x="74" y="0"/>
                  </a:lnTo>
                  <a:lnTo>
                    <a:pt x="72" y="0"/>
                  </a:lnTo>
                  <a:lnTo>
                    <a:pt x="68" y="0"/>
                  </a:lnTo>
                  <a:lnTo>
                    <a:pt x="62" y="6"/>
                  </a:lnTo>
                  <a:lnTo>
                    <a:pt x="62" y="6"/>
                  </a:lnTo>
                  <a:lnTo>
                    <a:pt x="54" y="10"/>
                  </a:lnTo>
                  <a:lnTo>
                    <a:pt x="46" y="10"/>
                  </a:lnTo>
                  <a:lnTo>
                    <a:pt x="40" y="10"/>
                  </a:lnTo>
                  <a:lnTo>
                    <a:pt x="34" y="12"/>
                  </a:lnTo>
                  <a:lnTo>
                    <a:pt x="34" y="12"/>
                  </a:lnTo>
                  <a:lnTo>
                    <a:pt x="32" y="14"/>
                  </a:lnTo>
                  <a:lnTo>
                    <a:pt x="30" y="12"/>
                  </a:lnTo>
                  <a:lnTo>
                    <a:pt x="26" y="12"/>
                  </a:lnTo>
                  <a:lnTo>
                    <a:pt x="20" y="14"/>
                  </a:lnTo>
                  <a:lnTo>
                    <a:pt x="20" y="14"/>
                  </a:lnTo>
                  <a:lnTo>
                    <a:pt x="16" y="14"/>
                  </a:lnTo>
                  <a:lnTo>
                    <a:pt x="14" y="16"/>
                  </a:lnTo>
                  <a:lnTo>
                    <a:pt x="12" y="18"/>
                  </a:lnTo>
                  <a:lnTo>
                    <a:pt x="8" y="20"/>
                  </a:lnTo>
                  <a:lnTo>
                    <a:pt x="8" y="20"/>
                  </a:lnTo>
                  <a:lnTo>
                    <a:pt x="2" y="26"/>
                  </a:lnTo>
                  <a:lnTo>
                    <a:pt x="0" y="28"/>
                  </a:lnTo>
                  <a:lnTo>
                    <a:pt x="2" y="30"/>
                  </a:lnTo>
                  <a:lnTo>
                    <a:pt x="6" y="30"/>
                  </a:lnTo>
                  <a:lnTo>
                    <a:pt x="6" y="30"/>
                  </a:lnTo>
                  <a:lnTo>
                    <a:pt x="8" y="30"/>
                  </a:lnTo>
                  <a:lnTo>
                    <a:pt x="6" y="34"/>
                  </a:lnTo>
                  <a:lnTo>
                    <a:pt x="6" y="34"/>
                  </a:lnTo>
                  <a:lnTo>
                    <a:pt x="6" y="34"/>
                  </a:lnTo>
                  <a:lnTo>
                    <a:pt x="6" y="34"/>
                  </a:lnTo>
                  <a:lnTo>
                    <a:pt x="12" y="34"/>
                  </a:lnTo>
                  <a:lnTo>
                    <a:pt x="16" y="32"/>
                  </a:lnTo>
                  <a:lnTo>
                    <a:pt x="18" y="32"/>
                  </a:lnTo>
                  <a:lnTo>
                    <a:pt x="18" y="32"/>
                  </a:lnTo>
                  <a:lnTo>
                    <a:pt x="18" y="30"/>
                  </a:lnTo>
                  <a:lnTo>
                    <a:pt x="22" y="28"/>
                  </a:lnTo>
                  <a:lnTo>
                    <a:pt x="28" y="26"/>
                  </a:lnTo>
                  <a:lnTo>
                    <a:pt x="34" y="26"/>
                  </a:lnTo>
                  <a:lnTo>
                    <a:pt x="34" y="26"/>
                  </a:lnTo>
                  <a:lnTo>
                    <a:pt x="42" y="24"/>
                  </a:lnTo>
                  <a:lnTo>
                    <a:pt x="52" y="22"/>
                  </a:lnTo>
                  <a:lnTo>
                    <a:pt x="52" y="22"/>
                  </a:lnTo>
                  <a:lnTo>
                    <a:pt x="68" y="16"/>
                  </a:lnTo>
                  <a:lnTo>
                    <a:pt x="82" y="10"/>
                  </a:lnTo>
                  <a:lnTo>
                    <a:pt x="82" y="10"/>
                  </a:lnTo>
                  <a:lnTo>
                    <a:pt x="86" y="6"/>
                  </a:lnTo>
                  <a:lnTo>
                    <a:pt x="86" y="6"/>
                  </a:lnTo>
                  <a:lnTo>
                    <a:pt x="84" y="4"/>
                  </a:lnTo>
                  <a:lnTo>
                    <a:pt x="82" y="6"/>
                  </a:lnTo>
                  <a:lnTo>
                    <a:pt x="82" y="6"/>
                  </a:lnTo>
                  <a:lnTo>
                    <a:pt x="78" y="8"/>
                  </a:lnTo>
                  <a:lnTo>
                    <a:pt x="74" y="8"/>
                  </a:lnTo>
                  <a:lnTo>
                    <a:pt x="70" y="8"/>
                  </a:lnTo>
                  <a:lnTo>
                    <a:pt x="66" y="10"/>
                  </a:lnTo>
                  <a:lnTo>
                    <a:pt x="66" y="10"/>
                  </a:lnTo>
                  <a:lnTo>
                    <a:pt x="62" y="14"/>
                  </a:lnTo>
                  <a:lnTo>
                    <a:pt x="60" y="12"/>
                  </a:lnTo>
                  <a:lnTo>
                    <a:pt x="64" y="10"/>
                  </a:lnTo>
                  <a:lnTo>
                    <a:pt x="70" y="4"/>
                  </a:lnTo>
                  <a:lnTo>
                    <a:pt x="70"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49" name="Freeform 6130"/>
            <p:cNvSpPr/>
            <p:nvPr/>
          </p:nvSpPr>
          <p:spPr bwMode="auto">
            <a:xfrm>
              <a:off x="6860814" y="2235435"/>
              <a:ext cx="9335" cy="16972"/>
            </a:xfrm>
            <a:custGeom>
              <a:avLst/>
              <a:gdLst/>
              <a:ahLst/>
              <a:cxnLst>
                <a:cxn ang="0">
                  <a:pos x="14" y="30"/>
                </a:cxn>
                <a:cxn ang="0">
                  <a:pos x="14" y="30"/>
                </a:cxn>
                <a:cxn ang="0">
                  <a:pos x="20" y="38"/>
                </a:cxn>
                <a:cxn ang="0">
                  <a:pos x="20" y="38"/>
                </a:cxn>
                <a:cxn ang="0">
                  <a:pos x="22" y="40"/>
                </a:cxn>
                <a:cxn ang="0">
                  <a:pos x="20" y="34"/>
                </a:cxn>
                <a:cxn ang="0">
                  <a:pos x="20" y="34"/>
                </a:cxn>
                <a:cxn ang="0">
                  <a:pos x="16" y="26"/>
                </a:cxn>
                <a:cxn ang="0">
                  <a:pos x="14" y="24"/>
                </a:cxn>
                <a:cxn ang="0">
                  <a:pos x="14" y="20"/>
                </a:cxn>
                <a:cxn ang="0">
                  <a:pos x="14" y="20"/>
                </a:cxn>
                <a:cxn ang="0">
                  <a:pos x="10" y="10"/>
                </a:cxn>
                <a:cxn ang="0">
                  <a:pos x="6" y="4"/>
                </a:cxn>
                <a:cxn ang="0">
                  <a:pos x="2" y="0"/>
                </a:cxn>
                <a:cxn ang="0">
                  <a:pos x="2" y="0"/>
                </a:cxn>
                <a:cxn ang="0">
                  <a:pos x="0" y="0"/>
                </a:cxn>
                <a:cxn ang="0">
                  <a:pos x="2" y="4"/>
                </a:cxn>
                <a:cxn ang="0">
                  <a:pos x="8" y="18"/>
                </a:cxn>
                <a:cxn ang="0">
                  <a:pos x="8" y="18"/>
                </a:cxn>
                <a:cxn ang="0">
                  <a:pos x="10" y="22"/>
                </a:cxn>
                <a:cxn ang="0">
                  <a:pos x="8" y="24"/>
                </a:cxn>
                <a:cxn ang="0">
                  <a:pos x="8" y="24"/>
                </a:cxn>
                <a:cxn ang="0">
                  <a:pos x="14" y="30"/>
                </a:cxn>
                <a:cxn ang="0">
                  <a:pos x="14" y="30"/>
                </a:cxn>
              </a:cxnLst>
              <a:rect l="0" t="0" r="r" b="b"/>
              <a:pathLst>
                <a:path w="22" h="40">
                  <a:moveTo>
                    <a:pt x="14" y="30"/>
                  </a:moveTo>
                  <a:lnTo>
                    <a:pt x="14" y="30"/>
                  </a:lnTo>
                  <a:lnTo>
                    <a:pt x="20" y="38"/>
                  </a:lnTo>
                  <a:lnTo>
                    <a:pt x="20" y="38"/>
                  </a:lnTo>
                  <a:lnTo>
                    <a:pt x="22" y="40"/>
                  </a:lnTo>
                  <a:lnTo>
                    <a:pt x="20" y="34"/>
                  </a:lnTo>
                  <a:lnTo>
                    <a:pt x="20" y="34"/>
                  </a:lnTo>
                  <a:lnTo>
                    <a:pt x="16" y="26"/>
                  </a:lnTo>
                  <a:lnTo>
                    <a:pt x="14" y="24"/>
                  </a:lnTo>
                  <a:lnTo>
                    <a:pt x="14" y="20"/>
                  </a:lnTo>
                  <a:lnTo>
                    <a:pt x="14" y="20"/>
                  </a:lnTo>
                  <a:lnTo>
                    <a:pt x="10" y="10"/>
                  </a:lnTo>
                  <a:lnTo>
                    <a:pt x="6" y="4"/>
                  </a:lnTo>
                  <a:lnTo>
                    <a:pt x="2" y="0"/>
                  </a:lnTo>
                  <a:lnTo>
                    <a:pt x="2" y="0"/>
                  </a:lnTo>
                  <a:lnTo>
                    <a:pt x="0" y="0"/>
                  </a:lnTo>
                  <a:lnTo>
                    <a:pt x="2" y="4"/>
                  </a:lnTo>
                  <a:lnTo>
                    <a:pt x="8" y="18"/>
                  </a:lnTo>
                  <a:lnTo>
                    <a:pt x="8" y="18"/>
                  </a:lnTo>
                  <a:lnTo>
                    <a:pt x="10" y="22"/>
                  </a:lnTo>
                  <a:lnTo>
                    <a:pt x="8" y="24"/>
                  </a:lnTo>
                  <a:lnTo>
                    <a:pt x="8" y="24"/>
                  </a:lnTo>
                  <a:lnTo>
                    <a:pt x="14" y="30"/>
                  </a:lnTo>
                  <a:lnTo>
                    <a:pt x="14" y="3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50" name="Freeform 6131"/>
            <p:cNvSpPr/>
            <p:nvPr/>
          </p:nvSpPr>
          <p:spPr bwMode="auto">
            <a:xfrm>
              <a:off x="6899002" y="2261740"/>
              <a:ext cx="6789" cy="3394"/>
            </a:xfrm>
            <a:custGeom>
              <a:avLst/>
              <a:gdLst/>
              <a:ahLst/>
              <a:cxnLst>
                <a:cxn ang="0">
                  <a:pos x="16" y="6"/>
                </a:cxn>
                <a:cxn ang="0">
                  <a:pos x="16" y="6"/>
                </a:cxn>
                <a:cxn ang="0">
                  <a:pos x="14" y="2"/>
                </a:cxn>
                <a:cxn ang="0">
                  <a:pos x="8" y="0"/>
                </a:cxn>
                <a:cxn ang="0">
                  <a:pos x="4" y="0"/>
                </a:cxn>
                <a:cxn ang="0">
                  <a:pos x="0" y="0"/>
                </a:cxn>
                <a:cxn ang="0">
                  <a:pos x="0" y="0"/>
                </a:cxn>
                <a:cxn ang="0">
                  <a:pos x="0" y="4"/>
                </a:cxn>
                <a:cxn ang="0">
                  <a:pos x="2" y="4"/>
                </a:cxn>
                <a:cxn ang="0">
                  <a:pos x="4" y="6"/>
                </a:cxn>
                <a:cxn ang="0">
                  <a:pos x="4" y="6"/>
                </a:cxn>
                <a:cxn ang="0">
                  <a:pos x="10" y="6"/>
                </a:cxn>
                <a:cxn ang="0">
                  <a:pos x="14" y="8"/>
                </a:cxn>
                <a:cxn ang="0">
                  <a:pos x="14" y="8"/>
                </a:cxn>
                <a:cxn ang="0">
                  <a:pos x="16" y="6"/>
                </a:cxn>
                <a:cxn ang="0">
                  <a:pos x="16" y="6"/>
                </a:cxn>
              </a:cxnLst>
              <a:rect l="0" t="0" r="r" b="b"/>
              <a:pathLst>
                <a:path w="16" h="8">
                  <a:moveTo>
                    <a:pt x="16" y="6"/>
                  </a:moveTo>
                  <a:lnTo>
                    <a:pt x="16" y="6"/>
                  </a:lnTo>
                  <a:lnTo>
                    <a:pt x="14" y="2"/>
                  </a:lnTo>
                  <a:lnTo>
                    <a:pt x="8" y="0"/>
                  </a:lnTo>
                  <a:lnTo>
                    <a:pt x="4" y="0"/>
                  </a:lnTo>
                  <a:lnTo>
                    <a:pt x="0" y="0"/>
                  </a:lnTo>
                  <a:lnTo>
                    <a:pt x="0" y="0"/>
                  </a:lnTo>
                  <a:lnTo>
                    <a:pt x="0" y="4"/>
                  </a:lnTo>
                  <a:lnTo>
                    <a:pt x="2" y="4"/>
                  </a:lnTo>
                  <a:lnTo>
                    <a:pt x="4" y="6"/>
                  </a:lnTo>
                  <a:lnTo>
                    <a:pt x="4" y="6"/>
                  </a:lnTo>
                  <a:lnTo>
                    <a:pt x="10" y="6"/>
                  </a:lnTo>
                  <a:lnTo>
                    <a:pt x="14" y="8"/>
                  </a:lnTo>
                  <a:lnTo>
                    <a:pt x="14" y="8"/>
                  </a:lnTo>
                  <a:lnTo>
                    <a:pt x="16" y="6"/>
                  </a:lnTo>
                  <a:lnTo>
                    <a:pt x="16" y="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51" name="Freeform 6132"/>
            <p:cNvSpPr/>
            <p:nvPr/>
          </p:nvSpPr>
          <p:spPr bwMode="auto">
            <a:xfrm>
              <a:off x="6854873" y="2212524"/>
              <a:ext cx="6789" cy="13577"/>
            </a:xfrm>
            <a:custGeom>
              <a:avLst/>
              <a:gdLst/>
              <a:ahLst/>
              <a:cxnLst>
                <a:cxn ang="0">
                  <a:pos x="4" y="4"/>
                </a:cxn>
                <a:cxn ang="0">
                  <a:pos x="4" y="4"/>
                </a:cxn>
                <a:cxn ang="0">
                  <a:pos x="0" y="0"/>
                </a:cxn>
                <a:cxn ang="0">
                  <a:pos x="0" y="0"/>
                </a:cxn>
                <a:cxn ang="0">
                  <a:pos x="0" y="2"/>
                </a:cxn>
                <a:cxn ang="0">
                  <a:pos x="0" y="6"/>
                </a:cxn>
                <a:cxn ang="0">
                  <a:pos x="0" y="6"/>
                </a:cxn>
                <a:cxn ang="0">
                  <a:pos x="4" y="12"/>
                </a:cxn>
                <a:cxn ang="0">
                  <a:pos x="10" y="20"/>
                </a:cxn>
                <a:cxn ang="0">
                  <a:pos x="10" y="20"/>
                </a:cxn>
                <a:cxn ang="0">
                  <a:pos x="10" y="26"/>
                </a:cxn>
                <a:cxn ang="0">
                  <a:pos x="10" y="30"/>
                </a:cxn>
                <a:cxn ang="0">
                  <a:pos x="10" y="32"/>
                </a:cxn>
                <a:cxn ang="0">
                  <a:pos x="14" y="30"/>
                </a:cxn>
                <a:cxn ang="0">
                  <a:pos x="14" y="30"/>
                </a:cxn>
                <a:cxn ang="0">
                  <a:pos x="16" y="28"/>
                </a:cxn>
                <a:cxn ang="0">
                  <a:pos x="16" y="26"/>
                </a:cxn>
                <a:cxn ang="0">
                  <a:pos x="12" y="20"/>
                </a:cxn>
                <a:cxn ang="0">
                  <a:pos x="12" y="20"/>
                </a:cxn>
                <a:cxn ang="0">
                  <a:pos x="8" y="12"/>
                </a:cxn>
                <a:cxn ang="0">
                  <a:pos x="4" y="4"/>
                </a:cxn>
                <a:cxn ang="0">
                  <a:pos x="4" y="4"/>
                </a:cxn>
              </a:cxnLst>
              <a:rect l="0" t="0" r="r" b="b"/>
              <a:pathLst>
                <a:path w="16" h="32">
                  <a:moveTo>
                    <a:pt x="4" y="4"/>
                  </a:moveTo>
                  <a:lnTo>
                    <a:pt x="4" y="4"/>
                  </a:lnTo>
                  <a:lnTo>
                    <a:pt x="0" y="0"/>
                  </a:lnTo>
                  <a:lnTo>
                    <a:pt x="0" y="0"/>
                  </a:lnTo>
                  <a:lnTo>
                    <a:pt x="0" y="2"/>
                  </a:lnTo>
                  <a:lnTo>
                    <a:pt x="0" y="6"/>
                  </a:lnTo>
                  <a:lnTo>
                    <a:pt x="0" y="6"/>
                  </a:lnTo>
                  <a:lnTo>
                    <a:pt x="4" y="12"/>
                  </a:lnTo>
                  <a:lnTo>
                    <a:pt x="10" y="20"/>
                  </a:lnTo>
                  <a:lnTo>
                    <a:pt x="10" y="20"/>
                  </a:lnTo>
                  <a:lnTo>
                    <a:pt x="10" y="26"/>
                  </a:lnTo>
                  <a:lnTo>
                    <a:pt x="10" y="30"/>
                  </a:lnTo>
                  <a:lnTo>
                    <a:pt x="10" y="32"/>
                  </a:lnTo>
                  <a:lnTo>
                    <a:pt x="14" y="30"/>
                  </a:lnTo>
                  <a:lnTo>
                    <a:pt x="14" y="30"/>
                  </a:lnTo>
                  <a:lnTo>
                    <a:pt x="16" y="28"/>
                  </a:lnTo>
                  <a:lnTo>
                    <a:pt x="16" y="26"/>
                  </a:lnTo>
                  <a:lnTo>
                    <a:pt x="12" y="20"/>
                  </a:lnTo>
                  <a:lnTo>
                    <a:pt x="12" y="20"/>
                  </a:lnTo>
                  <a:lnTo>
                    <a:pt x="8" y="12"/>
                  </a:lnTo>
                  <a:lnTo>
                    <a:pt x="4" y="4"/>
                  </a:lnTo>
                  <a:lnTo>
                    <a:pt x="4"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52" name="Freeform 6133"/>
            <p:cNvSpPr/>
            <p:nvPr/>
          </p:nvSpPr>
          <p:spPr bwMode="auto">
            <a:xfrm>
              <a:off x="6837052" y="2193853"/>
              <a:ext cx="11032" cy="22911"/>
            </a:xfrm>
            <a:custGeom>
              <a:avLst/>
              <a:gdLst/>
              <a:ahLst/>
              <a:cxnLst>
                <a:cxn ang="0">
                  <a:pos x="22" y="16"/>
                </a:cxn>
                <a:cxn ang="0">
                  <a:pos x="22" y="16"/>
                </a:cxn>
                <a:cxn ang="0">
                  <a:pos x="8" y="4"/>
                </a:cxn>
                <a:cxn ang="0">
                  <a:pos x="2" y="0"/>
                </a:cxn>
                <a:cxn ang="0">
                  <a:pos x="0" y="0"/>
                </a:cxn>
                <a:cxn ang="0">
                  <a:pos x="0" y="2"/>
                </a:cxn>
                <a:cxn ang="0">
                  <a:pos x="0" y="2"/>
                </a:cxn>
                <a:cxn ang="0">
                  <a:pos x="2" y="6"/>
                </a:cxn>
                <a:cxn ang="0">
                  <a:pos x="8" y="10"/>
                </a:cxn>
                <a:cxn ang="0">
                  <a:pos x="14" y="16"/>
                </a:cxn>
                <a:cxn ang="0">
                  <a:pos x="22" y="22"/>
                </a:cxn>
                <a:cxn ang="0">
                  <a:pos x="22" y="22"/>
                </a:cxn>
                <a:cxn ang="0">
                  <a:pos x="22" y="26"/>
                </a:cxn>
                <a:cxn ang="0">
                  <a:pos x="22" y="28"/>
                </a:cxn>
                <a:cxn ang="0">
                  <a:pos x="20" y="34"/>
                </a:cxn>
                <a:cxn ang="0">
                  <a:pos x="16" y="38"/>
                </a:cxn>
                <a:cxn ang="0">
                  <a:pos x="16" y="40"/>
                </a:cxn>
                <a:cxn ang="0">
                  <a:pos x="18" y="42"/>
                </a:cxn>
                <a:cxn ang="0">
                  <a:pos x="18" y="42"/>
                </a:cxn>
                <a:cxn ang="0">
                  <a:pos x="22" y="50"/>
                </a:cxn>
                <a:cxn ang="0">
                  <a:pos x="24" y="54"/>
                </a:cxn>
                <a:cxn ang="0">
                  <a:pos x="24" y="52"/>
                </a:cxn>
                <a:cxn ang="0">
                  <a:pos x="24" y="52"/>
                </a:cxn>
                <a:cxn ang="0">
                  <a:pos x="24" y="42"/>
                </a:cxn>
                <a:cxn ang="0">
                  <a:pos x="24" y="42"/>
                </a:cxn>
                <a:cxn ang="0">
                  <a:pos x="26" y="34"/>
                </a:cxn>
                <a:cxn ang="0">
                  <a:pos x="26" y="28"/>
                </a:cxn>
                <a:cxn ang="0">
                  <a:pos x="26" y="22"/>
                </a:cxn>
                <a:cxn ang="0">
                  <a:pos x="22" y="16"/>
                </a:cxn>
                <a:cxn ang="0">
                  <a:pos x="22" y="16"/>
                </a:cxn>
              </a:cxnLst>
              <a:rect l="0" t="0" r="r" b="b"/>
              <a:pathLst>
                <a:path w="26" h="54">
                  <a:moveTo>
                    <a:pt x="22" y="16"/>
                  </a:moveTo>
                  <a:lnTo>
                    <a:pt x="22" y="16"/>
                  </a:lnTo>
                  <a:lnTo>
                    <a:pt x="8" y="4"/>
                  </a:lnTo>
                  <a:lnTo>
                    <a:pt x="2" y="0"/>
                  </a:lnTo>
                  <a:lnTo>
                    <a:pt x="0" y="0"/>
                  </a:lnTo>
                  <a:lnTo>
                    <a:pt x="0" y="2"/>
                  </a:lnTo>
                  <a:lnTo>
                    <a:pt x="0" y="2"/>
                  </a:lnTo>
                  <a:lnTo>
                    <a:pt x="2" y="6"/>
                  </a:lnTo>
                  <a:lnTo>
                    <a:pt x="8" y="10"/>
                  </a:lnTo>
                  <a:lnTo>
                    <a:pt x="14" y="16"/>
                  </a:lnTo>
                  <a:lnTo>
                    <a:pt x="22" y="22"/>
                  </a:lnTo>
                  <a:lnTo>
                    <a:pt x="22" y="22"/>
                  </a:lnTo>
                  <a:lnTo>
                    <a:pt x="22" y="26"/>
                  </a:lnTo>
                  <a:lnTo>
                    <a:pt x="22" y="28"/>
                  </a:lnTo>
                  <a:lnTo>
                    <a:pt x="20" y="34"/>
                  </a:lnTo>
                  <a:lnTo>
                    <a:pt x="16" y="38"/>
                  </a:lnTo>
                  <a:lnTo>
                    <a:pt x="16" y="40"/>
                  </a:lnTo>
                  <a:lnTo>
                    <a:pt x="18" y="42"/>
                  </a:lnTo>
                  <a:lnTo>
                    <a:pt x="18" y="42"/>
                  </a:lnTo>
                  <a:lnTo>
                    <a:pt x="22" y="50"/>
                  </a:lnTo>
                  <a:lnTo>
                    <a:pt x="24" y="54"/>
                  </a:lnTo>
                  <a:lnTo>
                    <a:pt x="24" y="52"/>
                  </a:lnTo>
                  <a:lnTo>
                    <a:pt x="24" y="52"/>
                  </a:lnTo>
                  <a:lnTo>
                    <a:pt x="24" y="42"/>
                  </a:lnTo>
                  <a:lnTo>
                    <a:pt x="24" y="42"/>
                  </a:lnTo>
                  <a:lnTo>
                    <a:pt x="26" y="34"/>
                  </a:lnTo>
                  <a:lnTo>
                    <a:pt x="26" y="28"/>
                  </a:lnTo>
                  <a:lnTo>
                    <a:pt x="26" y="22"/>
                  </a:lnTo>
                  <a:lnTo>
                    <a:pt x="22" y="16"/>
                  </a:lnTo>
                  <a:lnTo>
                    <a:pt x="22" y="1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53" name="Freeform 6134"/>
            <p:cNvSpPr/>
            <p:nvPr/>
          </p:nvSpPr>
          <p:spPr bwMode="auto">
            <a:xfrm>
              <a:off x="7598264" y="2517159"/>
              <a:ext cx="2546" cy="3394"/>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54" name="Freeform 6135"/>
            <p:cNvSpPr/>
            <p:nvPr/>
          </p:nvSpPr>
          <p:spPr bwMode="auto">
            <a:xfrm>
              <a:off x="7601661" y="2511219"/>
              <a:ext cx="1697" cy="1697"/>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55" name="Freeform 6136"/>
            <p:cNvSpPr/>
            <p:nvPr/>
          </p:nvSpPr>
          <p:spPr bwMode="auto">
            <a:xfrm>
              <a:off x="7593967" y="2511219"/>
              <a:ext cx="2546" cy="3394"/>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56" name="Freeform 6138"/>
            <p:cNvSpPr/>
            <p:nvPr/>
          </p:nvSpPr>
          <p:spPr bwMode="auto">
            <a:xfrm>
              <a:off x="7594769" y="2519685"/>
              <a:ext cx="1697" cy="2546"/>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57" name="Freeform 6144"/>
            <p:cNvSpPr/>
            <p:nvPr/>
          </p:nvSpPr>
          <p:spPr bwMode="auto">
            <a:xfrm>
              <a:off x="7592283" y="2505280"/>
              <a:ext cx="3394" cy="2546"/>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58" name="Freeform 6149"/>
            <p:cNvSpPr/>
            <p:nvPr/>
          </p:nvSpPr>
          <p:spPr bwMode="auto">
            <a:xfrm>
              <a:off x="7587952" y="2511275"/>
              <a:ext cx="2546" cy="1697"/>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59" name="Freeform 6150"/>
            <p:cNvSpPr/>
            <p:nvPr/>
          </p:nvSpPr>
          <p:spPr bwMode="auto">
            <a:xfrm>
              <a:off x="7589730" y="2517314"/>
              <a:ext cx="2546" cy="1697"/>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60" name="Freeform 5962"/>
            <p:cNvSpPr>
              <a:spLocks noEditPoints="1"/>
            </p:cNvSpPr>
            <p:nvPr/>
          </p:nvSpPr>
          <p:spPr bwMode="auto">
            <a:xfrm>
              <a:off x="6748319" y="2548078"/>
              <a:ext cx="907924" cy="1727357"/>
            </a:xfrm>
            <a:custGeom>
              <a:avLst/>
              <a:gdLst>
                <a:gd name="T0" fmla="*/ 168775 w 1874"/>
                <a:gd name="T1" fmla="*/ 2086902 h 3562"/>
                <a:gd name="T2" fmla="*/ 147202 w 1874"/>
                <a:gd name="T3" fmla="*/ 1968776 h 3562"/>
                <a:gd name="T4" fmla="*/ 184003 w 1874"/>
                <a:gd name="T5" fmla="*/ 1976397 h 3562"/>
                <a:gd name="T6" fmla="*/ 161161 w 1874"/>
                <a:gd name="T7" fmla="*/ 1982748 h 3562"/>
                <a:gd name="T8" fmla="*/ 154816 w 1874"/>
                <a:gd name="T9" fmla="*/ 2042446 h 3562"/>
                <a:gd name="T10" fmla="*/ 156085 w 1874"/>
                <a:gd name="T11" fmla="*/ 1997990 h 3562"/>
                <a:gd name="T12" fmla="*/ 147202 w 1874"/>
                <a:gd name="T13" fmla="*/ 2006881 h 3562"/>
                <a:gd name="T14" fmla="*/ 184003 w 1874"/>
                <a:gd name="T15" fmla="*/ 2086902 h 3562"/>
                <a:gd name="T16" fmla="*/ 153547 w 1874"/>
                <a:gd name="T17" fmla="*/ 1999260 h 3562"/>
                <a:gd name="T18" fmla="*/ 185272 w 1874"/>
                <a:gd name="T19" fmla="*/ 1850649 h 3562"/>
                <a:gd name="T20" fmla="*/ 192886 w 1874"/>
                <a:gd name="T21" fmla="*/ 1841758 h 3562"/>
                <a:gd name="T22" fmla="*/ 166237 w 1874"/>
                <a:gd name="T23" fmla="*/ 1884944 h 3562"/>
                <a:gd name="T24" fmla="*/ 348971 w 1874"/>
                <a:gd name="T25" fmla="*/ 2235513 h 3562"/>
                <a:gd name="T26" fmla="*/ 304556 w 1874"/>
                <a:gd name="T27" fmla="*/ 2245675 h 3562"/>
                <a:gd name="T28" fmla="*/ 284252 w 1874"/>
                <a:gd name="T29" fmla="*/ 2227892 h 3562"/>
                <a:gd name="T30" fmla="*/ 323591 w 1874"/>
                <a:gd name="T31" fmla="*/ 2224082 h 3562"/>
                <a:gd name="T32" fmla="*/ 277907 w 1874"/>
                <a:gd name="T33" fmla="*/ 2230433 h 3562"/>
                <a:gd name="T34" fmla="*/ 170044 w 1874"/>
                <a:gd name="T35" fmla="*/ 2140250 h 3562"/>
                <a:gd name="T36" fmla="*/ 180196 w 1874"/>
                <a:gd name="T37" fmla="*/ 2163113 h 3562"/>
                <a:gd name="T38" fmla="*/ 157354 w 1874"/>
                <a:gd name="T39" fmla="*/ 2090713 h 3562"/>
                <a:gd name="T40" fmla="*/ 247452 w 1874"/>
                <a:gd name="T41" fmla="*/ 2198678 h 3562"/>
                <a:gd name="T42" fmla="*/ 214458 w 1874"/>
                <a:gd name="T43" fmla="*/ 2170734 h 3562"/>
                <a:gd name="T44" fmla="*/ 224610 w 1874"/>
                <a:gd name="T45" fmla="*/ 2189787 h 3562"/>
                <a:gd name="T46" fmla="*/ 300749 w 1874"/>
                <a:gd name="T47" fmla="*/ 2198678 h 3562"/>
                <a:gd name="T48" fmla="*/ 237300 w 1874"/>
                <a:gd name="T49" fmla="*/ 2207569 h 3562"/>
                <a:gd name="T50" fmla="*/ 319784 w 1874"/>
                <a:gd name="T51" fmla="*/ 2224082 h 3562"/>
                <a:gd name="T52" fmla="*/ 184003 w 1874"/>
                <a:gd name="T53" fmla="*/ 1738874 h 3562"/>
                <a:gd name="T54" fmla="*/ 166237 w 1874"/>
                <a:gd name="T55" fmla="*/ 1802383 h 3562"/>
                <a:gd name="T56" fmla="*/ 187810 w 1874"/>
                <a:gd name="T57" fmla="*/ 1807463 h 3562"/>
                <a:gd name="T58" fmla="*/ 176389 w 1874"/>
                <a:gd name="T59" fmla="*/ 1878593 h 3562"/>
                <a:gd name="T60" fmla="*/ 939048 w 1874"/>
                <a:gd name="T61" fmla="*/ 443292 h 3562"/>
                <a:gd name="T62" fmla="*/ 767735 w 1874"/>
                <a:gd name="T63" fmla="*/ 403917 h 3562"/>
                <a:gd name="T64" fmla="*/ 761390 w 1874"/>
                <a:gd name="T65" fmla="*/ 248955 h 3562"/>
                <a:gd name="T66" fmla="*/ 611650 w 1874"/>
                <a:gd name="T67" fmla="*/ 190527 h 3562"/>
                <a:gd name="T68" fmla="*/ 474600 w 1874"/>
                <a:gd name="T69" fmla="*/ 59698 h 3562"/>
                <a:gd name="T70" fmla="*/ 281714 w 1874"/>
                <a:gd name="T71" fmla="*/ 21593 h 3562"/>
                <a:gd name="T72" fmla="*/ 157354 w 1874"/>
                <a:gd name="T73" fmla="*/ 45726 h 3562"/>
                <a:gd name="T74" fmla="*/ 91367 w 1874"/>
                <a:gd name="T75" fmla="*/ 299762 h 3562"/>
                <a:gd name="T76" fmla="*/ 35532 w 1874"/>
                <a:gd name="T77" fmla="*/ 461075 h 3562"/>
                <a:gd name="T78" fmla="*/ 109133 w 1874"/>
                <a:gd name="T79" fmla="*/ 768458 h 3562"/>
                <a:gd name="T80" fmla="*/ 275370 w 1874"/>
                <a:gd name="T81" fmla="*/ 1108865 h 3562"/>
                <a:gd name="T82" fmla="*/ 252528 w 1874"/>
                <a:gd name="T83" fmla="*/ 1420059 h 3562"/>
                <a:gd name="T84" fmla="*/ 196693 w 1874"/>
                <a:gd name="T85" fmla="*/ 1667744 h 3562"/>
                <a:gd name="T86" fmla="*/ 209382 w 1874"/>
                <a:gd name="T87" fmla="*/ 1797302 h 3562"/>
                <a:gd name="T88" fmla="*/ 171313 w 1874"/>
                <a:gd name="T89" fmla="*/ 1882404 h 3562"/>
                <a:gd name="T90" fmla="*/ 170044 w 1874"/>
                <a:gd name="T91" fmla="*/ 1947183 h 3562"/>
                <a:gd name="T92" fmla="*/ 176389 w 1874"/>
                <a:gd name="T93" fmla="*/ 2011962 h 3562"/>
                <a:gd name="T94" fmla="*/ 185272 w 1874"/>
                <a:gd name="T95" fmla="*/ 2053878 h 3562"/>
                <a:gd name="T96" fmla="*/ 196693 w 1874"/>
                <a:gd name="T97" fmla="*/ 2100874 h 3562"/>
                <a:gd name="T98" fmla="*/ 194155 w 1874"/>
                <a:gd name="T99" fmla="*/ 2113576 h 3562"/>
                <a:gd name="T100" fmla="*/ 233493 w 1874"/>
                <a:gd name="T101" fmla="*/ 2131359 h 3562"/>
                <a:gd name="T102" fmla="*/ 255066 w 1874"/>
                <a:gd name="T103" fmla="*/ 2141520 h 3562"/>
                <a:gd name="T104" fmla="*/ 314708 w 1874"/>
                <a:gd name="T105" fmla="*/ 2122467 h 3562"/>
                <a:gd name="T106" fmla="*/ 348971 w 1874"/>
                <a:gd name="T107" fmla="*/ 1890025 h 3562"/>
                <a:gd name="T108" fmla="*/ 453027 w 1874"/>
                <a:gd name="T109" fmla="*/ 1764277 h 3562"/>
                <a:gd name="T110" fmla="*/ 491097 w 1874"/>
                <a:gd name="T111" fmla="*/ 1635989 h 3562"/>
                <a:gd name="T112" fmla="*/ 629416 w 1874"/>
                <a:gd name="T113" fmla="*/ 1491189 h 3562"/>
                <a:gd name="T114" fmla="*/ 865447 w 1874"/>
                <a:gd name="T115" fmla="*/ 1158402 h 3562"/>
                <a:gd name="T116" fmla="*/ 1079905 w 1874"/>
                <a:gd name="T117" fmla="*/ 900556 h 3562"/>
                <a:gd name="T118" fmla="*/ 426379 w 1874"/>
                <a:gd name="T119" fmla="*/ 2222811 h 3562"/>
                <a:gd name="T120" fmla="*/ 184003 w 1874"/>
                <a:gd name="T121" fmla="*/ 1928130 h 3562"/>
                <a:gd name="T122" fmla="*/ 159892 w 1874"/>
                <a:gd name="T123" fmla="*/ 1994179 h 3562"/>
                <a:gd name="T124" fmla="*/ 175120 w 1874"/>
                <a:gd name="T125" fmla="*/ 20272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61" name="Freeform 6151"/>
            <p:cNvSpPr>
              <a:spLocks noEditPoints="1"/>
            </p:cNvSpPr>
            <p:nvPr/>
          </p:nvSpPr>
          <p:spPr bwMode="auto">
            <a:xfrm>
              <a:off x="3857247" y="2819448"/>
              <a:ext cx="1162868" cy="1038585"/>
            </a:xfrm>
            <a:custGeom>
              <a:avLst/>
              <a:gdLst>
                <a:gd name="T0" fmla="*/ 441960 w 2690"/>
                <a:gd name="T1" fmla="*/ 349032 h 2404"/>
                <a:gd name="T2" fmla="*/ 1037590 w 2690"/>
                <a:gd name="T3" fmla="*/ 357917 h 2404"/>
                <a:gd name="T4" fmla="*/ 979170 w 2690"/>
                <a:gd name="T5" fmla="*/ 750102 h 2404"/>
                <a:gd name="T6" fmla="*/ 911860 w 2690"/>
                <a:gd name="T7" fmla="*/ 630796 h 2404"/>
                <a:gd name="T8" fmla="*/ 789940 w 2690"/>
                <a:gd name="T9" fmla="*/ 445492 h 2404"/>
                <a:gd name="T10" fmla="*/ 726440 w 2690"/>
                <a:gd name="T11" fmla="*/ 403608 h 2404"/>
                <a:gd name="T12" fmla="*/ 579120 w 2690"/>
                <a:gd name="T13" fmla="*/ 472145 h 2404"/>
                <a:gd name="T14" fmla="*/ 584200 w 2690"/>
                <a:gd name="T15" fmla="*/ 383301 h 2404"/>
                <a:gd name="T16" fmla="*/ 478790 w 2690"/>
                <a:gd name="T17" fmla="*/ 352840 h 2404"/>
                <a:gd name="T18" fmla="*/ 388620 w 2690"/>
                <a:gd name="T19" fmla="*/ 458184 h 2404"/>
                <a:gd name="T20" fmla="*/ 262890 w 2690"/>
                <a:gd name="T21" fmla="*/ 533067 h 2404"/>
                <a:gd name="T22" fmla="*/ 69850 w 2690"/>
                <a:gd name="T23" fmla="*/ 656181 h 2404"/>
                <a:gd name="T24" fmla="*/ 5080 w 2690"/>
                <a:gd name="T25" fmla="*/ 802139 h 2404"/>
                <a:gd name="T26" fmla="*/ 60960 w 2690"/>
                <a:gd name="T27" fmla="*/ 1055981 h 2404"/>
                <a:gd name="T28" fmla="*/ 218440 w 2690"/>
                <a:gd name="T29" fmla="*/ 1077558 h 2404"/>
                <a:gd name="T30" fmla="*/ 490220 w 2690"/>
                <a:gd name="T31" fmla="*/ 1012828 h 2404"/>
                <a:gd name="T32" fmla="*/ 628650 w 2690"/>
                <a:gd name="T33" fmla="*/ 1040751 h 2404"/>
                <a:gd name="T34" fmla="*/ 647700 w 2690"/>
                <a:gd name="T35" fmla="*/ 1137210 h 2404"/>
                <a:gd name="T36" fmla="*/ 810260 w 2690"/>
                <a:gd name="T37" fmla="*/ 1215901 h 2404"/>
                <a:gd name="T38" fmla="*/ 938530 w 2690"/>
                <a:gd name="T39" fmla="*/ 1189248 h 2404"/>
                <a:gd name="T40" fmla="*/ 1033780 w 2690"/>
                <a:gd name="T41" fmla="*/ 896061 h 2404"/>
                <a:gd name="T42" fmla="*/ 1059180 w 2690"/>
                <a:gd name="T43" fmla="*/ 154843 h 2404"/>
                <a:gd name="T44" fmla="*/ 788670 w 2690"/>
                <a:gd name="T45" fmla="*/ 1289515 h 2404"/>
                <a:gd name="T46" fmla="*/ 810260 w 2690"/>
                <a:gd name="T47" fmla="*/ 1344091 h 2404"/>
                <a:gd name="T48" fmla="*/ 881380 w 2690"/>
                <a:gd name="T49" fmla="*/ 1394860 h 2404"/>
                <a:gd name="T50" fmla="*/ 623570 w 2690"/>
                <a:gd name="T51" fmla="*/ 1148633 h 2404"/>
                <a:gd name="T52" fmla="*/ 1405890 w 2690"/>
                <a:gd name="T53" fmla="*/ 516568 h 2404"/>
                <a:gd name="T54" fmla="*/ 1370330 w 2690"/>
                <a:gd name="T55" fmla="*/ 696795 h 2404"/>
                <a:gd name="T56" fmla="*/ 1367790 w 2690"/>
                <a:gd name="T57" fmla="*/ 455646 h 2404"/>
                <a:gd name="T58" fmla="*/ 1125220 w 2690"/>
                <a:gd name="T59" fmla="*/ 244957 h 2404"/>
                <a:gd name="T60" fmla="*/ 1106170 w 2690"/>
                <a:gd name="T61" fmla="*/ 201804 h 2404"/>
                <a:gd name="T62" fmla="*/ 1162050 w 2690"/>
                <a:gd name="T63" fmla="*/ 242419 h 2404"/>
                <a:gd name="T64" fmla="*/ 1210310 w 2690"/>
                <a:gd name="T65" fmla="*/ 365532 h 2404"/>
                <a:gd name="T66" fmla="*/ 1394460 w 2690"/>
                <a:gd name="T67" fmla="*/ 512760 h 2404"/>
                <a:gd name="T68" fmla="*/ 1545590 w 2690"/>
                <a:gd name="T69" fmla="*/ 1325053 h 2404"/>
                <a:gd name="T70" fmla="*/ 1426210 w 2690"/>
                <a:gd name="T71" fmla="*/ 1426590 h 2404"/>
                <a:gd name="T72" fmla="*/ 1432560 w 2690"/>
                <a:gd name="T73" fmla="*/ 1525588 h 2404"/>
                <a:gd name="T74" fmla="*/ 1534160 w 2690"/>
                <a:gd name="T75" fmla="*/ 1393590 h 2404"/>
                <a:gd name="T76" fmla="*/ 1692910 w 2690"/>
                <a:gd name="T77" fmla="*/ 521644 h 2404"/>
                <a:gd name="T78" fmla="*/ 1576070 w 2690"/>
                <a:gd name="T79" fmla="*/ 1165133 h 2404"/>
                <a:gd name="T80" fmla="*/ 1564640 w 2690"/>
                <a:gd name="T81" fmla="*/ 1161325 h 2404"/>
                <a:gd name="T82" fmla="*/ 1588770 w 2690"/>
                <a:gd name="T83" fmla="*/ 1345360 h 2404"/>
                <a:gd name="T84" fmla="*/ 1651000 w 2690"/>
                <a:gd name="T85" fmla="*/ 1208286 h 2404"/>
                <a:gd name="T86" fmla="*/ 1428750 w 2690"/>
                <a:gd name="T87" fmla="*/ 587643 h 2404"/>
                <a:gd name="T88" fmla="*/ 966470 w 2690"/>
                <a:gd name="T89" fmla="*/ 312225 h 2404"/>
                <a:gd name="T90" fmla="*/ 867410 w 2690"/>
                <a:gd name="T91" fmla="*/ 159920 h 2404"/>
                <a:gd name="T92" fmla="*/ 584200 w 2690"/>
                <a:gd name="T93" fmla="*/ 49499 h 2404"/>
                <a:gd name="T94" fmla="*/ 539750 w 2690"/>
                <a:gd name="T95" fmla="*/ 182766 h 2404"/>
                <a:gd name="T96" fmla="*/ 631190 w 2690"/>
                <a:gd name="T97" fmla="*/ 243688 h 2404"/>
                <a:gd name="T98" fmla="*/ 673100 w 2690"/>
                <a:gd name="T99" fmla="*/ 510222 h 2404"/>
                <a:gd name="T100" fmla="*/ 769620 w 2690"/>
                <a:gd name="T101" fmla="*/ 279226 h 2404"/>
                <a:gd name="T102" fmla="*/ 889000 w 2690"/>
                <a:gd name="T103" fmla="*/ 312225 h 2404"/>
                <a:gd name="T104" fmla="*/ 885190 w 2690"/>
                <a:gd name="T105" fmla="*/ 244957 h 2404"/>
                <a:gd name="T106" fmla="*/ 774700 w 2690"/>
                <a:gd name="T107" fmla="*/ 107883 h 2404"/>
                <a:gd name="T108" fmla="*/ 922020 w 2690"/>
                <a:gd name="T109" fmla="*/ 187843 h 2404"/>
                <a:gd name="T110" fmla="*/ 971550 w 2690"/>
                <a:gd name="T111" fmla="*/ 153574 h 2404"/>
                <a:gd name="T112" fmla="*/ 1008380 w 2690"/>
                <a:gd name="T113" fmla="*/ 128190 h 2404"/>
                <a:gd name="T114" fmla="*/ 952500 w 2690"/>
                <a:gd name="T115" fmla="*/ 81229 h 2404"/>
                <a:gd name="T116" fmla="*/ 487680 w 2690"/>
                <a:gd name="T117" fmla="*/ 92652 h 2404"/>
                <a:gd name="T118" fmla="*/ 637540 w 2690"/>
                <a:gd name="T119" fmla="*/ 180228 h 2404"/>
                <a:gd name="T120" fmla="*/ 613410 w 2690"/>
                <a:gd name="T121" fmla="*/ 60922 h 2404"/>
                <a:gd name="T122" fmla="*/ 499110 w 2690"/>
                <a:gd name="T123" fmla="*/ 11423 h 2404"/>
                <a:gd name="T124" fmla="*/ 1026160 w 2690"/>
                <a:gd name="T125" fmla="*/ 776755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62" name="Freeform 6153"/>
            <p:cNvSpPr>
              <a:spLocks noEditPoints="1"/>
            </p:cNvSpPr>
            <p:nvPr/>
          </p:nvSpPr>
          <p:spPr bwMode="auto">
            <a:xfrm>
              <a:off x="1581224" y="2004575"/>
              <a:ext cx="1199613" cy="1568144"/>
            </a:xfrm>
            <a:custGeom>
              <a:avLst/>
              <a:gdLst>
                <a:gd name="T0" fmla="*/ 1666909 w 2776"/>
                <a:gd name="T1" fmla="*/ 1643154 h 3628"/>
                <a:gd name="T2" fmla="*/ 1572963 w 2776"/>
                <a:gd name="T3" fmla="*/ 1734581 h 3628"/>
                <a:gd name="T4" fmla="*/ 1567885 w 2776"/>
                <a:gd name="T5" fmla="*/ 1859024 h 3628"/>
                <a:gd name="T6" fmla="*/ 1595815 w 2776"/>
                <a:gd name="T7" fmla="*/ 1991086 h 3628"/>
                <a:gd name="T8" fmla="*/ 1712613 w 2776"/>
                <a:gd name="T9" fmla="*/ 1728232 h 3628"/>
                <a:gd name="T10" fmla="*/ 1736734 w 2776"/>
                <a:gd name="T11" fmla="*/ 1666011 h 3628"/>
                <a:gd name="T12" fmla="*/ 1698648 w 2776"/>
                <a:gd name="T13" fmla="*/ 844434 h 3628"/>
                <a:gd name="T14" fmla="*/ 1576772 w 2776"/>
                <a:gd name="T15" fmla="*/ 868560 h 3628"/>
                <a:gd name="T16" fmla="*/ 1533607 w 2776"/>
                <a:gd name="T17" fmla="*/ 784752 h 3628"/>
                <a:gd name="T18" fmla="*/ 1484095 w 2776"/>
                <a:gd name="T19" fmla="*/ 730150 h 3628"/>
                <a:gd name="T20" fmla="*/ 1434583 w 2776"/>
                <a:gd name="T21" fmla="*/ 633643 h 3628"/>
                <a:gd name="T22" fmla="*/ 1401575 w 2776"/>
                <a:gd name="T23" fmla="*/ 539676 h 3628"/>
                <a:gd name="T24" fmla="*/ 1353332 w 2776"/>
                <a:gd name="T25" fmla="*/ 454597 h 3628"/>
                <a:gd name="T26" fmla="*/ 1301281 w 2776"/>
                <a:gd name="T27" fmla="*/ 313647 h 3628"/>
                <a:gd name="T28" fmla="*/ 1263195 w 2776"/>
                <a:gd name="T29" fmla="*/ 199363 h 3628"/>
                <a:gd name="T30" fmla="*/ 1197179 w 2776"/>
                <a:gd name="T31" fmla="*/ 219680 h 3628"/>
                <a:gd name="T32" fmla="*/ 1090537 w 2776"/>
                <a:gd name="T33" fmla="*/ 195553 h 3628"/>
                <a:gd name="T34" fmla="*/ 983895 w 2776"/>
                <a:gd name="T35" fmla="*/ 156189 h 3628"/>
                <a:gd name="T36" fmla="*/ 873445 w 2776"/>
                <a:gd name="T37" fmla="*/ 208251 h 3628"/>
                <a:gd name="T38" fmla="*/ 743952 w 2776"/>
                <a:gd name="T39" fmla="*/ 142220 h 3628"/>
                <a:gd name="T40" fmla="*/ 731256 w 2776"/>
                <a:gd name="T41" fmla="*/ 69840 h 3628"/>
                <a:gd name="T42" fmla="*/ 712213 w 2776"/>
                <a:gd name="T43" fmla="*/ 20317 h 3628"/>
                <a:gd name="T44" fmla="*/ 633502 w 2776"/>
                <a:gd name="T45" fmla="*/ 8889 h 3628"/>
                <a:gd name="T46" fmla="*/ 534477 w 2776"/>
                <a:gd name="T47" fmla="*/ 17778 h 3628"/>
                <a:gd name="T48" fmla="*/ 424027 w 2776"/>
                <a:gd name="T49" fmla="*/ 54602 h 3628"/>
                <a:gd name="T50" fmla="*/ 344046 w 2776"/>
                <a:gd name="T51" fmla="*/ 72380 h 3628"/>
                <a:gd name="T52" fmla="*/ 210744 w 2776"/>
                <a:gd name="T53" fmla="*/ 162538 h 3628"/>
                <a:gd name="T54" fmla="*/ 124415 w 2776"/>
                <a:gd name="T55" fmla="*/ 312377 h 3628"/>
                <a:gd name="T56" fmla="*/ 38086 w 2776"/>
                <a:gd name="T57" fmla="*/ 453328 h 3628"/>
                <a:gd name="T58" fmla="*/ 15235 w 2776"/>
                <a:gd name="T59" fmla="*/ 537136 h 3628"/>
                <a:gd name="T60" fmla="*/ 38086 w 2776"/>
                <a:gd name="T61" fmla="*/ 626024 h 3628"/>
                <a:gd name="T62" fmla="*/ 25391 w 2776"/>
                <a:gd name="T63" fmla="*/ 775863 h 3628"/>
                <a:gd name="T64" fmla="*/ 34278 w 2776"/>
                <a:gd name="T65" fmla="*/ 802530 h 3628"/>
                <a:gd name="T66" fmla="*/ 34278 w 2776"/>
                <a:gd name="T67" fmla="*/ 825386 h 3628"/>
                <a:gd name="T68" fmla="*/ 54590 w 2776"/>
                <a:gd name="T69" fmla="*/ 848243 h 3628"/>
                <a:gd name="T70" fmla="*/ 71094 w 2776"/>
                <a:gd name="T71" fmla="*/ 863481 h 3628"/>
                <a:gd name="T72" fmla="*/ 106642 w 2776"/>
                <a:gd name="T73" fmla="*/ 909195 h 3628"/>
                <a:gd name="T74" fmla="*/ 115528 w 2776"/>
                <a:gd name="T75" fmla="*/ 940941 h 3628"/>
                <a:gd name="T76" fmla="*/ 171388 w 2776"/>
                <a:gd name="T77" fmla="*/ 996813 h 3628"/>
                <a:gd name="T78" fmla="*/ 319925 w 2776"/>
                <a:gd name="T79" fmla="*/ 1036177 h 3628"/>
                <a:gd name="T80" fmla="*/ 411332 w 2776"/>
                <a:gd name="T81" fmla="*/ 1038717 h 3628"/>
                <a:gd name="T82" fmla="*/ 535747 w 2776"/>
                <a:gd name="T83" fmla="*/ 993003 h 3628"/>
                <a:gd name="T84" fmla="*/ 632232 w 2776"/>
                <a:gd name="T85" fmla="*/ 1052685 h 3628"/>
                <a:gd name="T86" fmla="*/ 690631 w 2776"/>
                <a:gd name="T87" fmla="*/ 1069193 h 3628"/>
                <a:gd name="T88" fmla="*/ 686822 w 2776"/>
                <a:gd name="T89" fmla="*/ 1158081 h 3628"/>
                <a:gd name="T90" fmla="*/ 700787 w 2776"/>
                <a:gd name="T91" fmla="*/ 1193636 h 3628"/>
                <a:gd name="T92" fmla="*/ 690631 w 2776"/>
                <a:gd name="T93" fmla="*/ 1262206 h 3628"/>
                <a:gd name="T94" fmla="*/ 766804 w 2776"/>
                <a:gd name="T95" fmla="*/ 1376491 h 3628"/>
                <a:gd name="T96" fmla="*/ 797273 w 2776"/>
                <a:gd name="T97" fmla="*/ 1521251 h 3628"/>
                <a:gd name="T98" fmla="*/ 746491 w 2776"/>
                <a:gd name="T99" fmla="*/ 1737121 h 3628"/>
                <a:gd name="T100" fmla="*/ 846785 w 2776"/>
                <a:gd name="T101" fmla="*/ 2073625 h 3628"/>
                <a:gd name="T102" fmla="*/ 903914 w 2776"/>
                <a:gd name="T103" fmla="*/ 2242511 h 3628"/>
                <a:gd name="T104" fmla="*/ 934383 w 2776"/>
                <a:gd name="T105" fmla="*/ 2289495 h 3628"/>
                <a:gd name="T106" fmla="*/ 1009286 w 2776"/>
                <a:gd name="T107" fmla="*/ 2284416 h 3628"/>
                <a:gd name="T108" fmla="*/ 1104502 w 2776"/>
                <a:gd name="T109" fmla="*/ 2269178 h 3628"/>
                <a:gd name="T110" fmla="*/ 1280968 w 2776"/>
                <a:gd name="T111" fmla="*/ 2079974 h 3628"/>
                <a:gd name="T112" fmla="*/ 1354602 w 2776"/>
                <a:gd name="T113" fmla="*/ 1940293 h 3628"/>
                <a:gd name="T114" fmla="*/ 1338098 w 2776"/>
                <a:gd name="T115" fmla="*/ 1812041 h 3628"/>
                <a:gd name="T116" fmla="*/ 1482826 w 2776"/>
                <a:gd name="T117" fmla="*/ 1673630 h 3628"/>
                <a:gd name="T118" fmla="*/ 1475208 w 2776"/>
                <a:gd name="T119" fmla="*/ 1513632 h 3628"/>
                <a:gd name="T120" fmla="*/ 1448548 w 2776"/>
                <a:gd name="T121" fmla="*/ 1400617 h 3628"/>
                <a:gd name="T122" fmla="*/ 1491712 w 2776"/>
                <a:gd name="T123" fmla="*/ 1268555 h 3628"/>
                <a:gd name="T124" fmla="*/ 1679605 w 2776"/>
                <a:gd name="T125" fmla="*/ 1045066 h 3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6"/>
                <a:gd name="T190" fmla="*/ 0 h 3628"/>
                <a:gd name="T191" fmla="*/ 2776 w 2776"/>
                <a:gd name="T192" fmla="*/ 3628 h 36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6" h="3628">
                  <a:moveTo>
                    <a:pt x="2710" y="2504"/>
                  </a:moveTo>
                  <a:lnTo>
                    <a:pt x="2710" y="2504"/>
                  </a:lnTo>
                  <a:lnTo>
                    <a:pt x="2706" y="2498"/>
                  </a:lnTo>
                  <a:lnTo>
                    <a:pt x="2702" y="2492"/>
                  </a:lnTo>
                  <a:lnTo>
                    <a:pt x="2698" y="2476"/>
                  </a:lnTo>
                  <a:lnTo>
                    <a:pt x="2696" y="2470"/>
                  </a:lnTo>
                  <a:lnTo>
                    <a:pt x="2692" y="2466"/>
                  </a:lnTo>
                  <a:lnTo>
                    <a:pt x="2690" y="2468"/>
                  </a:lnTo>
                  <a:lnTo>
                    <a:pt x="2684" y="2472"/>
                  </a:lnTo>
                  <a:lnTo>
                    <a:pt x="2680" y="2480"/>
                  </a:lnTo>
                  <a:lnTo>
                    <a:pt x="2678" y="2486"/>
                  </a:lnTo>
                  <a:lnTo>
                    <a:pt x="2676" y="2508"/>
                  </a:lnTo>
                  <a:lnTo>
                    <a:pt x="2674" y="2518"/>
                  </a:lnTo>
                  <a:lnTo>
                    <a:pt x="2672" y="2526"/>
                  </a:lnTo>
                  <a:lnTo>
                    <a:pt x="2668" y="2532"/>
                  </a:lnTo>
                  <a:lnTo>
                    <a:pt x="2664" y="2536"/>
                  </a:lnTo>
                  <a:lnTo>
                    <a:pt x="2656" y="2542"/>
                  </a:lnTo>
                  <a:lnTo>
                    <a:pt x="2648" y="2544"/>
                  </a:lnTo>
                  <a:lnTo>
                    <a:pt x="2634" y="2546"/>
                  </a:lnTo>
                  <a:lnTo>
                    <a:pt x="2632" y="2548"/>
                  </a:lnTo>
                  <a:lnTo>
                    <a:pt x="2632" y="2554"/>
                  </a:lnTo>
                  <a:lnTo>
                    <a:pt x="2638" y="2566"/>
                  </a:lnTo>
                  <a:lnTo>
                    <a:pt x="2636" y="2572"/>
                  </a:lnTo>
                  <a:lnTo>
                    <a:pt x="2636" y="2576"/>
                  </a:lnTo>
                  <a:lnTo>
                    <a:pt x="2626" y="2588"/>
                  </a:lnTo>
                  <a:lnTo>
                    <a:pt x="2606" y="2608"/>
                  </a:lnTo>
                  <a:lnTo>
                    <a:pt x="2596" y="2618"/>
                  </a:lnTo>
                  <a:lnTo>
                    <a:pt x="2588" y="2628"/>
                  </a:lnTo>
                  <a:lnTo>
                    <a:pt x="2578" y="2640"/>
                  </a:lnTo>
                  <a:lnTo>
                    <a:pt x="2572" y="2646"/>
                  </a:lnTo>
                  <a:lnTo>
                    <a:pt x="2564" y="2650"/>
                  </a:lnTo>
                  <a:lnTo>
                    <a:pt x="2554" y="2652"/>
                  </a:lnTo>
                  <a:lnTo>
                    <a:pt x="2538" y="2656"/>
                  </a:lnTo>
                  <a:lnTo>
                    <a:pt x="2530" y="2658"/>
                  </a:lnTo>
                  <a:lnTo>
                    <a:pt x="2526" y="2660"/>
                  </a:lnTo>
                  <a:lnTo>
                    <a:pt x="2522" y="2664"/>
                  </a:lnTo>
                  <a:lnTo>
                    <a:pt x="2520" y="2668"/>
                  </a:lnTo>
                  <a:lnTo>
                    <a:pt x="2516" y="2670"/>
                  </a:lnTo>
                  <a:lnTo>
                    <a:pt x="2512" y="2670"/>
                  </a:lnTo>
                  <a:lnTo>
                    <a:pt x="2506" y="2670"/>
                  </a:lnTo>
                  <a:lnTo>
                    <a:pt x="2500" y="2670"/>
                  </a:lnTo>
                  <a:lnTo>
                    <a:pt x="2496" y="2670"/>
                  </a:lnTo>
                  <a:lnTo>
                    <a:pt x="2496" y="2672"/>
                  </a:lnTo>
                  <a:lnTo>
                    <a:pt x="2496" y="2676"/>
                  </a:lnTo>
                  <a:lnTo>
                    <a:pt x="2494" y="2690"/>
                  </a:lnTo>
                  <a:lnTo>
                    <a:pt x="2492" y="2700"/>
                  </a:lnTo>
                  <a:lnTo>
                    <a:pt x="2486" y="2712"/>
                  </a:lnTo>
                  <a:lnTo>
                    <a:pt x="2480" y="2724"/>
                  </a:lnTo>
                  <a:lnTo>
                    <a:pt x="2478" y="2732"/>
                  </a:lnTo>
                  <a:lnTo>
                    <a:pt x="2478" y="2738"/>
                  </a:lnTo>
                  <a:lnTo>
                    <a:pt x="2478" y="2742"/>
                  </a:lnTo>
                  <a:lnTo>
                    <a:pt x="2482" y="2750"/>
                  </a:lnTo>
                  <a:lnTo>
                    <a:pt x="2482" y="2754"/>
                  </a:lnTo>
                  <a:lnTo>
                    <a:pt x="2482" y="2762"/>
                  </a:lnTo>
                  <a:lnTo>
                    <a:pt x="2480" y="2772"/>
                  </a:lnTo>
                  <a:lnTo>
                    <a:pt x="2480" y="2778"/>
                  </a:lnTo>
                  <a:lnTo>
                    <a:pt x="2484" y="2790"/>
                  </a:lnTo>
                  <a:lnTo>
                    <a:pt x="2488" y="2798"/>
                  </a:lnTo>
                  <a:lnTo>
                    <a:pt x="2488" y="2802"/>
                  </a:lnTo>
                  <a:lnTo>
                    <a:pt x="2488" y="2806"/>
                  </a:lnTo>
                  <a:lnTo>
                    <a:pt x="2488" y="2814"/>
                  </a:lnTo>
                  <a:lnTo>
                    <a:pt x="2490" y="2820"/>
                  </a:lnTo>
                  <a:lnTo>
                    <a:pt x="2494" y="2832"/>
                  </a:lnTo>
                  <a:lnTo>
                    <a:pt x="2498" y="2848"/>
                  </a:lnTo>
                  <a:lnTo>
                    <a:pt x="2498" y="2860"/>
                  </a:lnTo>
                  <a:lnTo>
                    <a:pt x="2496" y="2868"/>
                  </a:lnTo>
                  <a:lnTo>
                    <a:pt x="2492" y="2876"/>
                  </a:lnTo>
                  <a:lnTo>
                    <a:pt x="2488" y="2884"/>
                  </a:lnTo>
                  <a:lnTo>
                    <a:pt x="2480" y="2900"/>
                  </a:lnTo>
                  <a:lnTo>
                    <a:pt x="2476" y="2908"/>
                  </a:lnTo>
                  <a:lnTo>
                    <a:pt x="2474" y="2916"/>
                  </a:lnTo>
                  <a:lnTo>
                    <a:pt x="2472" y="2924"/>
                  </a:lnTo>
                  <a:lnTo>
                    <a:pt x="2470" y="2928"/>
                  </a:lnTo>
                  <a:lnTo>
                    <a:pt x="2466" y="2928"/>
                  </a:lnTo>
                  <a:lnTo>
                    <a:pt x="2464" y="2928"/>
                  </a:lnTo>
                  <a:lnTo>
                    <a:pt x="2462" y="2930"/>
                  </a:lnTo>
                  <a:lnTo>
                    <a:pt x="2458" y="2934"/>
                  </a:lnTo>
                  <a:lnTo>
                    <a:pt x="2454" y="2942"/>
                  </a:lnTo>
                  <a:lnTo>
                    <a:pt x="2450" y="2954"/>
                  </a:lnTo>
                  <a:lnTo>
                    <a:pt x="2448" y="2968"/>
                  </a:lnTo>
                  <a:lnTo>
                    <a:pt x="2446" y="2980"/>
                  </a:lnTo>
                  <a:lnTo>
                    <a:pt x="2448" y="2990"/>
                  </a:lnTo>
                  <a:lnTo>
                    <a:pt x="2448" y="2998"/>
                  </a:lnTo>
                  <a:lnTo>
                    <a:pt x="2456" y="3012"/>
                  </a:lnTo>
                  <a:lnTo>
                    <a:pt x="2464" y="3026"/>
                  </a:lnTo>
                  <a:lnTo>
                    <a:pt x="2466" y="3034"/>
                  </a:lnTo>
                  <a:lnTo>
                    <a:pt x="2466" y="3040"/>
                  </a:lnTo>
                  <a:lnTo>
                    <a:pt x="2466" y="3054"/>
                  </a:lnTo>
                  <a:lnTo>
                    <a:pt x="2464" y="3062"/>
                  </a:lnTo>
                  <a:lnTo>
                    <a:pt x="2466" y="3072"/>
                  </a:lnTo>
                  <a:lnTo>
                    <a:pt x="2468" y="3084"/>
                  </a:lnTo>
                  <a:lnTo>
                    <a:pt x="2474" y="3100"/>
                  </a:lnTo>
                  <a:lnTo>
                    <a:pt x="2480" y="3114"/>
                  </a:lnTo>
                  <a:lnTo>
                    <a:pt x="2486" y="3122"/>
                  </a:lnTo>
                  <a:lnTo>
                    <a:pt x="2492" y="3126"/>
                  </a:lnTo>
                  <a:lnTo>
                    <a:pt x="2498" y="3130"/>
                  </a:lnTo>
                  <a:lnTo>
                    <a:pt x="2510" y="3134"/>
                  </a:lnTo>
                  <a:lnTo>
                    <a:pt x="2514" y="3136"/>
                  </a:lnTo>
                  <a:lnTo>
                    <a:pt x="2520" y="3142"/>
                  </a:lnTo>
                  <a:lnTo>
                    <a:pt x="2522" y="3144"/>
                  </a:lnTo>
                  <a:lnTo>
                    <a:pt x="2526" y="3146"/>
                  </a:lnTo>
                  <a:lnTo>
                    <a:pt x="2534" y="3146"/>
                  </a:lnTo>
                  <a:lnTo>
                    <a:pt x="2544" y="3144"/>
                  </a:lnTo>
                  <a:lnTo>
                    <a:pt x="2554" y="3140"/>
                  </a:lnTo>
                  <a:lnTo>
                    <a:pt x="2574" y="3128"/>
                  </a:lnTo>
                  <a:lnTo>
                    <a:pt x="2584" y="3124"/>
                  </a:lnTo>
                  <a:lnTo>
                    <a:pt x="2594" y="3122"/>
                  </a:lnTo>
                  <a:lnTo>
                    <a:pt x="2598" y="3120"/>
                  </a:lnTo>
                  <a:lnTo>
                    <a:pt x="2602" y="3116"/>
                  </a:lnTo>
                  <a:lnTo>
                    <a:pt x="2610" y="3096"/>
                  </a:lnTo>
                  <a:lnTo>
                    <a:pt x="2620" y="3068"/>
                  </a:lnTo>
                  <a:lnTo>
                    <a:pt x="2628" y="3034"/>
                  </a:lnTo>
                  <a:lnTo>
                    <a:pt x="2648" y="2952"/>
                  </a:lnTo>
                  <a:lnTo>
                    <a:pt x="2668" y="2870"/>
                  </a:lnTo>
                  <a:lnTo>
                    <a:pt x="2682" y="2822"/>
                  </a:lnTo>
                  <a:lnTo>
                    <a:pt x="2694" y="2792"/>
                  </a:lnTo>
                  <a:lnTo>
                    <a:pt x="2696" y="2780"/>
                  </a:lnTo>
                  <a:lnTo>
                    <a:pt x="2700" y="2768"/>
                  </a:lnTo>
                  <a:lnTo>
                    <a:pt x="2700" y="2756"/>
                  </a:lnTo>
                  <a:lnTo>
                    <a:pt x="2698" y="2742"/>
                  </a:lnTo>
                  <a:lnTo>
                    <a:pt x="2698" y="2730"/>
                  </a:lnTo>
                  <a:lnTo>
                    <a:pt x="2698" y="2722"/>
                  </a:lnTo>
                  <a:lnTo>
                    <a:pt x="2700" y="2718"/>
                  </a:lnTo>
                  <a:lnTo>
                    <a:pt x="2704" y="2714"/>
                  </a:lnTo>
                  <a:lnTo>
                    <a:pt x="2710" y="2710"/>
                  </a:lnTo>
                  <a:lnTo>
                    <a:pt x="2712" y="2706"/>
                  </a:lnTo>
                  <a:lnTo>
                    <a:pt x="2710" y="2700"/>
                  </a:lnTo>
                  <a:lnTo>
                    <a:pt x="2710" y="2690"/>
                  </a:lnTo>
                  <a:lnTo>
                    <a:pt x="2712" y="2684"/>
                  </a:lnTo>
                  <a:lnTo>
                    <a:pt x="2712" y="2674"/>
                  </a:lnTo>
                  <a:lnTo>
                    <a:pt x="2712" y="2670"/>
                  </a:lnTo>
                  <a:lnTo>
                    <a:pt x="2710" y="2662"/>
                  </a:lnTo>
                  <a:lnTo>
                    <a:pt x="2706" y="2654"/>
                  </a:lnTo>
                  <a:lnTo>
                    <a:pt x="2706" y="2648"/>
                  </a:lnTo>
                  <a:lnTo>
                    <a:pt x="2706" y="2642"/>
                  </a:lnTo>
                  <a:lnTo>
                    <a:pt x="2708" y="2638"/>
                  </a:lnTo>
                  <a:lnTo>
                    <a:pt x="2710" y="2636"/>
                  </a:lnTo>
                  <a:lnTo>
                    <a:pt x="2714" y="2640"/>
                  </a:lnTo>
                  <a:lnTo>
                    <a:pt x="2718" y="2646"/>
                  </a:lnTo>
                  <a:lnTo>
                    <a:pt x="2722" y="2658"/>
                  </a:lnTo>
                  <a:lnTo>
                    <a:pt x="2724" y="2662"/>
                  </a:lnTo>
                  <a:lnTo>
                    <a:pt x="2728" y="2662"/>
                  </a:lnTo>
                  <a:lnTo>
                    <a:pt x="2732" y="2658"/>
                  </a:lnTo>
                  <a:lnTo>
                    <a:pt x="2734" y="2652"/>
                  </a:lnTo>
                  <a:lnTo>
                    <a:pt x="2736" y="2644"/>
                  </a:lnTo>
                  <a:lnTo>
                    <a:pt x="2738" y="2634"/>
                  </a:lnTo>
                  <a:lnTo>
                    <a:pt x="2736" y="2624"/>
                  </a:lnTo>
                  <a:lnTo>
                    <a:pt x="2734" y="2614"/>
                  </a:lnTo>
                  <a:lnTo>
                    <a:pt x="2732" y="2604"/>
                  </a:lnTo>
                  <a:lnTo>
                    <a:pt x="2730" y="2590"/>
                  </a:lnTo>
                  <a:lnTo>
                    <a:pt x="2724" y="2556"/>
                  </a:lnTo>
                  <a:lnTo>
                    <a:pt x="2720" y="2522"/>
                  </a:lnTo>
                  <a:lnTo>
                    <a:pt x="2716" y="2510"/>
                  </a:lnTo>
                  <a:lnTo>
                    <a:pt x="2710" y="2504"/>
                  </a:lnTo>
                  <a:close/>
                  <a:moveTo>
                    <a:pt x="2770" y="1364"/>
                  </a:moveTo>
                  <a:lnTo>
                    <a:pt x="2770" y="1364"/>
                  </a:lnTo>
                  <a:lnTo>
                    <a:pt x="2764" y="1352"/>
                  </a:lnTo>
                  <a:lnTo>
                    <a:pt x="2762" y="1342"/>
                  </a:lnTo>
                  <a:lnTo>
                    <a:pt x="2764" y="1332"/>
                  </a:lnTo>
                  <a:lnTo>
                    <a:pt x="2766" y="1322"/>
                  </a:lnTo>
                  <a:lnTo>
                    <a:pt x="2770" y="1316"/>
                  </a:lnTo>
                  <a:lnTo>
                    <a:pt x="2770" y="1308"/>
                  </a:lnTo>
                  <a:lnTo>
                    <a:pt x="2768" y="1304"/>
                  </a:lnTo>
                  <a:lnTo>
                    <a:pt x="2762" y="1300"/>
                  </a:lnTo>
                  <a:lnTo>
                    <a:pt x="2752" y="1300"/>
                  </a:lnTo>
                  <a:lnTo>
                    <a:pt x="2746" y="1302"/>
                  </a:lnTo>
                  <a:lnTo>
                    <a:pt x="2730" y="1314"/>
                  </a:lnTo>
                  <a:lnTo>
                    <a:pt x="2720" y="1320"/>
                  </a:lnTo>
                  <a:lnTo>
                    <a:pt x="2708" y="1326"/>
                  </a:lnTo>
                  <a:lnTo>
                    <a:pt x="2694" y="1330"/>
                  </a:lnTo>
                  <a:lnTo>
                    <a:pt x="2676" y="1330"/>
                  </a:lnTo>
                  <a:lnTo>
                    <a:pt x="2660" y="1332"/>
                  </a:lnTo>
                  <a:lnTo>
                    <a:pt x="2650" y="1332"/>
                  </a:lnTo>
                  <a:lnTo>
                    <a:pt x="2646" y="1334"/>
                  </a:lnTo>
                  <a:lnTo>
                    <a:pt x="2646" y="1336"/>
                  </a:lnTo>
                  <a:lnTo>
                    <a:pt x="2646" y="1338"/>
                  </a:lnTo>
                  <a:lnTo>
                    <a:pt x="2644" y="1340"/>
                  </a:lnTo>
                  <a:lnTo>
                    <a:pt x="2640" y="1340"/>
                  </a:lnTo>
                  <a:lnTo>
                    <a:pt x="2630" y="1340"/>
                  </a:lnTo>
                  <a:lnTo>
                    <a:pt x="2618" y="1340"/>
                  </a:lnTo>
                  <a:lnTo>
                    <a:pt x="2608" y="1342"/>
                  </a:lnTo>
                  <a:lnTo>
                    <a:pt x="2602" y="1346"/>
                  </a:lnTo>
                  <a:lnTo>
                    <a:pt x="2596" y="1352"/>
                  </a:lnTo>
                  <a:lnTo>
                    <a:pt x="2590" y="1356"/>
                  </a:lnTo>
                  <a:lnTo>
                    <a:pt x="2584" y="1360"/>
                  </a:lnTo>
                  <a:lnTo>
                    <a:pt x="2574" y="1360"/>
                  </a:lnTo>
                  <a:lnTo>
                    <a:pt x="2564" y="1358"/>
                  </a:lnTo>
                  <a:lnTo>
                    <a:pt x="2552" y="1356"/>
                  </a:lnTo>
                  <a:lnTo>
                    <a:pt x="2542" y="1356"/>
                  </a:lnTo>
                  <a:lnTo>
                    <a:pt x="2534" y="1360"/>
                  </a:lnTo>
                  <a:lnTo>
                    <a:pt x="2528" y="1366"/>
                  </a:lnTo>
                  <a:lnTo>
                    <a:pt x="2520" y="1370"/>
                  </a:lnTo>
                  <a:lnTo>
                    <a:pt x="2512" y="1374"/>
                  </a:lnTo>
                  <a:lnTo>
                    <a:pt x="2504" y="1376"/>
                  </a:lnTo>
                  <a:lnTo>
                    <a:pt x="2494" y="1374"/>
                  </a:lnTo>
                  <a:lnTo>
                    <a:pt x="2484" y="1368"/>
                  </a:lnTo>
                  <a:lnTo>
                    <a:pt x="2476" y="1362"/>
                  </a:lnTo>
                  <a:lnTo>
                    <a:pt x="2470" y="1356"/>
                  </a:lnTo>
                  <a:lnTo>
                    <a:pt x="2466" y="1350"/>
                  </a:lnTo>
                  <a:lnTo>
                    <a:pt x="2458" y="1334"/>
                  </a:lnTo>
                  <a:lnTo>
                    <a:pt x="2454" y="1328"/>
                  </a:lnTo>
                  <a:lnTo>
                    <a:pt x="2448" y="1320"/>
                  </a:lnTo>
                  <a:lnTo>
                    <a:pt x="2444" y="1318"/>
                  </a:lnTo>
                  <a:lnTo>
                    <a:pt x="2438" y="1316"/>
                  </a:lnTo>
                  <a:lnTo>
                    <a:pt x="2428" y="1316"/>
                  </a:lnTo>
                  <a:lnTo>
                    <a:pt x="2426" y="1316"/>
                  </a:lnTo>
                  <a:lnTo>
                    <a:pt x="2428" y="1314"/>
                  </a:lnTo>
                  <a:lnTo>
                    <a:pt x="2444" y="1302"/>
                  </a:lnTo>
                  <a:lnTo>
                    <a:pt x="2450" y="1298"/>
                  </a:lnTo>
                  <a:lnTo>
                    <a:pt x="2452" y="1294"/>
                  </a:lnTo>
                  <a:lnTo>
                    <a:pt x="2452" y="1288"/>
                  </a:lnTo>
                  <a:lnTo>
                    <a:pt x="2452" y="1284"/>
                  </a:lnTo>
                  <a:lnTo>
                    <a:pt x="2448" y="1272"/>
                  </a:lnTo>
                  <a:lnTo>
                    <a:pt x="2440" y="1260"/>
                  </a:lnTo>
                  <a:lnTo>
                    <a:pt x="2436" y="1256"/>
                  </a:lnTo>
                  <a:lnTo>
                    <a:pt x="2432" y="1254"/>
                  </a:lnTo>
                  <a:lnTo>
                    <a:pt x="2426" y="1252"/>
                  </a:lnTo>
                  <a:lnTo>
                    <a:pt x="2422" y="1244"/>
                  </a:lnTo>
                  <a:lnTo>
                    <a:pt x="2418" y="1238"/>
                  </a:lnTo>
                  <a:lnTo>
                    <a:pt x="2416" y="1236"/>
                  </a:lnTo>
                  <a:lnTo>
                    <a:pt x="2414" y="1232"/>
                  </a:lnTo>
                  <a:lnTo>
                    <a:pt x="2410" y="1224"/>
                  </a:lnTo>
                  <a:lnTo>
                    <a:pt x="2404" y="1214"/>
                  </a:lnTo>
                  <a:lnTo>
                    <a:pt x="2402" y="1214"/>
                  </a:lnTo>
                  <a:lnTo>
                    <a:pt x="2402" y="1216"/>
                  </a:lnTo>
                  <a:lnTo>
                    <a:pt x="2396" y="1208"/>
                  </a:lnTo>
                  <a:lnTo>
                    <a:pt x="2394" y="1204"/>
                  </a:lnTo>
                  <a:lnTo>
                    <a:pt x="2392" y="1202"/>
                  </a:lnTo>
                  <a:lnTo>
                    <a:pt x="2388" y="1202"/>
                  </a:lnTo>
                  <a:lnTo>
                    <a:pt x="2384" y="1202"/>
                  </a:lnTo>
                  <a:lnTo>
                    <a:pt x="2382" y="1198"/>
                  </a:lnTo>
                  <a:lnTo>
                    <a:pt x="2378" y="1192"/>
                  </a:lnTo>
                  <a:lnTo>
                    <a:pt x="2372" y="1182"/>
                  </a:lnTo>
                  <a:lnTo>
                    <a:pt x="2366" y="1172"/>
                  </a:lnTo>
                  <a:lnTo>
                    <a:pt x="2362" y="1166"/>
                  </a:lnTo>
                  <a:lnTo>
                    <a:pt x="2358" y="1164"/>
                  </a:lnTo>
                  <a:lnTo>
                    <a:pt x="2356" y="1164"/>
                  </a:lnTo>
                  <a:lnTo>
                    <a:pt x="2354" y="1166"/>
                  </a:lnTo>
                  <a:lnTo>
                    <a:pt x="2352" y="1166"/>
                  </a:lnTo>
                  <a:lnTo>
                    <a:pt x="2348" y="1162"/>
                  </a:lnTo>
                  <a:lnTo>
                    <a:pt x="2344" y="1156"/>
                  </a:lnTo>
                  <a:lnTo>
                    <a:pt x="2340" y="1150"/>
                  </a:lnTo>
                  <a:lnTo>
                    <a:pt x="2338" y="1150"/>
                  </a:lnTo>
                  <a:lnTo>
                    <a:pt x="2334" y="1150"/>
                  </a:lnTo>
                  <a:lnTo>
                    <a:pt x="2332" y="1152"/>
                  </a:lnTo>
                  <a:lnTo>
                    <a:pt x="2330" y="1152"/>
                  </a:lnTo>
                  <a:lnTo>
                    <a:pt x="2326" y="1150"/>
                  </a:lnTo>
                  <a:lnTo>
                    <a:pt x="2322" y="1144"/>
                  </a:lnTo>
                  <a:lnTo>
                    <a:pt x="2316" y="1132"/>
                  </a:lnTo>
                  <a:lnTo>
                    <a:pt x="2312" y="1124"/>
                  </a:lnTo>
                  <a:lnTo>
                    <a:pt x="2310" y="1122"/>
                  </a:lnTo>
                  <a:lnTo>
                    <a:pt x="2308" y="1124"/>
                  </a:lnTo>
                  <a:lnTo>
                    <a:pt x="2308" y="1128"/>
                  </a:lnTo>
                  <a:lnTo>
                    <a:pt x="2308" y="1140"/>
                  </a:lnTo>
                  <a:lnTo>
                    <a:pt x="2308" y="1144"/>
                  </a:lnTo>
                  <a:lnTo>
                    <a:pt x="2306" y="1146"/>
                  </a:lnTo>
                  <a:lnTo>
                    <a:pt x="2304" y="1142"/>
                  </a:lnTo>
                  <a:lnTo>
                    <a:pt x="2300" y="1136"/>
                  </a:lnTo>
                  <a:lnTo>
                    <a:pt x="2298" y="1126"/>
                  </a:lnTo>
                  <a:lnTo>
                    <a:pt x="2290" y="1110"/>
                  </a:lnTo>
                  <a:lnTo>
                    <a:pt x="2286" y="1100"/>
                  </a:lnTo>
                  <a:lnTo>
                    <a:pt x="2284" y="1086"/>
                  </a:lnTo>
                  <a:lnTo>
                    <a:pt x="2280" y="1058"/>
                  </a:lnTo>
                  <a:lnTo>
                    <a:pt x="2276" y="1042"/>
                  </a:lnTo>
                  <a:lnTo>
                    <a:pt x="2272" y="1026"/>
                  </a:lnTo>
                  <a:lnTo>
                    <a:pt x="2268" y="1012"/>
                  </a:lnTo>
                  <a:lnTo>
                    <a:pt x="2260" y="998"/>
                  </a:lnTo>
                  <a:lnTo>
                    <a:pt x="2252" y="988"/>
                  </a:lnTo>
                  <a:lnTo>
                    <a:pt x="2248" y="984"/>
                  </a:lnTo>
                  <a:lnTo>
                    <a:pt x="2244" y="986"/>
                  </a:lnTo>
                  <a:lnTo>
                    <a:pt x="2242" y="986"/>
                  </a:lnTo>
                  <a:lnTo>
                    <a:pt x="2240" y="984"/>
                  </a:lnTo>
                  <a:lnTo>
                    <a:pt x="2236" y="976"/>
                  </a:lnTo>
                  <a:lnTo>
                    <a:pt x="2230" y="968"/>
                  </a:lnTo>
                  <a:lnTo>
                    <a:pt x="2226" y="966"/>
                  </a:lnTo>
                  <a:lnTo>
                    <a:pt x="2222" y="966"/>
                  </a:lnTo>
                  <a:lnTo>
                    <a:pt x="2220" y="966"/>
                  </a:lnTo>
                  <a:lnTo>
                    <a:pt x="2218" y="964"/>
                  </a:lnTo>
                  <a:lnTo>
                    <a:pt x="2212" y="956"/>
                  </a:lnTo>
                  <a:lnTo>
                    <a:pt x="2208" y="944"/>
                  </a:lnTo>
                  <a:lnTo>
                    <a:pt x="2206" y="928"/>
                  </a:lnTo>
                  <a:lnTo>
                    <a:pt x="2202" y="900"/>
                  </a:lnTo>
                  <a:lnTo>
                    <a:pt x="2200" y="890"/>
                  </a:lnTo>
                  <a:lnTo>
                    <a:pt x="2202" y="884"/>
                  </a:lnTo>
                  <a:lnTo>
                    <a:pt x="2204" y="876"/>
                  </a:lnTo>
                  <a:lnTo>
                    <a:pt x="2204" y="870"/>
                  </a:lnTo>
                  <a:lnTo>
                    <a:pt x="2200" y="858"/>
                  </a:lnTo>
                  <a:lnTo>
                    <a:pt x="2198" y="850"/>
                  </a:lnTo>
                  <a:lnTo>
                    <a:pt x="2200" y="848"/>
                  </a:lnTo>
                  <a:lnTo>
                    <a:pt x="2204" y="850"/>
                  </a:lnTo>
                  <a:lnTo>
                    <a:pt x="2208" y="850"/>
                  </a:lnTo>
                  <a:lnTo>
                    <a:pt x="2210" y="848"/>
                  </a:lnTo>
                  <a:lnTo>
                    <a:pt x="2204" y="842"/>
                  </a:lnTo>
                  <a:lnTo>
                    <a:pt x="2198" y="826"/>
                  </a:lnTo>
                  <a:lnTo>
                    <a:pt x="2194" y="816"/>
                  </a:lnTo>
                  <a:lnTo>
                    <a:pt x="2192" y="802"/>
                  </a:lnTo>
                  <a:lnTo>
                    <a:pt x="2190" y="794"/>
                  </a:lnTo>
                  <a:lnTo>
                    <a:pt x="2188" y="790"/>
                  </a:lnTo>
                  <a:lnTo>
                    <a:pt x="2184" y="786"/>
                  </a:lnTo>
                  <a:lnTo>
                    <a:pt x="2176" y="784"/>
                  </a:lnTo>
                  <a:lnTo>
                    <a:pt x="2174" y="782"/>
                  </a:lnTo>
                  <a:lnTo>
                    <a:pt x="2170" y="780"/>
                  </a:lnTo>
                  <a:lnTo>
                    <a:pt x="2166" y="772"/>
                  </a:lnTo>
                  <a:lnTo>
                    <a:pt x="2162" y="766"/>
                  </a:lnTo>
                  <a:lnTo>
                    <a:pt x="2160" y="764"/>
                  </a:lnTo>
                  <a:lnTo>
                    <a:pt x="2154" y="764"/>
                  </a:lnTo>
                  <a:lnTo>
                    <a:pt x="2150" y="762"/>
                  </a:lnTo>
                  <a:lnTo>
                    <a:pt x="2146" y="758"/>
                  </a:lnTo>
                  <a:lnTo>
                    <a:pt x="2138" y="746"/>
                  </a:lnTo>
                  <a:lnTo>
                    <a:pt x="2134" y="752"/>
                  </a:lnTo>
                  <a:lnTo>
                    <a:pt x="2138" y="746"/>
                  </a:lnTo>
                  <a:lnTo>
                    <a:pt x="2134" y="732"/>
                  </a:lnTo>
                  <a:lnTo>
                    <a:pt x="2132" y="716"/>
                  </a:lnTo>
                  <a:lnTo>
                    <a:pt x="2132" y="710"/>
                  </a:lnTo>
                  <a:lnTo>
                    <a:pt x="2134" y="706"/>
                  </a:lnTo>
                  <a:lnTo>
                    <a:pt x="2136" y="702"/>
                  </a:lnTo>
                  <a:lnTo>
                    <a:pt x="2142" y="702"/>
                  </a:lnTo>
                  <a:lnTo>
                    <a:pt x="2144" y="702"/>
                  </a:lnTo>
                  <a:lnTo>
                    <a:pt x="2138" y="698"/>
                  </a:lnTo>
                  <a:lnTo>
                    <a:pt x="2134" y="692"/>
                  </a:lnTo>
                  <a:lnTo>
                    <a:pt x="2128" y="684"/>
                  </a:lnTo>
                  <a:lnTo>
                    <a:pt x="2120" y="674"/>
                  </a:lnTo>
                  <a:lnTo>
                    <a:pt x="2116" y="662"/>
                  </a:lnTo>
                  <a:lnTo>
                    <a:pt x="2108" y="642"/>
                  </a:lnTo>
                  <a:lnTo>
                    <a:pt x="2098" y="624"/>
                  </a:lnTo>
                  <a:lnTo>
                    <a:pt x="2082" y="594"/>
                  </a:lnTo>
                  <a:lnTo>
                    <a:pt x="2072" y="572"/>
                  </a:lnTo>
                  <a:lnTo>
                    <a:pt x="2070" y="564"/>
                  </a:lnTo>
                  <a:lnTo>
                    <a:pt x="2070" y="556"/>
                  </a:lnTo>
                  <a:lnTo>
                    <a:pt x="2070" y="550"/>
                  </a:lnTo>
                  <a:lnTo>
                    <a:pt x="2070" y="544"/>
                  </a:lnTo>
                  <a:lnTo>
                    <a:pt x="2064" y="534"/>
                  </a:lnTo>
                  <a:lnTo>
                    <a:pt x="2058" y="526"/>
                  </a:lnTo>
                  <a:lnTo>
                    <a:pt x="2056" y="520"/>
                  </a:lnTo>
                  <a:lnTo>
                    <a:pt x="2056" y="512"/>
                  </a:lnTo>
                  <a:lnTo>
                    <a:pt x="2054" y="504"/>
                  </a:lnTo>
                  <a:lnTo>
                    <a:pt x="2050" y="494"/>
                  </a:lnTo>
                  <a:lnTo>
                    <a:pt x="2036" y="474"/>
                  </a:lnTo>
                  <a:lnTo>
                    <a:pt x="2022" y="452"/>
                  </a:lnTo>
                  <a:lnTo>
                    <a:pt x="2018" y="442"/>
                  </a:lnTo>
                  <a:lnTo>
                    <a:pt x="2016" y="434"/>
                  </a:lnTo>
                  <a:lnTo>
                    <a:pt x="2016" y="426"/>
                  </a:lnTo>
                  <a:lnTo>
                    <a:pt x="2014" y="422"/>
                  </a:lnTo>
                  <a:lnTo>
                    <a:pt x="2010" y="416"/>
                  </a:lnTo>
                  <a:lnTo>
                    <a:pt x="2008" y="412"/>
                  </a:lnTo>
                  <a:lnTo>
                    <a:pt x="2008" y="408"/>
                  </a:lnTo>
                  <a:lnTo>
                    <a:pt x="2010" y="402"/>
                  </a:lnTo>
                  <a:lnTo>
                    <a:pt x="2014" y="394"/>
                  </a:lnTo>
                  <a:lnTo>
                    <a:pt x="2000" y="332"/>
                  </a:lnTo>
                  <a:lnTo>
                    <a:pt x="1998" y="332"/>
                  </a:lnTo>
                  <a:lnTo>
                    <a:pt x="1996" y="328"/>
                  </a:lnTo>
                  <a:lnTo>
                    <a:pt x="1992" y="326"/>
                  </a:lnTo>
                  <a:lnTo>
                    <a:pt x="1990" y="326"/>
                  </a:lnTo>
                  <a:lnTo>
                    <a:pt x="1986" y="326"/>
                  </a:lnTo>
                  <a:lnTo>
                    <a:pt x="1984" y="324"/>
                  </a:lnTo>
                  <a:lnTo>
                    <a:pt x="1984" y="322"/>
                  </a:lnTo>
                  <a:lnTo>
                    <a:pt x="1984" y="320"/>
                  </a:lnTo>
                  <a:lnTo>
                    <a:pt x="1986" y="318"/>
                  </a:lnTo>
                  <a:lnTo>
                    <a:pt x="1988" y="316"/>
                  </a:lnTo>
                  <a:lnTo>
                    <a:pt x="1990" y="314"/>
                  </a:lnTo>
                  <a:lnTo>
                    <a:pt x="1992" y="316"/>
                  </a:lnTo>
                  <a:lnTo>
                    <a:pt x="1998" y="320"/>
                  </a:lnTo>
                  <a:lnTo>
                    <a:pt x="1996" y="316"/>
                  </a:lnTo>
                  <a:lnTo>
                    <a:pt x="1990" y="310"/>
                  </a:lnTo>
                  <a:lnTo>
                    <a:pt x="1988" y="308"/>
                  </a:lnTo>
                  <a:lnTo>
                    <a:pt x="1986" y="308"/>
                  </a:lnTo>
                  <a:lnTo>
                    <a:pt x="1980" y="312"/>
                  </a:lnTo>
                  <a:lnTo>
                    <a:pt x="1976" y="314"/>
                  </a:lnTo>
                  <a:lnTo>
                    <a:pt x="1974" y="314"/>
                  </a:lnTo>
                  <a:lnTo>
                    <a:pt x="1966" y="310"/>
                  </a:lnTo>
                  <a:lnTo>
                    <a:pt x="1958" y="306"/>
                  </a:lnTo>
                  <a:lnTo>
                    <a:pt x="1954" y="306"/>
                  </a:lnTo>
                  <a:lnTo>
                    <a:pt x="1948" y="308"/>
                  </a:lnTo>
                  <a:lnTo>
                    <a:pt x="1938" y="312"/>
                  </a:lnTo>
                  <a:lnTo>
                    <a:pt x="1932" y="312"/>
                  </a:lnTo>
                  <a:lnTo>
                    <a:pt x="1928" y="312"/>
                  </a:lnTo>
                  <a:lnTo>
                    <a:pt x="1922" y="318"/>
                  </a:lnTo>
                  <a:lnTo>
                    <a:pt x="1920" y="320"/>
                  </a:lnTo>
                  <a:lnTo>
                    <a:pt x="1916" y="322"/>
                  </a:lnTo>
                  <a:lnTo>
                    <a:pt x="1908" y="326"/>
                  </a:lnTo>
                  <a:lnTo>
                    <a:pt x="1892" y="340"/>
                  </a:lnTo>
                  <a:lnTo>
                    <a:pt x="1886" y="346"/>
                  </a:lnTo>
                  <a:lnTo>
                    <a:pt x="1880" y="346"/>
                  </a:lnTo>
                  <a:lnTo>
                    <a:pt x="1874" y="346"/>
                  </a:lnTo>
                  <a:lnTo>
                    <a:pt x="1866" y="344"/>
                  </a:lnTo>
                  <a:lnTo>
                    <a:pt x="1854" y="336"/>
                  </a:lnTo>
                  <a:lnTo>
                    <a:pt x="1848" y="334"/>
                  </a:lnTo>
                  <a:lnTo>
                    <a:pt x="1844" y="334"/>
                  </a:lnTo>
                  <a:lnTo>
                    <a:pt x="1836" y="332"/>
                  </a:lnTo>
                  <a:lnTo>
                    <a:pt x="1830" y="330"/>
                  </a:lnTo>
                  <a:lnTo>
                    <a:pt x="1826" y="326"/>
                  </a:lnTo>
                  <a:lnTo>
                    <a:pt x="1822" y="326"/>
                  </a:lnTo>
                  <a:lnTo>
                    <a:pt x="1818" y="326"/>
                  </a:lnTo>
                  <a:lnTo>
                    <a:pt x="1812" y="326"/>
                  </a:lnTo>
                  <a:lnTo>
                    <a:pt x="1812" y="324"/>
                  </a:lnTo>
                  <a:lnTo>
                    <a:pt x="1808" y="322"/>
                  </a:lnTo>
                  <a:lnTo>
                    <a:pt x="1804" y="318"/>
                  </a:lnTo>
                  <a:lnTo>
                    <a:pt x="1794" y="314"/>
                  </a:lnTo>
                  <a:lnTo>
                    <a:pt x="1778" y="310"/>
                  </a:lnTo>
                  <a:lnTo>
                    <a:pt x="1762" y="308"/>
                  </a:lnTo>
                  <a:lnTo>
                    <a:pt x="1750" y="306"/>
                  </a:lnTo>
                  <a:lnTo>
                    <a:pt x="1734" y="308"/>
                  </a:lnTo>
                  <a:lnTo>
                    <a:pt x="1724" y="310"/>
                  </a:lnTo>
                  <a:lnTo>
                    <a:pt x="1718" y="310"/>
                  </a:lnTo>
                  <a:lnTo>
                    <a:pt x="1718" y="308"/>
                  </a:lnTo>
                  <a:lnTo>
                    <a:pt x="1716" y="302"/>
                  </a:lnTo>
                  <a:lnTo>
                    <a:pt x="1714" y="292"/>
                  </a:lnTo>
                  <a:lnTo>
                    <a:pt x="1710" y="288"/>
                  </a:lnTo>
                  <a:lnTo>
                    <a:pt x="1706" y="286"/>
                  </a:lnTo>
                  <a:lnTo>
                    <a:pt x="1700" y="284"/>
                  </a:lnTo>
                  <a:lnTo>
                    <a:pt x="1692" y="284"/>
                  </a:lnTo>
                  <a:lnTo>
                    <a:pt x="1678" y="284"/>
                  </a:lnTo>
                  <a:lnTo>
                    <a:pt x="1672" y="282"/>
                  </a:lnTo>
                  <a:lnTo>
                    <a:pt x="1666" y="280"/>
                  </a:lnTo>
                  <a:lnTo>
                    <a:pt x="1654" y="278"/>
                  </a:lnTo>
                  <a:lnTo>
                    <a:pt x="1648" y="276"/>
                  </a:lnTo>
                  <a:lnTo>
                    <a:pt x="1644" y="274"/>
                  </a:lnTo>
                  <a:lnTo>
                    <a:pt x="1640" y="266"/>
                  </a:lnTo>
                  <a:lnTo>
                    <a:pt x="1638" y="262"/>
                  </a:lnTo>
                  <a:lnTo>
                    <a:pt x="1632" y="256"/>
                  </a:lnTo>
                  <a:lnTo>
                    <a:pt x="1624" y="250"/>
                  </a:lnTo>
                  <a:lnTo>
                    <a:pt x="1612" y="242"/>
                  </a:lnTo>
                  <a:lnTo>
                    <a:pt x="1596" y="236"/>
                  </a:lnTo>
                  <a:lnTo>
                    <a:pt x="1584" y="236"/>
                  </a:lnTo>
                  <a:lnTo>
                    <a:pt x="1574" y="238"/>
                  </a:lnTo>
                  <a:lnTo>
                    <a:pt x="1568" y="242"/>
                  </a:lnTo>
                  <a:lnTo>
                    <a:pt x="1564" y="244"/>
                  </a:lnTo>
                  <a:lnTo>
                    <a:pt x="1560" y="246"/>
                  </a:lnTo>
                  <a:lnTo>
                    <a:pt x="1550" y="246"/>
                  </a:lnTo>
                  <a:lnTo>
                    <a:pt x="1544" y="248"/>
                  </a:lnTo>
                  <a:lnTo>
                    <a:pt x="1536" y="252"/>
                  </a:lnTo>
                  <a:lnTo>
                    <a:pt x="1528" y="260"/>
                  </a:lnTo>
                  <a:lnTo>
                    <a:pt x="1516" y="274"/>
                  </a:lnTo>
                  <a:lnTo>
                    <a:pt x="1510" y="284"/>
                  </a:lnTo>
                  <a:lnTo>
                    <a:pt x="1508" y="292"/>
                  </a:lnTo>
                  <a:lnTo>
                    <a:pt x="1508" y="302"/>
                  </a:lnTo>
                  <a:lnTo>
                    <a:pt x="1510" y="314"/>
                  </a:lnTo>
                  <a:lnTo>
                    <a:pt x="1512" y="324"/>
                  </a:lnTo>
                  <a:lnTo>
                    <a:pt x="1514" y="334"/>
                  </a:lnTo>
                  <a:lnTo>
                    <a:pt x="1512" y="344"/>
                  </a:lnTo>
                  <a:lnTo>
                    <a:pt x="1506" y="354"/>
                  </a:lnTo>
                  <a:lnTo>
                    <a:pt x="1498" y="362"/>
                  </a:lnTo>
                  <a:lnTo>
                    <a:pt x="1492" y="368"/>
                  </a:lnTo>
                  <a:lnTo>
                    <a:pt x="1484" y="374"/>
                  </a:lnTo>
                  <a:lnTo>
                    <a:pt x="1478" y="376"/>
                  </a:lnTo>
                  <a:lnTo>
                    <a:pt x="1470" y="376"/>
                  </a:lnTo>
                  <a:lnTo>
                    <a:pt x="1464" y="374"/>
                  </a:lnTo>
                  <a:lnTo>
                    <a:pt x="1458" y="368"/>
                  </a:lnTo>
                  <a:lnTo>
                    <a:pt x="1452" y="362"/>
                  </a:lnTo>
                  <a:lnTo>
                    <a:pt x="1446" y="356"/>
                  </a:lnTo>
                  <a:lnTo>
                    <a:pt x="1438" y="350"/>
                  </a:lnTo>
                  <a:lnTo>
                    <a:pt x="1418" y="338"/>
                  </a:lnTo>
                  <a:lnTo>
                    <a:pt x="1398" y="330"/>
                  </a:lnTo>
                  <a:lnTo>
                    <a:pt x="1376" y="328"/>
                  </a:lnTo>
                  <a:lnTo>
                    <a:pt x="1358" y="326"/>
                  </a:lnTo>
                  <a:lnTo>
                    <a:pt x="1350" y="324"/>
                  </a:lnTo>
                  <a:lnTo>
                    <a:pt x="1344" y="320"/>
                  </a:lnTo>
                  <a:lnTo>
                    <a:pt x="1338" y="316"/>
                  </a:lnTo>
                  <a:lnTo>
                    <a:pt x="1334" y="310"/>
                  </a:lnTo>
                  <a:lnTo>
                    <a:pt x="1330" y="300"/>
                  </a:lnTo>
                  <a:lnTo>
                    <a:pt x="1326" y="288"/>
                  </a:lnTo>
                  <a:lnTo>
                    <a:pt x="1324" y="276"/>
                  </a:lnTo>
                  <a:lnTo>
                    <a:pt x="1320" y="268"/>
                  </a:lnTo>
                  <a:lnTo>
                    <a:pt x="1314" y="262"/>
                  </a:lnTo>
                  <a:lnTo>
                    <a:pt x="1306" y="260"/>
                  </a:lnTo>
                  <a:lnTo>
                    <a:pt x="1294" y="258"/>
                  </a:lnTo>
                  <a:lnTo>
                    <a:pt x="1288" y="256"/>
                  </a:lnTo>
                  <a:lnTo>
                    <a:pt x="1284" y="254"/>
                  </a:lnTo>
                  <a:lnTo>
                    <a:pt x="1272" y="248"/>
                  </a:lnTo>
                  <a:lnTo>
                    <a:pt x="1256" y="242"/>
                  </a:lnTo>
                  <a:lnTo>
                    <a:pt x="1238" y="240"/>
                  </a:lnTo>
                  <a:lnTo>
                    <a:pt x="1230" y="240"/>
                  </a:lnTo>
                  <a:lnTo>
                    <a:pt x="1224" y="240"/>
                  </a:lnTo>
                  <a:lnTo>
                    <a:pt x="1216" y="242"/>
                  </a:lnTo>
                  <a:lnTo>
                    <a:pt x="1210" y="242"/>
                  </a:lnTo>
                  <a:lnTo>
                    <a:pt x="1196" y="236"/>
                  </a:lnTo>
                  <a:lnTo>
                    <a:pt x="1182" y="230"/>
                  </a:lnTo>
                  <a:lnTo>
                    <a:pt x="1172" y="224"/>
                  </a:lnTo>
                  <a:lnTo>
                    <a:pt x="1160" y="218"/>
                  </a:lnTo>
                  <a:lnTo>
                    <a:pt x="1156" y="214"/>
                  </a:lnTo>
                  <a:lnTo>
                    <a:pt x="1154" y="206"/>
                  </a:lnTo>
                  <a:lnTo>
                    <a:pt x="1152" y="198"/>
                  </a:lnTo>
                  <a:lnTo>
                    <a:pt x="1150" y="198"/>
                  </a:lnTo>
                  <a:lnTo>
                    <a:pt x="1148" y="198"/>
                  </a:lnTo>
                  <a:lnTo>
                    <a:pt x="1144" y="200"/>
                  </a:lnTo>
                  <a:lnTo>
                    <a:pt x="1142" y="200"/>
                  </a:lnTo>
                  <a:lnTo>
                    <a:pt x="1140" y="198"/>
                  </a:lnTo>
                  <a:lnTo>
                    <a:pt x="1132" y="196"/>
                  </a:lnTo>
                  <a:lnTo>
                    <a:pt x="1124" y="194"/>
                  </a:lnTo>
                  <a:lnTo>
                    <a:pt x="1118" y="194"/>
                  </a:lnTo>
                  <a:lnTo>
                    <a:pt x="1114" y="190"/>
                  </a:lnTo>
                  <a:lnTo>
                    <a:pt x="1110" y="184"/>
                  </a:lnTo>
                  <a:lnTo>
                    <a:pt x="1108" y="176"/>
                  </a:lnTo>
                  <a:lnTo>
                    <a:pt x="1110" y="170"/>
                  </a:lnTo>
                  <a:lnTo>
                    <a:pt x="1116" y="162"/>
                  </a:lnTo>
                  <a:lnTo>
                    <a:pt x="1134" y="144"/>
                  </a:lnTo>
                  <a:lnTo>
                    <a:pt x="1142" y="134"/>
                  </a:lnTo>
                  <a:lnTo>
                    <a:pt x="1150" y="124"/>
                  </a:lnTo>
                  <a:lnTo>
                    <a:pt x="1154" y="116"/>
                  </a:lnTo>
                  <a:lnTo>
                    <a:pt x="1154" y="114"/>
                  </a:lnTo>
                  <a:lnTo>
                    <a:pt x="1152" y="110"/>
                  </a:lnTo>
                  <a:lnTo>
                    <a:pt x="1150" y="106"/>
                  </a:lnTo>
                  <a:lnTo>
                    <a:pt x="1148" y="102"/>
                  </a:lnTo>
                  <a:lnTo>
                    <a:pt x="1148" y="96"/>
                  </a:lnTo>
                  <a:lnTo>
                    <a:pt x="1148" y="92"/>
                  </a:lnTo>
                  <a:lnTo>
                    <a:pt x="1146" y="90"/>
                  </a:lnTo>
                  <a:lnTo>
                    <a:pt x="1142" y="86"/>
                  </a:lnTo>
                  <a:lnTo>
                    <a:pt x="1136" y="82"/>
                  </a:lnTo>
                  <a:lnTo>
                    <a:pt x="1132" y="78"/>
                  </a:lnTo>
                  <a:lnTo>
                    <a:pt x="1128" y="74"/>
                  </a:lnTo>
                  <a:lnTo>
                    <a:pt x="1124" y="64"/>
                  </a:lnTo>
                  <a:lnTo>
                    <a:pt x="1124" y="60"/>
                  </a:lnTo>
                  <a:lnTo>
                    <a:pt x="1124" y="56"/>
                  </a:lnTo>
                  <a:lnTo>
                    <a:pt x="1126" y="52"/>
                  </a:lnTo>
                  <a:lnTo>
                    <a:pt x="1130" y="50"/>
                  </a:lnTo>
                  <a:lnTo>
                    <a:pt x="1140" y="42"/>
                  </a:lnTo>
                  <a:lnTo>
                    <a:pt x="1148" y="34"/>
                  </a:lnTo>
                  <a:lnTo>
                    <a:pt x="1152" y="26"/>
                  </a:lnTo>
                  <a:lnTo>
                    <a:pt x="1152" y="20"/>
                  </a:lnTo>
                  <a:lnTo>
                    <a:pt x="1152" y="16"/>
                  </a:lnTo>
                  <a:lnTo>
                    <a:pt x="1148" y="14"/>
                  </a:lnTo>
                  <a:lnTo>
                    <a:pt x="1146" y="16"/>
                  </a:lnTo>
                  <a:lnTo>
                    <a:pt x="1136" y="22"/>
                  </a:lnTo>
                  <a:lnTo>
                    <a:pt x="1128" y="30"/>
                  </a:lnTo>
                  <a:lnTo>
                    <a:pt x="1124" y="32"/>
                  </a:lnTo>
                  <a:lnTo>
                    <a:pt x="1122" y="32"/>
                  </a:lnTo>
                  <a:lnTo>
                    <a:pt x="1120" y="30"/>
                  </a:lnTo>
                  <a:lnTo>
                    <a:pt x="1118" y="26"/>
                  </a:lnTo>
                  <a:lnTo>
                    <a:pt x="1118" y="18"/>
                  </a:lnTo>
                  <a:lnTo>
                    <a:pt x="1116" y="10"/>
                  </a:lnTo>
                  <a:lnTo>
                    <a:pt x="1112" y="6"/>
                  </a:lnTo>
                  <a:lnTo>
                    <a:pt x="1108" y="4"/>
                  </a:lnTo>
                  <a:lnTo>
                    <a:pt x="1096" y="0"/>
                  </a:lnTo>
                  <a:lnTo>
                    <a:pt x="1088" y="2"/>
                  </a:lnTo>
                  <a:lnTo>
                    <a:pt x="1080" y="4"/>
                  </a:lnTo>
                  <a:lnTo>
                    <a:pt x="1074" y="6"/>
                  </a:lnTo>
                  <a:lnTo>
                    <a:pt x="1064" y="16"/>
                  </a:lnTo>
                  <a:lnTo>
                    <a:pt x="1058" y="22"/>
                  </a:lnTo>
                  <a:lnTo>
                    <a:pt x="1052" y="22"/>
                  </a:lnTo>
                  <a:lnTo>
                    <a:pt x="1040" y="22"/>
                  </a:lnTo>
                  <a:lnTo>
                    <a:pt x="1034" y="22"/>
                  </a:lnTo>
                  <a:lnTo>
                    <a:pt x="1026" y="24"/>
                  </a:lnTo>
                  <a:lnTo>
                    <a:pt x="1022" y="28"/>
                  </a:lnTo>
                  <a:lnTo>
                    <a:pt x="1018" y="24"/>
                  </a:lnTo>
                  <a:lnTo>
                    <a:pt x="1014" y="20"/>
                  </a:lnTo>
                  <a:lnTo>
                    <a:pt x="1006" y="14"/>
                  </a:lnTo>
                  <a:lnTo>
                    <a:pt x="1002" y="12"/>
                  </a:lnTo>
                  <a:lnTo>
                    <a:pt x="998" y="14"/>
                  </a:lnTo>
                  <a:lnTo>
                    <a:pt x="994" y="18"/>
                  </a:lnTo>
                  <a:lnTo>
                    <a:pt x="992" y="20"/>
                  </a:lnTo>
                  <a:lnTo>
                    <a:pt x="988" y="22"/>
                  </a:lnTo>
                  <a:lnTo>
                    <a:pt x="984" y="22"/>
                  </a:lnTo>
                  <a:lnTo>
                    <a:pt x="978" y="20"/>
                  </a:lnTo>
                  <a:lnTo>
                    <a:pt x="966" y="16"/>
                  </a:lnTo>
                  <a:lnTo>
                    <a:pt x="962" y="16"/>
                  </a:lnTo>
                  <a:lnTo>
                    <a:pt x="960" y="18"/>
                  </a:lnTo>
                  <a:lnTo>
                    <a:pt x="954" y="22"/>
                  </a:lnTo>
                  <a:lnTo>
                    <a:pt x="942" y="26"/>
                  </a:lnTo>
                  <a:lnTo>
                    <a:pt x="936" y="28"/>
                  </a:lnTo>
                  <a:lnTo>
                    <a:pt x="930" y="30"/>
                  </a:lnTo>
                  <a:lnTo>
                    <a:pt x="924" y="36"/>
                  </a:lnTo>
                  <a:lnTo>
                    <a:pt x="920" y="38"/>
                  </a:lnTo>
                  <a:lnTo>
                    <a:pt x="918" y="38"/>
                  </a:lnTo>
                  <a:lnTo>
                    <a:pt x="914" y="36"/>
                  </a:lnTo>
                  <a:lnTo>
                    <a:pt x="910" y="32"/>
                  </a:lnTo>
                  <a:lnTo>
                    <a:pt x="906" y="28"/>
                  </a:lnTo>
                  <a:lnTo>
                    <a:pt x="900" y="26"/>
                  </a:lnTo>
                  <a:lnTo>
                    <a:pt x="886" y="22"/>
                  </a:lnTo>
                  <a:lnTo>
                    <a:pt x="870" y="24"/>
                  </a:lnTo>
                  <a:lnTo>
                    <a:pt x="854" y="26"/>
                  </a:lnTo>
                  <a:lnTo>
                    <a:pt x="848" y="28"/>
                  </a:lnTo>
                  <a:lnTo>
                    <a:pt x="842" y="28"/>
                  </a:lnTo>
                  <a:lnTo>
                    <a:pt x="832" y="28"/>
                  </a:lnTo>
                  <a:lnTo>
                    <a:pt x="822" y="28"/>
                  </a:lnTo>
                  <a:lnTo>
                    <a:pt x="820" y="30"/>
                  </a:lnTo>
                  <a:lnTo>
                    <a:pt x="816" y="32"/>
                  </a:lnTo>
                  <a:lnTo>
                    <a:pt x="812" y="38"/>
                  </a:lnTo>
                  <a:lnTo>
                    <a:pt x="804" y="40"/>
                  </a:lnTo>
                  <a:lnTo>
                    <a:pt x="776" y="42"/>
                  </a:lnTo>
                  <a:lnTo>
                    <a:pt x="754" y="46"/>
                  </a:lnTo>
                  <a:lnTo>
                    <a:pt x="732" y="52"/>
                  </a:lnTo>
                  <a:lnTo>
                    <a:pt x="724" y="58"/>
                  </a:lnTo>
                  <a:lnTo>
                    <a:pt x="716" y="64"/>
                  </a:lnTo>
                  <a:lnTo>
                    <a:pt x="710" y="70"/>
                  </a:lnTo>
                  <a:lnTo>
                    <a:pt x="706" y="76"/>
                  </a:lnTo>
                  <a:lnTo>
                    <a:pt x="704" y="82"/>
                  </a:lnTo>
                  <a:lnTo>
                    <a:pt x="700" y="86"/>
                  </a:lnTo>
                  <a:lnTo>
                    <a:pt x="698" y="86"/>
                  </a:lnTo>
                  <a:lnTo>
                    <a:pt x="696" y="84"/>
                  </a:lnTo>
                  <a:lnTo>
                    <a:pt x="690" y="80"/>
                  </a:lnTo>
                  <a:lnTo>
                    <a:pt x="686" y="82"/>
                  </a:lnTo>
                  <a:lnTo>
                    <a:pt x="682" y="84"/>
                  </a:lnTo>
                  <a:lnTo>
                    <a:pt x="680" y="86"/>
                  </a:lnTo>
                  <a:lnTo>
                    <a:pt x="676" y="88"/>
                  </a:lnTo>
                  <a:lnTo>
                    <a:pt x="670" y="86"/>
                  </a:lnTo>
                  <a:lnTo>
                    <a:pt x="668" y="86"/>
                  </a:lnTo>
                  <a:lnTo>
                    <a:pt x="664" y="88"/>
                  </a:lnTo>
                  <a:lnTo>
                    <a:pt x="662" y="90"/>
                  </a:lnTo>
                  <a:lnTo>
                    <a:pt x="656" y="96"/>
                  </a:lnTo>
                  <a:lnTo>
                    <a:pt x="650" y="104"/>
                  </a:lnTo>
                  <a:lnTo>
                    <a:pt x="640" y="114"/>
                  </a:lnTo>
                  <a:lnTo>
                    <a:pt x="634" y="118"/>
                  </a:lnTo>
                  <a:lnTo>
                    <a:pt x="628" y="120"/>
                  </a:lnTo>
                  <a:lnTo>
                    <a:pt x="622" y="120"/>
                  </a:lnTo>
                  <a:lnTo>
                    <a:pt x="616" y="120"/>
                  </a:lnTo>
                  <a:lnTo>
                    <a:pt x="600" y="120"/>
                  </a:lnTo>
                  <a:lnTo>
                    <a:pt x="596" y="118"/>
                  </a:lnTo>
                  <a:lnTo>
                    <a:pt x="592" y="116"/>
                  </a:lnTo>
                  <a:lnTo>
                    <a:pt x="588" y="112"/>
                  </a:lnTo>
                  <a:lnTo>
                    <a:pt x="586" y="108"/>
                  </a:lnTo>
                  <a:lnTo>
                    <a:pt x="586" y="104"/>
                  </a:lnTo>
                  <a:lnTo>
                    <a:pt x="584" y="104"/>
                  </a:lnTo>
                  <a:lnTo>
                    <a:pt x="580" y="108"/>
                  </a:lnTo>
                  <a:lnTo>
                    <a:pt x="578" y="110"/>
                  </a:lnTo>
                  <a:lnTo>
                    <a:pt x="574" y="112"/>
                  </a:lnTo>
                  <a:lnTo>
                    <a:pt x="570" y="114"/>
                  </a:lnTo>
                  <a:lnTo>
                    <a:pt x="562" y="112"/>
                  </a:lnTo>
                  <a:lnTo>
                    <a:pt x="558" y="110"/>
                  </a:lnTo>
                  <a:lnTo>
                    <a:pt x="552" y="110"/>
                  </a:lnTo>
                  <a:lnTo>
                    <a:pt x="542" y="114"/>
                  </a:lnTo>
                  <a:lnTo>
                    <a:pt x="536" y="116"/>
                  </a:lnTo>
                  <a:lnTo>
                    <a:pt x="530" y="118"/>
                  </a:lnTo>
                  <a:lnTo>
                    <a:pt x="520" y="116"/>
                  </a:lnTo>
                  <a:lnTo>
                    <a:pt x="510" y="112"/>
                  </a:lnTo>
                  <a:lnTo>
                    <a:pt x="502" y="108"/>
                  </a:lnTo>
                  <a:lnTo>
                    <a:pt x="498" y="102"/>
                  </a:lnTo>
                  <a:lnTo>
                    <a:pt x="494" y="98"/>
                  </a:lnTo>
                  <a:lnTo>
                    <a:pt x="492" y="94"/>
                  </a:lnTo>
                  <a:lnTo>
                    <a:pt x="464" y="96"/>
                  </a:lnTo>
                  <a:lnTo>
                    <a:pt x="454" y="122"/>
                  </a:lnTo>
                  <a:lnTo>
                    <a:pt x="444" y="152"/>
                  </a:lnTo>
                  <a:lnTo>
                    <a:pt x="436" y="166"/>
                  </a:lnTo>
                  <a:lnTo>
                    <a:pt x="426" y="180"/>
                  </a:lnTo>
                  <a:lnTo>
                    <a:pt x="414" y="190"/>
                  </a:lnTo>
                  <a:lnTo>
                    <a:pt x="400" y="200"/>
                  </a:lnTo>
                  <a:lnTo>
                    <a:pt x="380" y="206"/>
                  </a:lnTo>
                  <a:lnTo>
                    <a:pt x="368" y="212"/>
                  </a:lnTo>
                  <a:lnTo>
                    <a:pt x="360" y="218"/>
                  </a:lnTo>
                  <a:lnTo>
                    <a:pt x="356" y="222"/>
                  </a:lnTo>
                  <a:lnTo>
                    <a:pt x="352" y="232"/>
                  </a:lnTo>
                  <a:lnTo>
                    <a:pt x="348" y="238"/>
                  </a:lnTo>
                  <a:lnTo>
                    <a:pt x="342" y="244"/>
                  </a:lnTo>
                  <a:lnTo>
                    <a:pt x="334" y="252"/>
                  </a:lnTo>
                  <a:lnTo>
                    <a:pt x="332" y="256"/>
                  </a:lnTo>
                  <a:lnTo>
                    <a:pt x="330" y="260"/>
                  </a:lnTo>
                  <a:lnTo>
                    <a:pt x="330" y="264"/>
                  </a:lnTo>
                  <a:lnTo>
                    <a:pt x="330" y="270"/>
                  </a:lnTo>
                  <a:lnTo>
                    <a:pt x="330" y="274"/>
                  </a:lnTo>
                  <a:lnTo>
                    <a:pt x="326" y="282"/>
                  </a:lnTo>
                  <a:lnTo>
                    <a:pt x="320" y="292"/>
                  </a:lnTo>
                  <a:lnTo>
                    <a:pt x="312" y="306"/>
                  </a:lnTo>
                  <a:lnTo>
                    <a:pt x="308" y="320"/>
                  </a:lnTo>
                  <a:lnTo>
                    <a:pt x="308" y="336"/>
                  </a:lnTo>
                  <a:lnTo>
                    <a:pt x="310" y="350"/>
                  </a:lnTo>
                  <a:lnTo>
                    <a:pt x="314" y="376"/>
                  </a:lnTo>
                  <a:lnTo>
                    <a:pt x="314" y="388"/>
                  </a:lnTo>
                  <a:lnTo>
                    <a:pt x="310" y="398"/>
                  </a:lnTo>
                  <a:lnTo>
                    <a:pt x="298" y="420"/>
                  </a:lnTo>
                  <a:lnTo>
                    <a:pt x="288" y="434"/>
                  </a:lnTo>
                  <a:lnTo>
                    <a:pt x="282" y="442"/>
                  </a:lnTo>
                  <a:lnTo>
                    <a:pt x="276" y="446"/>
                  </a:lnTo>
                  <a:lnTo>
                    <a:pt x="264" y="452"/>
                  </a:lnTo>
                  <a:lnTo>
                    <a:pt x="258" y="456"/>
                  </a:lnTo>
                  <a:lnTo>
                    <a:pt x="250" y="466"/>
                  </a:lnTo>
                  <a:lnTo>
                    <a:pt x="240" y="478"/>
                  </a:lnTo>
                  <a:lnTo>
                    <a:pt x="228" y="484"/>
                  </a:lnTo>
                  <a:lnTo>
                    <a:pt x="218" y="488"/>
                  </a:lnTo>
                  <a:lnTo>
                    <a:pt x="206" y="490"/>
                  </a:lnTo>
                  <a:lnTo>
                    <a:pt x="196" y="492"/>
                  </a:lnTo>
                  <a:lnTo>
                    <a:pt x="188" y="496"/>
                  </a:lnTo>
                  <a:lnTo>
                    <a:pt x="180" y="500"/>
                  </a:lnTo>
                  <a:lnTo>
                    <a:pt x="174" y="510"/>
                  </a:lnTo>
                  <a:lnTo>
                    <a:pt x="164" y="538"/>
                  </a:lnTo>
                  <a:lnTo>
                    <a:pt x="156" y="556"/>
                  </a:lnTo>
                  <a:lnTo>
                    <a:pt x="148" y="566"/>
                  </a:lnTo>
                  <a:lnTo>
                    <a:pt x="140" y="572"/>
                  </a:lnTo>
                  <a:lnTo>
                    <a:pt x="134" y="574"/>
                  </a:lnTo>
                  <a:lnTo>
                    <a:pt x="128" y="578"/>
                  </a:lnTo>
                  <a:lnTo>
                    <a:pt x="124" y="584"/>
                  </a:lnTo>
                  <a:lnTo>
                    <a:pt x="120" y="596"/>
                  </a:lnTo>
                  <a:lnTo>
                    <a:pt x="116" y="610"/>
                  </a:lnTo>
                  <a:lnTo>
                    <a:pt x="114" y="614"/>
                  </a:lnTo>
                  <a:lnTo>
                    <a:pt x="110" y="620"/>
                  </a:lnTo>
                  <a:lnTo>
                    <a:pt x="108" y="640"/>
                  </a:lnTo>
                  <a:lnTo>
                    <a:pt x="104" y="660"/>
                  </a:lnTo>
                  <a:lnTo>
                    <a:pt x="102" y="666"/>
                  </a:lnTo>
                  <a:lnTo>
                    <a:pt x="98" y="670"/>
                  </a:lnTo>
                  <a:lnTo>
                    <a:pt x="90" y="678"/>
                  </a:lnTo>
                  <a:lnTo>
                    <a:pt x="78" y="692"/>
                  </a:lnTo>
                  <a:lnTo>
                    <a:pt x="64" y="706"/>
                  </a:lnTo>
                  <a:lnTo>
                    <a:pt x="58" y="712"/>
                  </a:lnTo>
                  <a:lnTo>
                    <a:pt x="58" y="714"/>
                  </a:lnTo>
                  <a:lnTo>
                    <a:pt x="60" y="714"/>
                  </a:lnTo>
                  <a:lnTo>
                    <a:pt x="64" y="714"/>
                  </a:lnTo>
                  <a:lnTo>
                    <a:pt x="66" y="714"/>
                  </a:lnTo>
                  <a:lnTo>
                    <a:pt x="66" y="716"/>
                  </a:lnTo>
                  <a:lnTo>
                    <a:pt x="60" y="726"/>
                  </a:lnTo>
                  <a:lnTo>
                    <a:pt x="54" y="740"/>
                  </a:lnTo>
                  <a:lnTo>
                    <a:pt x="52" y="750"/>
                  </a:lnTo>
                  <a:lnTo>
                    <a:pt x="50" y="762"/>
                  </a:lnTo>
                  <a:lnTo>
                    <a:pt x="48" y="772"/>
                  </a:lnTo>
                  <a:lnTo>
                    <a:pt x="46" y="778"/>
                  </a:lnTo>
                  <a:lnTo>
                    <a:pt x="42" y="782"/>
                  </a:lnTo>
                  <a:lnTo>
                    <a:pt x="36" y="786"/>
                  </a:lnTo>
                  <a:lnTo>
                    <a:pt x="32" y="788"/>
                  </a:lnTo>
                  <a:lnTo>
                    <a:pt x="28" y="794"/>
                  </a:lnTo>
                  <a:lnTo>
                    <a:pt x="24" y="800"/>
                  </a:lnTo>
                  <a:lnTo>
                    <a:pt x="20" y="812"/>
                  </a:lnTo>
                  <a:lnTo>
                    <a:pt x="16" y="834"/>
                  </a:lnTo>
                  <a:lnTo>
                    <a:pt x="14" y="850"/>
                  </a:lnTo>
                  <a:lnTo>
                    <a:pt x="16" y="858"/>
                  </a:lnTo>
                  <a:lnTo>
                    <a:pt x="16" y="860"/>
                  </a:lnTo>
                  <a:lnTo>
                    <a:pt x="18" y="860"/>
                  </a:lnTo>
                  <a:lnTo>
                    <a:pt x="20" y="860"/>
                  </a:lnTo>
                  <a:lnTo>
                    <a:pt x="22" y="858"/>
                  </a:lnTo>
                  <a:lnTo>
                    <a:pt x="22" y="852"/>
                  </a:lnTo>
                  <a:lnTo>
                    <a:pt x="24" y="846"/>
                  </a:lnTo>
                  <a:lnTo>
                    <a:pt x="24" y="844"/>
                  </a:lnTo>
                  <a:lnTo>
                    <a:pt x="26" y="844"/>
                  </a:lnTo>
                  <a:lnTo>
                    <a:pt x="30" y="846"/>
                  </a:lnTo>
                  <a:lnTo>
                    <a:pt x="30" y="850"/>
                  </a:lnTo>
                  <a:lnTo>
                    <a:pt x="32" y="860"/>
                  </a:lnTo>
                  <a:lnTo>
                    <a:pt x="34" y="868"/>
                  </a:lnTo>
                  <a:lnTo>
                    <a:pt x="36" y="868"/>
                  </a:lnTo>
                  <a:lnTo>
                    <a:pt x="38" y="868"/>
                  </a:lnTo>
                  <a:lnTo>
                    <a:pt x="42" y="868"/>
                  </a:lnTo>
                  <a:lnTo>
                    <a:pt x="44" y="868"/>
                  </a:lnTo>
                  <a:lnTo>
                    <a:pt x="48" y="878"/>
                  </a:lnTo>
                  <a:lnTo>
                    <a:pt x="50" y="890"/>
                  </a:lnTo>
                  <a:lnTo>
                    <a:pt x="50" y="902"/>
                  </a:lnTo>
                  <a:lnTo>
                    <a:pt x="50" y="910"/>
                  </a:lnTo>
                  <a:lnTo>
                    <a:pt x="46" y="918"/>
                  </a:lnTo>
                  <a:lnTo>
                    <a:pt x="42" y="926"/>
                  </a:lnTo>
                  <a:lnTo>
                    <a:pt x="38" y="930"/>
                  </a:lnTo>
                  <a:lnTo>
                    <a:pt x="40" y="932"/>
                  </a:lnTo>
                  <a:lnTo>
                    <a:pt x="42" y="936"/>
                  </a:lnTo>
                  <a:lnTo>
                    <a:pt x="46" y="940"/>
                  </a:lnTo>
                  <a:lnTo>
                    <a:pt x="50" y="948"/>
                  </a:lnTo>
                  <a:lnTo>
                    <a:pt x="54" y="958"/>
                  </a:lnTo>
                  <a:lnTo>
                    <a:pt x="58" y="972"/>
                  </a:lnTo>
                  <a:lnTo>
                    <a:pt x="60" y="986"/>
                  </a:lnTo>
                  <a:lnTo>
                    <a:pt x="60" y="1002"/>
                  </a:lnTo>
                  <a:lnTo>
                    <a:pt x="58" y="1016"/>
                  </a:lnTo>
                  <a:lnTo>
                    <a:pt x="54" y="1030"/>
                  </a:lnTo>
                  <a:lnTo>
                    <a:pt x="42" y="1066"/>
                  </a:lnTo>
                  <a:lnTo>
                    <a:pt x="40" y="1076"/>
                  </a:lnTo>
                  <a:lnTo>
                    <a:pt x="40" y="1086"/>
                  </a:lnTo>
                  <a:lnTo>
                    <a:pt x="40" y="1102"/>
                  </a:lnTo>
                  <a:lnTo>
                    <a:pt x="34" y="1122"/>
                  </a:lnTo>
                  <a:lnTo>
                    <a:pt x="28" y="1132"/>
                  </a:lnTo>
                  <a:lnTo>
                    <a:pt x="22" y="1142"/>
                  </a:lnTo>
                  <a:lnTo>
                    <a:pt x="16" y="1150"/>
                  </a:lnTo>
                  <a:lnTo>
                    <a:pt x="6" y="1156"/>
                  </a:lnTo>
                  <a:lnTo>
                    <a:pt x="2" y="1160"/>
                  </a:lnTo>
                  <a:lnTo>
                    <a:pt x="0" y="1162"/>
                  </a:lnTo>
                  <a:lnTo>
                    <a:pt x="2" y="1164"/>
                  </a:lnTo>
                  <a:lnTo>
                    <a:pt x="10" y="1164"/>
                  </a:lnTo>
                  <a:lnTo>
                    <a:pt x="14" y="1164"/>
                  </a:lnTo>
                  <a:lnTo>
                    <a:pt x="16" y="1168"/>
                  </a:lnTo>
                  <a:lnTo>
                    <a:pt x="22" y="1184"/>
                  </a:lnTo>
                  <a:lnTo>
                    <a:pt x="30" y="1202"/>
                  </a:lnTo>
                  <a:lnTo>
                    <a:pt x="34" y="1210"/>
                  </a:lnTo>
                  <a:lnTo>
                    <a:pt x="38" y="1218"/>
                  </a:lnTo>
                  <a:lnTo>
                    <a:pt x="40" y="1222"/>
                  </a:lnTo>
                  <a:lnTo>
                    <a:pt x="44" y="1224"/>
                  </a:lnTo>
                  <a:lnTo>
                    <a:pt x="46" y="1226"/>
                  </a:lnTo>
                  <a:lnTo>
                    <a:pt x="52" y="1226"/>
                  </a:lnTo>
                  <a:lnTo>
                    <a:pt x="64" y="1224"/>
                  </a:lnTo>
                  <a:lnTo>
                    <a:pt x="80" y="1224"/>
                  </a:lnTo>
                  <a:lnTo>
                    <a:pt x="62" y="1228"/>
                  </a:lnTo>
                  <a:lnTo>
                    <a:pt x="50" y="1232"/>
                  </a:lnTo>
                  <a:lnTo>
                    <a:pt x="40" y="1232"/>
                  </a:lnTo>
                  <a:lnTo>
                    <a:pt x="38" y="1232"/>
                  </a:lnTo>
                  <a:lnTo>
                    <a:pt x="36" y="1228"/>
                  </a:lnTo>
                  <a:lnTo>
                    <a:pt x="34" y="1226"/>
                  </a:lnTo>
                  <a:lnTo>
                    <a:pt x="32" y="1224"/>
                  </a:lnTo>
                  <a:lnTo>
                    <a:pt x="28" y="1228"/>
                  </a:lnTo>
                  <a:lnTo>
                    <a:pt x="26" y="1234"/>
                  </a:lnTo>
                  <a:lnTo>
                    <a:pt x="28" y="1242"/>
                  </a:lnTo>
                  <a:lnTo>
                    <a:pt x="30" y="1252"/>
                  </a:lnTo>
                  <a:lnTo>
                    <a:pt x="30" y="1260"/>
                  </a:lnTo>
                  <a:lnTo>
                    <a:pt x="30" y="1264"/>
                  </a:lnTo>
                  <a:lnTo>
                    <a:pt x="32" y="1264"/>
                  </a:lnTo>
                  <a:lnTo>
                    <a:pt x="34" y="1264"/>
                  </a:lnTo>
                  <a:lnTo>
                    <a:pt x="40" y="1262"/>
                  </a:lnTo>
                  <a:lnTo>
                    <a:pt x="44" y="1264"/>
                  </a:lnTo>
                  <a:lnTo>
                    <a:pt x="48" y="1266"/>
                  </a:lnTo>
                  <a:lnTo>
                    <a:pt x="54" y="1264"/>
                  </a:lnTo>
                  <a:lnTo>
                    <a:pt x="60" y="1264"/>
                  </a:lnTo>
                  <a:lnTo>
                    <a:pt x="64" y="1264"/>
                  </a:lnTo>
                  <a:lnTo>
                    <a:pt x="70" y="1268"/>
                  </a:lnTo>
                  <a:lnTo>
                    <a:pt x="76" y="1268"/>
                  </a:lnTo>
                  <a:lnTo>
                    <a:pt x="64" y="1270"/>
                  </a:lnTo>
                  <a:lnTo>
                    <a:pt x="54" y="1270"/>
                  </a:lnTo>
                  <a:lnTo>
                    <a:pt x="44" y="1268"/>
                  </a:lnTo>
                  <a:lnTo>
                    <a:pt x="38" y="1266"/>
                  </a:lnTo>
                  <a:lnTo>
                    <a:pt x="36" y="1268"/>
                  </a:lnTo>
                  <a:lnTo>
                    <a:pt x="32" y="1270"/>
                  </a:lnTo>
                  <a:lnTo>
                    <a:pt x="30" y="1274"/>
                  </a:lnTo>
                  <a:lnTo>
                    <a:pt x="30" y="1276"/>
                  </a:lnTo>
                  <a:lnTo>
                    <a:pt x="34" y="1278"/>
                  </a:lnTo>
                  <a:lnTo>
                    <a:pt x="38" y="1282"/>
                  </a:lnTo>
                  <a:lnTo>
                    <a:pt x="40" y="1286"/>
                  </a:lnTo>
                  <a:lnTo>
                    <a:pt x="42" y="1286"/>
                  </a:lnTo>
                  <a:lnTo>
                    <a:pt x="48" y="1284"/>
                  </a:lnTo>
                  <a:lnTo>
                    <a:pt x="52" y="1284"/>
                  </a:lnTo>
                  <a:lnTo>
                    <a:pt x="50" y="1290"/>
                  </a:lnTo>
                  <a:lnTo>
                    <a:pt x="46" y="1296"/>
                  </a:lnTo>
                  <a:lnTo>
                    <a:pt x="48" y="1298"/>
                  </a:lnTo>
                  <a:lnTo>
                    <a:pt x="48" y="1300"/>
                  </a:lnTo>
                  <a:lnTo>
                    <a:pt x="54" y="1300"/>
                  </a:lnTo>
                  <a:lnTo>
                    <a:pt x="60" y="1300"/>
                  </a:lnTo>
                  <a:lnTo>
                    <a:pt x="64" y="1298"/>
                  </a:lnTo>
                  <a:lnTo>
                    <a:pt x="64" y="1300"/>
                  </a:lnTo>
                  <a:lnTo>
                    <a:pt x="64" y="1306"/>
                  </a:lnTo>
                  <a:lnTo>
                    <a:pt x="64" y="1312"/>
                  </a:lnTo>
                  <a:lnTo>
                    <a:pt x="66" y="1312"/>
                  </a:lnTo>
                  <a:lnTo>
                    <a:pt x="70" y="1310"/>
                  </a:lnTo>
                  <a:lnTo>
                    <a:pt x="78" y="1304"/>
                  </a:lnTo>
                  <a:lnTo>
                    <a:pt x="86" y="1300"/>
                  </a:lnTo>
                  <a:lnTo>
                    <a:pt x="88" y="1300"/>
                  </a:lnTo>
                  <a:lnTo>
                    <a:pt x="88" y="1302"/>
                  </a:lnTo>
                  <a:lnTo>
                    <a:pt x="82" y="1304"/>
                  </a:lnTo>
                  <a:lnTo>
                    <a:pt x="80" y="1306"/>
                  </a:lnTo>
                  <a:lnTo>
                    <a:pt x="78" y="1308"/>
                  </a:lnTo>
                  <a:lnTo>
                    <a:pt x="80" y="1312"/>
                  </a:lnTo>
                  <a:lnTo>
                    <a:pt x="82" y="1318"/>
                  </a:lnTo>
                  <a:lnTo>
                    <a:pt x="84" y="1320"/>
                  </a:lnTo>
                  <a:lnTo>
                    <a:pt x="82" y="1324"/>
                  </a:lnTo>
                  <a:lnTo>
                    <a:pt x="80" y="1328"/>
                  </a:lnTo>
                  <a:lnTo>
                    <a:pt x="82" y="1328"/>
                  </a:lnTo>
                  <a:lnTo>
                    <a:pt x="84" y="1328"/>
                  </a:lnTo>
                  <a:lnTo>
                    <a:pt x="86" y="1332"/>
                  </a:lnTo>
                  <a:lnTo>
                    <a:pt x="86" y="1336"/>
                  </a:lnTo>
                  <a:lnTo>
                    <a:pt x="88" y="1336"/>
                  </a:lnTo>
                  <a:lnTo>
                    <a:pt x="90" y="1338"/>
                  </a:lnTo>
                  <a:lnTo>
                    <a:pt x="90" y="1342"/>
                  </a:lnTo>
                  <a:lnTo>
                    <a:pt x="92" y="1346"/>
                  </a:lnTo>
                  <a:lnTo>
                    <a:pt x="94" y="1344"/>
                  </a:lnTo>
                  <a:lnTo>
                    <a:pt x="100" y="1336"/>
                  </a:lnTo>
                  <a:lnTo>
                    <a:pt x="98" y="1344"/>
                  </a:lnTo>
                  <a:lnTo>
                    <a:pt x="100" y="1348"/>
                  </a:lnTo>
                  <a:lnTo>
                    <a:pt x="98" y="1352"/>
                  </a:lnTo>
                  <a:lnTo>
                    <a:pt x="100" y="1356"/>
                  </a:lnTo>
                  <a:lnTo>
                    <a:pt x="102" y="1356"/>
                  </a:lnTo>
                  <a:lnTo>
                    <a:pt x="104" y="1352"/>
                  </a:lnTo>
                  <a:lnTo>
                    <a:pt x="108" y="1346"/>
                  </a:lnTo>
                  <a:lnTo>
                    <a:pt x="110" y="1344"/>
                  </a:lnTo>
                  <a:lnTo>
                    <a:pt x="114" y="1344"/>
                  </a:lnTo>
                  <a:lnTo>
                    <a:pt x="116" y="1344"/>
                  </a:lnTo>
                  <a:lnTo>
                    <a:pt x="112" y="1346"/>
                  </a:lnTo>
                  <a:lnTo>
                    <a:pt x="110" y="1350"/>
                  </a:lnTo>
                  <a:lnTo>
                    <a:pt x="110" y="1354"/>
                  </a:lnTo>
                  <a:lnTo>
                    <a:pt x="110" y="1358"/>
                  </a:lnTo>
                  <a:lnTo>
                    <a:pt x="112" y="1360"/>
                  </a:lnTo>
                  <a:lnTo>
                    <a:pt x="114" y="1360"/>
                  </a:lnTo>
                  <a:lnTo>
                    <a:pt x="118" y="1356"/>
                  </a:lnTo>
                  <a:lnTo>
                    <a:pt x="118" y="1354"/>
                  </a:lnTo>
                  <a:lnTo>
                    <a:pt x="118" y="1362"/>
                  </a:lnTo>
                  <a:lnTo>
                    <a:pt x="118" y="1372"/>
                  </a:lnTo>
                  <a:lnTo>
                    <a:pt x="120" y="1378"/>
                  </a:lnTo>
                  <a:lnTo>
                    <a:pt x="124" y="1384"/>
                  </a:lnTo>
                  <a:lnTo>
                    <a:pt x="128" y="1386"/>
                  </a:lnTo>
                  <a:lnTo>
                    <a:pt x="134" y="1388"/>
                  </a:lnTo>
                  <a:lnTo>
                    <a:pt x="140" y="1392"/>
                  </a:lnTo>
                  <a:lnTo>
                    <a:pt x="146" y="1398"/>
                  </a:lnTo>
                  <a:lnTo>
                    <a:pt x="154" y="1402"/>
                  </a:lnTo>
                  <a:lnTo>
                    <a:pt x="158" y="1404"/>
                  </a:lnTo>
                  <a:lnTo>
                    <a:pt x="158" y="1406"/>
                  </a:lnTo>
                  <a:lnTo>
                    <a:pt x="158" y="1408"/>
                  </a:lnTo>
                  <a:lnTo>
                    <a:pt x="156" y="1414"/>
                  </a:lnTo>
                  <a:lnTo>
                    <a:pt x="154" y="1418"/>
                  </a:lnTo>
                  <a:lnTo>
                    <a:pt x="156" y="1420"/>
                  </a:lnTo>
                  <a:lnTo>
                    <a:pt x="162" y="1424"/>
                  </a:lnTo>
                  <a:lnTo>
                    <a:pt x="166" y="1426"/>
                  </a:lnTo>
                  <a:lnTo>
                    <a:pt x="166" y="1430"/>
                  </a:lnTo>
                  <a:lnTo>
                    <a:pt x="168" y="1432"/>
                  </a:lnTo>
                  <a:lnTo>
                    <a:pt x="170" y="1434"/>
                  </a:lnTo>
                  <a:lnTo>
                    <a:pt x="172" y="1436"/>
                  </a:lnTo>
                  <a:lnTo>
                    <a:pt x="170" y="1438"/>
                  </a:lnTo>
                  <a:lnTo>
                    <a:pt x="170" y="1440"/>
                  </a:lnTo>
                  <a:lnTo>
                    <a:pt x="170" y="1442"/>
                  </a:lnTo>
                  <a:lnTo>
                    <a:pt x="176" y="1448"/>
                  </a:lnTo>
                  <a:lnTo>
                    <a:pt x="176" y="1450"/>
                  </a:lnTo>
                  <a:lnTo>
                    <a:pt x="174" y="1450"/>
                  </a:lnTo>
                  <a:lnTo>
                    <a:pt x="172" y="1452"/>
                  </a:lnTo>
                  <a:lnTo>
                    <a:pt x="170" y="1454"/>
                  </a:lnTo>
                  <a:lnTo>
                    <a:pt x="172" y="1458"/>
                  </a:lnTo>
                  <a:lnTo>
                    <a:pt x="174" y="1462"/>
                  </a:lnTo>
                  <a:lnTo>
                    <a:pt x="176" y="1462"/>
                  </a:lnTo>
                  <a:lnTo>
                    <a:pt x="180" y="1462"/>
                  </a:lnTo>
                  <a:lnTo>
                    <a:pt x="186" y="1464"/>
                  </a:lnTo>
                  <a:lnTo>
                    <a:pt x="182" y="1468"/>
                  </a:lnTo>
                  <a:lnTo>
                    <a:pt x="178" y="1470"/>
                  </a:lnTo>
                  <a:lnTo>
                    <a:pt x="172" y="1470"/>
                  </a:lnTo>
                  <a:lnTo>
                    <a:pt x="170" y="1468"/>
                  </a:lnTo>
                  <a:lnTo>
                    <a:pt x="170" y="1472"/>
                  </a:lnTo>
                  <a:lnTo>
                    <a:pt x="174" y="1480"/>
                  </a:lnTo>
                  <a:lnTo>
                    <a:pt x="178" y="1482"/>
                  </a:lnTo>
                  <a:lnTo>
                    <a:pt x="182" y="1482"/>
                  </a:lnTo>
                  <a:lnTo>
                    <a:pt x="184" y="1486"/>
                  </a:lnTo>
                  <a:lnTo>
                    <a:pt x="186" y="1492"/>
                  </a:lnTo>
                  <a:lnTo>
                    <a:pt x="184" y="1494"/>
                  </a:lnTo>
                  <a:lnTo>
                    <a:pt x="182" y="1496"/>
                  </a:lnTo>
                  <a:lnTo>
                    <a:pt x="182" y="1498"/>
                  </a:lnTo>
                  <a:lnTo>
                    <a:pt x="186" y="1502"/>
                  </a:lnTo>
                  <a:lnTo>
                    <a:pt x="192" y="1504"/>
                  </a:lnTo>
                  <a:lnTo>
                    <a:pt x="196" y="1506"/>
                  </a:lnTo>
                  <a:lnTo>
                    <a:pt x="202" y="1510"/>
                  </a:lnTo>
                  <a:lnTo>
                    <a:pt x="204" y="1512"/>
                  </a:lnTo>
                  <a:lnTo>
                    <a:pt x="204" y="1514"/>
                  </a:lnTo>
                  <a:lnTo>
                    <a:pt x="202" y="1518"/>
                  </a:lnTo>
                  <a:lnTo>
                    <a:pt x="200" y="1520"/>
                  </a:lnTo>
                  <a:lnTo>
                    <a:pt x="202" y="1520"/>
                  </a:lnTo>
                  <a:lnTo>
                    <a:pt x="208" y="1524"/>
                  </a:lnTo>
                  <a:lnTo>
                    <a:pt x="228" y="1534"/>
                  </a:lnTo>
                  <a:lnTo>
                    <a:pt x="236" y="1538"/>
                  </a:lnTo>
                  <a:lnTo>
                    <a:pt x="242" y="1546"/>
                  </a:lnTo>
                  <a:lnTo>
                    <a:pt x="246" y="1552"/>
                  </a:lnTo>
                  <a:lnTo>
                    <a:pt x="250" y="1556"/>
                  </a:lnTo>
                  <a:lnTo>
                    <a:pt x="260" y="1562"/>
                  </a:lnTo>
                  <a:lnTo>
                    <a:pt x="268" y="1566"/>
                  </a:lnTo>
                  <a:lnTo>
                    <a:pt x="270" y="1570"/>
                  </a:lnTo>
                  <a:lnTo>
                    <a:pt x="272" y="1574"/>
                  </a:lnTo>
                  <a:lnTo>
                    <a:pt x="272" y="1576"/>
                  </a:lnTo>
                  <a:lnTo>
                    <a:pt x="274" y="1578"/>
                  </a:lnTo>
                  <a:lnTo>
                    <a:pt x="282" y="1582"/>
                  </a:lnTo>
                  <a:lnTo>
                    <a:pt x="294" y="1590"/>
                  </a:lnTo>
                  <a:lnTo>
                    <a:pt x="302" y="1596"/>
                  </a:lnTo>
                  <a:lnTo>
                    <a:pt x="310" y="1606"/>
                  </a:lnTo>
                  <a:lnTo>
                    <a:pt x="328" y="1626"/>
                  </a:lnTo>
                  <a:lnTo>
                    <a:pt x="346" y="1644"/>
                  </a:lnTo>
                  <a:lnTo>
                    <a:pt x="364" y="1654"/>
                  </a:lnTo>
                  <a:lnTo>
                    <a:pt x="380" y="1660"/>
                  </a:lnTo>
                  <a:lnTo>
                    <a:pt x="388" y="1664"/>
                  </a:lnTo>
                  <a:lnTo>
                    <a:pt x="392" y="1668"/>
                  </a:lnTo>
                  <a:lnTo>
                    <a:pt x="396" y="1670"/>
                  </a:lnTo>
                  <a:lnTo>
                    <a:pt x="402" y="1672"/>
                  </a:lnTo>
                  <a:lnTo>
                    <a:pt x="408" y="1670"/>
                  </a:lnTo>
                  <a:lnTo>
                    <a:pt x="412" y="1666"/>
                  </a:lnTo>
                  <a:lnTo>
                    <a:pt x="422" y="1658"/>
                  </a:lnTo>
                  <a:lnTo>
                    <a:pt x="436" y="1648"/>
                  </a:lnTo>
                  <a:lnTo>
                    <a:pt x="448" y="1642"/>
                  </a:lnTo>
                  <a:lnTo>
                    <a:pt x="462" y="1638"/>
                  </a:lnTo>
                  <a:lnTo>
                    <a:pt x="488" y="1634"/>
                  </a:lnTo>
                  <a:lnTo>
                    <a:pt x="504" y="1632"/>
                  </a:lnTo>
                  <a:lnTo>
                    <a:pt x="516" y="1632"/>
                  </a:lnTo>
                  <a:lnTo>
                    <a:pt x="530" y="1630"/>
                  </a:lnTo>
                  <a:lnTo>
                    <a:pt x="540" y="1628"/>
                  </a:lnTo>
                  <a:lnTo>
                    <a:pt x="554" y="1630"/>
                  </a:lnTo>
                  <a:lnTo>
                    <a:pt x="566" y="1630"/>
                  </a:lnTo>
                  <a:lnTo>
                    <a:pt x="572" y="1630"/>
                  </a:lnTo>
                  <a:lnTo>
                    <a:pt x="576" y="1630"/>
                  </a:lnTo>
                  <a:lnTo>
                    <a:pt x="580" y="1630"/>
                  </a:lnTo>
                  <a:lnTo>
                    <a:pt x="590" y="1632"/>
                  </a:lnTo>
                  <a:lnTo>
                    <a:pt x="592" y="1632"/>
                  </a:lnTo>
                  <a:lnTo>
                    <a:pt x="590" y="1632"/>
                  </a:lnTo>
                  <a:lnTo>
                    <a:pt x="582" y="1634"/>
                  </a:lnTo>
                  <a:lnTo>
                    <a:pt x="578" y="1634"/>
                  </a:lnTo>
                  <a:lnTo>
                    <a:pt x="576" y="1636"/>
                  </a:lnTo>
                  <a:lnTo>
                    <a:pt x="578" y="1636"/>
                  </a:lnTo>
                  <a:lnTo>
                    <a:pt x="594" y="1640"/>
                  </a:lnTo>
                  <a:lnTo>
                    <a:pt x="606" y="1644"/>
                  </a:lnTo>
                  <a:lnTo>
                    <a:pt x="618" y="1650"/>
                  </a:lnTo>
                  <a:lnTo>
                    <a:pt x="622" y="1652"/>
                  </a:lnTo>
                  <a:lnTo>
                    <a:pt x="626" y="1652"/>
                  </a:lnTo>
                  <a:lnTo>
                    <a:pt x="636" y="1644"/>
                  </a:lnTo>
                  <a:lnTo>
                    <a:pt x="648" y="1636"/>
                  </a:lnTo>
                  <a:lnTo>
                    <a:pt x="656" y="1632"/>
                  </a:lnTo>
                  <a:lnTo>
                    <a:pt x="664" y="1630"/>
                  </a:lnTo>
                  <a:lnTo>
                    <a:pt x="674" y="1628"/>
                  </a:lnTo>
                  <a:lnTo>
                    <a:pt x="680" y="1624"/>
                  </a:lnTo>
                  <a:lnTo>
                    <a:pt x="690" y="1614"/>
                  </a:lnTo>
                  <a:lnTo>
                    <a:pt x="698" y="1610"/>
                  </a:lnTo>
                  <a:lnTo>
                    <a:pt x="706" y="1606"/>
                  </a:lnTo>
                  <a:lnTo>
                    <a:pt x="716" y="1602"/>
                  </a:lnTo>
                  <a:lnTo>
                    <a:pt x="730" y="1600"/>
                  </a:lnTo>
                  <a:lnTo>
                    <a:pt x="742" y="1598"/>
                  </a:lnTo>
                  <a:lnTo>
                    <a:pt x="746" y="1596"/>
                  </a:lnTo>
                  <a:lnTo>
                    <a:pt x="746" y="1594"/>
                  </a:lnTo>
                  <a:lnTo>
                    <a:pt x="748" y="1590"/>
                  </a:lnTo>
                  <a:lnTo>
                    <a:pt x="754" y="1586"/>
                  </a:lnTo>
                  <a:lnTo>
                    <a:pt x="760" y="1582"/>
                  </a:lnTo>
                  <a:lnTo>
                    <a:pt x="774" y="1578"/>
                  </a:lnTo>
                  <a:lnTo>
                    <a:pt x="796" y="1574"/>
                  </a:lnTo>
                  <a:lnTo>
                    <a:pt x="814" y="1572"/>
                  </a:lnTo>
                  <a:lnTo>
                    <a:pt x="832" y="1572"/>
                  </a:lnTo>
                  <a:lnTo>
                    <a:pt x="838" y="1570"/>
                  </a:lnTo>
                  <a:lnTo>
                    <a:pt x="840" y="1568"/>
                  </a:lnTo>
                  <a:lnTo>
                    <a:pt x="844" y="1564"/>
                  </a:lnTo>
                  <a:lnTo>
                    <a:pt x="846" y="1566"/>
                  </a:lnTo>
                  <a:lnTo>
                    <a:pt x="850" y="1570"/>
                  </a:lnTo>
                  <a:lnTo>
                    <a:pt x="860" y="1570"/>
                  </a:lnTo>
                  <a:lnTo>
                    <a:pt x="874" y="1570"/>
                  </a:lnTo>
                  <a:lnTo>
                    <a:pt x="884" y="1574"/>
                  </a:lnTo>
                  <a:lnTo>
                    <a:pt x="890" y="1578"/>
                  </a:lnTo>
                  <a:lnTo>
                    <a:pt x="896" y="1584"/>
                  </a:lnTo>
                  <a:lnTo>
                    <a:pt x="908" y="1600"/>
                  </a:lnTo>
                  <a:lnTo>
                    <a:pt x="916" y="1616"/>
                  </a:lnTo>
                  <a:lnTo>
                    <a:pt x="924" y="1642"/>
                  </a:lnTo>
                  <a:lnTo>
                    <a:pt x="930" y="1654"/>
                  </a:lnTo>
                  <a:lnTo>
                    <a:pt x="936" y="1664"/>
                  </a:lnTo>
                  <a:lnTo>
                    <a:pt x="944" y="1670"/>
                  </a:lnTo>
                  <a:lnTo>
                    <a:pt x="948" y="1672"/>
                  </a:lnTo>
                  <a:lnTo>
                    <a:pt x="954" y="1672"/>
                  </a:lnTo>
                  <a:lnTo>
                    <a:pt x="970" y="1672"/>
                  </a:lnTo>
                  <a:lnTo>
                    <a:pt x="976" y="1672"/>
                  </a:lnTo>
                  <a:lnTo>
                    <a:pt x="984" y="1670"/>
                  </a:lnTo>
                  <a:lnTo>
                    <a:pt x="990" y="1668"/>
                  </a:lnTo>
                  <a:lnTo>
                    <a:pt x="992" y="1664"/>
                  </a:lnTo>
                  <a:lnTo>
                    <a:pt x="992" y="1662"/>
                  </a:lnTo>
                  <a:lnTo>
                    <a:pt x="992" y="1658"/>
                  </a:lnTo>
                  <a:lnTo>
                    <a:pt x="992" y="1656"/>
                  </a:lnTo>
                  <a:lnTo>
                    <a:pt x="996" y="1658"/>
                  </a:lnTo>
                  <a:lnTo>
                    <a:pt x="1002" y="1660"/>
                  </a:lnTo>
                  <a:lnTo>
                    <a:pt x="1008" y="1662"/>
                  </a:lnTo>
                  <a:lnTo>
                    <a:pt x="1018" y="1662"/>
                  </a:lnTo>
                  <a:lnTo>
                    <a:pt x="1028" y="1662"/>
                  </a:lnTo>
                  <a:lnTo>
                    <a:pt x="1036" y="1660"/>
                  </a:lnTo>
                  <a:lnTo>
                    <a:pt x="1040" y="1656"/>
                  </a:lnTo>
                  <a:lnTo>
                    <a:pt x="1042" y="1654"/>
                  </a:lnTo>
                  <a:lnTo>
                    <a:pt x="1042" y="1650"/>
                  </a:lnTo>
                  <a:lnTo>
                    <a:pt x="1036" y="1640"/>
                  </a:lnTo>
                  <a:lnTo>
                    <a:pt x="1048" y="1650"/>
                  </a:lnTo>
                  <a:lnTo>
                    <a:pt x="1048" y="1658"/>
                  </a:lnTo>
                  <a:lnTo>
                    <a:pt x="1050" y="1662"/>
                  </a:lnTo>
                  <a:lnTo>
                    <a:pt x="1052" y="1662"/>
                  </a:lnTo>
                  <a:lnTo>
                    <a:pt x="1056" y="1662"/>
                  </a:lnTo>
                  <a:lnTo>
                    <a:pt x="1060" y="1660"/>
                  </a:lnTo>
                  <a:lnTo>
                    <a:pt x="1062" y="1662"/>
                  </a:lnTo>
                  <a:lnTo>
                    <a:pt x="1064" y="1666"/>
                  </a:lnTo>
                  <a:lnTo>
                    <a:pt x="1066" y="1682"/>
                  </a:lnTo>
                  <a:lnTo>
                    <a:pt x="1070" y="1684"/>
                  </a:lnTo>
                  <a:lnTo>
                    <a:pt x="1076" y="1688"/>
                  </a:lnTo>
                  <a:lnTo>
                    <a:pt x="1082" y="1690"/>
                  </a:lnTo>
                  <a:lnTo>
                    <a:pt x="1084" y="1690"/>
                  </a:lnTo>
                  <a:lnTo>
                    <a:pt x="1086" y="1686"/>
                  </a:lnTo>
                  <a:lnTo>
                    <a:pt x="1088" y="1684"/>
                  </a:lnTo>
                  <a:lnTo>
                    <a:pt x="1090" y="1684"/>
                  </a:lnTo>
                  <a:lnTo>
                    <a:pt x="1094" y="1684"/>
                  </a:lnTo>
                  <a:lnTo>
                    <a:pt x="1096" y="1688"/>
                  </a:lnTo>
                  <a:lnTo>
                    <a:pt x="1096" y="1690"/>
                  </a:lnTo>
                  <a:lnTo>
                    <a:pt x="1094" y="1694"/>
                  </a:lnTo>
                  <a:lnTo>
                    <a:pt x="1090" y="1698"/>
                  </a:lnTo>
                  <a:lnTo>
                    <a:pt x="1090" y="1700"/>
                  </a:lnTo>
                  <a:lnTo>
                    <a:pt x="1092" y="1704"/>
                  </a:lnTo>
                  <a:lnTo>
                    <a:pt x="1096" y="1708"/>
                  </a:lnTo>
                  <a:lnTo>
                    <a:pt x="1094" y="1708"/>
                  </a:lnTo>
                  <a:lnTo>
                    <a:pt x="1094" y="1712"/>
                  </a:lnTo>
                  <a:lnTo>
                    <a:pt x="1100" y="1718"/>
                  </a:lnTo>
                  <a:lnTo>
                    <a:pt x="1102" y="1724"/>
                  </a:lnTo>
                  <a:lnTo>
                    <a:pt x="1104" y="1730"/>
                  </a:lnTo>
                  <a:lnTo>
                    <a:pt x="1104" y="1742"/>
                  </a:lnTo>
                  <a:lnTo>
                    <a:pt x="1100" y="1756"/>
                  </a:lnTo>
                  <a:lnTo>
                    <a:pt x="1100" y="1770"/>
                  </a:lnTo>
                  <a:lnTo>
                    <a:pt x="1100" y="1782"/>
                  </a:lnTo>
                  <a:lnTo>
                    <a:pt x="1098" y="1790"/>
                  </a:lnTo>
                  <a:lnTo>
                    <a:pt x="1094" y="1798"/>
                  </a:lnTo>
                  <a:lnTo>
                    <a:pt x="1090" y="1804"/>
                  </a:lnTo>
                  <a:lnTo>
                    <a:pt x="1084" y="1814"/>
                  </a:lnTo>
                  <a:lnTo>
                    <a:pt x="1082" y="1820"/>
                  </a:lnTo>
                  <a:lnTo>
                    <a:pt x="1082" y="1824"/>
                  </a:lnTo>
                  <a:lnTo>
                    <a:pt x="1082" y="1828"/>
                  </a:lnTo>
                  <a:lnTo>
                    <a:pt x="1084" y="1828"/>
                  </a:lnTo>
                  <a:lnTo>
                    <a:pt x="1088" y="1828"/>
                  </a:lnTo>
                  <a:lnTo>
                    <a:pt x="1092" y="1828"/>
                  </a:lnTo>
                  <a:lnTo>
                    <a:pt x="1090" y="1834"/>
                  </a:lnTo>
                  <a:lnTo>
                    <a:pt x="1090" y="1838"/>
                  </a:lnTo>
                  <a:lnTo>
                    <a:pt x="1092" y="1844"/>
                  </a:lnTo>
                  <a:lnTo>
                    <a:pt x="1094" y="1848"/>
                  </a:lnTo>
                  <a:lnTo>
                    <a:pt x="1092" y="1852"/>
                  </a:lnTo>
                  <a:lnTo>
                    <a:pt x="1090" y="1852"/>
                  </a:lnTo>
                  <a:lnTo>
                    <a:pt x="1088" y="1850"/>
                  </a:lnTo>
                  <a:lnTo>
                    <a:pt x="1086" y="1848"/>
                  </a:lnTo>
                  <a:lnTo>
                    <a:pt x="1082" y="1852"/>
                  </a:lnTo>
                  <a:lnTo>
                    <a:pt x="1082" y="1854"/>
                  </a:lnTo>
                  <a:lnTo>
                    <a:pt x="1082" y="1858"/>
                  </a:lnTo>
                  <a:lnTo>
                    <a:pt x="1086" y="1864"/>
                  </a:lnTo>
                  <a:lnTo>
                    <a:pt x="1094" y="1868"/>
                  </a:lnTo>
                  <a:lnTo>
                    <a:pt x="1106" y="1872"/>
                  </a:lnTo>
                  <a:lnTo>
                    <a:pt x="1110" y="1872"/>
                  </a:lnTo>
                  <a:lnTo>
                    <a:pt x="1110" y="1874"/>
                  </a:lnTo>
                  <a:lnTo>
                    <a:pt x="1110" y="1876"/>
                  </a:lnTo>
                  <a:lnTo>
                    <a:pt x="1106" y="1878"/>
                  </a:lnTo>
                  <a:lnTo>
                    <a:pt x="1104" y="1880"/>
                  </a:lnTo>
                  <a:lnTo>
                    <a:pt x="1098" y="1880"/>
                  </a:lnTo>
                  <a:lnTo>
                    <a:pt x="1094" y="1878"/>
                  </a:lnTo>
                  <a:lnTo>
                    <a:pt x="1090" y="1874"/>
                  </a:lnTo>
                  <a:lnTo>
                    <a:pt x="1084" y="1868"/>
                  </a:lnTo>
                  <a:lnTo>
                    <a:pt x="1082" y="1866"/>
                  </a:lnTo>
                  <a:lnTo>
                    <a:pt x="1080" y="1866"/>
                  </a:lnTo>
                  <a:lnTo>
                    <a:pt x="1080" y="1872"/>
                  </a:lnTo>
                  <a:lnTo>
                    <a:pt x="1080" y="1882"/>
                  </a:lnTo>
                  <a:lnTo>
                    <a:pt x="1078" y="1898"/>
                  </a:lnTo>
                  <a:lnTo>
                    <a:pt x="1074" y="1910"/>
                  </a:lnTo>
                  <a:lnTo>
                    <a:pt x="1072" y="1914"/>
                  </a:lnTo>
                  <a:lnTo>
                    <a:pt x="1068" y="1918"/>
                  </a:lnTo>
                  <a:lnTo>
                    <a:pt x="1066" y="1918"/>
                  </a:lnTo>
                  <a:lnTo>
                    <a:pt x="1062" y="1914"/>
                  </a:lnTo>
                  <a:lnTo>
                    <a:pt x="1056" y="1910"/>
                  </a:lnTo>
                  <a:lnTo>
                    <a:pt x="1056" y="1912"/>
                  </a:lnTo>
                  <a:lnTo>
                    <a:pt x="1058" y="1922"/>
                  </a:lnTo>
                  <a:lnTo>
                    <a:pt x="1064" y="1936"/>
                  </a:lnTo>
                  <a:lnTo>
                    <a:pt x="1076" y="1964"/>
                  </a:lnTo>
                  <a:lnTo>
                    <a:pt x="1080" y="1974"/>
                  </a:lnTo>
                  <a:lnTo>
                    <a:pt x="1084" y="1982"/>
                  </a:lnTo>
                  <a:lnTo>
                    <a:pt x="1088" y="1988"/>
                  </a:lnTo>
                  <a:lnTo>
                    <a:pt x="1094" y="1996"/>
                  </a:lnTo>
                  <a:lnTo>
                    <a:pt x="1100" y="2006"/>
                  </a:lnTo>
                  <a:lnTo>
                    <a:pt x="1110" y="2018"/>
                  </a:lnTo>
                  <a:lnTo>
                    <a:pt x="1132" y="2042"/>
                  </a:lnTo>
                  <a:lnTo>
                    <a:pt x="1140" y="2052"/>
                  </a:lnTo>
                  <a:lnTo>
                    <a:pt x="1142" y="2058"/>
                  </a:lnTo>
                  <a:lnTo>
                    <a:pt x="1150" y="2070"/>
                  </a:lnTo>
                  <a:lnTo>
                    <a:pt x="1172" y="2092"/>
                  </a:lnTo>
                  <a:lnTo>
                    <a:pt x="1178" y="2100"/>
                  </a:lnTo>
                  <a:lnTo>
                    <a:pt x="1180" y="2110"/>
                  </a:lnTo>
                  <a:lnTo>
                    <a:pt x="1184" y="2118"/>
                  </a:lnTo>
                  <a:lnTo>
                    <a:pt x="1190" y="2128"/>
                  </a:lnTo>
                  <a:lnTo>
                    <a:pt x="1194" y="2136"/>
                  </a:lnTo>
                  <a:lnTo>
                    <a:pt x="1196" y="2142"/>
                  </a:lnTo>
                  <a:lnTo>
                    <a:pt x="1194" y="2148"/>
                  </a:lnTo>
                  <a:lnTo>
                    <a:pt x="1194" y="2156"/>
                  </a:lnTo>
                  <a:lnTo>
                    <a:pt x="1194" y="2158"/>
                  </a:lnTo>
                  <a:lnTo>
                    <a:pt x="1196" y="2160"/>
                  </a:lnTo>
                  <a:lnTo>
                    <a:pt x="1198" y="2164"/>
                  </a:lnTo>
                  <a:lnTo>
                    <a:pt x="1200" y="2168"/>
                  </a:lnTo>
                  <a:lnTo>
                    <a:pt x="1204" y="2170"/>
                  </a:lnTo>
                  <a:lnTo>
                    <a:pt x="1208" y="2168"/>
                  </a:lnTo>
                  <a:lnTo>
                    <a:pt x="1216" y="2164"/>
                  </a:lnTo>
                  <a:lnTo>
                    <a:pt x="1222" y="2162"/>
                  </a:lnTo>
                  <a:lnTo>
                    <a:pt x="1226" y="2162"/>
                  </a:lnTo>
                  <a:lnTo>
                    <a:pt x="1234" y="2162"/>
                  </a:lnTo>
                  <a:lnTo>
                    <a:pt x="1226" y="2168"/>
                  </a:lnTo>
                  <a:lnTo>
                    <a:pt x="1220" y="2172"/>
                  </a:lnTo>
                  <a:lnTo>
                    <a:pt x="1208" y="2174"/>
                  </a:lnTo>
                  <a:lnTo>
                    <a:pt x="1202" y="2176"/>
                  </a:lnTo>
                  <a:lnTo>
                    <a:pt x="1200" y="2178"/>
                  </a:lnTo>
                  <a:lnTo>
                    <a:pt x="1202" y="2182"/>
                  </a:lnTo>
                  <a:lnTo>
                    <a:pt x="1212" y="2202"/>
                  </a:lnTo>
                  <a:lnTo>
                    <a:pt x="1226" y="2240"/>
                  </a:lnTo>
                  <a:lnTo>
                    <a:pt x="1232" y="2260"/>
                  </a:lnTo>
                  <a:lnTo>
                    <a:pt x="1238" y="2278"/>
                  </a:lnTo>
                  <a:lnTo>
                    <a:pt x="1238" y="2294"/>
                  </a:lnTo>
                  <a:lnTo>
                    <a:pt x="1236" y="2300"/>
                  </a:lnTo>
                  <a:lnTo>
                    <a:pt x="1234" y="2306"/>
                  </a:lnTo>
                  <a:lnTo>
                    <a:pt x="1230" y="2314"/>
                  </a:lnTo>
                  <a:lnTo>
                    <a:pt x="1230" y="2324"/>
                  </a:lnTo>
                  <a:lnTo>
                    <a:pt x="1230" y="2336"/>
                  </a:lnTo>
                  <a:lnTo>
                    <a:pt x="1234" y="2346"/>
                  </a:lnTo>
                  <a:lnTo>
                    <a:pt x="1246" y="2372"/>
                  </a:lnTo>
                  <a:lnTo>
                    <a:pt x="1256" y="2396"/>
                  </a:lnTo>
                  <a:lnTo>
                    <a:pt x="1260" y="2408"/>
                  </a:lnTo>
                  <a:lnTo>
                    <a:pt x="1262" y="2422"/>
                  </a:lnTo>
                  <a:lnTo>
                    <a:pt x="1262" y="2436"/>
                  </a:lnTo>
                  <a:lnTo>
                    <a:pt x="1262" y="2450"/>
                  </a:lnTo>
                  <a:lnTo>
                    <a:pt x="1258" y="2464"/>
                  </a:lnTo>
                  <a:lnTo>
                    <a:pt x="1254" y="2476"/>
                  </a:lnTo>
                  <a:lnTo>
                    <a:pt x="1246" y="2486"/>
                  </a:lnTo>
                  <a:lnTo>
                    <a:pt x="1238" y="2494"/>
                  </a:lnTo>
                  <a:lnTo>
                    <a:pt x="1230" y="2502"/>
                  </a:lnTo>
                  <a:lnTo>
                    <a:pt x="1222" y="2510"/>
                  </a:lnTo>
                  <a:lnTo>
                    <a:pt x="1218" y="2518"/>
                  </a:lnTo>
                  <a:lnTo>
                    <a:pt x="1212" y="2528"/>
                  </a:lnTo>
                  <a:lnTo>
                    <a:pt x="1206" y="2548"/>
                  </a:lnTo>
                  <a:lnTo>
                    <a:pt x="1202" y="2570"/>
                  </a:lnTo>
                  <a:lnTo>
                    <a:pt x="1196" y="2610"/>
                  </a:lnTo>
                  <a:lnTo>
                    <a:pt x="1192" y="2626"/>
                  </a:lnTo>
                  <a:lnTo>
                    <a:pt x="1188" y="2640"/>
                  </a:lnTo>
                  <a:lnTo>
                    <a:pt x="1182" y="2652"/>
                  </a:lnTo>
                  <a:lnTo>
                    <a:pt x="1178" y="2662"/>
                  </a:lnTo>
                  <a:lnTo>
                    <a:pt x="1176" y="2670"/>
                  </a:lnTo>
                  <a:lnTo>
                    <a:pt x="1176" y="2680"/>
                  </a:lnTo>
                  <a:lnTo>
                    <a:pt x="1178" y="2700"/>
                  </a:lnTo>
                  <a:lnTo>
                    <a:pt x="1178" y="2712"/>
                  </a:lnTo>
                  <a:lnTo>
                    <a:pt x="1178" y="2726"/>
                  </a:lnTo>
                  <a:lnTo>
                    <a:pt x="1176" y="2736"/>
                  </a:lnTo>
                  <a:lnTo>
                    <a:pt x="1176" y="2746"/>
                  </a:lnTo>
                  <a:lnTo>
                    <a:pt x="1180" y="2764"/>
                  </a:lnTo>
                  <a:lnTo>
                    <a:pt x="1188" y="2784"/>
                  </a:lnTo>
                  <a:lnTo>
                    <a:pt x="1200" y="2804"/>
                  </a:lnTo>
                  <a:lnTo>
                    <a:pt x="1222" y="2850"/>
                  </a:lnTo>
                  <a:lnTo>
                    <a:pt x="1234" y="2876"/>
                  </a:lnTo>
                  <a:lnTo>
                    <a:pt x="1242" y="2904"/>
                  </a:lnTo>
                  <a:lnTo>
                    <a:pt x="1250" y="2930"/>
                  </a:lnTo>
                  <a:lnTo>
                    <a:pt x="1260" y="2946"/>
                  </a:lnTo>
                  <a:lnTo>
                    <a:pt x="1268" y="2958"/>
                  </a:lnTo>
                  <a:lnTo>
                    <a:pt x="1276" y="2966"/>
                  </a:lnTo>
                  <a:lnTo>
                    <a:pt x="1284" y="2976"/>
                  </a:lnTo>
                  <a:lnTo>
                    <a:pt x="1288" y="2990"/>
                  </a:lnTo>
                  <a:lnTo>
                    <a:pt x="1288" y="3008"/>
                  </a:lnTo>
                  <a:lnTo>
                    <a:pt x="1286" y="3038"/>
                  </a:lnTo>
                  <a:lnTo>
                    <a:pt x="1284" y="3052"/>
                  </a:lnTo>
                  <a:lnTo>
                    <a:pt x="1286" y="3070"/>
                  </a:lnTo>
                  <a:lnTo>
                    <a:pt x="1294" y="3112"/>
                  </a:lnTo>
                  <a:lnTo>
                    <a:pt x="1304" y="3156"/>
                  </a:lnTo>
                  <a:lnTo>
                    <a:pt x="1308" y="3178"/>
                  </a:lnTo>
                  <a:lnTo>
                    <a:pt x="1310" y="3200"/>
                  </a:lnTo>
                  <a:lnTo>
                    <a:pt x="1312" y="3220"/>
                  </a:lnTo>
                  <a:lnTo>
                    <a:pt x="1318" y="3238"/>
                  </a:lnTo>
                  <a:lnTo>
                    <a:pt x="1326" y="3254"/>
                  </a:lnTo>
                  <a:lnTo>
                    <a:pt x="1334" y="3266"/>
                  </a:lnTo>
                  <a:lnTo>
                    <a:pt x="1342" y="3278"/>
                  </a:lnTo>
                  <a:lnTo>
                    <a:pt x="1352" y="3286"/>
                  </a:lnTo>
                  <a:lnTo>
                    <a:pt x="1366" y="3302"/>
                  </a:lnTo>
                  <a:lnTo>
                    <a:pt x="1376" y="3316"/>
                  </a:lnTo>
                  <a:lnTo>
                    <a:pt x="1384" y="3330"/>
                  </a:lnTo>
                  <a:lnTo>
                    <a:pt x="1388" y="3344"/>
                  </a:lnTo>
                  <a:lnTo>
                    <a:pt x="1392" y="3358"/>
                  </a:lnTo>
                  <a:lnTo>
                    <a:pt x="1396" y="3374"/>
                  </a:lnTo>
                  <a:lnTo>
                    <a:pt x="1402" y="3392"/>
                  </a:lnTo>
                  <a:lnTo>
                    <a:pt x="1410" y="3414"/>
                  </a:lnTo>
                  <a:lnTo>
                    <a:pt x="1424" y="3436"/>
                  </a:lnTo>
                  <a:lnTo>
                    <a:pt x="1436" y="3458"/>
                  </a:lnTo>
                  <a:lnTo>
                    <a:pt x="1444" y="3474"/>
                  </a:lnTo>
                  <a:lnTo>
                    <a:pt x="1446" y="3490"/>
                  </a:lnTo>
                  <a:lnTo>
                    <a:pt x="1446" y="3502"/>
                  </a:lnTo>
                  <a:lnTo>
                    <a:pt x="1442" y="3510"/>
                  </a:lnTo>
                  <a:lnTo>
                    <a:pt x="1438" y="3516"/>
                  </a:lnTo>
                  <a:lnTo>
                    <a:pt x="1434" y="3518"/>
                  </a:lnTo>
                  <a:lnTo>
                    <a:pt x="1432" y="3518"/>
                  </a:lnTo>
                  <a:lnTo>
                    <a:pt x="1430" y="3516"/>
                  </a:lnTo>
                  <a:lnTo>
                    <a:pt x="1426" y="3518"/>
                  </a:lnTo>
                  <a:lnTo>
                    <a:pt x="1424" y="3518"/>
                  </a:lnTo>
                  <a:lnTo>
                    <a:pt x="1424" y="3522"/>
                  </a:lnTo>
                  <a:lnTo>
                    <a:pt x="1424" y="3526"/>
                  </a:lnTo>
                  <a:lnTo>
                    <a:pt x="1424" y="3532"/>
                  </a:lnTo>
                  <a:lnTo>
                    <a:pt x="1428" y="3538"/>
                  </a:lnTo>
                  <a:lnTo>
                    <a:pt x="1432" y="3546"/>
                  </a:lnTo>
                  <a:lnTo>
                    <a:pt x="1442" y="3558"/>
                  </a:lnTo>
                  <a:lnTo>
                    <a:pt x="1446" y="3568"/>
                  </a:lnTo>
                  <a:lnTo>
                    <a:pt x="1448" y="3574"/>
                  </a:lnTo>
                  <a:lnTo>
                    <a:pt x="1444" y="3580"/>
                  </a:lnTo>
                  <a:lnTo>
                    <a:pt x="1442" y="3582"/>
                  </a:lnTo>
                  <a:lnTo>
                    <a:pt x="1442" y="3588"/>
                  </a:lnTo>
                  <a:lnTo>
                    <a:pt x="1442" y="3596"/>
                  </a:lnTo>
                  <a:lnTo>
                    <a:pt x="1446" y="3602"/>
                  </a:lnTo>
                  <a:lnTo>
                    <a:pt x="1448" y="3602"/>
                  </a:lnTo>
                  <a:lnTo>
                    <a:pt x="1448" y="3598"/>
                  </a:lnTo>
                  <a:lnTo>
                    <a:pt x="1450" y="3594"/>
                  </a:lnTo>
                  <a:lnTo>
                    <a:pt x="1452" y="3590"/>
                  </a:lnTo>
                  <a:lnTo>
                    <a:pt x="1454" y="3588"/>
                  </a:lnTo>
                  <a:lnTo>
                    <a:pt x="1458" y="3588"/>
                  </a:lnTo>
                  <a:lnTo>
                    <a:pt x="1460" y="3588"/>
                  </a:lnTo>
                  <a:lnTo>
                    <a:pt x="1462" y="3590"/>
                  </a:lnTo>
                  <a:lnTo>
                    <a:pt x="1464" y="3592"/>
                  </a:lnTo>
                  <a:lnTo>
                    <a:pt x="1464" y="3596"/>
                  </a:lnTo>
                  <a:lnTo>
                    <a:pt x="1464" y="3602"/>
                  </a:lnTo>
                  <a:lnTo>
                    <a:pt x="1466" y="3604"/>
                  </a:lnTo>
                  <a:lnTo>
                    <a:pt x="1470" y="3606"/>
                  </a:lnTo>
                  <a:lnTo>
                    <a:pt x="1472" y="3606"/>
                  </a:lnTo>
                  <a:lnTo>
                    <a:pt x="1478" y="3606"/>
                  </a:lnTo>
                  <a:lnTo>
                    <a:pt x="1480" y="3608"/>
                  </a:lnTo>
                  <a:lnTo>
                    <a:pt x="1482" y="3612"/>
                  </a:lnTo>
                  <a:lnTo>
                    <a:pt x="1484" y="3618"/>
                  </a:lnTo>
                  <a:lnTo>
                    <a:pt x="1486" y="3620"/>
                  </a:lnTo>
                  <a:lnTo>
                    <a:pt x="1490" y="3620"/>
                  </a:lnTo>
                  <a:lnTo>
                    <a:pt x="1494" y="3624"/>
                  </a:lnTo>
                  <a:lnTo>
                    <a:pt x="1496" y="3628"/>
                  </a:lnTo>
                  <a:lnTo>
                    <a:pt x="1500" y="3626"/>
                  </a:lnTo>
                  <a:lnTo>
                    <a:pt x="1506" y="3626"/>
                  </a:lnTo>
                  <a:lnTo>
                    <a:pt x="1510" y="3626"/>
                  </a:lnTo>
                  <a:lnTo>
                    <a:pt x="1514" y="3628"/>
                  </a:lnTo>
                  <a:lnTo>
                    <a:pt x="1516" y="3626"/>
                  </a:lnTo>
                  <a:lnTo>
                    <a:pt x="1520" y="3620"/>
                  </a:lnTo>
                  <a:lnTo>
                    <a:pt x="1526" y="3612"/>
                  </a:lnTo>
                  <a:lnTo>
                    <a:pt x="1532" y="3610"/>
                  </a:lnTo>
                  <a:lnTo>
                    <a:pt x="1540" y="3608"/>
                  </a:lnTo>
                  <a:lnTo>
                    <a:pt x="1552" y="3606"/>
                  </a:lnTo>
                  <a:lnTo>
                    <a:pt x="1558" y="3608"/>
                  </a:lnTo>
                  <a:lnTo>
                    <a:pt x="1564" y="3608"/>
                  </a:lnTo>
                  <a:lnTo>
                    <a:pt x="1576" y="3604"/>
                  </a:lnTo>
                  <a:lnTo>
                    <a:pt x="1584" y="3602"/>
                  </a:lnTo>
                  <a:lnTo>
                    <a:pt x="1590" y="3598"/>
                  </a:lnTo>
                  <a:lnTo>
                    <a:pt x="1594" y="3592"/>
                  </a:lnTo>
                  <a:lnTo>
                    <a:pt x="1600" y="3586"/>
                  </a:lnTo>
                  <a:lnTo>
                    <a:pt x="1602" y="3586"/>
                  </a:lnTo>
                  <a:lnTo>
                    <a:pt x="1608" y="3584"/>
                  </a:lnTo>
                  <a:lnTo>
                    <a:pt x="1620" y="3584"/>
                  </a:lnTo>
                  <a:lnTo>
                    <a:pt x="1632" y="3588"/>
                  </a:lnTo>
                  <a:lnTo>
                    <a:pt x="1642" y="3590"/>
                  </a:lnTo>
                  <a:lnTo>
                    <a:pt x="1648" y="3590"/>
                  </a:lnTo>
                  <a:lnTo>
                    <a:pt x="1652" y="3586"/>
                  </a:lnTo>
                  <a:lnTo>
                    <a:pt x="1656" y="3586"/>
                  </a:lnTo>
                  <a:lnTo>
                    <a:pt x="1664" y="3586"/>
                  </a:lnTo>
                  <a:lnTo>
                    <a:pt x="1678" y="3592"/>
                  </a:lnTo>
                  <a:lnTo>
                    <a:pt x="1686" y="3594"/>
                  </a:lnTo>
                  <a:lnTo>
                    <a:pt x="1694" y="3594"/>
                  </a:lnTo>
                  <a:lnTo>
                    <a:pt x="1702" y="3594"/>
                  </a:lnTo>
                  <a:lnTo>
                    <a:pt x="1706" y="3590"/>
                  </a:lnTo>
                  <a:lnTo>
                    <a:pt x="1712" y="3584"/>
                  </a:lnTo>
                  <a:lnTo>
                    <a:pt x="1718" y="3582"/>
                  </a:lnTo>
                  <a:lnTo>
                    <a:pt x="1724" y="3584"/>
                  </a:lnTo>
                  <a:lnTo>
                    <a:pt x="1730" y="3584"/>
                  </a:lnTo>
                  <a:lnTo>
                    <a:pt x="1738" y="3586"/>
                  </a:lnTo>
                  <a:lnTo>
                    <a:pt x="1740" y="3584"/>
                  </a:lnTo>
                  <a:lnTo>
                    <a:pt x="1740" y="3580"/>
                  </a:lnTo>
                  <a:lnTo>
                    <a:pt x="1740" y="3574"/>
                  </a:lnTo>
                  <a:lnTo>
                    <a:pt x="1742" y="3572"/>
                  </a:lnTo>
                  <a:lnTo>
                    <a:pt x="1748" y="3572"/>
                  </a:lnTo>
                  <a:lnTo>
                    <a:pt x="1756" y="3572"/>
                  </a:lnTo>
                  <a:lnTo>
                    <a:pt x="1764" y="3572"/>
                  </a:lnTo>
                  <a:lnTo>
                    <a:pt x="1774" y="3570"/>
                  </a:lnTo>
                  <a:lnTo>
                    <a:pt x="1782" y="3568"/>
                  </a:lnTo>
                  <a:lnTo>
                    <a:pt x="1792" y="3562"/>
                  </a:lnTo>
                  <a:lnTo>
                    <a:pt x="1810" y="3550"/>
                  </a:lnTo>
                  <a:lnTo>
                    <a:pt x="1832" y="3532"/>
                  </a:lnTo>
                  <a:lnTo>
                    <a:pt x="1858" y="3506"/>
                  </a:lnTo>
                  <a:lnTo>
                    <a:pt x="1870" y="3490"/>
                  </a:lnTo>
                  <a:lnTo>
                    <a:pt x="1884" y="3472"/>
                  </a:lnTo>
                  <a:lnTo>
                    <a:pt x="1892" y="3462"/>
                  </a:lnTo>
                  <a:lnTo>
                    <a:pt x="1898" y="3456"/>
                  </a:lnTo>
                  <a:lnTo>
                    <a:pt x="1912" y="3442"/>
                  </a:lnTo>
                  <a:lnTo>
                    <a:pt x="1920" y="3432"/>
                  </a:lnTo>
                  <a:lnTo>
                    <a:pt x="1930" y="3418"/>
                  </a:lnTo>
                  <a:lnTo>
                    <a:pt x="1940" y="3398"/>
                  </a:lnTo>
                  <a:lnTo>
                    <a:pt x="1952" y="3372"/>
                  </a:lnTo>
                  <a:lnTo>
                    <a:pt x="1968" y="3344"/>
                  </a:lnTo>
                  <a:lnTo>
                    <a:pt x="1980" y="3324"/>
                  </a:lnTo>
                  <a:lnTo>
                    <a:pt x="1992" y="3314"/>
                  </a:lnTo>
                  <a:lnTo>
                    <a:pt x="2002" y="3304"/>
                  </a:lnTo>
                  <a:lnTo>
                    <a:pt x="2010" y="3294"/>
                  </a:lnTo>
                  <a:lnTo>
                    <a:pt x="2018" y="3276"/>
                  </a:lnTo>
                  <a:lnTo>
                    <a:pt x="2026" y="3250"/>
                  </a:lnTo>
                  <a:lnTo>
                    <a:pt x="2030" y="3210"/>
                  </a:lnTo>
                  <a:lnTo>
                    <a:pt x="2034" y="3182"/>
                  </a:lnTo>
                  <a:lnTo>
                    <a:pt x="2032" y="3176"/>
                  </a:lnTo>
                  <a:lnTo>
                    <a:pt x="2030" y="3176"/>
                  </a:lnTo>
                  <a:lnTo>
                    <a:pt x="2026" y="3176"/>
                  </a:lnTo>
                  <a:lnTo>
                    <a:pt x="2024" y="3176"/>
                  </a:lnTo>
                  <a:lnTo>
                    <a:pt x="2022" y="3170"/>
                  </a:lnTo>
                  <a:lnTo>
                    <a:pt x="2020" y="3164"/>
                  </a:lnTo>
                  <a:lnTo>
                    <a:pt x="2024" y="3156"/>
                  </a:lnTo>
                  <a:lnTo>
                    <a:pt x="2028" y="3148"/>
                  </a:lnTo>
                  <a:lnTo>
                    <a:pt x="2036" y="3140"/>
                  </a:lnTo>
                  <a:lnTo>
                    <a:pt x="2046" y="3132"/>
                  </a:lnTo>
                  <a:lnTo>
                    <a:pt x="2056" y="3126"/>
                  </a:lnTo>
                  <a:lnTo>
                    <a:pt x="2070" y="3118"/>
                  </a:lnTo>
                  <a:lnTo>
                    <a:pt x="2084" y="3114"/>
                  </a:lnTo>
                  <a:lnTo>
                    <a:pt x="2096" y="3108"/>
                  </a:lnTo>
                  <a:lnTo>
                    <a:pt x="2108" y="3100"/>
                  </a:lnTo>
                  <a:lnTo>
                    <a:pt x="2118" y="3094"/>
                  </a:lnTo>
                  <a:lnTo>
                    <a:pt x="2126" y="3086"/>
                  </a:lnTo>
                  <a:lnTo>
                    <a:pt x="2132" y="3078"/>
                  </a:lnTo>
                  <a:lnTo>
                    <a:pt x="2136" y="3070"/>
                  </a:lnTo>
                  <a:lnTo>
                    <a:pt x="2136" y="3062"/>
                  </a:lnTo>
                  <a:lnTo>
                    <a:pt x="2134" y="3056"/>
                  </a:lnTo>
                  <a:lnTo>
                    <a:pt x="2130" y="3050"/>
                  </a:lnTo>
                  <a:lnTo>
                    <a:pt x="2130" y="3044"/>
                  </a:lnTo>
                  <a:lnTo>
                    <a:pt x="2132" y="3034"/>
                  </a:lnTo>
                  <a:lnTo>
                    <a:pt x="2136" y="3016"/>
                  </a:lnTo>
                  <a:lnTo>
                    <a:pt x="2138" y="3006"/>
                  </a:lnTo>
                  <a:lnTo>
                    <a:pt x="2138" y="2990"/>
                  </a:lnTo>
                  <a:lnTo>
                    <a:pt x="2136" y="2972"/>
                  </a:lnTo>
                  <a:lnTo>
                    <a:pt x="2136" y="2970"/>
                  </a:lnTo>
                  <a:lnTo>
                    <a:pt x="2134" y="2972"/>
                  </a:lnTo>
                  <a:lnTo>
                    <a:pt x="2132" y="2974"/>
                  </a:lnTo>
                  <a:lnTo>
                    <a:pt x="2130" y="2974"/>
                  </a:lnTo>
                  <a:lnTo>
                    <a:pt x="2128" y="2972"/>
                  </a:lnTo>
                  <a:lnTo>
                    <a:pt x="2126" y="2962"/>
                  </a:lnTo>
                  <a:lnTo>
                    <a:pt x="2120" y="2934"/>
                  </a:lnTo>
                  <a:lnTo>
                    <a:pt x="2120" y="2920"/>
                  </a:lnTo>
                  <a:lnTo>
                    <a:pt x="2118" y="2910"/>
                  </a:lnTo>
                  <a:lnTo>
                    <a:pt x="2108" y="2896"/>
                  </a:lnTo>
                  <a:lnTo>
                    <a:pt x="2104" y="2890"/>
                  </a:lnTo>
                  <a:lnTo>
                    <a:pt x="2102" y="2886"/>
                  </a:lnTo>
                  <a:lnTo>
                    <a:pt x="2102" y="2878"/>
                  </a:lnTo>
                  <a:lnTo>
                    <a:pt x="2104" y="2870"/>
                  </a:lnTo>
                  <a:lnTo>
                    <a:pt x="2104" y="2860"/>
                  </a:lnTo>
                  <a:lnTo>
                    <a:pt x="2104" y="2854"/>
                  </a:lnTo>
                  <a:lnTo>
                    <a:pt x="2108" y="2854"/>
                  </a:lnTo>
                  <a:lnTo>
                    <a:pt x="2114" y="2852"/>
                  </a:lnTo>
                  <a:lnTo>
                    <a:pt x="2120" y="2848"/>
                  </a:lnTo>
                  <a:lnTo>
                    <a:pt x="2126" y="2842"/>
                  </a:lnTo>
                  <a:lnTo>
                    <a:pt x="2136" y="2832"/>
                  </a:lnTo>
                  <a:lnTo>
                    <a:pt x="2144" y="2822"/>
                  </a:lnTo>
                  <a:lnTo>
                    <a:pt x="2150" y="2816"/>
                  </a:lnTo>
                  <a:lnTo>
                    <a:pt x="2160" y="2812"/>
                  </a:lnTo>
                  <a:lnTo>
                    <a:pt x="2166" y="2808"/>
                  </a:lnTo>
                  <a:lnTo>
                    <a:pt x="2170" y="2804"/>
                  </a:lnTo>
                  <a:lnTo>
                    <a:pt x="2178" y="2794"/>
                  </a:lnTo>
                  <a:lnTo>
                    <a:pt x="2186" y="2780"/>
                  </a:lnTo>
                  <a:lnTo>
                    <a:pt x="2196" y="2764"/>
                  </a:lnTo>
                  <a:lnTo>
                    <a:pt x="2206" y="2750"/>
                  </a:lnTo>
                  <a:lnTo>
                    <a:pt x="2216" y="2740"/>
                  </a:lnTo>
                  <a:lnTo>
                    <a:pt x="2226" y="2734"/>
                  </a:lnTo>
                  <a:lnTo>
                    <a:pt x="2236" y="2728"/>
                  </a:lnTo>
                  <a:lnTo>
                    <a:pt x="2246" y="2724"/>
                  </a:lnTo>
                  <a:lnTo>
                    <a:pt x="2266" y="2718"/>
                  </a:lnTo>
                  <a:lnTo>
                    <a:pt x="2276" y="2714"/>
                  </a:lnTo>
                  <a:lnTo>
                    <a:pt x="2284" y="2708"/>
                  </a:lnTo>
                  <a:lnTo>
                    <a:pt x="2294" y="2700"/>
                  </a:lnTo>
                  <a:lnTo>
                    <a:pt x="2302" y="2690"/>
                  </a:lnTo>
                  <a:lnTo>
                    <a:pt x="2320" y="2666"/>
                  </a:lnTo>
                  <a:lnTo>
                    <a:pt x="2336" y="2636"/>
                  </a:lnTo>
                  <a:lnTo>
                    <a:pt x="2344" y="2622"/>
                  </a:lnTo>
                  <a:lnTo>
                    <a:pt x="2344" y="2620"/>
                  </a:lnTo>
                  <a:lnTo>
                    <a:pt x="2344" y="2616"/>
                  </a:lnTo>
                  <a:lnTo>
                    <a:pt x="2348" y="2606"/>
                  </a:lnTo>
                  <a:lnTo>
                    <a:pt x="2350" y="2598"/>
                  </a:lnTo>
                  <a:lnTo>
                    <a:pt x="2352" y="2594"/>
                  </a:lnTo>
                  <a:lnTo>
                    <a:pt x="2350" y="2590"/>
                  </a:lnTo>
                  <a:lnTo>
                    <a:pt x="2348" y="2586"/>
                  </a:lnTo>
                  <a:lnTo>
                    <a:pt x="2344" y="2582"/>
                  </a:lnTo>
                  <a:lnTo>
                    <a:pt x="2340" y="2576"/>
                  </a:lnTo>
                  <a:lnTo>
                    <a:pt x="2338" y="2566"/>
                  </a:lnTo>
                  <a:lnTo>
                    <a:pt x="2338" y="2552"/>
                  </a:lnTo>
                  <a:lnTo>
                    <a:pt x="2338" y="2500"/>
                  </a:lnTo>
                  <a:lnTo>
                    <a:pt x="2338" y="2478"/>
                  </a:lnTo>
                  <a:lnTo>
                    <a:pt x="2334" y="2454"/>
                  </a:lnTo>
                  <a:lnTo>
                    <a:pt x="2334" y="2440"/>
                  </a:lnTo>
                  <a:lnTo>
                    <a:pt x="2334" y="2432"/>
                  </a:lnTo>
                  <a:lnTo>
                    <a:pt x="2338" y="2426"/>
                  </a:lnTo>
                  <a:lnTo>
                    <a:pt x="2342" y="2424"/>
                  </a:lnTo>
                  <a:lnTo>
                    <a:pt x="2344" y="2420"/>
                  </a:lnTo>
                  <a:lnTo>
                    <a:pt x="2344" y="2414"/>
                  </a:lnTo>
                  <a:lnTo>
                    <a:pt x="2340" y="2406"/>
                  </a:lnTo>
                  <a:lnTo>
                    <a:pt x="2334" y="2394"/>
                  </a:lnTo>
                  <a:lnTo>
                    <a:pt x="2324" y="2384"/>
                  </a:lnTo>
                  <a:lnTo>
                    <a:pt x="2318" y="2380"/>
                  </a:lnTo>
                  <a:lnTo>
                    <a:pt x="2312" y="2376"/>
                  </a:lnTo>
                  <a:lnTo>
                    <a:pt x="2308" y="2368"/>
                  </a:lnTo>
                  <a:lnTo>
                    <a:pt x="2304" y="2358"/>
                  </a:lnTo>
                  <a:lnTo>
                    <a:pt x="2302" y="2348"/>
                  </a:lnTo>
                  <a:lnTo>
                    <a:pt x="2300" y="2334"/>
                  </a:lnTo>
                  <a:lnTo>
                    <a:pt x="2292" y="2310"/>
                  </a:lnTo>
                  <a:lnTo>
                    <a:pt x="2288" y="2298"/>
                  </a:lnTo>
                  <a:lnTo>
                    <a:pt x="2288" y="2290"/>
                  </a:lnTo>
                  <a:lnTo>
                    <a:pt x="2288" y="2286"/>
                  </a:lnTo>
                  <a:lnTo>
                    <a:pt x="2290" y="2280"/>
                  </a:lnTo>
                  <a:lnTo>
                    <a:pt x="2292" y="2278"/>
                  </a:lnTo>
                  <a:lnTo>
                    <a:pt x="2294" y="2274"/>
                  </a:lnTo>
                  <a:lnTo>
                    <a:pt x="2294" y="2268"/>
                  </a:lnTo>
                  <a:lnTo>
                    <a:pt x="2292" y="2258"/>
                  </a:lnTo>
                  <a:lnTo>
                    <a:pt x="2288" y="2248"/>
                  </a:lnTo>
                  <a:lnTo>
                    <a:pt x="2288" y="2240"/>
                  </a:lnTo>
                  <a:lnTo>
                    <a:pt x="2290" y="2236"/>
                  </a:lnTo>
                  <a:lnTo>
                    <a:pt x="2292" y="2232"/>
                  </a:lnTo>
                  <a:lnTo>
                    <a:pt x="2294" y="2230"/>
                  </a:lnTo>
                  <a:lnTo>
                    <a:pt x="2296" y="2228"/>
                  </a:lnTo>
                  <a:lnTo>
                    <a:pt x="2296" y="2226"/>
                  </a:lnTo>
                  <a:lnTo>
                    <a:pt x="2294" y="2220"/>
                  </a:lnTo>
                  <a:lnTo>
                    <a:pt x="2282" y="2206"/>
                  </a:lnTo>
                  <a:lnTo>
                    <a:pt x="2272" y="2192"/>
                  </a:lnTo>
                  <a:lnTo>
                    <a:pt x="2268" y="2184"/>
                  </a:lnTo>
                  <a:lnTo>
                    <a:pt x="2266" y="2174"/>
                  </a:lnTo>
                  <a:lnTo>
                    <a:pt x="2268" y="2164"/>
                  </a:lnTo>
                  <a:lnTo>
                    <a:pt x="2272" y="2150"/>
                  </a:lnTo>
                  <a:lnTo>
                    <a:pt x="2276" y="2138"/>
                  </a:lnTo>
                  <a:lnTo>
                    <a:pt x="2278" y="2130"/>
                  </a:lnTo>
                  <a:lnTo>
                    <a:pt x="2282" y="2122"/>
                  </a:lnTo>
                  <a:lnTo>
                    <a:pt x="2288" y="2108"/>
                  </a:lnTo>
                  <a:lnTo>
                    <a:pt x="2304" y="2084"/>
                  </a:lnTo>
                  <a:lnTo>
                    <a:pt x="2308" y="2074"/>
                  </a:lnTo>
                  <a:lnTo>
                    <a:pt x="2310" y="2058"/>
                  </a:lnTo>
                  <a:lnTo>
                    <a:pt x="2312" y="2052"/>
                  </a:lnTo>
                  <a:lnTo>
                    <a:pt x="2314" y="2048"/>
                  </a:lnTo>
                  <a:lnTo>
                    <a:pt x="2320" y="2046"/>
                  </a:lnTo>
                  <a:lnTo>
                    <a:pt x="2322" y="2044"/>
                  </a:lnTo>
                  <a:lnTo>
                    <a:pt x="2324" y="2042"/>
                  </a:lnTo>
                  <a:lnTo>
                    <a:pt x="2324" y="2036"/>
                  </a:lnTo>
                  <a:lnTo>
                    <a:pt x="2322" y="2026"/>
                  </a:lnTo>
                  <a:lnTo>
                    <a:pt x="2324" y="2016"/>
                  </a:lnTo>
                  <a:lnTo>
                    <a:pt x="2326" y="2008"/>
                  </a:lnTo>
                  <a:lnTo>
                    <a:pt x="2332" y="2004"/>
                  </a:lnTo>
                  <a:lnTo>
                    <a:pt x="2338" y="2002"/>
                  </a:lnTo>
                  <a:lnTo>
                    <a:pt x="2350" y="1998"/>
                  </a:lnTo>
                  <a:lnTo>
                    <a:pt x="2354" y="1994"/>
                  </a:lnTo>
                  <a:lnTo>
                    <a:pt x="2354" y="1988"/>
                  </a:lnTo>
                  <a:lnTo>
                    <a:pt x="2352" y="1980"/>
                  </a:lnTo>
                  <a:lnTo>
                    <a:pt x="2356" y="1980"/>
                  </a:lnTo>
                  <a:lnTo>
                    <a:pt x="2360" y="1980"/>
                  </a:lnTo>
                  <a:lnTo>
                    <a:pt x="2366" y="1978"/>
                  </a:lnTo>
                  <a:lnTo>
                    <a:pt x="2372" y="1972"/>
                  </a:lnTo>
                  <a:lnTo>
                    <a:pt x="2380" y="1962"/>
                  </a:lnTo>
                  <a:lnTo>
                    <a:pt x="2388" y="1950"/>
                  </a:lnTo>
                  <a:lnTo>
                    <a:pt x="2390" y="1944"/>
                  </a:lnTo>
                  <a:lnTo>
                    <a:pt x="2394" y="1932"/>
                  </a:lnTo>
                  <a:lnTo>
                    <a:pt x="2396" y="1926"/>
                  </a:lnTo>
                  <a:lnTo>
                    <a:pt x="2400" y="1918"/>
                  </a:lnTo>
                  <a:lnTo>
                    <a:pt x="2408" y="1908"/>
                  </a:lnTo>
                  <a:lnTo>
                    <a:pt x="2422" y="1892"/>
                  </a:lnTo>
                  <a:lnTo>
                    <a:pt x="2450" y="1860"/>
                  </a:lnTo>
                  <a:lnTo>
                    <a:pt x="2470" y="1836"/>
                  </a:lnTo>
                  <a:lnTo>
                    <a:pt x="2494" y="1812"/>
                  </a:lnTo>
                  <a:lnTo>
                    <a:pt x="2532" y="1780"/>
                  </a:lnTo>
                  <a:lnTo>
                    <a:pt x="2556" y="1760"/>
                  </a:lnTo>
                  <a:lnTo>
                    <a:pt x="2580" y="1736"/>
                  </a:lnTo>
                  <a:lnTo>
                    <a:pt x="2604" y="1710"/>
                  </a:lnTo>
                  <a:lnTo>
                    <a:pt x="2626" y="1680"/>
                  </a:lnTo>
                  <a:lnTo>
                    <a:pt x="2646" y="1646"/>
                  </a:lnTo>
                  <a:lnTo>
                    <a:pt x="2666" y="1610"/>
                  </a:lnTo>
                  <a:lnTo>
                    <a:pt x="2686" y="1570"/>
                  </a:lnTo>
                  <a:lnTo>
                    <a:pt x="2702" y="1526"/>
                  </a:lnTo>
                  <a:lnTo>
                    <a:pt x="2712" y="1502"/>
                  </a:lnTo>
                  <a:lnTo>
                    <a:pt x="2722" y="1482"/>
                  </a:lnTo>
                  <a:lnTo>
                    <a:pt x="2738" y="1452"/>
                  </a:lnTo>
                  <a:lnTo>
                    <a:pt x="2750" y="1426"/>
                  </a:lnTo>
                  <a:lnTo>
                    <a:pt x="2752" y="1416"/>
                  </a:lnTo>
                  <a:lnTo>
                    <a:pt x="2754" y="1404"/>
                  </a:lnTo>
                  <a:lnTo>
                    <a:pt x="2758" y="1388"/>
                  </a:lnTo>
                  <a:lnTo>
                    <a:pt x="2762" y="1378"/>
                  </a:lnTo>
                  <a:lnTo>
                    <a:pt x="2768" y="1376"/>
                  </a:lnTo>
                  <a:lnTo>
                    <a:pt x="2772" y="1376"/>
                  </a:lnTo>
                  <a:lnTo>
                    <a:pt x="2776" y="1376"/>
                  </a:lnTo>
                  <a:lnTo>
                    <a:pt x="2770" y="1364"/>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63" name="Freeform 6155"/>
            <p:cNvSpPr>
              <a:spLocks noEditPoints="1"/>
            </p:cNvSpPr>
            <p:nvPr/>
          </p:nvSpPr>
          <p:spPr bwMode="auto">
            <a:xfrm>
              <a:off x="1702266" y="777944"/>
              <a:ext cx="1224470" cy="1775644"/>
            </a:xfrm>
            <a:custGeom>
              <a:avLst/>
              <a:gdLst>
                <a:gd name="T0" fmla="*/ 794599 w 2834"/>
                <a:gd name="T1" fmla="*/ 115556 h 4108"/>
                <a:gd name="T2" fmla="*/ 750173 w 2834"/>
                <a:gd name="T3" fmla="*/ 64762 h 4108"/>
                <a:gd name="T4" fmla="*/ 742557 w 2834"/>
                <a:gd name="T5" fmla="*/ 528256 h 4108"/>
                <a:gd name="T6" fmla="*/ 842833 w 2834"/>
                <a:gd name="T7" fmla="*/ 165080 h 4108"/>
                <a:gd name="T8" fmla="*/ 708285 w 2834"/>
                <a:gd name="T9" fmla="*/ 563811 h 4108"/>
                <a:gd name="T10" fmla="*/ 635933 w 2834"/>
                <a:gd name="T11" fmla="*/ 595557 h 4108"/>
                <a:gd name="T12" fmla="*/ 684167 w 2834"/>
                <a:gd name="T13" fmla="*/ 565081 h 4108"/>
                <a:gd name="T14" fmla="*/ 836487 w 2834"/>
                <a:gd name="T15" fmla="*/ 25397 h 4108"/>
                <a:gd name="T16" fmla="*/ 91392 w 2834"/>
                <a:gd name="T17" fmla="*/ 1043813 h 4108"/>
                <a:gd name="T18" fmla="*/ 44426 w 2834"/>
                <a:gd name="T19" fmla="*/ 1184766 h 4108"/>
                <a:gd name="T20" fmla="*/ 107893 w 2834"/>
                <a:gd name="T21" fmla="*/ 1048892 h 4108"/>
                <a:gd name="T22" fmla="*/ 119317 w 2834"/>
                <a:gd name="T23" fmla="*/ 1116194 h 4108"/>
                <a:gd name="T24" fmla="*/ 171359 w 2834"/>
                <a:gd name="T25" fmla="*/ 1036194 h 4108"/>
                <a:gd name="T26" fmla="*/ 129471 w 2834"/>
                <a:gd name="T27" fmla="*/ 1116194 h 4108"/>
                <a:gd name="T28" fmla="*/ 148511 w 2834"/>
                <a:gd name="T29" fmla="*/ 1240639 h 4108"/>
                <a:gd name="T30" fmla="*/ 200554 w 2834"/>
                <a:gd name="T31" fmla="*/ 1323179 h 4108"/>
                <a:gd name="T32" fmla="*/ 397299 w 2834"/>
                <a:gd name="T33" fmla="*/ 877463 h 4108"/>
                <a:gd name="T34" fmla="*/ 224671 w 2834"/>
                <a:gd name="T35" fmla="*/ 943495 h 4108"/>
                <a:gd name="T36" fmla="*/ 331294 w 2834"/>
                <a:gd name="T37" fmla="*/ 721272 h 4108"/>
                <a:gd name="T38" fmla="*/ 114239 w 2834"/>
                <a:gd name="T39" fmla="*/ 665399 h 4108"/>
                <a:gd name="T40" fmla="*/ 151050 w 2834"/>
                <a:gd name="T41" fmla="*/ 1219051 h 4108"/>
                <a:gd name="T42" fmla="*/ 576275 w 2834"/>
                <a:gd name="T43" fmla="*/ 1158099 h 4108"/>
                <a:gd name="T44" fmla="*/ 580083 w 2834"/>
                <a:gd name="T45" fmla="*/ 1159369 h 4108"/>
                <a:gd name="T46" fmla="*/ 694322 w 2834"/>
                <a:gd name="T47" fmla="*/ 1079368 h 4108"/>
                <a:gd name="T48" fmla="*/ 401107 w 2834"/>
                <a:gd name="T49" fmla="*/ 961273 h 4108"/>
                <a:gd name="T50" fmla="*/ 840295 w 2834"/>
                <a:gd name="T51" fmla="*/ 1010797 h 4108"/>
                <a:gd name="T52" fmla="*/ 605469 w 2834"/>
                <a:gd name="T53" fmla="*/ 1771434 h 4108"/>
                <a:gd name="T54" fmla="*/ 799676 w 2834"/>
                <a:gd name="T55" fmla="*/ 1789212 h 4108"/>
                <a:gd name="T56" fmla="*/ 858065 w 2834"/>
                <a:gd name="T57" fmla="*/ 1842545 h 4108"/>
                <a:gd name="T58" fmla="*/ 1586659 w 2834"/>
                <a:gd name="T59" fmla="*/ 2201912 h 4108"/>
                <a:gd name="T60" fmla="*/ 1488921 w 2834"/>
                <a:gd name="T61" fmla="*/ 2069848 h 4108"/>
                <a:gd name="T62" fmla="*/ 1391183 w 2834"/>
                <a:gd name="T63" fmla="*/ 620954 h 4108"/>
                <a:gd name="T64" fmla="*/ 1212208 w 2834"/>
                <a:gd name="T65" fmla="*/ 568891 h 4108"/>
                <a:gd name="T66" fmla="*/ 974843 w 2834"/>
                <a:gd name="T67" fmla="*/ 468573 h 4108"/>
                <a:gd name="T68" fmla="*/ 856796 w 2834"/>
                <a:gd name="T69" fmla="*/ 514287 h 4108"/>
                <a:gd name="T70" fmla="*/ 732402 w 2834"/>
                <a:gd name="T71" fmla="*/ 544764 h 4108"/>
                <a:gd name="T72" fmla="*/ 657512 w 2834"/>
                <a:gd name="T73" fmla="*/ 642542 h 4108"/>
                <a:gd name="T74" fmla="*/ 562312 w 2834"/>
                <a:gd name="T75" fmla="*/ 758098 h 4108"/>
                <a:gd name="T76" fmla="*/ 446803 w 2834"/>
                <a:gd name="T77" fmla="*/ 830479 h 4108"/>
                <a:gd name="T78" fmla="*/ 396030 w 2834"/>
                <a:gd name="T79" fmla="*/ 911749 h 4108"/>
                <a:gd name="T80" fmla="*/ 482344 w 2834"/>
                <a:gd name="T81" fmla="*/ 1027305 h 4108"/>
                <a:gd name="T82" fmla="*/ 679090 w 2834"/>
                <a:gd name="T83" fmla="*/ 1102226 h 4108"/>
                <a:gd name="T84" fmla="*/ 728594 w 2834"/>
                <a:gd name="T85" fmla="*/ 845717 h 4108"/>
                <a:gd name="T86" fmla="*/ 818716 w 2834"/>
                <a:gd name="T87" fmla="*/ 825399 h 4108"/>
                <a:gd name="T88" fmla="*/ 984998 w 2834"/>
                <a:gd name="T89" fmla="*/ 975241 h 4108"/>
                <a:gd name="T90" fmla="*/ 748903 w 2834"/>
                <a:gd name="T91" fmla="*/ 1168258 h 4108"/>
                <a:gd name="T92" fmla="*/ 514078 w 2834"/>
                <a:gd name="T93" fmla="*/ 1158099 h 4108"/>
                <a:gd name="T94" fmla="*/ 486152 w 2834"/>
                <a:gd name="T95" fmla="*/ 1146670 h 4108"/>
                <a:gd name="T96" fmla="*/ 392222 w 2834"/>
                <a:gd name="T97" fmla="*/ 1235559 h 4108"/>
                <a:gd name="T98" fmla="*/ 185322 w 2834"/>
                <a:gd name="T99" fmla="*/ 1389211 h 4108"/>
                <a:gd name="T100" fmla="*/ 171359 w 2834"/>
                <a:gd name="T101" fmla="*/ 1584767 h 4108"/>
                <a:gd name="T102" fmla="*/ 180244 w 2834"/>
                <a:gd name="T103" fmla="*/ 1823498 h 4108"/>
                <a:gd name="T104" fmla="*/ 542003 w 2834"/>
                <a:gd name="T105" fmla="*/ 1610164 h 4108"/>
                <a:gd name="T106" fmla="*/ 628317 w 2834"/>
                <a:gd name="T107" fmla="*/ 1615243 h 4108"/>
                <a:gd name="T108" fmla="*/ 786983 w 2834"/>
                <a:gd name="T109" fmla="*/ 1730799 h 4108"/>
                <a:gd name="T110" fmla="*/ 884721 w 2834"/>
                <a:gd name="T111" fmla="*/ 1789212 h 4108"/>
                <a:gd name="T112" fmla="*/ 972305 w 2834"/>
                <a:gd name="T113" fmla="*/ 1674926 h 4108"/>
                <a:gd name="T114" fmla="*/ 1124624 w 2834"/>
                <a:gd name="T115" fmla="*/ 1530163 h 4108"/>
                <a:gd name="T116" fmla="*/ 1213477 w 2834"/>
                <a:gd name="T117" fmla="*/ 1530163 h 4108"/>
                <a:gd name="T118" fmla="*/ 976113 w 2834"/>
                <a:gd name="T119" fmla="*/ 1692704 h 4108"/>
                <a:gd name="T120" fmla="*/ 1042118 w 2834"/>
                <a:gd name="T121" fmla="*/ 1838736 h 4108"/>
                <a:gd name="T122" fmla="*/ 1153819 w 2834"/>
                <a:gd name="T123" fmla="*/ 2114292 h 4108"/>
                <a:gd name="T124" fmla="*/ 1426724 w 2834"/>
                <a:gd name="T125" fmla="*/ 2595564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grpFill/>
            <a:ln w="952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sp>
          <p:nvSpPr>
            <p:cNvPr id="164" name="Freeform 6156"/>
            <p:cNvSpPr>
              <a:spLocks noEditPoints="1"/>
            </p:cNvSpPr>
            <p:nvPr/>
          </p:nvSpPr>
          <p:spPr bwMode="auto">
            <a:xfrm>
              <a:off x="2654391" y="727149"/>
              <a:ext cx="2532157" cy="2364644"/>
            </a:xfrm>
            <a:custGeom>
              <a:avLst/>
              <a:gdLst>
                <a:gd name="T0" fmla="*/ 334096 w 5856"/>
                <a:gd name="T1" fmla="*/ 341505 h 5472"/>
                <a:gd name="T2" fmla="*/ 374746 w 5856"/>
                <a:gd name="T3" fmla="*/ 60938 h 5472"/>
                <a:gd name="T4" fmla="*/ 2452998 w 5856"/>
                <a:gd name="T5" fmla="*/ 316114 h 5472"/>
                <a:gd name="T6" fmla="*/ 3177084 w 5856"/>
                <a:gd name="T7" fmla="*/ 608108 h 5472"/>
                <a:gd name="T8" fmla="*/ 2139228 w 5856"/>
                <a:gd name="T9" fmla="*/ 481154 h 5472"/>
                <a:gd name="T10" fmla="*/ 256606 w 5856"/>
                <a:gd name="T11" fmla="*/ 559865 h 5472"/>
                <a:gd name="T12" fmla="*/ 48272 w 5856"/>
                <a:gd name="T13" fmla="*/ 76172 h 5472"/>
                <a:gd name="T14" fmla="*/ 461128 w 5856"/>
                <a:gd name="T15" fmla="*/ 11426 h 5472"/>
                <a:gd name="T16" fmla="*/ 438262 w 5856"/>
                <a:gd name="T17" fmla="*/ 78711 h 5472"/>
                <a:gd name="T18" fmla="*/ 1814025 w 5856"/>
                <a:gd name="T19" fmla="*/ 3336340 h 5472"/>
                <a:gd name="T20" fmla="*/ 2066820 w 5856"/>
                <a:gd name="T21" fmla="*/ 2794248 h 5472"/>
                <a:gd name="T22" fmla="*/ 2090956 w 5856"/>
                <a:gd name="T23" fmla="*/ 2845030 h 5472"/>
                <a:gd name="T24" fmla="*/ 2021088 w 5856"/>
                <a:gd name="T25" fmla="*/ 2668564 h 5472"/>
                <a:gd name="T26" fmla="*/ 2068090 w 5856"/>
                <a:gd name="T27" fmla="*/ 2759971 h 5472"/>
                <a:gd name="T28" fmla="*/ 2012196 w 5856"/>
                <a:gd name="T29" fmla="*/ 2762510 h 5472"/>
                <a:gd name="T30" fmla="*/ 2125255 w 5856"/>
                <a:gd name="T31" fmla="*/ 3088781 h 5472"/>
                <a:gd name="T32" fmla="*/ 2097307 w 5856"/>
                <a:gd name="T33" fmla="*/ 1976667 h 5472"/>
                <a:gd name="T34" fmla="*/ 2010925 w 5856"/>
                <a:gd name="T35" fmla="*/ 3324914 h 5472"/>
                <a:gd name="T36" fmla="*/ 2102389 w 5856"/>
                <a:gd name="T37" fmla="*/ 1863679 h 5472"/>
                <a:gd name="T38" fmla="*/ 1256352 w 5856"/>
                <a:gd name="T39" fmla="*/ 2824717 h 5472"/>
                <a:gd name="T40" fmla="*/ 1637450 w 5856"/>
                <a:gd name="T41" fmla="*/ 2959288 h 5472"/>
                <a:gd name="T42" fmla="*/ 1636179 w 5856"/>
                <a:gd name="T43" fmla="*/ 3313488 h 5472"/>
                <a:gd name="T44" fmla="*/ 1580285 w 5856"/>
                <a:gd name="T45" fmla="*/ 3222082 h 5472"/>
                <a:gd name="T46" fmla="*/ 1342734 w 5856"/>
                <a:gd name="T47" fmla="*/ 2956749 h 5472"/>
                <a:gd name="T48" fmla="*/ 5081 w 5856"/>
                <a:gd name="T49" fmla="*/ 3446790 h 5472"/>
                <a:gd name="T50" fmla="*/ 2179879 w 5856"/>
                <a:gd name="T51" fmla="*/ 2182332 h 5472"/>
                <a:gd name="T52" fmla="*/ 2291667 w 5856"/>
                <a:gd name="T53" fmla="*/ 2007136 h 5472"/>
                <a:gd name="T54" fmla="*/ 1948679 w 5856"/>
                <a:gd name="T55" fmla="*/ 3044347 h 5472"/>
                <a:gd name="T56" fmla="*/ 1984248 w 5856"/>
                <a:gd name="T57" fmla="*/ 3100206 h 5472"/>
                <a:gd name="T58" fmla="*/ 1942328 w 5856"/>
                <a:gd name="T59" fmla="*/ 2744736 h 5472"/>
                <a:gd name="T60" fmla="*/ 2132876 w 5856"/>
                <a:gd name="T61" fmla="*/ 3114171 h 5472"/>
                <a:gd name="T62" fmla="*/ 2483486 w 5856"/>
                <a:gd name="T63" fmla="*/ 1744342 h 5472"/>
                <a:gd name="T64" fmla="*/ 2336129 w 5856"/>
                <a:gd name="T65" fmla="*/ 1971589 h 5472"/>
                <a:gd name="T66" fmla="*/ 2107470 w 5856"/>
                <a:gd name="T67" fmla="*/ 1984284 h 5472"/>
                <a:gd name="T68" fmla="*/ 2536840 w 5856"/>
                <a:gd name="T69" fmla="*/ 1350786 h 5472"/>
                <a:gd name="T70" fmla="*/ 2451728 w 5856"/>
                <a:gd name="T71" fmla="*/ 1727838 h 5472"/>
                <a:gd name="T72" fmla="*/ 2022358 w 5856"/>
                <a:gd name="T73" fmla="*/ 2660947 h 5472"/>
                <a:gd name="T74" fmla="*/ 1906759 w 5856"/>
                <a:gd name="T75" fmla="*/ 2780283 h 5472"/>
                <a:gd name="T76" fmla="*/ 2087145 w 5856"/>
                <a:gd name="T77" fmla="*/ 2730772 h 5472"/>
                <a:gd name="T78" fmla="*/ 1878811 w 5856"/>
                <a:gd name="T79" fmla="*/ 2870420 h 5472"/>
                <a:gd name="T80" fmla="*/ 1669208 w 5856"/>
                <a:gd name="T81" fmla="*/ 3111632 h 5472"/>
                <a:gd name="T82" fmla="*/ 2046494 w 5856"/>
                <a:gd name="T83" fmla="*/ 2306747 h 5472"/>
                <a:gd name="T84" fmla="*/ 3226627 w 5856"/>
                <a:gd name="T85" fmla="*/ 603030 h 5472"/>
                <a:gd name="T86" fmla="*/ 2160824 w 5856"/>
                <a:gd name="T87" fmla="*/ 505275 h 5472"/>
                <a:gd name="T88" fmla="*/ 1448171 w 5856"/>
                <a:gd name="T89" fmla="*/ 275489 h 5472"/>
                <a:gd name="T90" fmla="*/ 899390 w 5856"/>
                <a:gd name="T91" fmla="*/ 483693 h 5472"/>
                <a:gd name="T92" fmla="*/ 736789 w 5856"/>
                <a:gd name="T93" fmla="*/ 700784 h 5472"/>
                <a:gd name="T94" fmla="*/ 137195 w 5856"/>
                <a:gd name="T95" fmla="*/ 684280 h 5472"/>
                <a:gd name="T96" fmla="*/ 415396 w 5856"/>
                <a:gd name="T97" fmla="*/ 2273739 h 5472"/>
                <a:gd name="T98" fmla="*/ 814279 w 5856"/>
                <a:gd name="T99" fmla="*/ 2748545 h 5472"/>
                <a:gd name="T100" fmla="*/ 1185214 w 5856"/>
                <a:gd name="T101" fmla="*/ 2338485 h 5472"/>
                <a:gd name="T102" fmla="*/ 1393547 w 5856"/>
                <a:gd name="T103" fmla="*/ 2695225 h 5472"/>
                <a:gd name="T104" fmla="*/ 1451982 w 5856"/>
                <a:gd name="T105" fmla="*/ 2856456 h 5472"/>
                <a:gd name="T106" fmla="*/ 1629828 w 5856"/>
                <a:gd name="T107" fmla="*/ 2740928 h 5472"/>
                <a:gd name="T108" fmla="*/ 1744157 w 5856"/>
                <a:gd name="T109" fmla="*/ 2391805 h 5472"/>
                <a:gd name="T110" fmla="*/ 1933435 w 5856"/>
                <a:gd name="T111" fmla="*/ 2254696 h 5472"/>
                <a:gd name="T112" fmla="*/ 1986789 w 5856"/>
                <a:gd name="T113" fmla="*/ 2059187 h 5472"/>
                <a:gd name="T114" fmla="*/ 1905488 w 5856"/>
                <a:gd name="T115" fmla="*/ 1812897 h 5472"/>
                <a:gd name="T116" fmla="*/ 2103659 w 5856"/>
                <a:gd name="T117" fmla="*/ 1858600 h 5472"/>
                <a:gd name="T118" fmla="*/ 2129066 w 5856"/>
                <a:gd name="T119" fmla="*/ 1809089 h 5472"/>
                <a:gd name="T120" fmla="*/ 2413618 w 5856"/>
                <a:gd name="T121" fmla="*/ 1277153 h 5472"/>
                <a:gd name="T122" fmla="*/ 3003049 w 5856"/>
                <a:gd name="T123" fmla="*/ 983890 h 5472"/>
                <a:gd name="T124" fmla="*/ 3079269 w 5856"/>
                <a:gd name="T125" fmla="*/ 1027054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grpFill/>
            <a:ln w="3175">
              <a:noFill/>
              <a:round/>
            </a:ln>
            <a:effectLst/>
          </p:spPr>
          <p:txBody>
            <a:bodyPr/>
            <a:lstStyle/>
            <a:p>
              <a:pPr defTabSz="914478" fontAlgn="ctr">
                <a:defRPr/>
              </a:pPr>
              <a:endParaRPr lang="en-US" sz="1799" noProof="1">
                <a:solidFill>
                  <a:srgbClr val="44546A"/>
                </a:solidFill>
                <a:ea typeface="华文细黑" panose="02010600040101010101" charset="-122"/>
                <a:cs typeface="Huawei Sans" panose="020C0503030203020204" pitchFamily="34" charset="0"/>
              </a:endParaRPr>
            </a:p>
          </p:txBody>
        </p:sp>
      </p:grpSp>
      <p:grpSp>
        <p:nvGrpSpPr>
          <p:cNvPr id="19506" name="组合 172"/>
          <p:cNvGrpSpPr/>
          <p:nvPr/>
        </p:nvGrpSpPr>
        <p:grpSpPr bwMode="auto">
          <a:xfrm>
            <a:off x="3665933" y="5177743"/>
            <a:ext cx="847471" cy="848663"/>
            <a:chOff x="14662" y="16101"/>
            <a:chExt cx="2670" cy="2670"/>
          </a:xfrm>
        </p:grpSpPr>
        <p:sp>
          <p:nvSpPr>
            <p:cNvPr id="170" name="椭圆 169"/>
            <p:cNvSpPr/>
            <p:nvPr/>
          </p:nvSpPr>
          <p:spPr>
            <a:xfrm>
              <a:off x="14662" y="16101"/>
              <a:ext cx="2670" cy="2671"/>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8" fontAlgn="ctr">
                <a:defRPr/>
              </a:pPr>
              <a:endParaRPr lang="en-US" altLang="zh-CN" sz="1799" noProof="1">
                <a:solidFill>
                  <a:prstClr val="white"/>
                </a:solidFill>
                <a:sym typeface="+mn-ea"/>
              </a:endParaRPr>
            </a:p>
          </p:txBody>
        </p:sp>
        <p:grpSp>
          <p:nvGrpSpPr>
            <p:cNvPr id="10" name="组合 384"/>
            <p:cNvGrpSpPr/>
            <p:nvPr/>
          </p:nvGrpSpPr>
          <p:grpSpPr>
            <a:xfrm>
              <a:off x="14950" y="16943"/>
              <a:ext cx="2094" cy="985"/>
              <a:chOff x="3298897" y="4095287"/>
              <a:chExt cx="1257750" cy="591162"/>
            </a:xfrm>
            <a:solidFill>
              <a:schemeClr val="bg1"/>
            </a:solidFill>
          </p:grpSpPr>
          <p:sp>
            <p:nvSpPr>
              <p:cNvPr id="233"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00B0F0"/>
              </a:solidFill>
              <a:ln w="9525">
                <a:noFill/>
                <a:round/>
              </a:ln>
            </p:spPr>
            <p:txBody>
              <a:bodyPr lIns="91375" tIns="45687" rIns="91375" bIns="45687"/>
              <a:lstStyle/>
              <a:p>
                <a:pPr defTabSz="914478" fontAlgn="ctr">
                  <a:defRPr/>
                </a:pPr>
                <a:endParaRPr lang="en-US" altLang="zh-CN" sz="1799" noProof="1">
                  <a:solidFill>
                    <a:srgbClr val="44546A"/>
                  </a:solidFill>
                  <a:cs typeface="Huawei Sans" panose="020C0503030203020204" pitchFamily="34" charset="0"/>
                </a:endParaRPr>
              </a:p>
            </p:txBody>
          </p:sp>
          <p:sp>
            <p:nvSpPr>
              <p:cNvPr id="234"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00B0F0"/>
              </a:solidFill>
              <a:ln w="9525">
                <a:noFill/>
                <a:round/>
              </a:ln>
            </p:spPr>
            <p:txBody>
              <a:bodyPr lIns="91375" tIns="45687" rIns="91375" bIns="45687"/>
              <a:lstStyle/>
              <a:p>
                <a:pPr defTabSz="914478" fontAlgn="ctr">
                  <a:defRPr/>
                </a:pPr>
                <a:endParaRPr lang="en-US" altLang="zh-CN" sz="1799" noProof="1">
                  <a:solidFill>
                    <a:srgbClr val="44546A"/>
                  </a:solidFill>
                  <a:cs typeface="Huawei Sans" panose="020C0503030203020204" pitchFamily="34" charset="0"/>
                </a:endParaRPr>
              </a:p>
            </p:txBody>
          </p:sp>
        </p:grpSp>
      </p:grpSp>
      <p:grpSp>
        <p:nvGrpSpPr>
          <p:cNvPr id="11" name="组合 172"/>
          <p:cNvGrpSpPr/>
          <p:nvPr/>
        </p:nvGrpSpPr>
        <p:grpSpPr bwMode="auto">
          <a:xfrm>
            <a:off x="9108473" y="5369725"/>
            <a:ext cx="432940" cy="519369"/>
            <a:chOff x="502603" y="4507548"/>
            <a:chExt cx="569912" cy="682625"/>
          </a:xfrm>
          <a:solidFill>
            <a:srgbClr val="00B0F0"/>
          </a:solidFill>
        </p:grpSpPr>
        <p:sp>
          <p:nvSpPr>
            <p:cNvPr id="237" name="Freeform 1356"/>
            <p:cNvSpPr/>
            <p:nvPr/>
          </p:nvSpPr>
          <p:spPr bwMode="auto">
            <a:xfrm>
              <a:off x="612140" y="4507548"/>
              <a:ext cx="460375" cy="588963"/>
            </a:xfrm>
            <a:custGeom>
              <a:avLst/>
              <a:gdLst/>
              <a:ahLst/>
              <a:cxnLst>
                <a:cxn ang="0">
                  <a:pos x="222" y="354"/>
                </a:cxn>
                <a:cxn ang="0">
                  <a:pos x="222" y="340"/>
                </a:cxn>
                <a:cxn ang="0">
                  <a:pos x="29" y="340"/>
                </a:cxn>
                <a:cxn ang="0">
                  <a:pos x="29" y="30"/>
                </a:cxn>
                <a:cxn ang="0">
                  <a:pos x="259" y="30"/>
                </a:cxn>
                <a:cxn ang="0">
                  <a:pos x="259" y="297"/>
                </a:cxn>
                <a:cxn ang="0">
                  <a:pos x="212" y="344"/>
                </a:cxn>
                <a:cxn ang="0">
                  <a:pos x="222" y="354"/>
                </a:cxn>
                <a:cxn ang="0">
                  <a:pos x="222" y="340"/>
                </a:cxn>
                <a:cxn ang="0">
                  <a:pos x="222" y="354"/>
                </a:cxn>
                <a:cxn ang="0">
                  <a:pos x="233" y="367"/>
                </a:cxn>
                <a:cxn ang="0">
                  <a:pos x="290" y="312"/>
                </a:cxn>
                <a:cxn ang="0">
                  <a:pos x="290" y="0"/>
                </a:cxn>
                <a:cxn ang="0">
                  <a:pos x="0" y="0"/>
                </a:cxn>
                <a:cxn ang="0">
                  <a:pos x="0" y="371"/>
                </a:cxn>
                <a:cxn ang="0">
                  <a:pos x="229" y="371"/>
                </a:cxn>
                <a:cxn ang="0">
                  <a:pos x="233" y="367"/>
                </a:cxn>
                <a:cxn ang="0">
                  <a:pos x="222" y="354"/>
                </a:cxn>
              </a:cxnLst>
              <a:rect l="0" t="0" r="r" b="b"/>
              <a:pathLst>
                <a:path w="290" h="371">
                  <a:moveTo>
                    <a:pt x="222" y="354"/>
                  </a:moveTo>
                  <a:lnTo>
                    <a:pt x="222" y="340"/>
                  </a:lnTo>
                  <a:lnTo>
                    <a:pt x="29" y="340"/>
                  </a:lnTo>
                  <a:lnTo>
                    <a:pt x="29" y="30"/>
                  </a:lnTo>
                  <a:lnTo>
                    <a:pt x="259" y="30"/>
                  </a:lnTo>
                  <a:lnTo>
                    <a:pt x="259" y="297"/>
                  </a:lnTo>
                  <a:lnTo>
                    <a:pt x="212" y="344"/>
                  </a:lnTo>
                  <a:lnTo>
                    <a:pt x="222" y="354"/>
                  </a:lnTo>
                  <a:lnTo>
                    <a:pt x="222" y="340"/>
                  </a:lnTo>
                  <a:lnTo>
                    <a:pt x="222" y="354"/>
                  </a:lnTo>
                  <a:lnTo>
                    <a:pt x="233" y="367"/>
                  </a:lnTo>
                  <a:lnTo>
                    <a:pt x="290" y="312"/>
                  </a:lnTo>
                  <a:lnTo>
                    <a:pt x="290" y="0"/>
                  </a:lnTo>
                  <a:lnTo>
                    <a:pt x="0" y="0"/>
                  </a:lnTo>
                  <a:lnTo>
                    <a:pt x="0" y="371"/>
                  </a:lnTo>
                  <a:lnTo>
                    <a:pt x="229" y="371"/>
                  </a:lnTo>
                  <a:lnTo>
                    <a:pt x="233" y="367"/>
                  </a:lnTo>
                  <a:lnTo>
                    <a:pt x="222" y="354"/>
                  </a:lnTo>
                  <a:close/>
                </a:path>
              </a:pathLst>
            </a:cu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38" name="Freeform 1360"/>
            <p:cNvSpPr/>
            <p:nvPr/>
          </p:nvSpPr>
          <p:spPr bwMode="auto">
            <a:xfrm>
              <a:off x="947102" y="4975860"/>
              <a:ext cx="96838" cy="96838"/>
            </a:xfrm>
            <a:custGeom>
              <a:avLst/>
              <a:gdLst/>
              <a:ahLst/>
              <a:cxnLst>
                <a:cxn ang="0">
                  <a:pos x="61" y="0"/>
                </a:cxn>
                <a:cxn ang="0">
                  <a:pos x="0" y="0"/>
                </a:cxn>
                <a:cxn ang="0">
                  <a:pos x="0" y="61"/>
                </a:cxn>
                <a:cxn ang="0">
                  <a:pos x="12" y="61"/>
                </a:cxn>
                <a:cxn ang="0">
                  <a:pos x="10" y="11"/>
                </a:cxn>
                <a:cxn ang="0">
                  <a:pos x="61" y="11"/>
                </a:cxn>
                <a:cxn ang="0">
                  <a:pos x="61" y="0"/>
                </a:cxn>
                <a:cxn ang="0">
                  <a:pos x="61" y="0"/>
                </a:cxn>
              </a:cxnLst>
              <a:rect l="0" t="0" r="r" b="b"/>
              <a:pathLst>
                <a:path w="61" h="61">
                  <a:moveTo>
                    <a:pt x="61" y="0"/>
                  </a:moveTo>
                  <a:lnTo>
                    <a:pt x="0" y="0"/>
                  </a:lnTo>
                  <a:lnTo>
                    <a:pt x="0" y="61"/>
                  </a:lnTo>
                  <a:lnTo>
                    <a:pt x="12" y="61"/>
                  </a:lnTo>
                  <a:lnTo>
                    <a:pt x="10" y="11"/>
                  </a:lnTo>
                  <a:lnTo>
                    <a:pt x="61" y="11"/>
                  </a:lnTo>
                  <a:lnTo>
                    <a:pt x="61" y="0"/>
                  </a:lnTo>
                  <a:lnTo>
                    <a:pt x="61" y="0"/>
                  </a:lnTo>
                  <a:close/>
                </a:path>
              </a:pathLst>
            </a:cu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39" name="Freeform 1361"/>
            <p:cNvSpPr/>
            <p:nvPr/>
          </p:nvSpPr>
          <p:spPr bwMode="auto">
            <a:xfrm>
              <a:off x="715328" y="462343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40" name="Line 1362"/>
            <p:cNvSpPr>
              <a:spLocks noChangeShapeType="1"/>
            </p:cNvSpPr>
            <p:nvPr/>
          </p:nvSpPr>
          <p:spPr bwMode="auto">
            <a:xfrm>
              <a:off x="715328" y="4623435"/>
              <a:ext cx="255588" cy="1588"/>
            </a:xfrm>
            <a:prstGeom prst="line">
              <a:avLst/>
            </a:pr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41" name="Rectangle 1363"/>
            <p:cNvSpPr>
              <a:spLocks noChangeArrowheads="1"/>
            </p:cNvSpPr>
            <p:nvPr/>
          </p:nvSpPr>
          <p:spPr bwMode="auto">
            <a:xfrm>
              <a:off x="715328" y="4617085"/>
              <a:ext cx="255588" cy="9525"/>
            </a:xfrm>
            <a:prstGeom prst="rect">
              <a:avLst/>
            </a:prstGeom>
            <a:grpFill/>
            <a:ln w="9525">
              <a:noFill/>
              <a:miter lim="800000"/>
            </a:ln>
          </p:spPr>
          <p:txBody>
            <a:bodyPr lIns="91375" tIns="45687" rIns="91375" bIns="45687"/>
            <a:lstStyle/>
            <a:p>
              <a:pPr defTabSz="914478" fontAlgn="ctr">
                <a:defRPr/>
              </a:pPr>
              <a:endParaRPr lang="en-US" altLang="zh-CN" sz="1799" noProof="1">
                <a:solidFill>
                  <a:srgbClr val="44546A"/>
                </a:solidFill>
                <a:sym typeface="Arial" panose="020B0604020202020204"/>
              </a:endParaRPr>
            </a:p>
          </p:txBody>
        </p:sp>
        <p:sp>
          <p:nvSpPr>
            <p:cNvPr id="242" name="Freeform 1364"/>
            <p:cNvSpPr/>
            <p:nvPr/>
          </p:nvSpPr>
          <p:spPr bwMode="auto">
            <a:xfrm>
              <a:off x="715328" y="4617085"/>
              <a:ext cx="255588" cy="9525"/>
            </a:xfrm>
            <a:custGeom>
              <a:avLst/>
              <a:gdLst/>
              <a:ahLst/>
              <a:cxnLst>
                <a:cxn ang="0">
                  <a:pos x="0" y="6"/>
                </a:cxn>
                <a:cxn ang="0">
                  <a:pos x="161" y="6"/>
                </a:cxn>
                <a:cxn ang="0">
                  <a:pos x="161" y="0"/>
                </a:cxn>
                <a:cxn ang="0">
                  <a:pos x="0" y="0"/>
                </a:cxn>
              </a:cxnLst>
              <a:rect l="0" t="0" r="r" b="b"/>
              <a:pathLst>
                <a:path w="161" h="6">
                  <a:moveTo>
                    <a:pt x="0" y="6"/>
                  </a:moveTo>
                  <a:lnTo>
                    <a:pt x="161" y="6"/>
                  </a:lnTo>
                  <a:lnTo>
                    <a:pt x="161" y="0"/>
                  </a:lnTo>
                  <a:lnTo>
                    <a:pt x="0" y="0"/>
                  </a:lnTo>
                </a:path>
              </a:pathLst>
            </a:cu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43" name="Freeform 1365"/>
            <p:cNvSpPr/>
            <p:nvPr/>
          </p:nvSpPr>
          <p:spPr bwMode="auto">
            <a:xfrm>
              <a:off x="715328" y="4688523"/>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44" name="Line 1366"/>
            <p:cNvSpPr>
              <a:spLocks noChangeShapeType="1"/>
            </p:cNvSpPr>
            <p:nvPr/>
          </p:nvSpPr>
          <p:spPr bwMode="auto">
            <a:xfrm>
              <a:off x="715328" y="4688523"/>
              <a:ext cx="255588" cy="1588"/>
            </a:xfrm>
            <a:prstGeom prst="line">
              <a:avLst/>
            </a:pr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45" name="Rectangle 1367"/>
            <p:cNvSpPr>
              <a:spLocks noChangeArrowheads="1"/>
            </p:cNvSpPr>
            <p:nvPr/>
          </p:nvSpPr>
          <p:spPr bwMode="auto">
            <a:xfrm>
              <a:off x="715328" y="4685348"/>
              <a:ext cx="255588" cy="9525"/>
            </a:xfrm>
            <a:prstGeom prst="rect">
              <a:avLst/>
            </a:prstGeom>
            <a:grpFill/>
            <a:ln w="9525">
              <a:noFill/>
              <a:miter lim="800000"/>
            </a:ln>
          </p:spPr>
          <p:txBody>
            <a:bodyPr lIns="91375" tIns="45687" rIns="91375" bIns="45687"/>
            <a:lstStyle/>
            <a:p>
              <a:pPr defTabSz="914478" fontAlgn="ctr">
                <a:defRPr/>
              </a:pPr>
              <a:endParaRPr lang="en-US" altLang="zh-CN" sz="1799" noProof="1">
                <a:solidFill>
                  <a:srgbClr val="44546A"/>
                </a:solidFill>
                <a:sym typeface="Arial" panose="020B0604020202020204"/>
              </a:endParaRPr>
            </a:p>
          </p:txBody>
        </p:sp>
        <p:sp>
          <p:nvSpPr>
            <p:cNvPr id="246" name="Freeform 1369"/>
            <p:cNvSpPr/>
            <p:nvPr/>
          </p:nvSpPr>
          <p:spPr bwMode="auto">
            <a:xfrm>
              <a:off x="715328" y="47567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47" name="Line 1370"/>
            <p:cNvSpPr>
              <a:spLocks noChangeShapeType="1"/>
            </p:cNvSpPr>
            <p:nvPr/>
          </p:nvSpPr>
          <p:spPr bwMode="auto">
            <a:xfrm>
              <a:off x="715328" y="4756785"/>
              <a:ext cx="255588" cy="1588"/>
            </a:xfrm>
            <a:prstGeom prst="line">
              <a:avLst/>
            </a:pr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48" name="Rectangle 1371"/>
            <p:cNvSpPr>
              <a:spLocks noChangeArrowheads="1"/>
            </p:cNvSpPr>
            <p:nvPr/>
          </p:nvSpPr>
          <p:spPr bwMode="auto">
            <a:xfrm>
              <a:off x="715328" y="4750435"/>
              <a:ext cx="255588" cy="9525"/>
            </a:xfrm>
            <a:prstGeom prst="rect">
              <a:avLst/>
            </a:prstGeom>
            <a:grpFill/>
            <a:ln w="9525">
              <a:noFill/>
              <a:miter lim="800000"/>
            </a:ln>
          </p:spPr>
          <p:txBody>
            <a:bodyPr lIns="91375" tIns="45687" rIns="91375" bIns="45687"/>
            <a:lstStyle/>
            <a:p>
              <a:pPr defTabSz="914478" fontAlgn="ctr">
                <a:defRPr/>
              </a:pPr>
              <a:endParaRPr lang="en-US" altLang="zh-CN" sz="1799" noProof="1">
                <a:solidFill>
                  <a:srgbClr val="44546A"/>
                </a:solidFill>
                <a:sym typeface="Arial" panose="020B0604020202020204"/>
              </a:endParaRPr>
            </a:p>
          </p:txBody>
        </p:sp>
        <p:sp>
          <p:nvSpPr>
            <p:cNvPr id="249" name="Freeform 1373"/>
            <p:cNvSpPr/>
            <p:nvPr/>
          </p:nvSpPr>
          <p:spPr bwMode="auto">
            <a:xfrm>
              <a:off x="715328" y="48202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50" name="Line 1374"/>
            <p:cNvSpPr>
              <a:spLocks noChangeShapeType="1"/>
            </p:cNvSpPr>
            <p:nvPr/>
          </p:nvSpPr>
          <p:spPr bwMode="auto">
            <a:xfrm>
              <a:off x="715328" y="4820285"/>
              <a:ext cx="255588" cy="1588"/>
            </a:xfrm>
            <a:prstGeom prst="line">
              <a:avLst/>
            </a:pr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51" name="Rectangle 1375"/>
            <p:cNvSpPr>
              <a:spLocks noChangeArrowheads="1"/>
            </p:cNvSpPr>
            <p:nvPr/>
          </p:nvSpPr>
          <p:spPr bwMode="auto">
            <a:xfrm>
              <a:off x="715328" y="4817110"/>
              <a:ext cx="255588" cy="11113"/>
            </a:xfrm>
            <a:prstGeom prst="rect">
              <a:avLst/>
            </a:prstGeom>
            <a:grpFill/>
            <a:ln w="9525">
              <a:noFill/>
              <a:miter lim="800000"/>
            </a:ln>
          </p:spPr>
          <p:txBody>
            <a:bodyPr lIns="91375" tIns="45687" rIns="91375" bIns="45687"/>
            <a:lstStyle/>
            <a:p>
              <a:pPr defTabSz="914478" fontAlgn="ctr">
                <a:defRPr/>
              </a:pPr>
              <a:endParaRPr lang="en-US" altLang="zh-CN" sz="1799" noProof="1">
                <a:solidFill>
                  <a:srgbClr val="44546A"/>
                </a:solidFill>
                <a:sym typeface="Arial" panose="020B0604020202020204"/>
              </a:endParaRPr>
            </a:p>
          </p:txBody>
        </p:sp>
        <p:sp>
          <p:nvSpPr>
            <p:cNvPr id="252" name="Freeform 1377"/>
            <p:cNvSpPr/>
            <p:nvPr/>
          </p:nvSpPr>
          <p:spPr bwMode="auto">
            <a:xfrm>
              <a:off x="715328" y="4888548"/>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53" name="Line 1378"/>
            <p:cNvSpPr>
              <a:spLocks noChangeShapeType="1"/>
            </p:cNvSpPr>
            <p:nvPr/>
          </p:nvSpPr>
          <p:spPr bwMode="auto">
            <a:xfrm>
              <a:off x="715328" y="4888548"/>
              <a:ext cx="255588" cy="1588"/>
            </a:xfrm>
            <a:prstGeom prst="line">
              <a:avLst/>
            </a:pr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54" name="Rectangle 1379"/>
            <p:cNvSpPr>
              <a:spLocks noChangeArrowheads="1"/>
            </p:cNvSpPr>
            <p:nvPr/>
          </p:nvSpPr>
          <p:spPr bwMode="auto">
            <a:xfrm>
              <a:off x="715328" y="4882198"/>
              <a:ext cx="255588" cy="9525"/>
            </a:xfrm>
            <a:prstGeom prst="rect">
              <a:avLst/>
            </a:prstGeom>
            <a:grpFill/>
            <a:ln w="9525">
              <a:noFill/>
              <a:miter lim="800000"/>
            </a:ln>
          </p:spPr>
          <p:txBody>
            <a:bodyPr lIns="91375" tIns="45687" rIns="91375" bIns="45687"/>
            <a:lstStyle/>
            <a:p>
              <a:pPr defTabSz="914478" fontAlgn="ctr">
                <a:defRPr/>
              </a:pPr>
              <a:endParaRPr lang="en-US" altLang="zh-CN" sz="1799" noProof="1">
                <a:solidFill>
                  <a:srgbClr val="44546A"/>
                </a:solidFill>
                <a:sym typeface="Arial" panose="020B0604020202020204"/>
              </a:endParaRPr>
            </a:p>
          </p:txBody>
        </p:sp>
        <p:sp>
          <p:nvSpPr>
            <p:cNvPr id="255" name="Freeform 1381"/>
            <p:cNvSpPr/>
            <p:nvPr/>
          </p:nvSpPr>
          <p:spPr bwMode="auto">
            <a:xfrm>
              <a:off x="502603" y="4840923"/>
              <a:ext cx="280988" cy="349250"/>
            </a:xfrm>
            <a:custGeom>
              <a:avLst/>
              <a:gdLst/>
              <a:ahLst/>
              <a:cxnLst>
                <a:cxn ang="0">
                  <a:pos x="83" y="2"/>
                </a:cxn>
                <a:cxn ang="0">
                  <a:pos x="83" y="2"/>
                </a:cxn>
                <a:cxn ang="0">
                  <a:pos x="88" y="0"/>
                </a:cxn>
                <a:cxn ang="0">
                  <a:pos x="94" y="2"/>
                </a:cxn>
                <a:cxn ang="0">
                  <a:pos x="177" y="100"/>
                </a:cxn>
                <a:cxn ang="0">
                  <a:pos x="177" y="100"/>
                </a:cxn>
                <a:cxn ang="0">
                  <a:pos x="177" y="104"/>
                </a:cxn>
                <a:cxn ang="0">
                  <a:pos x="173" y="106"/>
                </a:cxn>
                <a:cxn ang="0">
                  <a:pos x="155" y="106"/>
                </a:cxn>
                <a:cxn ang="0">
                  <a:pos x="155" y="106"/>
                </a:cxn>
                <a:cxn ang="0">
                  <a:pos x="151" y="108"/>
                </a:cxn>
                <a:cxn ang="0">
                  <a:pos x="149" y="112"/>
                </a:cxn>
                <a:cxn ang="0">
                  <a:pos x="149" y="212"/>
                </a:cxn>
                <a:cxn ang="0">
                  <a:pos x="149" y="212"/>
                </a:cxn>
                <a:cxn ang="0">
                  <a:pos x="147" y="218"/>
                </a:cxn>
                <a:cxn ang="0">
                  <a:pos x="141" y="220"/>
                </a:cxn>
                <a:cxn ang="0">
                  <a:pos x="37" y="220"/>
                </a:cxn>
                <a:cxn ang="0">
                  <a:pos x="37" y="220"/>
                </a:cxn>
                <a:cxn ang="0">
                  <a:pos x="30" y="218"/>
                </a:cxn>
                <a:cxn ang="0">
                  <a:pos x="28" y="212"/>
                </a:cxn>
                <a:cxn ang="0">
                  <a:pos x="28" y="112"/>
                </a:cxn>
                <a:cxn ang="0">
                  <a:pos x="28" y="112"/>
                </a:cxn>
                <a:cxn ang="0">
                  <a:pos x="26" y="108"/>
                </a:cxn>
                <a:cxn ang="0">
                  <a:pos x="22" y="106"/>
                </a:cxn>
                <a:cxn ang="0">
                  <a:pos x="4" y="106"/>
                </a:cxn>
                <a:cxn ang="0">
                  <a:pos x="4" y="106"/>
                </a:cxn>
                <a:cxn ang="0">
                  <a:pos x="0" y="104"/>
                </a:cxn>
                <a:cxn ang="0">
                  <a:pos x="0" y="100"/>
                </a:cxn>
                <a:cxn ang="0">
                  <a:pos x="83" y="2"/>
                </a:cxn>
              </a:cxnLst>
              <a:rect l="0" t="0" r="r" b="b"/>
              <a:pathLst>
                <a:path w="177" h="220">
                  <a:moveTo>
                    <a:pt x="83" y="2"/>
                  </a:moveTo>
                  <a:lnTo>
                    <a:pt x="83" y="2"/>
                  </a:lnTo>
                  <a:lnTo>
                    <a:pt x="88" y="0"/>
                  </a:lnTo>
                  <a:lnTo>
                    <a:pt x="94" y="2"/>
                  </a:lnTo>
                  <a:lnTo>
                    <a:pt x="177" y="100"/>
                  </a:lnTo>
                  <a:lnTo>
                    <a:pt x="177" y="100"/>
                  </a:lnTo>
                  <a:lnTo>
                    <a:pt x="177" y="104"/>
                  </a:lnTo>
                  <a:lnTo>
                    <a:pt x="173" y="106"/>
                  </a:lnTo>
                  <a:lnTo>
                    <a:pt x="155" y="106"/>
                  </a:lnTo>
                  <a:lnTo>
                    <a:pt x="155" y="106"/>
                  </a:lnTo>
                  <a:lnTo>
                    <a:pt x="151" y="108"/>
                  </a:lnTo>
                  <a:lnTo>
                    <a:pt x="149" y="112"/>
                  </a:lnTo>
                  <a:lnTo>
                    <a:pt x="149" y="212"/>
                  </a:lnTo>
                  <a:lnTo>
                    <a:pt x="149" y="212"/>
                  </a:lnTo>
                  <a:lnTo>
                    <a:pt x="147" y="218"/>
                  </a:lnTo>
                  <a:lnTo>
                    <a:pt x="141" y="220"/>
                  </a:lnTo>
                  <a:lnTo>
                    <a:pt x="37" y="220"/>
                  </a:lnTo>
                  <a:lnTo>
                    <a:pt x="37" y="220"/>
                  </a:lnTo>
                  <a:lnTo>
                    <a:pt x="30" y="218"/>
                  </a:lnTo>
                  <a:lnTo>
                    <a:pt x="28" y="212"/>
                  </a:lnTo>
                  <a:lnTo>
                    <a:pt x="28" y="112"/>
                  </a:lnTo>
                  <a:lnTo>
                    <a:pt x="28" y="112"/>
                  </a:lnTo>
                  <a:lnTo>
                    <a:pt x="26" y="108"/>
                  </a:lnTo>
                  <a:lnTo>
                    <a:pt x="22" y="106"/>
                  </a:lnTo>
                  <a:lnTo>
                    <a:pt x="4" y="106"/>
                  </a:lnTo>
                  <a:lnTo>
                    <a:pt x="4" y="106"/>
                  </a:lnTo>
                  <a:lnTo>
                    <a:pt x="0" y="104"/>
                  </a:lnTo>
                  <a:lnTo>
                    <a:pt x="0" y="100"/>
                  </a:lnTo>
                  <a:lnTo>
                    <a:pt x="83" y="2"/>
                  </a:lnTo>
                  <a:close/>
                </a:path>
              </a:pathLst>
            </a:cu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sp>
          <p:nvSpPr>
            <p:cNvPr id="256" name="Freeform 1382"/>
            <p:cNvSpPr/>
            <p:nvPr/>
          </p:nvSpPr>
          <p:spPr bwMode="auto">
            <a:xfrm>
              <a:off x="502603" y="4840923"/>
              <a:ext cx="280988" cy="349250"/>
            </a:xfrm>
            <a:custGeom>
              <a:avLst/>
              <a:gdLst/>
              <a:ahLst/>
              <a:cxnLst>
                <a:cxn ang="0">
                  <a:pos x="83" y="2"/>
                </a:cxn>
                <a:cxn ang="0">
                  <a:pos x="83" y="2"/>
                </a:cxn>
                <a:cxn ang="0">
                  <a:pos x="88" y="0"/>
                </a:cxn>
                <a:cxn ang="0">
                  <a:pos x="94" y="2"/>
                </a:cxn>
                <a:cxn ang="0">
                  <a:pos x="177" y="100"/>
                </a:cxn>
                <a:cxn ang="0">
                  <a:pos x="177" y="100"/>
                </a:cxn>
                <a:cxn ang="0">
                  <a:pos x="177" y="104"/>
                </a:cxn>
                <a:cxn ang="0">
                  <a:pos x="173" y="106"/>
                </a:cxn>
                <a:cxn ang="0">
                  <a:pos x="155" y="106"/>
                </a:cxn>
                <a:cxn ang="0">
                  <a:pos x="155" y="106"/>
                </a:cxn>
                <a:cxn ang="0">
                  <a:pos x="151" y="108"/>
                </a:cxn>
                <a:cxn ang="0">
                  <a:pos x="149" y="112"/>
                </a:cxn>
                <a:cxn ang="0">
                  <a:pos x="149" y="212"/>
                </a:cxn>
                <a:cxn ang="0">
                  <a:pos x="149" y="212"/>
                </a:cxn>
                <a:cxn ang="0">
                  <a:pos x="147" y="218"/>
                </a:cxn>
                <a:cxn ang="0">
                  <a:pos x="141" y="220"/>
                </a:cxn>
                <a:cxn ang="0">
                  <a:pos x="37" y="220"/>
                </a:cxn>
                <a:cxn ang="0">
                  <a:pos x="37" y="220"/>
                </a:cxn>
                <a:cxn ang="0">
                  <a:pos x="30" y="218"/>
                </a:cxn>
                <a:cxn ang="0">
                  <a:pos x="28" y="212"/>
                </a:cxn>
                <a:cxn ang="0">
                  <a:pos x="28" y="112"/>
                </a:cxn>
                <a:cxn ang="0">
                  <a:pos x="28" y="112"/>
                </a:cxn>
                <a:cxn ang="0">
                  <a:pos x="26" y="108"/>
                </a:cxn>
                <a:cxn ang="0">
                  <a:pos x="22" y="106"/>
                </a:cxn>
                <a:cxn ang="0">
                  <a:pos x="4" y="106"/>
                </a:cxn>
                <a:cxn ang="0">
                  <a:pos x="4" y="106"/>
                </a:cxn>
                <a:cxn ang="0">
                  <a:pos x="0" y="104"/>
                </a:cxn>
                <a:cxn ang="0">
                  <a:pos x="0" y="100"/>
                </a:cxn>
                <a:cxn ang="0">
                  <a:pos x="83" y="2"/>
                </a:cxn>
              </a:cxnLst>
              <a:rect l="0" t="0" r="r" b="b"/>
              <a:pathLst>
                <a:path w="177" h="220">
                  <a:moveTo>
                    <a:pt x="83" y="2"/>
                  </a:moveTo>
                  <a:lnTo>
                    <a:pt x="83" y="2"/>
                  </a:lnTo>
                  <a:lnTo>
                    <a:pt x="88" y="0"/>
                  </a:lnTo>
                  <a:lnTo>
                    <a:pt x="94" y="2"/>
                  </a:lnTo>
                  <a:lnTo>
                    <a:pt x="177" y="100"/>
                  </a:lnTo>
                  <a:lnTo>
                    <a:pt x="177" y="100"/>
                  </a:lnTo>
                  <a:lnTo>
                    <a:pt x="177" y="104"/>
                  </a:lnTo>
                  <a:lnTo>
                    <a:pt x="173" y="106"/>
                  </a:lnTo>
                  <a:lnTo>
                    <a:pt x="155" y="106"/>
                  </a:lnTo>
                  <a:lnTo>
                    <a:pt x="155" y="106"/>
                  </a:lnTo>
                  <a:lnTo>
                    <a:pt x="151" y="108"/>
                  </a:lnTo>
                  <a:lnTo>
                    <a:pt x="149" y="112"/>
                  </a:lnTo>
                  <a:lnTo>
                    <a:pt x="149" y="212"/>
                  </a:lnTo>
                  <a:lnTo>
                    <a:pt x="149" y="212"/>
                  </a:lnTo>
                  <a:lnTo>
                    <a:pt x="147" y="218"/>
                  </a:lnTo>
                  <a:lnTo>
                    <a:pt x="141" y="220"/>
                  </a:lnTo>
                  <a:lnTo>
                    <a:pt x="37" y="220"/>
                  </a:lnTo>
                  <a:lnTo>
                    <a:pt x="37" y="220"/>
                  </a:lnTo>
                  <a:lnTo>
                    <a:pt x="30" y="218"/>
                  </a:lnTo>
                  <a:lnTo>
                    <a:pt x="28" y="212"/>
                  </a:lnTo>
                  <a:lnTo>
                    <a:pt x="28" y="112"/>
                  </a:lnTo>
                  <a:lnTo>
                    <a:pt x="28" y="112"/>
                  </a:lnTo>
                  <a:lnTo>
                    <a:pt x="26" y="108"/>
                  </a:lnTo>
                  <a:lnTo>
                    <a:pt x="22" y="106"/>
                  </a:lnTo>
                  <a:lnTo>
                    <a:pt x="4" y="106"/>
                  </a:lnTo>
                  <a:lnTo>
                    <a:pt x="4" y="106"/>
                  </a:lnTo>
                  <a:lnTo>
                    <a:pt x="0" y="104"/>
                  </a:lnTo>
                  <a:lnTo>
                    <a:pt x="0" y="100"/>
                  </a:lnTo>
                  <a:lnTo>
                    <a:pt x="83" y="2"/>
                  </a:lnTo>
                </a:path>
              </a:pathLst>
            </a:custGeom>
            <a:grpFill/>
            <a:ln w="9525">
              <a:noFill/>
              <a:round/>
            </a:ln>
          </p:spPr>
          <p:txBody>
            <a:bodyPr lIns="91375" tIns="45687" rIns="91375" bIns="45687"/>
            <a:lstStyle/>
            <a:p>
              <a:pPr defTabSz="914478" fontAlgn="ctr">
                <a:defRPr/>
              </a:pPr>
              <a:endParaRPr lang="en-US" altLang="zh-CN" sz="1799" noProof="1">
                <a:solidFill>
                  <a:srgbClr val="44546A"/>
                </a:solidFill>
              </a:endParaRPr>
            </a:p>
          </p:txBody>
        </p:sp>
      </p:grpSp>
      <p:cxnSp>
        <p:nvCxnSpPr>
          <p:cNvPr id="19508" name="直接连接符 173"/>
          <p:cNvCxnSpPr>
            <a:cxnSpLocks noChangeShapeType="1"/>
          </p:cNvCxnSpPr>
          <p:nvPr/>
        </p:nvCxnSpPr>
        <p:spPr bwMode="auto">
          <a:xfrm>
            <a:off x="8445732" y="5297573"/>
            <a:ext cx="0" cy="626167"/>
          </a:xfrm>
          <a:prstGeom prst="line">
            <a:avLst/>
          </a:prstGeom>
          <a:noFill/>
          <a:ln w="9525">
            <a:solidFill>
              <a:schemeClr val="bg1"/>
            </a:solidFill>
            <a:round/>
          </a:ln>
        </p:spPr>
      </p:cxnSp>
      <p:sp>
        <p:nvSpPr>
          <p:cNvPr id="177" name="椭圆 176"/>
          <p:cNvSpPr/>
          <p:nvPr/>
        </p:nvSpPr>
        <p:spPr bwMode="auto">
          <a:xfrm>
            <a:off x="8909143" y="5177743"/>
            <a:ext cx="847471" cy="848981"/>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78" fontAlgn="ctr">
              <a:defRPr/>
            </a:pPr>
            <a:endParaRPr lang="en-US" altLang="zh-CN" sz="1799" noProof="1">
              <a:solidFill>
                <a:prstClr val="white"/>
              </a:solidFill>
              <a:sym typeface="+mn-ea"/>
            </a:endParaRPr>
          </a:p>
        </p:txBody>
      </p:sp>
      <p:sp>
        <p:nvSpPr>
          <p:cNvPr id="19510" name="Rectangle 75"/>
          <p:cNvSpPr>
            <a:spLocks noChangeArrowheads="1"/>
          </p:cNvSpPr>
          <p:nvPr/>
        </p:nvSpPr>
        <p:spPr bwMode="auto">
          <a:xfrm>
            <a:off x="10019742" y="5607478"/>
            <a:ext cx="1414039" cy="328976"/>
          </a:xfrm>
          <a:prstGeom prst="rect">
            <a:avLst/>
          </a:prstGeom>
          <a:noFill/>
          <a:ln w="9525">
            <a:noFill/>
            <a:miter lim="800000"/>
          </a:ln>
        </p:spPr>
        <p:txBody>
          <a:bodyPr wrap="none" lIns="82066" tIns="41032" rIns="82066" bIns="41032">
            <a:spAutoFit/>
          </a:bodyPr>
          <a:lstStyle/>
          <a:p>
            <a:pPr algn="ctr" defTabSz="813744" fontAlgn="ctr">
              <a:spcBef>
                <a:spcPct val="50000"/>
              </a:spcBef>
            </a:pPr>
            <a:r>
              <a:rPr lang="en-US" altLang="zh-CN" sz="1599" b="1" dirty="0">
                <a:solidFill>
                  <a:prstClr val="black"/>
                </a:solidFill>
                <a:sym typeface="Arial" panose="020B0604020202020204" pitchFamily="34" charset="0"/>
              </a:rPr>
              <a:t>lines of code</a:t>
            </a:r>
          </a:p>
        </p:txBody>
      </p:sp>
      <p:sp>
        <p:nvSpPr>
          <p:cNvPr id="19511" name="Rectangle 76"/>
          <p:cNvSpPr>
            <a:spLocks noChangeArrowheads="1"/>
          </p:cNvSpPr>
          <p:nvPr/>
        </p:nvSpPr>
        <p:spPr bwMode="auto">
          <a:xfrm>
            <a:off x="10053029" y="5239724"/>
            <a:ext cx="1347149" cy="359736"/>
          </a:xfrm>
          <a:prstGeom prst="rect">
            <a:avLst/>
          </a:prstGeom>
          <a:noFill/>
          <a:ln w="9525">
            <a:noFill/>
            <a:miter lim="800000"/>
          </a:ln>
        </p:spPr>
        <p:txBody>
          <a:bodyPr wrap="none" lIns="82066" tIns="41032" rIns="82066" bIns="41032">
            <a:spAutoFit/>
          </a:bodyPr>
          <a:lstStyle/>
          <a:p>
            <a:pPr algn="ctr" defTabSz="813744">
              <a:spcBef>
                <a:spcPct val="50000"/>
              </a:spcBef>
            </a:pPr>
            <a:r>
              <a:rPr lang="en-US" altLang="zh-CN" sz="1799" dirty="0">
                <a:solidFill>
                  <a:srgbClr val="00B0F0"/>
                </a:solidFill>
                <a:sym typeface="Arial" panose="020B0604020202020204" pitchFamily="34" charset="0"/>
              </a:rPr>
              <a:t>22 million+</a:t>
            </a:r>
          </a:p>
        </p:txBody>
      </p:sp>
      <p:sp>
        <p:nvSpPr>
          <p:cNvPr id="19480" name="Text Box 69"/>
          <p:cNvSpPr txBox="1">
            <a:spLocks noChangeArrowheads="1"/>
          </p:cNvSpPr>
          <p:nvPr/>
        </p:nvSpPr>
        <p:spPr bwMode="auto">
          <a:xfrm>
            <a:off x="2571064" y="1661216"/>
            <a:ext cx="1288547" cy="345940"/>
          </a:xfrm>
          <a:prstGeom prst="rect">
            <a:avLst/>
          </a:prstGeom>
          <a:noFill/>
          <a:ln w="9525">
            <a:noFill/>
            <a:miter lim="800000"/>
          </a:ln>
        </p:spPr>
        <p:txBody>
          <a:bodyPr lIns="82066" tIns="41032" rIns="82066" bIns="41032" anchor="ctr"/>
          <a:lstStyle/>
          <a:p>
            <a:pPr algn="ctr" defTabSz="813744" eaLnBrk="0" fontAlgn="ctr" hangingPunct="0">
              <a:lnSpc>
                <a:spcPct val="90000"/>
              </a:lnSpc>
              <a:spcBef>
                <a:spcPct val="50000"/>
              </a:spcBef>
            </a:pPr>
            <a:r>
              <a:rPr lang="zh-CN" altLang="en-US" sz="1599" b="1" dirty="0">
                <a:solidFill>
                  <a:prstClr val="white"/>
                </a:solidFill>
                <a:cs typeface="+mn-ea"/>
                <a:sym typeface="Arial" panose="020B0604020202020204" pitchFamily="34" charset="0"/>
              </a:rPr>
              <a:t>Switch</a:t>
            </a:r>
          </a:p>
        </p:txBody>
      </p:sp>
      <p:sp>
        <p:nvSpPr>
          <p:cNvPr id="19481" name="Text Box 72"/>
          <p:cNvSpPr txBox="1">
            <a:spLocks noChangeArrowheads="1"/>
          </p:cNvSpPr>
          <p:nvPr/>
        </p:nvSpPr>
        <p:spPr bwMode="auto">
          <a:xfrm>
            <a:off x="3896902" y="1661216"/>
            <a:ext cx="1329806" cy="345940"/>
          </a:xfrm>
          <a:prstGeom prst="rect">
            <a:avLst/>
          </a:prstGeom>
          <a:noFill/>
          <a:ln w="9525">
            <a:noFill/>
            <a:miter lim="800000"/>
          </a:ln>
        </p:spPr>
        <p:txBody>
          <a:bodyPr lIns="82066" tIns="41032" rIns="82066" bIns="41032" anchor="ctr"/>
          <a:lstStyle/>
          <a:p>
            <a:pPr algn="ctr" defTabSz="813744" eaLnBrk="0" fontAlgn="ctr" hangingPunct="0">
              <a:lnSpc>
                <a:spcPct val="90000"/>
              </a:lnSpc>
              <a:spcBef>
                <a:spcPct val="50000"/>
              </a:spcBef>
            </a:pPr>
            <a:r>
              <a:rPr lang="en-US" altLang="zh-CN" sz="1599" b="1" dirty="0">
                <a:solidFill>
                  <a:prstClr val="white"/>
                </a:solidFill>
                <a:sym typeface="Arial" panose="020B0604020202020204" pitchFamily="34" charset="0"/>
              </a:rPr>
              <a:t>Router</a:t>
            </a:r>
          </a:p>
        </p:txBody>
      </p:sp>
      <p:sp>
        <p:nvSpPr>
          <p:cNvPr id="19482" name="Text Box 75"/>
          <p:cNvSpPr txBox="1">
            <a:spLocks noChangeArrowheads="1"/>
          </p:cNvSpPr>
          <p:nvPr/>
        </p:nvSpPr>
        <p:spPr bwMode="auto">
          <a:xfrm>
            <a:off x="5252892" y="1661216"/>
            <a:ext cx="1291720" cy="345940"/>
          </a:xfrm>
          <a:prstGeom prst="rect">
            <a:avLst/>
          </a:prstGeom>
          <a:noFill/>
          <a:ln w="9525">
            <a:noFill/>
            <a:miter lim="800000"/>
          </a:ln>
        </p:spPr>
        <p:txBody>
          <a:bodyPr lIns="82066" tIns="41032" rIns="82066" bIns="41032" anchor="ctr"/>
          <a:lstStyle/>
          <a:p>
            <a:pPr algn="ctr" defTabSz="813744" eaLnBrk="0" fontAlgn="ctr" hangingPunct="0">
              <a:lnSpc>
                <a:spcPct val="90000"/>
              </a:lnSpc>
              <a:spcBef>
                <a:spcPct val="50000"/>
              </a:spcBef>
            </a:pPr>
            <a:r>
              <a:rPr lang="en-US" altLang="en-US" sz="1599" b="1" dirty="0">
                <a:solidFill>
                  <a:prstClr val="white"/>
                </a:solidFill>
                <a:sym typeface="Arial" panose="020B0604020202020204" pitchFamily="34" charset="0"/>
              </a:rPr>
              <a:t>WLAN</a:t>
            </a:r>
          </a:p>
        </p:txBody>
      </p:sp>
      <p:sp>
        <p:nvSpPr>
          <p:cNvPr id="19483" name="Text Box 78"/>
          <p:cNvSpPr txBox="1">
            <a:spLocks noChangeArrowheads="1"/>
          </p:cNvSpPr>
          <p:nvPr/>
        </p:nvSpPr>
        <p:spPr bwMode="auto">
          <a:xfrm>
            <a:off x="8060875" y="1661216"/>
            <a:ext cx="925151" cy="345940"/>
          </a:xfrm>
          <a:prstGeom prst="rect">
            <a:avLst/>
          </a:prstGeom>
          <a:noFill/>
          <a:ln w="9525">
            <a:noFill/>
            <a:miter lim="800000"/>
          </a:ln>
        </p:spPr>
        <p:txBody>
          <a:bodyPr lIns="82066" tIns="41032" rIns="82066" bIns="41032" anchor="ctr"/>
          <a:lstStyle/>
          <a:p>
            <a:pPr algn="ctr" defTabSz="813744" eaLnBrk="0" fontAlgn="ctr" hangingPunct="0">
              <a:lnSpc>
                <a:spcPct val="90000"/>
              </a:lnSpc>
              <a:spcBef>
                <a:spcPct val="50000"/>
              </a:spcBef>
            </a:pPr>
            <a:r>
              <a:rPr lang="en-US" altLang="zh-CN" sz="1599" b="1" dirty="0">
                <a:solidFill>
                  <a:prstClr val="white"/>
                </a:solidFill>
                <a:sym typeface="Arial" panose="020B0604020202020204" pitchFamily="34" charset="0"/>
              </a:rPr>
              <a:t>A</a:t>
            </a:r>
            <a:r>
              <a:rPr lang="zh-CN" altLang="en-US" sz="1599" b="1" dirty="0">
                <a:solidFill>
                  <a:prstClr val="white"/>
                </a:solidFill>
                <a:cs typeface="+mn-ea"/>
                <a:sym typeface="Arial" panose="020B0604020202020204" pitchFamily="34" charset="0"/>
              </a:rPr>
              <a:t>ccess</a:t>
            </a:r>
          </a:p>
        </p:txBody>
      </p:sp>
      <p:sp>
        <p:nvSpPr>
          <p:cNvPr id="19484" name="Text Box 84"/>
          <p:cNvSpPr txBox="1">
            <a:spLocks noChangeArrowheads="1"/>
          </p:cNvSpPr>
          <p:nvPr/>
        </p:nvSpPr>
        <p:spPr bwMode="auto">
          <a:xfrm>
            <a:off x="6680290" y="1661216"/>
            <a:ext cx="1109229" cy="345940"/>
          </a:xfrm>
          <a:prstGeom prst="rect">
            <a:avLst/>
          </a:prstGeom>
          <a:noFill/>
          <a:ln w="9525">
            <a:noFill/>
            <a:miter lim="800000"/>
          </a:ln>
        </p:spPr>
        <p:txBody>
          <a:bodyPr lIns="82066" tIns="41032" rIns="82066" bIns="41032" anchor="ctr"/>
          <a:lstStyle/>
          <a:p>
            <a:pPr algn="ctr" defTabSz="813744" eaLnBrk="0" fontAlgn="ctr" hangingPunct="0">
              <a:lnSpc>
                <a:spcPct val="90000"/>
              </a:lnSpc>
              <a:spcBef>
                <a:spcPct val="50000"/>
              </a:spcBef>
            </a:pPr>
            <a:r>
              <a:rPr lang="en-US" altLang="zh-CN" sz="1599" b="1" dirty="0">
                <a:solidFill>
                  <a:prstClr val="white"/>
                </a:solidFill>
                <a:sym typeface="Arial" panose="020B0604020202020204" pitchFamily="34" charset="0"/>
              </a:rPr>
              <a:t>Security</a:t>
            </a:r>
          </a:p>
        </p:txBody>
      </p:sp>
      <p:sp>
        <p:nvSpPr>
          <p:cNvPr id="329" name="Oval 230"/>
          <p:cNvSpPr/>
          <p:nvPr/>
        </p:nvSpPr>
        <p:spPr bwMode="auto">
          <a:xfrm>
            <a:off x="5090255" y="2442911"/>
            <a:ext cx="1611951" cy="1581802"/>
          </a:xfrm>
          <a:prstGeom prst="ellipse">
            <a:avLst/>
          </a:prstGeom>
          <a:solidFill>
            <a:srgbClr val="00B0F0"/>
          </a:solidFill>
          <a:ln w="12700">
            <a:noFill/>
          </a:ln>
          <a:effectLst/>
          <a:scene3d>
            <a:camera prst="orthographicFront"/>
            <a:lightRig rig="threePt" dir="t"/>
          </a:scene3d>
          <a:sp3d>
            <a:bevelT/>
          </a:sp3d>
        </p:spPr>
        <p:txBody>
          <a:bodyPr lIns="91375" tIns="45687" rIns="91375" bIns="45687"/>
          <a:lstStyle/>
          <a:p>
            <a:pPr defTabSz="914478" fontAlgn="ctr">
              <a:buClr>
                <a:srgbClr val="CC9900"/>
              </a:buClr>
              <a:buFont typeface="Wingdings" panose="05000000000000000000" pitchFamily="2" charset="2"/>
              <a:buChar char="n"/>
              <a:defRPr/>
            </a:pPr>
            <a:endParaRPr lang="en-US" sz="1799" noProof="1">
              <a:solidFill>
                <a:prstClr val="black"/>
              </a:solidFill>
              <a:sym typeface="Arial" panose="020B0604020202020204"/>
            </a:endParaRPr>
          </a:p>
        </p:txBody>
      </p:sp>
      <p:pic>
        <p:nvPicPr>
          <p:cNvPr id="330" name="图片 77"/>
          <p:cNvPicPr>
            <a:picLocks noChangeAspect="1" noChangeArrowheads="1"/>
          </p:cNvPicPr>
          <p:nvPr/>
        </p:nvPicPr>
        <p:blipFill>
          <a:blip r:embed="rId3" cstate="email">
            <a:duotone>
              <a:prstClr val="black"/>
              <a:schemeClr val="bg1">
                <a:tint val="45000"/>
                <a:satMod val="400000"/>
              </a:schemeClr>
            </a:duotone>
            <a:lum bright="100000"/>
            <a:extLst>
              <a:ext uri="{28A0092B-C50C-407E-A947-70E740481C1C}">
                <a14:useLocalDpi xmlns:a14="http://schemas.microsoft.com/office/drawing/2010/main"/>
              </a:ext>
            </a:extLst>
          </a:blip>
          <a:srcRect/>
          <a:stretch>
            <a:fillRect/>
          </a:stretch>
        </p:blipFill>
        <p:spPr bwMode="auto">
          <a:xfrm>
            <a:off x="5333366" y="3375680"/>
            <a:ext cx="1107642" cy="223751"/>
          </a:xfrm>
          <a:prstGeom prst="rect">
            <a:avLst/>
          </a:prstGeom>
          <a:noFill/>
          <a:ln w="9525">
            <a:noFill/>
            <a:miter lim="800000"/>
            <a:headEnd/>
            <a:tailEnd/>
          </a:ln>
        </p:spPr>
      </p:pic>
      <p:sp>
        <p:nvSpPr>
          <p:cNvPr id="19489" name="矩形 146"/>
          <p:cNvSpPr>
            <a:spLocks noChangeArrowheads="1"/>
          </p:cNvSpPr>
          <p:nvPr/>
        </p:nvSpPr>
        <p:spPr bwMode="auto">
          <a:xfrm>
            <a:off x="5189416" y="2706970"/>
            <a:ext cx="1542447" cy="810895"/>
          </a:xfrm>
          <a:prstGeom prst="rect">
            <a:avLst/>
          </a:prstGeom>
          <a:noFill/>
          <a:ln w="9525">
            <a:noFill/>
            <a:miter lim="800000"/>
          </a:ln>
        </p:spPr>
        <p:txBody>
          <a:bodyPr/>
          <a:lstStyle/>
          <a:p>
            <a:pPr defTabSz="914478" eaLnBrk="0" fontAlgn="ctr" hangingPunct="0"/>
            <a:r>
              <a:rPr lang="en-US" altLang="zh-CN" sz="3199" b="1" dirty="0">
                <a:solidFill>
                  <a:prstClr val="white"/>
                </a:solidFill>
                <a:sym typeface="Arial" panose="020B0604020202020204" pitchFamily="34" charset="0"/>
              </a:rPr>
              <a:t>  VRP</a:t>
            </a:r>
          </a:p>
        </p:txBody>
      </p:sp>
      <p:cxnSp>
        <p:nvCxnSpPr>
          <p:cNvPr id="19490" name="直接连接符 225"/>
          <p:cNvCxnSpPr>
            <a:cxnSpLocks noChangeShapeType="1"/>
          </p:cNvCxnSpPr>
          <p:nvPr/>
        </p:nvCxnSpPr>
        <p:spPr bwMode="auto">
          <a:xfrm>
            <a:off x="3896109" y="1518397"/>
            <a:ext cx="0" cy="625231"/>
          </a:xfrm>
          <a:prstGeom prst="line">
            <a:avLst/>
          </a:prstGeom>
          <a:noFill/>
          <a:ln w="12700">
            <a:solidFill>
              <a:schemeClr val="bg1">
                <a:alpha val="21176"/>
              </a:schemeClr>
            </a:solidFill>
            <a:round/>
          </a:ln>
        </p:spPr>
      </p:cxnSp>
      <p:cxnSp>
        <p:nvCxnSpPr>
          <p:cNvPr id="19491" name="直接连接符 226"/>
          <p:cNvCxnSpPr>
            <a:cxnSpLocks noChangeShapeType="1"/>
          </p:cNvCxnSpPr>
          <p:nvPr/>
        </p:nvCxnSpPr>
        <p:spPr bwMode="auto">
          <a:xfrm>
            <a:off x="5210046" y="1518397"/>
            <a:ext cx="0" cy="625231"/>
          </a:xfrm>
          <a:prstGeom prst="line">
            <a:avLst/>
          </a:prstGeom>
          <a:noFill/>
          <a:ln w="12700">
            <a:solidFill>
              <a:schemeClr val="bg1">
                <a:alpha val="21176"/>
              </a:schemeClr>
            </a:solidFill>
            <a:round/>
          </a:ln>
        </p:spPr>
      </p:cxnSp>
      <p:cxnSp>
        <p:nvCxnSpPr>
          <p:cNvPr id="19492" name="直接连接符 227"/>
          <p:cNvCxnSpPr>
            <a:cxnSpLocks noChangeShapeType="1"/>
          </p:cNvCxnSpPr>
          <p:nvPr/>
        </p:nvCxnSpPr>
        <p:spPr bwMode="auto">
          <a:xfrm>
            <a:off x="6573176" y="1518397"/>
            <a:ext cx="0" cy="625231"/>
          </a:xfrm>
          <a:prstGeom prst="line">
            <a:avLst/>
          </a:prstGeom>
          <a:noFill/>
          <a:ln w="12700">
            <a:solidFill>
              <a:schemeClr val="bg1">
                <a:alpha val="21176"/>
              </a:schemeClr>
            </a:solidFill>
            <a:round/>
          </a:ln>
        </p:spPr>
      </p:cxnSp>
      <p:cxnSp>
        <p:nvCxnSpPr>
          <p:cNvPr id="19493" name="直接连接符 228"/>
          <p:cNvCxnSpPr>
            <a:cxnSpLocks noChangeShapeType="1"/>
          </p:cNvCxnSpPr>
          <p:nvPr/>
        </p:nvCxnSpPr>
        <p:spPr bwMode="auto">
          <a:xfrm>
            <a:off x="7858549" y="1518397"/>
            <a:ext cx="0" cy="625231"/>
          </a:xfrm>
          <a:prstGeom prst="line">
            <a:avLst/>
          </a:prstGeom>
          <a:noFill/>
          <a:ln w="12700">
            <a:solidFill>
              <a:schemeClr val="bg1">
                <a:alpha val="21176"/>
              </a:schemeClr>
            </a:solidFill>
            <a:round/>
          </a:ln>
        </p:spPr>
      </p:cxnSp>
      <p:sp>
        <p:nvSpPr>
          <p:cNvPr id="4" name="标题 3"/>
          <p:cNvSpPr>
            <a:spLocks noGrp="1"/>
          </p:cNvSpPr>
          <p:nvPr>
            <p:ph type="title"/>
          </p:nvPr>
        </p:nvSpPr>
        <p:spPr/>
        <p:txBody>
          <a:bodyPr/>
          <a:lstStyle/>
          <a:p>
            <a:r>
              <a:rPr lang="en-US" altLang="zh-CN" sz="3600" noProof="1">
                <a:ln w="10541" cmpd="sng">
                  <a:noFill/>
                  <a:prstDash val="solid"/>
                </a:ln>
                <a:latin typeface="Huawei Sans" panose="020C0503030203020204" pitchFamily="34" charset="0"/>
                <a:sym typeface="Arial" panose="020B0604020202020204"/>
              </a:rPr>
              <a:t>Unified VRP </a:t>
            </a:r>
            <a:r>
              <a:rPr lang="en-US" altLang="zh-CN" sz="3600" noProof="1" smtClean="0">
                <a:ln w="10541" cmpd="sng">
                  <a:noFill/>
                  <a:prstDash val="solid"/>
                </a:ln>
                <a:latin typeface="Huawei Sans" panose="020C0503030203020204" pitchFamily="34" charset="0"/>
                <a:sym typeface="Arial" panose="020B0604020202020204"/>
              </a:rPr>
              <a:t>Platform</a:t>
            </a:r>
            <a:endParaRPr lang="zh-CN" altLang="en-US" dirty="0"/>
          </a:p>
        </p:txBody>
      </p:sp>
      <p:grpSp>
        <p:nvGrpSpPr>
          <p:cNvPr id="227" name="组合 202"/>
          <p:cNvGrpSpPr/>
          <p:nvPr/>
        </p:nvGrpSpPr>
        <p:grpSpPr>
          <a:xfrm>
            <a:off x="6813935" y="3300380"/>
            <a:ext cx="748259" cy="734726"/>
            <a:chOff x="8344" y="3882"/>
            <a:chExt cx="3621" cy="3554"/>
          </a:xfrm>
          <a:solidFill>
            <a:srgbClr val="517A3C">
              <a:alpha val="8000"/>
            </a:srgbClr>
          </a:solidFill>
        </p:grpSpPr>
        <p:sp>
          <p:nvSpPr>
            <p:cNvPr id="228" name="Oval 68"/>
            <p:cNvSpPr>
              <a:spLocks noChangeArrowheads="1"/>
            </p:cNvSpPr>
            <p:nvPr/>
          </p:nvSpPr>
          <p:spPr bwMode="auto">
            <a:xfrm>
              <a:off x="8344" y="3882"/>
              <a:ext cx="3621" cy="3554"/>
            </a:xfrm>
            <a:prstGeom prst="ellipse">
              <a:avLst/>
            </a:prstGeom>
            <a:grp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sym typeface="Arial" panose="020B0604020202020204"/>
              </a:endParaRPr>
            </a:p>
          </p:txBody>
        </p:sp>
        <p:sp>
          <p:nvSpPr>
            <p:cNvPr id="229" name="Oval 68"/>
            <p:cNvSpPr>
              <a:spLocks noChangeArrowheads="1"/>
            </p:cNvSpPr>
            <p:nvPr/>
          </p:nvSpPr>
          <p:spPr bwMode="auto">
            <a:xfrm>
              <a:off x="8712" y="4238"/>
              <a:ext cx="2886" cy="2833"/>
            </a:xfrm>
            <a:prstGeom prst="ellipse">
              <a:avLst/>
            </a:prstGeom>
            <a:grp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sym typeface="Arial" panose="020B0604020202020204"/>
              </a:endParaRPr>
            </a:p>
          </p:txBody>
        </p:sp>
      </p:grpSp>
      <p:grpSp>
        <p:nvGrpSpPr>
          <p:cNvPr id="230" name="组合 202"/>
          <p:cNvGrpSpPr/>
          <p:nvPr/>
        </p:nvGrpSpPr>
        <p:grpSpPr>
          <a:xfrm>
            <a:off x="6151439" y="4270047"/>
            <a:ext cx="748259" cy="734726"/>
            <a:chOff x="8344" y="3882"/>
            <a:chExt cx="3621" cy="3554"/>
          </a:xfrm>
          <a:solidFill>
            <a:srgbClr val="517A3C">
              <a:alpha val="8000"/>
            </a:srgbClr>
          </a:solidFill>
        </p:grpSpPr>
        <p:sp>
          <p:nvSpPr>
            <p:cNvPr id="231" name="Oval 68"/>
            <p:cNvSpPr>
              <a:spLocks noChangeArrowheads="1"/>
            </p:cNvSpPr>
            <p:nvPr/>
          </p:nvSpPr>
          <p:spPr bwMode="auto">
            <a:xfrm>
              <a:off x="8344" y="3882"/>
              <a:ext cx="3621" cy="3554"/>
            </a:xfrm>
            <a:prstGeom prst="ellipse">
              <a:avLst/>
            </a:prstGeom>
            <a:grp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sym typeface="Arial" panose="020B0604020202020204"/>
              </a:endParaRPr>
            </a:p>
          </p:txBody>
        </p:sp>
        <p:sp>
          <p:nvSpPr>
            <p:cNvPr id="232" name="Oval 68"/>
            <p:cNvSpPr>
              <a:spLocks noChangeArrowheads="1"/>
            </p:cNvSpPr>
            <p:nvPr/>
          </p:nvSpPr>
          <p:spPr bwMode="auto">
            <a:xfrm>
              <a:off x="8712" y="4238"/>
              <a:ext cx="2886" cy="2833"/>
            </a:xfrm>
            <a:prstGeom prst="ellipse">
              <a:avLst/>
            </a:prstGeom>
            <a:grp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sym typeface="Arial" panose="020B0604020202020204"/>
              </a:endParaRPr>
            </a:p>
          </p:txBody>
        </p:sp>
      </p:grpSp>
      <p:grpSp>
        <p:nvGrpSpPr>
          <p:cNvPr id="235" name="组合 202"/>
          <p:cNvGrpSpPr/>
          <p:nvPr/>
        </p:nvGrpSpPr>
        <p:grpSpPr>
          <a:xfrm>
            <a:off x="5009366" y="4270047"/>
            <a:ext cx="748259" cy="734726"/>
            <a:chOff x="8344" y="3882"/>
            <a:chExt cx="3621" cy="3554"/>
          </a:xfrm>
          <a:solidFill>
            <a:srgbClr val="517A3C">
              <a:alpha val="8000"/>
            </a:srgbClr>
          </a:solidFill>
        </p:grpSpPr>
        <p:sp>
          <p:nvSpPr>
            <p:cNvPr id="236" name="Oval 68"/>
            <p:cNvSpPr>
              <a:spLocks noChangeArrowheads="1"/>
            </p:cNvSpPr>
            <p:nvPr/>
          </p:nvSpPr>
          <p:spPr bwMode="auto">
            <a:xfrm>
              <a:off x="8344" y="3882"/>
              <a:ext cx="3621" cy="3554"/>
            </a:xfrm>
            <a:prstGeom prst="ellipse">
              <a:avLst/>
            </a:prstGeom>
            <a:grp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sym typeface="Arial" panose="020B0604020202020204"/>
              </a:endParaRPr>
            </a:p>
          </p:txBody>
        </p:sp>
        <p:sp>
          <p:nvSpPr>
            <p:cNvPr id="257" name="Oval 68"/>
            <p:cNvSpPr>
              <a:spLocks noChangeArrowheads="1"/>
            </p:cNvSpPr>
            <p:nvPr/>
          </p:nvSpPr>
          <p:spPr bwMode="auto">
            <a:xfrm>
              <a:off x="8712" y="4238"/>
              <a:ext cx="2886" cy="2833"/>
            </a:xfrm>
            <a:prstGeom prst="ellipse">
              <a:avLst/>
            </a:prstGeom>
            <a:grpFill/>
            <a:ln w="19050" algn="ctr">
              <a:noFill/>
              <a:round/>
            </a:ln>
            <a:effectLst/>
          </p:spPr>
          <p:txBody>
            <a:bodyPr lIns="82066" tIns="41032" rIns="82066" bIns="41032" anchor="ctr"/>
            <a:lstStyle/>
            <a:p>
              <a:pPr algn="ctr" defTabSz="914034" eaLnBrk="0" fontAlgn="ctr" hangingPunct="0">
                <a:lnSpc>
                  <a:spcPct val="90000"/>
                </a:lnSpc>
                <a:defRPr/>
              </a:pPr>
              <a:endParaRPr lang="en-US" sz="1599" kern="0" dirty="0">
                <a:solidFill>
                  <a:sysClr val="windowText" lastClr="000000"/>
                </a:solidFill>
                <a:sym typeface="Arial" panose="020B0604020202020204"/>
              </a:endParaRPr>
            </a:p>
          </p:txBody>
        </p:sp>
      </p:grpSp>
    </p:spTree>
    <p:extLst>
      <p:ext uri="{BB962C8B-B14F-4D97-AF65-F5344CB8AC3E}">
        <p14:creationId xmlns:p14="http://schemas.microsoft.com/office/powerpoint/2010/main" val="4176110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800" dirty="0">
                <a:solidFill>
                  <a:prstClr val="black"/>
                </a:solidFill>
                <a:latin typeface="Huawei Sans" panose="020C0503030203020204" pitchFamily="34" charset="0"/>
                <a:ea typeface="微软雅黑"/>
                <a:cs typeface="Huawei Sans" panose="020C0503030203020204" pitchFamily="34" charset="0"/>
              </a:rPr>
              <a:t>Application Scenarios of Huawei </a:t>
            </a:r>
            <a:r>
              <a:rPr lang="en-US" altLang="zh-CN" sz="2800" dirty="0" err="1">
                <a:solidFill>
                  <a:prstClr val="black"/>
                </a:solidFill>
                <a:latin typeface="Huawei Sans" panose="020C0503030203020204" pitchFamily="34" charset="0"/>
                <a:ea typeface="微软雅黑"/>
                <a:cs typeface="Huawei Sans" panose="020C0503030203020204" pitchFamily="34" charset="0"/>
              </a:rPr>
              <a:t>NetEngine</a:t>
            </a:r>
            <a:r>
              <a:rPr lang="en-US" altLang="zh-CN" sz="2800" dirty="0">
                <a:solidFill>
                  <a:prstClr val="black"/>
                </a:solidFill>
                <a:latin typeface="Huawei Sans" panose="020C0503030203020204" pitchFamily="34" charset="0"/>
                <a:ea typeface="微软雅黑"/>
                <a:cs typeface="Huawei Sans" panose="020C0503030203020204" pitchFamily="34" charset="0"/>
              </a:rPr>
              <a:t> AR </a:t>
            </a:r>
            <a:r>
              <a:rPr lang="en-US" altLang="zh-CN" sz="2800" dirty="0" smtClean="0">
                <a:solidFill>
                  <a:prstClr val="black"/>
                </a:solidFill>
                <a:latin typeface="Huawei Sans" panose="020C0503030203020204" pitchFamily="34" charset="0"/>
                <a:ea typeface="微软雅黑"/>
                <a:cs typeface="Huawei Sans" panose="020C0503030203020204" pitchFamily="34" charset="0"/>
              </a:rPr>
              <a:t>Routers</a:t>
            </a:r>
            <a:endParaRPr lang="zh-CN" altLang="en-US" sz="2800" dirty="0"/>
          </a:p>
        </p:txBody>
      </p:sp>
      <p:sp>
        <p:nvSpPr>
          <p:cNvPr id="121" name="Freeform 132"/>
          <p:cNvSpPr>
            <a:spLocks/>
          </p:cNvSpPr>
          <p:nvPr/>
        </p:nvSpPr>
        <p:spPr bwMode="auto">
          <a:xfrm>
            <a:off x="726791" y="4162214"/>
            <a:ext cx="10738419" cy="2129460"/>
          </a:xfrm>
          <a:prstGeom prst="rect">
            <a:avLst/>
          </a:prstGeom>
          <a:noFill/>
          <a:ln w="12700" cap="flat" cmpd="sng" algn="ctr">
            <a:solidFill>
              <a:srgbClr val="00B0F0"/>
            </a:solidFill>
            <a:prstDash val="solid"/>
          </a:ln>
          <a:effectLst/>
          <a:extLst/>
        </p:spPr>
        <p:txBody>
          <a:bodyPr wrap="square" rtlCol="0" anchor="ctr">
            <a:noAutofit/>
          </a:bodyPr>
          <a:lstStyle/>
          <a:p>
            <a:pPr algn="ctr" defTabSz="1218784" fontAlgn="ctr"/>
            <a:endParaRPr lang="en-US"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2" name="矩形 121"/>
          <p:cNvSpPr/>
          <p:nvPr/>
        </p:nvSpPr>
        <p:spPr>
          <a:xfrm>
            <a:off x="726792" y="1352850"/>
            <a:ext cx="10738418" cy="2769812"/>
          </a:xfrm>
          <a:prstGeom prst="rect">
            <a:avLst/>
          </a:prstGeom>
          <a:noFill/>
          <a:ln w="12700" cap="flat" cmpd="sng" algn="ctr">
            <a:solidFill>
              <a:srgbClr val="00B0F0"/>
            </a:solidFill>
            <a:prstDash val="solid"/>
          </a:ln>
          <a:effectLst/>
        </p:spPr>
        <p:txBody>
          <a:bodyPr wrap="square" rtlCol="0" anchor="ctr">
            <a:noAutofit/>
          </a:bodyPr>
          <a:lstStyle/>
          <a:p>
            <a:pPr algn="ctr" defTabSz="1218784" fontAlgn="ctr">
              <a:defRPr/>
            </a:pPr>
            <a:endParaRPr lang="en-US"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3" name="圆角矩形 122"/>
          <p:cNvSpPr/>
          <p:nvPr/>
        </p:nvSpPr>
        <p:spPr bwMode="auto">
          <a:xfrm>
            <a:off x="9106586" y="1632846"/>
            <a:ext cx="1506782" cy="1029040"/>
          </a:xfrm>
          <a:prstGeom prst="roundRect">
            <a:avLst/>
          </a:prstGeom>
          <a:solidFill>
            <a:srgbClr val="00B0F0">
              <a:alpha val="10000"/>
            </a:srgbClr>
          </a:solidFill>
          <a:ln w="9525" cap="flat" cmpd="sng" algn="ctr">
            <a:noFill/>
            <a:prstDash val="sysDash"/>
            <a:round/>
            <a:headEnd type="none" w="med" len="med"/>
            <a:tailEnd type="none" w="med" len="med"/>
          </a:ln>
          <a:effectLst/>
        </p:spPr>
        <p:txBody>
          <a:bodyPr vert="horz" wrap="square" lIns="68525" tIns="34263" rIns="68525" bIns="34263" numCol="1" rtlCol="0" anchor="b" anchorCtr="0" compatLnSpc="1">
            <a:prstTxWarp prst="textNoShape">
              <a:avLst/>
            </a:prstTxWarp>
            <a:noAutofit/>
          </a:bodyPr>
          <a:lstStyle/>
          <a:p>
            <a:pPr algn="r" defTabSz="1218784" fontAlgn="ctr"/>
            <a:r>
              <a:rPr lang="en-US" sz="1399"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HQ</a:t>
            </a:r>
          </a:p>
        </p:txBody>
      </p:sp>
      <p:grpSp>
        <p:nvGrpSpPr>
          <p:cNvPr id="124" name="组合 74"/>
          <p:cNvGrpSpPr/>
          <p:nvPr/>
        </p:nvGrpSpPr>
        <p:grpSpPr>
          <a:xfrm>
            <a:off x="9837828" y="1712487"/>
            <a:ext cx="525628" cy="590442"/>
            <a:chOff x="-1146175" y="2979738"/>
            <a:chExt cx="701675" cy="942975"/>
          </a:xfrm>
          <a:solidFill>
            <a:srgbClr val="00B0F0"/>
          </a:solidFill>
        </p:grpSpPr>
        <p:sp>
          <p:nvSpPr>
            <p:cNvPr id="125" name="Freeform 14"/>
            <p:cNvSpPr>
              <a:spLocks noEditPoints="1"/>
            </p:cNvSpPr>
            <p:nvPr/>
          </p:nvSpPr>
          <p:spPr bwMode="auto">
            <a:xfrm>
              <a:off x="-744538" y="3440113"/>
              <a:ext cx="300038" cy="482600"/>
            </a:xfrm>
            <a:custGeom>
              <a:avLst/>
              <a:gdLst/>
              <a:ahLst/>
              <a:cxnLst>
                <a:cxn ang="0">
                  <a:pos x="310" y="0"/>
                </a:cxn>
                <a:cxn ang="0">
                  <a:pos x="0" y="542"/>
                </a:cxn>
                <a:cxn ang="0">
                  <a:pos x="154" y="8057"/>
                </a:cxn>
                <a:cxn ang="0">
                  <a:pos x="3022" y="8212"/>
                </a:cxn>
                <a:cxn ang="0">
                  <a:pos x="3254" y="6430"/>
                </a:cxn>
                <a:cxn ang="0">
                  <a:pos x="4262" y="6740"/>
                </a:cxn>
                <a:cxn ang="0">
                  <a:pos x="4804" y="8212"/>
                </a:cxn>
                <a:cxn ang="0">
                  <a:pos x="5114" y="7670"/>
                </a:cxn>
                <a:cxn ang="0">
                  <a:pos x="4959" y="154"/>
                </a:cxn>
                <a:cxn ang="0">
                  <a:pos x="2169" y="6972"/>
                </a:cxn>
                <a:cxn ang="0">
                  <a:pos x="1162" y="7205"/>
                </a:cxn>
                <a:cxn ang="0">
                  <a:pos x="929" y="6662"/>
                </a:cxn>
                <a:cxn ang="0">
                  <a:pos x="1937" y="6430"/>
                </a:cxn>
                <a:cxn ang="0">
                  <a:pos x="2169" y="6972"/>
                </a:cxn>
                <a:cxn ang="0">
                  <a:pos x="1937" y="5810"/>
                </a:cxn>
                <a:cxn ang="0">
                  <a:pos x="929" y="5578"/>
                </a:cxn>
                <a:cxn ang="0">
                  <a:pos x="1162" y="5035"/>
                </a:cxn>
                <a:cxn ang="0">
                  <a:pos x="2169" y="5268"/>
                </a:cxn>
                <a:cxn ang="0">
                  <a:pos x="2092" y="4338"/>
                </a:cxn>
                <a:cxn ang="0">
                  <a:pos x="1007" y="4338"/>
                </a:cxn>
                <a:cxn ang="0">
                  <a:pos x="1007" y="3718"/>
                </a:cxn>
                <a:cxn ang="0">
                  <a:pos x="2092" y="3718"/>
                </a:cxn>
                <a:cxn ang="0">
                  <a:pos x="2169" y="2866"/>
                </a:cxn>
                <a:cxn ang="0">
                  <a:pos x="1162" y="3099"/>
                </a:cxn>
                <a:cxn ang="0">
                  <a:pos x="929" y="2556"/>
                </a:cxn>
                <a:cxn ang="0">
                  <a:pos x="1937" y="2324"/>
                </a:cxn>
                <a:cxn ang="0">
                  <a:pos x="2169" y="2866"/>
                </a:cxn>
                <a:cxn ang="0">
                  <a:pos x="1937" y="1704"/>
                </a:cxn>
                <a:cxn ang="0">
                  <a:pos x="929" y="1471"/>
                </a:cxn>
                <a:cxn ang="0">
                  <a:pos x="1162" y="929"/>
                </a:cxn>
                <a:cxn ang="0">
                  <a:pos x="2169" y="1161"/>
                </a:cxn>
                <a:cxn ang="0">
                  <a:pos x="4106" y="5733"/>
                </a:cxn>
                <a:cxn ang="0">
                  <a:pos x="3022" y="5733"/>
                </a:cxn>
                <a:cxn ang="0">
                  <a:pos x="3022" y="5113"/>
                </a:cxn>
                <a:cxn ang="0">
                  <a:pos x="4106" y="5113"/>
                </a:cxn>
                <a:cxn ang="0">
                  <a:pos x="4185" y="4183"/>
                </a:cxn>
                <a:cxn ang="0">
                  <a:pos x="3177" y="4416"/>
                </a:cxn>
                <a:cxn ang="0">
                  <a:pos x="2944" y="3873"/>
                </a:cxn>
                <a:cxn ang="0">
                  <a:pos x="3952" y="3641"/>
                </a:cxn>
                <a:cxn ang="0">
                  <a:pos x="4185" y="4183"/>
                </a:cxn>
                <a:cxn ang="0">
                  <a:pos x="3952" y="3099"/>
                </a:cxn>
                <a:cxn ang="0">
                  <a:pos x="2944" y="2866"/>
                </a:cxn>
                <a:cxn ang="0">
                  <a:pos x="3177" y="2324"/>
                </a:cxn>
                <a:cxn ang="0">
                  <a:pos x="4185" y="2556"/>
                </a:cxn>
                <a:cxn ang="0">
                  <a:pos x="4106" y="1626"/>
                </a:cxn>
                <a:cxn ang="0">
                  <a:pos x="3022" y="1626"/>
                </a:cxn>
                <a:cxn ang="0">
                  <a:pos x="3022" y="1007"/>
                </a:cxn>
                <a:cxn ang="0">
                  <a:pos x="4106" y="1007"/>
                </a:cxn>
              </a:cxnLst>
              <a:rect l="0" t="0" r="r" b="b"/>
              <a:pathLst>
                <a:path w="5114" h="8212">
                  <a:moveTo>
                    <a:pt x="4572" y="0"/>
                  </a:moveTo>
                  <a:lnTo>
                    <a:pt x="542" y="0"/>
                  </a:lnTo>
                  <a:lnTo>
                    <a:pt x="310" y="0"/>
                  </a:lnTo>
                  <a:lnTo>
                    <a:pt x="154" y="154"/>
                  </a:lnTo>
                  <a:lnTo>
                    <a:pt x="0" y="309"/>
                  </a:lnTo>
                  <a:lnTo>
                    <a:pt x="0" y="542"/>
                  </a:lnTo>
                  <a:lnTo>
                    <a:pt x="0" y="7670"/>
                  </a:lnTo>
                  <a:lnTo>
                    <a:pt x="0" y="7902"/>
                  </a:lnTo>
                  <a:lnTo>
                    <a:pt x="154" y="8057"/>
                  </a:lnTo>
                  <a:lnTo>
                    <a:pt x="310" y="8212"/>
                  </a:lnTo>
                  <a:lnTo>
                    <a:pt x="542" y="8212"/>
                  </a:lnTo>
                  <a:lnTo>
                    <a:pt x="3022" y="8212"/>
                  </a:lnTo>
                  <a:lnTo>
                    <a:pt x="3022" y="6740"/>
                  </a:lnTo>
                  <a:lnTo>
                    <a:pt x="3099" y="6508"/>
                  </a:lnTo>
                  <a:lnTo>
                    <a:pt x="3254" y="6430"/>
                  </a:lnTo>
                  <a:lnTo>
                    <a:pt x="4029" y="6430"/>
                  </a:lnTo>
                  <a:lnTo>
                    <a:pt x="4185" y="6508"/>
                  </a:lnTo>
                  <a:lnTo>
                    <a:pt x="4262" y="6740"/>
                  </a:lnTo>
                  <a:lnTo>
                    <a:pt x="4262" y="8212"/>
                  </a:lnTo>
                  <a:lnTo>
                    <a:pt x="4572" y="8212"/>
                  </a:lnTo>
                  <a:lnTo>
                    <a:pt x="4804" y="8212"/>
                  </a:lnTo>
                  <a:lnTo>
                    <a:pt x="4959" y="8057"/>
                  </a:lnTo>
                  <a:lnTo>
                    <a:pt x="5114" y="7902"/>
                  </a:lnTo>
                  <a:lnTo>
                    <a:pt x="5114" y="7670"/>
                  </a:lnTo>
                  <a:lnTo>
                    <a:pt x="5114" y="542"/>
                  </a:lnTo>
                  <a:lnTo>
                    <a:pt x="5114" y="309"/>
                  </a:lnTo>
                  <a:lnTo>
                    <a:pt x="4959" y="154"/>
                  </a:lnTo>
                  <a:lnTo>
                    <a:pt x="4804" y="0"/>
                  </a:lnTo>
                  <a:lnTo>
                    <a:pt x="4572" y="0"/>
                  </a:lnTo>
                  <a:close/>
                  <a:moveTo>
                    <a:pt x="2169" y="6972"/>
                  </a:moveTo>
                  <a:lnTo>
                    <a:pt x="2092" y="7127"/>
                  </a:lnTo>
                  <a:lnTo>
                    <a:pt x="1937" y="7205"/>
                  </a:lnTo>
                  <a:lnTo>
                    <a:pt x="1162" y="7205"/>
                  </a:lnTo>
                  <a:lnTo>
                    <a:pt x="1007" y="7127"/>
                  </a:lnTo>
                  <a:lnTo>
                    <a:pt x="929" y="6972"/>
                  </a:lnTo>
                  <a:lnTo>
                    <a:pt x="929" y="6662"/>
                  </a:lnTo>
                  <a:lnTo>
                    <a:pt x="1007" y="6508"/>
                  </a:lnTo>
                  <a:lnTo>
                    <a:pt x="1162" y="6430"/>
                  </a:lnTo>
                  <a:lnTo>
                    <a:pt x="1937" y="6430"/>
                  </a:lnTo>
                  <a:lnTo>
                    <a:pt x="2092" y="6508"/>
                  </a:lnTo>
                  <a:lnTo>
                    <a:pt x="2169" y="6662"/>
                  </a:lnTo>
                  <a:lnTo>
                    <a:pt x="2169" y="6972"/>
                  </a:lnTo>
                  <a:close/>
                  <a:moveTo>
                    <a:pt x="2169" y="5578"/>
                  </a:moveTo>
                  <a:lnTo>
                    <a:pt x="2092" y="5733"/>
                  </a:lnTo>
                  <a:lnTo>
                    <a:pt x="1937" y="5810"/>
                  </a:lnTo>
                  <a:lnTo>
                    <a:pt x="1162" y="5810"/>
                  </a:lnTo>
                  <a:lnTo>
                    <a:pt x="1007" y="5733"/>
                  </a:lnTo>
                  <a:lnTo>
                    <a:pt x="929" y="5578"/>
                  </a:lnTo>
                  <a:lnTo>
                    <a:pt x="929" y="5268"/>
                  </a:lnTo>
                  <a:lnTo>
                    <a:pt x="1007" y="5113"/>
                  </a:lnTo>
                  <a:lnTo>
                    <a:pt x="1162" y="5035"/>
                  </a:lnTo>
                  <a:lnTo>
                    <a:pt x="1937" y="5035"/>
                  </a:lnTo>
                  <a:lnTo>
                    <a:pt x="2092" y="5113"/>
                  </a:lnTo>
                  <a:lnTo>
                    <a:pt x="2169" y="5268"/>
                  </a:lnTo>
                  <a:lnTo>
                    <a:pt x="2169" y="5578"/>
                  </a:lnTo>
                  <a:close/>
                  <a:moveTo>
                    <a:pt x="2169" y="4183"/>
                  </a:moveTo>
                  <a:lnTo>
                    <a:pt x="2092" y="4338"/>
                  </a:lnTo>
                  <a:lnTo>
                    <a:pt x="1937" y="4416"/>
                  </a:lnTo>
                  <a:lnTo>
                    <a:pt x="1162" y="4416"/>
                  </a:lnTo>
                  <a:lnTo>
                    <a:pt x="1007" y="4338"/>
                  </a:lnTo>
                  <a:lnTo>
                    <a:pt x="929" y="4183"/>
                  </a:lnTo>
                  <a:lnTo>
                    <a:pt x="929" y="3873"/>
                  </a:lnTo>
                  <a:lnTo>
                    <a:pt x="1007" y="3718"/>
                  </a:lnTo>
                  <a:lnTo>
                    <a:pt x="1162" y="3641"/>
                  </a:lnTo>
                  <a:lnTo>
                    <a:pt x="1937" y="3641"/>
                  </a:lnTo>
                  <a:lnTo>
                    <a:pt x="2092" y="3718"/>
                  </a:lnTo>
                  <a:lnTo>
                    <a:pt x="2169" y="3873"/>
                  </a:lnTo>
                  <a:lnTo>
                    <a:pt x="2169" y="4183"/>
                  </a:lnTo>
                  <a:close/>
                  <a:moveTo>
                    <a:pt x="2169" y="2866"/>
                  </a:moveTo>
                  <a:lnTo>
                    <a:pt x="2092" y="3021"/>
                  </a:lnTo>
                  <a:lnTo>
                    <a:pt x="1937" y="3099"/>
                  </a:lnTo>
                  <a:lnTo>
                    <a:pt x="1162" y="3099"/>
                  </a:lnTo>
                  <a:lnTo>
                    <a:pt x="1007" y="3021"/>
                  </a:lnTo>
                  <a:lnTo>
                    <a:pt x="929" y="2866"/>
                  </a:lnTo>
                  <a:lnTo>
                    <a:pt x="929" y="2556"/>
                  </a:lnTo>
                  <a:lnTo>
                    <a:pt x="1007" y="2401"/>
                  </a:lnTo>
                  <a:lnTo>
                    <a:pt x="1162" y="2324"/>
                  </a:lnTo>
                  <a:lnTo>
                    <a:pt x="1937" y="2324"/>
                  </a:lnTo>
                  <a:lnTo>
                    <a:pt x="2092" y="2401"/>
                  </a:lnTo>
                  <a:lnTo>
                    <a:pt x="2169" y="2556"/>
                  </a:lnTo>
                  <a:lnTo>
                    <a:pt x="2169" y="2866"/>
                  </a:lnTo>
                  <a:close/>
                  <a:moveTo>
                    <a:pt x="2169" y="1471"/>
                  </a:moveTo>
                  <a:lnTo>
                    <a:pt x="2092" y="1626"/>
                  </a:lnTo>
                  <a:lnTo>
                    <a:pt x="1937" y="1704"/>
                  </a:lnTo>
                  <a:lnTo>
                    <a:pt x="1162" y="1704"/>
                  </a:lnTo>
                  <a:lnTo>
                    <a:pt x="1007" y="1626"/>
                  </a:lnTo>
                  <a:lnTo>
                    <a:pt x="929" y="1471"/>
                  </a:lnTo>
                  <a:lnTo>
                    <a:pt x="929" y="1161"/>
                  </a:lnTo>
                  <a:lnTo>
                    <a:pt x="1007" y="1007"/>
                  </a:lnTo>
                  <a:lnTo>
                    <a:pt x="1162" y="929"/>
                  </a:lnTo>
                  <a:lnTo>
                    <a:pt x="1937" y="929"/>
                  </a:lnTo>
                  <a:lnTo>
                    <a:pt x="2092" y="1007"/>
                  </a:lnTo>
                  <a:lnTo>
                    <a:pt x="2169" y="1161"/>
                  </a:lnTo>
                  <a:lnTo>
                    <a:pt x="2169" y="1471"/>
                  </a:lnTo>
                  <a:close/>
                  <a:moveTo>
                    <a:pt x="4185" y="5578"/>
                  </a:moveTo>
                  <a:lnTo>
                    <a:pt x="4106" y="5733"/>
                  </a:lnTo>
                  <a:lnTo>
                    <a:pt x="3952" y="5810"/>
                  </a:lnTo>
                  <a:lnTo>
                    <a:pt x="3177" y="5810"/>
                  </a:lnTo>
                  <a:lnTo>
                    <a:pt x="3022" y="5733"/>
                  </a:lnTo>
                  <a:lnTo>
                    <a:pt x="2944" y="5578"/>
                  </a:lnTo>
                  <a:lnTo>
                    <a:pt x="2944" y="5268"/>
                  </a:lnTo>
                  <a:lnTo>
                    <a:pt x="3022" y="5113"/>
                  </a:lnTo>
                  <a:lnTo>
                    <a:pt x="3177" y="5035"/>
                  </a:lnTo>
                  <a:lnTo>
                    <a:pt x="3952" y="5035"/>
                  </a:lnTo>
                  <a:lnTo>
                    <a:pt x="4106" y="5113"/>
                  </a:lnTo>
                  <a:lnTo>
                    <a:pt x="4185" y="5268"/>
                  </a:lnTo>
                  <a:lnTo>
                    <a:pt x="4185" y="5578"/>
                  </a:lnTo>
                  <a:close/>
                  <a:moveTo>
                    <a:pt x="4185" y="4183"/>
                  </a:moveTo>
                  <a:lnTo>
                    <a:pt x="4106" y="4338"/>
                  </a:lnTo>
                  <a:lnTo>
                    <a:pt x="3952" y="4416"/>
                  </a:lnTo>
                  <a:lnTo>
                    <a:pt x="3177" y="4416"/>
                  </a:lnTo>
                  <a:lnTo>
                    <a:pt x="3022" y="4338"/>
                  </a:lnTo>
                  <a:lnTo>
                    <a:pt x="2944" y="4183"/>
                  </a:lnTo>
                  <a:lnTo>
                    <a:pt x="2944" y="3873"/>
                  </a:lnTo>
                  <a:lnTo>
                    <a:pt x="3022" y="3718"/>
                  </a:lnTo>
                  <a:lnTo>
                    <a:pt x="3177" y="3641"/>
                  </a:lnTo>
                  <a:lnTo>
                    <a:pt x="3952" y="3641"/>
                  </a:lnTo>
                  <a:lnTo>
                    <a:pt x="4106" y="3718"/>
                  </a:lnTo>
                  <a:lnTo>
                    <a:pt x="4185" y="3873"/>
                  </a:lnTo>
                  <a:lnTo>
                    <a:pt x="4185" y="4183"/>
                  </a:lnTo>
                  <a:close/>
                  <a:moveTo>
                    <a:pt x="4185" y="2866"/>
                  </a:moveTo>
                  <a:lnTo>
                    <a:pt x="4106" y="3021"/>
                  </a:lnTo>
                  <a:lnTo>
                    <a:pt x="3952" y="3099"/>
                  </a:lnTo>
                  <a:lnTo>
                    <a:pt x="3177" y="3099"/>
                  </a:lnTo>
                  <a:lnTo>
                    <a:pt x="3022" y="3021"/>
                  </a:lnTo>
                  <a:lnTo>
                    <a:pt x="2944" y="2866"/>
                  </a:lnTo>
                  <a:lnTo>
                    <a:pt x="2944" y="2556"/>
                  </a:lnTo>
                  <a:lnTo>
                    <a:pt x="3022" y="2401"/>
                  </a:lnTo>
                  <a:lnTo>
                    <a:pt x="3177" y="2324"/>
                  </a:lnTo>
                  <a:lnTo>
                    <a:pt x="3952" y="2324"/>
                  </a:lnTo>
                  <a:lnTo>
                    <a:pt x="4106" y="2401"/>
                  </a:lnTo>
                  <a:lnTo>
                    <a:pt x="4185" y="2556"/>
                  </a:lnTo>
                  <a:lnTo>
                    <a:pt x="4185" y="2866"/>
                  </a:lnTo>
                  <a:close/>
                  <a:moveTo>
                    <a:pt x="4185" y="1471"/>
                  </a:moveTo>
                  <a:lnTo>
                    <a:pt x="4106" y="1626"/>
                  </a:lnTo>
                  <a:lnTo>
                    <a:pt x="3952" y="1704"/>
                  </a:lnTo>
                  <a:lnTo>
                    <a:pt x="3177" y="1704"/>
                  </a:lnTo>
                  <a:lnTo>
                    <a:pt x="3022" y="1626"/>
                  </a:lnTo>
                  <a:lnTo>
                    <a:pt x="2944" y="1471"/>
                  </a:lnTo>
                  <a:lnTo>
                    <a:pt x="2944" y="1161"/>
                  </a:lnTo>
                  <a:lnTo>
                    <a:pt x="3022" y="1007"/>
                  </a:lnTo>
                  <a:lnTo>
                    <a:pt x="3177" y="929"/>
                  </a:lnTo>
                  <a:lnTo>
                    <a:pt x="3952" y="929"/>
                  </a:lnTo>
                  <a:lnTo>
                    <a:pt x="4106" y="1007"/>
                  </a:lnTo>
                  <a:lnTo>
                    <a:pt x="4185" y="1161"/>
                  </a:lnTo>
                  <a:lnTo>
                    <a:pt x="4185" y="1471"/>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399"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6" name="Freeform 15"/>
            <p:cNvSpPr>
              <a:spLocks noEditPoints="1"/>
            </p:cNvSpPr>
            <p:nvPr/>
          </p:nvSpPr>
          <p:spPr bwMode="auto">
            <a:xfrm>
              <a:off x="-1146175" y="2979738"/>
              <a:ext cx="346075" cy="938213"/>
            </a:xfrm>
            <a:custGeom>
              <a:avLst/>
              <a:gdLst/>
              <a:ahLst/>
              <a:cxnLst>
                <a:cxn ang="0">
                  <a:pos x="4804" y="4184"/>
                </a:cxn>
                <a:cxn ang="0">
                  <a:pos x="4339" y="3796"/>
                </a:cxn>
                <a:cxn ang="0">
                  <a:pos x="3797" y="3021"/>
                </a:cxn>
                <a:cxn ang="0">
                  <a:pos x="3100" y="310"/>
                </a:cxn>
                <a:cxn ang="0">
                  <a:pos x="2790" y="77"/>
                </a:cxn>
                <a:cxn ang="0">
                  <a:pos x="2325" y="2944"/>
                </a:cxn>
                <a:cxn ang="0">
                  <a:pos x="1550" y="3486"/>
                </a:cxn>
                <a:cxn ang="0">
                  <a:pos x="1240" y="4029"/>
                </a:cxn>
                <a:cxn ang="0">
                  <a:pos x="852" y="4726"/>
                </a:cxn>
                <a:cxn ang="0">
                  <a:pos x="77" y="5191"/>
                </a:cxn>
                <a:cxn ang="0">
                  <a:pos x="0" y="15651"/>
                </a:cxn>
                <a:cxn ang="0">
                  <a:pos x="542" y="15961"/>
                </a:cxn>
                <a:cxn ang="0">
                  <a:pos x="2170" y="14023"/>
                </a:cxn>
                <a:cxn ang="0">
                  <a:pos x="3564" y="13869"/>
                </a:cxn>
                <a:cxn ang="0">
                  <a:pos x="3642" y="15961"/>
                </a:cxn>
                <a:cxn ang="0">
                  <a:pos x="5270" y="15961"/>
                </a:cxn>
                <a:cxn ang="0">
                  <a:pos x="5812" y="15651"/>
                </a:cxn>
                <a:cxn ang="0">
                  <a:pos x="5812" y="5191"/>
                </a:cxn>
                <a:cxn ang="0">
                  <a:pos x="5037" y="4726"/>
                </a:cxn>
                <a:cxn ang="0">
                  <a:pos x="1473" y="12552"/>
                </a:cxn>
                <a:cxn ang="0">
                  <a:pos x="1240" y="12319"/>
                </a:cxn>
                <a:cxn ang="0">
                  <a:pos x="1473" y="12009"/>
                </a:cxn>
                <a:cxn ang="0">
                  <a:pos x="4339" y="12009"/>
                </a:cxn>
                <a:cxn ang="0">
                  <a:pos x="4572" y="12319"/>
                </a:cxn>
                <a:cxn ang="0">
                  <a:pos x="4339" y="12552"/>
                </a:cxn>
                <a:cxn ang="0">
                  <a:pos x="1627" y="11002"/>
                </a:cxn>
                <a:cxn ang="0">
                  <a:pos x="1317" y="10847"/>
                </a:cxn>
                <a:cxn ang="0">
                  <a:pos x="1395" y="10460"/>
                </a:cxn>
                <a:cxn ang="0">
                  <a:pos x="4185" y="10382"/>
                </a:cxn>
                <a:cxn ang="0">
                  <a:pos x="4572" y="10537"/>
                </a:cxn>
                <a:cxn ang="0">
                  <a:pos x="4495" y="10925"/>
                </a:cxn>
                <a:cxn ang="0">
                  <a:pos x="4185" y="9452"/>
                </a:cxn>
                <a:cxn ang="0">
                  <a:pos x="1395" y="9297"/>
                </a:cxn>
                <a:cxn ang="0">
                  <a:pos x="1317" y="8987"/>
                </a:cxn>
                <a:cxn ang="0">
                  <a:pos x="1627" y="8755"/>
                </a:cxn>
                <a:cxn ang="0">
                  <a:pos x="4495" y="8833"/>
                </a:cxn>
                <a:cxn ang="0">
                  <a:pos x="4572" y="9220"/>
                </a:cxn>
                <a:cxn ang="0">
                  <a:pos x="4185" y="9452"/>
                </a:cxn>
                <a:cxn ang="0">
                  <a:pos x="1473" y="7826"/>
                </a:cxn>
                <a:cxn ang="0">
                  <a:pos x="1240" y="7516"/>
                </a:cxn>
                <a:cxn ang="0">
                  <a:pos x="1473" y="7205"/>
                </a:cxn>
                <a:cxn ang="0">
                  <a:pos x="4339" y="7205"/>
                </a:cxn>
                <a:cxn ang="0">
                  <a:pos x="4572" y="7516"/>
                </a:cxn>
                <a:cxn ang="0">
                  <a:pos x="4339" y="7826"/>
                </a:cxn>
                <a:cxn ang="0">
                  <a:pos x="1627" y="6276"/>
                </a:cxn>
                <a:cxn ang="0">
                  <a:pos x="1317" y="6043"/>
                </a:cxn>
                <a:cxn ang="0">
                  <a:pos x="1395" y="5656"/>
                </a:cxn>
                <a:cxn ang="0">
                  <a:pos x="4185" y="5578"/>
                </a:cxn>
                <a:cxn ang="0">
                  <a:pos x="4572" y="5811"/>
                </a:cxn>
                <a:cxn ang="0">
                  <a:pos x="4495" y="6121"/>
                </a:cxn>
              </a:cxnLst>
              <a:rect l="0" t="0" r="r" b="b"/>
              <a:pathLst>
                <a:path w="5889" h="15961">
                  <a:moveTo>
                    <a:pt x="5037" y="4726"/>
                  </a:moveTo>
                  <a:lnTo>
                    <a:pt x="4960" y="4416"/>
                  </a:lnTo>
                  <a:lnTo>
                    <a:pt x="4804" y="4184"/>
                  </a:lnTo>
                  <a:lnTo>
                    <a:pt x="4572" y="4029"/>
                  </a:lnTo>
                  <a:lnTo>
                    <a:pt x="4339" y="3951"/>
                  </a:lnTo>
                  <a:lnTo>
                    <a:pt x="4339" y="3796"/>
                  </a:lnTo>
                  <a:lnTo>
                    <a:pt x="4262" y="3486"/>
                  </a:lnTo>
                  <a:lnTo>
                    <a:pt x="4107" y="3177"/>
                  </a:lnTo>
                  <a:lnTo>
                    <a:pt x="3797" y="3021"/>
                  </a:lnTo>
                  <a:lnTo>
                    <a:pt x="3487" y="2944"/>
                  </a:lnTo>
                  <a:lnTo>
                    <a:pt x="3254" y="2944"/>
                  </a:lnTo>
                  <a:lnTo>
                    <a:pt x="3100" y="310"/>
                  </a:lnTo>
                  <a:lnTo>
                    <a:pt x="3022" y="77"/>
                  </a:lnTo>
                  <a:lnTo>
                    <a:pt x="2945" y="0"/>
                  </a:lnTo>
                  <a:lnTo>
                    <a:pt x="2790" y="77"/>
                  </a:lnTo>
                  <a:lnTo>
                    <a:pt x="2790" y="310"/>
                  </a:lnTo>
                  <a:lnTo>
                    <a:pt x="2635" y="2944"/>
                  </a:lnTo>
                  <a:lnTo>
                    <a:pt x="2325" y="2944"/>
                  </a:lnTo>
                  <a:lnTo>
                    <a:pt x="2015" y="3021"/>
                  </a:lnTo>
                  <a:lnTo>
                    <a:pt x="1783" y="3177"/>
                  </a:lnTo>
                  <a:lnTo>
                    <a:pt x="1550" y="3486"/>
                  </a:lnTo>
                  <a:lnTo>
                    <a:pt x="1550" y="3796"/>
                  </a:lnTo>
                  <a:lnTo>
                    <a:pt x="1550" y="3951"/>
                  </a:lnTo>
                  <a:lnTo>
                    <a:pt x="1240" y="4029"/>
                  </a:lnTo>
                  <a:lnTo>
                    <a:pt x="1008" y="4184"/>
                  </a:lnTo>
                  <a:lnTo>
                    <a:pt x="852" y="4416"/>
                  </a:lnTo>
                  <a:lnTo>
                    <a:pt x="852" y="4726"/>
                  </a:lnTo>
                  <a:lnTo>
                    <a:pt x="465" y="4803"/>
                  </a:lnTo>
                  <a:lnTo>
                    <a:pt x="233" y="4959"/>
                  </a:lnTo>
                  <a:lnTo>
                    <a:pt x="77" y="5191"/>
                  </a:lnTo>
                  <a:lnTo>
                    <a:pt x="0" y="5578"/>
                  </a:lnTo>
                  <a:lnTo>
                    <a:pt x="0" y="15419"/>
                  </a:lnTo>
                  <a:lnTo>
                    <a:pt x="0" y="15651"/>
                  </a:lnTo>
                  <a:lnTo>
                    <a:pt x="155" y="15805"/>
                  </a:lnTo>
                  <a:lnTo>
                    <a:pt x="310" y="15961"/>
                  </a:lnTo>
                  <a:lnTo>
                    <a:pt x="542" y="15961"/>
                  </a:lnTo>
                  <a:lnTo>
                    <a:pt x="1627" y="15961"/>
                  </a:lnTo>
                  <a:lnTo>
                    <a:pt x="2170" y="15961"/>
                  </a:lnTo>
                  <a:lnTo>
                    <a:pt x="2170" y="14023"/>
                  </a:lnTo>
                  <a:lnTo>
                    <a:pt x="2247" y="13946"/>
                  </a:lnTo>
                  <a:lnTo>
                    <a:pt x="2325" y="13869"/>
                  </a:lnTo>
                  <a:lnTo>
                    <a:pt x="3564" y="13869"/>
                  </a:lnTo>
                  <a:lnTo>
                    <a:pt x="3642" y="13946"/>
                  </a:lnTo>
                  <a:lnTo>
                    <a:pt x="3642" y="14023"/>
                  </a:lnTo>
                  <a:lnTo>
                    <a:pt x="3642" y="15961"/>
                  </a:lnTo>
                  <a:lnTo>
                    <a:pt x="4185" y="15961"/>
                  </a:lnTo>
                  <a:lnTo>
                    <a:pt x="4262" y="15961"/>
                  </a:lnTo>
                  <a:lnTo>
                    <a:pt x="5270" y="15961"/>
                  </a:lnTo>
                  <a:lnTo>
                    <a:pt x="5502" y="15961"/>
                  </a:lnTo>
                  <a:lnTo>
                    <a:pt x="5735" y="15805"/>
                  </a:lnTo>
                  <a:lnTo>
                    <a:pt x="5812" y="15651"/>
                  </a:lnTo>
                  <a:lnTo>
                    <a:pt x="5889" y="15419"/>
                  </a:lnTo>
                  <a:lnTo>
                    <a:pt x="5889" y="5578"/>
                  </a:lnTo>
                  <a:lnTo>
                    <a:pt x="5812" y="5191"/>
                  </a:lnTo>
                  <a:lnTo>
                    <a:pt x="5657" y="4959"/>
                  </a:lnTo>
                  <a:lnTo>
                    <a:pt x="5347" y="4803"/>
                  </a:lnTo>
                  <a:lnTo>
                    <a:pt x="5037" y="4726"/>
                  </a:lnTo>
                  <a:close/>
                  <a:moveTo>
                    <a:pt x="4185" y="12629"/>
                  </a:moveTo>
                  <a:lnTo>
                    <a:pt x="1627" y="12629"/>
                  </a:lnTo>
                  <a:lnTo>
                    <a:pt x="1473" y="12552"/>
                  </a:lnTo>
                  <a:lnTo>
                    <a:pt x="1395" y="12552"/>
                  </a:lnTo>
                  <a:lnTo>
                    <a:pt x="1317" y="12396"/>
                  </a:lnTo>
                  <a:lnTo>
                    <a:pt x="1240" y="12319"/>
                  </a:lnTo>
                  <a:lnTo>
                    <a:pt x="1317" y="12164"/>
                  </a:lnTo>
                  <a:lnTo>
                    <a:pt x="1395" y="12087"/>
                  </a:lnTo>
                  <a:lnTo>
                    <a:pt x="1473" y="12009"/>
                  </a:lnTo>
                  <a:lnTo>
                    <a:pt x="1627" y="11931"/>
                  </a:lnTo>
                  <a:lnTo>
                    <a:pt x="4185" y="11931"/>
                  </a:lnTo>
                  <a:lnTo>
                    <a:pt x="4339" y="12009"/>
                  </a:lnTo>
                  <a:lnTo>
                    <a:pt x="4495" y="12087"/>
                  </a:lnTo>
                  <a:lnTo>
                    <a:pt x="4572" y="12164"/>
                  </a:lnTo>
                  <a:lnTo>
                    <a:pt x="4572" y="12319"/>
                  </a:lnTo>
                  <a:lnTo>
                    <a:pt x="4572" y="12396"/>
                  </a:lnTo>
                  <a:lnTo>
                    <a:pt x="4495" y="12552"/>
                  </a:lnTo>
                  <a:lnTo>
                    <a:pt x="4339" y="12552"/>
                  </a:lnTo>
                  <a:lnTo>
                    <a:pt x="4185" y="12629"/>
                  </a:lnTo>
                  <a:close/>
                  <a:moveTo>
                    <a:pt x="4185" y="11002"/>
                  </a:moveTo>
                  <a:lnTo>
                    <a:pt x="1627" y="11002"/>
                  </a:lnTo>
                  <a:lnTo>
                    <a:pt x="1473" y="11002"/>
                  </a:lnTo>
                  <a:lnTo>
                    <a:pt x="1395" y="10925"/>
                  </a:lnTo>
                  <a:lnTo>
                    <a:pt x="1317" y="10847"/>
                  </a:lnTo>
                  <a:lnTo>
                    <a:pt x="1240" y="10692"/>
                  </a:lnTo>
                  <a:lnTo>
                    <a:pt x="1317" y="10537"/>
                  </a:lnTo>
                  <a:lnTo>
                    <a:pt x="1395" y="10460"/>
                  </a:lnTo>
                  <a:lnTo>
                    <a:pt x="1473" y="10382"/>
                  </a:lnTo>
                  <a:lnTo>
                    <a:pt x="1627" y="10382"/>
                  </a:lnTo>
                  <a:lnTo>
                    <a:pt x="4185" y="10382"/>
                  </a:lnTo>
                  <a:lnTo>
                    <a:pt x="4339" y="10382"/>
                  </a:lnTo>
                  <a:lnTo>
                    <a:pt x="4495" y="10460"/>
                  </a:lnTo>
                  <a:lnTo>
                    <a:pt x="4572" y="10537"/>
                  </a:lnTo>
                  <a:lnTo>
                    <a:pt x="4572" y="10692"/>
                  </a:lnTo>
                  <a:lnTo>
                    <a:pt x="4572" y="10847"/>
                  </a:lnTo>
                  <a:lnTo>
                    <a:pt x="4495" y="10925"/>
                  </a:lnTo>
                  <a:lnTo>
                    <a:pt x="4339" y="11002"/>
                  </a:lnTo>
                  <a:lnTo>
                    <a:pt x="4185" y="11002"/>
                  </a:lnTo>
                  <a:close/>
                  <a:moveTo>
                    <a:pt x="4185" y="9452"/>
                  </a:moveTo>
                  <a:lnTo>
                    <a:pt x="1627" y="9452"/>
                  </a:lnTo>
                  <a:lnTo>
                    <a:pt x="1473" y="9375"/>
                  </a:lnTo>
                  <a:lnTo>
                    <a:pt x="1395" y="9297"/>
                  </a:lnTo>
                  <a:lnTo>
                    <a:pt x="1317" y="9220"/>
                  </a:lnTo>
                  <a:lnTo>
                    <a:pt x="1240" y="9064"/>
                  </a:lnTo>
                  <a:lnTo>
                    <a:pt x="1317" y="8987"/>
                  </a:lnTo>
                  <a:lnTo>
                    <a:pt x="1395" y="8833"/>
                  </a:lnTo>
                  <a:lnTo>
                    <a:pt x="1473" y="8833"/>
                  </a:lnTo>
                  <a:lnTo>
                    <a:pt x="1627" y="8755"/>
                  </a:lnTo>
                  <a:lnTo>
                    <a:pt x="4185" y="8755"/>
                  </a:lnTo>
                  <a:lnTo>
                    <a:pt x="4339" y="8833"/>
                  </a:lnTo>
                  <a:lnTo>
                    <a:pt x="4495" y="8833"/>
                  </a:lnTo>
                  <a:lnTo>
                    <a:pt x="4572" y="8987"/>
                  </a:lnTo>
                  <a:lnTo>
                    <a:pt x="4572" y="9064"/>
                  </a:lnTo>
                  <a:lnTo>
                    <a:pt x="4572" y="9220"/>
                  </a:lnTo>
                  <a:lnTo>
                    <a:pt x="4495" y="9297"/>
                  </a:lnTo>
                  <a:lnTo>
                    <a:pt x="4339" y="9375"/>
                  </a:lnTo>
                  <a:lnTo>
                    <a:pt x="4185" y="9452"/>
                  </a:lnTo>
                  <a:close/>
                  <a:moveTo>
                    <a:pt x="4185" y="7826"/>
                  </a:moveTo>
                  <a:lnTo>
                    <a:pt x="1627" y="7826"/>
                  </a:lnTo>
                  <a:lnTo>
                    <a:pt x="1473" y="7826"/>
                  </a:lnTo>
                  <a:lnTo>
                    <a:pt x="1395" y="7747"/>
                  </a:lnTo>
                  <a:lnTo>
                    <a:pt x="1317" y="7670"/>
                  </a:lnTo>
                  <a:lnTo>
                    <a:pt x="1240" y="7516"/>
                  </a:lnTo>
                  <a:lnTo>
                    <a:pt x="1317" y="7360"/>
                  </a:lnTo>
                  <a:lnTo>
                    <a:pt x="1395" y="7283"/>
                  </a:lnTo>
                  <a:lnTo>
                    <a:pt x="1473" y="7205"/>
                  </a:lnTo>
                  <a:lnTo>
                    <a:pt x="1627" y="7205"/>
                  </a:lnTo>
                  <a:lnTo>
                    <a:pt x="4185" y="7205"/>
                  </a:lnTo>
                  <a:lnTo>
                    <a:pt x="4339" y="7205"/>
                  </a:lnTo>
                  <a:lnTo>
                    <a:pt x="4495" y="7283"/>
                  </a:lnTo>
                  <a:lnTo>
                    <a:pt x="4572" y="7360"/>
                  </a:lnTo>
                  <a:lnTo>
                    <a:pt x="4572" y="7516"/>
                  </a:lnTo>
                  <a:lnTo>
                    <a:pt x="4572" y="7670"/>
                  </a:lnTo>
                  <a:lnTo>
                    <a:pt x="4495" y="7747"/>
                  </a:lnTo>
                  <a:lnTo>
                    <a:pt x="4339" y="7826"/>
                  </a:lnTo>
                  <a:lnTo>
                    <a:pt x="4185" y="7826"/>
                  </a:lnTo>
                  <a:close/>
                  <a:moveTo>
                    <a:pt x="4185" y="6276"/>
                  </a:moveTo>
                  <a:lnTo>
                    <a:pt x="1627" y="6276"/>
                  </a:lnTo>
                  <a:lnTo>
                    <a:pt x="1473" y="6199"/>
                  </a:lnTo>
                  <a:lnTo>
                    <a:pt x="1395" y="6121"/>
                  </a:lnTo>
                  <a:lnTo>
                    <a:pt x="1317" y="6043"/>
                  </a:lnTo>
                  <a:lnTo>
                    <a:pt x="1240" y="5888"/>
                  </a:lnTo>
                  <a:lnTo>
                    <a:pt x="1317" y="5811"/>
                  </a:lnTo>
                  <a:lnTo>
                    <a:pt x="1395" y="5656"/>
                  </a:lnTo>
                  <a:lnTo>
                    <a:pt x="1473" y="5578"/>
                  </a:lnTo>
                  <a:lnTo>
                    <a:pt x="1627" y="5578"/>
                  </a:lnTo>
                  <a:lnTo>
                    <a:pt x="4185" y="5578"/>
                  </a:lnTo>
                  <a:lnTo>
                    <a:pt x="4339" y="5578"/>
                  </a:lnTo>
                  <a:lnTo>
                    <a:pt x="4495" y="5656"/>
                  </a:lnTo>
                  <a:lnTo>
                    <a:pt x="4572" y="5811"/>
                  </a:lnTo>
                  <a:lnTo>
                    <a:pt x="4572" y="5888"/>
                  </a:lnTo>
                  <a:lnTo>
                    <a:pt x="4572" y="6043"/>
                  </a:lnTo>
                  <a:lnTo>
                    <a:pt x="4495" y="6121"/>
                  </a:lnTo>
                  <a:lnTo>
                    <a:pt x="4339" y="6199"/>
                  </a:lnTo>
                  <a:lnTo>
                    <a:pt x="4185" y="6276"/>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399"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sp>
        <p:nvSpPr>
          <p:cNvPr id="127" name="圆角矩形 126"/>
          <p:cNvSpPr/>
          <p:nvPr/>
        </p:nvSpPr>
        <p:spPr bwMode="auto">
          <a:xfrm>
            <a:off x="1921350" y="1730397"/>
            <a:ext cx="1467367" cy="878903"/>
          </a:xfrm>
          <a:prstGeom prst="roundRect">
            <a:avLst/>
          </a:prstGeom>
          <a:solidFill>
            <a:srgbClr val="00B0F0">
              <a:alpha val="10000"/>
            </a:srgbClr>
          </a:solidFill>
          <a:ln w="9525" cap="flat" cmpd="sng" algn="ctr">
            <a:noFill/>
            <a:prstDash val="sysDash"/>
            <a:round/>
            <a:headEnd type="none" w="med" len="med"/>
            <a:tailEnd type="none" w="med" len="med"/>
          </a:ln>
          <a:effectLst/>
        </p:spPr>
        <p:txBody>
          <a:bodyPr vert="horz" wrap="square" lIns="68525" tIns="34263" rIns="68525" bIns="34263" numCol="1" rtlCol="0" anchor="b" anchorCtr="0" compatLnSpc="1">
            <a:prstTxWarp prst="textNoShape">
              <a:avLst/>
            </a:prstTxWarp>
            <a:noAutofit/>
          </a:bodyPr>
          <a:lstStyle/>
          <a:p>
            <a:pPr algn="ctr" defTabSz="1218784" fontAlgn="ctr"/>
            <a:r>
              <a:rPr lang="en-US" sz="10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SOHO/SMB</a:t>
            </a:r>
          </a:p>
        </p:txBody>
      </p:sp>
      <p:grpSp>
        <p:nvGrpSpPr>
          <p:cNvPr id="128" name="组合 127"/>
          <p:cNvGrpSpPr/>
          <p:nvPr/>
        </p:nvGrpSpPr>
        <p:grpSpPr>
          <a:xfrm>
            <a:off x="2199858" y="1831780"/>
            <a:ext cx="954851" cy="506920"/>
            <a:chOff x="6602726" y="1748047"/>
            <a:chExt cx="1007029" cy="515808"/>
          </a:xfrm>
        </p:grpSpPr>
        <p:cxnSp>
          <p:nvCxnSpPr>
            <p:cNvPr id="129" name="直接连接符 128"/>
            <p:cNvCxnSpPr/>
            <p:nvPr/>
          </p:nvCxnSpPr>
          <p:spPr>
            <a:xfrm>
              <a:off x="6602726" y="2023176"/>
              <a:ext cx="1007029" cy="0"/>
            </a:xfrm>
            <a:prstGeom prst="line">
              <a:avLst/>
            </a:prstGeom>
            <a:noFill/>
            <a:ln w="9525" cap="flat" cmpd="sng" algn="ctr">
              <a:solidFill>
                <a:srgbClr val="00B0F0"/>
              </a:solidFill>
              <a:prstDash val="solid"/>
            </a:ln>
            <a:effectLst/>
          </p:spPr>
        </p:cxnSp>
        <p:sp>
          <p:nvSpPr>
            <p:cNvPr id="130" name="Freeform 51"/>
            <p:cNvSpPr>
              <a:spLocks noEditPoints="1"/>
            </p:cNvSpPr>
            <p:nvPr/>
          </p:nvSpPr>
          <p:spPr bwMode="auto">
            <a:xfrm>
              <a:off x="6782279" y="1748047"/>
              <a:ext cx="251412" cy="156881"/>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131" name="直接连接符 130"/>
            <p:cNvCxnSpPr/>
            <p:nvPr/>
          </p:nvCxnSpPr>
          <p:spPr>
            <a:xfrm>
              <a:off x="6889675" y="1904928"/>
              <a:ext cx="0" cy="111313"/>
            </a:xfrm>
            <a:prstGeom prst="line">
              <a:avLst/>
            </a:prstGeom>
            <a:noFill/>
            <a:ln w="9525" cap="flat" cmpd="sng" algn="ctr">
              <a:solidFill>
                <a:srgbClr val="00B0F0"/>
              </a:solidFill>
              <a:prstDash val="solid"/>
            </a:ln>
            <a:effectLst/>
          </p:spPr>
        </p:cxnSp>
        <p:sp>
          <p:nvSpPr>
            <p:cNvPr id="132" name="Freeform 51"/>
            <p:cNvSpPr>
              <a:spLocks noEditPoints="1"/>
            </p:cNvSpPr>
            <p:nvPr/>
          </p:nvSpPr>
          <p:spPr bwMode="auto">
            <a:xfrm>
              <a:off x="7249716" y="1748047"/>
              <a:ext cx="251412" cy="156881"/>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133" name="直接连接符 132"/>
            <p:cNvCxnSpPr/>
            <p:nvPr/>
          </p:nvCxnSpPr>
          <p:spPr>
            <a:xfrm>
              <a:off x="7375422" y="1892976"/>
              <a:ext cx="0" cy="111313"/>
            </a:xfrm>
            <a:prstGeom prst="line">
              <a:avLst/>
            </a:prstGeom>
            <a:noFill/>
            <a:ln w="9525" cap="flat" cmpd="sng" algn="ctr">
              <a:solidFill>
                <a:srgbClr val="00B0F0"/>
              </a:solidFill>
              <a:prstDash val="solid"/>
            </a:ln>
            <a:effectLst/>
          </p:spPr>
        </p:cxnSp>
        <p:sp>
          <p:nvSpPr>
            <p:cNvPr id="134" name="Freeform 51"/>
            <p:cNvSpPr>
              <a:spLocks noEditPoints="1"/>
            </p:cNvSpPr>
            <p:nvPr/>
          </p:nvSpPr>
          <p:spPr bwMode="auto">
            <a:xfrm>
              <a:off x="7092444" y="2106974"/>
              <a:ext cx="251412" cy="156881"/>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135" name="直接连接符 134"/>
            <p:cNvCxnSpPr/>
            <p:nvPr/>
          </p:nvCxnSpPr>
          <p:spPr>
            <a:xfrm>
              <a:off x="7201338" y="2023176"/>
              <a:ext cx="0" cy="111313"/>
            </a:xfrm>
            <a:prstGeom prst="line">
              <a:avLst/>
            </a:prstGeom>
            <a:noFill/>
            <a:ln w="9525" cap="flat" cmpd="sng" algn="ctr">
              <a:solidFill>
                <a:srgbClr val="00B0F0"/>
              </a:solidFill>
              <a:prstDash val="solid"/>
            </a:ln>
            <a:effectLst/>
          </p:spPr>
        </p:cxnSp>
      </p:grpSp>
      <p:grpSp>
        <p:nvGrpSpPr>
          <p:cNvPr id="136" name="组合 621"/>
          <p:cNvGrpSpPr/>
          <p:nvPr/>
        </p:nvGrpSpPr>
        <p:grpSpPr>
          <a:xfrm>
            <a:off x="3144031" y="1981115"/>
            <a:ext cx="481476" cy="320814"/>
            <a:chOff x="-983298" y="1666240"/>
            <a:chExt cx="547688" cy="309563"/>
          </a:xfrm>
          <a:solidFill>
            <a:schemeClr val="tx1">
              <a:lumMod val="65000"/>
              <a:lumOff val="35000"/>
            </a:schemeClr>
          </a:solidFill>
        </p:grpSpPr>
        <p:sp>
          <p:nvSpPr>
            <p:cNvPr id="13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799"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3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799"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sp>
        <p:nvSpPr>
          <p:cNvPr id="139" name="文本框 138"/>
          <p:cNvSpPr txBox="1"/>
          <p:nvPr/>
        </p:nvSpPr>
        <p:spPr>
          <a:xfrm>
            <a:off x="436710" y="2002953"/>
            <a:ext cx="1429136" cy="323039"/>
          </a:xfrm>
          <a:prstGeom prst="rect">
            <a:avLst/>
          </a:prstGeom>
          <a:noFill/>
        </p:spPr>
        <p:txBody>
          <a:bodyPr wrap="square" rtlCol="0">
            <a:noAutofit/>
          </a:bodyPr>
          <a:lstStyle/>
          <a:p>
            <a:pPr algn="r" defTabSz="1218784" fontAlgn="ctr"/>
            <a:r>
              <a:rPr lang="en-US" sz="1399"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SOHO/SMB</a:t>
            </a:r>
          </a:p>
        </p:txBody>
      </p:sp>
      <p:sp>
        <p:nvSpPr>
          <p:cNvPr id="140" name="文本框 139"/>
          <p:cNvSpPr txBox="1"/>
          <p:nvPr/>
        </p:nvSpPr>
        <p:spPr>
          <a:xfrm>
            <a:off x="461206" y="3008894"/>
            <a:ext cx="1429136" cy="784524"/>
          </a:xfrm>
          <a:prstGeom prst="rect">
            <a:avLst/>
          </a:prstGeom>
          <a:noFill/>
        </p:spPr>
        <p:txBody>
          <a:bodyPr wrap="square" rtlCol="0">
            <a:noAutofit/>
          </a:bodyPr>
          <a:lstStyle/>
          <a:p>
            <a:pPr algn="r" defTabSz="1218784" fontAlgn="ctr"/>
            <a:r>
              <a:rPr lang="en-US" sz="1399"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Small and midsize branch</a:t>
            </a:r>
          </a:p>
        </p:txBody>
      </p:sp>
      <p:sp>
        <p:nvSpPr>
          <p:cNvPr id="141" name="文本框 140"/>
          <p:cNvSpPr txBox="1"/>
          <p:nvPr/>
        </p:nvSpPr>
        <p:spPr>
          <a:xfrm>
            <a:off x="10724611" y="1919692"/>
            <a:ext cx="974873" cy="323039"/>
          </a:xfrm>
          <a:prstGeom prst="rect">
            <a:avLst/>
          </a:prstGeom>
          <a:noFill/>
        </p:spPr>
        <p:txBody>
          <a:bodyPr wrap="square" rtlCol="0">
            <a:noAutofit/>
          </a:bodyPr>
          <a:lstStyle/>
          <a:p>
            <a:pPr defTabSz="1218784" fontAlgn="ctr"/>
            <a:r>
              <a:rPr lang="en-US" sz="1499"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HQ</a:t>
            </a:r>
          </a:p>
        </p:txBody>
      </p:sp>
      <p:sp>
        <p:nvSpPr>
          <p:cNvPr id="142" name="文本框 141"/>
          <p:cNvSpPr txBox="1"/>
          <p:nvPr/>
        </p:nvSpPr>
        <p:spPr>
          <a:xfrm>
            <a:off x="10724611" y="3142699"/>
            <a:ext cx="1028405" cy="553782"/>
          </a:xfrm>
          <a:prstGeom prst="rect">
            <a:avLst/>
          </a:prstGeom>
          <a:noFill/>
        </p:spPr>
        <p:txBody>
          <a:bodyPr wrap="square" rtlCol="0">
            <a:noAutofit/>
          </a:bodyPr>
          <a:lstStyle/>
          <a:p>
            <a:pPr defTabSz="1218784" fontAlgn="ctr"/>
            <a:r>
              <a:rPr lang="en-US" sz="1499"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Large branch</a:t>
            </a:r>
          </a:p>
        </p:txBody>
      </p:sp>
      <p:grpSp>
        <p:nvGrpSpPr>
          <p:cNvPr id="143" name="组合 621"/>
          <p:cNvGrpSpPr/>
          <p:nvPr/>
        </p:nvGrpSpPr>
        <p:grpSpPr>
          <a:xfrm>
            <a:off x="8974402" y="1733761"/>
            <a:ext cx="481476" cy="320814"/>
            <a:chOff x="-983298" y="1666240"/>
            <a:chExt cx="547688" cy="309563"/>
          </a:xfrm>
          <a:solidFill>
            <a:schemeClr val="tx1">
              <a:lumMod val="65000"/>
              <a:lumOff val="35000"/>
            </a:schemeClr>
          </a:solidFill>
        </p:grpSpPr>
        <p:sp>
          <p:nvSpPr>
            <p:cNvPr id="144"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799"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45"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799"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146" name="组合 621"/>
          <p:cNvGrpSpPr/>
          <p:nvPr/>
        </p:nvGrpSpPr>
        <p:grpSpPr>
          <a:xfrm>
            <a:off x="8996785" y="2294509"/>
            <a:ext cx="481476" cy="320814"/>
            <a:chOff x="-983298" y="1666240"/>
            <a:chExt cx="547688" cy="309563"/>
          </a:xfrm>
          <a:solidFill>
            <a:schemeClr val="tx1">
              <a:lumMod val="65000"/>
              <a:lumOff val="35000"/>
            </a:schemeClr>
          </a:solidFill>
        </p:grpSpPr>
        <p:sp>
          <p:nvSpPr>
            <p:cNvPr id="14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799"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4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799"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cxnSp>
        <p:nvCxnSpPr>
          <p:cNvPr id="149" name="直接连接符 148"/>
          <p:cNvCxnSpPr/>
          <p:nvPr/>
        </p:nvCxnSpPr>
        <p:spPr>
          <a:xfrm>
            <a:off x="2352252" y="2102168"/>
            <a:ext cx="0" cy="115433"/>
          </a:xfrm>
          <a:prstGeom prst="line">
            <a:avLst/>
          </a:prstGeom>
          <a:noFill/>
          <a:ln w="9525" cap="flat" cmpd="sng" algn="ctr">
            <a:solidFill>
              <a:srgbClr val="4F81BD">
                <a:shade val="95000"/>
                <a:satMod val="105000"/>
              </a:srgbClr>
            </a:solidFill>
            <a:prstDash val="solid"/>
          </a:ln>
          <a:effectLst/>
        </p:spPr>
      </p:cxnSp>
      <p:grpSp>
        <p:nvGrpSpPr>
          <p:cNvPr id="150" name="组合 617"/>
          <p:cNvGrpSpPr/>
          <p:nvPr/>
        </p:nvGrpSpPr>
        <p:grpSpPr>
          <a:xfrm>
            <a:off x="2208293" y="2170870"/>
            <a:ext cx="234853" cy="187962"/>
            <a:chOff x="15468600" y="1463675"/>
            <a:chExt cx="747713" cy="687388"/>
          </a:xfrm>
          <a:solidFill>
            <a:sysClr val="windowText" lastClr="000000">
              <a:lumMod val="50000"/>
              <a:lumOff val="50000"/>
            </a:sysClr>
          </a:solidFill>
        </p:grpSpPr>
        <p:sp>
          <p:nvSpPr>
            <p:cNvPr id="151" name="Freeform 19"/>
            <p:cNvSpPr>
              <a:spLocks/>
            </p:cNvSpPr>
            <p:nvPr/>
          </p:nvSpPr>
          <p:spPr bwMode="auto">
            <a:xfrm>
              <a:off x="15468600" y="1477962"/>
              <a:ext cx="101600" cy="646113"/>
            </a:xfrm>
            <a:custGeom>
              <a:avLst/>
              <a:gdLst/>
              <a:ahLst/>
              <a:cxnLst>
                <a:cxn ang="0">
                  <a:pos x="64" y="47"/>
                </a:cxn>
                <a:cxn ang="0">
                  <a:pos x="64" y="47"/>
                </a:cxn>
                <a:cxn ang="0">
                  <a:pos x="64" y="0"/>
                </a:cxn>
                <a:cxn ang="0">
                  <a:pos x="64" y="0"/>
                </a:cxn>
                <a:cxn ang="0">
                  <a:pos x="38" y="4"/>
                </a:cxn>
                <a:cxn ang="0">
                  <a:pos x="17" y="17"/>
                </a:cxn>
                <a:cxn ang="0">
                  <a:pos x="4" y="26"/>
                </a:cxn>
                <a:cxn ang="0">
                  <a:pos x="0" y="43"/>
                </a:cxn>
                <a:cxn ang="0">
                  <a:pos x="0" y="368"/>
                </a:cxn>
                <a:cxn ang="0">
                  <a:pos x="0" y="368"/>
                </a:cxn>
                <a:cxn ang="0">
                  <a:pos x="4" y="381"/>
                </a:cxn>
                <a:cxn ang="0">
                  <a:pos x="17" y="394"/>
                </a:cxn>
                <a:cxn ang="0">
                  <a:pos x="38" y="402"/>
                </a:cxn>
                <a:cxn ang="0">
                  <a:pos x="64" y="407"/>
                </a:cxn>
                <a:cxn ang="0">
                  <a:pos x="64" y="407"/>
                </a:cxn>
                <a:cxn ang="0">
                  <a:pos x="64" y="376"/>
                </a:cxn>
                <a:cxn ang="0">
                  <a:pos x="64" y="47"/>
                </a:cxn>
              </a:cxnLst>
              <a:rect l="0" t="0" r="r" b="b"/>
              <a:pathLst>
                <a:path w="64" h="407">
                  <a:moveTo>
                    <a:pt x="64" y="47"/>
                  </a:moveTo>
                  <a:lnTo>
                    <a:pt x="64" y="47"/>
                  </a:lnTo>
                  <a:lnTo>
                    <a:pt x="64" y="0"/>
                  </a:lnTo>
                  <a:lnTo>
                    <a:pt x="64" y="0"/>
                  </a:lnTo>
                  <a:lnTo>
                    <a:pt x="38" y="4"/>
                  </a:lnTo>
                  <a:lnTo>
                    <a:pt x="17" y="17"/>
                  </a:lnTo>
                  <a:lnTo>
                    <a:pt x="4" y="26"/>
                  </a:lnTo>
                  <a:lnTo>
                    <a:pt x="0" y="43"/>
                  </a:lnTo>
                  <a:lnTo>
                    <a:pt x="0" y="368"/>
                  </a:lnTo>
                  <a:lnTo>
                    <a:pt x="0" y="368"/>
                  </a:lnTo>
                  <a:lnTo>
                    <a:pt x="4" y="381"/>
                  </a:lnTo>
                  <a:lnTo>
                    <a:pt x="17" y="394"/>
                  </a:lnTo>
                  <a:lnTo>
                    <a:pt x="38" y="402"/>
                  </a:lnTo>
                  <a:lnTo>
                    <a:pt x="64" y="407"/>
                  </a:lnTo>
                  <a:lnTo>
                    <a:pt x="64" y="407"/>
                  </a:lnTo>
                  <a:lnTo>
                    <a:pt x="64" y="376"/>
                  </a:lnTo>
                  <a:lnTo>
                    <a:pt x="64" y="47"/>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52" name="Freeform 20"/>
            <p:cNvSpPr>
              <a:spLocks noEditPoints="1"/>
            </p:cNvSpPr>
            <p:nvPr/>
          </p:nvSpPr>
          <p:spPr bwMode="auto">
            <a:xfrm>
              <a:off x="15797213" y="1477962"/>
              <a:ext cx="419100" cy="646113"/>
            </a:xfrm>
            <a:custGeom>
              <a:avLst/>
              <a:gdLst/>
              <a:ahLst/>
              <a:cxnLst>
                <a:cxn ang="0">
                  <a:pos x="5" y="376"/>
                </a:cxn>
                <a:cxn ang="0">
                  <a:pos x="217" y="407"/>
                </a:cxn>
                <a:cxn ang="0">
                  <a:pos x="264" y="43"/>
                </a:cxn>
                <a:cxn ang="0">
                  <a:pos x="217" y="4"/>
                </a:cxn>
                <a:cxn ang="0">
                  <a:pos x="44" y="60"/>
                </a:cxn>
                <a:cxn ang="0">
                  <a:pos x="195" y="30"/>
                </a:cxn>
                <a:cxn ang="0">
                  <a:pos x="221" y="60"/>
                </a:cxn>
                <a:cxn ang="0">
                  <a:pos x="208" y="108"/>
                </a:cxn>
                <a:cxn ang="0">
                  <a:pos x="48" y="104"/>
                </a:cxn>
                <a:cxn ang="0">
                  <a:pos x="225" y="160"/>
                </a:cxn>
                <a:cxn ang="0">
                  <a:pos x="165" y="173"/>
                </a:cxn>
                <a:cxn ang="0">
                  <a:pos x="160" y="143"/>
                </a:cxn>
                <a:cxn ang="0">
                  <a:pos x="225" y="147"/>
                </a:cxn>
                <a:cxn ang="0">
                  <a:pos x="130" y="169"/>
                </a:cxn>
                <a:cxn ang="0">
                  <a:pos x="61" y="160"/>
                </a:cxn>
                <a:cxn ang="0">
                  <a:pos x="121" y="138"/>
                </a:cxn>
                <a:cxn ang="0">
                  <a:pos x="83" y="359"/>
                </a:cxn>
                <a:cxn ang="0">
                  <a:pos x="57" y="337"/>
                </a:cxn>
                <a:cxn ang="0">
                  <a:pos x="83" y="312"/>
                </a:cxn>
                <a:cxn ang="0">
                  <a:pos x="104" y="337"/>
                </a:cxn>
                <a:cxn ang="0">
                  <a:pos x="83" y="359"/>
                </a:cxn>
                <a:cxn ang="0">
                  <a:pos x="65" y="290"/>
                </a:cxn>
                <a:cxn ang="0">
                  <a:pos x="65" y="255"/>
                </a:cxn>
                <a:cxn ang="0">
                  <a:pos x="100" y="255"/>
                </a:cxn>
                <a:cxn ang="0">
                  <a:pos x="100" y="290"/>
                </a:cxn>
                <a:cxn ang="0">
                  <a:pos x="83" y="238"/>
                </a:cxn>
                <a:cxn ang="0">
                  <a:pos x="57" y="216"/>
                </a:cxn>
                <a:cxn ang="0">
                  <a:pos x="83" y="190"/>
                </a:cxn>
                <a:cxn ang="0">
                  <a:pos x="104" y="216"/>
                </a:cxn>
                <a:cxn ang="0">
                  <a:pos x="83" y="238"/>
                </a:cxn>
                <a:cxn ang="0">
                  <a:pos x="121" y="346"/>
                </a:cxn>
                <a:cxn ang="0">
                  <a:pos x="130" y="312"/>
                </a:cxn>
                <a:cxn ang="0">
                  <a:pos x="165" y="324"/>
                </a:cxn>
                <a:cxn ang="0">
                  <a:pos x="152" y="359"/>
                </a:cxn>
                <a:cxn ang="0">
                  <a:pos x="130" y="294"/>
                </a:cxn>
                <a:cxn ang="0">
                  <a:pos x="121" y="264"/>
                </a:cxn>
                <a:cxn ang="0">
                  <a:pos x="152" y="251"/>
                </a:cxn>
                <a:cxn ang="0">
                  <a:pos x="165" y="281"/>
                </a:cxn>
                <a:cxn ang="0">
                  <a:pos x="143" y="238"/>
                </a:cxn>
                <a:cxn ang="0">
                  <a:pos x="117" y="216"/>
                </a:cxn>
                <a:cxn ang="0">
                  <a:pos x="143" y="190"/>
                </a:cxn>
                <a:cxn ang="0">
                  <a:pos x="165" y="216"/>
                </a:cxn>
                <a:cxn ang="0">
                  <a:pos x="143" y="238"/>
                </a:cxn>
                <a:cxn ang="0">
                  <a:pos x="186" y="355"/>
                </a:cxn>
                <a:cxn ang="0">
                  <a:pos x="186" y="320"/>
                </a:cxn>
                <a:cxn ang="0">
                  <a:pos x="217" y="320"/>
                </a:cxn>
                <a:cxn ang="0">
                  <a:pos x="217" y="355"/>
                </a:cxn>
                <a:cxn ang="0">
                  <a:pos x="204" y="299"/>
                </a:cxn>
                <a:cxn ang="0">
                  <a:pos x="178" y="273"/>
                </a:cxn>
                <a:cxn ang="0">
                  <a:pos x="204" y="247"/>
                </a:cxn>
                <a:cxn ang="0">
                  <a:pos x="225" y="273"/>
                </a:cxn>
                <a:cxn ang="0">
                  <a:pos x="204" y="299"/>
                </a:cxn>
                <a:cxn ang="0">
                  <a:pos x="178" y="225"/>
                </a:cxn>
                <a:cxn ang="0">
                  <a:pos x="191" y="195"/>
                </a:cxn>
                <a:cxn ang="0">
                  <a:pos x="225" y="208"/>
                </a:cxn>
                <a:cxn ang="0">
                  <a:pos x="212" y="238"/>
                </a:cxn>
              </a:cxnLst>
              <a:rect l="0" t="0" r="r" b="b"/>
              <a:pathLst>
                <a:path w="264" h="407">
                  <a:moveTo>
                    <a:pt x="182" y="0"/>
                  </a:moveTo>
                  <a:lnTo>
                    <a:pt x="0" y="0"/>
                  </a:lnTo>
                  <a:lnTo>
                    <a:pt x="0" y="0"/>
                  </a:lnTo>
                  <a:lnTo>
                    <a:pt x="5" y="47"/>
                  </a:lnTo>
                  <a:lnTo>
                    <a:pt x="5" y="376"/>
                  </a:lnTo>
                  <a:lnTo>
                    <a:pt x="5" y="376"/>
                  </a:lnTo>
                  <a:lnTo>
                    <a:pt x="5" y="407"/>
                  </a:lnTo>
                  <a:lnTo>
                    <a:pt x="182" y="407"/>
                  </a:lnTo>
                  <a:lnTo>
                    <a:pt x="182" y="407"/>
                  </a:lnTo>
                  <a:lnTo>
                    <a:pt x="217" y="407"/>
                  </a:lnTo>
                  <a:lnTo>
                    <a:pt x="238" y="398"/>
                  </a:lnTo>
                  <a:lnTo>
                    <a:pt x="256" y="385"/>
                  </a:lnTo>
                  <a:lnTo>
                    <a:pt x="260" y="376"/>
                  </a:lnTo>
                  <a:lnTo>
                    <a:pt x="264" y="368"/>
                  </a:lnTo>
                  <a:lnTo>
                    <a:pt x="264" y="43"/>
                  </a:lnTo>
                  <a:lnTo>
                    <a:pt x="264" y="43"/>
                  </a:lnTo>
                  <a:lnTo>
                    <a:pt x="260" y="34"/>
                  </a:lnTo>
                  <a:lnTo>
                    <a:pt x="256" y="26"/>
                  </a:lnTo>
                  <a:lnTo>
                    <a:pt x="238" y="13"/>
                  </a:lnTo>
                  <a:lnTo>
                    <a:pt x="217" y="4"/>
                  </a:lnTo>
                  <a:lnTo>
                    <a:pt x="182" y="0"/>
                  </a:lnTo>
                  <a:lnTo>
                    <a:pt x="182" y="0"/>
                  </a:lnTo>
                  <a:close/>
                  <a:moveTo>
                    <a:pt x="44" y="82"/>
                  </a:moveTo>
                  <a:lnTo>
                    <a:pt x="44" y="60"/>
                  </a:lnTo>
                  <a:lnTo>
                    <a:pt x="44" y="60"/>
                  </a:lnTo>
                  <a:lnTo>
                    <a:pt x="44" y="47"/>
                  </a:lnTo>
                  <a:lnTo>
                    <a:pt x="48" y="39"/>
                  </a:lnTo>
                  <a:lnTo>
                    <a:pt x="57" y="30"/>
                  </a:lnTo>
                  <a:lnTo>
                    <a:pt x="70" y="30"/>
                  </a:lnTo>
                  <a:lnTo>
                    <a:pt x="195" y="30"/>
                  </a:lnTo>
                  <a:lnTo>
                    <a:pt x="195" y="30"/>
                  </a:lnTo>
                  <a:lnTo>
                    <a:pt x="208" y="30"/>
                  </a:lnTo>
                  <a:lnTo>
                    <a:pt x="217" y="39"/>
                  </a:lnTo>
                  <a:lnTo>
                    <a:pt x="221" y="47"/>
                  </a:lnTo>
                  <a:lnTo>
                    <a:pt x="221" y="60"/>
                  </a:lnTo>
                  <a:lnTo>
                    <a:pt x="221" y="82"/>
                  </a:lnTo>
                  <a:lnTo>
                    <a:pt x="221" y="82"/>
                  </a:lnTo>
                  <a:lnTo>
                    <a:pt x="221" y="95"/>
                  </a:lnTo>
                  <a:lnTo>
                    <a:pt x="217" y="104"/>
                  </a:lnTo>
                  <a:lnTo>
                    <a:pt x="208" y="108"/>
                  </a:lnTo>
                  <a:lnTo>
                    <a:pt x="195" y="112"/>
                  </a:lnTo>
                  <a:lnTo>
                    <a:pt x="70" y="112"/>
                  </a:lnTo>
                  <a:lnTo>
                    <a:pt x="70" y="112"/>
                  </a:lnTo>
                  <a:lnTo>
                    <a:pt x="57" y="108"/>
                  </a:lnTo>
                  <a:lnTo>
                    <a:pt x="48" y="104"/>
                  </a:lnTo>
                  <a:lnTo>
                    <a:pt x="44" y="95"/>
                  </a:lnTo>
                  <a:lnTo>
                    <a:pt x="44" y="82"/>
                  </a:lnTo>
                  <a:lnTo>
                    <a:pt x="44" y="82"/>
                  </a:lnTo>
                  <a:close/>
                  <a:moveTo>
                    <a:pt x="225" y="147"/>
                  </a:moveTo>
                  <a:lnTo>
                    <a:pt x="225" y="160"/>
                  </a:lnTo>
                  <a:lnTo>
                    <a:pt x="225" y="160"/>
                  </a:lnTo>
                  <a:lnTo>
                    <a:pt x="221" y="169"/>
                  </a:lnTo>
                  <a:lnTo>
                    <a:pt x="212" y="173"/>
                  </a:lnTo>
                  <a:lnTo>
                    <a:pt x="165" y="173"/>
                  </a:lnTo>
                  <a:lnTo>
                    <a:pt x="165" y="173"/>
                  </a:lnTo>
                  <a:lnTo>
                    <a:pt x="160" y="169"/>
                  </a:lnTo>
                  <a:lnTo>
                    <a:pt x="156" y="160"/>
                  </a:lnTo>
                  <a:lnTo>
                    <a:pt x="156" y="147"/>
                  </a:lnTo>
                  <a:lnTo>
                    <a:pt x="156" y="147"/>
                  </a:lnTo>
                  <a:lnTo>
                    <a:pt x="160" y="143"/>
                  </a:lnTo>
                  <a:lnTo>
                    <a:pt x="165" y="138"/>
                  </a:lnTo>
                  <a:lnTo>
                    <a:pt x="212" y="138"/>
                  </a:lnTo>
                  <a:lnTo>
                    <a:pt x="212" y="138"/>
                  </a:lnTo>
                  <a:lnTo>
                    <a:pt x="221" y="143"/>
                  </a:lnTo>
                  <a:lnTo>
                    <a:pt x="225" y="147"/>
                  </a:lnTo>
                  <a:lnTo>
                    <a:pt x="225" y="147"/>
                  </a:lnTo>
                  <a:close/>
                  <a:moveTo>
                    <a:pt x="130" y="147"/>
                  </a:moveTo>
                  <a:lnTo>
                    <a:pt x="130" y="160"/>
                  </a:lnTo>
                  <a:lnTo>
                    <a:pt x="130" y="160"/>
                  </a:lnTo>
                  <a:lnTo>
                    <a:pt x="130" y="169"/>
                  </a:lnTo>
                  <a:lnTo>
                    <a:pt x="121" y="173"/>
                  </a:lnTo>
                  <a:lnTo>
                    <a:pt x="70" y="173"/>
                  </a:lnTo>
                  <a:lnTo>
                    <a:pt x="70" y="173"/>
                  </a:lnTo>
                  <a:lnTo>
                    <a:pt x="65" y="169"/>
                  </a:lnTo>
                  <a:lnTo>
                    <a:pt x="61" y="160"/>
                  </a:lnTo>
                  <a:lnTo>
                    <a:pt x="61" y="147"/>
                  </a:lnTo>
                  <a:lnTo>
                    <a:pt x="61" y="147"/>
                  </a:lnTo>
                  <a:lnTo>
                    <a:pt x="65" y="143"/>
                  </a:lnTo>
                  <a:lnTo>
                    <a:pt x="70" y="138"/>
                  </a:lnTo>
                  <a:lnTo>
                    <a:pt x="121" y="138"/>
                  </a:lnTo>
                  <a:lnTo>
                    <a:pt x="121" y="138"/>
                  </a:lnTo>
                  <a:lnTo>
                    <a:pt x="130" y="143"/>
                  </a:lnTo>
                  <a:lnTo>
                    <a:pt x="130" y="147"/>
                  </a:lnTo>
                  <a:lnTo>
                    <a:pt x="130" y="147"/>
                  </a:lnTo>
                  <a:close/>
                  <a:moveTo>
                    <a:pt x="83" y="359"/>
                  </a:moveTo>
                  <a:lnTo>
                    <a:pt x="83" y="359"/>
                  </a:lnTo>
                  <a:lnTo>
                    <a:pt x="74" y="359"/>
                  </a:lnTo>
                  <a:lnTo>
                    <a:pt x="65" y="355"/>
                  </a:lnTo>
                  <a:lnTo>
                    <a:pt x="61" y="346"/>
                  </a:lnTo>
                  <a:lnTo>
                    <a:pt x="57" y="337"/>
                  </a:lnTo>
                  <a:lnTo>
                    <a:pt x="57" y="337"/>
                  </a:lnTo>
                  <a:lnTo>
                    <a:pt x="61" y="324"/>
                  </a:lnTo>
                  <a:lnTo>
                    <a:pt x="65" y="320"/>
                  </a:lnTo>
                  <a:lnTo>
                    <a:pt x="74" y="312"/>
                  </a:lnTo>
                  <a:lnTo>
                    <a:pt x="83" y="312"/>
                  </a:lnTo>
                  <a:lnTo>
                    <a:pt x="83" y="312"/>
                  </a:lnTo>
                  <a:lnTo>
                    <a:pt x="91" y="312"/>
                  </a:lnTo>
                  <a:lnTo>
                    <a:pt x="100" y="320"/>
                  </a:lnTo>
                  <a:lnTo>
                    <a:pt x="104" y="324"/>
                  </a:lnTo>
                  <a:lnTo>
                    <a:pt x="104" y="337"/>
                  </a:lnTo>
                  <a:lnTo>
                    <a:pt x="104" y="337"/>
                  </a:lnTo>
                  <a:lnTo>
                    <a:pt x="104" y="346"/>
                  </a:lnTo>
                  <a:lnTo>
                    <a:pt x="100" y="355"/>
                  </a:lnTo>
                  <a:lnTo>
                    <a:pt x="91" y="359"/>
                  </a:lnTo>
                  <a:lnTo>
                    <a:pt x="83" y="359"/>
                  </a:lnTo>
                  <a:lnTo>
                    <a:pt x="83" y="359"/>
                  </a:lnTo>
                  <a:close/>
                  <a:moveTo>
                    <a:pt x="83" y="299"/>
                  </a:moveTo>
                  <a:lnTo>
                    <a:pt x="83" y="299"/>
                  </a:lnTo>
                  <a:lnTo>
                    <a:pt x="74" y="294"/>
                  </a:lnTo>
                  <a:lnTo>
                    <a:pt x="65" y="290"/>
                  </a:lnTo>
                  <a:lnTo>
                    <a:pt x="61" y="281"/>
                  </a:lnTo>
                  <a:lnTo>
                    <a:pt x="57" y="273"/>
                  </a:lnTo>
                  <a:lnTo>
                    <a:pt x="57" y="273"/>
                  </a:lnTo>
                  <a:lnTo>
                    <a:pt x="61" y="264"/>
                  </a:lnTo>
                  <a:lnTo>
                    <a:pt x="65" y="255"/>
                  </a:lnTo>
                  <a:lnTo>
                    <a:pt x="74" y="251"/>
                  </a:lnTo>
                  <a:lnTo>
                    <a:pt x="83" y="247"/>
                  </a:lnTo>
                  <a:lnTo>
                    <a:pt x="83" y="247"/>
                  </a:lnTo>
                  <a:lnTo>
                    <a:pt x="91" y="251"/>
                  </a:lnTo>
                  <a:lnTo>
                    <a:pt x="100" y="255"/>
                  </a:lnTo>
                  <a:lnTo>
                    <a:pt x="104" y="264"/>
                  </a:lnTo>
                  <a:lnTo>
                    <a:pt x="104" y="273"/>
                  </a:lnTo>
                  <a:lnTo>
                    <a:pt x="104" y="273"/>
                  </a:lnTo>
                  <a:lnTo>
                    <a:pt x="104" y="281"/>
                  </a:lnTo>
                  <a:lnTo>
                    <a:pt x="100" y="290"/>
                  </a:lnTo>
                  <a:lnTo>
                    <a:pt x="91" y="294"/>
                  </a:lnTo>
                  <a:lnTo>
                    <a:pt x="83" y="299"/>
                  </a:lnTo>
                  <a:lnTo>
                    <a:pt x="83" y="299"/>
                  </a:lnTo>
                  <a:close/>
                  <a:moveTo>
                    <a:pt x="83" y="238"/>
                  </a:moveTo>
                  <a:lnTo>
                    <a:pt x="83" y="238"/>
                  </a:lnTo>
                  <a:lnTo>
                    <a:pt x="74" y="238"/>
                  </a:lnTo>
                  <a:lnTo>
                    <a:pt x="65" y="234"/>
                  </a:lnTo>
                  <a:lnTo>
                    <a:pt x="61" y="225"/>
                  </a:lnTo>
                  <a:lnTo>
                    <a:pt x="57" y="216"/>
                  </a:lnTo>
                  <a:lnTo>
                    <a:pt x="57" y="216"/>
                  </a:lnTo>
                  <a:lnTo>
                    <a:pt x="61" y="208"/>
                  </a:lnTo>
                  <a:lnTo>
                    <a:pt x="65" y="199"/>
                  </a:lnTo>
                  <a:lnTo>
                    <a:pt x="74" y="195"/>
                  </a:lnTo>
                  <a:lnTo>
                    <a:pt x="83" y="190"/>
                  </a:lnTo>
                  <a:lnTo>
                    <a:pt x="83" y="190"/>
                  </a:lnTo>
                  <a:lnTo>
                    <a:pt x="91" y="195"/>
                  </a:lnTo>
                  <a:lnTo>
                    <a:pt x="100" y="199"/>
                  </a:lnTo>
                  <a:lnTo>
                    <a:pt x="104" y="208"/>
                  </a:lnTo>
                  <a:lnTo>
                    <a:pt x="104" y="216"/>
                  </a:lnTo>
                  <a:lnTo>
                    <a:pt x="104" y="216"/>
                  </a:lnTo>
                  <a:lnTo>
                    <a:pt x="104" y="225"/>
                  </a:lnTo>
                  <a:lnTo>
                    <a:pt x="100" y="234"/>
                  </a:lnTo>
                  <a:lnTo>
                    <a:pt x="91" y="238"/>
                  </a:lnTo>
                  <a:lnTo>
                    <a:pt x="83" y="238"/>
                  </a:lnTo>
                  <a:lnTo>
                    <a:pt x="83" y="238"/>
                  </a:lnTo>
                  <a:close/>
                  <a:moveTo>
                    <a:pt x="143" y="359"/>
                  </a:moveTo>
                  <a:lnTo>
                    <a:pt x="143" y="359"/>
                  </a:lnTo>
                  <a:lnTo>
                    <a:pt x="130" y="359"/>
                  </a:lnTo>
                  <a:lnTo>
                    <a:pt x="126" y="355"/>
                  </a:lnTo>
                  <a:lnTo>
                    <a:pt x="121" y="346"/>
                  </a:lnTo>
                  <a:lnTo>
                    <a:pt x="117" y="337"/>
                  </a:lnTo>
                  <a:lnTo>
                    <a:pt x="117" y="337"/>
                  </a:lnTo>
                  <a:lnTo>
                    <a:pt x="121" y="324"/>
                  </a:lnTo>
                  <a:lnTo>
                    <a:pt x="126" y="320"/>
                  </a:lnTo>
                  <a:lnTo>
                    <a:pt x="130" y="312"/>
                  </a:lnTo>
                  <a:lnTo>
                    <a:pt x="143" y="312"/>
                  </a:lnTo>
                  <a:lnTo>
                    <a:pt x="143" y="312"/>
                  </a:lnTo>
                  <a:lnTo>
                    <a:pt x="152" y="312"/>
                  </a:lnTo>
                  <a:lnTo>
                    <a:pt x="160" y="320"/>
                  </a:lnTo>
                  <a:lnTo>
                    <a:pt x="165" y="324"/>
                  </a:lnTo>
                  <a:lnTo>
                    <a:pt x="165" y="337"/>
                  </a:lnTo>
                  <a:lnTo>
                    <a:pt x="165" y="337"/>
                  </a:lnTo>
                  <a:lnTo>
                    <a:pt x="165" y="346"/>
                  </a:lnTo>
                  <a:lnTo>
                    <a:pt x="160" y="355"/>
                  </a:lnTo>
                  <a:lnTo>
                    <a:pt x="152" y="359"/>
                  </a:lnTo>
                  <a:lnTo>
                    <a:pt x="143" y="359"/>
                  </a:lnTo>
                  <a:lnTo>
                    <a:pt x="143" y="359"/>
                  </a:lnTo>
                  <a:close/>
                  <a:moveTo>
                    <a:pt x="143" y="299"/>
                  </a:moveTo>
                  <a:lnTo>
                    <a:pt x="143" y="299"/>
                  </a:lnTo>
                  <a:lnTo>
                    <a:pt x="130" y="294"/>
                  </a:lnTo>
                  <a:lnTo>
                    <a:pt x="126" y="290"/>
                  </a:lnTo>
                  <a:lnTo>
                    <a:pt x="121" y="281"/>
                  </a:lnTo>
                  <a:lnTo>
                    <a:pt x="117" y="273"/>
                  </a:lnTo>
                  <a:lnTo>
                    <a:pt x="117" y="273"/>
                  </a:lnTo>
                  <a:lnTo>
                    <a:pt x="121" y="264"/>
                  </a:lnTo>
                  <a:lnTo>
                    <a:pt x="126" y="255"/>
                  </a:lnTo>
                  <a:lnTo>
                    <a:pt x="130" y="251"/>
                  </a:lnTo>
                  <a:lnTo>
                    <a:pt x="143" y="247"/>
                  </a:lnTo>
                  <a:lnTo>
                    <a:pt x="143" y="247"/>
                  </a:lnTo>
                  <a:lnTo>
                    <a:pt x="152" y="251"/>
                  </a:lnTo>
                  <a:lnTo>
                    <a:pt x="160" y="255"/>
                  </a:lnTo>
                  <a:lnTo>
                    <a:pt x="165" y="264"/>
                  </a:lnTo>
                  <a:lnTo>
                    <a:pt x="165" y="273"/>
                  </a:lnTo>
                  <a:lnTo>
                    <a:pt x="165" y="273"/>
                  </a:lnTo>
                  <a:lnTo>
                    <a:pt x="165" y="281"/>
                  </a:lnTo>
                  <a:lnTo>
                    <a:pt x="160" y="290"/>
                  </a:lnTo>
                  <a:lnTo>
                    <a:pt x="152" y="294"/>
                  </a:lnTo>
                  <a:lnTo>
                    <a:pt x="143" y="299"/>
                  </a:lnTo>
                  <a:lnTo>
                    <a:pt x="143" y="299"/>
                  </a:lnTo>
                  <a:close/>
                  <a:moveTo>
                    <a:pt x="143" y="238"/>
                  </a:moveTo>
                  <a:lnTo>
                    <a:pt x="143" y="238"/>
                  </a:lnTo>
                  <a:lnTo>
                    <a:pt x="130" y="238"/>
                  </a:lnTo>
                  <a:lnTo>
                    <a:pt x="126" y="234"/>
                  </a:lnTo>
                  <a:lnTo>
                    <a:pt x="121" y="225"/>
                  </a:lnTo>
                  <a:lnTo>
                    <a:pt x="117" y="216"/>
                  </a:lnTo>
                  <a:lnTo>
                    <a:pt x="117" y="216"/>
                  </a:lnTo>
                  <a:lnTo>
                    <a:pt x="121" y="208"/>
                  </a:lnTo>
                  <a:lnTo>
                    <a:pt x="126" y="199"/>
                  </a:lnTo>
                  <a:lnTo>
                    <a:pt x="130" y="195"/>
                  </a:lnTo>
                  <a:lnTo>
                    <a:pt x="143" y="190"/>
                  </a:lnTo>
                  <a:lnTo>
                    <a:pt x="143" y="190"/>
                  </a:lnTo>
                  <a:lnTo>
                    <a:pt x="152" y="195"/>
                  </a:lnTo>
                  <a:lnTo>
                    <a:pt x="160" y="199"/>
                  </a:lnTo>
                  <a:lnTo>
                    <a:pt x="165" y="208"/>
                  </a:lnTo>
                  <a:lnTo>
                    <a:pt x="165" y="216"/>
                  </a:lnTo>
                  <a:lnTo>
                    <a:pt x="165" y="216"/>
                  </a:lnTo>
                  <a:lnTo>
                    <a:pt x="165" y="225"/>
                  </a:lnTo>
                  <a:lnTo>
                    <a:pt x="160" y="234"/>
                  </a:lnTo>
                  <a:lnTo>
                    <a:pt x="152" y="238"/>
                  </a:lnTo>
                  <a:lnTo>
                    <a:pt x="143" y="238"/>
                  </a:lnTo>
                  <a:lnTo>
                    <a:pt x="143" y="238"/>
                  </a:lnTo>
                  <a:close/>
                  <a:moveTo>
                    <a:pt x="204" y="359"/>
                  </a:moveTo>
                  <a:lnTo>
                    <a:pt x="204" y="359"/>
                  </a:lnTo>
                  <a:lnTo>
                    <a:pt x="191" y="359"/>
                  </a:lnTo>
                  <a:lnTo>
                    <a:pt x="186" y="355"/>
                  </a:lnTo>
                  <a:lnTo>
                    <a:pt x="178" y="346"/>
                  </a:lnTo>
                  <a:lnTo>
                    <a:pt x="178" y="337"/>
                  </a:lnTo>
                  <a:lnTo>
                    <a:pt x="178" y="337"/>
                  </a:lnTo>
                  <a:lnTo>
                    <a:pt x="178" y="324"/>
                  </a:lnTo>
                  <a:lnTo>
                    <a:pt x="186" y="320"/>
                  </a:lnTo>
                  <a:lnTo>
                    <a:pt x="191" y="312"/>
                  </a:lnTo>
                  <a:lnTo>
                    <a:pt x="204" y="312"/>
                  </a:lnTo>
                  <a:lnTo>
                    <a:pt x="204" y="312"/>
                  </a:lnTo>
                  <a:lnTo>
                    <a:pt x="212" y="312"/>
                  </a:lnTo>
                  <a:lnTo>
                    <a:pt x="217" y="320"/>
                  </a:lnTo>
                  <a:lnTo>
                    <a:pt x="225" y="324"/>
                  </a:lnTo>
                  <a:lnTo>
                    <a:pt x="225" y="337"/>
                  </a:lnTo>
                  <a:lnTo>
                    <a:pt x="225" y="337"/>
                  </a:lnTo>
                  <a:lnTo>
                    <a:pt x="225" y="346"/>
                  </a:lnTo>
                  <a:lnTo>
                    <a:pt x="217" y="355"/>
                  </a:lnTo>
                  <a:lnTo>
                    <a:pt x="212" y="359"/>
                  </a:lnTo>
                  <a:lnTo>
                    <a:pt x="204" y="359"/>
                  </a:lnTo>
                  <a:lnTo>
                    <a:pt x="204" y="359"/>
                  </a:lnTo>
                  <a:close/>
                  <a:moveTo>
                    <a:pt x="204" y="299"/>
                  </a:moveTo>
                  <a:lnTo>
                    <a:pt x="204" y="299"/>
                  </a:lnTo>
                  <a:lnTo>
                    <a:pt x="191" y="294"/>
                  </a:lnTo>
                  <a:lnTo>
                    <a:pt x="186" y="290"/>
                  </a:lnTo>
                  <a:lnTo>
                    <a:pt x="178" y="281"/>
                  </a:lnTo>
                  <a:lnTo>
                    <a:pt x="178" y="273"/>
                  </a:lnTo>
                  <a:lnTo>
                    <a:pt x="178" y="273"/>
                  </a:lnTo>
                  <a:lnTo>
                    <a:pt x="178" y="264"/>
                  </a:lnTo>
                  <a:lnTo>
                    <a:pt x="186" y="255"/>
                  </a:lnTo>
                  <a:lnTo>
                    <a:pt x="191" y="251"/>
                  </a:lnTo>
                  <a:lnTo>
                    <a:pt x="204" y="247"/>
                  </a:lnTo>
                  <a:lnTo>
                    <a:pt x="204" y="247"/>
                  </a:lnTo>
                  <a:lnTo>
                    <a:pt x="212" y="251"/>
                  </a:lnTo>
                  <a:lnTo>
                    <a:pt x="217" y="255"/>
                  </a:lnTo>
                  <a:lnTo>
                    <a:pt x="225" y="264"/>
                  </a:lnTo>
                  <a:lnTo>
                    <a:pt x="225" y="273"/>
                  </a:lnTo>
                  <a:lnTo>
                    <a:pt x="225" y="273"/>
                  </a:lnTo>
                  <a:lnTo>
                    <a:pt x="225" y="281"/>
                  </a:lnTo>
                  <a:lnTo>
                    <a:pt x="217" y="290"/>
                  </a:lnTo>
                  <a:lnTo>
                    <a:pt x="212" y="294"/>
                  </a:lnTo>
                  <a:lnTo>
                    <a:pt x="204" y="299"/>
                  </a:lnTo>
                  <a:lnTo>
                    <a:pt x="204" y="299"/>
                  </a:lnTo>
                  <a:close/>
                  <a:moveTo>
                    <a:pt x="204" y="238"/>
                  </a:moveTo>
                  <a:lnTo>
                    <a:pt x="204" y="238"/>
                  </a:lnTo>
                  <a:lnTo>
                    <a:pt x="191" y="238"/>
                  </a:lnTo>
                  <a:lnTo>
                    <a:pt x="186" y="234"/>
                  </a:lnTo>
                  <a:lnTo>
                    <a:pt x="178" y="225"/>
                  </a:lnTo>
                  <a:lnTo>
                    <a:pt x="178" y="216"/>
                  </a:lnTo>
                  <a:lnTo>
                    <a:pt x="178" y="216"/>
                  </a:lnTo>
                  <a:lnTo>
                    <a:pt x="178" y="208"/>
                  </a:lnTo>
                  <a:lnTo>
                    <a:pt x="186" y="199"/>
                  </a:lnTo>
                  <a:lnTo>
                    <a:pt x="191" y="195"/>
                  </a:lnTo>
                  <a:lnTo>
                    <a:pt x="204" y="190"/>
                  </a:lnTo>
                  <a:lnTo>
                    <a:pt x="204" y="190"/>
                  </a:lnTo>
                  <a:lnTo>
                    <a:pt x="212" y="195"/>
                  </a:lnTo>
                  <a:lnTo>
                    <a:pt x="217" y="199"/>
                  </a:lnTo>
                  <a:lnTo>
                    <a:pt x="225" y="208"/>
                  </a:lnTo>
                  <a:lnTo>
                    <a:pt x="225" y="216"/>
                  </a:lnTo>
                  <a:lnTo>
                    <a:pt x="225" y="216"/>
                  </a:lnTo>
                  <a:lnTo>
                    <a:pt x="225" y="225"/>
                  </a:lnTo>
                  <a:lnTo>
                    <a:pt x="217" y="234"/>
                  </a:lnTo>
                  <a:lnTo>
                    <a:pt x="212" y="238"/>
                  </a:lnTo>
                  <a:lnTo>
                    <a:pt x="204" y="238"/>
                  </a:lnTo>
                  <a:lnTo>
                    <a:pt x="204" y="238"/>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53" name="Freeform 21"/>
            <p:cNvSpPr>
              <a:spLocks noEditPoints="1"/>
            </p:cNvSpPr>
            <p:nvPr/>
          </p:nvSpPr>
          <p:spPr bwMode="auto">
            <a:xfrm>
              <a:off x="15578138" y="1463675"/>
              <a:ext cx="212725" cy="687388"/>
            </a:xfrm>
            <a:custGeom>
              <a:avLst/>
              <a:gdLst/>
              <a:ahLst/>
              <a:cxnLst>
                <a:cxn ang="0">
                  <a:pos x="130" y="0"/>
                </a:cxn>
                <a:cxn ang="0">
                  <a:pos x="130" y="0"/>
                </a:cxn>
                <a:cxn ang="0">
                  <a:pos x="69" y="0"/>
                </a:cxn>
                <a:cxn ang="0">
                  <a:pos x="69" y="0"/>
                </a:cxn>
                <a:cxn ang="0">
                  <a:pos x="26" y="0"/>
                </a:cxn>
                <a:cxn ang="0">
                  <a:pos x="4" y="5"/>
                </a:cxn>
                <a:cxn ang="0">
                  <a:pos x="4" y="5"/>
                </a:cxn>
                <a:cxn ang="0">
                  <a:pos x="0" y="82"/>
                </a:cxn>
                <a:cxn ang="0">
                  <a:pos x="0" y="346"/>
                </a:cxn>
                <a:cxn ang="0">
                  <a:pos x="0" y="346"/>
                </a:cxn>
                <a:cxn ang="0">
                  <a:pos x="4" y="403"/>
                </a:cxn>
                <a:cxn ang="0">
                  <a:pos x="4" y="429"/>
                </a:cxn>
                <a:cxn ang="0">
                  <a:pos x="4" y="429"/>
                </a:cxn>
                <a:cxn ang="0">
                  <a:pos x="69" y="433"/>
                </a:cxn>
                <a:cxn ang="0">
                  <a:pos x="69" y="433"/>
                </a:cxn>
                <a:cxn ang="0">
                  <a:pos x="112" y="429"/>
                </a:cxn>
                <a:cxn ang="0">
                  <a:pos x="130" y="429"/>
                </a:cxn>
                <a:cxn ang="0">
                  <a:pos x="130" y="429"/>
                </a:cxn>
                <a:cxn ang="0">
                  <a:pos x="134" y="346"/>
                </a:cxn>
                <a:cxn ang="0">
                  <a:pos x="134" y="82"/>
                </a:cxn>
                <a:cxn ang="0">
                  <a:pos x="134" y="82"/>
                </a:cxn>
                <a:cxn ang="0">
                  <a:pos x="134" y="26"/>
                </a:cxn>
                <a:cxn ang="0">
                  <a:pos x="130" y="0"/>
                </a:cxn>
                <a:cxn ang="0">
                  <a:pos x="130" y="0"/>
                </a:cxn>
                <a:cxn ang="0">
                  <a:pos x="99" y="199"/>
                </a:cxn>
                <a:cxn ang="0">
                  <a:pos x="39" y="199"/>
                </a:cxn>
                <a:cxn ang="0">
                  <a:pos x="39" y="199"/>
                </a:cxn>
                <a:cxn ang="0">
                  <a:pos x="30" y="195"/>
                </a:cxn>
                <a:cxn ang="0">
                  <a:pos x="26" y="186"/>
                </a:cxn>
                <a:cxn ang="0">
                  <a:pos x="26" y="186"/>
                </a:cxn>
                <a:cxn ang="0">
                  <a:pos x="30" y="178"/>
                </a:cxn>
                <a:cxn ang="0">
                  <a:pos x="39" y="178"/>
                </a:cxn>
                <a:cxn ang="0">
                  <a:pos x="99" y="178"/>
                </a:cxn>
                <a:cxn ang="0">
                  <a:pos x="99" y="178"/>
                </a:cxn>
                <a:cxn ang="0">
                  <a:pos x="108" y="178"/>
                </a:cxn>
                <a:cxn ang="0">
                  <a:pos x="112" y="186"/>
                </a:cxn>
                <a:cxn ang="0">
                  <a:pos x="112" y="186"/>
                </a:cxn>
                <a:cxn ang="0">
                  <a:pos x="108" y="195"/>
                </a:cxn>
                <a:cxn ang="0">
                  <a:pos x="99" y="199"/>
                </a:cxn>
                <a:cxn ang="0">
                  <a:pos x="99" y="199"/>
                </a:cxn>
                <a:cxn ang="0">
                  <a:pos x="99" y="165"/>
                </a:cxn>
                <a:cxn ang="0">
                  <a:pos x="39" y="165"/>
                </a:cxn>
                <a:cxn ang="0">
                  <a:pos x="39" y="165"/>
                </a:cxn>
                <a:cxn ang="0">
                  <a:pos x="30" y="160"/>
                </a:cxn>
                <a:cxn ang="0">
                  <a:pos x="26" y="152"/>
                </a:cxn>
                <a:cxn ang="0">
                  <a:pos x="26" y="152"/>
                </a:cxn>
                <a:cxn ang="0">
                  <a:pos x="30" y="143"/>
                </a:cxn>
                <a:cxn ang="0">
                  <a:pos x="39" y="139"/>
                </a:cxn>
                <a:cxn ang="0">
                  <a:pos x="99" y="139"/>
                </a:cxn>
                <a:cxn ang="0">
                  <a:pos x="99" y="139"/>
                </a:cxn>
                <a:cxn ang="0">
                  <a:pos x="108" y="143"/>
                </a:cxn>
                <a:cxn ang="0">
                  <a:pos x="112" y="152"/>
                </a:cxn>
                <a:cxn ang="0">
                  <a:pos x="112" y="152"/>
                </a:cxn>
                <a:cxn ang="0">
                  <a:pos x="108" y="160"/>
                </a:cxn>
                <a:cxn ang="0">
                  <a:pos x="99" y="165"/>
                </a:cxn>
                <a:cxn ang="0">
                  <a:pos x="99" y="165"/>
                </a:cxn>
              </a:cxnLst>
              <a:rect l="0" t="0" r="r" b="b"/>
              <a:pathLst>
                <a:path w="134" h="433">
                  <a:moveTo>
                    <a:pt x="130" y="0"/>
                  </a:moveTo>
                  <a:lnTo>
                    <a:pt x="130" y="0"/>
                  </a:lnTo>
                  <a:lnTo>
                    <a:pt x="69" y="0"/>
                  </a:lnTo>
                  <a:lnTo>
                    <a:pt x="69" y="0"/>
                  </a:lnTo>
                  <a:lnTo>
                    <a:pt x="26" y="0"/>
                  </a:lnTo>
                  <a:lnTo>
                    <a:pt x="4" y="5"/>
                  </a:lnTo>
                  <a:lnTo>
                    <a:pt x="4" y="5"/>
                  </a:lnTo>
                  <a:lnTo>
                    <a:pt x="0" y="82"/>
                  </a:lnTo>
                  <a:lnTo>
                    <a:pt x="0" y="346"/>
                  </a:lnTo>
                  <a:lnTo>
                    <a:pt x="0" y="346"/>
                  </a:lnTo>
                  <a:lnTo>
                    <a:pt x="4" y="403"/>
                  </a:lnTo>
                  <a:lnTo>
                    <a:pt x="4" y="429"/>
                  </a:lnTo>
                  <a:lnTo>
                    <a:pt x="4" y="429"/>
                  </a:lnTo>
                  <a:lnTo>
                    <a:pt x="69" y="433"/>
                  </a:lnTo>
                  <a:lnTo>
                    <a:pt x="69" y="433"/>
                  </a:lnTo>
                  <a:lnTo>
                    <a:pt x="112" y="429"/>
                  </a:lnTo>
                  <a:lnTo>
                    <a:pt x="130" y="429"/>
                  </a:lnTo>
                  <a:lnTo>
                    <a:pt x="130" y="429"/>
                  </a:lnTo>
                  <a:lnTo>
                    <a:pt x="134" y="346"/>
                  </a:lnTo>
                  <a:lnTo>
                    <a:pt x="134" y="82"/>
                  </a:lnTo>
                  <a:lnTo>
                    <a:pt x="134" y="82"/>
                  </a:lnTo>
                  <a:lnTo>
                    <a:pt x="134" y="26"/>
                  </a:lnTo>
                  <a:lnTo>
                    <a:pt x="130" y="0"/>
                  </a:lnTo>
                  <a:lnTo>
                    <a:pt x="130" y="0"/>
                  </a:lnTo>
                  <a:close/>
                  <a:moveTo>
                    <a:pt x="99" y="199"/>
                  </a:moveTo>
                  <a:lnTo>
                    <a:pt x="39" y="199"/>
                  </a:lnTo>
                  <a:lnTo>
                    <a:pt x="39" y="199"/>
                  </a:lnTo>
                  <a:lnTo>
                    <a:pt x="30" y="195"/>
                  </a:lnTo>
                  <a:lnTo>
                    <a:pt x="26" y="186"/>
                  </a:lnTo>
                  <a:lnTo>
                    <a:pt x="26" y="186"/>
                  </a:lnTo>
                  <a:lnTo>
                    <a:pt x="30" y="178"/>
                  </a:lnTo>
                  <a:lnTo>
                    <a:pt x="39" y="178"/>
                  </a:lnTo>
                  <a:lnTo>
                    <a:pt x="99" y="178"/>
                  </a:lnTo>
                  <a:lnTo>
                    <a:pt x="99" y="178"/>
                  </a:lnTo>
                  <a:lnTo>
                    <a:pt x="108" y="178"/>
                  </a:lnTo>
                  <a:lnTo>
                    <a:pt x="112" y="186"/>
                  </a:lnTo>
                  <a:lnTo>
                    <a:pt x="112" y="186"/>
                  </a:lnTo>
                  <a:lnTo>
                    <a:pt x="108" y="195"/>
                  </a:lnTo>
                  <a:lnTo>
                    <a:pt x="99" y="199"/>
                  </a:lnTo>
                  <a:lnTo>
                    <a:pt x="99" y="199"/>
                  </a:lnTo>
                  <a:close/>
                  <a:moveTo>
                    <a:pt x="99" y="165"/>
                  </a:moveTo>
                  <a:lnTo>
                    <a:pt x="39" y="165"/>
                  </a:lnTo>
                  <a:lnTo>
                    <a:pt x="39" y="165"/>
                  </a:lnTo>
                  <a:lnTo>
                    <a:pt x="30" y="160"/>
                  </a:lnTo>
                  <a:lnTo>
                    <a:pt x="26" y="152"/>
                  </a:lnTo>
                  <a:lnTo>
                    <a:pt x="26" y="152"/>
                  </a:lnTo>
                  <a:lnTo>
                    <a:pt x="30" y="143"/>
                  </a:lnTo>
                  <a:lnTo>
                    <a:pt x="39" y="139"/>
                  </a:lnTo>
                  <a:lnTo>
                    <a:pt x="99" y="139"/>
                  </a:lnTo>
                  <a:lnTo>
                    <a:pt x="99" y="139"/>
                  </a:lnTo>
                  <a:lnTo>
                    <a:pt x="108" y="143"/>
                  </a:lnTo>
                  <a:lnTo>
                    <a:pt x="112" y="152"/>
                  </a:lnTo>
                  <a:lnTo>
                    <a:pt x="112" y="152"/>
                  </a:lnTo>
                  <a:lnTo>
                    <a:pt x="108" y="160"/>
                  </a:lnTo>
                  <a:lnTo>
                    <a:pt x="99" y="165"/>
                  </a:lnTo>
                  <a:lnTo>
                    <a:pt x="99" y="165"/>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sp>
        <p:nvSpPr>
          <p:cNvPr id="154" name="圆角矩形 153"/>
          <p:cNvSpPr/>
          <p:nvPr/>
        </p:nvSpPr>
        <p:spPr bwMode="auto">
          <a:xfrm>
            <a:off x="1943733" y="3047945"/>
            <a:ext cx="1467367" cy="1017651"/>
          </a:xfrm>
          <a:prstGeom prst="roundRect">
            <a:avLst/>
          </a:prstGeom>
          <a:solidFill>
            <a:srgbClr val="00B0F0">
              <a:alpha val="10000"/>
            </a:srgbClr>
          </a:solidFill>
          <a:ln w="9525" cap="flat" cmpd="sng" algn="ctr">
            <a:noFill/>
            <a:prstDash val="sysDash"/>
            <a:round/>
            <a:headEnd type="none" w="med" len="med"/>
            <a:tailEnd type="none" w="med" len="med"/>
          </a:ln>
          <a:effectLst/>
        </p:spPr>
        <p:txBody>
          <a:bodyPr vert="horz" wrap="square" lIns="68525" tIns="34263" rIns="68525" bIns="34263" numCol="1" rtlCol="0" anchor="b" anchorCtr="0" compatLnSpc="1">
            <a:prstTxWarp prst="textNoShape">
              <a:avLst/>
            </a:prstTxWarp>
            <a:noAutofit/>
          </a:bodyPr>
          <a:lstStyle/>
          <a:p>
            <a:pPr algn="ctr" defTabSz="1218784" fontAlgn="ctr"/>
            <a:r>
              <a:rPr lang="en-US" sz="10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Small and midsize branch</a:t>
            </a:r>
          </a:p>
        </p:txBody>
      </p:sp>
      <p:grpSp>
        <p:nvGrpSpPr>
          <p:cNvPr id="155" name="组合 154"/>
          <p:cNvGrpSpPr/>
          <p:nvPr/>
        </p:nvGrpSpPr>
        <p:grpSpPr>
          <a:xfrm>
            <a:off x="2222241" y="3149329"/>
            <a:ext cx="954851" cy="506920"/>
            <a:chOff x="6602726" y="1748047"/>
            <a:chExt cx="1007029" cy="515808"/>
          </a:xfrm>
          <a:solidFill>
            <a:srgbClr val="FFC000"/>
          </a:solidFill>
        </p:grpSpPr>
        <p:cxnSp>
          <p:nvCxnSpPr>
            <p:cNvPr id="156" name="直接连接符 155"/>
            <p:cNvCxnSpPr/>
            <p:nvPr/>
          </p:nvCxnSpPr>
          <p:spPr>
            <a:xfrm>
              <a:off x="6602726" y="2023176"/>
              <a:ext cx="1007029" cy="0"/>
            </a:xfrm>
            <a:prstGeom prst="line">
              <a:avLst/>
            </a:prstGeom>
            <a:grpFill/>
            <a:ln w="9525" cap="flat" cmpd="sng" algn="ctr">
              <a:solidFill>
                <a:srgbClr val="00B0F0"/>
              </a:solidFill>
              <a:prstDash val="solid"/>
            </a:ln>
            <a:effectLst/>
          </p:spPr>
        </p:cxnSp>
        <p:sp>
          <p:nvSpPr>
            <p:cNvPr id="157" name="Freeform 51"/>
            <p:cNvSpPr>
              <a:spLocks noEditPoints="1"/>
            </p:cNvSpPr>
            <p:nvPr/>
          </p:nvSpPr>
          <p:spPr bwMode="auto">
            <a:xfrm>
              <a:off x="6782279" y="1748047"/>
              <a:ext cx="251412" cy="156881"/>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grp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158" name="直接连接符 157"/>
            <p:cNvCxnSpPr/>
            <p:nvPr/>
          </p:nvCxnSpPr>
          <p:spPr>
            <a:xfrm>
              <a:off x="6889675" y="1904928"/>
              <a:ext cx="0" cy="111313"/>
            </a:xfrm>
            <a:prstGeom prst="line">
              <a:avLst/>
            </a:prstGeom>
            <a:grpFill/>
            <a:ln w="9525" cap="flat" cmpd="sng" algn="ctr">
              <a:solidFill>
                <a:srgbClr val="00B0F0"/>
              </a:solidFill>
              <a:prstDash val="solid"/>
            </a:ln>
            <a:effectLst/>
          </p:spPr>
        </p:cxnSp>
        <p:sp>
          <p:nvSpPr>
            <p:cNvPr id="159" name="Freeform 51"/>
            <p:cNvSpPr>
              <a:spLocks noEditPoints="1"/>
            </p:cNvSpPr>
            <p:nvPr/>
          </p:nvSpPr>
          <p:spPr bwMode="auto">
            <a:xfrm>
              <a:off x="7249716" y="1748047"/>
              <a:ext cx="251412" cy="156881"/>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grp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160" name="直接连接符 159"/>
            <p:cNvCxnSpPr/>
            <p:nvPr/>
          </p:nvCxnSpPr>
          <p:spPr>
            <a:xfrm>
              <a:off x="7375422" y="1892976"/>
              <a:ext cx="0" cy="111313"/>
            </a:xfrm>
            <a:prstGeom prst="line">
              <a:avLst/>
            </a:prstGeom>
            <a:grpFill/>
            <a:ln w="9525" cap="flat" cmpd="sng" algn="ctr">
              <a:solidFill>
                <a:srgbClr val="00B0F0"/>
              </a:solidFill>
              <a:prstDash val="solid"/>
            </a:ln>
            <a:effectLst/>
          </p:spPr>
        </p:cxnSp>
        <p:sp>
          <p:nvSpPr>
            <p:cNvPr id="161" name="Freeform 51"/>
            <p:cNvSpPr>
              <a:spLocks noEditPoints="1"/>
            </p:cNvSpPr>
            <p:nvPr/>
          </p:nvSpPr>
          <p:spPr bwMode="auto">
            <a:xfrm>
              <a:off x="7092444" y="2106974"/>
              <a:ext cx="251412" cy="156881"/>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grp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162" name="直接连接符 161"/>
            <p:cNvCxnSpPr/>
            <p:nvPr/>
          </p:nvCxnSpPr>
          <p:spPr>
            <a:xfrm>
              <a:off x="7201338" y="2023176"/>
              <a:ext cx="0" cy="111313"/>
            </a:xfrm>
            <a:prstGeom prst="line">
              <a:avLst/>
            </a:prstGeom>
            <a:grpFill/>
            <a:ln w="9525" cap="flat" cmpd="sng" algn="ctr">
              <a:solidFill>
                <a:srgbClr val="00B0F0"/>
              </a:solidFill>
              <a:prstDash val="solid"/>
            </a:ln>
            <a:effectLst/>
          </p:spPr>
        </p:cxnSp>
      </p:grpSp>
      <p:grpSp>
        <p:nvGrpSpPr>
          <p:cNvPr id="163" name="组合 621"/>
          <p:cNvGrpSpPr/>
          <p:nvPr/>
        </p:nvGrpSpPr>
        <p:grpSpPr>
          <a:xfrm>
            <a:off x="3166414" y="3298664"/>
            <a:ext cx="481476" cy="320814"/>
            <a:chOff x="-983298" y="1666240"/>
            <a:chExt cx="547688" cy="309563"/>
          </a:xfrm>
          <a:solidFill>
            <a:schemeClr val="tx1">
              <a:lumMod val="65000"/>
              <a:lumOff val="35000"/>
            </a:schemeClr>
          </a:solidFill>
        </p:grpSpPr>
        <p:sp>
          <p:nvSpPr>
            <p:cNvPr id="164"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799"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65"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799"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cxnSp>
        <p:nvCxnSpPr>
          <p:cNvPr id="166" name="直接连接符 165"/>
          <p:cNvCxnSpPr/>
          <p:nvPr/>
        </p:nvCxnSpPr>
        <p:spPr>
          <a:xfrm>
            <a:off x="2374636" y="3419718"/>
            <a:ext cx="0" cy="115433"/>
          </a:xfrm>
          <a:prstGeom prst="line">
            <a:avLst/>
          </a:prstGeom>
          <a:noFill/>
          <a:ln w="9525" cap="flat" cmpd="sng" algn="ctr">
            <a:solidFill>
              <a:srgbClr val="4F81BD">
                <a:shade val="95000"/>
                <a:satMod val="105000"/>
              </a:srgbClr>
            </a:solidFill>
            <a:prstDash val="solid"/>
          </a:ln>
          <a:effectLst/>
        </p:spPr>
      </p:cxnSp>
      <p:grpSp>
        <p:nvGrpSpPr>
          <p:cNvPr id="167" name="组合 617"/>
          <p:cNvGrpSpPr/>
          <p:nvPr/>
        </p:nvGrpSpPr>
        <p:grpSpPr>
          <a:xfrm>
            <a:off x="2230677" y="3488419"/>
            <a:ext cx="234853" cy="187962"/>
            <a:chOff x="15468600" y="1463675"/>
            <a:chExt cx="747713" cy="687388"/>
          </a:xfrm>
          <a:solidFill>
            <a:sysClr val="windowText" lastClr="000000">
              <a:lumMod val="50000"/>
              <a:lumOff val="50000"/>
            </a:sysClr>
          </a:solidFill>
        </p:grpSpPr>
        <p:sp>
          <p:nvSpPr>
            <p:cNvPr id="168" name="Freeform 19"/>
            <p:cNvSpPr>
              <a:spLocks/>
            </p:cNvSpPr>
            <p:nvPr/>
          </p:nvSpPr>
          <p:spPr bwMode="auto">
            <a:xfrm>
              <a:off x="15468600" y="1477962"/>
              <a:ext cx="101600" cy="646113"/>
            </a:xfrm>
            <a:custGeom>
              <a:avLst/>
              <a:gdLst/>
              <a:ahLst/>
              <a:cxnLst>
                <a:cxn ang="0">
                  <a:pos x="64" y="47"/>
                </a:cxn>
                <a:cxn ang="0">
                  <a:pos x="64" y="47"/>
                </a:cxn>
                <a:cxn ang="0">
                  <a:pos x="64" y="0"/>
                </a:cxn>
                <a:cxn ang="0">
                  <a:pos x="64" y="0"/>
                </a:cxn>
                <a:cxn ang="0">
                  <a:pos x="38" y="4"/>
                </a:cxn>
                <a:cxn ang="0">
                  <a:pos x="17" y="17"/>
                </a:cxn>
                <a:cxn ang="0">
                  <a:pos x="4" y="26"/>
                </a:cxn>
                <a:cxn ang="0">
                  <a:pos x="0" y="43"/>
                </a:cxn>
                <a:cxn ang="0">
                  <a:pos x="0" y="368"/>
                </a:cxn>
                <a:cxn ang="0">
                  <a:pos x="0" y="368"/>
                </a:cxn>
                <a:cxn ang="0">
                  <a:pos x="4" y="381"/>
                </a:cxn>
                <a:cxn ang="0">
                  <a:pos x="17" y="394"/>
                </a:cxn>
                <a:cxn ang="0">
                  <a:pos x="38" y="402"/>
                </a:cxn>
                <a:cxn ang="0">
                  <a:pos x="64" y="407"/>
                </a:cxn>
                <a:cxn ang="0">
                  <a:pos x="64" y="407"/>
                </a:cxn>
                <a:cxn ang="0">
                  <a:pos x="64" y="376"/>
                </a:cxn>
                <a:cxn ang="0">
                  <a:pos x="64" y="47"/>
                </a:cxn>
              </a:cxnLst>
              <a:rect l="0" t="0" r="r" b="b"/>
              <a:pathLst>
                <a:path w="64" h="407">
                  <a:moveTo>
                    <a:pt x="64" y="47"/>
                  </a:moveTo>
                  <a:lnTo>
                    <a:pt x="64" y="47"/>
                  </a:lnTo>
                  <a:lnTo>
                    <a:pt x="64" y="0"/>
                  </a:lnTo>
                  <a:lnTo>
                    <a:pt x="64" y="0"/>
                  </a:lnTo>
                  <a:lnTo>
                    <a:pt x="38" y="4"/>
                  </a:lnTo>
                  <a:lnTo>
                    <a:pt x="17" y="17"/>
                  </a:lnTo>
                  <a:lnTo>
                    <a:pt x="4" y="26"/>
                  </a:lnTo>
                  <a:lnTo>
                    <a:pt x="0" y="43"/>
                  </a:lnTo>
                  <a:lnTo>
                    <a:pt x="0" y="368"/>
                  </a:lnTo>
                  <a:lnTo>
                    <a:pt x="0" y="368"/>
                  </a:lnTo>
                  <a:lnTo>
                    <a:pt x="4" y="381"/>
                  </a:lnTo>
                  <a:lnTo>
                    <a:pt x="17" y="394"/>
                  </a:lnTo>
                  <a:lnTo>
                    <a:pt x="38" y="402"/>
                  </a:lnTo>
                  <a:lnTo>
                    <a:pt x="64" y="407"/>
                  </a:lnTo>
                  <a:lnTo>
                    <a:pt x="64" y="407"/>
                  </a:lnTo>
                  <a:lnTo>
                    <a:pt x="64" y="376"/>
                  </a:lnTo>
                  <a:lnTo>
                    <a:pt x="64" y="47"/>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69" name="Freeform 20"/>
            <p:cNvSpPr>
              <a:spLocks noEditPoints="1"/>
            </p:cNvSpPr>
            <p:nvPr/>
          </p:nvSpPr>
          <p:spPr bwMode="auto">
            <a:xfrm>
              <a:off x="15797213" y="1477962"/>
              <a:ext cx="419100" cy="646113"/>
            </a:xfrm>
            <a:custGeom>
              <a:avLst/>
              <a:gdLst/>
              <a:ahLst/>
              <a:cxnLst>
                <a:cxn ang="0">
                  <a:pos x="5" y="376"/>
                </a:cxn>
                <a:cxn ang="0">
                  <a:pos x="217" y="407"/>
                </a:cxn>
                <a:cxn ang="0">
                  <a:pos x="264" y="43"/>
                </a:cxn>
                <a:cxn ang="0">
                  <a:pos x="217" y="4"/>
                </a:cxn>
                <a:cxn ang="0">
                  <a:pos x="44" y="60"/>
                </a:cxn>
                <a:cxn ang="0">
                  <a:pos x="195" y="30"/>
                </a:cxn>
                <a:cxn ang="0">
                  <a:pos x="221" y="60"/>
                </a:cxn>
                <a:cxn ang="0">
                  <a:pos x="208" y="108"/>
                </a:cxn>
                <a:cxn ang="0">
                  <a:pos x="48" y="104"/>
                </a:cxn>
                <a:cxn ang="0">
                  <a:pos x="225" y="160"/>
                </a:cxn>
                <a:cxn ang="0">
                  <a:pos x="165" y="173"/>
                </a:cxn>
                <a:cxn ang="0">
                  <a:pos x="160" y="143"/>
                </a:cxn>
                <a:cxn ang="0">
                  <a:pos x="225" y="147"/>
                </a:cxn>
                <a:cxn ang="0">
                  <a:pos x="130" y="169"/>
                </a:cxn>
                <a:cxn ang="0">
                  <a:pos x="61" y="160"/>
                </a:cxn>
                <a:cxn ang="0">
                  <a:pos x="121" y="138"/>
                </a:cxn>
                <a:cxn ang="0">
                  <a:pos x="83" y="359"/>
                </a:cxn>
                <a:cxn ang="0">
                  <a:pos x="57" y="337"/>
                </a:cxn>
                <a:cxn ang="0">
                  <a:pos x="83" y="312"/>
                </a:cxn>
                <a:cxn ang="0">
                  <a:pos x="104" y="337"/>
                </a:cxn>
                <a:cxn ang="0">
                  <a:pos x="83" y="359"/>
                </a:cxn>
                <a:cxn ang="0">
                  <a:pos x="65" y="290"/>
                </a:cxn>
                <a:cxn ang="0">
                  <a:pos x="65" y="255"/>
                </a:cxn>
                <a:cxn ang="0">
                  <a:pos x="100" y="255"/>
                </a:cxn>
                <a:cxn ang="0">
                  <a:pos x="100" y="290"/>
                </a:cxn>
                <a:cxn ang="0">
                  <a:pos x="83" y="238"/>
                </a:cxn>
                <a:cxn ang="0">
                  <a:pos x="57" y="216"/>
                </a:cxn>
                <a:cxn ang="0">
                  <a:pos x="83" y="190"/>
                </a:cxn>
                <a:cxn ang="0">
                  <a:pos x="104" y="216"/>
                </a:cxn>
                <a:cxn ang="0">
                  <a:pos x="83" y="238"/>
                </a:cxn>
                <a:cxn ang="0">
                  <a:pos x="121" y="346"/>
                </a:cxn>
                <a:cxn ang="0">
                  <a:pos x="130" y="312"/>
                </a:cxn>
                <a:cxn ang="0">
                  <a:pos x="165" y="324"/>
                </a:cxn>
                <a:cxn ang="0">
                  <a:pos x="152" y="359"/>
                </a:cxn>
                <a:cxn ang="0">
                  <a:pos x="130" y="294"/>
                </a:cxn>
                <a:cxn ang="0">
                  <a:pos x="121" y="264"/>
                </a:cxn>
                <a:cxn ang="0">
                  <a:pos x="152" y="251"/>
                </a:cxn>
                <a:cxn ang="0">
                  <a:pos x="165" y="281"/>
                </a:cxn>
                <a:cxn ang="0">
                  <a:pos x="143" y="238"/>
                </a:cxn>
                <a:cxn ang="0">
                  <a:pos x="117" y="216"/>
                </a:cxn>
                <a:cxn ang="0">
                  <a:pos x="143" y="190"/>
                </a:cxn>
                <a:cxn ang="0">
                  <a:pos x="165" y="216"/>
                </a:cxn>
                <a:cxn ang="0">
                  <a:pos x="143" y="238"/>
                </a:cxn>
                <a:cxn ang="0">
                  <a:pos x="186" y="355"/>
                </a:cxn>
                <a:cxn ang="0">
                  <a:pos x="186" y="320"/>
                </a:cxn>
                <a:cxn ang="0">
                  <a:pos x="217" y="320"/>
                </a:cxn>
                <a:cxn ang="0">
                  <a:pos x="217" y="355"/>
                </a:cxn>
                <a:cxn ang="0">
                  <a:pos x="204" y="299"/>
                </a:cxn>
                <a:cxn ang="0">
                  <a:pos x="178" y="273"/>
                </a:cxn>
                <a:cxn ang="0">
                  <a:pos x="204" y="247"/>
                </a:cxn>
                <a:cxn ang="0">
                  <a:pos x="225" y="273"/>
                </a:cxn>
                <a:cxn ang="0">
                  <a:pos x="204" y="299"/>
                </a:cxn>
                <a:cxn ang="0">
                  <a:pos x="178" y="225"/>
                </a:cxn>
                <a:cxn ang="0">
                  <a:pos x="191" y="195"/>
                </a:cxn>
                <a:cxn ang="0">
                  <a:pos x="225" y="208"/>
                </a:cxn>
                <a:cxn ang="0">
                  <a:pos x="212" y="238"/>
                </a:cxn>
              </a:cxnLst>
              <a:rect l="0" t="0" r="r" b="b"/>
              <a:pathLst>
                <a:path w="264" h="407">
                  <a:moveTo>
                    <a:pt x="182" y="0"/>
                  </a:moveTo>
                  <a:lnTo>
                    <a:pt x="0" y="0"/>
                  </a:lnTo>
                  <a:lnTo>
                    <a:pt x="0" y="0"/>
                  </a:lnTo>
                  <a:lnTo>
                    <a:pt x="5" y="47"/>
                  </a:lnTo>
                  <a:lnTo>
                    <a:pt x="5" y="376"/>
                  </a:lnTo>
                  <a:lnTo>
                    <a:pt x="5" y="376"/>
                  </a:lnTo>
                  <a:lnTo>
                    <a:pt x="5" y="407"/>
                  </a:lnTo>
                  <a:lnTo>
                    <a:pt x="182" y="407"/>
                  </a:lnTo>
                  <a:lnTo>
                    <a:pt x="182" y="407"/>
                  </a:lnTo>
                  <a:lnTo>
                    <a:pt x="217" y="407"/>
                  </a:lnTo>
                  <a:lnTo>
                    <a:pt x="238" y="398"/>
                  </a:lnTo>
                  <a:lnTo>
                    <a:pt x="256" y="385"/>
                  </a:lnTo>
                  <a:lnTo>
                    <a:pt x="260" y="376"/>
                  </a:lnTo>
                  <a:lnTo>
                    <a:pt x="264" y="368"/>
                  </a:lnTo>
                  <a:lnTo>
                    <a:pt x="264" y="43"/>
                  </a:lnTo>
                  <a:lnTo>
                    <a:pt x="264" y="43"/>
                  </a:lnTo>
                  <a:lnTo>
                    <a:pt x="260" y="34"/>
                  </a:lnTo>
                  <a:lnTo>
                    <a:pt x="256" y="26"/>
                  </a:lnTo>
                  <a:lnTo>
                    <a:pt x="238" y="13"/>
                  </a:lnTo>
                  <a:lnTo>
                    <a:pt x="217" y="4"/>
                  </a:lnTo>
                  <a:lnTo>
                    <a:pt x="182" y="0"/>
                  </a:lnTo>
                  <a:lnTo>
                    <a:pt x="182" y="0"/>
                  </a:lnTo>
                  <a:close/>
                  <a:moveTo>
                    <a:pt x="44" y="82"/>
                  </a:moveTo>
                  <a:lnTo>
                    <a:pt x="44" y="60"/>
                  </a:lnTo>
                  <a:lnTo>
                    <a:pt x="44" y="60"/>
                  </a:lnTo>
                  <a:lnTo>
                    <a:pt x="44" y="47"/>
                  </a:lnTo>
                  <a:lnTo>
                    <a:pt x="48" y="39"/>
                  </a:lnTo>
                  <a:lnTo>
                    <a:pt x="57" y="30"/>
                  </a:lnTo>
                  <a:lnTo>
                    <a:pt x="70" y="30"/>
                  </a:lnTo>
                  <a:lnTo>
                    <a:pt x="195" y="30"/>
                  </a:lnTo>
                  <a:lnTo>
                    <a:pt x="195" y="30"/>
                  </a:lnTo>
                  <a:lnTo>
                    <a:pt x="208" y="30"/>
                  </a:lnTo>
                  <a:lnTo>
                    <a:pt x="217" y="39"/>
                  </a:lnTo>
                  <a:lnTo>
                    <a:pt x="221" y="47"/>
                  </a:lnTo>
                  <a:lnTo>
                    <a:pt x="221" y="60"/>
                  </a:lnTo>
                  <a:lnTo>
                    <a:pt x="221" y="82"/>
                  </a:lnTo>
                  <a:lnTo>
                    <a:pt x="221" y="82"/>
                  </a:lnTo>
                  <a:lnTo>
                    <a:pt x="221" y="95"/>
                  </a:lnTo>
                  <a:lnTo>
                    <a:pt x="217" y="104"/>
                  </a:lnTo>
                  <a:lnTo>
                    <a:pt x="208" y="108"/>
                  </a:lnTo>
                  <a:lnTo>
                    <a:pt x="195" y="112"/>
                  </a:lnTo>
                  <a:lnTo>
                    <a:pt x="70" y="112"/>
                  </a:lnTo>
                  <a:lnTo>
                    <a:pt x="70" y="112"/>
                  </a:lnTo>
                  <a:lnTo>
                    <a:pt x="57" y="108"/>
                  </a:lnTo>
                  <a:lnTo>
                    <a:pt x="48" y="104"/>
                  </a:lnTo>
                  <a:lnTo>
                    <a:pt x="44" y="95"/>
                  </a:lnTo>
                  <a:lnTo>
                    <a:pt x="44" y="82"/>
                  </a:lnTo>
                  <a:lnTo>
                    <a:pt x="44" y="82"/>
                  </a:lnTo>
                  <a:close/>
                  <a:moveTo>
                    <a:pt x="225" y="147"/>
                  </a:moveTo>
                  <a:lnTo>
                    <a:pt x="225" y="160"/>
                  </a:lnTo>
                  <a:lnTo>
                    <a:pt x="225" y="160"/>
                  </a:lnTo>
                  <a:lnTo>
                    <a:pt x="221" y="169"/>
                  </a:lnTo>
                  <a:lnTo>
                    <a:pt x="212" y="173"/>
                  </a:lnTo>
                  <a:lnTo>
                    <a:pt x="165" y="173"/>
                  </a:lnTo>
                  <a:lnTo>
                    <a:pt x="165" y="173"/>
                  </a:lnTo>
                  <a:lnTo>
                    <a:pt x="160" y="169"/>
                  </a:lnTo>
                  <a:lnTo>
                    <a:pt x="156" y="160"/>
                  </a:lnTo>
                  <a:lnTo>
                    <a:pt x="156" y="147"/>
                  </a:lnTo>
                  <a:lnTo>
                    <a:pt x="156" y="147"/>
                  </a:lnTo>
                  <a:lnTo>
                    <a:pt x="160" y="143"/>
                  </a:lnTo>
                  <a:lnTo>
                    <a:pt x="165" y="138"/>
                  </a:lnTo>
                  <a:lnTo>
                    <a:pt x="212" y="138"/>
                  </a:lnTo>
                  <a:lnTo>
                    <a:pt x="212" y="138"/>
                  </a:lnTo>
                  <a:lnTo>
                    <a:pt x="221" y="143"/>
                  </a:lnTo>
                  <a:lnTo>
                    <a:pt x="225" y="147"/>
                  </a:lnTo>
                  <a:lnTo>
                    <a:pt x="225" y="147"/>
                  </a:lnTo>
                  <a:close/>
                  <a:moveTo>
                    <a:pt x="130" y="147"/>
                  </a:moveTo>
                  <a:lnTo>
                    <a:pt x="130" y="160"/>
                  </a:lnTo>
                  <a:lnTo>
                    <a:pt x="130" y="160"/>
                  </a:lnTo>
                  <a:lnTo>
                    <a:pt x="130" y="169"/>
                  </a:lnTo>
                  <a:lnTo>
                    <a:pt x="121" y="173"/>
                  </a:lnTo>
                  <a:lnTo>
                    <a:pt x="70" y="173"/>
                  </a:lnTo>
                  <a:lnTo>
                    <a:pt x="70" y="173"/>
                  </a:lnTo>
                  <a:lnTo>
                    <a:pt x="65" y="169"/>
                  </a:lnTo>
                  <a:lnTo>
                    <a:pt x="61" y="160"/>
                  </a:lnTo>
                  <a:lnTo>
                    <a:pt x="61" y="147"/>
                  </a:lnTo>
                  <a:lnTo>
                    <a:pt x="61" y="147"/>
                  </a:lnTo>
                  <a:lnTo>
                    <a:pt x="65" y="143"/>
                  </a:lnTo>
                  <a:lnTo>
                    <a:pt x="70" y="138"/>
                  </a:lnTo>
                  <a:lnTo>
                    <a:pt x="121" y="138"/>
                  </a:lnTo>
                  <a:lnTo>
                    <a:pt x="121" y="138"/>
                  </a:lnTo>
                  <a:lnTo>
                    <a:pt x="130" y="143"/>
                  </a:lnTo>
                  <a:lnTo>
                    <a:pt x="130" y="147"/>
                  </a:lnTo>
                  <a:lnTo>
                    <a:pt x="130" y="147"/>
                  </a:lnTo>
                  <a:close/>
                  <a:moveTo>
                    <a:pt x="83" y="359"/>
                  </a:moveTo>
                  <a:lnTo>
                    <a:pt x="83" y="359"/>
                  </a:lnTo>
                  <a:lnTo>
                    <a:pt x="74" y="359"/>
                  </a:lnTo>
                  <a:lnTo>
                    <a:pt x="65" y="355"/>
                  </a:lnTo>
                  <a:lnTo>
                    <a:pt x="61" y="346"/>
                  </a:lnTo>
                  <a:lnTo>
                    <a:pt x="57" y="337"/>
                  </a:lnTo>
                  <a:lnTo>
                    <a:pt x="57" y="337"/>
                  </a:lnTo>
                  <a:lnTo>
                    <a:pt x="61" y="324"/>
                  </a:lnTo>
                  <a:lnTo>
                    <a:pt x="65" y="320"/>
                  </a:lnTo>
                  <a:lnTo>
                    <a:pt x="74" y="312"/>
                  </a:lnTo>
                  <a:lnTo>
                    <a:pt x="83" y="312"/>
                  </a:lnTo>
                  <a:lnTo>
                    <a:pt x="83" y="312"/>
                  </a:lnTo>
                  <a:lnTo>
                    <a:pt x="91" y="312"/>
                  </a:lnTo>
                  <a:lnTo>
                    <a:pt x="100" y="320"/>
                  </a:lnTo>
                  <a:lnTo>
                    <a:pt x="104" y="324"/>
                  </a:lnTo>
                  <a:lnTo>
                    <a:pt x="104" y="337"/>
                  </a:lnTo>
                  <a:lnTo>
                    <a:pt x="104" y="337"/>
                  </a:lnTo>
                  <a:lnTo>
                    <a:pt x="104" y="346"/>
                  </a:lnTo>
                  <a:lnTo>
                    <a:pt x="100" y="355"/>
                  </a:lnTo>
                  <a:lnTo>
                    <a:pt x="91" y="359"/>
                  </a:lnTo>
                  <a:lnTo>
                    <a:pt x="83" y="359"/>
                  </a:lnTo>
                  <a:lnTo>
                    <a:pt x="83" y="359"/>
                  </a:lnTo>
                  <a:close/>
                  <a:moveTo>
                    <a:pt x="83" y="299"/>
                  </a:moveTo>
                  <a:lnTo>
                    <a:pt x="83" y="299"/>
                  </a:lnTo>
                  <a:lnTo>
                    <a:pt x="74" y="294"/>
                  </a:lnTo>
                  <a:lnTo>
                    <a:pt x="65" y="290"/>
                  </a:lnTo>
                  <a:lnTo>
                    <a:pt x="61" y="281"/>
                  </a:lnTo>
                  <a:lnTo>
                    <a:pt x="57" y="273"/>
                  </a:lnTo>
                  <a:lnTo>
                    <a:pt x="57" y="273"/>
                  </a:lnTo>
                  <a:lnTo>
                    <a:pt x="61" y="264"/>
                  </a:lnTo>
                  <a:lnTo>
                    <a:pt x="65" y="255"/>
                  </a:lnTo>
                  <a:lnTo>
                    <a:pt x="74" y="251"/>
                  </a:lnTo>
                  <a:lnTo>
                    <a:pt x="83" y="247"/>
                  </a:lnTo>
                  <a:lnTo>
                    <a:pt x="83" y="247"/>
                  </a:lnTo>
                  <a:lnTo>
                    <a:pt x="91" y="251"/>
                  </a:lnTo>
                  <a:lnTo>
                    <a:pt x="100" y="255"/>
                  </a:lnTo>
                  <a:lnTo>
                    <a:pt x="104" y="264"/>
                  </a:lnTo>
                  <a:lnTo>
                    <a:pt x="104" y="273"/>
                  </a:lnTo>
                  <a:lnTo>
                    <a:pt x="104" y="273"/>
                  </a:lnTo>
                  <a:lnTo>
                    <a:pt x="104" y="281"/>
                  </a:lnTo>
                  <a:lnTo>
                    <a:pt x="100" y="290"/>
                  </a:lnTo>
                  <a:lnTo>
                    <a:pt x="91" y="294"/>
                  </a:lnTo>
                  <a:lnTo>
                    <a:pt x="83" y="299"/>
                  </a:lnTo>
                  <a:lnTo>
                    <a:pt x="83" y="299"/>
                  </a:lnTo>
                  <a:close/>
                  <a:moveTo>
                    <a:pt x="83" y="238"/>
                  </a:moveTo>
                  <a:lnTo>
                    <a:pt x="83" y="238"/>
                  </a:lnTo>
                  <a:lnTo>
                    <a:pt x="74" y="238"/>
                  </a:lnTo>
                  <a:lnTo>
                    <a:pt x="65" y="234"/>
                  </a:lnTo>
                  <a:lnTo>
                    <a:pt x="61" y="225"/>
                  </a:lnTo>
                  <a:lnTo>
                    <a:pt x="57" y="216"/>
                  </a:lnTo>
                  <a:lnTo>
                    <a:pt x="57" y="216"/>
                  </a:lnTo>
                  <a:lnTo>
                    <a:pt x="61" y="208"/>
                  </a:lnTo>
                  <a:lnTo>
                    <a:pt x="65" y="199"/>
                  </a:lnTo>
                  <a:lnTo>
                    <a:pt x="74" y="195"/>
                  </a:lnTo>
                  <a:lnTo>
                    <a:pt x="83" y="190"/>
                  </a:lnTo>
                  <a:lnTo>
                    <a:pt x="83" y="190"/>
                  </a:lnTo>
                  <a:lnTo>
                    <a:pt x="91" y="195"/>
                  </a:lnTo>
                  <a:lnTo>
                    <a:pt x="100" y="199"/>
                  </a:lnTo>
                  <a:lnTo>
                    <a:pt x="104" y="208"/>
                  </a:lnTo>
                  <a:lnTo>
                    <a:pt x="104" y="216"/>
                  </a:lnTo>
                  <a:lnTo>
                    <a:pt x="104" y="216"/>
                  </a:lnTo>
                  <a:lnTo>
                    <a:pt x="104" y="225"/>
                  </a:lnTo>
                  <a:lnTo>
                    <a:pt x="100" y="234"/>
                  </a:lnTo>
                  <a:lnTo>
                    <a:pt x="91" y="238"/>
                  </a:lnTo>
                  <a:lnTo>
                    <a:pt x="83" y="238"/>
                  </a:lnTo>
                  <a:lnTo>
                    <a:pt x="83" y="238"/>
                  </a:lnTo>
                  <a:close/>
                  <a:moveTo>
                    <a:pt x="143" y="359"/>
                  </a:moveTo>
                  <a:lnTo>
                    <a:pt x="143" y="359"/>
                  </a:lnTo>
                  <a:lnTo>
                    <a:pt x="130" y="359"/>
                  </a:lnTo>
                  <a:lnTo>
                    <a:pt x="126" y="355"/>
                  </a:lnTo>
                  <a:lnTo>
                    <a:pt x="121" y="346"/>
                  </a:lnTo>
                  <a:lnTo>
                    <a:pt x="117" y="337"/>
                  </a:lnTo>
                  <a:lnTo>
                    <a:pt x="117" y="337"/>
                  </a:lnTo>
                  <a:lnTo>
                    <a:pt x="121" y="324"/>
                  </a:lnTo>
                  <a:lnTo>
                    <a:pt x="126" y="320"/>
                  </a:lnTo>
                  <a:lnTo>
                    <a:pt x="130" y="312"/>
                  </a:lnTo>
                  <a:lnTo>
                    <a:pt x="143" y="312"/>
                  </a:lnTo>
                  <a:lnTo>
                    <a:pt x="143" y="312"/>
                  </a:lnTo>
                  <a:lnTo>
                    <a:pt x="152" y="312"/>
                  </a:lnTo>
                  <a:lnTo>
                    <a:pt x="160" y="320"/>
                  </a:lnTo>
                  <a:lnTo>
                    <a:pt x="165" y="324"/>
                  </a:lnTo>
                  <a:lnTo>
                    <a:pt x="165" y="337"/>
                  </a:lnTo>
                  <a:lnTo>
                    <a:pt x="165" y="337"/>
                  </a:lnTo>
                  <a:lnTo>
                    <a:pt x="165" y="346"/>
                  </a:lnTo>
                  <a:lnTo>
                    <a:pt x="160" y="355"/>
                  </a:lnTo>
                  <a:lnTo>
                    <a:pt x="152" y="359"/>
                  </a:lnTo>
                  <a:lnTo>
                    <a:pt x="143" y="359"/>
                  </a:lnTo>
                  <a:lnTo>
                    <a:pt x="143" y="359"/>
                  </a:lnTo>
                  <a:close/>
                  <a:moveTo>
                    <a:pt x="143" y="299"/>
                  </a:moveTo>
                  <a:lnTo>
                    <a:pt x="143" y="299"/>
                  </a:lnTo>
                  <a:lnTo>
                    <a:pt x="130" y="294"/>
                  </a:lnTo>
                  <a:lnTo>
                    <a:pt x="126" y="290"/>
                  </a:lnTo>
                  <a:lnTo>
                    <a:pt x="121" y="281"/>
                  </a:lnTo>
                  <a:lnTo>
                    <a:pt x="117" y="273"/>
                  </a:lnTo>
                  <a:lnTo>
                    <a:pt x="117" y="273"/>
                  </a:lnTo>
                  <a:lnTo>
                    <a:pt x="121" y="264"/>
                  </a:lnTo>
                  <a:lnTo>
                    <a:pt x="126" y="255"/>
                  </a:lnTo>
                  <a:lnTo>
                    <a:pt x="130" y="251"/>
                  </a:lnTo>
                  <a:lnTo>
                    <a:pt x="143" y="247"/>
                  </a:lnTo>
                  <a:lnTo>
                    <a:pt x="143" y="247"/>
                  </a:lnTo>
                  <a:lnTo>
                    <a:pt x="152" y="251"/>
                  </a:lnTo>
                  <a:lnTo>
                    <a:pt x="160" y="255"/>
                  </a:lnTo>
                  <a:lnTo>
                    <a:pt x="165" y="264"/>
                  </a:lnTo>
                  <a:lnTo>
                    <a:pt x="165" y="273"/>
                  </a:lnTo>
                  <a:lnTo>
                    <a:pt x="165" y="273"/>
                  </a:lnTo>
                  <a:lnTo>
                    <a:pt x="165" y="281"/>
                  </a:lnTo>
                  <a:lnTo>
                    <a:pt x="160" y="290"/>
                  </a:lnTo>
                  <a:lnTo>
                    <a:pt x="152" y="294"/>
                  </a:lnTo>
                  <a:lnTo>
                    <a:pt x="143" y="299"/>
                  </a:lnTo>
                  <a:lnTo>
                    <a:pt x="143" y="299"/>
                  </a:lnTo>
                  <a:close/>
                  <a:moveTo>
                    <a:pt x="143" y="238"/>
                  </a:moveTo>
                  <a:lnTo>
                    <a:pt x="143" y="238"/>
                  </a:lnTo>
                  <a:lnTo>
                    <a:pt x="130" y="238"/>
                  </a:lnTo>
                  <a:lnTo>
                    <a:pt x="126" y="234"/>
                  </a:lnTo>
                  <a:lnTo>
                    <a:pt x="121" y="225"/>
                  </a:lnTo>
                  <a:lnTo>
                    <a:pt x="117" y="216"/>
                  </a:lnTo>
                  <a:lnTo>
                    <a:pt x="117" y="216"/>
                  </a:lnTo>
                  <a:lnTo>
                    <a:pt x="121" y="208"/>
                  </a:lnTo>
                  <a:lnTo>
                    <a:pt x="126" y="199"/>
                  </a:lnTo>
                  <a:lnTo>
                    <a:pt x="130" y="195"/>
                  </a:lnTo>
                  <a:lnTo>
                    <a:pt x="143" y="190"/>
                  </a:lnTo>
                  <a:lnTo>
                    <a:pt x="143" y="190"/>
                  </a:lnTo>
                  <a:lnTo>
                    <a:pt x="152" y="195"/>
                  </a:lnTo>
                  <a:lnTo>
                    <a:pt x="160" y="199"/>
                  </a:lnTo>
                  <a:lnTo>
                    <a:pt x="165" y="208"/>
                  </a:lnTo>
                  <a:lnTo>
                    <a:pt x="165" y="216"/>
                  </a:lnTo>
                  <a:lnTo>
                    <a:pt x="165" y="216"/>
                  </a:lnTo>
                  <a:lnTo>
                    <a:pt x="165" y="225"/>
                  </a:lnTo>
                  <a:lnTo>
                    <a:pt x="160" y="234"/>
                  </a:lnTo>
                  <a:lnTo>
                    <a:pt x="152" y="238"/>
                  </a:lnTo>
                  <a:lnTo>
                    <a:pt x="143" y="238"/>
                  </a:lnTo>
                  <a:lnTo>
                    <a:pt x="143" y="238"/>
                  </a:lnTo>
                  <a:close/>
                  <a:moveTo>
                    <a:pt x="204" y="359"/>
                  </a:moveTo>
                  <a:lnTo>
                    <a:pt x="204" y="359"/>
                  </a:lnTo>
                  <a:lnTo>
                    <a:pt x="191" y="359"/>
                  </a:lnTo>
                  <a:lnTo>
                    <a:pt x="186" y="355"/>
                  </a:lnTo>
                  <a:lnTo>
                    <a:pt x="178" y="346"/>
                  </a:lnTo>
                  <a:lnTo>
                    <a:pt x="178" y="337"/>
                  </a:lnTo>
                  <a:lnTo>
                    <a:pt x="178" y="337"/>
                  </a:lnTo>
                  <a:lnTo>
                    <a:pt x="178" y="324"/>
                  </a:lnTo>
                  <a:lnTo>
                    <a:pt x="186" y="320"/>
                  </a:lnTo>
                  <a:lnTo>
                    <a:pt x="191" y="312"/>
                  </a:lnTo>
                  <a:lnTo>
                    <a:pt x="204" y="312"/>
                  </a:lnTo>
                  <a:lnTo>
                    <a:pt x="204" y="312"/>
                  </a:lnTo>
                  <a:lnTo>
                    <a:pt x="212" y="312"/>
                  </a:lnTo>
                  <a:lnTo>
                    <a:pt x="217" y="320"/>
                  </a:lnTo>
                  <a:lnTo>
                    <a:pt x="225" y="324"/>
                  </a:lnTo>
                  <a:lnTo>
                    <a:pt x="225" y="337"/>
                  </a:lnTo>
                  <a:lnTo>
                    <a:pt x="225" y="337"/>
                  </a:lnTo>
                  <a:lnTo>
                    <a:pt x="225" y="346"/>
                  </a:lnTo>
                  <a:lnTo>
                    <a:pt x="217" y="355"/>
                  </a:lnTo>
                  <a:lnTo>
                    <a:pt x="212" y="359"/>
                  </a:lnTo>
                  <a:lnTo>
                    <a:pt x="204" y="359"/>
                  </a:lnTo>
                  <a:lnTo>
                    <a:pt x="204" y="359"/>
                  </a:lnTo>
                  <a:close/>
                  <a:moveTo>
                    <a:pt x="204" y="299"/>
                  </a:moveTo>
                  <a:lnTo>
                    <a:pt x="204" y="299"/>
                  </a:lnTo>
                  <a:lnTo>
                    <a:pt x="191" y="294"/>
                  </a:lnTo>
                  <a:lnTo>
                    <a:pt x="186" y="290"/>
                  </a:lnTo>
                  <a:lnTo>
                    <a:pt x="178" y="281"/>
                  </a:lnTo>
                  <a:lnTo>
                    <a:pt x="178" y="273"/>
                  </a:lnTo>
                  <a:lnTo>
                    <a:pt x="178" y="273"/>
                  </a:lnTo>
                  <a:lnTo>
                    <a:pt x="178" y="264"/>
                  </a:lnTo>
                  <a:lnTo>
                    <a:pt x="186" y="255"/>
                  </a:lnTo>
                  <a:lnTo>
                    <a:pt x="191" y="251"/>
                  </a:lnTo>
                  <a:lnTo>
                    <a:pt x="204" y="247"/>
                  </a:lnTo>
                  <a:lnTo>
                    <a:pt x="204" y="247"/>
                  </a:lnTo>
                  <a:lnTo>
                    <a:pt x="212" y="251"/>
                  </a:lnTo>
                  <a:lnTo>
                    <a:pt x="217" y="255"/>
                  </a:lnTo>
                  <a:lnTo>
                    <a:pt x="225" y="264"/>
                  </a:lnTo>
                  <a:lnTo>
                    <a:pt x="225" y="273"/>
                  </a:lnTo>
                  <a:lnTo>
                    <a:pt x="225" y="273"/>
                  </a:lnTo>
                  <a:lnTo>
                    <a:pt x="225" y="281"/>
                  </a:lnTo>
                  <a:lnTo>
                    <a:pt x="217" y="290"/>
                  </a:lnTo>
                  <a:lnTo>
                    <a:pt x="212" y="294"/>
                  </a:lnTo>
                  <a:lnTo>
                    <a:pt x="204" y="299"/>
                  </a:lnTo>
                  <a:lnTo>
                    <a:pt x="204" y="299"/>
                  </a:lnTo>
                  <a:close/>
                  <a:moveTo>
                    <a:pt x="204" y="238"/>
                  </a:moveTo>
                  <a:lnTo>
                    <a:pt x="204" y="238"/>
                  </a:lnTo>
                  <a:lnTo>
                    <a:pt x="191" y="238"/>
                  </a:lnTo>
                  <a:lnTo>
                    <a:pt x="186" y="234"/>
                  </a:lnTo>
                  <a:lnTo>
                    <a:pt x="178" y="225"/>
                  </a:lnTo>
                  <a:lnTo>
                    <a:pt x="178" y="216"/>
                  </a:lnTo>
                  <a:lnTo>
                    <a:pt x="178" y="216"/>
                  </a:lnTo>
                  <a:lnTo>
                    <a:pt x="178" y="208"/>
                  </a:lnTo>
                  <a:lnTo>
                    <a:pt x="186" y="199"/>
                  </a:lnTo>
                  <a:lnTo>
                    <a:pt x="191" y="195"/>
                  </a:lnTo>
                  <a:lnTo>
                    <a:pt x="204" y="190"/>
                  </a:lnTo>
                  <a:lnTo>
                    <a:pt x="204" y="190"/>
                  </a:lnTo>
                  <a:lnTo>
                    <a:pt x="212" y="195"/>
                  </a:lnTo>
                  <a:lnTo>
                    <a:pt x="217" y="199"/>
                  </a:lnTo>
                  <a:lnTo>
                    <a:pt x="225" y="208"/>
                  </a:lnTo>
                  <a:lnTo>
                    <a:pt x="225" y="216"/>
                  </a:lnTo>
                  <a:lnTo>
                    <a:pt x="225" y="216"/>
                  </a:lnTo>
                  <a:lnTo>
                    <a:pt x="225" y="225"/>
                  </a:lnTo>
                  <a:lnTo>
                    <a:pt x="217" y="234"/>
                  </a:lnTo>
                  <a:lnTo>
                    <a:pt x="212" y="238"/>
                  </a:lnTo>
                  <a:lnTo>
                    <a:pt x="204" y="238"/>
                  </a:lnTo>
                  <a:lnTo>
                    <a:pt x="204" y="238"/>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70" name="Freeform 21"/>
            <p:cNvSpPr>
              <a:spLocks noEditPoints="1"/>
            </p:cNvSpPr>
            <p:nvPr/>
          </p:nvSpPr>
          <p:spPr bwMode="auto">
            <a:xfrm>
              <a:off x="15578138" y="1463675"/>
              <a:ext cx="212725" cy="687388"/>
            </a:xfrm>
            <a:custGeom>
              <a:avLst/>
              <a:gdLst/>
              <a:ahLst/>
              <a:cxnLst>
                <a:cxn ang="0">
                  <a:pos x="130" y="0"/>
                </a:cxn>
                <a:cxn ang="0">
                  <a:pos x="130" y="0"/>
                </a:cxn>
                <a:cxn ang="0">
                  <a:pos x="69" y="0"/>
                </a:cxn>
                <a:cxn ang="0">
                  <a:pos x="69" y="0"/>
                </a:cxn>
                <a:cxn ang="0">
                  <a:pos x="26" y="0"/>
                </a:cxn>
                <a:cxn ang="0">
                  <a:pos x="4" y="5"/>
                </a:cxn>
                <a:cxn ang="0">
                  <a:pos x="4" y="5"/>
                </a:cxn>
                <a:cxn ang="0">
                  <a:pos x="0" y="82"/>
                </a:cxn>
                <a:cxn ang="0">
                  <a:pos x="0" y="346"/>
                </a:cxn>
                <a:cxn ang="0">
                  <a:pos x="0" y="346"/>
                </a:cxn>
                <a:cxn ang="0">
                  <a:pos x="4" y="403"/>
                </a:cxn>
                <a:cxn ang="0">
                  <a:pos x="4" y="429"/>
                </a:cxn>
                <a:cxn ang="0">
                  <a:pos x="4" y="429"/>
                </a:cxn>
                <a:cxn ang="0">
                  <a:pos x="69" y="433"/>
                </a:cxn>
                <a:cxn ang="0">
                  <a:pos x="69" y="433"/>
                </a:cxn>
                <a:cxn ang="0">
                  <a:pos x="112" y="429"/>
                </a:cxn>
                <a:cxn ang="0">
                  <a:pos x="130" y="429"/>
                </a:cxn>
                <a:cxn ang="0">
                  <a:pos x="130" y="429"/>
                </a:cxn>
                <a:cxn ang="0">
                  <a:pos x="134" y="346"/>
                </a:cxn>
                <a:cxn ang="0">
                  <a:pos x="134" y="82"/>
                </a:cxn>
                <a:cxn ang="0">
                  <a:pos x="134" y="82"/>
                </a:cxn>
                <a:cxn ang="0">
                  <a:pos x="134" y="26"/>
                </a:cxn>
                <a:cxn ang="0">
                  <a:pos x="130" y="0"/>
                </a:cxn>
                <a:cxn ang="0">
                  <a:pos x="130" y="0"/>
                </a:cxn>
                <a:cxn ang="0">
                  <a:pos x="99" y="199"/>
                </a:cxn>
                <a:cxn ang="0">
                  <a:pos x="39" y="199"/>
                </a:cxn>
                <a:cxn ang="0">
                  <a:pos x="39" y="199"/>
                </a:cxn>
                <a:cxn ang="0">
                  <a:pos x="30" y="195"/>
                </a:cxn>
                <a:cxn ang="0">
                  <a:pos x="26" y="186"/>
                </a:cxn>
                <a:cxn ang="0">
                  <a:pos x="26" y="186"/>
                </a:cxn>
                <a:cxn ang="0">
                  <a:pos x="30" y="178"/>
                </a:cxn>
                <a:cxn ang="0">
                  <a:pos x="39" y="178"/>
                </a:cxn>
                <a:cxn ang="0">
                  <a:pos x="99" y="178"/>
                </a:cxn>
                <a:cxn ang="0">
                  <a:pos x="99" y="178"/>
                </a:cxn>
                <a:cxn ang="0">
                  <a:pos x="108" y="178"/>
                </a:cxn>
                <a:cxn ang="0">
                  <a:pos x="112" y="186"/>
                </a:cxn>
                <a:cxn ang="0">
                  <a:pos x="112" y="186"/>
                </a:cxn>
                <a:cxn ang="0">
                  <a:pos x="108" y="195"/>
                </a:cxn>
                <a:cxn ang="0">
                  <a:pos x="99" y="199"/>
                </a:cxn>
                <a:cxn ang="0">
                  <a:pos x="99" y="199"/>
                </a:cxn>
                <a:cxn ang="0">
                  <a:pos x="99" y="165"/>
                </a:cxn>
                <a:cxn ang="0">
                  <a:pos x="39" y="165"/>
                </a:cxn>
                <a:cxn ang="0">
                  <a:pos x="39" y="165"/>
                </a:cxn>
                <a:cxn ang="0">
                  <a:pos x="30" y="160"/>
                </a:cxn>
                <a:cxn ang="0">
                  <a:pos x="26" y="152"/>
                </a:cxn>
                <a:cxn ang="0">
                  <a:pos x="26" y="152"/>
                </a:cxn>
                <a:cxn ang="0">
                  <a:pos x="30" y="143"/>
                </a:cxn>
                <a:cxn ang="0">
                  <a:pos x="39" y="139"/>
                </a:cxn>
                <a:cxn ang="0">
                  <a:pos x="99" y="139"/>
                </a:cxn>
                <a:cxn ang="0">
                  <a:pos x="99" y="139"/>
                </a:cxn>
                <a:cxn ang="0">
                  <a:pos x="108" y="143"/>
                </a:cxn>
                <a:cxn ang="0">
                  <a:pos x="112" y="152"/>
                </a:cxn>
                <a:cxn ang="0">
                  <a:pos x="112" y="152"/>
                </a:cxn>
                <a:cxn ang="0">
                  <a:pos x="108" y="160"/>
                </a:cxn>
                <a:cxn ang="0">
                  <a:pos x="99" y="165"/>
                </a:cxn>
                <a:cxn ang="0">
                  <a:pos x="99" y="165"/>
                </a:cxn>
              </a:cxnLst>
              <a:rect l="0" t="0" r="r" b="b"/>
              <a:pathLst>
                <a:path w="134" h="433">
                  <a:moveTo>
                    <a:pt x="130" y="0"/>
                  </a:moveTo>
                  <a:lnTo>
                    <a:pt x="130" y="0"/>
                  </a:lnTo>
                  <a:lnTo>
                    <a:pt x="69" y="0"/>
                  </a:lnTo>
                  <a:lnTo>
                    <a:pt x="69" y="0"/>
                  </a:lnTo>
                  <a:lnTo>
                    <a:pt x="26" y="0"/>
                  </a:lnTo>
                  <a:lnTo>
                    <a:pt x="4" y="5"/>
                  </a:lnTo>
                  <a:lnTo>
                    <a:pt x="4" y="5"/>
                  </a:lnTo>
                  <a:lnTo>
                    <a:pt x="0" y="82"/>
                  </a:lnTo>
                  <a:lnTo>
                    <a:pt x="0" y="346"/>
                  </a:lnTo>
                  <a:lnTo>
                    <a:pt x="0" y="346"/>
                  </a:lnTo>
                  <a:lnTo>
                    <a:pt x="4" y="403"/>
                  </a:lnTo>
                  <a:lnTo>
                    <a:pt x="4" y="429"/>
                  </a:lnTo>
                  <a:lnTo>
                    <a:pt x="4" y="429"/>
                  </a:lnTo>
                  <a:lnTo>
                    <a:pt x="69" y="433"/>
                  </a:lnTo>
                  <a:lnTo>
                    <a:pt x="69" y="433"/>
                  </a:lnTo>
                  <a:lnTo>
                    <a:pt x="112" y="429"/>
                  </a:lnTo>
                  <a:lnTo>
                    <a:pt x="130" y="429"/>
                  </a:lnTo>
                  <a:lnTo>
                    <a:pt x="130" y="429"/>
                  </a:lnTo>
                  <a:lnTo>
                    <a:pt x="134" y="346"/>
                  </a:lnTo>
                  <a:lnTo>
                    <a:pt x="134" y="82"/>
                  </a:lnTo>
                  <a:lnTo>
                    <a:pt x="134" y="82"/>
                  </a:lnTo>
                  <a:lnTo>
                    <a:pt x="134" y="26"/>
                  </a:lnTo>
                  <a:lnTo>
                    <a:pt x="130" y="0"/>
                  </a:lnTo>
                  <a:lnTo>
                    <a:pt x="130" y="0"/>
                  </a:lnTo>
                  <a:close/>
                  <a:moveTo>
                    <a:pt x="99" y="199"/>
                  </a:moveTo>
                  <a:lnTo>
                    <a:pt x="39" y="199"/>
                  </a:lnTo>
                  <a:lnTo>
                    <a:pt x="39" y="199"/>
                  </a:lnTo>
                  <a:lnTo>
                    <a:pt x="30" y="195"/>
                  </a:lnTo>
                  <a:lnTo>
                    <a:pt x="26" y="186"/>
                  </a:lnTo>
                  <a:lnTo>
                    <a:pt x="26" y="186"/>
                  </a:lnTo>
                  <a:lnTo>
                    <a:pt x="30" y="178"/>
                  </a:lnTo>
                  <a:lnTo>
                    <a:pt x="39" y="178"/>
                  </a:lnTo>
                  <a:lnTo>
                    <a:pt x="99" y="178"/>
                  </a:lnTo>
                  <a:lnTo>
                    <a:pt x="99" y="178"/>
                  </a:lnTo>
                  <a:lnTo>
                    <a:pt x="108" y="178"/>
                  </a:lnTo>
                  <a:lnTo>
                    <a:pt x="112" y="186"/>
                  </a:lnTo>
                  <a:lnTo>
                    <a:pt x="112" y="186"/>
                  </a:lnTo>
                  <a:lnTo>
                    <a:pt x="108" y="195"/>
                  </a:lnTo>
                  <a:lnTo>
                    <a:pt x="99" y="199"/>
                  </a:lnTo>
                  <a:lnTo>
                    <a:pt x="99" y="199"/>
                  </a:lnTo>
                  <a:close/>
                  <a:moveTo>
                    <a:pt x="99" y="165"/>
                  </a:moveTo>
                  <a:lnTo>
                    <a:pt x="39" y="165"/>
                  </a:lnTo>
                  <a:lnTo>
                    <a:pt x="39" y="165"/>
                  </a:lnTo>
                  <a:lnTo>
                    <a:pt x="30" y="160"/>
                  </a:lnTo>
                  <a:lnTo>
                    <a:pt x="26" y="152"/>
                  </a:lnTo>
                  <a:lnTo>
                    <a:pt x="26" y="152"/>
                  </a:lnTo>
                  <a:lnTo>
                    <a:pt x="30" y="143"/>
                  </a:lnTo>
                  <a:lnTo>
                    <a:pt x="39" y="139"/>
                  </a:lnTo>
                  <a:lnTo>
                    <a:pt x="99" y="139"/>
                  </a:lnTo>
                  <a:lnTo>
                    <a:pt x="99" y="139"/>
                  </a:lnTo>
                  <a:lnTo>
                    <a:pt x="108" y="143"/>
                  </a:lnTo>
                  <a:lnTo>
                    <a:pt x="112" y="152"/>
                  </a:lnTo>
                  <a:lnTo>
                    <a:pt x="112" y="152"/>
                  </a:lnTo>
                  <a:lnTo>
                    <a:pt x="108" y="160"/>
                  </a:lnTo>
                  <a:lnTo>
                    <a:pt x="99" y="165"/>
                  </a:lnTo>
                  <a:lnTo>
                    <a:pt x="99" y="165"/>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sp>
        <p:nvSpPr>
          <p:cNvPr id="171" name="圆角矩形 170"/>
          <p:cNvSpPr/>
          <p:nvPr/>
        </p:nvSpPr>
        <p:spPr bwMode="auto">
          <a:xfrm>
            <a:off x="9106585" y="2974732"/>
            <a:ext cx="1467367" cy="878903"/>
          </a:xfrm>
          <a:prstGeom prst="roundRect">
            <a:avLst/>
          </a:prstGeom>
          <a:solidFill>
            <a:srgbClr val="00B0F0">
              <a:alpha val="10000"/>
            </a:srgbClr>
          </a:solidFill>
          <a:ln w="9525" cap="flat" cmpd="sng" algn="ctr">
            <a:noFill/>
            <a:prstDash val="sysDash"/>
            <a:round/>
            <a:headEnd type="none" w="med" len="med"/>
            <a:tailEnd type="none" w="med" len="med"/>
          </a:ln>
          <a:effectLst/>
        </p:spPr>
        <p:txBody>
          <a:bodyPr vert="horz" wrap="square" lIns="68525" tIns="34263" rIns="68525" bIns="34263" numCol="1" rtlCol="0" anchor="b" anchorCtr="0" compatLnSpc="1">
            <a:prstTxWarp prst="textNoShape">
              <a:avLst/>
            </a:prstTxWarp>
            <a:noAutofit/>
          </a:bodyPr>
          <a:lstStyle/>
          <a:p>
            <a:pPr algn="ctr" defTabSz="1218784" fontAlgn="ctr"/>
            <a:r>
              <a:rPr lang="en-US" sz="10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Large branch</a:t>
            </a:r>
          </a:p>
        </p:txBody>
      </p:sp>
      <p:grpSp>
        <p:nvGrpSpPr>
          <p:cNvPr id="172" name="组合 171"/>
          <p:cNvGrpSpPr/>
          <p:nvPr/>
        </p:nvGrpSpPr>
        <p:grpSpPr>
          <a:xfrm>
            <a:off x="9531128" y="3076116"/>
            <a:ext cx="954851" cy="506920"/>
            <a:chOff x="6602726" y="1748047"/>
            <a:chExt cx="1007029" cy="515808"/>
          </a:xfrm>
        </p:grpSpPr>
        <p:cxnSp>
          <p:nvCxnSpPr>
            <p:cNvPr id="173" name="直接连接符 172"/>
            <p:cNvCxnSpPr/>
            <p:nvPr/>
          </p:nvCxnSpPr>
          <p:spPr>
            <a:xfrm>
              <a:off x="6602726" y="2023176"/>
              <a:ext cx="1007029" cy="0"/>
            </a:xfrm>
            <a:prstGeom prst="line">
              <a:avLst/>
            </a:prstGeom>
            <a:noFill/>
            <a:ln w="9525" cap="flat" cmpd="sng" algn="ctr">
              <a:solidFill>
                <a:srgbClr val="00B0F0"/>
              </a:solidFill>
              <a:prstDash val="solid"/>
            </a:ln>
            <a:effectLst/>
          </p:spPr>
        </p:cxnSp>
        <p:sp>
          <p:nvSpPr>
            <p:cNvPr id="174" name="Freeform 51"/>
            <p:cNvSpPr>
              <a:spLocks noEditPoints="1"/>
            </p:cNvSpPr>
            <p:nvPr/>
          </p:nvSpPr>
          <p:spPr bwMode="auto">
            <a:xfrm>
              <a:off x="6782279" y="1748047"/>
              <a:ext cx="251412" cy="156881"/>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175" name="直接连接符 174"/>
            <p:cNvCxnSpPr/>
            <p:nvPr/>
          </p:nvCxnSpPr>
          <p:spPr>
            <a:xfrm>
              <a:off x="6889675" y="1904928"/>
              <a:ext cx="0" cy="111313"/>
            </a:xfrm>
            <a:prstGeom prst="line">
              <a:avLst/>
            </a:prstGeom>
            <a:noFill/>
            <a:ln w="9525" cap="flat" cmpd="sng" algn="ctr">
              <a:solidFill>
                <a:srgbClr val="00B0F0"/>
              </a:solidFill>
              <a:prstDash val="solid"/>
            </a:ln>
            <a:effectLst/>
          </p:spPr>
        </p:cxnSp>
        <p:sp>
          <p:nvSpPr>
            <p:cNvPr id="176" name="Freeform 51"/>
            <p:cNvSpPr>
              <a:spLocks noEditPoints="1"/>
            </p:cNvSpPr>
            <p:nvPr/>
          </p:nvSpPr>
          <p:spPr bwMode="auto">
            <a:xfrm>
              <a:off x="7249716" y="1748047"/>
              <a:ext cx="251412" cy="156881"/>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177" name="直接连接符 176"/>
            <p:cNvCxnSpPr/>
            <p:nvPr/>
          </p:nvCxnSpPr>
          <p:spPr>
            <a:xfrm>
              <a:off x="7375422" y="1892976"/>
              <a:ext cx="0" cy="111313"/>
            </a:xfrm>
            <a:prstGeom prst="line">
              <a:avLst/>
            </a:prstGeom>
            <a:noFill/>
            <a:ln w="9525" cap="flat" cmpd="sng" algn="ctr">
              <a:solidFill>
                <a:srgbClr val="00B0F0"/>
              </a:solidFill>
              <a:prstDash val="solid"/>
            </a:ln>
            <a:effectLst/>
          </p:spPr>
        </p:cxnSp>
        <p:sp>
          <p:nvSpPr>
            <p:cNvPr id="178" name="Freeform 51"/>
            <p:cNvSpPr>
              <a:spLocks noEditPoints="1"/>
            </p:cNvSpPr>
            <p:nvPr/>
          </p:nvSpPr>
          <p:spPr bwMode="auto">
            <a:xfrm>
              <a:off x="7092444" y="2106974"/>
              <a:ext cx="251412" cy="156881"/>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179" name="直接连接符 178"/>
            <p:cNvCxnSpPr/>
            <p:nvPr/>
          </p:nvCxnSpPr>
          <p:spPr>
            <a:xfrm>
              <a:off x="7201338" y="2023176"/>
              <a:ext cx="0" cy="111313"/>
            </a:xfrm>
            <a:prstGeom prst="line">
              <a:avLst/>
            </a:prstGeom>
            <a:noFill/>
            <a:ln w="9525" cap="flat" cmpd="sng" algn="ctr">
              <a:solidFill>
                <a:srgbClr val="00B0F0"/>
              </a:solidFill>
              <a:prstDash val="solid"/>
            </a:ln>
            <a:effectLst/>
          </p:spPr>
        </p:cxnSp>
      </p:grpSp>
      <p:cxnSp>
        <p:nvCxnSpPr>
          <p:cNvPr id="180" name="直接连接符 179"/>
          <p:cNvCxnSpPr/>
          <p:nvPr/>
        </p:nvCxnSpPr>
        <p:spPr>
          <a:xfrm>
            <a:off x="9683523" y="3346504"/>
            <a:ext cx="0" cy="115433"/>
          </a:xfrm>
          <a:prstGeom prst="line">
            <a:avLst/>
          </a:prstGeom>
          <a:noFill/>
          <a:ln w="9525" cap="flat" cmpd="sng" algn="ctr">
            <a:solidFill>
              <a:srgbClr val="4F81BD">
                <a:shade val="95000"/>
                <a:satMod val="105000"/>
              </a:srgbClr>
            </a:solidFill>
            <a:prstDash val="solid"/>
          </a:ln>
          <a:effectLst/>
        </p:spPr>
      </p:cxnSp>
      <p:grpSp>
        <p:nvGrpSpPr>
          <p:cNvPr id="181" name="组合 617"/>
          <p:cNvGrpSpPr/>
          <p:nvPr/>
        </p:nvGrpSpPr>
        <p:grpSpPr>
          <a:xfrm>
            <a:off x="9539563" y="3415206"/>
            <a:ext cx="234853" cy="187962"/>
            <a:chOff x="15468600" y="1463675"/>
            <a:chExt cx="747713" cy="687388"/>
          </a:xfrm>
          <a:solidFill>
            <a:sysClr val="windowText" lastClr="000000">
              <a:lumMod val="50000"/>
              <a:lumOff val="50000"/>
            </a:sysClr>
          </a:solidFill>
        </p:grpSpPr>
        <p:sp>
          <p:nvSpPr>
            <p:cNvPr id="182" name="Freeform 19"/>
            <p:cNvSpPr>
              <a:spLocks/>
            </p:cNvSpPr>
            <p:nvPr/>
          </p:nvSpPr>
          <p:spPr bwMode="auto">
            <a:xfrm>
              <a:off x="15468600" y="1477962"/>
              <a:ext cx="101600" cy="646113"/>
            </a:xfrm>
            <a:custGeom>
              <a:avLst/>
              <a:gdLst/>
              <a:ahLst/>
              <a:cxnLst>
                <a:cxn ang="0">
                  <a:pos x="64" y="47"/>
                </a:cxn>
                <a:cxn ang="0">
                  <a:pos x="64" y="47"/>
                </a:cxn>
                <a:cxn ang="0">
                  <a:pos x="64" y="0"/>
                </a:cxn>
                <a:cxn ang="0">
                  <a:pos x="64" y="0"/>
                </a:cxn>
                <a:cxn ang="0">
                  <a:pos x="38" y="4"/>
                </a:cxn>
                <a:cxn ang="0">
                  <a:pos x="17" y="17"/>
                </a:cxn>
                <a:cxn ang="0">
                  <a:pos x="4" y="26"/>
                </a:cxn>
                <a:cxn ang="0">
                  <a:pos x="0" y="43"/>
                </a:cxn>
                <a:cxn ang="0">
                  <a:pos x="0" y="368"/>
                </a:cxn>
                <a:cxn ang="0">
                  <a:pos x="0" y="368"/>
                </a:cxn>
                <a:cxn ang="0">
                  <a:pos x="4" y="381"/>
                </a:cxn>
                <a:cxn ang="0">
                  <a:pos x="17" y="394"/>
                </a:cxn>
                <a:cxn ang="0">
                  <a:pos x="38" y="402"/>
                </a:cxn>
                <a:cxn ang="0">
                  <a:pos x="64" y="407"/>
                </a:cxn>
                <a:cxn ang="0">
                  <a:pos x="64" y="407"/>
                </a:cxn>
                <a:cxn ang="0">
                  <a:pos x="64" y="376"/>
                </a:cxn>
                <a:cxn ang="0">
                  <a:pos x="64" y="47"/>
                </a:cxn>
              </a:cxnLst>
              <a:rect l="0" t="0" r="r" b="b"/>
              <a:pathLst>
                <a:path w="64" h="407">
                  <a:moveTo>
                    <a:pt x="64" y="47"/>
                  </a:moveTo>
                  <a:lnTo>
                    <a:pt x="64" y="47"/>
                  </a:lnTo>
                  <a:lnTo>
                    <a:pt x="64" y="0"/>
                  </a:lnTo>
                  <a:lnTo>
                    <a:pt x="64" y="0"/>
                  </a:lnTo>
                  <a:lnTo>
                    <a:pt x="38" y="4"/>
                  </a:lnTo>
                  <a:lnTo>
                    <a:pt x="17" y="17"/>
                  </a:lnTo>
                  <a:lnTo>
                    <a:pt x="4" y="26"/>
                  </a:lnTo>
                  <a:lnTo>
                    <a:pt x="0" y="43"/>
                  </a:lnTo>
                  <a:lnTo>
                    <a:pt x="0" y="368"/>
                  </a:lnTo>
                  <a:lnTo>
                    <a:pt x="0" y="368"/>
                  </a:lnTo>
                  <a:lnTo>
                    <a:pt x="4" y="381"/>
                  </a:lnTo>
                  <a:lnTo>
                    <a:pt x="17" y="394"/>
                  </a:lnTo>
                  <a:lnTo>
                    <a:pt x="38" y="402"/>
                  </a:lnTo>
                  <a:lnTo>
                    <a:pt x="64" y="407"/>
                  </a:lnTo>
                  <a:lnTo>
                    <a:pt x="64" y="407"/>
                  </a:lnTo>
                  <a:lnTo>
                    <a:pt x="64" y="376"/>
                  </a:lnTo>
                  <a:lnTo>
                    <a:pt x="64" y="47"/>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83" name="Freeform 20"/>
            <p:cNvSpPr>
              <a:spLocks noEditPoints="1"/>
            </p:cNvSpPr>
            <p:nvPr/>
          </p:nvSpPr>
          <p:spPr bwMode="auto">
            <a:xfrm>
              <a:off x="15797213" y="1477962"/>
              <a:ext cx="419100" cy="646113"/>
            </a:xfrm>
            <a:custGeom>
              <a:avLst/>
              <a:gdLst/>
              <a:ahLst/>
              <a:cxnLst>
                <a:cxn ang="0">
                  <a:pos x="5" y="376"/>
                </a:cxn>
                <a:cxn ang="0">
                  <a:pos x="217" y="407"/>
                </a:cxn>
                <a:cxn ang="0">
                  <a:pos x="264" y="43"/>
                </a:cxn>
                <a:cxn ang="0">
                  <a:pos x="217" y="4"/>
                </a:cxn>
                <a:cxn ang="0">
                  <a:pos x="44" y="60"/>
                </a:cxn>
                <a:cxn ang="0">
                  <a:pos x="195" y="30"/>
                </a:cxn>
                <a:cxn ang="0">
                  <a:pos x="221" y="60"/>
                </a:cxn>
                <a:cxn ang="0">
                  <a:pos x="208" y="108"/>
                </a:cxn>
                <a:cxn ang="0">
                  <a:pos x="48" y="104"/>
                </a:cxn>
                <a:cxn ang="0">
                  <a:pos x="225" y="160"/>
                </a:cxn>
                <a:cxn ang="0">
                  <a:pos x="165" y="173"/>
                </a:cxn>
                <a:cxn ang="0">
                  <a:pos x="160" y="143"/>
                </a:cxn>
                <a:cxn ang="0">
                  <a:pos x="225" y="147"/>
                </a:cxn>
                <a:cxn ang="0">
                  <a:pos x="130" y="169"/>
                </a:cxn>
                <a:cxn ang="0">
                  <a:pos x="61" y="160"/>
                </a:cxn>
                <a:cxn ang="0">
                  <a:pos x="121" y="138"/>
                </a:cxn>
                <a:cxn ang="0">
                  <a:pos x="83" y="359"/>
                </a:cxn>
                <a:cxn ang="0">
                  <a:pos x="57" y="337"/>
                </a:cxn>
                <a:cxn ang="0">
                  <a:pos x="83" y="312"/>
                </a:cxn>
                <a:cxn ang="0">
                  <a:pos x="104" y="337"/>
                </a:cxn>
                <a:cxn ang="0">
                  <a:pos x="83" y="359"/>
                </a:cxn>
                <a:cxn ang="0">
                  <a:pos x="65" y="290"/>
                </a:cxn>
                <a:cxn ang="0">
                  <a:pos x="65" y="255"/>
                </a:cxn>
                <a:cxn ang="0">
                  <a:pos x="100" y="255"/>
                </a:cxn>
                <a:cxn ang="0">
                  <a:pos x="100" y="290"/>
                </a:cxn>
                <a:cxn ang="0">
                  <a:pos x="83" y="238"/>
                </a:cxn>
                <a:cxn ang="0">
                  <a:pos x="57" y="216"/>
                </a:cxn>
                <a:cxn ang="0">
                  <a:pos x="83" y="190"/>
                </a:cxn>
                <a:cxn ang="0">
                  <a:pos x="104" y="216"/>
                </a:cxn>
                <a:cxn ang="0">
                  <a:pos x="83" y="238"/>
                </a:cxn>
                <a:cxn ang="0">
                  <a:pos x="121" y="346"/>
                </a:cxn>
                <a:cxn ang="0">
                  <a:pos x="130" y="312"/>
                </a:cxn>
                <a:cxn ang="0">
                  <a:pos x="165" y="324"/>
                </a:cxn>
                <a:cxn ang="0">
                  <a:pos x="152" y="359"/>
                </a:cxn>
                <a:cxn ang="0">
                  <a:pos x="130" y="294"/>
                </a:cxn>
                <a:cxn ang="0">
                  <a:pos x="121" y="264"/>
                </a:cxn>
                <a:cxn ang="0">
                  <a:pos x="152" y="251"/>
                </a:cxn>
                <a:cxn ang="0">
                  <a:pos x="165" y="281"/>
                </a:cxn>
                <a:cxn ang="0">
                  <a:pos x="143" y="238"/>
                </a:cxn>
                <a:cxn ang="0">
                  <a:pos x="117" y="216"/>
                </a:cxn>
                <a:cxn ang="0">
                  <a:pos x="143" y="190"/>
                </a:cxn>
                <a:cxn ang="0">
                  <a:pos x="165" y="216"/>
                </a:cxn>
                <a:cxn ang="0">
                  <a:pos x="143" y="238"/>
                </a:cxn>
                <a:cxn ang="0">
                  <a:pos x="186" y="355"/>
                </a:cxn>
                <a:cxn ang="0">
                  <a:pos x="186" y="320"/>
                </a:cxn>
                <a:cxn ang="0">
                  <a:pos x="217" y="320"/>
                </a:cxn>
                <a:cxn ang="0">
                  <a:pos x="217" y="355"/>
                </a:cxn>
                <a:cxn ang="0">
                  <a:pos x="204" y="299"/>
                </a:cxn>
                <a:cxn ang="0">
                  <a:pos x="178" y="273"/>
                </a:cxn>
                <a:cxn ang="0">
                  <a:pos x="204" y="247"/>
                </a:cxn>
                <a:cxn ang="0">
                  <a:pos x="225" y="273"/>
                </a:cxn>
                <a:cxn ang="0">
                  <a:pos x="204" y="299"/>
                </a:cxn>
                <a:cxn ang="0">
                  <a:pos x="178" y="225"/>
                </a:cxn>
                <a:cxn ang="0">
                  <a:pos x="191" y="195"/>
                </a:cxn>
                <a:cxn ang="0">
                  <a:pos x="225" y="208"/>
                </a:cxn>
                <a:cxn ang="0">
                  <a:pos x="212" y="238"/>
                </a:cxn>
              </a:cxnLst>
              <a:rect l="0" t="0" r="r" b="b"/>
              <a:pathLst>
                <a:path w="264" h="407">
                  <a:moveTo>
                    <a:pt x="182" y="0"/>
                  </a:moveTo>
                  <a:lnTo>
                    <a:pt x="0" y="0"/>
                  </a:lnTo>
                  <a:lnTo>
                    <a:pt x="0" y="0"/>
                  </a:lnTo>
                  <a:lnTo>
                    <a:pt x="5" y="47"/>
                  </a:lnTo>
                  <a:lnTo>
                    <a:pt x="5" y="376"/>
                  </a:lnTo>
                  <a:lnTo>
                    <a:pt x="5" y="376"/>
                  </a:lnTo>
                  <a:lnTo>
                    <a:pt x="5" y="407"/>
                  </a:lnTo>
                  <a:lnTo>
                    <a:pt x="182" y="407"/>
                  </a:lnTo>
                  <a:lnTo>
                    <a:pt x="182" y="407"/>
                  </a:lnTo>
                  <a:lnTo>
                    <a:pt x="217" y="407"/>
                  </a:lnTo>
                  <a:lnTo>
                    <a:pt x="238" y="398"/>
                  </a:lnTo>
                  <a:lnTo>
                    <a:pt x="256" y="385"/>
                  </a:lnTo>
                  <a:lnTo>
                    <a:pt x="260" y="376"/>
                  </a:lnTo>
                  <a:lnTo>
                    <a:pt x="264" y="368"/>
                  </a:lnTo>
                  <a:lnTo>
                    <a:pt x="264" y="43"/>
                  </a:lnTo>
                  <a:lnTo>
                    <a:pt x="264" y="43"/>
                  </a:lnTo>
                  <a:lnTo>
                    <a:pt x="260" y="34"/>
                  </a:lnTo>
                  <a:lnTo>
                    <a:pt x="256" y="26"/>
                  </a:lnTo>
                  <a:lnTo>
                    <a:pt x="238" y="13"/>
                  </a:lnTo>
                  <a:lnTo>
                    <a:pt x="217" y="4"/>
                  </a:lnTo>
                  <a:lnTo>
                    <a:pt x="182" y="0"/>
                  </a:lnTo>
                  <a:lnTo>
                    <a:pt x="182" y="0"/>
                  </a:lnTo>
                  <a:close/>
                  <a:moveTo>
                    <a:pt x="44" y="82"/>
                  </a:moveTo>
                  <a:lnTo>
                    <a:pt x="44" y="60"/>
                  </a:lnTo>
                  <a:lnTo>
                    <a:pt x="44" y="60"/>
                  </a:lnTo>
                  <a:lnTo>
                    <a:pt x="44" y="47"/>
                  </a:lnTo>
                  <a:lnTo>
                    <a:pt x="48" y="39"/>
                  </a:lnTo>
                  <a:lnTo>
                    <a:pt x="57" y="30"/>
                  </a:lnTo>
                  <a:lnTo>
                    <a:pt x="70" y="30"/>
                  </a:lnTo>
                  <a:lnTo>
                    <a:pt x="195" y="30"/>
                  </a:lnTo>
                  <a:lnTo>
                    <a:pt x="195" y="30"/>
                  </a:lnTo>
                  <a:lnTo>
                    <a:pt x="208" y="30"/>
                  </a:lnTo>
                  <a:lnTo>
                    <a:pt x="217" y="39"/>
                  </a:lnTo>
                  <a:lnTo>
                    <a:pt x="221" y="47"/>
                  </a:lnTo>
                  <a:lnTo>
                    <a:pt x="221" y="60"/>
                  </a:lnTo>
                  <a:lnTo>
                    <a:pt x="221" y="82"/>
                  </a:lnTo>
                  <a:lnTo>
                    <a:pt x="221" y="82"/>
                  </a:lnTo>
                  <a:lnTo>
                    <a:pt x="221" y="95"/>
                  </a:lnTo>
                  <a:lnTo>
                    <a:pt x="217" y="104"/>
                  </a:lnTo>
                  <a:lnTo>
                    <a:pt x="208" y="108"/>
                  </a:lnTo>
                  <a:lnTo>
                    <a:pt x="195" y="112"/>
                  </a:lnTo>
                  <a:lnTo>
                    <a:pt x="70" y="112"/>
                  </a:lnTo>
                  <a:lnTo>
                    <a:pt x="70" y="112"/>
                  </a:lnTo>
                  <a:lnTo>
                    <a:pt x="57" y="108"/>
                  </a:lnTo>
                  <a:lnTo>
                    <a:pt x="48" y="104"/>
                  </a:lnTo>
                  <a:lnTo>
                    <a:pt x="44" y="95"/>
                  </a:lnTo>
                  <a:lnTo>
                    <a:pt x="44" y="82"/>
                  </a:lnTo>
                  <a:lnTo>
                    <a:pt x="44" y="82"/>
                  </a:lnTo>
                  <a:close/>
                  <a:moveTo>
                    <a:pt x="225" y="147"/>
                  </a:moveTo>
                  <a:lnTo>
                    <a:pt x="225" y="160"/>
                  </a:lnTo>
                  <a:lnTo>
                    <a:pt x="225" y="160"/>
                  </a:lnTo>
                  <a:lnTo>
                    <a:pt x="221" y="169"/>
                  </a:lnTo>
                  <a:lnTo>
                    <a:pt x="212" y="173"/>
                  </a:lnTo>
                  <a:lnTo>
                    <a:pt x="165" y="173"/>
                  </a:lnTo>
                  <a:lnTo>
                    <a:pt x="165" y="173"/>
                  </a:lnTo>
                  <a:lnTo>
                    <a:pt x="160" y="169"/>
                  </a:lnTo>
                  <a:lnTo>
                    <a:pt x="156" y="160"/>
                  </a:lnTo>
                  <a:lnTo>
                    <a:pt x="156" y="147"/>
                  </a:lnTo>
                  <a:lnTo>
                    <a:pt x="156" y="147"/>
                  </a:lnTo>
                  <a:lnTo>
                    <a:pt x="160" y="143"/>
                  </a:lnTo>
                  <a:lnTo>
                    <a:pt x="165" y="138"/>
                  </a:lnTo>
                  <a:lnTo>
                    <a:pt x="212" y="138"/>
                  </a:lnTo>
                  <a:lnTo>
                    <a:pt x="212" y="138"/>
                  </a:lnTo>
                  <a:lnTo>
                    <a:pt x="221" y="143"/>
                  </a:lnTo>
                  <a:lnTo>
                    <a:pt x="225" y="147"/>
                  </a:lnTo>
                  <a:lnTo>
                    <a:pt x="225" y="147"/>
                  </a:lnTo>
                  <a:close/>
                  <a:moveTo>
                    <a:pt x="130" y="147"/>
                  </a:moveTo>
                  <a:lnTo>
                    <a:pt x="130" y="160"/>
                  </a:lnTo>
                  <a:lnTo>
                    <a:pt x="130" y="160"/>
                  </a:lnTo>
                  <a:lnTo>
                    <a:pt x="130" y="169"/>
                  </a:lnTo>
                  <a:lnTo>
                    <a:pt x="121" y="173"/>
                  </a:lnTo>
                  <a:lnTo>
                    <a:pt x="70" y="173"/>
                  </a:lnTo>
                  <a:lnTo>
                    <a:pt x="70" y="173"/>
                  </a:lnTo>
                  <a:lnTo>
                    <a:pt x="65" y="169"/>
                  </a:lnTo>
                  <a:lnTo>
                    <a:pt x="61" y="160"/>
                  </a:lnTo>
                  <a:lnTo>
                    <a:pt x="61" y="147"/>
                  </a:lnTo>
                  <a:lnTo>
                    <a:pt x="61" y="147"/>
                  </a:lnTo>
                  <a:lnTo>
                    <a:pt x="65" y="143"/>
                  </a:lnTo>
                  <a:lnTo>
                    <a:pt x="70" y="138"/>
                  </a:lnTo>
                  <a:lnTo>
                    <a:pt x="121" y="138"/>
                  </a:lnTo>
                  <a:lnTo>
                    <a:pt x="121" y="138"/>
                  </a:lnTo>
                  <a:lnTo>
                    <a:pt x="130" y="143"/>
                  </a:lnTo>
                  <a:lnTo>
                    <a:pt x="130" y="147"/>
                  </a:lnTo>
                  <a:lnTo>
                    <a:pt x="130" y="147"/>
                  </a:lnTo>
                  <a:close/>
                  <a:moveTo>
                    <a:pt x="83" y="359"/>
                  </a:moveTo>
                  <a:lnTo>
                    <a:pt x="83" y="359"/>
                  </a:lnTo>
                  <a:lnTo>
                    <a:pt x="74" y="359"/>
                  </a:lnTo>
                  <a:lnTo>
                    <a:pt x="65" y="355"/>
                  </a:lnTo>
                  <a:lnTo>
                    <a:pt x="61" y="346"/>
                  </a:lnTo>
                  <a:lnTo>
                    <a:pt x="57" y="337"/>
                  </a:lnTo>
                  <a:lnTo>
                    <a:pt x="57" y="337"/>
                  </a:lnTo>
                  <a:lnTo>
                    <a:pt x="61" y="324"/>
                  </a:lnTo>
                  <a:lnTo>
                    <a:pt x="65" y="320"/>
                  </a:lnTo>
                  <a:lnTo>
                    <a:pt x="74" y="312"/>
                  </a:lnTo>
                  <a:lnTo>
                    <a:pt x="83" y="312"/>
                  </a:lnTo>
                  <a:lnTo>
                    <a:pt x="83" y="312"/>
                  </a:lnTo>
                  <a:lnTo>
                    <a:pt x="91" y="312"/>
                  </a:lnTo>
                  <a:lnTo>
                    <a:pt x="100" y="320"/>
                  </a:lnTo>
                  <a:lnTo>
                    <a:pt x="104" y="324"/>
                  </a:lnTo>
                  <a:lnTo>
                    <a:pt x="104" y="337"/>
                  </a:lnTo>
                  <a:lnTo>
                    <a:pt x="104" y="337"/>
                  </a:lnTo>
                  <a:lnTo>
                    <a:pt x="104" y="346"/>
                  </a:lnTo>
                  <a:lnTo>
                    <a:pt x="100" y="355"/>
                  </a:lnTo>
                  <a:lnTo>
                    <a:pt x="91" y="359"/>
                  </a:lnTo>
                  <a:lnTo>
                    <a:pt x="83" y="359"/>
                  </a:lnTo>
                  <a:lnTo>
                    <a:pt x="83" y="359"/>
                  </a:lnTo>
                  <a:close/>
                  <a:moveTo>
                    <a:pt x="83" y="299"/>
                  </a:moveTo>
                  <a:lnTo>
                    <a:pt x="83" y="299"/>
                  </a:lnTo>
                  <a:lnTo>
                    <a:pt x="74" y="294"/>
                  </a:lnTo>
                  <a:lnTo>
                    <a:pt x="65" y="290"/>
                  </a:lnTo>
                  <a:lnTo>
                    <a:pt x="61" y="281"/>
                  </a:lnTo>
                  <a:lnTo>
                    <a:pt x="57" y="273"/>
                  </a:lnTo>
                  <a:lnTo>
                    <a:pt x="57" y="273"/>
                  </a:lnTo>
                  <a:lnTo>
                    <a:pt x="61" y="264"/>
                  </a:lnTo>
                  <a:lnTo>
                    <a:pt x="65" y="255"/>
                  </a:lnTo>
                  <a:lnTo>
                    <a:pt x="74" y="251"/>
                  </a:lnTo>
                  <a:lnTo>
                    <a:pt x="83" y="247"/>
                  </a:lnTo>
                  <a:lnTo>
                    <a:pt x="83" y="247"/>
                  </a:lnTo>
                  <a:lnTo>
                    <a:pt x="91" y="251"/>
                  </a:lnTo>
                  <a:lnTo>
                    <a:pt x="100" y="255"/>
                  </a:lnTo>
                  <a:lnTo>
                    <a:pt x="104" y="264"/>
                  </a:lnTo>
                  <a:lnTo>
                    <a:pt x="104" y="273"/>
                  </a:lnTo>
                  <a:lnTo>
                    <a:pt x="104" y="273"/>
                  </a:lnTo>
                  <a:lnTo>
                    <a:pt x="104" y="281"/>
                  </a:lnTo>
                  <a:lnTo>
                    <a:pt x="100" y="290"/>
                  </a:lnTo>
                  <a:lnTo>
                    <a:pt x="91" y="294"/>
                  </a:lnTo>
                  <a:lnTo>
                    <a:pt x="83" y="299"/>
                  </a:lnTo>
                  <a:lnTo>
                    <a:pt x="83" y="299"/>
                  </a:lnTo>
                  <a:close/>
                  <a:moveTo>
                    <a:pt x="83" y="238"/>
                  </a:moveTo>
                  <a:lnTo>
                    <a:pt x="83" y="238"/>
                  </a:lnTo>
                  <a:lnTo>
                    <a:pt x="74" y="238"/>
                  </a:lnTo>
                  <a:lnTo>
                    <a:pt x="65" y="234"/>
                  </a:lnTo>
                  <a:lnTo>
                    <a:pt x="61" y="225"/>
                  </a:lnTo>
                  <a:lnTo>
                    <a:pt x="57" y="216"/>
                  </a:lnTo>
                  <a:lnTo>
                    <a:pt x="57" y="216"/>
                  </a:lnTo>
                  <a:lnTo>
                    <a:pt x="61" y="208"/>
                  </a:lnTo>
                  <a:lnTo>
                    <a:pt x="65" y="199"/>
                  </a:lnTo>
                  <a:lnTo>
                    <a:pt x="74" y="195"/>
                  </a:lnTo>
                  <a:lnTo>
                    <a:pt x="83" y="190"/>
                  </a:lnTo>
                  <a:lnTo>
                    <a:pt x="83" y="190"/>
                  </a:lnTo>
                  <a:lnTo>
                    <a:pt x="91" y="195"/>
                  </a:lnTo>
                  <a:lnTo>
                    <a:pt x="100" y="199"/>
                  </a:lnTo>
                  <a:lnTo>
                    <a:pt x="104" y="208"/>
                  </a:lnTo>
                  <a:lnTo>
                    <a:pt x="104" y="216"/>
                  </a:lnTo>
                  <a:lnTo>
                    <a:pt x="104" y="216"/>
                  </a:lnTo>
                  <a:lnTo>
                    <a:pt x="104" y="225"/>
                  </a:lnTo>
                  <a:lnTo>
                    <a:pt x="100" y="234"/>
                  </a:lnTo>
                  <a:lnTo>
                    <a:pt x="91" y="238"/>
                  </a:lnTo>
                  <a:lnTo>
                    <a:pt x="83" y="238"/>
                  </a:lnTo>
                  <a:lnTo>
                    <a:pt x="83" y="238"/>
                  </a:lnTo>
                  <a:close/>
                  <a:moveTo>
                    <a:pt x="143" y="359"/>
                  </a:moveTo>
                  <a:lnTo>
                    <a:pt x="143" y="359"/>
                  </a:lnTo>
                  <a:lnTo>
                    <a:pt x="130" y="359"/>
                  </a:lnTo>
                  <a:lnTo>
                    <a:pt x="126" y="355"/>
                  </a:lnTo>
                  <a:lnTo>
                    <a:pt x="121" y="346"/>
                  </a:lnTo>
                  <a:lnTo>
                    <a:pt x="117" y="337"/>
                  </a:lnTo>
                  <a:lnTo>
                    <a:pt x="117" y="337"/>
                  </a:lnTo>
                  <a:lnTo>
                    <a:pt x="121" y="324"/>
                  </a:lnTo>
                  <a:lnTo>
                    <a:pt x="126" y="320"/>
                  </a:lnTo>
                  <a:lnTo>
                    <a:pt x="130" y="312"/>
                  </a:lnTo>
                  <a:lnTo>
                    <a:pt x="143" y="312"/>
                  </a:lnTo>
                  <a:lnTo>
                    <a:pt x="143" y="312"/>
                  </a:lnTo>
                  <a:lnTo>
                    <a:pt x="152" y="312"/>
                  </a:lnTo>
                  <a:lnTo>
                    <a:pt x="160" y="320"/>
                  </a:lnTo>
                  <a:lnTo>
                    <a:pt x="165" y="324"/>
                  </a:lnTo>
                  <a:lnTo>
                    <a:pt x="165" y="337"/>
                  </a:lnTo>
                  <a:lnTo>
                    <a:pt x="165" y="337"/>
                  </a:lnTo>
                  <a:lnTo>
                    <a:pt x="165" y="346"/>
                  </a:lnTo>
                  <a:lnTo>
                    <a:pt x="160" y="355"/>
                  </a:lnTo>
                  <a:lnTo>
                    <a:pt x="152" y="359"/>
                  </a:lnTo>
                  <a:lnTo>
                    <a:pt x="143" y="359"/>
                  </a:lnTo>
                  <a:lnTo>
                    <a:pt x="143" y="359"/>
                  </a:lnTo>
                  <a:close/>
                  <a:moveTo>
                    <a:pt x="143" y="299"/>
                  </a:moveTo>
                  <a:lnTo>
                    <a:pt x="143" y="299"/>
                  </a:lnTo>
                  <a:lnTo>
                    <a:pt x="130" y="294"/>
                  </a:lnTo>
                  <a:lnTo>
                    <a:pt x="126" y="290"/>
                  </a:lnTo>
                  <a:lnTo>
                    <a:pt x="121" y="281"/>
                  </a:lnTo>
                  <a:lnTo>
                    <a:pt x="117" y="273"/>
                  </a:lnTo>
                  <a:lnTo>
                    <a:pt x="117" y="273"/>
                  </a:lnTo>
                  <a:lnTo>
                    <a:pt x="121" y="264"/>
                  </a:lnTo>
                  <a:lnTo>
                    <a:pt x="126" y="255"/>
                  </a:lnTo>
                  <a:lnTo>
                    <a:pt x="130" y="251"/>
                  </a:lnTo>
                  <a:lnTo>
                    <a:pt x="143" y="247"/>
                  </a:lnTo>
                  <a:lnTo>
                    <a:pt x="143" y="247"/>
                  </a:lnTo>
                  <a:lnTo>
                    <a:pt x="152" y="251"/>
                  </a:lnTo>
                  <a:lnTo>
                    <a:pt x="160" y="255"/>
                  </a:lnTo>
                  <a:lnTo>
                    <a:pt x="165" y="264"/>
                  </a:lnTo>
                  <a:lnTo>
                    <a:pt x="165" y="273"/>
                  </a:lnTo>
                  <a:lnTo>
                    <a:pt x="165" y="273"/>
                  </a:lnTo>
                  <a:lnTo>
                    <a:pt x="165" y="281"/>
                  </a:lnTo>
                  <a:lnTo>
                    <a:pt x="160" y="290"/>
                  </a:lnTo>
                  <a:lnTo>
                    <a:pt x="152" y="294"/>
                  </a:lnTo>
                  <a:lnTo>
                    <a:pt x="143" y="299"/>
                  </a:lnTo>
                  <a:lnTo>
                    <a:pt x="143" y="299"/>
                  </a:lnTo>
                  <a:close/>
                  <a:moveTo>
                    <a:pt x="143" y="238"/>
                  </a:moveTo>
                  <a:lnTo>
                    <a:pt x="143" y="238"/>
                  </a:lnTo>
                  <a:lnTo>
                    <a:pt x="130" y="238"/>
                  </a:lnTo>
                  <a:lnTo>
                    <a:pt x="126" y="234"/>
                  </a:lnTo>
                  <a:lnTo>
                    <a:pt x="121" y="225"/>
                  </a:lnTo>
                  <a:lnTo>
                    <a:pt x="117" y="216"/>
                  </a:lnTo>
                  <a:lnTo>
                    <a:pt x="117" y="216"/>
                  </a:lnTo>
                  <a:lnTo>
                    <a:pt x="121" y="208"/>
                  </a:lnTo>
                  <a:lnTo>
                    <a:pt x="126" y="199"/>
                  </a:lnTo>
                  <a:lnTo>
                    <a:pt x="130" y="195"/>
                  </a:lnTo>
                  <a:lnTo>
                    <a:pt x="143" y="190"/>
                  </a:lnTo>
                  <a:lnTo>
                    <a:pt x="143" y="190"/>
                  </a:lnTo>
                  <a:lnTo>
                    <a:pt x="152" y="195"/>
                  </a:lnTo>
                  <a:lnTo>
                    <a:pt x="160" y="199"/>
                  </a:lnTo>
                  <a:lnTo>
                    <a:pt x="165" y="208"/>
                  </a:lnTo>
                  <a:lnTo>
                    <a:pt x="165" y="216"/>
                  </a:lnTo>
                  <a:lnTo>
                    <a:pt x="165" y="216"/>
                  </a:lnTo>
                  <a:lnTo>
                    <a:pt x="165" y="225"/>
                  </a:lnTo>
                  <a:lnTo>
                    <a:pt x="160" y="234"/>
                  </a:lnTo>
                  <a:lnTo>
                    <a:pt x="152" y="238"/>
                  </a:lnTo>
                  <a:lnTo>
                    <a:pt x="143" y="238"/>
                  </a:lnTo>
                  <a:lnTo>
                    <a:pt x="143" y="238"/>
                  </a:lnTo>
                  <a:close/>
                  <a:moveTo>
                    <a:pt x="204" y="359"/>
                  </a:moveTo>
                  <a:lnTo>
                    <a:pt x="204" y="359"/>
                  </a:lnTo>
                  <a:lnTo>
                    <a:pt x="191" y="359"/>
                  </a:lnTo>
                  <a:lnTo>
                    <a:pt x="186" y="355"/>
                  </a:lnTo>
                  <a:lnTo>
                    <a:pt x="178" y="346"/>
                  </a:lnTo>
                  <a:lnTo>
                    <a:pt x="178" y="337"/>
                  </a:lnTo>
                  <a:lnTo>
                    <a:pt x="178" y="337"/>
                  </a:lnTo>
                  <a:lnTo>
                    <a:pt x="178" y="324"/>
                  </a:lnTo>
                  <a:lnTo>
                    <a:pt x="186" y="320"/>
                  </a:lnTo>
                  <a:lnTo>
                    <a:pt x="191" y="312"/>
                  </a:lnTo>
                  <a:lnTo>
                    <a:pt x="204" y="312"/>
                  </a:lnTo>
                  <a:lnTo>
                    <a:pt x="204" y="312"/>
                  </a:lnTo>
                  <a:lnTo>
                    <a:pt x="212" y="312"/>
                  </a:lnTo>
                  <a:lnTo>
                    <a:pt x="217" y="320"/>
                  </a:lnTo>
                  <a:lnTo>
                    <a:pt x="225" y="324"/>
                  </a:lnTo>
                  <a:lnTo>
                    <a:pt x="225" y="337"/>
                  </a:lnTo>
                  <a:lnTo>
                    <a:pt x="225" y="337"/>
                  </a:lnTo>
                  <a:lnTo>
                    <a:pt x="225" y="346"/>
                  </a:lnTo>
                  <a:lnTo>
                    <a:pt x="217" y="355"/>
                  </a:lnTo>
                  <a:lnTo>
                    <a:pt x="212" y="359"/>
                  </a:lnTo>
                  <a:lnTo>
                    <a:pt x="204" y="359"/>
                  </a:lnTo>
                  <a:lnTo>
                    <a:pt x="204" y="359"/>
                  </a:lnTo>
                  <a:close/>
                  <a:moveTo>
                    <a:pt x="204" y="299"/>
                  </a:moveTo>
                  <a:lnTo>
                    <a:pt x="204" y="299"/>
                  </a:lnTo>
                  <a:lnTo>
                    <a:pt x="191" y="294"/>
                  </a:lnTo>
                  <a:lnTo>
                    <a:pt x="186" y="290"/>
                  </a:lnTo>
                  <a:lnTo>
                    <a:pt x="178" y="281"/>
                  </a:lnTo>
                  <a:lnTo>
                    <a:pt x="178" y="273"/>
                  </a:lnTo>
                  <a:lnTo>
                    <a:pt x="178" y="273"/>
                  </a:lnTo>
                  <a:lnTo>
                    <a:pt x="178" y="264"/>
                  </a:lnTo>
                  <a:lnTo>
                    <a:pt x="186" y="255"/>
                  </a:lnTo>
                  <a:lnTo>
                    <a:pt x="191" y="251"/>
                  </a:lnTo>
                  <a:lnTo>
                    <a:pt x="204" y="247"/>
                  </a:lnTo>
                  <a:lnTo>
                    <a:pt x="204" y="247"/>
                  </a:lnTo>
                  <a:lnTo>
                    <a:pt x="212" y="251"/>
                  </a:lnTo>
                  <a:lnTo>
                    <a:pt x="217" y="255"/>
                  </a:lnTo>
                  <a:lnTo>
                    <a:pt x="225" y="264"/>
                  </a:lnTo>
                  <a:lnTo>
                    <a:pt x="225" y="273"/>
                  </a:lnTo>
                  <a:lnTo>
                    <a:pt x="225" y="273"/>
                  </a:lnTo>
                  <a:lnTo>
                    <a:pt x="225" y="281"/>
                  </a:lnTo>
                  <a:lnTo>
                    <a:pt x="217" y="290"/>
                  </a:lnTo>
                  <a:lnTo>
                    <a:pt x="212" y="294"/>
                  </a:lnTo>
                  <a:lnTo>
                    <a:pt x="204" y="299"/>
                  </a:lnTo>
                  <a:lnTo>
                    <a:pt x="204" y="299"/>
                  </a:lnTo>
                  <a:close/>
                  <a:moveTo>
                    <a:pt x="204" y="238"/>
                  </a:moveTo>
                  <a:lnTo>
                    <a:pt x="204" y="238"/>
                  </a:lnTo>
                  <a:lnTo>
                    <a:pt x="191" y="238"/>
                  </a:lnTo>
                  <a:lnTo>
                    <a:pt x="186" y="234"/>
                  </a:lnTo>
                  <a:lnTo>
                    <a:pt x="178" y="225"/>
                  </a:lnTo>
                  <a:lnTo>
                    <a:pt x="178" y="216"/>
                  </a:lnTo>
                  <a:lnTo>
                    <a:pt x="178" y="216"/>
                  </a:lnTo>
                  <a:lnTo>
                    <a:pt x="178" y="208"/>
                  </a:lnTo>
                  <a:lnTo>
                    <a:pt x="186" y="199"/>
                  </a:lnTo>
                  <a:lnTo>
                    <a:pt x="191" y="195"/>
                  </a:lnTo>
                  <a:lnTo>
                    <a:pt x="204" y="190"/>
                  </a:lnTo>
                  <a:lnTo>
                    <a:pt x="204" y="190"/>
                  </a:lnTo>
                  <a:lnTo>
                    <a:pt x="212" y="195"/>
                  </a:lnTo>
                  <a:lnTo>
                    <a:pt x="217" y="199"/>
                  </a:lnTo>
                  <a:lnTo>
                    <a:pt x="225" y="208"/>
                  </a:lnTo>
                  <a:lnTo>
                    <a:pt x="225" y="216"/>
                  </a:lnTo>
                  <a:lnTo>
                    <a:pt x="225" y="216"/>
                  </a:lnTo>
                  <a:lnTo>
                    <a:pt x="225" y="225"/>
                  </a:lnTo>
                  <a:lnTo>
                    <a:pt x="217" y="234"/>
                  </a:lnTo>
                  <a:lnTo>
                    <a:pt x="212" y="238"/>
                  </a:lnTo>
                  <a:lnTo>
                    <a:pt x="204" y="238"/>
                  </a:lnTo>
                  <a:lnTo>
                    <a:pt x="204" y="238"/>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84" name="Freeform 21"/>
            <p:cNvSpPr>
              <a:spLocks noEditPoints="1"/>
            </p:cNvSpPr>
            <p:nvPr/>
          </p:nvSpPr>
          <p:spPr bwMode="auto">
            <a:xfrm>
              <a:off x="15578138" y="1463675"/>
              <a:ext cx="212725" cy="687388"/>
            </a:xfrm>
            <a:custGeom>
              <a:avLst/>
              <a:gdLst/>
              <a:ahLst/>
              <a:cxnLst>
                <a:cxn ang="0">
                  <a:pos x="130" y="0"/>
                </a:cxn>
                <a:cxn ang="0">
                  <a:pos x="130" y="0"/>
                </a:cxn>
                <a:cxn ang="0">
                  <a:pos x="69" y="0"/>
                </a:cxn>
                <a:cxn ang="0">
                  <a:pos x="69" y="0"/>
                </a:cxn>
                <a:cxn ang="0">
                  <a:pos x="26" y="0"/>
                </a:cxn>
                <a:cxn ang="0">
                  <a:pos x="4" y="5"/>
                </a:cxn>
                <a:cxn ang="0">
                  <a:pos x="4" y="5"/>
                </a:cxn>
                <a:cxn ang="0">
                  <a:pos x="0" y="82"/>
                </a:cxn>
                <a:cxn ang="0">
                  <a:pos x="0" y="346"/>
                </a:cxn>
                <a:cxn ang="0">
                  <a:pos x="0" y="346"/>
                </a:cxn>
                <a:cxn ang="0">
                  <a:pos x="4" y="403"/>
                </a:cxn>
                <a:cxn ang="0">
                  <a:pos x="4" y="429"/>
                </a:cxn>
                <a:cxn ang="0">
                  <a:pos x="4" y="429"/>
                </a:cxn>
                <a:cxn ang="0">
                  <a:pos x="69" y="433"/>
                </a:cxn>
                <a:cxn ang="0">
                  <a:pos x="69" y="433"/>
                </a:cxn>
                <a:cxn ang="0">
                  <a:pos x="112" y="429"/>
                </a:cxn>
                <a:cxn ang="0">
                  <a:pos x="130" y="429"/>
                </a:cxn>
                <a:cxn ang="0">
                  <a:pos x="130" y="429"/>
                </a:cxn>
                <a:cxn ang="0">
                  <a:pos x="134" y="346"/>
                </a:cxn>
                <a:cxn ang="0">
                  <a:pos x="134" y="82"/>
                </a:cxn>
                <a:cxn ang="0">
                  <a:pos x="134" y="82"/>
                </a:cxn>
                <a:cxn ang="0">
                  <a:pos x="134" y="26"/>
                </a:cxn>
                <a:cxn ang="0">
                  <a:pos x="130" y="0"/>
                </a:cxn>
                <a:cxn ang="0">
                  <a:pos x="130" y="0"/>
                </a:cxn>
                <a:cxn ang="0">
                  <a:pos x="99" y="199"/>
                </a:cxn>
                <a:cxn ang="0">
                  <a:pos x="39" y="199"/>
                </a:cxn>
                <a:cxn ang="0">
                  <a:pos x="39" y="199"/>
                </a:cxn>
                <a:cxn ang="0">
                  <a:pos x="30" y="195"/>
                </a:cxn>
                <a:cxn ang="0">
                  <a:pos x="26" y="186"/>
                </a:cxn>
                <a:cxn ang="0">
                  <a:pos x="26" y="186"/>
                </a:cxn>
                <a:cxn ang="0">
                  <a:pos x="30" y="178"/>
                </a:cxn>
                <a:cxn ang="0">
                  <a:pos x="39" y="178"/>
                </a:cxn>
                <a:cxn ang="0">
                  <a:pos x="99" y="178"/>
                </a:cxn>
                <a:cxn ang="0">
                  <a:pos x="99" y="178"/>
                </a:cxn>
                <a:cxn ang="0">
                  <a:pos x="108" y="178"/>
                </a:cxn>
                <a:cxn ang="0">
                  <a:pos x="112" y="186"/>
                </a:cxn>
                <a:cxn ang="0">
                  <a:pos x="112" y="186"/>
                </a:cxn>
                <a:cxn ang="0">
                  <a:pos x="108" y="195"/>
                </a:cxn>
                <a:cxn ang="0">
                  <a:pos x="99" y="199"/>
                </a:cxn>
                <a:cxn ang="0">
                  <a:pos x="99" y="199"/>
                </a:cxn>
                <a:cxn ang="0">
                  <a:pos x="99" y="165"/>
                </a:cxn>
                <a:cxn ang="0">
                  <a:pos x="39" y="165"/>
                </a:cxn>
                <a:cxn ang="0">
                  <a:pos x="39" y="165"/>
                </a:cxn>
                <a:cxn ang="0">
                  <a:pos x="30" y="160"/>
                </a:cxn>
                <a:cxn ang="0">
                  <a:pos x="26" y="152"/>
                </a:cxn>
                <a:cxn ang="0">
                  <a:pos x="26" y="152"/>
                </a:cxn>
                <a:cxn ang="0">
                  <a:pos x="30" y="143"/>
                </a:cxn>
                <a:cxn ang="0">
                  <a:pos x="39" y="139"/>
                </a:cxn>
                <a:cxn ang="0">
                  <a:pos x="99" y="139"/>
                </a:cxn>
                <a:cxn ang="0">
                  <a:pos x="99" y="139"/>
                </a:cxn>
                <a:cxn ang="0">
                  <a:pos x="108" y="143"/>
                </a:cxn>
                <a:cxn ang="0">
                  <a:pos x="112" y="152"/>
                </a:cxn>
                <a:cxn ang="0">
                  <a:pos x="112" y="152"/>
                </a:cxn>
                <a:cxn ang="0">
                  <a:pos x="108" y="160"/>
                </a:cxn>
                <a:cxn ang="0">
                  <a:pos x="99" y="165"/>
                </a:cxn>
                <a:cxn ang="0">
                  <a:pos x="99" y="165"/>
                </a:cxn>
              </a:cxnLst>
              <a:rect l="0" t="0" r="r" b="b"/>
              <a:pathLst>
                <a:path w="134" h="433">
                  <a:moveTo>
                    <a:pt x="130" y="0"/>
                  </a:moveTo>
                  <a:lnTo>
                    <a:pt x="130" y="0"/>
                  </a:lnTo>
                  <a:lnTo>
                    <a:pt x="69" y="0"/>
                  </a:lnTo>
                  <a:lnTo>
                    <a:pt x="69" y="0"/>
                  </a:lnTo>
                  <a:lnTo>
                    <a:pt x="26" y="0"/>
                  </a:lnTo>
                  <a:lnTo>
                    <a:pt x="4" y="5"/>
                  </a:lnTo>
                  <a:lnTo>
                    <a:pt x="4" y="5"/>
                  </a:lnTo>
                  <a:lnTo>
                    <a:pt x="0" y="82"/>
                  </a:lnTo>
                  <a:lnTo>
                    <a:pt x="0" y="346"/>
                  </a:lnTo>
                  <a:lnTo>
                    <a:pt x="0" y="346"/>
                  </a:lnTo>
                  <a:lnTo>
                    <a:pt x="4" y="403"/>
                  </a:lnTo>
                  <a:lnTo>
                    <a:pt x="4" y="429"/>
                  </a:lnTo>
                  <a:lnTo>
                    <a:pt x="4" y="429"/>
                  </a:lnTo>
                  <a:lnTo>
                    <a:pt x="69" y="433"/>
                  </a:lnTo>
                  <a:lnTo>
                    <a:pt x="69" y="433"/>
                  </a:lnTo>
                  <a:lnTo>
                    <a:pt x="112" y="429"/>
                  </a:lnTo>
                  <a:lnTo>
                    <a:pt x="130" y="429"/>
                  </a:lnTo>
                  <a:lnTo>
                    <a:pt x="130" y="429"/>
                  </a:lnTo>
                  <a:lnTo>
                    <a:pt x="134" y="346"/>
                  </a:lnTo>
                  <a:lnTo>
                    <a:pt x="134" y="82"/>
                  </a:lnTo>
                  <a:lnTo>
                    <a:pt x="134" y="82"/>
                  </a:lnTo>
                  <a:lnTo>
                    <a:pt x="134" y="26"/>
                  </a:lnTo>
                  <a:lnTo>
                    <a:pt x="130" y="0"/>
                  </a:lnTo>
                  <a:lnTo>
                    <a:pt x="130" y="0"/>
                  </a:lnTo>
                  <a:close/>
                  <a:moveTo>
                    <a:pt x="99" y="199"/>
                  </a:moveTo>
                  <a:lnTo>
                    <a:pt x="39" y="199"/>
                  </a:lnTo>
                  <a:lnTo>
                    <a:pt x="39" y="199"/>
                  </a:lnTo>
                  <a:lnTo>
                    <a:pt x="30" y="195"/>
                  </a:lnTo>
                  <a:lnTo>
                    <a:pt x="26" y="186"/>
                  </a:lnTo>
                  <a:lnTo>
                    <a:pt x="26" y="186"/>
                  </a:lnTo>
                  <a:lnTo>
                    <a:pt x="30" y="178"/>
                  </a:lnTo>
                  <a:lnTo>
                    <a:pt x="39" y="178"/>
                  </a:lnTo>
                  <a:lnTo>
                    <a:pt x="99" y="178"/>
                  </a:lnTo>
                  <a:lnTo>
                    <a:pt x="99" y="178"/>
                  </a:lnTo>
                  <a:lnTo>
                    <a:pt x="108" y="178"/>
                  </a:lnTo>
                  <a:lnTo>
                    <a:pt x="112" y="186"/>
                  </a:lnTo>
                  <a:lnTo>
                    <a:pt x="112" y="186"/>
                  </a:lnTo>
                  <a:lnTo>
                    <a:pt x="108" y="195"/>
                  </a:lnTo>
                  <a:lnTo>
                    <a:pt x="99" y="199"/>
                  </a:lnTo>
                  <a:lnTo>
                    <a:pt x="99" y="199"/>
                  </a:lnTo>
                  <a:close/>
                  <a:moveTo>
                    <a:pt x="99" y="165"/>
                  </a:moveTo>
                  <a:lnTo>
                    <a:pt x="39" y="165"/>
                  </a:lnTo>
                  <a:lnTo>
                    <a:pt x="39" y="165"/>
                  </a:lnTo>
                  <a:lnTo>
                    <a:pt x="30" y="160"/>
                  </a:lnTo>
                  <a:lnTo>
                    <a:pt x="26" y="152"/>
                  </a:lnTo>
                  <a:lnTo>
                    <a:pt x="26" y="152"/>
                  </a:lnTo>
                  <a:lnTo>
                    <a:pt x="30" y="143"/>
                  </a:lnTo>
                  <a:lnTo>
                    <a:pt x="39" y="139"/>
                  </a:lnTo>
                  <a:lnTo>
                    <a:pt x="99" y="139"/>
                  </a:lnTo>
                  <a:lnTo>
                    <a:pt x="99" y="139"/>
                  </a:lnTo>
                  <a:lnTo>
                    <a:pt x="108" y="143"/>
                  </a:lnTo>
                  <a:lnTo>
                    <a:pt x="112" y="152"/>
                  </a:lnTo>
                  <a:lnTo>
                    <a:pt x="112" y="152"/>
                  </a:lnTo>
                  <a:lnTo>
                    <a:pt x="108" y="160"/>
                  </a:lnTo>
                  <a:lnTo>
                    <a:pt x="99" y="165"/>
                  </a:lnTo>
                  <a:lnTo>
                    <a:pt x="99" y="165"/>
                  </a:lnTo>
                  <a:close/>
                </a:path>
              </a:pathLst>
            </a:custGeom>
            <a:noFill/>
            <a:ln w="9525">
              <a:solidFill>
                <a:srgbClr val="00B0F0"/>
              </a:solid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185" name="组合 621"/>
          <p:cNvGrpSpPr/>
          <p:nvPr/>
        </p:nvGrpSpPr>
        <p:grpSpPr>
          <a:xfrm>
            <a:off x="8996785" y="3200368"/>
            <a:ext cx="481476" cy="320814"/>
            <a:chOff x="-983298" y="1666240"/>
            <a:chExt cx="547688" cy="309563"/>
          </a:xfrm>
          <a:solidFill>
            <a:schemeClr val="tx1">
              <a:lumMod val="65000"/>
              <a:lumOff val="35000"/>
            </a:schemeClr>
          </a:solidFill>
        </p:grpSpPr>
        <p:sp>
          <p:nvSpPr>
            <p:cNvPr id="186"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799"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87"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endParaRPr lang="en-US" altLang="zh-CN" sz="2799"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sp>
        <p:nvSpPr>
          <p:cNvPr id="188" name="任意多边形 187"/>
          <p:cNvSpPr/>
          <p:nvPr/>
        </p:nvSpPr>
        <p:spPr>
          <a:xfrm>
            <a:off x="3627154" y="2130755"/>
            <a:ext cx="5368189" cy="486726"/>
          </a:xfrm>
          <a:custGeom>
            <a:avLst/>
            <a:gdLst>
              <a:gd name="connsiteX0" fmla="*/ 0 w 5370286"/>
              <a:gd name="connsiteY0" fmla="*/ 0 h 559306"/>
              <a:gd name="connsiteX1" fmla="*/ 2569029 w 5370286"/>
              <a:gd name="connsiteY1" fmla="*/ 537029 h 559306"/>
              <a:gd name="connsiteX2" fmla="*/ 5370286 w 5370286"/>
              <a:gd name="connsiteY2" fmla="*/ 406400 h 559306"/>
            </a:gdLst>
            <a:ahLst/>
            <a:cxnLst>
              <a:cxn ang="0">
                <a:pos x="connsiteX0" y="connsiteY0"/>
              </a:cxn>
              <a:cxn ang="0">
                <a:pos x="connsiteX1" y="connsiteY1"/>
              </a:cxn>
              <a:cxn ang="0">
                <a:pos x="connsiteX2" y="connsiteY2"/>
              </a:cxn>
            </a:cxnLst>
            <a:rect l="l" t="t" r="r" b="b"/>
            <a:pathLst>
              <a:path w="5370286" h="559306">
                <a:moveTo>
                  <a:pt x="0" y="0"/>
                </a:moveTo>
                <a:cubicBezTo>
                  <a:pt x="836991" y="234648"/>
                  <a:pt x="1673982" y="469296"/>
                  <a:pt x="2569029" y="537029"/>
                </a:cubicBezTo>
                <a:cubicBezTo>
                  <a:pt x="3464076" y="604762"/>
                  <a:pt x="4417181" y="505581"/>
                  <a:pt x="5370286" y="406400"/>
                </a:cubicBezTo>
              </a:path>
            </a:pathLst>
          </a:custGeom>
          <a:noFill/>
          <a:ln w="12700" cap="flat" cmpd="sng" algn="ctr">
            <a:solidFill>
              <a:srgbClr val="F08500"/>
            </a:solidFill>
            <a:prstDash val="dash"/>
          </a:ln>
          <a:effectLst/>
        </p:spPr>
        <p:txBody>
          <a:bodyPr wrap="square" rtlCol="0" anchor="ctr">
            <a:noAutofit/>
          </a:bodyPr>
          <a:lstStyle/>
          <a:p>
            <a:pPr algn="ctr" defTabSz="1218784" fontAlgn="ctr">
              <a:defRPr/>
            </a:pPr>
            <a:endParaRPr lang="en-US" altLang="zh-CN" sz="2399" kern="0" dirty="0">
              <a:solidFill>
                <a:prstClr val="white"/>
              </a:solidFill>
              <a:latin typeface="Huawei Sans" panose="020C0503030203020204" pitchFamily="34" charset="0"/>
              <a:ea typeface="微软雅黑"/>
              <a:cs typeface="Huawei Sans" panose="020C0503030203020204" pitchFamily="34" charset="0"/>
            </a:endParaRPr>
          </a:p>
        </p:txBody>
      </p:sp>
      <p:sp>
        <p:nvSpPr>
          <p:cNvPr id="189" name="任意多边形 188"/>
          <p:cNvSpPr/>
          <p:nvPr/>
        </p:nvSpPr>
        <p:spPr>
          <a:xfrm>
            <a:off x="3583629" y="2156018"/>
            <a:ext cx="5411714" cy="1671086"/>
          </a:xfrm>
          <a:custGeom>
            <a:avLst/>
            <a:gdLst>
              <a:gd name="connsiteX0" fmla="*/ 0 w 5413828"/>
              <a:gd name="connsiteY0" fmla="*/ 0 h 1920275"/>
              <a:gd name="connsiteX1" fmla="*/ 2757714 w 5413828"/>
              <a:gd name="connsiteY1" fmla="*/ 1915886 h 1920275"/>
              <a:gd name="connsiteX2" fmla="*/ 5413828 w 5413828"/>
              <a:gd name="connsiteY2" fmla="*/ 420914 h 1920275"/>
            </a:gdLst>
            <a:ahLst/>
            <a:cxnLst>
              <a:cxn ang="0">
                <a:pos x="connsiteX0" y="connsiteY0"/>
              </a:cxn>
              <a:cxn ang="0">
                <a:pos x="connsiteX1" y="connsiteY1"/>
              </a:cxn>
              <a:cxn ang="0">
                <a:pos x="connsiteX2" y="connsiteY2"/>
              </a:cxn>
            </a:cxnLst>
            <a:rect l="l" t="t" r="r" b="b"/>
            <a:pathLst>
              <a:path w="5413828" h="1920275">
                <a:moveTo>
                  <a:pt x="0" y="0"/>
                </a:moveTo>
                <a:cubicBezTo>
                  <a:pt x="927704" y="922867"/>
                  <a:pt x="1855409" y="1845734"/>
                  <a:pt x="2757714" y="1915886"/>
                </a:cubicBezTo>
                <a:cubicBezTo>
                  <a:pt x="3660019" y="1986038"/>
                  <a:pt x="4536923" y="1203476"/>
                  <a:pt x="5413828" y="420914"/>
                </a:cubicBezTo>
              </a:path>
            </a:pathLst>
          </a:custGeom>
          <a:noFill/>
          <a:ln w="12700" cap="flat" cmpd="sng" algn="ctr">
            <a:solidFill>
              <a:srgbClr val="F08500"/>
            </a:solidFill>
            <a:prstDash val="dash"/>
          </a:ln>
          <a:effectLst/>
        </p:spPr>
        <p:txBody>
          <a:bodyPr wrap="square" rtlCol="0" anchor="ctr">
            <a:noAutofit/>
          </a:bodyPr>
          <a:lstStyle/>
          <a:p>
            <a:pPr algn="ctr" defTabSz="1218784" fontAlgn="ctr">
              <a:defRPr/>
            </a:pPr>
            <a:endParaRPr lang="en-US" altLang="zh-CN" sz="2399" kern="0" dirty="0">
              <a:solidFill>
                <a:prstClr val="white"/>
              </a:solidFill>
              <a:latin typeface="Huawei Sans" panose="020C0503030203020204" pitchFamily="34" charset="0"/>
              <a:ea typeface="微软雅黑"/>
              <a:cs typeface="Huawei Sans" panose="020C0503030203020204" pitchFamily="34" charset="0"/>
            </a:endParaRPr>
          </a:p>
        </p:txBody>
      </p:sp>
      <p:sp>
        <p:nvSpPr>
          <p:cNvPr id="190" name="任意多边形 189"/>
          <p:cNvSpPr/>
          <p:nvPr/>
        </p:nvSpPr>
        <p:spPr>
          <a:xfrm>
            <a:off x="3641664" y="1723608"/>
            <a:ext cx="5382697" cy="1746015"/>
          </a:xfrm>
          <a:custGeom>
            <a:avLst/>
            <a:gdLst>
              <a:gd name="connsiteX0" fmla="*/ 0 w 5384800"/>
              <a:gd name="connsiteY0" fmla="*/ 2006377 h 2006377"/>
              <a:gd name="connsiteX1" fmla="*/ 2075543 w 5384800"/>
              <a:gd name="connsiteY1" fmla="*/ 148548 h 2006377"/>
              <a:gd name="connsiteX2" fmla="*/ 5384800 w 5384800"/>
              <a:gd name="connsiteY2" fmla="*/ 250148 h 2006377"/>
            </a:gdLst>
            <a:ahLst/>
            <a:cxnLst>
              <a:cxn ang="0">
                <a:pos x="connsiteX0" y="connsiteY0"/>
              </a:cxn>
              <a:cxn ang="0">
                <a:pos x="connsiteX1" y="connsiteY1"/>
              </a:cxn>
              <a:cxn ang="0">
                <a:pos x="connsiteX2" y="connsiteY2"/>
              </a:cxn>
            </a:cxnLst>
            <a:rect l="l" t="t" r="r" b="b"/>
            <a:pathLst>
              <a:path w="5384800" h="2006377">
                <a:moveTo>
                  <a:pt x="0" y="2006377"/>
                </a:moveTo>
                <a:cubicBezTo>
                  <a:pt x="589038" y="1223815"/>
                  <a:pt x="1178076" y="441253"/>
                  <a:pt x="2075543" y="148548"/>
                </a:cubicBezTo>
                <a:cubicBezTo>
                  <a:pt x="2973010" y="-144157"/>
                  <a:pt x="4178905" y="52995"/>
                  <a:pt x="5384800" y="250148"/>
                </a:cubicBezTo>
              </a:path>
            </a:pathLst>
          </a:custGeom>
          <a:noFill/>
          <a:ln w="12700" cap="flat" cmpd="sng" algn="ctr">
            <a:solidFill>
              <a:srgbClr val="F08500"/>
            </a:solidFill>
            <a:prstDash val="dash"/>
          </a:ln>
          <a:effectLst/>
        </p:spPr>
        <p:txBody>
          <a:bodyPr wrap="square" rtlCol="0" anchor="ctr">
            <a:noAutofit/>
          </a:bodyPr>
          <a:lstStyle/>
          <a:p>
            <a:pPr algn="ctr" defTabSz="1218784" fontAlgn="ctr">
              <a:defRPr/>
            </a:pPr>
            <a:endParaRPr lang="en-US" altLang="zh-CN" sz="2399" kern="0" dirty="0">
              <a:solidFill>
                <a:prstClr val="white"/>
              </a:solidFill>
              <a:latin typeface="Huawei Sans" panose="020C0503030203020204" pitchFamily="34" charset="0"/>
              <a:ea typeface="微软雅黑"/>
              <a:cs typeface="Huawei Sans" panose="020C0503030203020204" pitchFamily="34" charset="0"/>
            </a:endParaRPr>
          </a:p>
        </p:txBody>
      </p:sp>
      <p:sp>
        <p:nvSpPr>
          <p:cNvPr id="191" name="任意多边形 190"/>
          <p:cNvSpPr/>
          <p:nvPr/>
        </p:nvSpPr>
        <p:spPr>
          <a:xfrm>
            <a:off x="3627154" y="1953925"/>
            <a:ext cx="5353681" cy="1528328"/>
          </a:xfrm>
          <a:custGeom>
            <a:avLst/>
            <a:gdLst>
              <a:gd name="connsiteX0" fmla="*/ 0 w 5355772"/>
              <a:gd name="connsiteY0" fmla="*/ 1756229 h 1756229"/>
              <a:gd name="connsiteX1" fmla="*/ 3120572 w 5355772"/>
              <a:gd name="connsiteY1" fmla="*/ 551543 h 1756229"/>
              <a:gd name="connsiteX2" fmla="*/ 5355772 w 5355772"/>
              <a:gd name="connsiteY2" fmla="*/ 0 h 1756229"/>
            </a:gdLst>
            <a:ahLst/>
            <a:cxnLst>
              <a:cxn ang="0">
                <a:pos x="connsiteX0" y="connsiteY0"/>
              </a:cxn>
              <a:cxn ang="0">
                <a:pos x="connsiteX1" y="connsiteY1"/>
              </a:cxn>
              <a:cxn ang="0">
                <a:pos x="connsiteX2" y="connsiteY2"/>
              </a:cxn>
            </a:cxnLst>
            <a:rect l="l" t="t" r="r" b="b"/>
            <a:pathLst>
              <a:path w="5355772" h="1756229">
                <a:moveTo>
                  <a:pt x="0" y="1756229"/>
                </a:moveTo>
                <a:cubicBezTo>
                  <a:pt x="1113971" y="1300238"/>
                  <a:pt x="2227943" y="844248"/>
                  <a:pt x="3120572" y="551543"/>
                </a:cubicBezTo>
                <a:cubicBezTo>
                  <a:pt x="4013201" y="258838"/>
                  <a:pt x="4684486" y="129419"/>
                  <a:pt x="5355772" y="0"/>
                </a:cubicBezTo>
              </a:path>
            </a:pathLst>
          </a:custGeom>
          <a:noFill/>
          <a:ln w="12700" cap="flat" cmpd="sng" algn="ctr">
            <a:solidFill>
              <a:srgbClr val="F08500"/>
            </a:solidFill>
            <a:prstDash val="dash"/>
          </a:ln>
          <a:effectLst/>
        </p:spPr>
        <p:txBody>
          <a:bodyPr wrap="square" rtlCol="0" anchor="ctr">
            <a:noAutofit/>
          </a:bodyPr>
          <a:lstStyle/>
          <a:p>
            <a:pPr algn="ctr" defTabSz="1218784" fontAlgn="ctr">
              <a:defRPr/>
            </a:pPr>
            <a:endParaRPr lang="en-US" altLang="zh-CN" sz="2399" kern="0" dirty="0">
              <a:solidFill>
                <a:prstClr val="white"/>
              </a:solidFill>
              <a:latin typeface="Huawei Sans" panose="020C0503030203020204" pitchFamily="34" charset="0"/>
              <a:ea typeface="微软雅黑"/>
              <a:cs typeface="Huawei Sans" panose="020C0503030203020204" pitchFamily="34" charset="0"/>
            </a:endParaRPr>
          </a:p>
        </p:txBody>
      </p:sp>
      <p:sp>
        <p:nvSpPr>
          <p:cNvPr id="192" name="任意多边形 191"/>
          <p:cNvSpPr/>
          <p:nvPr/>
        </p:nvSpPr>
        <p:spPr>
          <a:xfrm>
            <a:off x="3641664" y="2484418"/>
            <a:ext cx="5368188" cy="997834"/>
          </a:xfrm>
          <a:custGeom>
            <a:avLst/>
            <a:gdLst>
              <a:gd name="connsiteX0" fmla="*/ 0 w 5370285"/>
              <a:gd name="connsiteY0" fmla="*/ 1146629 h 1146629"/>
              <a:gd name="connsiteX1" fmla="*/ 1698171 w 5370285"/>
              <a:gd name="connsiteY1" fmla="*/ 870858 h 1146629"/>
              <a:gd name="connsiteX2" fmla="*/ 5370285 w 5370285"/>
              <a:gd name="connsiteY2" fmla="*/ 0 h 1146629"/>
            </a:gdLst>
            <a:ahLst/>
            <a:cxnLst>
              <a:cxn ang="0">
                <a:pos x="connsiteX0" y="connsiteY0"/>
              </a:cxn>
              <a:cxn ang="0">
                <a:pos x="connsiteX1" y="connsiteY1"/>
              </a:cxn>
              <a:cxn ang="0">
                <a:pos x="connsiteX2" y="connsiteY2"/>
              </a:cxn>
            </a:cxnLst>
            <a:rect l="l" t="t" r="r" b="b"/>
            <a:pathLst>
              <a:path w="5370285" h="1146629">
                <a:moveTo>
                  <a:pt x="0" y="1146629"/>
                </a:moveTo>
                <a:cubicBezTo>
                  <a:pt x="401562" y="1104296"/>
                  <a:pt x="803124" y="1061963"/>
                  <a:pt x="1698171" y="870858"/>
                </a:cubicBezTo>
                <a:cubicBezTo>
                  <a:pt x="2593219" y="679753"/>
                  <a:pt x="3981752" y="339876"/>
                  <a:pt x="5370285" y="0"/>
                </a:cubicBezTo>
              </a:path>
            </a:pathLst>
          </a:custGeom>
          <a:noFill/>
          <a:ln w="12700" cap="flat" cmpd="sng" algn="ctr">
            <a:solidFill>
              <a:srgbClr val="F08500"/>
            </a:solidFill>
            <a:prstDash val="dash"/>
          </a:ln>
          <a:effectLst/>
        </p:spPr>
        <p:txBody>
          <a:bodyPr wrap="square" rtlCol="0" anchor="ctr">
            <a:noAutofit/>
          </a:bodyPr>
          <a:lstStyle/>
          <a:p>
            <a:pPr algn="ctr" defTabSz="1218784" fontAlgn="ctr">
              <a:defRPr/>
            </a:pPr>
            <a:endParaRPr lang="en-US" altLang="zh-CN" sz="2399" kern="0" dirty="0">
              <a:solidFill>
                <a:prstClr val="white"/>
              </a:solidFill>
              <a:latin typeface="Huawei Sans" panose="020C0503030203020204" pitchFamily="34" charset="0"/>
              <a:ea typeface="微软雅黑"/>
              <a:cs typeface="Huawei Sans" panose="020C0503030203020204" pitchFamily="34" charset="0"/>
            </a:endParaRPr>
          </a:p>
        </p:txBody>
      </p:sp>
      <p:sp>
        <p:nvSpPr>
          <p:cNvPr id="193" name="任意多边形 192"/>
          <p:cNvSpPr/>
          <p:nvPr/>
        </p:nvSpPr>
        <p:spPr>
          <a:xfrm>
            <a:off x="3656173" y="1953924"/>
            <a:ext cx="5324663" cy="2055925"/>
          </a:xfrm>
          <a:custGeom>
            <a:avLst/>
            <a:gdLst>
              <a:gd name="connsiteX0" fmla="*/ 0 w 5326743"/>
              <a:gd name="connsiteY0" fmla="*/ 1741715 h 2362501"/>
              <a:gd name="connsiteX1" fmla="*/ 2989943 w 5326743"/>
              <a:gd name="connsiteY1" fmla="*/ 2264229 h 2362501"/>
              <a:gd name="connsiteX2" fmla="*/ 5326743 w 5326743"/>
              <a:gd name="connsiteY2" fmla="*/ 0 h 2362501"/>
            </a:gdLst>
            <a:ahLst/>
            <a:cxnLst>
              <a:cxn ang="0">
                <a:pos x="connsiteX0" y="connsiteY0"/>
              </a:cxn>
              <a:cxn ang="0">
                <a:pos x="connsiteX1" y="connsiteY1"/>
              </a:cxn>
              <a:cxn ang="0">
                <a:pos x="connsiteX2" y="connsiteY2"/>
              </a:cxn>
            </a:cxnLst>
            <a:rect l="l" t="t" r="r" b="b"/>
            <a:pathLst>
              <a:path w="5326743" h="2362501">
                <a:moveTo>
                  <a:pt x="0" y="1741715"/>
                </a:moveTo>
                <a:cubicBezTo>
                  <a:pt x="1051076" y="2148115"/>
                  <a:pt x="2102153" y="2554515"/>
                  <a:pt x="2989943" y="2264229"/>
                </a:cubicBezTo>
                <a:cubicBezTo>
                  <a:pt x="3877734" y="1973943"/>
                  <a:pt x="4602238" y="986971"/>
                  <a:pt x="5326743" y="0"/>
                </a:cubicBezTo>
              </a:path>
            </a:pathLst>
          </a:custGeom>
          <a:noFill/>
          <a:ln w="12700" cap="flat" cmpd="sng" algn="ctr">
            <a:solidFill>
              <a:srgbClr val="F08500"/>
            </a:solidFill>
            <a:prstDash val="dash"/>
          </a:ln>
          <a:effectLst/>
        </p:spPr>
        <p:txBody>
          <a:bodyPr wrap="square" rtlCol="0" anchor="ctr">
            <a:noAutofit/>
          </a:bodyPr>
          <a:lstStyle/>
          <a:p>
            <a:pPr algn="ctr" defTabSz="1218784" fontAlgn="ctr">
              <a:defRPr/>
            </a:pPr>
            <a:endParaRPr lang="en-US" altLang="zh-CN" sz="2399" kern="0" dirty="0">
              <a:solidFill>
                <a:prstClr val="white"/>
              </a:solidFill>
              <a:latin typeface="Huawei Sans" panose="020C0503030203020204" pitchFamily="34" charset="0"/>
              <a:ea typeface="微软雅黑"/>
              <a:cs typeface="Huawei Sans" panose="020C0503030203020204" pitchFamily="34" charset="0"/>
            </a:endParaRPr>
          </a:p>
        </p:txBody>
      </p:sp>
      <p:sp>
        <p:nvSpPr>
          <p:cNvPr id="194" name="任意多边形 193"/>
          <p:cNvSpPr/>
          <p:nvPr/>
        </p:nvSpPr>
        <p:spPr>
          <a:xfrm>
            <a:off x="6296712" y="1861673"/>
            <a:ext cx="2698632" cy="1519533"/>
          </a:xfrm>
          <a:custGeom>
            <a:avLst/>
            <a:gdLst>
              <a:gd name="connsiteX0" fmla="*/ 2699686 w 2699686"/>
              <a:gd name="connsiteY0" fmla="*/ 1746123 h 1746123"/>
              <a:gd name="connsiteX1" fmla="*/ 29 w 2699686"/>
              <a:gd name="connsiteY1" fmla="*/ 193094 h 1746123"/>
              <a:gd name="connsiteX2" fmla="*/ 2656143 w 2699686"/>
              <a:gd name="connsiteY2" fmla="*/ 76980 h 1746123"/>
            </a:gdLst>
            <a:ahLst/>
            <a:cxnLst>
              <a:cxn ang="0">
                <a:pos x="connsiteX0" y="connsiteY0"/>
              </a:cxn>
              <a:cxn ang="0">
                <a:pos x="connsiteX1" y="connsiteY1"/>
              </a:cxn>
              <a:cxn ang="0">
                <a:pos x="connsiteX2" y="connsiteY2"/>
              </a:cxn>
            </a:cxnLst>
            <a:rect l="l" t="t" r="r" b="b"/>
            <a:pathLst>
              <a:path w="2699686" h="1746123">
                <a:moveTo>
                  <a:pt x="2699686" y="1746123"/>
                </a:moveTo>
                <a:cubicBezTo>
                  <a:pt x="1353486" y="1108703"/>
                  <a:pt x="7286" y="471284"/>
                  <a:pt x="29" y="193094"/>
                </a:cubicBezTo>
                <a:cubicBezTo>
                  <a:pt x="-7228" y="-85096"/>
                  <a:pt x="1324457" y="-4058"/>
                  <a:pt x="2656143" y="76980"/>
                </a:cubicBezTo>
              </a:path>
            </a:pathLst>
          </a:custGeom>
          <a:noFill/>
          <a:ln w="12700" cap="flat" cmpd="sng" algn="ctr">
            <a:solidFill>
              <a:srgbClr val="F08500"/>
            </a:solidFill>
            <a:prstDash val="dash"/>
          </a:ln>
          <a:effectLst/>
        </p:spPr>
        <p:txBody>
          <a:bodyPr wrap="square" rtlCol="0" anchor="ctr">
            <a:noAutofit/>
          </a:bodyPr>
          <a:lstStyle/>
          <a:p>
            <a:pPr algn="ctr" defTabSz="1218784" fontAlgn="ctr">
              <a:defRPr/>
            </a:pPr>
            <a:endParaRPr lang="en-US" altLang="zh-CN" sz="2399" kern="0" dirty="0">
              <a:solidFill>
                <a:prstClr val="white"/>
              </a:solidFill>
              <a:latin typeface="Huawei Sans" panose="020C0503030203020204" pitchFamily="34" charset="0"/>
              <a:ea typeface="微软雅黑"/>
              <a:cs typeface="Huawei Sans" panose="020C0503030203020204" pitchFamily="34" charset="0"/>
            </a:endParaRPr>
          </a:p>
        </p:txBody>
      </p:sp>
      <p:sp>
        <p:nvSpPr>
          <p:cNvPr id="195" name="任意多边形 194"/>
          <p:cNvSpPr/>
          <p:nvPr/>
        </p:nvSpPr>
        <p:spPr>
          <a:xfrm>
            <a:off x="6978641" y="1941295"/>
            <a:ext cx="2002194" cy="1427280"/>
          </a:xfrm>
          <a:custGeom>
            <a:avLst/>
            <a:gdLst>
              <a:gd name="connsiteX0" fmla="*/ 2002976 w 2002976"/>
              <a:gd name="connsiteY0" fmla="*/ 1640114 h 1640114"/>
              <a:gd name="connsiteX1" fmla="*/ 4 w 2002976"/>
              <a:gd name="connsiteY1" fmla="*/ 856343 h 1640114"/>
              <a:gd name="connsiteX2" fmla="*/ 1988462 w 2002976"/>
              <a:gd name="connsiteY2" fmla="*/ 0 h 1640114"/>
            </a:gdLst>
            <a:ahLst/>
            <a:cxnLst>
              <a:cxn ang="0">
                <a:pos x="connsiteX0" y="connsiteY0"/>
              </a:cxn>
              <a:cxn ang="0">
                <a:pos x="connsiteX1" y="connsiteY1"/>
              </a:cxn>
              <a:cxn ang="0">
                <a:pos x="connsiteX2" y="connsiteY2"/>
              </a:cxn>
            </a:cxnLst>
            <a:rect l="l" t="t" r="r" b="b"/>
            <a:pathLst>
              <a:path w="2002976" h="1640114">
                <a:moveTo>
                  <a:pt x="2002976" y="1640114"/>
                </a:moveTo>
                <a:cubicBezTo>
                  <a:pt x="1002699" y="1384904"/>
                  <a:pt x="2423" y="1129695"/>
                  <a:pt x="4" y="856343"/>
                </a:cubicBezTo>
                <a:cubicBezTo>
                  <a:pt x="-2415" y="582991"/>
                  <a:pt x="993023" y="291495"/>
                  <a:pt x="1988462" y="0"/>
                </a:cubicBezTo>
              </a:path>
            </a:pathLst>
          </a:custGeom>
          <a:noFill/>
          <a:ln w="12700" cap="flat" cmpd="sng" algn="ctr">
            <a:solidFill>
              <a:srgbClr val="F08500"/>
            </a:solidFill>
            <a:prstDash val="dash"/>
          </a:ln>
          <a:effectLst/>
        </p:spPr>
        <p:txBody>
          <a:bodyPr wrap="square" rtlCol="0" anchor="ctr">
            <a:noAutofit/>
          </a:bodyPr>
          <a:lstStyle/>
          <a:p>
            <a:pPr algn="ctr" defTabSz="1218784" fontAlgn="ctr">
              <a:defRPr/>
            </a:pPr>
            <a:endParaRPr lang="en-US" altLang="zh-CN" sz="2399" kern="0" dirty="0">
              <a:solidFill>
                <a:prstClr val="white"/>
              </a:solidFill>
              <a:latin typeface="Huawei Sans" panose="020C0503030203020204" pitchFamily="34" charset="0"/>
              <a:ea typeface="微软雅黑"/>
              <a:cs typeface="Huawei Sans" panose="020C0503030203020204" pitchFamily="34" charset="0"/>
            </a:endParaRPr>
          </a:p>
        </p:txBody>
      </p:sp>
      <p:sp>
        <p:nvSpPr>
          <p:cNvPr id="197" name="矩形 196"/>
          <p:cNvSpPr/>
          <p:nvPr/>
        </p:nvSpPr>
        <p:spPr>
          <a:xfrm>
            <a:off x="3327530" y="2458267"/>
            <a:ext cx="1081444" cy="261508"/>
          </a:xfrm>
          <a:prstGeom prst="rect">
            <a:avLst/>
          </a:prstGeom>
        </p:spPr>
        <p:txBody>
          <a:bodyPr wrap="square">
            <a:noAutofit/>
          </a:bodyPr>
          <a:lstStyle/>
          <a:p>
            <a:pPr defTabSz="1218784" fontAlgn="ctr"/>
            <a:r>
              <a:rPr lang="en-US" sz="1100" b="1"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AR651</a:t>
            </a:r>
            <a:endParaRPr lang="en-US" sz="1100" b="1"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98" name="矩形 197"/>
          <p:cNvSpPr/>
          <p:nvPr/>
        </p:nvSpPr>
        <p:spPr>
          <a:xfrm>
            <a:off x="3327530" y="3703791"/>
            <a:ext cx="1461059" cy="261508"/>
          </a:xfrm>
          <a:prstGeom prst="rect">
            <a:avLst/>
          </a:prstGeom>
        </p:spPr>
        <p:txBody>
          <a:bodyPr wrap="square">
            <a:noAutofit/>
          </a:bodyPr>
          <a:lstStyle/>
          <a:p>
            <a:pPr defTabSz="1218784" fontAlgn="ctr"/>
            <a:r>
              <a:rPr lang="en-US" sz="1100" b="1" dirty="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AR6140-9G-2AC</a:t>
            </a:r>
          </a:p>
        </p:txBody>
      </p:sp>
      <p:sp>
        <p:nvSpPr>
          <p:cNvPr id="199" name="矩形 198"/>
          <p:cNvSpPr/>
          <p:nvPr/>
        </p:nvSpPr>
        <p:spPr>
          <a:xfrm>
            <a:off x="8257228" y="3546990"/>
            <a:ext cx="856240" cy="430719"/>
          </a:xfrm>
          <a:prstGeom prst="rect">
            <a:avLst/>
          </a:prstGeom>
        </p:spPr>
        <p:txBody>
          <a:bodyPr wrap="square">
            <a:noAutofit/>
          </a:bodyPr>
          <a:lstStyle/>
          <a:p>
            <a:pPr algn="ctr" defTabSz="1218784" fontAlgn="ctr"/>
            <a:r>
              <a:rPr lang="en-US" sz="1100" b="1" dirty="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AR6280/AR6300</a:t>
            </a:r>
          </a:p>
        </p:txBody>
      </p:sp>
      <p:sp>
        <p:nvSpPr>
          <p:cNvPr id="200" name="矩形 199"/>
          <p:cNvSpPr/>
          <p:nvPr/>
        </p:nvSpPr>
        <p:spPr>
          <a:xfrm>
            <a:off x="8257228" y="1444834"/>
            <a:ext cx="856240" cy="261508"/>
          </a:xfrm>
          <a:prstGeom prst="rect">
            <a:avLst/>
          </a:prstGeom>
        </p:spPr>
        <p:txBody>
          <a:bodyPr wrap="square">
            <a:noAutofit/>
          </a:bodyPr>
          <a:lstStyle/>
          <a:p>
            <a:pPr defTabSz="1218784" fontAlgn="ctr"/>
            <a:r>
              <a:rPr lang="en-US" sz="1100" b="1" dirty="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AR6300</a:t>
            </a:r>
          </a:p>
        </p:txBody>
      </p:sp>
      <p:sp>
        <p:nvSpPr>
          <p:cNvPr id="201" name="Freeform 27"/>
          <p:cNvSpPr>
            <a:spLocks noEditPoints="1"/>
          </p:cNvSpPr>
          <p:nvPr/>
        </p:nvSpPr>
        <p:spPr bwMode="auto">
          <a:xfrm>
            <a:off x="5220829" y="1460628"/>
            <a:ext cx="1450217" cy="640672"/>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00B0F0"/>
          </a:solidFill>
          <a:ln>
            <a:noFill/>
          </a:ln>
          <a:effectLst/>
        </p:spPr>
        <p:txBody>
          <a:bodyPr vert="horz" wrap="square" lIns="91396" tIns="45698" rIns="91396" bIns="45698" numCol="1" rtlCol="0" anchor="ctr" anchorCtr="0" compatLnSpc="1">
            <a:prstTxWarp prst="textNoShape">
              <a:avLst/>
            </a:prstTxWarp>
            <a:noAutofit/>
          </a:bodyPr>
          <a:lstStyle/>
          <a:p>
            <a:pPr algn="ctr" defTabSz="1218784" fontAlgn="ctr">
              <a:buClr>
                <a:srgbClr val="CC9900"/>
              </a:buClr>
            </a:pPr>
            <a:r>
              <a:rPr lang="en-US" sz="1399"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MPLS</a:t>
            </a:r>
          </a:p>
        </p:txBody>
      </p:sp>
      <p:sp>
        <p:nvSpPr>
          <p:cNvPr id="203" name="Freeform 27"/>
          <p:cNvSpPr>
            <a:spLocks noEditPoints="1"/>
          </p:cNvSpPr>
          <p:nvPr/>
        </p:nvSpPr>
        <p:spPr bwMode="auto">
          <a:xfrm>
            <a:off x="5941639" y="2338700"/>
            <a:ext cx="1450217" cy="640672"/>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CCFF"/>
          </a:solidFill>
          <a:ln>
            <a:noFill/>
          </a:ln>
          <a:effectLst/>
        </p:spPr>
        <p:txBody>
          <a:bodyPr vert="horz" wrap="square" lIns="91396" tIns="45698" rIns="91396" bIns="45698" numCol="1" rtlCol="0" anchor="ctr" anchorCtr="0" compatLnSpc="1">
            <a:prstTxWarp prst="textNoShape">
              <a:avLst/>
            </a:prstTxWarp>
            <a:noAutofit/>
          </a:bodyPr>
          <a:lstStyle/>
          <a:p>
            <a:pPr algn="ctr" defTabSz="1218784" fontAlgn="ctr">
              <a:buClr>
                <a:srgbClr val="CC9900"/>
              </a:buClr>
            </a:pPr>
            <a:r>
              <a:rPr lang="en-US" sz="1399"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Internet</a:t>
            </a:r>
          </a:p>
        </p:txBody>
      </p:sp>
      <p:sp>
        <p:nvSpPr>
          <p:cNvPr id="204" name="Freeform 27"/>
          <p:cNvSpPr>
            <a:spLocks noEditPoints="1"/>
          </p:cNvSpPr>
          <p:nvPr/>
        </p:nvSpPr>
        <p:spPr bwMode="auto">
          <a:xfrm>
            <a:off x="5826799" y="3356044"/>
            <a:ext cx="1450217" cy="640672"/>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00B0F0"/>
          </a:solidFill>
          <a:ln>
            <a:noFill/>
          </a:ln>
          <a:effectLst/>
        </p:spPr>
        <p:txBody>
          <a:bodyPr vert="horz" wrap="square" lIns="91396" tIns="45698" rIns="91396" bIns="45698" numCol="1" rtlCol="0" anchor="ctr" anchorCtr="0" compatLnSpc="1">
            <a:prstTxWarp prst="textNoShape">
              <a:avLst/>
            </a:prstTxWarp>
            <a:noAutofit/>
          </a:bodyPr>
          <a:lstStyle/>
          <a:p>
            <a:pPr algn="ctr" defTabSz="1218784" fontAlgn="ctr">
              <a:buClr>
                <a:srgbClr val="CC9900"/>
              </a:buClr>
            </a:pPr>
            <a:r>
              <a:rPr lang="en-US" sz="1399"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MPLS</a:t>
            </a:r>
          </a:p>
        </p:txBody>
      </p:sp>
      <p:grpSp>
        <p:nvGrpSpPr>
          <p:cNvPr id="205" name="组合 204"/>
          <p:cNvGrpSpPr/>
          <p:nvPr/>
        </p:nvGrpSpPr>
        <p:grpSpPr>
          <a:xfrm>
            <a:off x="1189155" y="4291708"/>
            <a:ext cx="1220730" cy="1062734"/>
            <a:chOff x="1274089" y="4614959"/>
            <a:chExt cx="1221207" cy="1221207"/>
          </a:xfrm>
        </p:grpSpPr>
        <p:sp>
          <p:nvSpPr>
            <p:cNvPr id="206" name="椭圆 205"/>
            <p:cNvSpPr/>
            <p:nvPr/>
          </p:nvSpPr>
          <p:spPr>
            <a:xfrm>
              <a:off x="1274089" y="4614959"/>
              <a:ext cx="1221207" cy="1221207"/>
            </a:xfrm>
            <a:prstGeom prst="ellipse">
              <a:avLst/>
            </a:prstGeom>
            <a:solidFill>
              <a:srgbClr val="00B0F0"/>
            </a:solidFill>
            <a:ln w="25400" cap="flat" cmpd="sng" algn="ctr">
              <a:noFill/>
              <a:prstDash val="solid"/>
            </a:ln>
            <a:effectLst/>
          </p:spPr>
          <p:txBody>
            <a:bodyPr wrap="square" rtlCol="0" anchor="ctr">
              <a:noAutofit/>
            </a:bodyPr>
            <a:lstStyle/>
            <a:p>
              <a:pPr algn="ctr" defTabSz="1218784" fontAlgn="ctr">
                <a:defRPr/>
              </a:pPr>
              <a:endParaRPr lang="en-US"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207" name="组合 206"/>
            <p:cNvGrpSpPr/>
            <p:nvPr/>
          </p:nvGrpSpPr>
          <p:grpSpPr>
            <a:xfrm>
              <a:off x="1373382" y="4886874"/>
              <a:ext cx="979789" cy="707797"/>
              <a:chOff x="18919825" y="1543050"/>
              <a:chExt cx="2012950" cy="1454150"/>
            </a:xfrm>
            <a:solidFill>
              <a:sysClr val="window" lastClr="FFFFFF"/>
            </a:solidFill>
          </p:grpSpPr>
          <p:sp>
            <p:nvSpPr>
              <p:cNvPr id="208" name="Freeform 133"/>
              <p:cNvSpPr>
                <a:spLocks noEditPoints="1"/>
              </p:cNvSpPr>
              <p:nvPr/>
            </p:nvSpPr>
            <p:spPr bwMode="auto">
              <a:xfrm>
                <a:off x="18919825" y="1543050"/>
                <a:ext cx="2012950" cy="1241425"/>
              </a:xfrm>
              <a:custGeom>
                <a:avLst/>
                <a:gdLst/>
                <a:ahLst/>
                <a:cxnLst>
                  <a:cxn ang="0">
                    <a:pos x="607" y="124"/>
                  </a:cxn>
                  <a:cxn ang="0">
                    <a:pos x="420" y="345"/>
                  </a:cxn>
                  <a:cxn ang="0">
                    <a:pos x="384" y="0"/>
                  </a:cxn>
                  <a:cxn ang="0">
                    <a:pos x="214" y="81"/>
                  </a:cxn>
                  <a:cxn ang="0">
                    <a:pos x="192" y="124"/>
                  </a:cxn>
                  <a:cxn ang="0">
                    <a:pos x="81" y="339"/>
                  </a:cxn>
                  <a:cxn ang="0">
                    <a:pos x="0" y="391"/>
                  </a:cxn>
                  <a:cxn ang="0">
                    <a:pos x="250" y="388"/>
                  </a:cxn>
                  <a:cxn ang="0">
                    <a:pos x="308" y="388"/>
                  </a:cxn>
                  <a:cxn ang="0">
                    <a:pos x="384" y="310"/>
                  </a:cxn>
                  <a:cxn ang="0">
                    <a:pos x="421" y="391"/>
                  </a:cxn>
                  <a:cxn ang="0">
                    <a:pos x="553" y="345"/>
                  </a:cxn>
                  <a:cxn ang="0">
                    <a:pos x="59" y="274"/>
                  </a:cxn>
                  <a:cxn ang="0">
                    <a:pos x="95" y="249"/>
                  </a:cxn>
                  <a:cxn ang="0">
                    <a:pos x="95" y="213"/>
                  </a:cxn>
                  <a:cxn ang="0">
                    <a:pos x="59" y="188"/>
                  </a:cxn>
                  <a:cxn ang="0">
                    <a:pos x="95" y="188"/>
                  </a:cxn>
                  <a:cxn ang="0">
                    <a:pos x="121" y="274"/>
                  </a:cxn>
                  <a:cxn ang="0">
                    <a:pos x="157" y="249"/>
                  </a:cxn>
                  <a:cxn ang="0">
                    <a:pos x="157" y="213"/>
                  </a:cxn>
                  <a:cxn ang="0">
                    <a:pos x="121" y="188"/>
                  </a:cxn>
                  <a:cxn ang="0">
                    <a:pos x="157" y="188"/>
                  </a:cxn>
                  <a:cxn ang="0">
                    <a:pos x="253" y="209"/>
                  </a:cxn>
                  <a:cxn ang="0">
                    <a:pos x="303" y="186"/>
                  </a:cxn>
                  <a:cxn ang="0">
                    <a:pos x="303" y="136"/>
                  </a:cxn>
                  <a:cxn ang="0">
                    <a:pos x="302" y="96"/>
                  </a:cxn>
                  <a:cxn ang="0">
                    <a:pos x="284" y="18"/>
                  </a:cxn>
                  <a:cxn ang="0">
                    <a:pos x="316" y="12"/>
                  </a:cxn>
                  <a:cxn ang="0">
                    <a:pos x="348" y="17"/>
                  </a:cxn>
                  <a:cxn ang="0">
                    <a:pos x="358" y="33"/>
                  </a:cxn>
                  <a:cxn ang="0">
                    <a:pos x="381" y="259"/>
                  </a:cxn>
                  <a:cxn ang="0">
                    <a:pos x="381" y="209"/>
                  </a:cxn>
                  <a:cxn ang="0">
                    <a:pos x="331" y="186"/>
                  </a:cxn>
                  <a:cxn ang="0">
                    <a:pos x="381" y="186"/>
                  </a:cxn>
                  <a:cxn ang="0">
                    <a:pos x="575" y="188"/>
                  </a:cxn>
                  <a:cxn ang="0">
                    <a:pos x="539" y="213"/>
                  </a:cxn>
                  <a:cxn ang="0">
                    <a:pos x="539" y="249"/>
                  </a:cxn>
                  <a:cxn ang="0">
                    <a:pos x="477" y="310"/>
                  </a:cxn>
                  <a:cxn ang="0">
                    <a:pos x="513" y="310"/>
                  </a:cxn>
                  <a:cxn ang="0">
                    <a:pos x="477" y="213"/>
                  </a:cxn>
                  <a:cxn ang="0">
                    <a:pos x="513" y="188"/>
                  </a:cxn>
                  <a:cxn ang="0">
                    <a:pos x="513" y="152"/>
                  </a:cxn>
                  <a:cxn ang="0">
                    <a:pos x="575" y="274"/>
                  </a:cxn>
                  <a:cxn ang="0">
                    <a:pos x="539" y="274"/>
                  </a:cxn>
                </a:cxnLst>
                <a:rect l="0" t="0" r="r" b="b"/>
                <a:pathLst>
                  <a:path w="634" h="391">
                    <a:moveTo>
                      <a:pt x="553" y="345"/>
                    </a:moveTo>
                    <a:cubicBezTo>
                      <a:pt x="563" y="343"/>
                      <a:pt x="583" y="342"/>
                      <a:pt x="607" y="341"/>
                    </a:cubicBezTo>
                    <a:cubicBezTo>
                      <a:pt x="607" y="124"/>
                      <a:pt x="607" y="124"/>
                      <a:pt x="607" y="124"/>
                    </a:cubicBezTo>
                    <a:cubicBezTo>
                      <a:pt x="442" y="124"/>
                      <a:pt x="442" y="124"/>
                      <a:pt x="442" y="124"/>
                    </a:cubicBezTo>
                    <a:cubicBezTo>
                      <a:pt x="442" y="345"/>
                      <a:pt x="442" y="345"/>
                      <a:pt x="442" y="345"/>
                    </a:cubicBezTo>
                    <a:cubicBezTo>
                      <a:pt x="420" y="345"/>
                      <a:pt x="420" y="345"/>
                      <a:pt x="420" y="345"/>
                    </a:cubicBezTo>
                    <a:cubicBezTo>
                      <a:pt x="420" y="81"/>
                      <a:pt x="420" y="81"/>
                      <a:pt x="420" y="81"/>
                    </a:cubicBezTo>
                    <a:cubicBezTo>
                      <a:pt x="384" y="81"/>
                      <a:pt x="384" y="81"/>
                      <a:pt x="384" y="81"/>
                    </a:cubicBezTo>
                    <a:cubicBezTo>
                      <a:pt x="384" y="0"/>
                      <a:pt x="384" y="0"/>
                      <a:pt x="384" y="0"/>
                    </a:cubicBezTo>
                    <a:cubicBezTo>
                      <a:pt x="250" y="0"/>
                      <a:pt x="250" y="0"/>
                      <a:pt x="250" y="0"/>
                    </a:cubicBezTo>
                    <a:cubicBezTo>
                      <a:pt x="250" y="81"/>
                      <a:pt x="250" y="81"/>
                      <a:pt x="250" y="81"/>
                    </a:cubicBezTo>
                    <a:cubicBezTo>
                      <a:pt x="214" y="81"/>
                      <a:pt x="214" y="81"/>
                      <a:pt x="214" y="81"/>
                    </a:cubicBezTo>
                    <a:cubicBezTo>
                      <a:pt x="214" y="345"/>
                      <a:pt x="214" y="345"/>
                      <a:pt x="214" y="345"/>
                    </a:cubicBezTo>
                    <a:cubicBezTo>
                      <a:pt x="192" y="345"/>
                      <a:pt x="192" y="345"/>
                      <a:pt x="192" y="345"/>
                    </a:cubicBezTo>
                    <a:cubicBezTo>
                      <a:pt x="192" y="124"/>
                      <a:pt x="192" y="124"/>
                      <a:pt x="192" y="124"/>
                    </a:cubicBezTo>
                    <a:cubicBezTo>
                      <a:pt x="27" y="124"/>
                      <a:pt x="27" y="124"/>
                      <a:pt x="27" y="124"/>
                    </a:cubicBezTo>
                    <a:cubicBezTo>
                      <a:pt x="27" y="340"/>
                      <a:pt x="27" y="340"/>
                      <a:pt x="27" y="340"/>
                    </a:cubicBezTo>
                    <a:cubicBezTo>
                      <a:pt x="46" y="340"/>
                      <a:pt x="64" y="339"/>
                      <a:pt x="81" y="339"/>
                    </a:cubicBezTo>
                    <a:cubicBezTo>
                      <a:pt x="81" y="350"/>
                      <a:pt x="81" y="350"/>
                      <a:pt x="81" y="350"/>
                    </a:cubicBezTo>
                    <a:cubicBezTo>
                      <a:pt x="58" y="350"/>
                      <a:pt x="36" y="350"/>
                      <a:pt x="0" y="348"/>
                    </a:cubicBezTo>
                    <a:cubicBezTo>
                      <a:pt x="0" y="391"/>
                      <a:pt x="0" y="391"/>
                      <a:pt x="0" y="391"/>
                    </a:cubicBezTo>
                    <a:cubicBezTo>
                      <a:pt x="213" y="391"/>
                      <a:pt x="213" y="391"/>
                      <a:pt x="213" y="391"/>
                    </a:cubicBezTo>
                    <a:cubicBezTo>
                      <a:pt x="213" y="388"/>
                      <a:pt x="213" y="388"/>
                      <a:pt x="213" y="388"/>
                    </a:cubicBezTo>
                    <a:cubicBezTo>
                      <a:pt x="231" y="388"/>
                      <a:pt x="233" y="388"/>
                      <a:pt x="250" y="388"/>
                    </a:cubicBezTo>
                    <a:cubicBezTo>
                      <a:pt x="250" y="310"/>
                      <a:pt x="250" y="310"/>
                      <a:pt x="250" y="310"/>
                    </a:cubicBezTo>
                    <a:cubicBezTo>
                      <a:pt x="308" y="310"/>
                      <a:pt x="308" y="310"/>
                      <a:pt x="308" y="310"/>
                    </a:cubicBezTo>
                    <a:cubicBezTo>
                      <a:pt x="308" y="388"/>
                      <a:pt x="308" y="388"/>
                      <a:pt x="308" y="388"/>
                    </a:cubicBezTo>
                    <a:cubicBezTo>
                      <a:pt x="326" y="388"/>
                      <a:pt x="326" y="388"/>
                      <a:pt x="326" y="388"/>
                    </a:cubicBezTo>
                    <a:cubicBezTo>
                      <a:pt x="326" y="310"/>
                      <a:pt x="326" y="310"/>
                      <a:pt x="326" y="310"/>
                    </a:cubicBezTo>
                    <a:cubicBezTo>
                      <a:pt x="384" y="310"/>
                      <a:pt x="384" y="310"/>
                      <a:pt x="384" y="310"/>
                    </a:cubicBezTo>
                    <a:cubicBezTo>
                      <a:pt x="384" y="388"/>
                      <a:pt x="384" y="388"/>
                      <a:pt x="384" y="388"/>
                    </a:cubicBezTo>
                    <a:cubicBezTo>
                      <a:pt x="426" y="388"/>
                      <a:pt x="409" y="388"/>
                      <a:pt x="421" y="388"/>
                    </a:cubicBezTo>
                    <a:cubicBezTo>
                      <a:pt x="421" y="391"/>
                      <a:pt x="421" y="391"/>
                      <a:pt x="421" y="391"/>
                    </a:cubicBezTo>
                    <a:cubicBezTo>
                      <a:pt x="634" y="391"/>
                      <a:pt x="634" y="391"/>
                      <a:pt x="634" y="391"/>
                    </a:cubicBezTo>
                    <a:cubicBezTo>
                      <a:pt x="634" y="350"/>
                      <a:pt x="634" y="350"/>
                      <a:pt x="634" y="350"/>
                    </a:cubicBezTo>
                    <a:cubicBezTo>
                      <a:pt x="609" y="349"/>
                      <a:pt x="578" y="348"/>
                      <a:pt x="553" y="345"/>
                    </a:cubicBezTo>
                    <a:close/>
                    <a:moveTo>
                      <a:pt x="95" y="310"/>
                    </a:moveTo>
                    <a:cubicBezTo>
                      <a:pt x="59" y="310"/>
                      <a:pt x="59" y="310"/>
                      <a:pt x="59" y="310"/>
                    </a:cubicBezTo>
                    <a:cubicBezTo>
                      <a:pt x="59" y="274"/>
                      <a:pt x="59" y="274"/>
                      <a:pt x="59" y="274"/>
                    </a:cubicBezTo>
                    <a:cubicBezTo>
                      <a:pt x="95" y="274"/>
                      <a:pt x="95" y="274"/>
                      <a:pt x="95" y="274"/>
                    </a:cubicBezTo>
                    <a:lnTo>
                      <a:pt x="95" y="310"/>
                    </a:lnTo>
                    <a:close/>
                    <a:moveTo>
                      <a:pt x="95" y="249"/>
                    </a:moveTo>
                    <a:cubicBezTo>
                      <a:pt x="59" y="249"/>
                      <a:pt x="59" y="249"/>
                      <a:pt x="59" y="249"/>
                    </a:cubicBezTo>
                    <a:cubicBezTo>
                      <a:pt x="59" y="213"/>
                      <a:pt x="59" y="213"/>
                      <a:pt x="59" y="213"/>
                    </a:cubicBezTo>
                    <a:cubicBezTo>
                      <a:pt x="95" y="213"/>
                      <a:pt x="95" y="213"/>
                      <a:pt x="95" y="213"/>
                    </a:cubicBezTo>
                    <a:lnTo>
                      <a:pt x="95" y="249"/>
                    </a:lnTo>
                    <a:close/>
                    <a:moveTo>
                      <a:pt x="95" y="188"/>
                    </a:moveTo>
                    <a:cubicBezTo>
                      <a:pt x="59" y="188"/>
                      <a:pt x="59" y="188"/>
                      <a:pt x="59" y="188"/>
                    </a:cubicBezTo>
                    <a:cubicBezTo>
                      <a:pt x="59" y="152"/>
                      <a:pt x="59" y="152"/>
                      <a:pt x="59" y="152"/>
                    </a:cubicBezTo>
                    <a:cubicBezTo>
                      <a:pt x="95" y="152"/>
                      <a:pt x="95" y="152"/>
                      <a:pt x="95" y="152"/>
                    </a:cubicBezTo>
                    <a:lnTo>
                      <a:pt x="95" y="188"/>
                    </a:lnTo>
                    <a:close/>
                    <a:moveTo>
                      <a:pt x="157" y="310"/>
                    </a:moveTo>
                    <a:cubicBezTo>
                      <a:pt x="121" y="310"/>
                      <a:pt x="121" y="310"/>
                      <a:pt x="121" y="310"/>
                    </a:cubicBezTo>
                    <a:cubicBezTo>
                      <a:pt x="121" y="274"/>
                      <a:pt x="121" y="274"/>
                      <a:pt x="121" y="274"/>
                    </a:cubicBezTo>
                    <a:cubicBezTo>
                      <a:pt x="157" y="274"/>
                      <a:pt x="157" y="274"/>
                      <a:pt x="157" y="274"/>
                    </a:cubicBezTo>
                    <a:lnTo>
                      <a:pt x="157" y="310"/>
                    </a:lnTo>
                    <a:close/>
                    <a:moveTo>
                      <a:pt x="157" y="249"/>
                    </a:moveTo>
                    <a:cubicBezTo>
                      <a:pt x="121" y="249"/>
                      <a:pt x="121" y="249"/>
                      <a:pt x="121" y="249"/>
                    </a:cubicBezTo>
                    <a:cubicBezTo>
                      <a:pt x="121" y="213"/>
                      <a:pt x="121" y="213"/>
                      <a:pt x="121" y="213"/>
                    </a:cubicBezTo>
                    <a:cubicBezTo>
                      <a:pt x="157" y="213"/>
                      <a:pt x="157" y="213"/>
                      <a:pt x="157" y="213"/>
                    </a:cubicBezTo>
                    <a:lnTo>
                      <a:pt x="157" y="249"/>
                    </a:lnTo>
                    <a:close/>
                    <a:moveTo>
                      <a:pt x="157" y="188"/>
                    </a:moveTo>
                    <a:cubicBezTo>
                      <a:pt x="121" y="188"/>
                      <a:pt x="121" y="188"/>
                      <a:pt x="121" y="188"/>
                    </a:cubicBezTo>
                    <a:cubicBezTo>
                      <a:pt x="121" y="152"/>
                      <a:pt x="121" y="152"/>
                      <a:pt x="121" y="152"/>
                    </a:cubicBezTo>
                    <a:cubicBezTo>
                      <a:pt x="157" y="152"/>
                      <a:pt x="157" y="152"/>
                      <a:pt x="157" y="152"/>
                    </a:cubicBezTo>
                    <a:lnTo>
                      <a:pt x="157" y="188"/>
                    </a:lnTo>
                    <a:close/>
                    <a:moveTo>
                      <a:pt x="303" y="259"/>
                    </a:moveTo>
                    <a:cubicBezTo>
                      <a:pt x="253" y="259"/>
                      <a:pt x="253" y="259"/>
                      <a:pt x="253" y="259"/>
                    </a:cubicBezTo>
                    <a:cubicBezTo>
                      <a:pt x="253" y="209"/>
                      <a:pt x="253" y="209"/>
                      <a:pt x="253" y="209"/>
                    </a:cubicBezTo>
                    <a:cubicBezTo>
                      <a:pt x="303" y="209"/>
                      <a:pt x="303" y="209"/>
                      <a:pt x="303" y="209"/>
                    </a:cubicBezTo>
                    <a:lnTo>
                      <a:pt x="303" y="259"/>
                    </a:lnTo>
                    <a:close/>
                    <a:moveTo>
                      <a:pt x="303" y="186"/>
                    </a:moveTo>
                    <a:cubicBezTo>
                      <a:pt x="253" y="186"/>
                      <a:pt x="253" y="186"/>
                      <a:pt x="253" y="186"/>
                    </a:cubicBezTo>
                    <a:cubicBezTo>
                      <a:pt x="253" y="136"/>
                      <a:pt x="253" y="136"/>
                      <a:pt x="253" y="136"/>
                    </a:cubicBezTo>
                    <a:cubicBezTo>
                      <a:pt x="303" y="136"/>
                      <a:pt x="303" y="136"/>
                      <a:pt x="303" y="136"/>
                    </a:cubicBezTo>
                    <a:lnTo>
                      <a:pt x="303" y="186"/>
                    </a:lnTo>
                    <a:close/>
                    <a:moveTo>
                      <a:pt x="317" y="105"/>
                    </a:moveTo>
                    <a:cubicBezTo>
                      <a:pt x="316" y="105"/>
                      <a:pt x="308" y="100"/>
                      <a:pt x="302" y="96"/>
                    </a:cubicBezTo>
                    <a:cubicBezTo>
                      <a:pt x="253" y="63"/>
                      <a:pt x="289" y="50"/>
                      <a:pt x="276" y="33"/>
                    </a:cubicBezTo>
                    <a:cubicBezTo>
                      <a:pt x="275" y="32"/>
                      <a:pt x="275" y="31"/>
                      <a:pt x="276" y="29"/>
                    </a:cubicBezTo>
                    <a:cubicBezTo>
                      <a:pt x="284" y="18"/>
                      <a:pt x="284" y="18"/>
                      <a:pt x="284" y="18"/>
                    </a:cubicBezTo>
                    <a:cubicBezTo>
                      <a:pt x="285" y="17"/>
                      <a:pt x="285" y="17"/>
                      <a:pt x="286" y="17"/>
                    </a:cubicBezTo>
                    <a:cubicBezTo>
                      <a:pt x="286" y="17"/>
                      <a:pt x="287" y="17"/>
                      <a:pt x="288" y="17"/>
                    </a:cubicBezTo>
                    <a:cubicBezTo>
                      <a:pt x="292" y="21"/>
                      <a:pt x="304" y="21"/>
                      <a:pt x="316" y="12"/>
                    </a:cubicBezTo>
                    <a:cubicBezTo>
                      <a:pt x="319" y="12"/>
                      <a:pt x="315" y="12"/>
                      <a:pt x="318" y="12"/>
                    </a:cubicBezTo>
                    <a:cubicBezTo>
                      <a:pt x="330" y="21"/>
                      <a:pt x="342" y="21"/>
                      <a:pt x="346" y="17"/>
                    </a:cubicBezTo>
                    <a:cubicBezTo>
                      <a:pt x="347" y="17"/>
                      <a:pt x="348" y="17"/>
                      <a:pt x="348" y="17"/>
                    </a:cubicBezTo>
                    <a:cubicBezTo>
                      <a:pt x="349" y="17"/>
                      <a:pt x="349" y="17"/>
                      <a:pt x="350" y="18"/>
                    </a:cubicBezTo>
                    <a:cubicBezTo>
                      <a:pt x="358" y="29"/>
                      <a:pt x="358" y="29"/>
                      <a:pt x="358" y="29"/>
                    </a:cubicBezTo>
                    <a:cubicBezTo>
                      <a:pt x="359" y="31"/>
                      <a:pt x="359" y="32"/>
                      <a:pt x="358" y="33"/>
                    </a:cubicBezTo>
                    <a:cubicBezTo>
                      <a:pt x="345" y="50"/>
                      <a:pt x="381" y="63"/>
                      <a:pt x="332" y="96"/>
                    </a:cubicBezTo>
                    <a:cubicBezTo>
                      <a:pt x="326" y="100"/>
                      <a:pt x="318" y="105"/>
                      <a:pt x="317" y="105"/>
                    </a:cubicBezTo>
                    <a:close/>
                    <a:moveTo>
                      <a:pt x="381" y="259"/>
                    </a:moveTo>
                    <a:cubicBezTo>
                      <a:pt x="331" y="259"/>
                      <a:pt x="331" y="259"/>
                      <a:pt x="331" y="259"/>
                    </a:cubicBezTo>
                    <a:cubicBezTo>
                      <a:pt x="331" y="209"/>
                      <a:pt x="331" y="209"/>
                      <a:pt x="331" y="209"/>
                    </a:cubicBezTo>
                    <a:cubicBezTo>
                      <a:pt x="381" y="209"/>
                      <a:pt x="381" y="209"/>
                      <a:pt x="381" y="209"/>
                    </a:cubicBezTo>
                    <a:lnTo>
                      <a:pt x="381" y="259"/>
                    </a:lnTo>
                    <a:close/>
                    <a:moveTo>
                      <a:pt x="381" y="186"/>
                    </a:moveTo>
                    <a:cubicBezTo>
                      <a:pt x="331" y="186"/>
                      <a:pt x="331" y="186"/>
                      <a:pt x="331" y="186"/>
                    </a:cubicBezTo>
                    <a:cubicBezTo>
                      <a:pt x="331" y="136"/>
                      <a:pt x="331" y="136"/>
                      <a:pt x="331" y="136"/>
                    </a:cubicBezTo>
                    <a:cubicBezTo>
                      <a:pt x="381" y="136"/>
                      <a:pt x="381" y="136"/>
                      <a:pt x="381" y="136"/>
                    </a:cubicBezTo>
                    <a:lnTo>
                      <a:pt x="381" y="186"/>
                    </a:lnTo>
                    <a:close/>
                    <a:moveTo>
                      <a:pt x="539" y="152"/>
                    </a:moveTo>
                    <a:cubicBezTo>
                      <a:pt x="575" y="152"/>
                      <a:pt x="575" y="152"/>
                      <a:pt x="575" y="152"/>
                    </a:cubicBezTo>
                    <a:cubicBezTo>
                      <a:pt x="575" y="188"/>
                      <a:pt x="575" y="188"/>
                      <a:pt x="575" y="188"/>
                    </a:cubicBezTo>
                    <a:cubicBezTo>
                      <a:pt x="539" y="188"/>
                      <a:pt x="539" y="188"/>
                      <a:pt x="539" y="188"/>
                    </a:cubicBezTo>
                    <a:lnTo>
                      <a:pt x="539" y="152"/>
                    </a:lnTo>
                    <a:close/>
                    <a:moveTo>
                      <a:pt x="539" y="213"/>
                    </a:moveTo>
                    <a:cubicBezTo>
                      <a:pt x="575" y="213"/>
                      <a:pt x="575" y="213"/>
                      <a:pt x="575" y="213"/>
                    </a:cubicBezTo>
                    <a:cubicBezTo>
                      <a:pt x="575" y="249"/>
                      <a:pt x="575" y="249"/>
                      <a:pt x="575" y="249"/>
                    </a:cubicBezTo>
                    <a:cubicBezTo>
                      <a:pt x="539" y="249"/>
                      <a:pt x="539" y="249"/>
                      <a:pt x="539" y="249"/>
                    </a:cubicBezTo>
                    <a:lnTo>
                      <a:pt x="539" y="213"/>
                    </a:lnTo>
                    <a:close/>
                    <a:moveTo>
                      <a:pt x="513" y="310"/>
                    </a:moveTo>
                    <a:cubicBezTo>
                      <a:pt x="477" y="310"/>
                      <a:pt x="477" y="310"/>
                      <a:pt x="477" y="310"/>
                    </a:cubicBezTo>
                    <a:cubicBezTo>
                      <a:pt x="477" y="274"/>
                      <a:pt x="477" y="274"/>
                      <a:pt x="477" y="274"/>
                    </a:cubicBezTo>
                    <a:cubicBezTo>
                      <a:pt x="513" y="274"/>
                      <a:pt x="513" y="274"/>
                      <a:pt x="513" y="274"/>
                    </a:cubicBezTo>
                    <a:lnTo>
                      <a:pt x="513" y="310"/>
                    </a:lnTo>
                    <a:close/>
                    <a:moveTo>
                      <a:pt x="513" y="249"/>
                    </a:moveTo>
                    <a:cubicBezTo>
                      <a:pt x="477" y="249"/>
                      <a:pt x="477" y="249"/>
                      <a:pt x="477" y="249"/>
                    </a:cubicBezTo>
                    <a:cubicBezTo>
                      <a:pt x="477" y="213"/>
                      <a:pt x="477" y="213"/>
                      <a:pt x="477" y="213"/>
                    </a:cubicBezTo>
                    <a:cubicBezTo>
                      <a:pt x="513" y="213"/>
                      <a:pt x="513" y="213"/>
                      <a:pt x="513" y="213"/>
                    </a:cubicBezTo>
                    <a:lnTo>
                      <a:pt x="513" y="249"/>
                    </a:lnTo>
                    <a:close/>
                    <a:moveTo>
                      <a:pt x="513" y="188"/>
                    </a:moveTo>
                    <a:cubicBezTo>
                      <a:pt x="477" y="188"/>
                      <a:pt x="477" y="188"/>
                      <a:pt x="477" y="188"/>
                    </a:cubicBezTo>
                    <a:cubicBezTo>
                      <a:pt x="477" y="152"/>
                      <a:pt x="477" y="152"/>
                      <a:pt x="477" y="152"/>
                    </a:cubicBezTo>
                    <a:cubicBezTo>
                      <a:pt x="513" y="152"/>
                      <a:pt x="513" y="152"/>
                      <a:pt x="513" y="152"/>
                    </a:cubicBezTo>
                    <a:lnTo>
                      <a:pt x="513" y="188"/>
                    </a:lnTo>
                    <a:close/>
                    <a:moveTo>
                      <a:pt x="539" y="274"/>
                    </a:moveTo>
                    <a:cubicBezTo>
                      <a:pt x="575" y="274"/>
                      <a:pt x="575" y="274"/>
                      <a:pt x="575" y="274"/>
                    </a:cubicBezTo>
                    <a:cubicBezTo>
                      <a:pt x="575" y="310"/>
                      <a:pt x="575" y="310"/>
                      <a:pt x="575" y="310"/>
                    </a:cubicBezTo>
                    <a:cubicBezTo>
                      <a:pt x="539" y="310"/>
                      <a:pt x="539" y="310"/>
                      <a:pt x="539" y="310"/>
                    </a:cubicBezTo>
                    <a:lnTo>
                      <a:pt x="539" y="274"/>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a:cs typeface="Huawei Sans" panose="020C0503030203020204" pitchFamily="34" charset="0"/>
                </a:endParaRPr>
              </a:p>
            </p:txBody>
          </p:sp>
          <p:sp>
            <p:nvSpPr>
              <p:cNvPr id="209" name="Rectangle 134"/>
              <p:cNvSpPr>
                <a:spLocks noChangeArrowheads="1"/>
              </p:cNvSpPr>
              <p:nvPr/>
            </p:nvSpPr>
            <p:spPr bwMode="auto">
              <a:xfrm>
                <a:off x="19631025" y="2794000"/>
                <a:ext cx="593725" cy="53975"/>
              </a:xfrm>
              <a:prstGeom prst="rect">
                <a:avLst/>
              </a:prstGeom>
              <a:grpFill/>
              <a:ln w="9525">
                <a:noFill/>
                <a:miter lim="800000"/>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a:cs typeface="Huawei Sans" panose="020C0503030203020204" pitchFamily="34" charset="0"/>
                </a:endParaRPr>
              </a:p>
            </p:txBody>
          </p:sp>
          <p:sp>
            <p:nvSpPr>
              <p:cNvPr id="210" name="Rectangle 135"/>
              <p:cNvSpPr>
                <a:spLocks noChangeArrowheads="1"/>
              </p:cNvSpPr>
              <p:nvPr/>
            </p:nvSpPr>
            <p:spPr bwMode="auto">
              <a:xfrm>
                <a:off x="19719925" y="2870200"/>
                <a:ext cx="412750" cy="50800"/>
              </a:xfrm>
              <a:prstGeom prst="rect">
                <a:avLst/>
              </a:prstGeom>
              <a:grpFill/>
              <a:ln w="9525">
                <a:noFill/>
                <a:miter lim="800000"/>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a:cs typeface="Huawei Sans" panose="020C0503030203020204" pitchFamily="34" charset="0"/>
                </a:endParaRPr>
              </a:p>
            </p:txBody>
          </p:sp>
          <p:sp>
            <p:nvSpPr>
              <p:cNvPr id="211" name="Rectangle 136"/>
              <p:cNvSpPr>
                <a:spLocks noChangeArrowheads="1"/>
              </p:cNvSpPr>
              <p:nvPr/>
            </p:nvSpPr>
            <p:spPr bwMode="auto">
              <a:xfrm>
                <a:off x="19758025" y="2946400"/>
                <a:ext cx="336550" cy="50800"/>
              </a:xfrm>
              <a:prstGeom prst="rect">
                <a:avLst/>
              </a:prstGeom>
              <a:grpFill/>
              <a:ln w="9525">
                <a:noFill/>
                <a:miter lim="800000"/>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a:cs typeface="Huawei Sans" panose="020C0503030203020204" pitchFamily="34" charset="0"/>
                </a:endParaRPr>
              </a:p>
            </p:txBody>
          </p:sp>
          <p:sp>
            <p:nvSpPr>
              <p:cNvPr id="212" name="Freeform 137"/>
              <p:cNvSpPr>
                <a:spLocks/>
              </p:cNvSpPr>
              <p:nvPr/>
            </p:nvSpPr>
            <p:spPr bwMode="auto">
              <a:xfrm>
                <a:off x="19846925" y="1638300"/>
                <a:ext cx="158750" cy="184150"/>
              </a:xfrm>
              <a:custGeom>
                <a:avLst/>
                <a:gdLst/>
                <a:ahLst/>
                <a:cxnLst>
                  <a:cxn ang="0">
                    <a:pos x="80" y="58"/>
                  </a:cxn>
                  <a:cxn ang="0">
                    <a:pos x="100" y="28"/>
                  </a:cxn>
                  <a:cxn ang="0">
                    <a:pos x="64" y="32"/>
                  </a:cxn>
                  <a:cxn ang="0">
                    <a:pos x="50" y="0"/>
                  </a:cxn>
                  <a:cxn ang="0">
                    <a:pos x="36" y="32"/>
                  </a:cxn>
                  <a:cxn ang="0">
                    <a:pos x="0" y="28"/>
                  </a:cxn>
                  <a:cxn ang="0">
                    <a:pos x="22" y="58"/>
                  </a:cxn>
                  <a:cxn ang="0">
                    <a:pos x="0" y="86"/>
                  </a:cxn>
                  <a:cxn ang="0">
                    <a:pos x="36" y="82"/>
                  </a:cxn>
                  <a:cxn ang="0">
                    <a:pos x="50" y="116"/>
                  </a:cxn>
                  <a:cxn ang="0">
                    <a:pos x="64" y="82"/>
                  </a:cxn>
                  <a:cxn ang="0">
                    <a:pos x="100" y="86"/>
                  </a:cxn>
                  <a:cxn ang="0">
                    <a:pos x="80" y="58"/>
                  </a:cxn>
                </a:cxnLst>
                <a:rect l="0" t="0" r="r" b="b"/>
                <a:pathLst>
                  <a:path w="100" h="116">
                    <a:moveTo>
                      <a:pt x="80" y="58"/>
                    </a:moveTo>
                    <a:lnTo>
                      <a:pt x="100" y="28"/>
                    </a:lnTo>
                    <a:lnTo>
                      <a:pt x="64" y="32"/>
                    </a:lnTo>
                    <a:lnTo>
                      <a:pt x="50" y="0"/>
                    </a:lnTo>
                    <a:lnTo>
                      <a:pt x="36" y="32"/>
                    </a:lnTo>
                    <a:lnTo>
                      <a:pt x="0" y="28"/>
                    </a:lnTo>
                    <a:lnTo>
                      <a:pt x="22" y="58"/>
                    </a:lnTo>
                    <a:lnTo>
                      <a:pt x="0" y="86"/>
                    </a:lnTo>
                    <a:lnTo>
                      <a:pt x="36" y="82"/>
                    </a:lnTo>
                    <a:lnTo>
                      <a:pt x="50" y="116"/>
                    </a:lnTo>
                    <a:lnTo>
                      <a:pt x="64" y="82"/>
                    </a:lnTo>
                    <a:lnTo>
                      <a:pt x="100" y="86"/>
                    </a:lnTo>
                    <a:lnTo>
                      <a:pt x="80" y="58"/>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a:cs typeface="Huawei Sans" panose="020C0503030203020204" pitchFamily="34" charset="0"/>
                </a:endParaRPr>
              </a:p>
            </p:txBody>
          </p:sp>
        </p:grpSp>
      </p:grpSp>
      <p:grpSp>
        <p:nvGrpSpPr>
          <p:cNvPr id="222" name="组合 221"/>
          <p:cNvGrpSpPr/>
          <p:nvPr/>
        </p:nvGrpSpPr>
        <p:grpSpPr>
          <a:xfrm>
            <a:off x="4021673" y="4291708"/>
            <a:ext cx="1220730" cy="1062734"/>
            <a:chOff x="3077603" y="4605500"/>
            <a:chExt cx="1221207" cy="1221207"/>
          </a:xfrm>
        </p:grpSpPr>
        <p:sp>
          <p:nvSpPr>
            <p:cNvPr id="223" name="椭圆 222"/>
            <p:cNvSpPr/>
            <p:nvPr/>
          </p:nvSpPr>
          <p:spPr>
            <a:xfrm>
              <a:off x="3077603" y="4605500"/>
              <a:ext cx="1221207" cy="1221207"/>
            </a:xfrm>
            <a:prstGeom prst="ellipse">
              <a:avLst/>
            </a:prstGeom>
            <a:solidFill>
              <a:srgbClr val="00B0F0"/>
            </a:solidFill>
            <a:ln w="25400" cap="flat" cmpd="sng" algn="ctr">
              <a:noFill/>
              <a:prstDash val="solid"/>
            </a:ln>
            <a:effectLst/>
          </p:spPr>
          <p:txBody>
            <a:bodyPr wrap="square" rtlCol="0" anchor="ctr">
              <a:noAutofit/>
            </a:bodyPr>
            <a:lstStyle/>
            <a:p>
              <a:pPr algn="ctr" defTabSz="1218784" fontAlgn="ctr">
                <a:defRPr/>
              </a:pPr>
              <a:endParaRPr lang="en-US"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24" name="Freeform 103"/>
            <p:cNvSpPr>
              <a:spLocks noEditPoints="1"/>
            </p:cNvSpPr>
            <p:nvPr/>
          </p:nvSpPr>
          <p:spPr bwMode="auto">
            <a:xfrm>
              <a:off x="3433291" y="4802766"/>
              <a:ext cx="551729" cy="883084"/>
            </a:xfrm>
            <a:custGeom>
              <a:avLst/>
              <a:gdLst/>
              <a:ahLst/>
              <a:cxnLst>
                <a:cxn ang="0">
                  <a:pos x="160" y="495"/>
                </a:cxn>
                <a:cxn ang="0">
                  <a:pos x="176" y="291"/>
                </a:cxn>
                <a:cxn ang="0">
                  <a:pos x="337" y="771"/>
                </a:cxn>
                <a:cxn ang="0">
                  <a:pos x="79" y="525"/>
                </a:cxn>
                <a:cxn ang="0">
                  <a:pos x="220" y="1196"/>
                </a:cxn>
                <a:cxn ang="0">
                  <a:pos x="105" y="611"/>
                </a:cxn>
                <a:cxn ang="0">
                  <a:pos x="105" y="751"/>
                </a:cxn>
                <a:cxn ang="0">
                  <a:pos x="378" y="678"/>
                </a:cxn>
                <a:cxn ang="0">
                  <a:pos x="296" y="331"/>
                </a:cxn>
                <a:cxn ang="0">
                  <a:pos x="326" y="464"/>
                </a:cxn>
                <a:cxn ang="0">
                  <a:pos x="464" y="624"/>
                </a:cxn>
                <a:cxn ang="0">
                  <a:pos x="542" y="607"/>
                </a:cxn>
                <a:cxn ang="0">
                  <a:pos x="542" y="560"/>
                </a:cxn>
                <a:cxn ang="0">
                  <a:pos x="252" y="60"/>
                </a:cxn>
                <a:cxn ang="0">
                  <a:pos x="255" y="74"/>
                </a:cxn>
                <a:cxn ang="0">
                  <a:pos x="184" y="108"/>
                </a:cxn>
                <a:cxn ang="0">
                  <a:pos x="798" y="160"/>
                </a:cxn>
                <a:cxn ang="0">
                  <a:pos x="162" y="119"/>
                </a:cxn>
                <a:cxn ang="0">
                  <a:pos x="200" y="81"/>
                </a:cxn>
                <a:cxn ang="0">
                  <a:pos x="262" y="101"/>
                </a:cxn>
                <a:cxn ang="0">
                  <a:pos x="263" y="48"/>
                </a:cxn>
                <a:cxn ang="0">
                  <a:pos x="321" y="92"/>
                </a:cxn>
                <a:cxn ang="0">
                  <a:pos x="294" y="119"/>
                </a:cxn>
                <a:cxn ang="0">
                  <a:pos x="339" y="98"/>
                </a:cxn>
                <a:cxn ang="0">
                  <a:pos x="406" y="119"/>
                </a:cxn>
                <a:cxn ang="0">
                  <a:pos x="367" y="48"/>
                </a:cxn>
                <a:cxn ang="0">
                  <a:pos x="404" y="48"/>
                </a:cxn>
                <a:cxn ang="0">
                  <a:pos x="495" y="119"/>
                </a:cxn>
                <a:cxn ang="0">
                  <a:pos x="469" y="48"/>
                </a:cxn>
                <a:cxn ang="0">
                  <a:pos x="543" y="62"/>
                </a:cxn>
                <a:cxn ang="0">
                  <a:pos x="508" y="48"/>
                </a:cxn>
                <a:cxn ang="0">
                  <a:pos x="630" y="63"/>
                </a:cxn>
                <a:cxn ang="0">
                  <a:pos x="593" y="90"/>
                </a:cxn>
                <a:cxn ang="0">
                  <a:pos x="569" y="119"/>
                </a:cxn>
                <a:cxn ang="0">
                  <a:pos x="608" y="97"/>
                </a:cxn>
                <a:cxn ang="0">
                  <a:pos x="631" y="119"/>
                </a:cxn>
                <a:cxn ang="0">
                  <a:pos x="183" y="76"/>
                </a:cxn>
                <a:cxn ang="0">
                  <a:pos x="471" y="89"/>
                </a:cxn>
                <a:cxn ang="0">
                  <a:pos x="457" y="599"/>
                </a:cxn>
                <a:cxn ang="0">
                  <a:pos x="534" y="599"/>
                </a:cxn>
                <a:cxn ang="0">
                  <a:pos x="457" y="552"/>
                </a:cxn>
                <a:cxn ang="0">
                  <a:pos x="311" y="497"/>
                </a:cxn>
                <a:cxn ang="0">
                  <a:pos x="402" y="597"/>
                </a:cxn>
                <a:cxn ang="0">
                  <a:pos x="153" y="413"/>
                </a:cxn>
                <a:cxn ang="0">
                  <a:pos x="153" y="413"/>
                </a:cxn>
                <a:cxn ang="0">
                  <a:pos x="494" y="627"/>
                </a:cxn>
                <a:cxn ang="0">
                  <a:pos x="331" y="523"/>
                </a:cxn>
                <a:cxn ang="0">
                  <a:pos x="144" y="503"/>
                </a:cxn>
                <a:cxn ang="0">
                  <a:pos x="17" y="643"/>
                </a:cxn>
                <a:cxn ang="0">
                  <a:pos x="162" y="1248"/>
                </a:cxn>
                <a:cxn ang="0">
                  <a:pos x="280" y="1248"/>
                </a:cxn>
                <a:cxn ang="0">
                  <a:pos x="113" y="677"/>
                </a:cxn>
                <a:cxn ang="0">
                  <a:pos x="113" y="590"/>
                </a:cxn>
              </a:cxnLst>
              <a:rect l="0" t="0" r="r" b="b"/>
              <a:pathLst>
                <a:path w="798" h="1248">
                  <a:moveTo>
                    <a:pt x="79" y="525"/>
                  </a:moveTo>
                  <a:cubicBezTo>
                    <a:pt x="92" y="514"/>
                    <a:pt x="106" y="506"/>
                    <a:pt x="120" y="501"/>
                  </a:cubicBezTo>
                  <a:cubicBezTo>
                    <a:pt x="122" y="500"/>
                    <a:pt x="125" y="499"/>
                    <a:pt x="128" y="498"/>
                  </a:cubicBezTo>
                  <a:cubicBezTo>
                    <a:pt x="133" y="496"/>
                    <a:pt x="138" y="495"/>
                    <a:pt x="144" y="495"/>
                  </a:cubicBezTo>
                  <a:cubicBezTo>
                    <a:pt x="160" y="495"/>
                    <a:pt x="160" y="495"/>
                    <a:pt x="160" y="495"/>
                  </a:cubicBezTo>
                  <a:cubicBezTo>
                    <a:pt x="160" y="465"/>
                    <a:pt x="160" y="465"/>
                    <a:pt x="160" y="465"/>
                  </a:cubicBezTo>
                  <a:cubicBezTo>
                    <a:pt x="150" y="450"/>
                    <a:pt x="145" y="432"/>
                    <a:pt x="145" y="413"/>
                  </a:cubicBezTo>
                  <a:cubicBezTo>
                    <a:pt x="145" y="394"/>
                    <a:pt x="150" y="376"/>
                    <a:pt x="160" y="361"/>
                  </a:cubicBezTo>
                  <a:cubicBezTo>
                    <a:pt x="160" y="307"/>
                    <a:pt x="160" y="307"/>
                    <a:pt x="160" y="307"/>
                  </a:cubicBezTo>
                  <a:cubicBezTo>
                    <a:pt x="160" y="298"/>
                    <a:pt x="167" y="291"/>
                    <a:pt x="176" y="291"/>
                  </a:cubicBezTo>
                  <a:cubicBezTo>
                    <a:pt x="611" y="291"/>
                    <a:pt x="611" y="291"/>
                    <a:pt x="611" y="291"/>
                  </a:cubicBezTo>
                  <a:cubicBezTo>
                    <a:pt x="620" y="291"/>
                    <a:pt x="627" y="298"/>
                    <a:pt x="627" y="307"/>
                  </a:cubicBezTo>
                  <a:cubicBezTo>
                    <a:pt x="627" y="755"/>
                    <a:pt x="627" y="755"/>
                    <a:pt x="627" y="755"/>
                  </a:cubicBezTo>
                  <a:cubicBezTo>
                    <a:pt x="627" y="764"/>
                    <a:pt x="620" y="771"/>
                    <a:pt x="611" y="771"/>
                  </a:cubicBezTo>
                  <a:cubicBezTo>
                    <a:pt x="337" y="771"/>
                    <a:pt x="337" y="771"/>
                    <a:pt x="337" y="771"/>
                  </a:cubicBezTo>
                  <a:cubicBezTo>
                    <a:pt x="337" y="1196"/>
                    <a:pt x="337" y="1196"/>
                    <a:pt x="337" y="1196"/>
                  </a:cubicBezTo>
                  <a:cubicBezTo>
                    <a:pt x="719" y="1196"/>
                    <a:pt x="719" y="1196"/>
                    <a:pt x="719" y="1196"/>
                  </a:cubicBezTo>
                  <a:cubicBezTo>
                    <a:pt x="719" y="200"/>
                    <a:pt x="719" y="200"/>
                    <a:pt x="719" y="200"/>
                  </a:cubicBezTo>
                  <a:cubicBezTo>
                    <a:pt x="79" y="200"/>
                    <a:pt x="79" y="200"/>
                    <a:pt x="79" y="200"/>
                  </a:cubicBezTo>
                  <a:lnTo>
                    <a:pt x="79" y="525"/>
                  </a:lnTo>
                  <a:close/>
                  <a:moveTo>
                    <a:pt x="220" y="1196"/>
                  </a:moveTo>
                  <a:cubicBezTo>
                    <a:pt x="222" y="1196"/>
                    <a:pt x="222" y="1196"/>
                    <a:pt x="222" y="1196"/>
                  </a:cubicBezTo>
                  <a:cubicBezTo>
                    <a:pt x="222" y="846"/>
                    <a:pt x="222" y="846"/>
                    <a:pt x="222" y="846"/>
                  </a:cubicBezTo>
                  <a:cubicBezTo>
                    <a:pt x="220" y="846"/>
                    <a:pt x="220" y="846"/>
                    <a:pt x="220" y="846"/>
                  </a:cubicBezTo>
                  <a:lnTo>
                    <a:pt x="220" y="1196"/>
                  </a:lnTo>
                  <a:close/>
                  <a:moveTo>
                    <a:pt x="89" y="643"/>
                  </a:moveTo>
                  <a:cubicBezTo>
                    <a:pt x="89" y="646"/>
                    <a:pt x="90" y="647"/>
                    <a:pt x="91" y="650"/>
                  </a:cubicBezTo>
                  <a:cubicBezTo>
                    <a:pt x="92" y="653"/>
                    <a:pt x="95" y="656"/>
                    <a:pt x="99" y="659"/>
                  </a:cubicBezTo>
                  <a:cubicBezTo>
                    <a:pt x="101" y="660"/>
                    <a:pt x="103" y="662"/>
                    <a:pt x="105" y="663"/>
                  </a:cubicBezTo>
                  <a:cubicBezTo>
                    <a:pt x="105" y="611"/>
                    <a:pt x="105" y="611"/>
                    <a:pt x="105" y="611"/>
                  </a:cubicBezTo>
                  <a:cubicBezTo>
                    <a:pt x="101" y="615"/>
                    <a:pt x="98" y="620"/>
                    <a:pt x="96" y="624"/>
                  </a:cubicBezTo>
                  <a:cubicBezTo>
                    <a:pt x="92" y="631"/>
                    <a:pt x="89" y="638"/>
                    <a:pt x="89" y="643"/>
                  </a:cubicBezTo>
                  <a:close/>
                  <a:moveTo>
                    <a:pt x="79" y="1196"/>
                  </a:moveTo>
                  <a:cubicBezTo>
                    <a:pt x="105" y="1196"/>
                    <a:pt x="105" y="1196"/>
                    <a:pt x="105" y="1196"/>
                  </a:cubicBezTo>
                  <a:cubicBezTo>
                    <a:pt x="105" y="751"/>
                    <a:pt x="105" y="751"/>
                    <a:pt x="105" y="751"/>
                  </a:cubicBezTo>
                  <a:cubicBezTo>
                    <a:pt x="95" y="748"/>
                    <a:pt x="87" y="744"/>
                    <a:pt x="79" y="740"/>
                  </a:cubicBezTo>
                  <a:lnTo>
                    <a:pt x="79" y="1196"/>
                  </a:lnTo>
                  <a:close/>
                  <a:moveTo>
                    <a:pt x="518" y="695"/>
                  </a:moveTo>
                  <a:cubicBezTo>
                    <a:pt x="501" y="701"/>
                    <a:pt x="483" y="704"/>
                    <a:pt x="466" y="704"/>
                  </a:cubicBezTo>
                  <a:cubicBezTo>
                    <a:pt x="436" y="704"/>
                    <a:pt x="407" y="695"/>
                    <a:pt x="378" y="678"/>
                  </a:cubicBezTo>
                  <a:cubicBezTo>
                    <a:pt x="364" y="670"/>
                    <a:pt x="350" y="659"/>
                    <a:pt x="337" y="647"/>
                  </a:cubicBezTo>
                  <a:cubicBezTo>
                    <a:pt x="337" y="731"/>
                    <a:pt x="337" y="731"/>
                    <a:pt x="337" y="731"/>
                  </a:cubicBezTo>
                  <a:cubicBezTo>
                    <a:pt x="587" y="731"/>
                    <a:pt x="587" y="731"/>
                    <a:pt x="587" y="731"/>
                  </a:cubicBezTo>
                  <a:cubicBezTo>
                    <a:pt x="587" y="331"/>
                    <a:pt x="587" y="331"/>
                    <a:pt x="587" y="331"/>
                  </a:cubicBezTo>
                  <a:cubicBezTo>
                    <a:pt x="296" y="331"/>
                    <a:pt x="296" y="331"/>
                    <a:pt x="296" y="331"/>
                  </a:cubicBezTo>
                  <a:cubicBezTo>
                    <a:pt x="311" y="341"/>
                    <a:pt x="323" y="354"/>
                    <a:pt x="331" y="370"/>
                  </a:cubicBezTo>
                  <a:cubicBezTo>
                    <a:pt x="535" y="370"/>
                    <a:pt x="535" y="370"/>
                    <a:pt x="535" y="370"/>
                  </a:cubicBezTo>
                  <a:cubicBezTo>
                    <a:pt x="535" y="414"/>
                    <a:pt x="535" y="414"/>
                    <a:pt x="535" y="414"/>
                  </a:cubicBezTo>
                  <a:cubicBezTo>
                    <a:pt x="341" y="414"/>
                    <a:pt x="341" y="414"/>
                    <a:pt x="341" y="414"/>
                  </a:cubicBezTo>
                  <a:cubicBezTo>
                    <a:pt x="341" y="433"/>
                    <a:pt x="335" y="450"/>
                    <a:pt x="326" y="464"/>
                  </a:cubicBezTo>
                  <a:cubicBezTo>
                    <a:pt x="414" y="464"/>
                    <a:pt x="414" y="464"/>
                    <a:pt x="414" y="464"/>
                  </a:cubicBezTo>
                  <a:cubicBezTo>
                    <a:pt x="414" y="605"/>
                    <a:pt x="414" y="605"/>
                    <a:pt x="414" y="605"/>
                  </a:cubicBezTo>
                  <a:cubicBezTo>
                    <a:pt x="413" y="605"/>
                    <a:pt x="413" y="605"/>
                    <a:pt x="413" y="605"/>
                  </a:cubicBezTo>
                  <a:cubicBezTo>
                    <a:pt x="415" y="607"/>
                    <a:pt x="417" y="608"/>
                    <a:pt x="419" y="610"/>
                  </a:cubicBezTo>
                  <a:cubicBezTo>
                    <a:pt x="435" y="619"/>
                    <a:pt x="450" y="624"/>
                    <a:pt x="464" y="624"/>
                  </a:cubicBezTo>
                  <a:cubicBezTo>
                    <a:pt x="467" y="607"/>
                    <a:pt x="467" y="607"/>
                    <a:pt x="467" y="607"/>
                  </a:cubicBezTo>
                  <a:cubicBezTo>
                    <a:pt x="449" y="607"/>
                    <a:pt x="449" y="607"/>
                    <a:pt x="449" y="607"/>
                  </a:cubicBezTo>
                  <a:cubicBezTo>
                    <a:pt x="449" y="580"/>
                    <a:pt x="449" y="580"/>
                    <a:pt x="449" y="580"/>
                  </a:cubicBezTo>
                  <a:cubicBezTo>
                    <a:pt x="542" y="580"/>
                    <a:pt x="542" y="580"/>
                    <a:pt x="542" y="580"/>
                  </a:cubicBezTo>
                  <a:cubicBezTo>
                    <a:pt x="542" y="607"/>
                    <a:pt x="542" y="607"/>
                    <a:pt x="542" y="607"/>
                  </a:cubicBezTo>
                  <a:cubicBezTo>
                    <a:pt x="524" y="607"/>
                    <a:pt x="524" y="607"/>
                    <a:pt x="524" y="607"/>
                  </a:cubicBezTo>
                  <a:cubicBezTo>
                    <a:pt x="527" y="624"/>
                    <a:pt x="527" y="624"/>
                    <a:pt x="527" y="624"/>
                  </a:cubicBezTo>
                  <a:cubicBezTo>
                    <a:pt x="534" y="628"/>
                    <a:pt x="539" y="635"/>
                    <a:pt x="542" y="644"/>
                  </a:cubicBezTo>
                  <a:cubicBezTo>
                    <a:pt x="550" y="664"/>
                    <a:pt x="539" y="687"/>
                    <a:pt x="518" y="695"/>
                  </a:cubicBezTo>
                  <a:close/>
                  <a:moveTo>
                    <a:pt x="542" y="560"/>
                  </a:moveTo>
                  <a:cubicBezTo>
                    <a:pt x="449" y="560"/>
                    <a:pt x="449" y="560"/>
                    <a:pt x="449" y="560"/>
                  </a:cubicBezTo>
                  <a:cubicBezTo>
                    <a:pt x="449" y="464"/>
                    <a:pt x="449" y="464"/>
                    <a:pt x="449" y="464"/>
                  </a:cubicBezTo>
                  <a:cubicBezTo>
                    <a:pt x="542" y="464"/>
                    <a:pt x="542" y="464"/>
                    <a:pt x="542" y="464"/>
                  </a:cubicBezTo>
                  <a:lnTo>
                    <a:pt x="542" y="560"/>
                  </a:lnTo>
                  <a:close/>
                  <a:moveTo>
                    <a:pt x="252" y="60"/>
                  </a:moveTo>
                  <a:cubicBezTo>
                    <a:pt x="251" y="60"/>
                    <a:pt x="251" y="60"/>
                    <a:pt x="251" y="60"/>
                  </a:cubicBezTo>
                  <a:cubicBezTo>
                    <a:pt x="250" y="64"/>
                    <a:pt x="249" y="70"/>
                    <a:pt x="248" y="74"/>
                  </a:cubicBezTo>
                  <a:cubicBezTo>
                    <a:pt x="244" y="89"/>
                    <a:pt x="244" y="89"/>
                    <a:pt x="244" y="89"/>
                  </a:cubicBezTo>
                  <a:cubicBezTo>
                    <a:pt x="260" y="89"/>
                    <a:pt x="260" y="89"/>
                    <a:pt x="260" y="89"/>
                  </a:cubicBezTo>
                  <a:cubicBezTo>
                    <a:pt x="255" y="74"/>
                    <a:pt x="255" y="74"/>
                    <a:pt x="255" y="74"/>
                  </a:cubicBezTo>
                  <a:cubicBezTo>
                    <a:pt x="254" y="70"/>
                    <a:pt x="253" y="64"/>
                    <a:pt x="252" y="60"/>
                  </a:cubicBezTo>
                  <a:close/>
                  <a:moveTo>
                    <a:pt x="183" y="88"/>
                  </a:moveTo>
                  <a:cubicBezTo>
                    <a:pt x="178" y="88"/>
                    <a:pt x="178" y="88"/>
                    <a:pt x="178" y="88"/>
                  </a:cubicBezTo>
                  <a:cubicBezTo>
                    <a:pt x="178" y="108"/>
                    <a:pt x="178" y="108"/>
                    <a:pt x="178" y="108"/>
                  </a:cubicBezTo>
                  <a:cubicBezTo>
                    <a:pt x="179" y="108"/>
                    <a:pt x="181" y="108"/>
                    <a:pt x="184" y="108"/>
                  </a:cubicBezTo>
                  <a:cubicBezTo>
                    <a:pt x="191" y="108"/>
                    <a:pt x="198" y="105"/>
                    <a:pt x="198" y="98"/>
                  </a:cubicBezTo>
                  <a:cubicBezTo>
                    <a:pt x="198" y="90"/>
                    <a:pt x="191" y="88"/>
                    <a:pt x="183" y="88"/>
                  </a:cubicBezTo>
                  <a:close/>
                  <a:moveTo>
                    <a:pt x="0" y="0"/>
                  </a:moveTo>
                  <a:cubicBezTo>
                    <a:pt x="0" y="160"/>
                    <a:pt x="0" y="160"/>
                    <a:pt x="0" y="160"/>
                  </a:cubicBezTo>
                  <a:cubicBezTo>
                    <a:pt x="798" y="160"/>
                    <a:pt x="798" y="160"/>
                    <a:pt x="798" y="160"/>
                  </a:cubicBezTo>
                  <a:cubicBezTo>
                    <a:pt x="798" y="0"/>
                    <a:pt x="798" y="0"/>
                    <a:pt x="798" y="0"/>
                  </a:cubicBezTo>
                  <a:lnTo>
                    <a:pt x="0" y="0"/>
                  </a:lnTo>
                  <a:close/>
                  <a:moveTo>
                    <a:pt x="207" y="113"/>
                  </a:moveTo>
                  <a:cubicBezTo>
                    <a:pt x="202" y="117"/>
                    <a:pt x="193" y="120"/>
                    <a:pt x="179" y="120"/>
                  </a:cubicBezTo>
                  <a:cubicBezTo>
                    <a:pt x="171" y="120"/>
                    <a:pt x="166" y="119"/>
                    <a:pt x="162" y="119"/>
                  </a:cubicBezTo>
                  <a:cubicBezTo>
                    <a:pt x="162" y="49"/>
                    <a:pt x="162" y="49"/>
                    <a:pt x="162" y="49"/>
                  </a:cubicBezTo>
                  <a:cubicBezTo>
                    <a:pt x="166" y="48"/>
                    <a:pt x="175" y="48"/>
                    <a:pt x="183" y="48"/>
                  </a:cubicBezTo>
                  <a:cubicBezTo>
                    <a:pt x="192" y="48"/>
                    <a:pt x="198" y="48"/>
                    <a:pt x="204" y="52"/>
                  </a:cubicBezTo>
                  <a:cubicBezTo>
                    <a:pt x="209" y="54"/>
                    <a:pt x="212" y="59"/>
                    <a:pt x="212" y="66"/>
                  </a:cubicBezTo>
                  <a:cubicBezTo>
                    <a:pt x="212" y="72"/>
                    <a:pt x="208" y="78"/>
                    <a:pt x="200" y="81"/>
                  </a:cubicBezTo>
                  <a:cubicBezTo>
                    <a:pt x="200" y="81"/>
                    <a:pt x="200" y="81"/>
                    <a:pt x="200" y="81"/>
                  </a:cubicBezTo>
                  <a:cubicBezTo>
                    <a:pt x="209" y="83"/>
                    <a:pt x="215" y="89"/>
                    <a:pt x="215" y="98"/>
                  </a:cubicBezTo>
                  <a:cubicBezTo>
                    <a:pt x="215" y="105"/>
                    <a:pt x="212" y="110"/>
                    <a:pt x="207" y="113"/>
                  </a:cubicBezTo>
                  <a:close/>
                  <a:moveTo>
                    <a:pt x="267" y="119"/>
                  </a:moveTo>
                  <a:cubicBezTo>
                    <a:pt x="262" y="101"/>
                    <a:pt x="262" y="101"/>
                    <a:pt x="262" y="101"/>
                  </a:cubicBezTo>
                  <a:cubicBezTo>
                    <a:pt x="242" y="101"/>
                    <a:pt x="242" y="101"/>
                    <a:pt x="242" y="101"/>
                  </a:cubicBezTo>
                  <a:cubicBezTo>
                    <a:pt x="237" y="119"/>
                    <a:pt x="237" y="119"/>
                    <a:pt x="237" y="119"/>
                  </a:cubicBezTo>
                  <a:cubicBezTo>
                    <a:pt x="220" y="119"/>
                    <a:pt x="220" y="119"/>
                    <a:pt x="220" y="119"/>
                  </a:cubicBezTo>
                  <a:cubicBezTo>
                    <a:pt x="242" y="48"/>
                    <a:pt x="242" y="48"/>
                    <a:pt x="242" y="48"/>
                  </a:cubicBezTo>
                  <a:cubicBezTo>
                    <a:pt x="263" y="48"/>
                    <a:pt x="263" y="48"/>
                    <a:pt x="263" y="48"/>
                  </a:cubicBezTo>
                  <a:cubicBezTo>
                    <a:pt x="285" y="119"/>
                    <a:pt x="285" y="119"/>
                    <a:pt x="285" y="119"/>
                  </a:cubicBezTo>
                  <a:lnTo>
                    <a:pt x="267" y="119"/>
                  </a:lnTo>
                  <a:close/>
                  <a:moveTo>
                    <a:pt x="353" y="119"/>
                  </a:moveTo>
                  <a:cubicBezTo>
                    <a:pt x="336" y="119"/>
                    <a:pt x="336" y="119"/>
                    <a:pt x="336" y="119"/>
                  </a:cubicBezTo>
                  <a:cubicBezTo>
                    <a:pt x="321" y="92"/>
                    <a:pt x="321" y="92"/>
                    <a:pt x="321" y="92"/>
                  </a:cubicBezTo>
                  <a:cubicBezTo>
                    <a:pt x="317" y="84"/>
                    <a:pt x="312" y="75"/>
                    <a:pt x="309" y="67"/>
                  </a:cubicBezTo>
                  <a:cubicBezTo>
                    <a:pt x="308" y="67"/>
                    <a:pt x="308" y="67"/>
                    <a:pt x="308" y="67"/>
                  </a:cubicBezTo>
                  <a:cubicBezTo>
                    <a:pt x="309" y="76"/>
                    <a:pt x="309" y="86"/>
                    <a:pt x="309" y="98"/>
                  </a:cubicBezTo>
                  <a:cubicBezTo>
                    <a:pt x="309" y="119"/>
                    <a:pt x="309" y="119"/>
                    <a:pt x="309" y="119"/>
                  </a:cubicBezTo>
                  <a:cubicBezTo>
                    <a:pt x="294" y="119"/>
                    <a:pt x="294" y="119"/>
                    <a:pt x="294" y="119"/>
                  </a:cubicBezTo>
                  <a:cubicBezTo>
                    <a:pt x="294" y="48"/>
                    <a:pt x="294" y="48"/>
                    <a:pt x="294" y="48"/>
                  </a:cubicBezTo>
                  <a:cubicBezTo>
                    <a:pt x="313" y="48"/>
                    <a:pt x="313" y="48"/>
                    <a:pt x="313" y="48"/>
                  </a:cubicBezTo>
                  <a:cubicBezTo>
                    <a:pt x="328" y="74"/>
                    <a:pt x="328" y="74"/>
                    <a:pt x="328" y="74"/>
                  </a:cubicBezTo>
                  <a:cubicBezTo>
                    <a:pt x="332" y="82"/>
                    <a:pt x="336" y="90"/>
                    <a:pt x="339" y="98"/>
                  </a:cubicBezTo>
                  <a:cubicBezTo>
                    <a:pt x="339" y="98"/>
                    <a:pt x="339" y="98"/>
                    <a:pt x="339" y="98"/>
                  </a:cubicBezTo>
                  <a:cubicBezTo>
                    <a:pt x="338" y="89"/>
                    <a:pt x="338" y="79"/>
                    <a:pt x="338" y="69"/>
                  </a:cubicBezTo>
                  <a:cubicBezTo>
                    <a:pt x="338" y="48"/>
                    <a:pt x="338" y="48"/>
                    <a:pt x="338" y="48"/>
                  </a:cubicBezTo>
                  <a:cubicBezTo>
                    <a:pt x="353" y="48"/>
                    <a:pt x="353" y="48"/>
                    <a:pt x="353" y="48"/>
                  </a:cubicBezTo>
                  <a:lnTo>
                    <a:pt x="353" y="119"/>
                  </a:lnTo>
                  <a:close/>
                  <a:moveTo>
                    <a:pt x="406" y="119"/>
                  </a:moveTo>
                  <a:cubicBezTo>
                    <a:pt x="389" y="88"/>
                    <a:pt x="389" y="88"/>
                    <a:pt x="389" y="88"/>
                  </a:cubicBezTo>
                  <a:cubicBezTo>
                    <a:pt x="383" y="96"/>
                    <a:pt x="383" y="96"/>
                    <a:pt x="383" y="96"/>
                  </a:cubicBezTo>
                  <a:cubicBezTo>
                    <a:pt x="383" y="119"/>
                    <a:pt x="383" y="119"/>
                    <a:pt x="383" y="119"/>
                  </a:cubicBezTo>
                  <a:cubicBezTo>
                    <a:pt x="367" y="119"/>
                    <a:pt x="367" y="119"/>
                    <a:pt x="367" y="119"/>
                  </a:cubicBezTo>
                  <a:cubicBezTo>
                    <a:pt x="367" y="48"/>
                    <a:pt x="367" y="48"/>
                    <a:pt x="367" y="48"/>
                  </a:cubicBezTo>
                  <a:cubicBezTo>
                    <a:pt x="383" y="48"/>
                    <a:pt x="383" y="48"/>
                    <a:pt x="383" y="48"/>
                  </a:cubicBezTo>
                  <a:cubicBezTo>
                    <a:pt x="383" y="79"/>
                    <a:pt x="383" y="79"/>
                    <a:pt x="383" y="79"/>
                  </a:cubicBezTo>
                  <a:cubicBezTo>
                    <a:pt x="383" y="79"/>
                    <a:pt x="383" y="79"/>
                    <a:pt x="383" y="79"/>
                  </a:cubicBezTo>
                  <a:cubicBezTo>
                    <a:pt x="384" y="77"/>
                    <a:pt x="386" y="74"/>
                    <a:pt x="388" y="72"/>
                  </a:cubicBezTo>
                  <a:cubicBezTo>
                    <a:pt x="404" y="48"/>
                    <a:pt x="404" y="48"/>
                    <a:pt x="404" y="48"/>
                  </a:cubicBezTo>
                  <a:cubicBezTo>
                    <a:pt x="424" y="48"/>
                    <a:pt x="424" y="48"/>
                    <a:pt x="424" y="48"/>
                  </a:cubicBezTo>
                  <a:cubicBezTo>
                    <a:pt x="400" y="78"/>
                    <a:pt x="400" y="78"/>
                    <a:pt x="400" y="78"/>
                  </a:cubicBezTo>
                  <a:cubicBezTo>
                    <a:pt x="425" y="119"/>
                    <a:pt x="425" y="119"/>
                    <a:pt x="425" y="119"/>
                  </a:cubicBezTo>
                  <a:lnTo>
                    <a:pt x="406" y="119"/>
                  </a:lnTo>
                  <a:close/>
                  <a:moveTo>
                    <a:pt x="495" y="119"/>
                  </a:moveTo>
                  <a:cubicBezTo>
                    <a:pt x="489" y="101"/>
                    <a:pt x="489" y="101"/>
                    <a:pt x="489" y="101"/>
                  </a:cubicBezTo>
                  <a:cubicBezTo>
                    <a:pt x="469" y="101"/>
                    <a:pt x="469" y="101"/>
                    <a:pt x="469" y="101"/>
                  </a:cubicBezTo>
                  <a:cubicBezTo>
                    <a:pt x="464" y="119"/>
                    <a:pt x="464" y="119"/>
                    <a:pt x="464" y="119"/>
                  </a:cubicBezTo>
                  <a:cubicBezTo>
                    <a:pt x="448" y="119"/>
                    <a:pt x="448" y="119"/>
                    <a:pt x="448" y="119"/>
                  </a:cubicBezTo>
                  <a:cubicBezTo>
                    <a:pt x="469" y="48"/>
                    <a:pt x="469" y="48"/>
                    <a:pt x="469" y="48"/>
                  </a:cubicBezTo>
                  <a:cubicBezTo>
                    <a:pt x="490" y="48"/>
                    <a:pt x="490" y="48"/>
                    <a:pt x="490" y="48"/>
                  </a:cubicBezTo>
                  <a:cubicBezTo>
                    <a:pt x="512" y="119"/>
                    <a:pt x="512" y="119"/>
                    <a:pt x="512" y="119"/>
                  </a:cubicBezTo>
                  <a:lnTo>
                    <a:pt x="495" y="119"/>
                  </a:lnTo>
                  <a:close/>
                  <a:moveTo>
                    <a:pt x="562" y="62"/>
                  </a:moveTo>
                  <a:cubicBezTo>
                    <a:pt x="543" y="62"/>
                    <a:pt x="543" y="62"/>
                    <a:pt x="543" y="62"/>
                  </a:cubicBezTo>
                  <a:cubicBezTo>
                    <a:pt x="543" y="119"/>
                    <a:pt x="543" y="119"/>
                    <a:pt x="543" y="119"/>
                  </a:cubicBezTo>
                  <a:cubicBezTo>
                    <a:pt x="527" y="119"/>
                    <a:pt x="527" y="119"/>
                    <a:pt x="527" y="119"/>
                  </a:cubicBezTo>
                  <a:cubicBezTo>
                    <a:pt x="527" y="62"/>
                    <a:pt x="527" y="62"/>
                    <a:pt x="527" y="62"/>
                  </a:cubicBezTo>
                  <a:cubicBezTo>
                    <a:pt x="508" y="62"/>
                    <a:pt x="508" y="62"/>
                    <a:pt x="508" y="62"/>
                  </a:cubicBezTo>
                  <a:cubicBezTo>
                    <a:pt x="508" y="48"/>
                    <a:pt x="508" y="48"/>
                    <a:pt x="508" y="48"/>
                  </a:cubicBezTo>
                  <a:cubicBezTo>
                    <a:pt x="562" y="48"/>
                    <a:pt x="562" y="48"/>
                    <a:pt x="562" y="48"/>
                  </a:cubicBezTo>
                  <a:lnTo>
                    <a:pt x="562" y="62"/>
                  </a:lnTo>
                  <a:close/>
                  <a:moveTo>
                    <a:pt x="631" y="119"/>
                  </a:moveTo>
                  <a:cubicBezTo>
                    <a:pt x="630" y="92"/>
                    <a:pt x="630" y="92"/>
                    <a:pt x="630" y="92"/>
                  </a:cubicBezTo>
                  <a:cubicBezTo>
                    <a:pt x="630" y="83"/>
                    <a:pt x="630" y="73"/>
                    <a:pt x="630" y="63"/>
                  </a:cubicBezTo>
                  <a:cubicBezTo>
                    <a:pt x="629" y="63"/>
                    <a:pt x="629" y="63"/>
                    <a:pt x="629" y="63"/>
                  </a:cubicBezTo>
                  <a:cubicBezTo>
                    <a:pt x="627" y="72"/>
                    <a:pt x="624" y="82"/>
                    <a:pt x="621" y="90"/>
                  </a:cubicBezTo>
                  <a:cubicBezTo>
                    <a:pt x="613" y="118"/>
                    <a:pt x="613" y="118"/>
                    <a:pt x="613" y="118"/>
                  </a:cubicBezTo>
                  <a:cubicBezTo>
                    <a:pt x="600" y="118"/>
                    <a:pt x="600" y="118"/>
                    <a:pt x="600" y="118"/>
                  </a:cubicBezTo>
                  <a:cubicBezTo>
                    <a:pt x="593" y="90"/>
                    <a:pt x="593" y="90"/>
                    <a:pt x="593" y="90"/>
                  </a:cubicBezTo>
                  <a:cubicBezTo>
                    <a:pt x="590" y="82"/>
                    <a:pt x="588" y="72"/>
                    <a:pt x="586" y="63"/>
                  </a:cubicBezTo>
                  <a:cubicBezTo>
                    <a:pt x="586" y="63"/>
                    <a:pt x="586" y="63"/>
                    <a:pt x="586" y="63"/>
                  </a:cubicBezTo>
                  <a:cubicBezTo>
                    <a:pt x="586" y="72"/>
                    <a:pt x="585" y="83"/>
                    <a:pt x="585" y="92"/>
                  </a:cubicBezTo>
                  <a:cubicBezTo>
                    <a:pt x="583" y="119"/>
                    <a:pt x="583" y="119"/>
                    <a:pt x="583" y="119"/>
                  </a:cubicBezTo>
                  <a:cubicBezTo>
                    <a:pt x="569" y="119"/>
                    <a:pt x="569" y="119"/>
                    <a:pt x="569" y="119"/>
                  </a:cubicBezTo>
                  <a:cubicBezTo>
                    <a:pt x="573" y="48"/>
                    <a:pt x="573" y="48"/>
                    <a:pt x="573" y="48"/>
                  </a:cubicBezTo>
                  <a:cubicBezTo>
                    <a:pt x="595" y="48"/>
                    <a:pt x="595" y="48"/>
                    <a:pt x="595" y="48"/>
                  </a:cubicBezTo>
                  <a:cubicBezTo>
                    <a:pt x="601" y="72"/>
                    <a:pt x="601" y="72"/>
                    <a:pt x="601" y="72"/>
                  </a:cubicBezTo>
                  <a:cubicBezTo>
                    <a:pt x="604" y="80"/>
                    <a:pt x="606" y="89"/>
                    <a:pt x="607" y="97"/>
                  </a:cubicBezTo>
                  <a:cubicBezTo>
                    <a:pt x="608" y="97"/>
                    <a:pt x="608" y="97"/>
                    <a:pt x="608" y="97"/>
                  </a:cubicBezTo>
                  <a:cubicBezTo>
                    <a:pt x="610" y="89"/>
                    <a:pt x="612" y="80"/>
                    <a:pt x="615" y="72"/>
                  </a:cubicBezTo>
                  <a:cubicBezTo>
                    <a:pt x="622" y="48"/>
                    <a:pt x="622" y="48"/>
                    <a:pt x="622" y="48"/>
                  </a:cubicBezTo>
                  <a:cubicBezTo>
                    <a:pt x="643" y="48"/>
                    <a:pt x="643" y="48"/>
                    <a:pt x="643" y="48"/>
                  </a:cubicBezTo>
                  <a:cubicBezTo>
                    <a:pt x="647" y="119"/>
                    <a:pt x="647" y="119"/>
                    <a:pt x="647" y="119"/>
                  </a:cubicBezTo>
                  <a:lnTo>
                    <a:pt x="631" y="119"/>
                  </a:lnTo>
                  <a:close/>
                  <a:moveTo>
                    <a:pt x="196" y="67"/>
                  </a:moveTo>
                  <a:cubicBezTo>
                    <a:pt x="196" y="62"/>
                    <a:pt x="192" y="59"/>
                    <a:pt x="185" y="59"/>
                  </a:cubicBezTo>
                  <a:cubicBezTo>
                    <a:pt x="181" y="59"/>
                    <a:pt x="179" y="59"/>
                    <a:pt x="178" y="60"/>
                  </a:cubicBezTo>
                  <a:cubicBezTo>
                    <a:pt x="178" y="76"/>
                    <a:pt x="178" y="76"/>
                    <a:pt x="178" y="76"/>
                  </a:cubicBezTo>
                  <a:cubicBezTo>
                    <a:pt x="183" y="76"/>
                    <a:pt x="183" y="76"/>
                    <a:pt x="183" y="76"/>
                  </a:cubicBezTo>
                  <a:cubicBezTo>
                    <a:pt x="192" y="76"/>
                    <a:pt x="196" y="73"/>
                    <a:pt x="196" y="67"/>
                  </a:cubicBezTo>
                  <a:close/>
                  <a:moveTo>
                    <a:pt x="479" y="60"/>
                  </a:moveTo>
                  <a:cubicBezTo>
                    <a:pt x="479" y="60"/>
                    <a:pt x="479" y="60"/>
                    <a:pt x="479" y="60"/>
                  </a:cubicBezTo>
                  <a:cubicBezTo>
                    <a:pt x="478" y="64"/>
                    <a:pt x="477" y="70"/>
                    <a:pt x="476" y="74"/>
                  </a:cubicBezTo>
                  <a:cubicBezTo>
                    <a:pt x="471" y="89"/>
                    <a:pt x="471" y="89"/>
                    <a:pt x="471" y="89"/>
                  </a:cubicBezTo>
                  <a:cubicBezTo>
                    <a:pt x="487" y="89"/>
                    <a:pt x="487" y="89"/>
                    <a:pt x="487" y="89"/>
                  </a:cubicBezTo>
                  <a:cubicBezTo>
                    <a:pt x="483" y="74"/>
                    <a:pt x="483" y="74"/>
                    <a:pt x="483" y="74"/>
                  </a:cubicBezTo>
                  <a:cubicBezTo>
                    <a:pt x="481" y="70"/>
                    <a:pt x="480" y="64"/>
                    <a:pt x="479" y="60"/>
                  </a:cubicBezTo>
                  <a:close/>
                  <a:moveTo>
                    <a:pt x="457" y="588"/>
                  </a:moveTo>
                  <a:cubicBezTo>
                    <a:pt x="457" y="599"/>
                    <a:pt x="457" y="599"/>
                    <a:pt x="457" y="599"/>
                  </a:cubicBezTo>
                  <a:cubicBezTo>
                    <a:pt x="468" y="599"/>
                    <a:pt x="468" y="599"/>
                    <a:pt x="468" y="599"/>
                  </a:cubicBezTo>
                  <a:cubicBezTo>
                    <a:pt x="469" y="594"/>
                    <a:pt x="469" y="594"/>
                    <a:pt x="469" y="594"/>
                  </a:cubicBezTo>
                  <a:cubicBezTo>
                    <a:pt x="521" y="594"/>
                    <a:pt x="521" y="594"/>
                    <a:pt x="521" y="594"/>
                  </a:cubicBezTo>
                  <a:cubicBezTo>
                    <a:pt x="522" y="599"/>
                    <a:pt x="522" y="599"/>
                    <a:pt x="522" y="599"/>
                  </a:cubicBezTo>
                  <a:cubicBezTo>
                    <a:pt x="534" y="599"/>
                    <a:pt x="534" y="599"/>
                    <a:pt x="534" y="599"/>
                  </a:cubicBezTo>
                  <a:cubicBezTo>
                    <a:pt x="534" y="588"/>
                    <a:pt x="534" y="588"/>
                    <a:pt x="534" y="588"/>
                  </a:cubicBezTo>
                  <a:lnTo>
                    <a:pt x="457" y="588"/>
                  </a:lnTo>
                  <a:close/>
                  <a:moveTo>
                    <a:pt x="534" y="472"/>
                  </a:moveTo>
                  <a:cubicBezTo>
                    <a:pt x="457" y="472"/>
                    <a:pt x="457" y="472"/>
                    <a:pt x="457" y="472"/>
                  </a:cubicBezTo>
                  <a:cubicBezTo>
                    <a:pt x="457" y="552"/>
                    <a:pt x="457" y="552"/>
                    <a:pt x="457" y="552"/>
                  </a:cubicBezTo>
                  <a:cubicBezTo>
                    <a:pt x="534" y="552"/>
                    <a:pt x="534" y="552"/>
                    <a:pt x="534" y="552"/>
                  </a:cubicBezTo>
                  <a:lnTo>
                    <a:pt x="534" y="472"/>
                  </a:lnTo>
                  <a:close/>
                  <a:moveTo>
                    <a:pt x="297" y="495"/>
                  </a:moveTo>
                  <a:cubicBezTo>
                    <a:pt x="298" y="495"/>
                    <a:pt x="298" y="495"/>
                    <a:pt x="298" y="495"/>
                  </a:cubicBezTo>
                  <a:cubicBezTo>
                    <a:pt x="303" y="495"/>
                    <a:pt x="307" y="495"/>
                    <a:pt x="311" y="497"/>
                  </a:cubicBezTo>
                  <a:cubicBezTo>
                    <a:pt x="322" y="500"/>
                    <a:pt x="331" y="507"/>
                    <a:pt x="337" y="517"/>
                  </a:cubicBezTo>
                  <a:cubicBezTo>
                    <a:pt x="338" y="519"/>
                    <a:pt x="338" y="519"/>
                    <a:pt x="338" y="519"/>
                  </a:cubicBezTo>
                  <a:cubicBezTo>
                    <a:pt x="339" y="521"/>
                    <a:pt x="340" y="523"/>
                    <a:pt x="342" y="527"/>
                  </a:cubicBezTo>
                  <a:cubicBezTo>
                    <a:pt x="346" y="532"/>
                    <a:pt x="352" y="542"/>
                    <a:pt x="360" y="552"/>
                  </a:cubicBezTo>
                  <a:cubicBezTo>
                    <a:pt x="368" y="563"/>
                    <a:pt x="383" y="582"/>
                    <a:pt x="402" y="597"/>
                  </a:cubicBezTo>
                  <a:cubicBezTo>
                    <a:pt x="406" y="597"/>
                    <a:pt x="406" y="597"/>
                    <a:pt x="406" y="597"/>
                  </a:cubicBezTo>
                  <a:cubicBezTo>
                    <a:pt x="406" y="472"/>
                    <a:pt x="406" y="472"/>
                    <a:pt x="406" y="472"/>
                  </a:cubicBezTo>
                  <a:cubicBezTo>
                    <a:pt x="321" y="472"/>
                    <a:pt x="321" y="472"/>
                    <a:pt x="321" y="472"/>
                  </a:cubicBezTo>
                  <a:cubicBezTo>
                    <a:pt x="314" y="481"/>
                    <a:pt x="306" y="488"/>
                    <a:pt x="297" y="495"/>
                  </a:cubicBezTo>
                  <a:close/>
                  <a:moveTo>
                    <a:pt x="153" y="413"/>
                  </a:moveTo>
                  <a:cubicBezTo>
                    <a:pt x="153" y="449"/>
                    <a:pt x="174" y="480"/>
                    <a:pt x="205" y="495"/>
                  </a:cubicBezTo>
                  <a:cubicBezTo>
                    <a:pt x="281" y="495"/>
                    <a:pt x="281" y="495"/>
                    <a:pt x="281" y="495"/>
                  </a:cubicBezTo>
                  <a:cubicBezTo>
                    <a:pt x="312" y="480"/>
                    <a:pt x="333" y="449"/>
                    <a:pt x="333" y="413"/>
                  </a:cubicBezTo>
                  <a:cubicBezTo>
                    <a:pt x="333" y="363"/>
                    <a:pt x="293" y="323"/>
                    <a:pt x="243" y="323"/>
                  </a:cubicBezTo>
                  <a:cubicBezTo>
                    <a:pt x="193" y="323"/>
                    <a:pt x="153" y="363"/>
                    <a:pt x="153" y="413"/>
                  </a:cubicBezTo>
                  <a:close/>
                  <a:moveTo>
                    <a:pt x="466" y="696"/>
                  </a:moveTo>
                  <a:cubicBezTo>
                    <a:pt x="466" y="696"/>
                    <a:pt x="466" y="696"/>
                    <a:pt x="466" y="696"/>
                  </a:cubicBezTo>
                  <a:cubicBezTo>
                    <a:pt x="482" y="696"/>
                    <a:pt x="499" y="693"/>
                    <a:pt x="515" y="687"/>
                  </a:cubicBezTo>
                  <a:cubicBezTo>
                    <a:pt x="532" y="681"/>
                    <a:pt x="541" y="663"/>
                    <a:pt x="535" y="646"/>
                  </a:cubicBezTo>
                  <a:cubicBezTo>
                    <a:pt x="529" y="630"/>
                    <a:pt x="510" y="621"/>
                    <a:pt x="494" y="627"/>
                  </a:cubicBezTo>
                  <a:cubicBezTo>
                    <a:pt x="484" y="630"/>
                    <a:pt x="474" y="632"/>
                    <a:pt x="466" y="632"/>
                  </a:cubicBezTo>
                  <a:cubicBezTo>
                    <a:pt x="448" y="632"/>
                    <a:pt x="432" y="626"/>
                    <a:pt x="415" y="616"/>
                  </a:cubicBezTo>
                  <a:cubicBezTo>
                    <a:pt x="391" y="602"/>
                    <a:pt x="369" y="578"/>
                    <a:pt x="353" y="557"/>
                  </a:cubicBezTo>
                  <a:cubicBezTo>
                    <a:pt x="345" y="547"/>
                    <a:pt x="339" y="537"/>
                    <a:pt x="335" y="531"/>
                  </a:cubicBezTo>
                  <a:cubicBezTo>
                    <a:pt x="333" y="527"/>
                    <a:pt x="332" y="525"/>
                    <a:pt x="331" y="523"/>
                  </a:cubicBezTo>
                  <a:cubicBezTo>
                    <a:pt x="330" y="522"/>
                    <a:pt x="330" y="521"/>
                    <a:pt x="330" y="521"/>
                  </a:cubicBezTo>
                  <a:cubicBezTo>
                    <a:pt x="330" y="521"/>
                    <a:pt x="330" y="521"/>
                    <a:pt x="330" y="521"/>
                  </a:cubicBezTo>
                  <a:cubicBezTo>
                    <a:pt x="325" y="512"/>
                    <a:pt x="317" y="507"/>
                    <a:pt x="309" y="504"/>
                  </a:cubicBezTo>
                  <a:cubicBezTo>
                    <a:pt x="306" y="503"/>
                    <a:pt x="302" y="503"/>
                    <a:pt x="298" y="503"/>
                  </a:cubicBezTo>
                  <a:cubicBezTo>
                    <a:pt x="144" y="503"/>
                    <a:pt x="144" y="503"/>
                    <a:pt x="144" y="503"/>
                  </a:cubicBezTo>
                  <a:cubicBezTo>
                    <a:pt x="139" y="503"/>
                    <a:pt x="135" y="504"/>
                    <a:pt x="131" y="505"/>
                  </a:cubicBezTo>
                  <a:cubicBezTo>
                    <a:pt x="128" y="506"/>
                    <a:pt x="125" y="507"/>
                    <a:pt x="123" y="508"/>
                  </a:cubicBezTo>
                  <a:cubicBezTo>
                    <a:pt x="101" y="517"/>
                    <a:pt x="78" y="533"/>
                    <a:pt x="57" y="556"/>
                  </a:cubicBezTo>
                  <a:cubicBezTo>
                    <a:pt x="47" y="567"/>
                    <a:pt x="37" y="580"/>
                    <a:pt x="30" y="594"/>
                  </a:cubicBezTo>
                  <a:cubicBezTo>
                    <a:pt x="23" y="609"/>
                    <a:pt x="17" y="625"/>
                    <a:pt x="17" y="643"/>
                  </a:cubicBezTo>
                  <a:cubicBezTo>
                    <a:pt x="17" y="656"/>
                    <a:pt x="20" y="669"/>
                    <a:pt x="26" y="682"/>
                  </a:cubicBezTo>
                  <a:cubicBezTo>
                    <a:pt x="36" y="700"/>
                    <a:pt x="52" y="716"/>
                    <a:pt x="73" y="728"/>
                  </a:cubicBezTo>
                  <a:cubicBezTo>
                    <a:pt x="84" y="735"/>
                    <a:pt x="98" y="740"/>
                    <a:pt x="113" y="745"/>
                  </a:cubicBezTo>
                  <a:cubicBezTo>
                    <a:pt x="113" y="1199"/>
                    <a:pt x="113" y="1199"/>
                    <a:pt x="113" y="1199"/>
                  </a:cubicBezTo>
                  <a:cubicBezTo>
                    <a:pt x="113" y="1226"/>
                    <a:pt x="135" y="1248"/>
                    <a:pt x="162" y="1248"/>
                  </a:cubicBezTo>
                  <a:cubicBezTo>
                    <a:pt x="190" y="1248"/>
                    <a:pt x="212" y="1226"/>
                    <a:pt x="212" y="1199"/>
                  </a:cubicBezTo>
                  <a:cubicBezTo>
                    <a:pt x="212" y="838"/>
                    <a:pt x="212" y="838"/>
                    <a:pt x="212" y="838"/>
                  </a:cubicBezTo>
                  <a:cubicBezTo>
                    <a:pt x="230" y="838"/>
                    <a:pt x="230" y="838"/>
                    <a:pt x="230" y="838"/>
                  </a:cubicBezTo>
                  <a:cubicBezTo>
                    <a:pt x="230" y="1199"/>
                    <a:pt x="230" y="1199"/>
                    <a:pt x="230" y="1199"/>
                  </a:cubicBezTo>
                  <a:cubicBezTo>
                    <a:pt x="230" y="1226"/>
                    <a:pt x="252" y="1248"/>
                    <a:pt x="280" y="1248"/>
                  </a:cubicBezTo>
                  <a:cubicBezTo>
                    <a:pt x="307" y="1248"/>
                    <a:pt x="329" y="1226"/>
                    <a:pt x="329" y="1199"/>
                  </a:cubicBezTo>
                  <a:cubicBezTo>
                    <a:pt x="329" y="628"/>
                    <a:pt x="329" y="628"/>
                    <a:pt x="329" y="628"/>
                  </a:cubicBezTo>
                  <a:cubicBezTo>
                    <a:pt x="344" y="643"/>
                    <a:pt x="362" y="659"/>
                    <a:pt x="382" y="671"/>
                  </a:cubicBezTo>
                  <a:cubicBezTo>
                    <a:pt x="406" y="685"/>
                    <a:pt x="434" y="696"/>
                    <a:pt x="466" y="696"/>
                  </a:cubicBezTo>
                  <a:close/>
                  <a:moveTo>
                    <a:pt x="113" y="677"/>
                  </a:moveTo>
                  <a:cubicBezTo>
                    <a:pt x="104" y="673"/>
                    <a:pt x="98" y="669"/>
                    <a:pt x="94" y="665"/>
                  </a:cubicBezTo>
                  <a:cubicBezTo>
                    <a:pt x="88" y="660"/>
                    <a:pt x="85" y="656"/>
                    <a:pt x="84" y="653"/>
                  </a:cubicBezTo>
                  <a:cubicBezTo>
                    <a:pt x="82" y="650"/>
                    <a:pt x="81" y="647"/>
                    <a:pt x="81" y="643"/>
                  </a:cubicBezTo>
                  <a:cubicBezTo>
                    <a:pt x="81" y="637"/>
                    <a:pt x="84" y="629"/>
                    <a:pt x="89" y="620"/>
                  </a:cubicBezTo>
                  <a:cubicBezTo>
                    <a:pt x="94" y="610"/>
                    <a:pt x="103" y="599"/>
                    <a:pt x="113" y="590"/>
                  </a:cubicBezTo>
                  <a:lnTo>
                    <a:pt x="113" y="677"/>
                  </a:lnTo>
                  <a:close/>
                </a:path>
              </a:pathLst>
            </a:custGeom>
            <a:solidFill>
              <a:sysClr val="window" lastClr="FFFFFF"/>
            </a:solidFill>
            <a:ln w="9525">
              <a:noFill/>
              <a:round/>
              <a:headEnd/>
              <a:tailEnd/>
            </a:ln>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2399" kern="0" dirty="0">
                <a:solidFill>
                  <a:prstClr val="black"/>
                </a:solidFill>
                <a:latin typeface="Huawei Sans" panose="020C0503030203020204" pitchFamily="34" charset="0"/>
                <a:ea typeface="微软雅黑"/>
                <a:cs typeface="Huawei Sans" panose="020C0503030203020204" pitchFamily="34" charset="0"/>
              </a:endParaRPr>
            </a:p>
          </p:txBody>
        </p:sp>
      </p:grpSp>
      <p:grpSp>
        <p:nvGrpSpPr>
          <p:cNvPr id="225" name="组合 224"/>
          <p:cNvGrpSpPr/>
          <p:nvPr/>
        </p:nvGrpSpPr>
        <p:grpSpPr>
          <a:xfrm>
            <a:off x="9676553" y="4291708"/>
            <a:ext cx="1220730" cy="1062734"/>
            <a:chOff x="9456711" y="4594705"/>
            <a:chExt cx="1221207" cy="1221207"/>
          </a:xfrm>
        </p:grpSpPr>
        <p:sp>
          <p:nvSpPr>
            <p:cNvPr id="226" name="椭圆 225"/>
            <p:cNvSpPr/>
            <p:nvPr/>
          </p:nvSpPr>
          <p:spPr>
            <a:xfrm>
              <a:off x="9456711" y="4594705"/>
              <a:ext cx="1221207" cy="1221207"/>
            </a:xfrm>
            <a:prstGeom prst="ellipse">
              <a:avLst/>
            </a:prstGeom>
            <a:solidFill>
              <a:srgbClr val="00B0F0"/>
            </a:solidFill>
            <a:ln w="25400" cap="flat" cmpd="sng" algn="ctr">
              <a:noFill/>
              <a:prstDash val="solid"/>
            </a:ln>
            <a:effectLst/>
          </p:spPr>
          <p:txBody>
            <a:bodyPr wrap="square" rtlCol="0" anchor="ctr">
              <a:noAutofit/>
            </a:bodyPr>
            <a:lstStyle/>
            <a:p>
              <a:pPr algn="ctr" defTabSz="1218784" fontAlgn="ctr">
                <a:defRPr/>
              </a:pPr>
              <a:endParaRPr lang="en-US"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27" name="Freeform 86"/>
            <p:cNvSpPr>
              <a:spLocks noEditPoints="1"/>
            </p:cNvSpPr>
            <p:nvPr/>
          </p:nvSpPr>
          <p:spPr bwMode="auto">
            <a:xfrm>
              <a:off x="9697987" y="4746028"/>
              <a:ext cx="777270" cy="844006"/>
            </a:xfrm>
            <a:custGeom>
              <a:avLst/>
              <a:gdLst/>
              <a:ahLst/>
              <a:cxnLst>
                <a:cxn ang="0">
                  <a:pos x="3050" y="4257"/>
                </a:cxn>
                <a:cxn ang="0">
                  <a:pos x="2150" y="4908"/>
                </a:cxn>
                <a:cxn ang="0">
                  <a:pos x="1200" y="5408"/>
                </a:cxn>
                <a:cxn ang="0">
                  <a:pos x="2150" y="4657"/>
                </a:cxn>
                <a:cxn ang="0">
                  <a:pos x="1400" y="5709"/>
                </a:cxn>
                <a:cxn ang="0">
                  <a:pos x="2350" y="6360"/>
                </a:cxn>
                <a:cxn ang="0">
                  <a:pos x="3100" y="7061"/>
                </a:cxn>
                <a:cxn ang="0">
                  <a:pos x="2000" y="6360"/>
                </a:cxn>
                <a:cxn ang="0">
                  <a:pos x="3450" y="7912"/>
                </a:cxn>
                <a:cxn ang="0">
                  <a:pos x="750" y="2053"/>
                </a:cxn>
                <a:cxn ang="0">
                  <a:pos x="0" y="1853"/>
                </a:cxn>
                <a:cxn ang="0">
                  <a:pos x="0" y="1552"/>
                </a:cxn>
                <a:cxn ang="0">
                  <a:pos x="2800" y="0"/>
                </a:cxn>
                <a:cxn ang="0">
                  <a:pos x="4100" y="1552"/>
                </a:cxn>
                <a:cxn ang="0">
                  <a:pos x="4350" y="2754"/>
                </a:cxn>
                <a:cxn ang="0">
                  <a:pos x="3100" y="2905"/>
                </a:cxn>
                <a:cxn ang="0">
                  <a:pos x="150" y="8312"/>
                </a:cxn>
                <a:cxn ang="0">
                  <a:pos x="3000" y="3956"/>
                </a:cxn>
                <a:cxn ang="0">
                  <a:pos x="1250" y="2554"/>
                </a:cxn>
                <a:cxn ang="0">
                  <a:pos x="1350" y="1853"/>
                </a:cxn>
                <a:cxn ang="0">
                  <a:pos x="1350" y="1853"/>
                </a:cxn>
                <a:cxn ang="0">
                  <a:pos x="4050" y="852"/>
                </a:cxn>
                <a:cxn ang="0">
                  <a:pos x="3350" y="2053"/>
                </a:cxn>
                <a:cxn ang="0">
                  <a:pos x="1550" y="2053"/>
                </a:cxn>
                <a:cxn ang="0">
                  <a:pos x="2700" y="852"/>
                </a:cxn>
                <a:cxn ang="0">
                  <a:pos x="2650" y="651"/>
                </a:cxn>
                <a:cxn ang="0">
                  <a:pos x="2650" y="651"/>
                </a:cxn>
                <a:cxn ang="0">
                  <a:pos x="9750" y="1252"/>
                </a:cxn>
                <a:cxn ang="0">
                  <a:pos x="9700" y="1653"/>
                </a:cxn>
                <a:cxn ang="0">
                  <a:pos x="11900" y="3956"/>
                </a:cxn>
                <a:cxn ang="0">
                  <a:pos x="12350" y="3956"/>
                </a:cxn>
                <a:cxn ang="0">
                  <a:pos x="12100" y="1653"/>
                </a:cxn>
                <a:cxn ang="0">
                  <a:pos x="12100" y="1653"/>
                </a:cxn>
                <a:cxn ang="0">
                  <a:pos x="8150" y="3556"/>
                </a:cxn>
                <a:cxn ang="0">
                  <a:pos x="8350" y="3956"/>
                </a:cxn>
                <a:cxn ang="0">
                  <a:pos x="12150" y="5859"/>
                </a:cxn>
                <a:cxn ang="0">
                  <a:pos x="8850" y="5659"/>
                </a:cxn>
                <a:cxn ang="0">
                  <a:pos x="6550" y="5308"/>
                </a:cxn>
                <a:cxn ang="0">
                  <a:pos x="6950" y="3004"/>
                </a:cxn>
                <a:cxn ang="0">
                  <a:pos x="9450" y="0"/>
                </a:cxn>
                <a:cxn ang="0">
                  <a:pos x="14850" y="3004"/>
                </a:cxn>
                <a:cxn ang="0">
                  <a:pos x="14850" y="3556"/>
                </a:cxn>
                <a:cxn ang="0">
                  <a:pos x="13450" y="3956"/>
                </a:cxn>
                <a:cxn ang="0">
                  <a:pos x="14600" y="16125"/>
                </a:cxn>
                <a:cxn ang="0">
                  <a:pos x="13000" y="14072"/>
                </a:cxn>
                <a:cxn ang="0">
                  <a:pos x="13000" y="14072"/>
                </a:cxn>
                <a:cxn ang="0">
                  <a:pos x="10300" y="12269"/>
                </a:cxn>
                <a:cxn ang="0">
                  <a:pos x="12500" y="13671"/>
                </a:cxn>
                <a:cxn ang="0">
                  <a:pos x="11050" y="12269"/>
                </a:cxn>
                <a:cxn ang="0">
                  <a:pos x="9150" y="11067"/>
                </a:cxn>
                <a:cxn ang="0">
                  <a:pos x="10700" y="8963"/>
                </a:cxn>
                <a:cxn ang="0">
                  <a:pos x="8750" y="10416"/>
                </a:cxn>
                <a:cxn ang="0">
                  <a:pos x="10700" y="9464"/>
                </a:cxn>
                <a:cxn ang="0">
                  <a:pos x="12400" y="8213"/>
                </a:cxn>
              </a:cxnLst>
              <a:rect l="0" t="0" r="r" b="b"/>
              <a:pathLst>
                <a:path w="14850" h="16125">
                  <a:moveTo>
                    <a:pt x="3050" y="4257"/>
                  </a:moveTo>
                  <a:lnTo>
                    <a:pt x="2350" y="4757"/>
                  </a:lnTo>
                  <a:lnTo>
                    <a:pt x="3150" y="5408"/>
                  </a:lnTo>
                  <a:lnTo>
                    <a:pt x="3050" y="4257"/>
                  </a:lnTo>
                  <a:close/>
                  <a:moveTo>
                    <a:pt x="2150" y="4908"/>
                  </a:moveTo>
                  <a:lnTo>
                    <a:pt x="1350" y="5509"/>
                  </a:lnTo>
                  <a:lnTo>
                    <a:pt x="3000" y="5509"/>
                  </a:lnTo>
                  <a:lnTo>
                    <a:pt x="2150" y="4908"/>
                  </a:lnTo>
                  <a:close/>
                  <a:moveTo>
                    <a:pt x="1200" y="5408"/>
                  </a:moveTo>
                  <a:lnTo>
                    <a:pt x="2000" y="4757"/>
                  </a:lnTo>
                  <a:lnTo>
                    <a:pt x="1300" y="4257"/>
                  </a:lnTo>
                  <a:lnTo>
                    <a:pt x="1200" y="5408"/>
                  </a:lnTo>
                  <a:close/>
                  <a:moveTo>
                    <a:pt x="2150" y="4657"/>
                  </a:moveTo>
                  <a:lnTo>
                    <a:pt x="2850" y="4156"/>
                  </a:lnTo>
                  <a:lnTo>
                    <a:pt x="1500" y="4156"/>
                  </a:lnTo>
                  <a:lnTo>
                    <a:pt x="2150" y="4657"/>
                  </a:lnTo>
                  <a:close/>
                  <a:moveTo>
                    <a:pt x="1400" y="5709"/>
                  </a:moveTo>
                  <a:lnTo>
                    <a:pt x="2150" y="6210"/>
                  </a:lnTo>
                  <a:lnTo>
                    <a:pt x="2950" y="5709"/>
                  </a:lnTo>
                  <a:lnTo>
                    <a:pt x="1400" y="5709"/>
                  </a:lnTo>
                  <a:close/>
                  <a:moveTo>
                    <a:pt x="2350" y="6360"/>
                  </a:moveTo>
                  <a:lnTo>
                    <a:pt x="3350" y="6961"/>
                  </a:lnTo>
                  <a:lnTo>
                    <a:pt x="3200" y="5809"/>
                  </a:lnTo>
                  <a:lnTo>
                    <a:pt x="2350" y="6360"/>
                  </a:lnTo>
                  <a:close/>
                  <a:moveTo>
                    <a:pt x="3100" y="7061"/>
                  </a:moveTo>
                  <a:lnTo>
                    <a:pt x="2150" y="6460"/>
                  </a:lnTo>
                  <a:lnTo>
                    <a:pt x="1200" y="7061"/>
                  </a:lnTo>
                  <a:lnTo>
                    <a:pt x="3100" y="7061"/>
                  </a:lnTo>
                  <a:close/>
                  <a:moveTo>
                    <a:pt x="2000" y="6360"/>
                  </a:moveTo>
                  <a:lnTo>
                    <a:pt x="1150" y="5809"/>
                  </a:lnTo>
                  <a:lnTo>
                    <a:pt x="1000" y="6961"/>
                  </a:lnTo>
                  <a:lnTo>
                    <a:pt x="2000" y="6360"/>
                  </a:lnTo>
                  <a:close/>
                  <a:moveTo>
                    <a:pt x="3400" y="7312"/>
                  </a:moveTo>
                  <a:lnTo>
                    <a:pt x="950" y="7312"/>
                  </a:lnTo>
                  <a:lnTo>
                    <a:pt x="900" y="7912"/>
                  </a:lnTo>
                  <a:lnTo>
                    <a:pt x="3450" y="7912"/>
                  </a:lnTo>
                  <a:lnTo>
                    <a:pt x="3400" y="7312"/>
                  </a:lnTo>
                  <a:close/>
                  <a:moveTo>
                    <a:pt x="700" y="7912"/>
                  </a:moveTo>
                  <a:lnTo>
                    <a:pt x="1250" y="2905"/>
                  </a:lnTo>
                  <a:lnTo>
                    <a:pt x="750" y="2053"/>
                  </a:lnTo>
                  <a:lnTo>
                    <a:pt x="250" y="2053"/>
                  </a:lnTo>
                  <a:lnTo>
                    <a:pt x="250" y="2754"/>
                  </a:lnTo>
                  <a:lnTo>
                    <a:pt x="0" y="2754"/>
                  </a:lnTo>
                  <a:lnTo>
                    <a:pt x="0" y="1853"/>
                  </a:lnTo>
                  <a:lnTo>
                    <a:pt x="600" y="1853"/>
                  </a:lnTo>
                  <a:lnTo>
                    <a:pt x="250" y="1152"/>
                  </a:lnTo>
                  <a:lnTo>
                    <a:pt x="250" y="1552"/>
                  </a:lnTo>
                  <a:lnTo>
                    <a:pt x="0" y="1552"/>
                  </a:lnTo>
                  <a:lnTo>
                    <a:pt x="0" y="651"/>
                  </a:lnTo>
                  <a:lnTo>
                    <a:pt x="1450" y="651"/>
                  </a:lnTo>
                  <a:lnTo>
                    <a:pt x="1550" y="0"/>
                  </a:lnTo>
                  <a:lnTo>
                    <a:pt x="2800" y="0"/>
                  </a:lnTo>
                  <a:lnTo>
                    <a:pt x="2850" y="651"/>
                  </a:lnTo>
                  <a:lnTo>
                    <a:pt x="4350" y="651"/>
                  </a:lnTo>
                  <a:lnTo>
                    <a:pt x="4350" y="1552"/>
                  </a:lnTo>
                  <a:lnTo>
                    <a:pt x="4100" y="1552"/>
                  </a:lnTo>
                  <a:lnTo>
                    <a:pt x="4100" y="1152"/>
                  </a:lnTo>
                  <a:lnTo>
                    <a:pt x="3750" y="1853"/>
                  </a:lnTo>
                  <a:lnTo>
                    <a:pt x="4350" y="1853"/>
                  </a:lnTo>
                  <a:lnTo>
                    <a:pt x="4350" y="2754"/>
                  </a:lnTo>
                  <a:lnTo>
                    <a:pt x="4100" y="2754"/>
                  </a:lnTo>
                  <a:lnTo>
                    <a:pt x="4100" y="2053"/>
                  </a:lnTo>
                  <a:lnTo>
                    <a:pt x="3600" y="2053"/>
                  </a:lnTo>
                  <a:lnTo>
                    <a:pt x="3100" y="2905"/>
                  </a:lnTo>
                  <a:lnTo>
                    <a:pt x="3650" y="7912"/>
                  </a:lnTo>
                  <a:lnTo>
                    <a:pt x="4200" y="7912"/>
                  </a:lnTo>
                  <a:lnTo>
                    <a:pt x="4200" y="8312"/>
                  </a:lnTo>
                  <a:lnTo>
                    <a:pt x="150" y="8312"/>
                  </a:lnTo>
                  <a:lnTo>
                    <a:pt x="150" y="7912"/>
                  </a:lnTo>
                  <a:lnTo>
                    <a:pt x="700" y="7912"/>
                  </a:lnTo>
                  <a:close/>
                  <a:moveTo>
                    <a:pt x="1350" y="3956"/>
                  </a:moveTo>
                  <a:lnTo>
                    <a:pt x="3000" y="3956"/>
                  </a:lnTo>
                  <a:lnTo>
                    <a:pt x="2900" y="3055"/>
                  </a:lnTo>
                  <a:lnTo>
                    <a:pt x="1450" y="3055"/>
                  </a:lnTo>
                  <a:lnTo>
                    <a:pt x="1350" y="3956"/>
                  </a:lnTo>
                  <a:close/>
                  <a:moveTo>
                    <a:pt x="1250" y="2554"/>
                  </a:moveTo>
                  <a:lnTo>
                    <a:pt x="1300" y="2053"/>
                  </a:lnTo>
                  <a:lnTo>
                    <a:pt x="950" y="2053"/>
                  </a:lnTo>
                  <a:lnTo>
                    <a:pt x="1250" y="2554"/>
                  </a:lnTo>
                  <a:close/>
                  <a:moveTo>
                    <a:pt x="1350" y="1853"/>
                  </a:moveTo>
                  <a:lnTo>
                    <a:pt x="1450" y="852"/>
                  </a:lnTo>
                  <a:lnTo>
                    <a:pt x="300" y="852"/>
                  </a:lnTo>
                  <a:lnTo>
                    <a:pt x="850" y="1853"/>
                  </a:lnTo>
                  <a:lnTo>
                    <a:pt x="1350" y="1853"/>
                  </a:lnTo>
                  <a:close/>
                  <a:moveTo>
                    <a:pt x="2900" y="852"/>
                  </a:moveTo>
                  <a:lnTo>
                    <a:pt x="3000" y="1853"/>
                  </a:lnTo>
                  <a:lnTo>
                    <a:pt x="3500" y="1853"/>
                  </a:lnTo>
                  <a:lnTo>
                    <a:pt x="4050" y="852"/>
                  </a:lnTo>
                  <a:lnTo>
                    <a:pt x="2900" y="852"/>
                  </a:lnTo>
                  <a:close/>
                  <a:moveTo>
                    <a:pt x="3000" y="2053"/>
                  </a:moveTo>
                  <a:lnTo>
                    <a:pt x="3100" y="2554"/>
                  </a:lnTo>
                  <a:lnTo>
                    <a:pt x="3350" y="2053"/>
                  </a:lnTo>
                  <a:lnTo>
                    <a:pt x="3000" y="2053"/>
                  </a:lnTo>
                  <a:close/>
                  <a:moveTo>
                    <a:pt x="2900" y="2805"/>
                  </a:moveTo>
                  <a:lnTo>
                    <a:pt x="2800" y="2053"/>
                  </a:lnTo>
                  <a:lnTo>
                    <a:pt x="1550" y="2053"/>
                  </a:lnTo>
                  <a:lnTo>
                    <a:pt x="1450" y="2805"/>
                  </a:lnTo>
                  <a:lnTo>
                    <a:pt x="2900" y="2805"/>
                  </a:lnTo>
                  <a:close/>
                  <a:moveTo>
                    <a:pt x="2800" y="1853"/>
                  </a:moveTo>
                  <a:lnTo>
                    <a:pt x="2700" y="852"/>
                  </a:lnTo>
                  <a:lnTo>
                    <a:pt x="1650" y="852"/>
                  </a:lnTo>
                  <a:lnTo>
                    <a:pt x="1550" y="1853"/>
                  </a:lnTo>
                  <a:lnTo>
                    <a:pt x="2800" y="1853"/>
                  </a:lnTo>
                  <a:close/>
                  <a:moveTo>
                    <a:pt x="2650" y="651"/>
                  </a:moveTo>
                  <a:lnTo>
                    <a:pt x="2600" y="201"/>
                  </a:lnTo>
                  <a:lnTo>
                    <a:pt x="1750" y="201"/>
                  </a:lnTo>
                  <a:lnTo>
                    <a:pt x="1700" y="651"/>
                  </a:lnTo>
                  <a:lnTo>
                    <a:pt x="2650" y="651"/>
                  </a:lnTo>
                  <a:close/>
                  <a:moveTo>
                    <a:pt x="11650" y="1252"/>
                  </a:moveTo>
                  <a:lnTo>
                    <a:pt x="11550" y="401"/>
                  </a:lnTo>
                  <a:lnTo>
                    <a:pt x="9850" y="401"/>
                  </a:lnTo>
                  <a:lnTo>
                    <a:pt x="9750" y="1252"/>
                  </a:lnTo>
                  <a:lnTo>
                    <a:pt x="11650" y="1252"/>
                  </a:lnTo>
                  <a:close/>
                  <a:moveTo>
                    <a:pt x="11900" y="3556"/>
                  </a:moveTo>
                  <a:lnTo>
                    <a:pt x="11700" y="1653"/>
                  </a:lnTo>
                  <a:lnTo>
                    <a:pt x="9700" y="1653"/>
                  </a:lnTo>
                  <a:lnTo>
                    <a:pt x="9500" y="3556"/>
                  </a:lnTo>
                  <a:lnTo>
                    <a:pt x="11900" y="3556"/>
                  </a:lnTo>
                  <a:close/>
                  <a:moveTo>
                    <a:pt x="12100" y="5458"/>
                  </a:moveTo>
                  <a:lnTo>
                    <a:pt x="11900" y="3956"/>
                  </a:lnTo>
                  <a:lnTo>
                    <a:pt x="9450" y="3956"/>
                  </a:lnTo>
                  <a:lnTo>
                    <a:pt x="9300" y="5458"/>
                  </a:lnTo>
                  <a:lnTo>
                    <a:pt x="12100" y="5458"/>
                  </a:lnTo>
                  <a:close/>
                  <a:moveTo>
                    <a:pt x="12350" y="3956"/>
                  </a:moveTo>
                  <a:lnTo>
                    <a:pt x="12450" y="4957"/>
                  </a:lnTo>
                  <a:lnTo>
                    <a:pt x="13000" y="3956"/>
                  </a:lnTo>
                  <a:lnTo>
                    <a:pt x="12350" y="3956"/>
                  </a:lnTo>
                  <a:close/>
                  <a:moveTo>
                    <a:pt x="12100" y="1653"/>
                  </a:moveTo>
                  <a:lnTo>
                    <a:pt x="12300" y="3556"/>
                  </a:lnTo>
                  <a:lnTo>
                    <a:pt x="13250" y="3556"/>
                  </a:lnTo>
                  <a:lnTo>
                    <a:pt x="14300" y="1653"/>
                  </a:lnTo>
                  <a:lnTo>
                    <a:pt x="12100" y="1653"/>
                  </a:lnTo>
                  <a:close/>
                  <a:moveTo>
                    <a:pt x="9100" y="3556"/>
                  </a:moveTo>
                  <a:lnTo>
                    <a:pt x="9300" y="1653"/>
                  </a:lnTo>
                  <a:lnTo>
                    <a:pt x="7100" y="1653"/>
                  </a:lnTo>
                  <a:lnTo>
                    <a:pt x="8150" y="3556"/>
                  </a:lnTo>
                  <a:lnTo>
                    <a:pt x="9100" y="3556"/>
                  </a:lnTo>
                  <a:close/>
                  <a:moveTo>
                    <a:pt x="8950" y="4957"/>
                  </a:moveTo>
                  <a:lnTo>
                    <a:pt x="9050" y="3956"/>
                  </a:lnTo>
                  <a:lnTo>
                    <a:pt x="8350" y="3956"/>
                  </a:lnTo>
                  <a:lnTo>
                    <a:pt x="8950" y="4957"/>
                  </a:lnTo>
                  <a:close/>
                  <a:moveTo>
                    <a:pt x="9050" y="7661"/>
                  </a:moveTo>
                  <a:lnTo>
                    <a:pt x="12300" y="7661"/>
                  </a:lnTo>
                  <a:lnTo>
                    <a:pt x="12150" y="5859"/>
                  </a:lnTo>
                  <a:lnTo>
                    <a:pt x="9250" y="5859"/>
                  </a:lnTo>
                  <a:lnTo>
                    <a:pt x="9050" y="7661"/>
                  </a:lnTo>
                  <a:close/>
                  <a:moveTo>
                    <a:pt x="7850" y="15324"/>
                  </a:moveTo>
                  <a:lnTo>
                    <a:pt x="8850" y="5659"/>
                  </a:lnTo>
                  <a:lnTo>
                    <a:pt x="7900" y="3956"/>
                  </a:lnTo>
                  <a:lnTo>
                    <a:pt x="6950" y="3956"/>
                  </a:lnTo>
                  <a:lnTo>
                    <a:pt x="6950" y="5308"/>
                  </a:lnTo>
                  <a:lnTo>
                    <a:pt x="6550" y="5308"/>
                  </a:lnTo>
                  <a:lnTo>
                    <a:pt x="6550" y="3556"/>
                  </a:lnTo>
                  <a:lnTo>
                    <a:pt x="7700" y="3556"/>
                  </a:lnTo>
                  <a:lnTo>
                    <a:pt x="6950" y="2203"/>
                  </a:lnTo>
                  <a:lnTo>
                    <a:pt x="6950" y="3004"/>
                  </a:lnTo>
                  <a:lnTo>
                    <a:pt x="6550" y="3004"/>
                  </a:lnTo>
                  <a:lnTo>
                    <a:pt x="6550" y="1252"/>
                  </a:lnTo>
                  <a:lnTo>
                    <a:pt x="9350" y="1252"/>
                  </a:lnTo>
                  <a:lnTo>
                    <a:pt x="9450" y="0"/>
                  </a:lnTo>
                  <a:lnTo>
                    <a:pt x="11900" y="0"/>
                  </a:lnTo>
                  <a:lnTo>
                    <a:pt x="12050" y="1252"/>
                  </a:lnTo>
                  <a:lnTo>
                    <a:pt x="14850" y="1252"/>
                  </a:lnTo>
                  <a:lnTo>
                    <a:pt x="14850" y="3004"/>
                  </a:lnTo>
                  <a:lnTo>
                    <a:pt x="14451" y="3004"/>
                  </a:lnTo>
                  <a:lnTo>
                    <a:pt x="14451" y="2203"/>
                  </a:lnTo>
                  <a:lnTo>
                    <a:pt x="13700" y="3556"/>
                  </a:lnTo>
                  <a:lnTo>
                    <a:pt x="14850" y="3556"/>
                  </a:lnTo>
                  <a:lnTo>
                    <a:pt x="14850" y="5308"/>
                  </a:lnTo>
                  <a:lnTo>
                    <a:pt x="14451" y="5308"/>
                  </a:lnTo>
                  <a:lnTo>
                    <a:pt x="14451" y="3956"/>
                  </a:lnTo>
                  <a:lnTo>
                    <a:pt x="13450" y="3956"/>
                  </a:lnTo>
                  <a:lnTo>
                    <a:pt x="12500" y="5659"/>
                  </a:lnTo>
                  <a:lnTo>
                    <a:pt x="13550" y="15324"/>
                  </a:lnTo>
                  <a:lnTo>
                    <a:pt x="14600" y="15324"/>
                  </a:lnTo>
                  <a:lnTo>
                    <a:pt x="14600" y="16125"/>
                  </a:lnTo>
                  <a:lnTo>
                    <a:pt x="6750" y="16125"/>
                  </a:lnTo>
                  <a:lnTo>
                    <a:pt x="6750" y="15324"/>
                  </a:lnTo>
                  <a:lnTo>
                    <a:pt x="7850" y="15324"/>
                  </a:lnTo>
                  <a:close/>
                  <a:moveTo>
                    <a:pt x="13000" y="14072"/>
                  </a:moveTo>
                  <a:lnTo>
                    <a:pt x="8350" y="14072"/>
                  </a:lnTo>
                  <a:lnTo>
                    <a:pt x="8250" y="15324"/>
                  </a:lnTo>
                  <a:lnTo>
                    <a:pt x="13150" y="15324"/>
                  </a:lnTo>
                  <a:lnTo>
                    <a:pt x="13000" y="14072"/>
                  </a:lnTo>
                  <a:close/>
                  <a:moveTo>
                    <a:pt x="10300" y="12269"/>
                  </a:moveTo>
                  <a:lnTo>
                    <a:pt x="8650" y="11217"/>
                  </a:lnTo>
                  <a:lnTo>
                    <a:pt x="8450" y="13470"/>
                  </a:lnTo>
                  <a:lnTo>
                    <a:pt x="10300" y="12269"/>
                  </a:lnTo>
                  <a:close/>
                  <a:moveTo>
                    <a:pt x="12500" y="13671"/>
                  </a:moveTo>
                  <a:lnTo>
                    <a:pt x="10700" y="12519"/>
                  </a:lnTo>
                  <a:lnTo>
                    <a:pt x="8850" y="13671"/>
                  </a:lnTo>
                  <a:lnTo>
                    <a:pt x="12500" y="13671"/>
                  </a:lnTo>
                  <a:close/>
                  <a:moveTo>
                    <a:pt x="11050" y="12269"/>
                  </a:moveTo>
                  <a:lnTo>
                    <a:pt x="12950" y="13470"/>
                  </a:lnTo>
                  <a:lnTo>
                    <a:pt x="12700" y="11217"/>
                  </a:lnTo>
                  <a:lnTo>
                    <a:pt x="11050" y="12269"/>
                  </a:lnTo>
                  <a:close/>
                  <a:moveTo>
                    <a:pt x="9150" y="11067"/>
                  </a:moveTo>
                  <a:lnTo>
                    <a:pt x="10700" y="12018"/>
                  </a:lnTo>
                  <a:lnTo>
                    <a:pt x="12200" y="11067"/>
                  </a:lnTo>
                  <a:lnTo>
                    <a:pt x="9150" y="11067"/>
                  </a:lnTo>
                  <a:close/>
                  <a:moveTo>
                    <a:pt x="10700" y="8963"/>
                  </a:moveTo>
                  <a:lnTo>
                    <a:pt x="11950" y="8063"/>
                  </a:lnTo>
                  <a:lnTo>
                    <a:pt x="9400" y="8063"/>
                  </a:lnTo>
                  <a:lnTo>
                    <a:pt x="10700" y="8963"/>
                  </a:lnTo>
                  <a:close/>
                  <a:moveTo>
                    <a:pt x="8750" y="10416"/>
                  </a:moveTo>
                  <a:lnTo>
                    <a:pt x="10350" y="9214"/>
                  </a:lnTo>
                  <a:lnTo>
                    <a:pt x="9000" y="8213"/>
                  </a:lnTo>
                  <a:lnTo>
                    <a:pt x="8750" y="10416"/>
                  </a:lnTo>
                  <a:close/>
                  <a:moveTo>
                    <a:pt x="10700" y="9464"/>
                  </a:moveTo>
                  <a:lnTo>
                    <a:pt x="9100" y="10667"/>
                  </a:lnTo>
                  <a:lnTo>
                    <a:pt x="12300" y="10667"/>
                  </a:lnTo>
                  <a:lnTo>
                    <a:pt x="10700" y="9464"/>
                  </a:lnTo>
                  <a:close/>
                  <a:moveTo>
                    <a:pt x="12400" y="8213"/>
                  </a:moveTo>
                  <a:lnTo>
                    <a:pt x="11050" y="9214"/>
                  </a:lnTo>
                  <a:lnTo>
                    <a:pt x="12600" y="10416"/>
                  </a:lnTo>
                  <a:lnTo>
                    <a:pt x="12400" y="8213"/>
                  </a:lnTo>
                  <a:close/>
                </a:path>
              </a:pathLst>
            </a:custGeom>
            <a:solidFill>
              <a:sysClr val="window" lastClr="FFFFFF"/>
            </a:solidFill>
            <a:ln>
              <a:noFill/>
            </a:ln>
            <a:effectLst/>
          </p:spPr>
          <p:txBody>
            <a:bodyPr vert="horz" wrap="square" lIns="91404" tIns="45702" rIns="91404" bIns="45702" numCol="1" rtlCol="0" anchor="t" anchorCtr="0" compatLnSpc="1">
              <a:prstTxWarp prst="textNoShape">
                <a:avLst/>
              </a:prstTxWarp>
              <a:noAutofit/>
            </a:bodyPr>
            <a:lstStyle/>
            <a:p>
              <a:pPr defTabSz="1218784" fontAlgn="ctr">
                <a:buClr>
                  <a:srgbClr val="CC9900"/>
                </a:buClr>
                <a:buFont typeface="Wingdings" pitchFamily="2" charset="2"/>
                <a:buChar char="n"/>
                <a:defRPr/>
              </a:pPr>
              <a:endParaRPr lang="en-US" altLang="zh-CN" sz="2399" kern="0" dirty="0">
                <a:solidFill>
                  <a:prstClr val="black"/>
                </a:solidFill>
                <a:latin typeface="Huawei Sans" panose="020C0503030203020204" pitchFamily="34" charset="0"/>
                <a:ea typeface="宋体" charset="-122"/>
                <a:cs typeface="Huawei Sans" panose="020C0503030203020204" pitchFamily="34" charset="0"/>
              </a:endParaRPr>
            </a:p>
          </p:txBody>
        </p:sp>
      </p:grpSp>
      <p:grpSp>
        <p:nvGrpSpPr>
          <p:cNvPr id="228" name="组合 227"/>
          <p:cNvGrpSpPr/>
          <p:nvPr/>
        </p:nvGrpSpPr>
        <p:grpSpPr>
          <a:xfrm>
            <a:off x="7009578" y="4291708"/>
            <a:ext cx="1220730" cy="1062734"/>
            <a:chOff x="5199932" y="4656020"/>
            <a:chExt cx="1221207" cy="1221207"/>
          </a:xfrm>
        </p:grpSpPr>
        <p:sp>
          <p:nvSpPr>
            <p:cNvPr id="229" name="椭圆 228"/>
            <p:cNvSpPr/>
            <p:nvPr/>
          </p:nvSpPr>
          <p:spPr>
            <a:xfrm>
              <a:off x="5199932" y="4656020"/>
              <a:ext cx="1221207" cy="1221207"/>
            </a:xfrm>
            <a:prstGeom prst="ellipse">
              <a:avLst/>
            </a:prstGeom>
            <a:solidFill>
              <a:srgbClr val="00B0F0"/>
            </a:solidFill>
            <a:ln w="25400" cap="flat" cmpd="sng" algn="ctr">
              <a:noFill/>
              <a:prstDash val="solid"/>
            </a:ln>
            <a:effectLst/>
          </p:spPr>
          <p:txBody>
            <a:bodyPr wrap="square" rtlCol="0" anchor="ctr">
              <a:noAutofit/>
            </a:bodyPr>
            <a:lstStyle/>
            <a:p>
              <a:pPr algn="ctr" defTabSz="1218784" fontAlgn="ctr">
                <a:defRPr/>
              </a:pPr>
              <a:endParaRPr lang="en-US" sz="2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230" name="组合 32"/>
            <p:cNvGrpSpPr/>
            <p:nvPr/>
          </p:nvGrpSpPr>
          <p:grpSpPr>
            <a:xfrm>
              <a:off x="5455437" y="4806015"/>
              <a:ext cx="786166" cy="784019"/>
              <a:chOff x="155575" y="3009900"/>
              <a:chExt cx="1162050" cy="1158875"/>
            </a:xfrm>
            <a:solidFill>
              <a:sysClr val="window" lastClr="FFFFFF"/>
            </a:solidFill>
          </p:grpSpPr>
          <p:sp>
            <p:nvSpPr>
              <p:cNvPr id="231" name="Freeform 21"/>
              <p:cNvSpPr>
                <a:spLocks/>
              </p:cNvSpPr>
              <p:nvPr/>
            </p:nvSpPr>
            <p:spPr bwMode="auto">
              <a:xfrm>
                <a:off x="523875" y="3009900"/>
                <a:ext cx="390525" cy="355600"/>
              </a:xfrm>
              <a:custGeom>
                <a:avLst/>
                <a:gdLst/>
                <a:ahLst/>
                <a:cxnLst>
                  <a:cxn ang="0">
                    <a:pos x="5412" y="4928"/>
                  </a:cxn>
                  <a:cxn ang="0">
                    <a:pos x="4048" y="3256"/>
                  </a:cxn>
                  <a:cxn ang="0">
                    <a:pos x="3080" y="2024"/>
                  </a:cxn>
                  <a:cxn ang="0">
                    <a:pos x="3080" y="0"/>
                  </a:cxn>
                  <a:cxn ang="0">
                    <a:pos x="2376" y="0"/>
                  </a:cxn>
                  <a:cxn ang="0">
                    <a:pos x="2376" y="1980"/>
                  </a:cxn>
                  <a:cxn ang="0">
                    <a:pos x="1320" y="3256"/>
                  </a:cxn>
                  <a:cxn ang="0">
                    <a:pos x="0" y="4928"/>
                  </a:cxn>
                  <a:cxn ang="0">
                    <a:pos x="2684" y="4928"/>
                  </a:cxn>
                  <a:cxn ang="0">
                    <a:pos x="5412" y="4928"/>
                  </a:cxn>
                </a:cxnLst>
                <a:rect l="0" t="0" r="r" b="b"/>
                <a:pathLst>
                  <a:path w="5412" h="4928">
                    <a:moveTo>
                      <a:pt x="5412" y="4928"/>
                    </a:moveTo>
                    <a:lnTo>
                      <a:pt x="4048" y="3256"/>
                    </a:lnTo>
                    <a:lnTo>
                      <a:pt x="3080" y="2024"/>
                    </a:lnTo>
                    <a:lnTo>
                      <a:pt x="3080" y="0"/>
                    </a:lnTo>
                    <a:lnTo>
                      <a:pt x="2376" y="0"/>
                    </a:lnTo>
                    <a:lnTo>
                      <a:pt x="2376" y="1980"/>
                    </a:lnTo>
                    <a:lnTo>
                      <a:pt x="1320" y="3256"/>
                    </a:lnTo>
                    <a:lnTo>
                      <a:pt x="0" y="4928"/>
                    </a:lnTo>
                    <a:lnTo>
                      <a:pt x="2684" y="4928"/>
                    </a:lnTo>
                    <a:lnTo>
                      <a:pt x="5412" y="4928"/>
                    </a:lnTo>
                    <a:close/>
                  </a:path>
                </a:pathLst>
              </a:custGeom>
              <a:grpFill/>
              <a:ln>
                <a:noFill/>
              </a:ln>
              <a:effectLst/>
            </p:spPr>
            <p:txBody>
              <a:bodyPr vert="horz" wrap="square" lIns="91404" tIns="45702" rIns="91404" bIns="45702" numCol="1" rtlCol="0" anchor="t" anchorCtr="0" compatLnSpc="1">
                <a:prstTxWarp prst="textNoShape">
                  <a:avLst/>
                </a:prstTxWarp>
                <a:noAutofit/>
              </a:bodyPr>
              <a:lstStyle/>
              <a:p>
                <a:pPr defTabSz="1218784" fontAlgn="ctr">
                  <a:buClr>
                    <a:srgbClr val="CC9900"/>
                  </a:buClr>
                  <a:buFont typeface="Wingdings" pitchFamily="2" charset="2"/>
                  <a:buChar char="n"/>
                  <a:defRPr/>
                </a:pPr>
                <a:endParaRPr lang="en-US" altLang="zh-CN" sz="2399" kern="0" dirty="0">
                  <a:solidFill>
                    <a:prstClr val="black"/>
                  </a:solidFill>
                  <a:latin typeface="Huawei Sans" panose="020C0503030203020204" pitchFamily="34" charset="0"/>
                  <a:ea typeface="宋体" charset="-122"/>
                  <a:cs typeface="Huawei Sans" panose="020C0503030203020204" pitchFamily="34" charset="0"/>
                </a:endParaRPr>
              </a:p>
            </p:txBody>
          </p:sp>
          <p:sp>
            <p:nvSpPr>
              <p:cNvPr id="232" name="Freeform 22"/>
              <p:cNvSpPr>
                <a:spLocks noEditPoints="1"/>
              </p:cNvSpPr>
              <p:nvPr/>
            </p:nvSpPr>
            <p:spPr bwMode="auto">
              <a:xfrm>
                <a:off x="155575" y="3375025"/>
                <a:ext cx="1162050" cy="793750"/>
              </a:xfrm>
              <a:custGeom>
                <a:avLst/>
                <a:gdLst/>
                <a:ahLst/>
                <a:cxnLst>
                  <a:cxn ang="0">
                    <a:pos x="11836" y="2420"/>
                  </a:cxn>
                  <a:cxn ang="0">
                    <a:pos x="10780" y="528"/>
                  </a:cxn>
                  <a:cxn ang="0">
                    <a:pos x="3784" y="9724"/>
                  </a:cxn>
                  <a:cxn ang="0">
                    <a:pos x="0" y="11000"/>
                  </a:cxn>
                  <a:cxn ang="0">
                    <a:pos x="14388" y="9724"/>
                  </a:cxn>
                  <a:cxn ang="0">
                    <a:pos x="528" y="5544"/>
                  </a:cxn>
                  <a:cxn ang="0">
                    <a:pos x="1056" y="3960"/>
                  </a:cxn>
                  <a:cxn ang="0">
                    <a:pos x="1056" y="3344"/>
                  </a:cxn>
                  <a:cxn ang="0">
                    <a:pos x="1320" y="7260"/>
                  </a:cxn>
                  <a:cxn ang="0">
                    <a:pos x="1804" y="7260"/>
                  </a:cxn>
                  <a:cxn ang="0">
                    <a:pos x="1320" y="5544"/>
                  </a:cxn>
                  <a:cxn ang="0">
                    <a:pos x="1804" y="5060"/>
                  </a:cxn>
                  <a:cxn ang="0">
                    <a:pos x="1804" y="4444"/>
                  </a:cxn>
                  <a:cxn ang="0">
                    <a:pos x="2112" y="6160"/>
                  </a:cxn>
                  <a:cxn ang="0">
                    <a:pos x="2640" y="6160"/>
                  </a:cxn>
                  <a:cxn ang="0">
                    <a:pos x="2112" y="3344"/>
                  </a:cxn>
                  <a:cxn ang="0">
                    <a:pos x="3432" y="7260"/>
                  </a:cxn>
                  <a:cxn ang="0">
                    <a:pos x="3432" y="6644"/>
                  </a:cxn>
                  <a:cxn ang="0">
                    <a:pos x="2904" y="5060"/>
                  </a:cxn>
                  <a:cxn ang="0">
                    <a:pos x="3432" y="5060"/>
                  </a:cxn>
                  <a:cxn ang="0">
                    <a:pos x="2904" y="3344"/>
                  </a:cxn>
                  <a:cxn ang="0">
                    <a:pos x="6336" y="8096"/>
                  </a:cxn>
                  <a:cxn ang="0">
                    <a:pos x="6336" y="7084"/>
                  </a:cxn>
                  <a:cxn ang="0">
                    <a:pos x="5544" y="6336"/>
                  </a:cxn>
                  <a:cxn ang="0">
                    <a:pos x="6336" y="6336"/>
                  </a:cxn>
                  <a:cxn ang="0">
                    <a:pos x="5544" y="3476"/>
                  </a:cxn>
                  <a:cxn ang="0">
                    <a:pos x="6336" y="2684"/>
                  </a:cxn>
                  <a:cxn ang="0">
                    <a:pos x="6336" y="1672"/>
                  </a:cxn>
                  <a:cxn ang="0">
                    <a:pos x="6820" y="4488"/>
                  </a:cxn>
                  <a:cxn ang="0">
                    <a:pos x="7612" y="4488"/>
                  </a:cxn>
                  <a:cxn ang="0">
                    <a:pos x="8008" y="7084"/>
                  </a:cxn>
                  <a:cxn ang="0">
                    <a:pos x="8844" y="4488"/>
                  </a:cxn>
                  <a:cxn ang="0">
                    <a:pos x="8844" y="3476"/>
                  </a:cxn>
                  <a:cxn ang="0">
                    <a:pos x="8008" y="2684"/>
                  </a:cxn>
                  <a:cxn ang="0">
                    <a:pos x="8844" y="2684"/>
                  </a:cxn>
                  <a:cxn ang="0">
                    <a:pos x="9240" y="5324"/>
                  </a:cxn>
                  <a:cxn ang="0">
                    <a:pos x="10076" y="4488"/>
                  </a:cxn>
                  <a:cxn ang="0">
                    <a:pos x="10076" y="3476"/>
                  </a:cxn>
                  <a:cxn ang="0">
                    <a:pos x="9240" y="2684"/>
                  </a:cxn>
                  <a:cxn ang="0">
                    <a:pos x="10076" y="2684"/>
                  </a:cxn>
                  <a:cxn ang="0">
                    <a:pos x="12276" y="7084"/>
                  </a:cxn>
                  <a:cxn ang="0">
                    <a:pos x="12892" y="6512"/>
                  </a:cxn>
                  <a:cxn ang="0">
                    <a:pos x="12892" y="5720"/>
                  </a:cxn>
                  <a:cxn ang="0">
                    <a:pos x="12276" y="3784"/>
                  </a:cxn>
                  <a:cxn ang="0">
                    <a:pos x="12892" y="3784"/>
                  </a:cxn>
                  <a:cxn ang="0">
                    <a:pos x="13244" y="4356"/>
                  </a:cxn>
                  <a:cxn ang="0">
                    <a:pos x="13860" y="3784"/>
                  </a:cxn>
                  <a:cxn ang="0">
                    <a:pos x="13860" y="2992"/>
                  </a:cxn>
                </a:cxnLst>
                <a:rect l="0" t="0" r="r" b="b"/>
                <a:pathLst>
                  <a:path w="16104" h="11000">
                    <a:moveTo>
                      <a:pt x="14388" y="9724"/>
                    </a:moveTo>
                    <a:lnTo>
                      <a:pt x="14388" y="2420"/>
                    </a:lnTo>
                    <a:lnTo>
                      <a:pt x="11836" y="2420"/>
                    </a:lnTo>
                    <a:lnTo>
                      <a:pt x="11836" y="9724"/>
                    </a:lnTo>
                    <a:lnTo>
                      <a:pt x="10780" y="9724"/>
                    </a:lnTo>
                    <a:lnTo>
                      <a:pt x="10780" y="528"/>
                    </a:lnTo>
                    <a:lnTo>
                      <a:pt x="4884" y="528"/>
                    </a:lnTo>
                    <a:lnTo>
                      <a:pt x="4884" y="9724"/>
                    </a:lnTo>
                    <a:lnTo>
                      <a:pt x="3784" y="9724"/>
                    </a:lnTo>
                    <a:lnTo>
                      <a:pt x="3784" y="2156"/>
                    </a:lnTo>
                    <a:lnTo>
                      <a:pt x="0" y="0"/>
                    </a:lnTo>
                    <a:lnTo>
                      <a:pt x="0" y="11000"/>
                    </a:lnTo>
                    <a:lnTo>
                      <a:pt x="16104" y="11000"/>
                    </a:lnTo>
                    <a:lnTo>
                      <a:pt x="16104" y="9724"/>
                    </a:lnTo>
                    <a:lnTo>
                      <a:pt x="14388" y="9724"/>
                    </a:lnTo>
                    <a:close/>
                    <a:moveTo>
                      <a:pt x="1056" y="6160"/>
                    </a:moveTo>
                    <a:lnTo>
                      <a:pt x="528" y="6160"/>
                    </a:lnTo>
                    <a:lnTo>
                      <a:pt x="528" y="5544"/>
                    </a:lnTo>
                    <a:lnTo>
                      <a:pt x="1056" y="5544"/>
                    </a:lnTo>
                    <a:lnTo>
                      <a:pt x="1056" y="6160"/>
                    </a:lnTo>
                    <a:close/>
                    <a:moveTo>
                      <a:pt x="1056" y="3960"/>
                    </a:moveTo>
                    <a:lnTo>
                      <a:pt x="528" y="3960"/>
                    </a:lnTo>
                    <a:lnTo>
                      <a:pt x="528" y="3344"/>
                    </a:lnTo>
                    <a:lnTo>
                      <a:pt x="1056" y="3344"/>
                    </a:lnTo>
                    <a:lnTo>
                      <a:pt x="1056" y="3960"/>
                    </a:lnTo>
                    <a:close/>
                    <a:moveTo>
                      <a:pt x="1804" y="7260"/>
                    </a:moveTo>
                    <a:lnTo>
                      <a:pt x="1320" y="7260"/>
                    </a:lnTo>
                    <a:lnTo>
                      <a:pt x="1320" y="6644"/>
                    </a:lnTo>
                    <a:lnTo>
                      <a:pt x="1804" y="6644"/>
                    </a:lnTo>
                    <a:lnTo>
                      <a:pt x="1804" y="7260"/>
                    </a:lnTo>
                    <a:close/>
                    <a:moveTo>
                      <a:pt x="1804" y="6160"/>
                    </a:moveTo>
                    <a:lnTo>
                      <a:pt x="1320" y="6160"/>
                    </a:lnTo>
                    <a:lnTo>
                      <a:pt x="1320" y="5544"/>
                    </a:lnTo>
                    <a:lnTo>
                      <a:pt x="1804" y="5544"/>
                    </a:lnTo>
                    <a:lnTo>
                      <a:pt x="1804" y="6160"/>
                    </a:lnTo>
                    <a:close/>
                    <a:moveTo>
                      <a:pt x="1804" y="5060"/>
                    </a:moveTo>
                    <a:lnTo>
                      <a:pt x="1320" y="5060"/>
                    </a:lnTo>
                    <a:lnTo>
                      <a:pt x="1320" y="4444"/>
                    </a:lnTo>
                    <a:lnTo>
                      <a:pt x="1804" y="4444"/>
                    </a:lnTo>
                    <a:lnTo>
                      <a:pt x="1804" y="5060"/>
                    </a:lnTo>
                    <a:close/>
                    <a:moveTo>
                      <a:pt x="2640" y="6160"/>
                    </a:moveTo>
                    <a:lnTo>
                      <a:pt x="2112" y="6160"/>
                    </a:lnTo>
                    <a:lnTo>
                      <a:pt x="2112" y="5544"/>
                    </a:lnTo>
                    <a:lnTo>
                      <a:pt x="2640" y="5544"/>
                    </a:lnTo>
                    <a:lnTo>
                      <a:pt x="2640" y="6160"/>
                    </a:lnTo>
                    <a:close/>
                    <a:moveTo>
                      <a:pt x="2640" y="3960"/>
                    </a:moveTo>
                    <a:lnTo>
                      <a:pt x="2112" y="3960"/>
                    </a:lnTo>
                    <a:lnTo>
                      <a:pt x="2112" y="3344"/>
                    </a:lnTo>
                    <a:lnTo>
                      <a:pt x="2640" y="3344"/>
                    </a:lnTo>
                    <a:lnTo>
                      <a:pt x="2640" y="3960"/>
                    </a:lnTo>
                    <a:close/>
                    <a:moveTo>
                      <a:pt x="3432" y="7260"/>
                    </a:moveTo>
                    <a:lnTo>
                      <a:pt x="2904" y="7260"/>
                    </a:lnTo>
                    <a:lnTo>
                      <a:pt x="2904" y="6644"/>
                    </a:lnTo>
                    <a:lnTo>
                      <a:pt x="3432" y="6644"/>
                    </a:lnTo>
                    <a:lnTo>
                      <a:pt x="3432" y="7260"/>
                    </a:lnTo>
                    <a:close/>
                    <a:moveTo>
                      <a:pt x="3432" y="5060"/>
                    </a:moveTo>
                    <a:lnTo>
                      <a:pt x="2904" y="5060"/>
                    </a:lnTo>
                    <a:lnTo>
                      <a:pt x="2904" y="4444"/>
                    </a:lnTo>
                    <a:lnTo>
                      <a:pt x="3432" y="4444"/>
                    </a:lnTo>
                    <a:lnTo>
                      <a:pt x="3432" y="5060"/>
                    </a:lnTo>
                    <a:close/>
                    <a:moveTo>
                      <a:pt x="3432" y="3960"/>
                    </a:moveTo>
                    <a:lnTo>
                      <a:pt x="2904" y="3960"/>
                    </a:lnTo>
                    <a:lnTo>
                      <a:pt x="2904" y="3344"/>
                    </a:lnTo>
                    <a:lnTo>
                      <a:pt x="3432" y="3344"/>
                    </a:lnTo>
                    <a:lnTo>
                      <a:pt x="3432" y="3960"/>
                    </a:lnTo>
                    <a:close/>
                    <a:moveTo>
                      <a:pt x="6336" y="8096"/>
                    </a:moveTo>
                    <a:lnTo>
                      <a:pt x="5544" y="8096"/>
                    </a:lnTo>
                    <a:lnTo>
                      <a:pt x="5544" y="7084"/>
                    </a:lnTo>
                    <a:lnTo>
                      <a:pt x="6336" y="7084"/>
                    </a:lnTo>
                    <a:lnTo>
                      <a:pt x="6336" y="8096"/>
                    </a:lnTo>
                    <a:close/>
                    <a:moveTo>
                      <a:pt x="6336" y="6336"/>
                    </a:moveTo>
                    <a:lnTo>
                      <a:pt x="5544" y="6336"/>
                    </a:lnTo>
                    <a:lnTo>
                      <a:pt x="5544" y="5324"/>
                    </a:lnTo>
                    <a:lnTo>
                      <a:pt x="6336" y="5324"/>
                    </a:lnTo>
                    <a:lnTo>
                      <a:pt x="6336" y="6336"/>
                    </a:lnTo>
                    <a:close/>
                    <a:moveTo>
                      <a:pt x="6336" y="4488"/>
                    </a:moveTo>
                    <a:lnTo>
                      <a:pt x="5544" y="4488"/>
                    </a:lnTo>
                    <a:lnTo>
                      <a:pt x="5544" y="3476"/>
                    </a:lnTo>
                    <a:lnTo>
                      <a:pt x="6336" y="3476"/>
                    </a:lnTo>
                    <a:lnTo>
                      <a:pt x="6336" y="4488"/>
                    </a:lnTo>
                    <a:close/>
                    <a:moveTo>
                      <a:pt x="6336" y="2684"/>
                    </a:moveTo>
                    <a:lnTo>
                      <a:pt x="5544" y="2684"/>
                    </a:lnTo>
                    <a:lnTo>
                      <a:pt x="5544" y="1672"/>
                    </a:lnTo>
                    <a:lnTo>
                      <a:pt x="6336" y="1672"/>
                    </a:lnTo>
                    <a:lnTo>
                      <a:pt x="6336" y="2684"/>
                    </a:lnTo>
                    <a:close/>
                    <a:moveTo>
                      <a:pt x="7612" y="4488"/>
                    </a:moveTo>
                    <a:lnTo>
                      <a:pt x="6820" y="4488"/>
                    </a:lnTo>
                    <a:lnTo>
                      <a:pt x="6820" y="3476"/>
                    </a:lnTo>
                    <a:lnTo>
                      <a:pt x="7612" y="3476"/>
                    </a:lnTo>
                    <a:lnTo>
                      <a:pt x="7612" y="4488"/>
                    </a:lnTo>
                    <a:close/>
                    <a:moveTo>
                      <a:pt x="8844" y="8096"/>
                    </a:moveTo>
                    <a:lnTo>
                      <a:pt x="8008" y="8096"/>
                    </a:lnTo>
                    <a:lnTo>
                      <a:pt x="8008" y="7084"/>
                    </a:lnTo>
                    <a:lnTo>
                      <a:pt x="8844" y="7084"/>
                    </a:lnTo>
                    <a:lnTo>
                      <a:pt x="8844" y="8096"/>
                    </a:lnTo>
                    <a:close/>
                    <a:moveTo>
                      <a:pt x="8844" y="4488"/>
                    </a:moveTo>
                    <a:lnTo>
                      <a:pt x="8008" y="4488"/>
                    </a:lnTo>
                    <a:lnTo>
                      <a:pt x="8008" y="3476"/>
                    </a:lnTo>
                    <a:lnTo>
                      <a:pt x="8844" y="3476"/>
                    </a:lnTo>
                    <a:lnTo>
                      <a:pt x="8844" y="4488"/>
                    </a:lnTo>
                    <a:close/>
                    <a:moveTo>
                      <a:pt x="8844" y="2684"/>
                    </a:moveTo>
                    <a:lnTo>
                      <a:pt x="8008" y="2684"/>
                    </a:lnTo>
                    <a:lnTo>
                      <a:pt x="8008" y="1672"/>
                    </a:lnTo>
                    <a:lnTo>
                      <a:pt x="8844" y="1672"/>
                    </a:lnTo>
                    <a:lnTo>
                      <a:pt x="8844" y="2684"/>
                    </a:lnTo>
                    <a:close/>
                    <a:moveTo>
                      <a:pt x="10076" y="6336"/>
                    </a:moveTo>
                    <a:lnTo>
                      <a:pt x="9240" y="6336"/>
                    </a:lnTo>
                    <a:lnTo>
                      <a:pt x="9240" y="5324"/>
                    </a:lnTo>
                    <a:lnTo>
                      <a:pt x="10076" y="5324"/>
                    </a:lnTo>
                    <a:lnTo>
                      <a:pt x="10076" y="6336"/>
                    </a:lnTo>
                    <a:close/>
                    <a:moveTo>
                      <a:pt x="10076" y="4488"/>
                    </a:moveTo>
                    <a:lnTo>
                      <a:pt x="9240" y="4488"/>
                    </a:lnTo>
                    <a:lnTo>
                      <a:pt x="9240" y="3476"/>
                    </a:lnTo>
                    <a:lnTo>
                      <a:pt x="10076" y="3476"/>
                    </a:lnTo>
                    <a:lnTo>
                      <a:pt x="10076" y="4488"/>
                    </a:lnTo>
                    <a:close/>
                    <a:moveTo>
                      <a:pt x="10076" y="2684"/>
                    </a:moveTo>
                    <a:lnTo>
                      <a:pt x="9240" y="2684"/>
                    </a:lnTo>
                    <a:lnTo>
                      <a:pt x="9240" y="1672"/>
                    </a:lnTo>
                    <a:lnTo>
                      <a:pt x="10076" y="1672"/>
                    </a:lnTo>
                    <a:lnTo>
                      <a:pt x="10076" y="2684"/>
                    </a:lnTo>
                    <a:close/>
                    <a:moveTo>
                      <a:pt x="12892" y="7832"/>
                    </a:moveTo>
                    <a:lnTo>
                      <a:pt x="12276" y="7832"/>
                    </a:lnTo>
                    <a:lnTo>
                      <a:pt x="12276" y="7084"/>
                    </a:lnTo>
                    <a:lnTo>
                      <a:pt x="12892" y="7084"/>
                    </a:lnTo>
                    <a:lnTo>
                      <a:pt x="12892" y="7832"/>
                    </a:lnTo>
                    <a:close/>
                    <a:moveTo>
                      <a:pt x="12892" y="6512"/>
                    </a:moveTo>
                    <a:lnTo>
                      <a:pt x="12276" y="6512"/>
                    </a:lnTo>
                    <a:lnTo>
                      <a:pt x="12276" y="5720"/>
                    </a:lnTo>
                    <a:lnTo>
                      <a:pt x="12892" y="5720"/>
                    </a:lnTo>
                    <a:lnTo>
                      <a:pt x="12892" y="6512"/>
                    </a:lnTo>
                    <a:close/>
                    <a:moveTo>
                      <a:pt x="12892" y="3784"/>
                    </a:moveTo>
                    <a:lnTo>
                      <a:pt x="12276" y="3784"/>
                    </a:lnTo>
                    <a:lnTo>
                      <a:pt x="12276" y="2992"/>
                    </a:lnTo>
                    <a:lnTo>
                      <a:pt x="12892" y="2992"/>
                    </a:lnTo>
                    <a:lnTo>
                      <a:pt x="12892" y="3784"/>
                    </a:lnTo>
                    <a:close/>
                    <a:moveTo>
                      <a:pt x="13860" y="5104"/>
                    </a:moveTo>
                    <a:lnTo>
                      <a:pt x="13244" y="5104"/>
                    </a:lnTo>
                    <a:lnTo>
                      <a:pt x="13244" y="4356"/>
                    </a:lnTo>
                    <a:lnTo>
                      <a:pt x="13860" y="4356"/>
                    </a:lnTo>
                    <a:lnTo>
                      <a:pt x="13860" y="5104"/>
                    </a:lnTo>
                    <a:close/>
                    <a:moveTo>
                      <a:pt x="13860" y="3784"/>
                    </a:moveTo>
                    <a:lnTo>
                      <a:pt x="13244" y="3784"/>
                    </a:lnTo>
                    <a:lnTo>
                      <a:pt x="13244" y="2992"/>
                    </a:lnTo>
                    <a:lnTo>
                      <a:pt x="13860" y="2992"/>
                    </a:lnTo>
                    <a:lnTo>
                      <a:pt x="13860" y="3784"/>
                    </a:lnTo>
                    <a:close/>
                  </a:path>
                </a:pathLst>
              </a:custGeom>
              <a:grpFill/>
              <a:ln>
                <a:noFill/>
              </a:ln>
              <a:effectLst/>
            </p:spPr>
            <p:txBody>
              <a:bodyPr vert="horz" wrap="square" lIns="91404" tIns="45702" rIns="91404" bIns="45702" numCol="1" rtlCol="0" anchor="t" anchorCtr="0" compatLnSpc="1">
                <a:prstTxWarp prst="textNoShape">
                  <a:avLst/>
                </a:prstTxWarp>
                <a:noAutofit/>
              </a:bodyPr>
              <a:lstStyle/>
              <a:p>
                <a:pPr defTabSz="1218784" fontAlgn="ctr">
                  <a:buClr>
                    <a:srgbClr val="CC9900"/>
                  </a:buClr>
                  <a:buFont typeface="Wingdings" pitchFamily="2" charset="2"/>
                  <a:buChar char="n"/>
                  <a:defRPr/>
                </a:pPr>
                <a:endParaRPr lang="en-US" altLang="zh-CN" sz="2399" kern="0" dirty="0">
                  <a:solidFill>
                    <a:prstClr val="black"/>
                  </a:solidFill>
                  <a:latin typeface="Huawei Sans" panose="020C0503030203020204" pitchFamily="34" charset="0"/>
                  <a:ea typeface="宋体" charset="-122"/>
                  <a:cs typeface="Huawei Sans" panose="020C0503030203020204" pitchFamily="34" charset="0"/>
                </a:endParaRPr>
              </a:p>
            </p:txBody>
          </p:sp>
        </p:grpSp>
      </p:grpSp>
      <p:sp>
        <p:nvSpPr>
          <p:cNvPr id="233" name="矩形 232"/>
          <p:cNvSpPr/>
          <p:nvPr/>
        </p:nvSpPr>
        <p:spPr>
          <a:xfrm>
            <a:off x="694582" y="5421054"/>
            <a:ext cx="2089821" cy="922969"/>
          </a:xfrm>
          <a:prstGeom prst="rect">
            <a:avLst/>
          </a:prstGeom>
        </p:spPr>
        <p:txBody>
          <a:bodyPr wrap="square">
            <a:noAutofit/>
          </a:bodyPr>
          <a:lstStyle/>
          <a:p>
            <a:pPr algn="ctr" defTabSz="1218784" fontAlgn="ctr">
              <a:spcAft>
                <a:spcPts val="600"/>
              </a:spcAft>
            </a:pPr>
            <a:r>
              <a:rPr lang="en-US" sz="1599" b="1" dirty="0">
                <a:solidFill>
                  <a:srgbClr val="00B0F0"/>
                </a:solidFill>
                <a:latin typeface="Huawei Sans" panose="020C0503030203020204" pitchFamily="34" charset="0"/>
                <a:ea typeface="微软雅黑"/>
                <a:cs typeface="Huawei Sans" panose="020C0503030203020204" pitchFamily="34" charset="0"/>
              </a:rPr>
              <a:t>Government</a:t>
            </a:r>
          </a:p>
          <a:p>
            <a:pPr algn="ctr" defTabSz="1218784" fontAlgn="ctr">
              <a:spcAft>
                <a:spcPts val="600"/>
              </a:spcAft>
            </a:pPr>
            <a:r>
              <a:rPr lang="en-US" sz="1200" dirty="0">
                <a:solidFill>
                  <a:prstClr val="black"/>
                </a:solidFill>
                <a:latin typeface="Huawei Sans" panose="020C0503030203020204" pitchFamily="34" charset="0"/>
                <a:ea typeface="微软雅黑"/>
                <a:cs typeface="Huawei Sans" panose="020C0503030203020204" pitchFamily="34" charset="0"/>
              </a:rPr>
              <a:t>e-Government network</a:t>
            </a:r>
          </a:p>
          <a:p>
            <a:pPr algn="ctr" defTabSz="1218784" fontAlgn="ctr">
              <a:spcAft>
                <a:spcPts val="600"/>
              </a:spcAft>
            </a:pPr>
            <a:r>
              <a:rPr lang="en-US" sz="1200" dirty="0">
                <a:solidFill>
                  <a:prstClr val="black"/>
                </a:solidFill>
                <a:latin typeface="Huawei Sans" panose="020C0503030203020204" pitchFamily="34" charset="0"/>
                <a:ea typeface="微软雅黑"/>
                <a:cs typeface="Huawei Sans" panose="020C0503030203020204" pitchFamily="34" charset="0"/>
              </a:rPr>
              <a:t>Government agencies</a:t>
            </a:r>
          </a:p>
        </p:txBody>
      </p:sp>
      <p:sp>
        <p:nvSpPr>
          <p:cNvPr id="234" name="矩形 233"/>
          <p:cNvSpPr/>
          <p:nvPr/>
        </p:nvSpPr>
        <p:spPr>
          <a:xfrm>
            <a:off x="3838981" y="5421054"/>
            <a:ext cx="1617856" cy="922969"/>
          </a:xfrm>
          <a:prstGeom prst="rect">
            <a:avLst/>
          </a:prstGeom>
        </p:spPr>
        <p:txBody>
          <a:bodyPr wrap="square">
            <a:noAutofit/>
          </a:bodyPr>
          <a:lstStyle/>
          <a:p>
            <a:pPr algn="ctr" defTabSz="1218784" fontAlgn="ctr">
              <a:spcAft>
                <a:spcPts val="600"/>
              </a:spcAft>
            </a:pPr>
            <a:r>
              <a:rPr lang="en-US" sz="1599" b="1" dirty="0">
                <a:solidFill>
                  <a:srgbClr val="00B0F0"/>
                </a:solidFill>
                <a:latin typeface="Huawei Sans" panose="020C0503030203020204" pitchFamily="34" charset="0"/>
                <a:ea typeface="微软雅黑"/>
                <a:cs typeface="Huawei Sans" panose="020C0503030203020204" pitchFamily="34" charset="0"/>
              </a:rPr>
              <a:t>Finance</a:t>
            </a:r>
          </a:p>
          <a:p>
            <a:pPr algn="ctr" defTabSz="1218784" fontAlgn="ctr">
              <a:spcAft>
                <a:spcPts val="600"/>
              </a:spcAft>
            </a:pPr>
            <a:r>
              <a:rPr lang="en-US" sz="1200" dirty="0">
                <a:solidFill>
                  <a:prstClr val="black"/>
                </a:solidFill>
                <a:latin typeface="Huawei Sans" panose="020C0503030203020204" pitchFamily="34" charset="0"/>
                <a:ea typeface="微软雅黑"/>
                <a:cs typeface="Huawei Sans" panose="020C0503030203020204" pitchFamily="34" charset="0"/>
              </a:rPr>
              <a:t>Bank</a:t>
            </a:r>
          </a:p>
          <a:p>
            <a:pPr algn="ctr" defTabSz="1218784" fontAlgn="ctr">
              <a:spcAft>
                <a:spcPts val="600"/>
              </a:spcAft>
            </a:pPr>
            <a:r>
              <a:rPr lang="en-US" sz="1200" dirty="0">
                <a:solidFill>
                  <a:prstClr val="black"/>
                </a:solidFill>
                <a:latin typeface="Huawei Sans" panose="020C0503030203020204" pitchFamily="34" charset="0"/>
                <a:ea typeface="微软雅黑"/>
                <a:cs typeface="Huawei Sans" panose="020C0503030203020204" pitchFamily="34" charset="0"/>
              </a:rPr>
              <a:t>Insurance</a:t>
            </a:r>
          </a:p>
        </p:txBody>
      </p:sp>
      <p:sp>
        <p:nvSpPr>
          <p:cNvPr id="235" name="矩形 234"/>
          <p:cNvSpPr/>
          <p:nvPr/>
        </p:nvSpPr>
        <p:spPr>
          <a:xfrm>
            <a:off x="6693866" y="5421054"/>
            <a:ext cx="1791778" cy="922969"/>
          </a:xfrm>
          <a:prstGeom prst="rect">
            <a:avLst/>
          </a:prstGeom>
        </p:spPr>
        <p:txBody>
          <a:bodyPr wrap="square">
            <a:noAutofit/>
          </a:bodyPr>
          <a:lstStyle/>
          <a:p>
            <a:pPr algn="ctr" defTabSz="1218784" fontAlgn="ctr">
              <a:spcAft>
                <a:spcPts val="600"/>
              </a:spcAft>
            </a:pPr>
            <a:r>
              <a:rPr lang="en-US" sz="1599" b="1" dirty="0">
                <a:solidFill>
                  <a:srgbClr val="00B0F0"/>
                </a:solidFill>
                <a:latin typeface="Huawei Sans" panose="020C0503030203020204" pitchFamily="34" charset="0"/>
                <a:ea typeface="微软雅黑"/>
                <a:cs typeface="Huawei Sans" panose="020C0503030203020204" pitchFamily="34" charset="0"/>
              </a:rPr>
              <a:t>Large Enterprise</a:t>
            </a:r>
          </a:p>
          <a:p>
            <a:pPr algn="ctr" defTabSz="1218784" fontAlgn="ctr">
              <a:spcAft>
                <a:spcPts val="600"/>
              </a:spcAft>
            </a:pPr>
            <a:r>
              <a:rPr lang="en-US" sz="1200" dirty="0">
                <a:solidFill>
                  <a:prstClr val="black"/>
                </a:solidFill>
                <a:latin typeface="Huawei Sans" panose="020C0503030203020204" pitchFamily="34" charset="0"/>
                <a:ea typeface="微软雅黑"/>
                <a:cs typeface="Huawei Sans" panose="020C0503030203020204" pitchFamily="34" charset="0"/>
              </a:rPr>
              <a:t>Gas station</a:t>
            </a:r>
          </a:p>
          <a:p>
            <a:pPr algn="ctr" defTabSz="1218784" fontAlgn="ctr">
              <a:spcAft>
                <a:spcPts val="600"/>
              </a:spcAft>
            </a:pPr>
            <a:r>
              <a:rPr lang="en-US" sz="1200" dirty="0">
                <a:solidFill>
                  <a:prstClr val="black"/>
                </a:solidFill>
                <a:latin typeface="Huawei Sans" panose="020C0503030203020204" pitchFamily="34" charset="0"/>
                <a:ea typeface="微软雅黑"/>
                <a:cs typeface="Huawei Sans" panose="020C0503030203020204" pitchFamily="34" charset="0"/>
              </a:rPr>
              <a:t>Office</a:t>
            </a:r>
          </a:p>
          <a:p>
            <a:pPr algn="ctr" defTabSz="1218784" fontAlgn="ctr">
              <a:spcAft>
                <a:spcPts val="600"/>
              </a:spcAft>
            </a:pPr>
            <a:endParaRPr lang="en-US" sz="1399" dirty="0">
              <a:solidFill>
                <a:prstClr val="black"/>
              </a:solidFill>
              <a:latin typeface="Huawei Sans" panose="020C0503030203020204" pitchFamily="34" charset="0"/>
              <a:ea typeface="微软雅黑"/>
              <a:cs typeface="Huawei Sans" panose="020C0503030203020204" pitchFamily="34" charset="0"/>
            </a:endParaRPr>
          </a:p>
        </p:txBody>
      </p:sp>
      <p:sp>
        <p:nvSpPr>
          <p:cNvPr id="237" name="矩形 236"/>
          <p:cNvSpPr/>
          <p:nvPr/>
        </p:nvSpPr>
        <p:spPr>
          <a:xfrm>
            <a:off x="9113468" y="5421054"/>
            <a:ext cx="2449620" cy="922969"/>
          </a:xfrm>
          <a:prstGeom prst="rect">
            <a:avLst/>
          </a:prstGeom>
        </p:spPr>
        <p:txBody>
          <a:bodyPr wrap="square">
            <a:noAutofit/>
          </a:bodyPr>
          <a:lstStyle/>
          <a:p>
            <a:pPr algn="ctr" defTabSz="1218784" fontAlgn="ctr">
              <a:spcAft>
                <a:spcPts val="600"/>
              </a:spcAft>
            </a:pPr>
            <a:r>
              <a:rPr lang="en-US" sz="1599" b="1" dirty="0">
                <a:solidFill>
                  <a:srgbClr val="00B0F0"/>
                </a:solidFill>
                <a:latin typeface="Huawei Sans" panose="020C0503030203020204" pitchFamily="34" charset="0"/>
                <a:ea typeface="微软雅黑"/>
                <a:cs typeface="Huawei Sans" panose="020C0503030203020204" pitchFamily="34" charset="0"/>
              </a:rPr>
              <a:t>Retail</a:t>
            </a:r>
          </a:p>
          <a:p>
            <a:pPr algn="ctr" defTabSz="1218784" fontAlgn="ctr">
              <a:spcAft>
                <a:spcPts val="600"/>
              </a:spcAft>
            </a:pPr>
            <a:r>
              <a:rPr lang="en-US" sz="1200" dirty="0">
                <a:solidFill>
                  <a:prstClr val="black"/>
                </a:solidFill>
                <a:latin typeface="Huawei Sans" panose="020C0503030203020204" pitchFamily="34" charset="0"/>
                <a:ea typeface="微软雅黑"/>
                <a:cs typeface="Huawei Sans" panose="020C0503030203020204" pitchFamily="34" charset="0"/>
              </a:rPr>
              <a:t>Retail Store</a:t>
            </a:r>
          </a:p>
          <a:p>
            <a:pPr algn="ctr" defTabSz="1218784" fontAlgn="ctr">
              <a:spcAft>
                <a:spcPts val="600"/>
              </a:spcAft>
            </a:pPr>
            <a:endParaRPr lang="en-US" sz="1399" dirty="0">
              <a:solidFill>
                <a:prstClr val="black"/>
              </a:solidFill>
              <a:latin typeface="Huawei Sans" panose="020C0503030203020204" pitchFamily="34" charset="0"/>
              <a:ea typeface="微软雅黑"/>
              <a:cs typeface="Huawei Sans" panose="020C0503030203020204" pitchFamily="34" charset="0"/>
            </a:endParaRPr>
          </a:p>
        </p:txBody>
      </p:sp>
    </p:spTree>
    <p:extLst>
      <p:ext uri="{BB962C8B-B14F-4D97-AF65-F5344CB8AC3E}">
        <p14:creationId xmlns:p14="http://schemas.microsoft.com/office/powerpoint/2010/main" val="3273906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272"/>
          <p:cNvSpPr/>
          <p:nvPr/>
        </p:nvSpPr>
        <p:spPr bwMode="auto">
          <a:xfrm>
            <a:off x="6275317" y="5105032"/>
            <a:ext cx="5529586" cy="1295767"/>
          </a:xfrm>
          <a:prstGeom prst="rect">
            <a:avLst/>
          </a:prstGeom>
          <a:solidFill>
            <a:schemeClr val="bg1">
              <a:lumMod val="95000"/>
            </a:schemeClr>
          </a:solidFill>
          <a:ln/>
          <a:extLst/>
        </p:spPr>
        <p:style>
          <a:lnRef idx="0">
            <a:schemeClr val="accent3"/>
          </a:lnRef>
          <a:fillRef idx="3">
            <a:schemeClr val="accent3"/>
          </a:fillRef>
          <a:effectRef idx="3">
            <a:schemeClr val="accent3"/>
          </a:effectRef>
          <a:fontRef idx="minor">
            <a:schemeClr val="lt1"/>
          </a:fontRef>
        </p:style>
        <p:txBody>
          <a:bodyPr vert="horz" wrap="square" lIns="121920" tIns="60960" rIns="121920" bIns="60960" numCol="1" rtlCol="0" anchor="t" anchorCtr="0" compatLnSpc="1">
            <a:prstTxWarp prst="textNoShape">
              <a:avLst/>
            </a:prstTxWarp>
          </a:bodyPr>
          <a:lstStyle/>
          <a:p>
            <a:pPr>
              <a:buClr>
                <a:srgbClr val="CC9900"/>
              </a:buClr>
            </a:pPr>
            <a:endParaRPr lang="zh-CN" altLang="en-US" sz="1200" dirty="0">
              <a:solidFill>
                <a:srgbClr val="000000"/>
              </a:solidFill>
              <a:ea typeface="宋体" charset="-122"/>
              <a:cs typeface="Arial" pitchFamily="34" charset="0"/>
            </a:endParaRPr>
          </a:p>
        </p:txBody>
      </p:sp>
      <p:grpSp>
        <p:nvGrpSpPr>
          <p:cNvPr id="33" name="组合 51"/>
          <p:cNvGrpSpPr/>
          <p:nvPr/>
        </p:nvGrpSpPr>
        <p:grpSpPr>
          <a:xfrm>
            <a:off x="3264371" y="1163574"/>
            <a:ext cx="2822571" cy="1753330"/>
            <a:chOff x="1728468" y="704851"/>
            <a:chExt cx="5110479" cy="4222621"/>
          </a:xfrm>
        </p:grpSpPr>
        <p:grpSp>
          <p:nvGrpSpPr>
            <p:cNvPr id="34" name="组合 50"/>
            <p:cNvGrpSpPr/>
            <p:nvPr/>
          </p:nvGrpSpPr>
          <p:grpSpPr>
            <a:xfrm>
              <a:off x="1728468" y="704851"/>
              <a:ext cx="5110479" cy="4222621"/>
              <a:chOff x="1728468" y="704851"/>
              <a:chExt cx="5110479" cy="4222621"/>
            </a:xfrm>
          </p:grpSpPr>
          <p:sp>
            <p:nvSpPr>
              <p:cNvPr id="36" name="同侧圆角矩形 35"/>
              <p:cNvSpPr/>
              <p:nvPr/>
            </p:nvSpPr>
            <p:spPr bwMode="auto">
              <a:xfrm rot="5400000">
                <a:off x="2252889" y="328386"/>
                <a:ext cx="4038600" cy="4791530"/>
              </a:xfrm>
              <a:prstGeom prst="round2SameRect">
                <a:avLst>
                  <a:gd name="adj1" fmla="val 0"/>
                  <a:gd name="adj2" fmla="val 0"/>
                </a:avLst>
              </a:prstGeom>
              <a:solidFill>
                <a:schemeClr val="bg1">
                  <a:lumMod val="95000"/>
                </a:schemeClr>
              </a:solidFill>
              <a:ln w="9525" algn="ctr">
                <a:noFill/>
                <a:round/>
                <a:headEnd/>
                <a:tailEnd/>
              </a:ln>
              <a:effectLst>
                <a:softEdge rad="12700"/>
              </a:effectLst>
            </p:spPr>
            <p:txBody>
              <a:bodyPr wrap="none" anchor="ctr"/>
              <a:lstStyle/>
              <a:p>
                <a:pPr algn="just">
                  <a:defRPr/>
                </a:pPr>
                <a:endParaRPr lang="zh-CN" altLang="en-US" sz="133" kern="0" dirty="0">
                  <a:solidFill>
                    <a:srgbClr val="5F5F5F"/>
                  </a:solidFill>
                  <a:cs typeface="Arial" pitchFamily="34" charset="0"/>
                </a:endParaRPr>
              </a:p>
            </p:txBody>
          </p:sp>
          <p:pic>
            <p:nvPicPr>
              <p:cNvPr id="37" name="Picture 2"/>
              <p:cNvPicPr>
                <a:picLocks noChangeAspect="1" noChangeArrowheads="1"/>
              </p:cNvPicPr>
              <p:nvPr/>
            </p:nvPicPr>
            <p:blipFill>
              <a:blip r:embed="rId3" cstate="print">
                <a:clrChange>
                  <a:clrFrom>
                    <a:srgbClr val="FFFFFF"/>
                  </a:clrFrom>
                  <a:clrTo>
                    <a:srgbClr val="FFFFFF">
                      <a:alpha val="0"/>
                    </a:srgbClr>
                  </a:clrTo>
                </a:clrChange>
                <a:grayscl/>
              </a:blip>
              <a:srcRect/>
              <a:stretch>
                <a:fillRect/>
              </a:stretch>
            </p:blipFill>
            <p:spPr bwMode="auto">
              <a:xfrm>
                <a:off x="1888841" y="1329960"/>
                <a:ext cx="4802152" cy="3021025"/>
              </a:xfrm>
              <a:prstGeom prst="rect">
                <a:avLst/>
              </a:prstGeom>
              <a:noFill/>
              <a:ln w="9525">
                <a:noFill/>
                <a:miter lim="800000"/>
                <a:headEnd/>
                <a:tailEnd/>
              </a:ln>
              <a:effectLst>
                <a:outerShdw blurRad="50800" dist="50800" dir="5400000" algn="ctr" rotWithShape="0">
                  <a:srgbClr val="000000">
                    <a:alpha val="0"/>
                  </a:srgbClr>
                </a:outerShdw>
              </a:effectLst>
            </p:spPr>
          </p:pic>
          <p:sp>
            <p:nvSpPr>
              <p:cNvPr id="38" name="Oval 22"/>
              <p:cNvSpPr>
                <a:spLocks noChangeArrowheads="1"/>
              </p:cNvSpPr>
              <p:nvPr/>
            </p:nvSpPr>
            <p:spPr bwMode="auto">
              <a:xfrm>
                <a:off x="3258551" y="1971109"/>
                <a:ext cx="2117064" cy="1083568"/>
              </a:xfrm>
              <a:prstGeom prst="ellipse">
                <a:avLst/>
              </a:prstGeom>
              <a:gradFill rotWithShape="1">
                <a:gsLst>
                  <a:gs pos="0">
                    <a:srgbClr val="FFFFFF"/>
                  </a:gs>
                  <a:gs pos="100000">
                    <a:srgbClr val="FFFFFF">
                      <a:gamma/>
                      <a:shade val="46275"/>
                      <a:invGamma/>
                      <a:alpha val="0"/>
                    </a:srgbClr>
                  </a:gs>
                </a:gsLst>
                <a:path path="shape">
                  <a:fillToRect l="50000" t="50000" r="50000" b="50000"/>
                </a:path>
              </a:gradFill>
              <a:ln w="9525" algn="ctr">
                <a:noFill/>
                <a:round/>
                <a:headEnd/>
                <a:tailEnd/>
              </a:ln>
              <a:effectLst/>
            </p:spPr>
            <p:txBody>
              <a:bodyPr wrap="none" anchor="ctr"/>
              <a:lstStyle/>
              <a:p>
                <a:pPr>
                  <a:defRPr/>
                </a:pPr>
                <a:endParaRPr lang="zh-CN" altLang="en-US" sz="1200" kern="0">
                  <a:solidFill>
                    <a:sysClr val="windowText" lastClr="000000"/>
                  </a:solidFill>
                  <a:cs typeface="Arial" pitchFamily="34" charset="0"/>
                </a:endParaRPr>
              </a:p>
            </p:txBody>
          </p:sp>
          <p:pic>
            <p:nvPicPr>
              <p:cNvPr id="39" name="Picture 2" descr="4741_03_2002_Bostrom.ppt"/>
              <p:cNvPicPr preferRelativeResize="0">
                <a:picLocks noChangeAspect="1" noChangeArrowheads="1"/>
              </p:cNvPicPr>
              <p:nvPr/>
            </p:nvPicPr>
            <p:blipFill>
              <a:blip r:embed="rId4" cstate="print"/>
              <a:srcRect/>
              <a:stretch>
                <a:fillRect/>
              </a:stretch>
            </p:blipFill>
            <p:spPr bwMode="auto">
              <a:xfrm>
                <a:off x="2932849" y="1891685"/>
                <a:ext cx="2872693" cy="1357296"/>
              </a:xfrm>
              <a:prstGeom prst="rect">
                <a:avLst/>
              </a:prstGeom>
              <a:noFill/>
              <a:ln w="9525">
                <a:noFill/>
                <a:miter lim="800000"/>
                <a:headEnd/>
                <a:tailEnd/>
              </a:ln>
            </p:spPr>
          </p:pic>
          <p:pic>
            <p:nvPicPr>
              <p:cNvPr id="41" name="Picture 96" descr="图片241"/>
              <p:cNvPicPr>
                <a:picLocks noChangeAspect="1" noChangeArrowheads="1"/>
              </p:cNvPicPr>
              <p:nvPr/>
            </p:nvPicPr>
            <p:blipFill>
              <a:blip r:embed="rId5" cstate="print">
                <a:grayscl/>
                <a:extLst>
                  <a:ext uri="{28A0092B-C50C-407E-A947-70E740481C1C}">
                    <a14:useLocalDpi xmlns:a14="http://schemas.microsoft.com/office/drawing/2010/main"/>
                  </a:ext>
                </a:extLst>
              </a:blip>
              <a:srcRect/>
              <a:stretch>
                <a:fillRect/>
              </a:stretch>
            </p:blipFill>
            <p:spPr bwMode="auto">
              <a:xfrm>
                <a:off x="4157254" y="3740319"/>
                <a:ext cx="305014" cy="351299"/>
              </a:xfrm>
              <a:prstGeom prst="rect">
                <a:avLst/>
              </a:prstGeom>
              <a:noFill/>
              <a:ln w="9525">
                <a:noFill/>
                <a:miter lim="800000"/>
                <a:headEnd/>
                <a:tailEnd/>
              </a:ln>
            </p:spPr>
          </p:pic>
          <p:pic>
            <p:nvPicPr>
              <p:cNvPr id="42" name="Picture 312" descr="图片780"/>
              <p:cNvPicPr>
                <a:picLocks noChangeAspect="1" noChangeArrowheads="1"/>
              </p:cNvPicPr>
              <p:nvPr/>
            </p:nvPicPr>
            <p:blipFill>
              <a:blip r:embed="rId6" cstate="print">
                <a:grayscl/>
                <a:extLst>
                  <a:ext uri="{28A0092B-C50C-407E-A947-70E740481C1C}">
                    <a14:useLocalDpi xmlns:a14="http://schemas.microsoft.com/office/drawing/2010/main"/>
                  </a:ext>
                </a:extLst>
              </a:blip>
              <a:srcRect/>
              <a:stretch>
                <a:fillRect/>
              </a:stretch>
            </p:blipFill>
            <p:spPr bwMode="auto">
              <a:xfrm>
                <a:off x="2351486" y="3067861"/>
                <a:ext cx="500278" cy="319113"/>
              </a:xfrm>
              <a:prstGeom prst="rect">
                <a:avLst/>
              </a:prstGeom>
              <a:noFill/>
              <a:ln w="9525">
                <a:noFill/>
                <a:miter lim="800000"/>
                <a:headEnd/>
                <a:tailEnd/>
              </a:ln>
            </p:spPr>
          </p:pic>
          <p:pic>
            <p:nvPicPr>
              <p:cNvPr id="43" name="Picture 190" descr="图片322"/>
              <p:cNvPicPr>
                <a:picLocks noChangeAspect="1" noChangeArrowheads="1"/>
              </p:cNvPicPr>
              <p:nvPr/>
            </p:nvPicPr>
            <p:blipFill>
              <a:blip r:embed="rId7" cstate="print">
                <a:grayscl/>
                <a:extLst>
                  <a:ext uri="{28A0092B-C50C-407E-A947-70E740481C1C}">
                    <a14:useLocalDpi xmlns:a14="http://schemas.microsoft.com/office/drawing/2010/main"/>
                  </a:ext>
                </a:extLst>
              </a:blip>
              <a:srcRect/>
              <a:stretch>
                <a:fillRect/>
              </a:stretch>
            </p:blipFill>
            <p:spPr bwMode="auto">
              <a:xfrm>
                <a:off x="6051621" y="3141859"/>
                <a:ext cx="178485" cy="299258"/>
              </a:xfrm>
              <a:prstGeom prst="rect">
                <a:avLst/>
              </a:prstGeom>
              <a:noFill/>
              <a:ln w="9525">
                <a:noFill/>
                <a:miter lim="800000"/>
                <a:headEnd/>
                <a:tailEnd/>
              </a:ln>
            </p:spPr>
          </p:pic>
          <p:pic>
            <p:nvPicPr>
              <p:cNvPr id="44" name="Picture 72" descr="图片254"/>
              <p:cNvPicPr preferRelativeResize="0">
                <a:picLocks noChangeAspect="1" noChangeArrowheads="1"/>
              </p:cNvPicPr>
              <p:nvPr/>
            </p:nvPicPr>
            <p:blipFill>
              <a:blip r:embed="rId8" cstate="print">
                <a:grayscl/>
                <a:extLst>
                  <a:ext uri="{28A0092B-C50C-407E-A947-70E740481C1C}">
                    <a14:useLocalDpi xmlns:a14="http://schemas.microsoft.com/office/drawing/2010/main"/>
                  </a:ext>
                </a:extLst>
              </a:blip>
              <a:srcRect/>
              <a:stretch>
                <a:fillRect/>
              </a:stretch>
            </p:blipFill>
            <p:spPr bwMode="auto">
              <a:xfrm>
                <a:off x="5675811" y="1685648"/>
                <a:ext cx="256048" cy="192976"/>
              </a:xfrm>
              <a:prstGeom prst="rect">
                <a:avLst/>
              </a:prstGeom>
              <a:noFill/>
              <a:effectLst>
                <a:outerShdw blurRad="152400" dist="50800" dir="2700000" algn="tl" rotWithShape="0">
                  <a:prstClr val="black"/>
                </a:outerShdw>
              </a:effectLst>
            </p:spPr>
          </p:pic>
          <p:pic>
            <p:nvPicPr>
              <p:cNvPr id="45" name="Picture 1941" descr="图片684"/>
              <p:cNvPicPr>
                <a:picLocks noChangeAspect="1" noChangeArrowheads="1"/>
              </p:cNvPicPr>
              <p:nvPr/>
            </p:nvPicPr>
            <p:blipFill>
              <a:blip r:embed="rId9" cstate="print">
                <a:grayscl/>
                <a:extLst>
                  <a:ext uri="{28A0092B-C50C-407E-A947-70E740481C1C}">
                    <a14:useLocalDpi xmlns:a14="http://schemas.microsoft.com/office/drawing/2010/main"/>
                  </a:ext>
                </a:extLst>
              </a:blip>
              <a:srcRect/>
              <a:stretch>
                <a:fillRect/>
              </a:stretch>
            </p:blipFill>
            <p:spPr bwMode="auto">
              <a:xfrm>
                <a:off x="5916823" y="1925923"/>
                <a:ext cx="327816" cy="192976"/>
              </a:xfrm>
              <a:prstGeom prst="rect">
                <a:avLst/>
              </a:prstGeom>
              <a:noFill/>
              <a:effectLst>
                <a:outerShdw blurRad="152400" dist="50800" dir="2700000" algn="tl" rotWithShape="0">
                  <a:prstClr val="black"/>
                </a:outerShdw>
              </a:effectLst>
            </p:spPr>
          </p:pic>
          <p:sp>
            <p:nvSpPr>
              <p:cNvPr id="46" name="Text Box 4"/>
              <p:cNvSpPr txBox="1">
                <a:spLocks noChangeArrowheads="1"/>
              </p:cNvSpPr>
              <p:nvPr/>
            </p:nvSpPr>
            <p:spPr bwMode="auto">
              <a:xfrm>
                <a:off x="3456326" y="4233438"/>
                <a:ext cx="1747280" cy="694034"/>
              </a:xfrm>
              <a:prstGeom prst="rect">
                <a:avLst/>
              </a:prstGeom>
              <a:noFill/>
              <a:ln w="9525">
                <a:noFill/>
                <a:miter lim="800000"/>
                <a:headEnd type="none" w="sm" len="sm"/>
                <a:tailEnd type="none" w="sm" len="sm"/>
              </a:ln>
            </p:spPr>
            <p:txBody>
              <a:bodyPr wrap="square" lIns="122767" tIns="61384" rIns="122767" bIns="61384">
                <a:spAutoFit/>
              </a:bodyPr>
              <a:lstStyle/>
              <a:p>
                <a:pPr algn="ctr">
                  <a:defRPr/>
                </a:pPr>
                <a:r>
                  <a:rPr lang="en-US" altLang="zh-CN" sz="1067" b="1" kern="0" dirty="0">
                    <a:solidFill>
                      <a:srgbClr val="000000"/>
                    </a:solidFill>
                    <a:ea typeface="微软雅黑" pitchFamily="34" charset="-122"/>
                    <a:cs typeface="Arial" pitchFamily="34" charset="0"/>
                  </a:rPr>
                  <a:t>Wireless</a:t>
                </a:r>
              </a:p>
            </p:txBody>
          </p:sp>
          <p:sp>
            <p:nvSpPr>
              <p:cNvPr id="47" name="Text Box 6"/>
              <p:cNvSpPr txBox="1">
                <a:spLocks noChangeArrowheads="1"/>
              </p:cNvSpPr>
              <p:nvPr/>
            </p:nvSpPr>
            <p:spPr bwMode="auto">
              <a:xfrm>
                <a:off x="2086003" y="3810704"/>
                <a:ext cx="1155480" cy="694034"/>
              </a:xfrm>
              <a:prstGeom prst="rect">
                <a:avLst/>
              </a:prstGeom>
              <a:noFill/>
              <a:ln w="9525" algn="ctr">
                <a:noFill/>
                <a:miter lim="800000"/>
                <a:headEnd type="none" w="sm" len="sm"/>
                <a:tailEnd type="none" w="sm" len="sm"/>
              </a:ln>
            </p:spPr>
            <p:txBody>
              <a:bodyPr wrap="square" lIns="122767" tIns="61384" rIns="122767" bIns="61384">
                <a:spAutoFit/>
              </a:bodyPr>
              <a:lstStyle/>
              <a:p>
                <a:pPr algn="ctr">
                  <a:defRPr/>
                </a:pPr>
                <a:r>
                  <a:rPr lang="en-US" altLang="zh-CN" sz="1067" b="1" kern="0" dirty="0">
                    <a:solidFill>
                      <a:srgbClr val="000000"/>
                    </a:solidFill>
                    <a:ea typeface="微软雅黑" pitchFamily="34" charset="-122"/>
                    <a:cs typeface="Arial" pitchFamily="34" charset="0"/>
                  </a:rPr>
                  <a:t>VPN</a:t>
                </a:r>
              </a:p>
            </p:txBody>
          </p:sp>
          <p:sp>
            <p:nvSpPr>
              <p:cNvPr id="49" name="Text Box 7"/>
              <p:cNvSpPr txBox="1">
                <a:spLocks noChangeArrowheads="1"/>
              </p:cNvSpPr>
              <p:nvPr/>
            </p:nvSpPr>
            <p:spPr bwMode="auto">
              <a:xfrm>
                <a:off x="5216312" y="3807166"/>
                <a:ext cx="1463162" cy="1089511"/>
              </a:xfrm>
              <a:prstGeom prst="rect">
                <a:avLst/>
              </a:prstGeom>
              <a:noFill/>
              <a:ln w="9525" algn="ctr">
                <a:noFill/>
                <a:miter lim="800000"/>
                <a:headEnd type="none" w="sm" len="sm"/>
                <a:tailEnd type="none" w="sm" len="sm"/>
              </a:ln>
            </p:spPr>
            <p:txBody>
              <a:bodyPr wrap="square" lIns="122767" tIns="61384" rIns="122767" bIns="61384">
                <a:spAutoFit/>
              </a:bodyPr>
              <a:lstStyle/>
              <a:p>
                <a:pPr algn="ctr" fontAlgn="ctr">
                  <a:defRPr/>
                </a:pPr>
                <a:r>
                  <a:rPr lang="en-US" altLang="zh-CN" sz="1067" b="1" kern="0" dirty="0">
                    <a:solidFill>
                      <a:srgbClr val="000000"/>
                    </a:solidFill>
                    <a:ea typeface="微软雅黑" pitchFamily="34" charset="-122"/>
                    <a:cs typeface="Arial" pitchFamily="34" charset="0"/>
                  </a:rPr>
                  <a:t>Security</a:t>
                </a:r>
              </a:p>
            </p:txBody>
          </p:sp>
          <p:sp>
            <p:nvSpPr>
              <p:cNvPr id="50" name="Text Box 8"/>
              <p:cNvSpPr txBox="1">
                <a:spLocks noChangeArrowheads="1"/>
              </p:cNvSpPr>
              <p:nvPr/>
            </p:nvSpPr>
            <p:spPr bwMode="auto">
              <a:xfrm>
                <a:off x="5583234" y="2181303"/>
                <a:ext cx="1255713" cy="694034"/>
              </a:xfrm>
              <a:prstGeom prst="rect">
                <a:avLst/>
              </a:prstGeom>
              <a:noFill/>
              <a:ln w="9525" algn="ctr">
                <a:noFill/>
                <a:miter lim="800000"/>
                <a:headEnd type="none" w="sm" len="sm"/>
                <a:tailEnd type="none" w="sm" len="sm"/>
              </a:ln>
            </p:spPr>
            <p:txBody>
              <a:bodyPr wrap="square" lIns="122767" tIns="61384" rIns="122767" bIns="61384">
                <a:spAutoFit/>
              </a:bodyPr>
              <a:lstStyle/>
              <a:p>
                <a:pPr algn="ctr" fontAlgn="ctr">
                  <a:defRPr/>
                </a:pPr>
                <a:r>
                  <a:rPr lang="en-US" altLang="zh-CN" sz="1067" b="1" kern="0" dirty="0">
                    <a:solidFill>
                      <a:srgbClr val="000000"/>
                    </a:solidFill>
                    <a:ea typeface="微软雅黑" pitchFamily="34" charset="-122"/>
                    <a:cs typeface="Arial" pitchFamily="34" charset="0"/>
                  </a:rPr>
                  <a:t>Voice</a:t>
                </a:r>
              </a:p>
            </p:txBody>
          </p:sp>
          <p:sp>
            <p:nvSpPr>
              <p:cNvPr id="51" name="Text Box 9"/>
              <p:cNvSpPr txBox="1">
                <a:spLocks noChangeArrowheads="1"/>
              </p:cNvSpPr>
              <p:nvPr/>
            </p:nvSpPr>
            <p:spPr bwMode="auto">
              <a:xfrm>
                <a:off x="1728468" y="2135096"/>
                <a:ext cx="1644026" cy="1089511"/>
              </a:xfrm>
              <a:prstGeom prst="rect">
                <a:avLst/>
              </a:prstGeom>
              <a:noFill/>
              <a:ln w="9525" algn="ctr">
                <a:noFill/>
                <a:miter lim="800000"/>
                <a:headEnd type="none" w="sm" len="sm"/>
                <a:tailEnd type="none" w="sm" len="sm"/>
              </a:ln>
            </p:spPr>
            <p:txBody>
              <a:bodyPr wrap="square" lIns="122767" tIns="61384" rIns="122767" bIns="61384">
                <a:spAutoFit/>
              </a:bodyPr>
              <a:lstStyle/>
              <a:p>
                <a:pPr algn="ctr" fontAlgn="ctr">
                  <a:defRPr/>
                </a:pPr>
                <a:r>
                  <a:rPr lang="en-US" altLang="zh-CN" sz="1067" b="1" kern="0" dirty="0">
                    <a:solidFill>
                      <a:srgbClr val="000000"/>
                    </a:solidFill>
                    <a:ea typeface="微软雅黑" pitchFamily="34" charset="-122"/>
                    <a:cs typeface="Arial" pitchFamily="34" charset="0"/>
                  </a:rPr>
                  <a:t>Switching</a:t>
                </a:r>
              </a:p>
            </p:txBody>
          </p:sp>
          <p:sp>
            <p:nvSpPr>
              <p:cNvPr id="52" name="矩形 47"/>
              <p:cNvSpPr/>
              <p:nvPr/>
            </p:nvSpPr>
            <p:spPr bwMode="auto">
              <a:xfrm>
                <a:off x="3483975" y="3039776"/>
                <a:ext cx="1711448" cy="595049"/>
              </a:xfrm>
              <a:prstGeom prst="rect">
                <a:avLst/>
              </a:prstGeom>
              <a:noFill/>
              <a:ln w="9525" algn="ctr">
                <a:noFill/>
                <a:miter lim="800000"/>
                <a:headEnd type="none" w="sm" len="sm"/>
                <a:tailEnd type="none" w="sm" len="sm"/>
              </a:ln>
            </p:spPr>
            <p:txBody>
              <a:bodyPr wrap="square" lIns="122767" tIns="61384" rIns="122767" bIns="61384">
                <a:spAutoFit/>
              </a:bodyPr>
              <a:lstStyle/>
              <a:p>
                <a:pPr algn="ctr" defTabSz="1068891">
                  <a:defRPr/>
                </a:pPr>
                <a:r>
                  <a:rPr lang="en-US" altLang="zh-CN" sz="800" b="1" kern="0" dirty="0">
                    <a:solidFill>
                      <a:srgbClr val="000000">
                        <a:lumMod val="75000"/>
                        <a:lumOff val="25000"/>
                      </a:srgbClr>
                    </a:solidFill>
                    <a:ea typeface="微软雅黑" pitchFamily="34" charset="-122"/>
                    <a:cs typeface="Arial" pitchFamily="34" charset="0"/>
                  </a:rPr>
                  <a:t>AR </a:t>
                </a:r>
                <a:endParaRPr lang="zh-CN" altLang="en-US" sz="800" b="1" kern="0" dirty="0">
                  <a:solidFill>
                    <a:srgbClr val="000000">
                      <a:lumMod val="75000"/>
                      <a:lumOff val="25000"/>
                    </a:srgbClr>
                  </a:solidFill>
                  <a:ea typeface="微软雅黑" pitchFamily="34" charset="-122"/>
                  <a:cs typeface="Arial" pitchFamily="34" charset="0"/>
                </a:endParaRPr>
              </a:p>
            </p:txBody>
          </p:sp>
          <p:pic>
            <p:nvPicPr>
              <p:cNvPr id="53" name="Picture 36"/>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538314" y="2339694"/>
                <a:ext cx="1480934" cy="515087"/>
              </a:xfrm>
              <a:prstGeom prst="rect">
                <a:avLst/>
              </a:prstGeom>
              <a:ln>
                <a:noFill/>
              </a:ln>
              <a:effectLst>
                <a:outerShdw blurRad="50800" dist="38100" dir="2700000" algn="tl" rotWithShape="0">
                  <a:prstClr val="black">
                    <a:alpha val="40000"/>
                  </a:prstClr>
                </a:outerShdw>
              </a:effectLst>
            </p:spPr>
          </p:pic>
          <p:pic>
            <p:nvPicPr>
              <p:cNvPr id="54" name="Picture 54" descr="08"/>
              <p:cNvPicPr>
                <a:picLocks noChangeAspect="1" noChangeArrowheads="1"/>
              </p:cNvPicPr>
              <p:nvPr/>
            </p:nvPicPr>
            <p:blipFill>
              <a:blip r:embed="rId11" cstate="print"/>
              <a:srcRect/>
              <a:stretch>
                <a:fillRect/>
              </a:stretch>
            </p:blipFill>
            <p:spPr bwMode="auto">
              <a:xfrm>
                <a:off x="5453974" y="1902064"/>
                <a:ext cx="423196" cy="297784"/>
              </a:xfrm>
              <a:prstGeom prst="rect">
                <a:avLst/>
              </a:prstGeom>
              <a:ln>
                <a:noFill/>
              </a:ln>
              <a:effectLst/>
            </p:spPr>
          </p:pic>
          <p:grpSp>
            <p:nvGrpSpPr>
              <p:cNvPr id="55" name="Group 45"/>
              <p:cNvGrpSpPr>
                <a:grpSpLocks noChangeAspect="1"/>
              </p:cNvGrpSpPr>
              <p:nvPr/>
            </p:nvGrpSpPr>
            <p:grpSpPr bwMode="auto">
              <a:xfrm>
                <a:off x="3033634" y="1949153"/>
                <a:ext cx="439452" cy="307143"/>
                <a:chOff x="2958" y="1507"/>
                <a:chExt cx="500" cy="521"/>
              </a:xfrm>
            </p:grpSpPr>
            <p:sp>
              <p:nvSpPr>
                <p:cNvPr id="64" name="Freeform 46"/>
                <p:cNvSpPr>
                  <a:spLocks noChangeAspect="1"/>
                </p:cNvSpPr>
                <p:nvPr/>
              </p:nvSpPr>
              <p:spPr bwMode="auto">
                <a:xfrm>
                  <a:off x="3370" y="1575"/>
                  <a:ext cx="88" cy="453"/>
                </a:xfrm>
                <a:custGeom>
                  <a:avLst/>
                  <a:gdLst>
                    <a:gd name="T0" fmla="*/ 44032 w 44"/>
                    <a:gd name="T1" fmla="*/ 6216 h 226"/>
                    <a:gd name="T2" fmla="*/ 6144 w 44"/>
                    <a:gd name="T3" fmla="*/ 22905 h 226"/>
                    <a:gd name="T4" fmla="*/ 0 w 44"/>
                    <a:gd name="T5" fmla="*/ 231409 h 226"/>
                    <a:gd name="T6" fmla="*/ 11264 w 44"/>
                    <a:gd name="T7" fmla="*/ 227262 h 226"/>
                    <a:gd name="T8" fmla="*/ 39936 w 44"/>
                    <a:gd name="T9" fmla="*/ 199049 h 226"/>
                    <a:gd name="T10" fmla="*/ 45056 w 44"/>
                    <a:gd name="T11" fmla="*/ 185489 h 226"/>
                    <a:gd name="T12" fmla="*/ 45056 w 44"/>
                    <a:gd name="T13" fmla="*/ 17693 h 226"/>
                    <a:gd name="T14" fmla="*/ 44032 w 44"/>
                    <a:gd name="T15" fmla="*/ 6216 h 226"/>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226"/>
                    <a:gd name="T26" fmla="*/ 44 w 44"/>
                    <a:gd name="T27" fmla="*/ 226 h 2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226">
                      <a:moveTo>
                        <a:pt x="43" y="6"/>
                      </a:moveTo>
                      <a:cubicBezTo>
                        <a:pt x="39" y="0"/>
                        <a:pt x="6" y="22"/>
                        <a:pt x="6" y="22"/>
                      </a:cubicBezTo>
                      <a:cubicBezTo>
                        <a:pt x="0" y="221"/>
                        <a:pt x="0" y="221"/>
                        <a:pt x="0" y="221"/>
                      </a:cubicBezTo>
                      <a:cubicBezTo>
                        <a:pt x="0" y="221"/>
                        <a:pt x="1" y="226"/>
                        <a:pt x="11" y="217"/>
                      </a:cubicBezTo>
                      <a:cubicBezTo>
                        <a:pt x="19" y="210"/>
                        <a:pt x="35" y="195"/>
                        <a:pt x="39" y="190"/>
                      </a:cubicBezTo>
                      <a:cubicBezTo>
                        <a:pt x="43" y="186"/>
                        <a:pt x="44" y="187"/>
                        <a:pt x="44" y="177"/>
                      </a:cubicBezTo>
                      <a:cubicBezTo>
                        <a:pt x="44" y="17"/>
                        <a:pt x="44" y="17"/>
                        <a:pt x="44" y="17"/>
                      </a:cubicBezTo>
                      <a:cubicBezTo>
                        <a:pt x="44" y="7"/>
                        <a:pt x="43" y="6"/>
                        <a:pt x="43" y="6"/>
                      </a:cubicBezTo>
                      <a:close/>
                    </a:path>
                  </a:pathLst>
                </a:custGeom>
                <a:solidFill>
                  <a:srgbClr val="0B3C68"/>
                </a:solidFill>
                <a:ln w="9525">
                  <a:noFill/>
                  <a:round/>
                  <a:headEnd/>
                  <a:tailEnd/>
                </a:ln>
              </p:spPr>
              <p:txBody>
                <a:bodyPr/>
                <a:lstStyle/>
                <a:p>
                  <a:pPr>
                    <a:defRPr/>
                  </a:pPr>
                  <a:endParaRPr lang="zh-CN" altLang="en-US" sz="400" kern="0">
                    <a:solidFill>
                      <a:sysClr val="windowText" lastClr="000000"/>
                    </a:solidFill>
                    <a:cs typeface="Arial" panose="020B0604020202020204" pitchFamily="34" charset="0"/>
                  </a:endParaRPr>
                </a:p>
              </p:txBody>
            </p:sp>
            <p:sp>
              <p:nvSpPr>
                <p:cNvPr id="65" name="Freeform 47"/>
                <p:cNvSpPr>
                  <a:spLocks noChangeAspect="1"/>
                </p:cNvSpPr>
                <p:nvPr/>
              </p:nvSpPr>
              <p:spPr bwMode="auto">
                <a:xfrm>
                  <a:off x="2958" y="1507"/>
                  <a:ext cx="492" cy="118"/>
                </a:xfrm>
                <a:custGeom>
                  <a:avLst/>
                  <a:gdLst>
                    <a:gd name="T0" fmla="*/ 251904 w 246"/>
                    <a:gd name="T1" fmla="*/ 37888 h 59"/>
                    <a:gd name="T2" fmla="*/ 218112 w 246"/>
                    <a:gd name="T3" fmla="*/ 60416 h 59"/>
                    <a:gd name="T4" fmla="*/ 9216 w 246"/>
                    <a:gd name="T5" fmla="*/ 22528 h 59"/>
                    <a:gd name="T6" fmla="*/ 1024 w 246"/>
                    <a:gd name="T7" fmla="*/ 27648 h 59"/>
                    <a:gd name="T8" fmla="*/ 5120 w 246"/>
                    <a:gd name="T9" fmla="*/ 18432 h 59"/>
                    <a:gd name="T10" fmla="*/ 31744 w 246"/>
                    <a:gd name="T11" fmla="*/ 1024 h 59"/>
                    <a:gd name="T12" fmla="*/ 36864 w 246"/>
                    <a:gd name="T13" fmla="*/ 0 h 59"/>
                    <a:gd name="T14" fmla="*/ 243712 w 246"/>
                    <a:gd name="T15" fmla="*/ 34816 h 59"/>
                    <a:gd name="T16" fmla="*/ 251904 w 246"/>
                    <a:gd name="T17" fmla="*/ 37888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59"/>
                    <a:gd name="T29" fmla="*/ 246 w 246"/>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59">
                      <a:moveTo>
                        <a:pt x="246" y="37"/>
                      </a:moveTo>
                      <a:cubicBezTo>
                        <a:pt x="213" y="59"/>
                        <a:pt x="213" y="59"/>
                        <a:pt x="213" y="59"/>
                      </a:cubicBezTo>
                      <a:cubicBezTo>
                        <a:pt x="93" y="38"/>
                        <a:pt x="18" y="24"/>
                        <a:pt x="9" y="22"/>
                      </a:cubicBezTo>
                      <a:cubicBezTo>
                        <a:pt x="3" y="21"/>
                        <a:pt x="1" y="27"/>
                        <a:pt x="1" y="27"/>
                      </a:cubicBezTo>
                      <a:cubicBezTo>
                        <a:pt x="1" y="27"/>
                        <a:pt x="0" y="21"/>
                        <a:pt x="5" y="18"/>
                      </a:cubicBezTo>
                      <a:cubicBezTo>
                        <a:pt x="8" y="16"/>
                        <a:pt x="24" y="6"/>
                        <a:pt x="31" y="1"/>
                      </a:cubicBezTo>
                      <a:cubicBezTo>
                        <a:pt x="34" y="0"/>
                        <a:pt x="36" y="0"/>
                        <a:pt x="36" y="0"/>
                      </a:cubicBezTo>
                      <a:cubicBezTo>
                        <a:pt x="36" y="0"/>
                        <a:pt x="235" y="34"/>
                        <a:pt x="238" y="34"/>
                      </a:cubicBezTo>
                      <a:cubicBezTo>
                        <a:pt x="245" y="36"/>
                        <a:pt x="246" y="37"/>
                        <a:pt x="246" y="37"/>
                      </a:cubicBezTo>
                      <a:close/>
                    </a:path>
                  </a:pathLst>
                </a:custGeom>
                <a:solidFill>
                  <a:srgbClr val="456488"/>
                </a:solidFill>
                <a:ln w="9525">
                  <a:noFill/>
                  <a:round/>
                  <a:headEnd/>
                  <a:tailEnd/>
                </a:ln>
              </p:spPr>
              <p:txBody>
                <a:bodyPr/>
                <a:lstStyle/>
                <a:p>
                  <a:pPr>
                    <a:defRPr/>
                  </a:pPr>
                  <a:endParaRPr lang="zh-CN" altLang="en-US" sz="400" kern="0">
                    <a:solidFill>
                      <a:sysClr val="windowText" lastClr="000000"/>
                    </a:solidFill>
                    <a:cs typeface="Arial" panose="020B0604020202020204" pitchFamily="34" charset="0"/>
                  </a:endParaRPr>
                </a:p>
              </p:txBody>
            </p:sp>
            <p:sp>
              <p:nvSpPr>
                <p:cNvPr id="67" name="Freeform 48"/>
                <p:cNvSpPr>
                  <a:spLocks noChangeAspect="1"/>
                </p:cNvSpPr>
                <p:nvPr/>
              </p:nvSpPr>
              <p:spPr bwMode="auto">
                <a:xfrm>
                  <a:off x="3364" y="1579"/>
                  <a:ext cx="92" cy="64"/>
                </a:xfrm>
                <a:custGeom>
                  <a:avLst/>
                  <a:gdLst>
                    <a:gd name="T0" fmla="*/ 0 w 46"/>
                    <a:gd name="T1" fmla="*/ 22528 h 32"/>
                    <a:gd name="T2" fmla="*/ 41984 w 46"/>
                    <a:gd name="T3" fmla="*/ 0 h 32"/>
                    <a:gd name="T4" fmla="*/ 47104 w 46"/>
                    <a:gd name="T5" fmla="*/ 7168 h 32"/>
                    <a:gd name="T6" fmla="*/ 8192 w 46"/>
                    <a:gd name="T7" fmla="*/ 32768 h 32"/>
                    <a:gd name="T8" fmla="*/ 0 w 46"/>
                    <a:gd name="T9" fmla="*/ 22528 h 32"/>
                    <a:gd name="T10" fmla="*/ 0 60000 65536"/>
                    <a:gd name="T11" fmla="*/ 0 60000 65536"/>
                    <a:gd name="T12" fmla="*/ 0 60000 65536"/>
                    <a:gd name="T13" fmla="*/ 0 60000 65536"/>
                    <a:gd name="T14" fmla="*/ 0 60000 65536"/>
                    <a:gd name="T15" fmla="*/ 0 w 46"/>
                    <a:gd name="T16" fmla="*/ 0 h 32"/>
                    <a:gd name="T17" fmla="*/ 46 w 46"/>
                    <a:gd name="T18" fmla="*/ 32 h 32"/>
                  </a:gdLst>
                  <a:ahLst/>
                  <a:cxnLst>
                    <a:cxn ang="T10">
                      <a:pos x="T0" y="T1"/>
                    </a:cxn>
                    <a:cxn ang="T11">
                      <a:pos x="T2" y="T3"/>
                    </a:cxn>
                    <a:cxn ang="T12">
                      <a:pos x="T4" y="T5"/>
                    </a:cxn>
                    <a:cxn ang="T13">
                      <a:pos x="T6" y="T7"/>
                    </a:cxn>
                    <a:cxn ang="T14">
                      <a:pos x="T8" y="T9"/>
                    </a:cxn>
                  </a:cxnLst>
                  <a:rect l="T15" t="T16" r="T17" b="T18"/>
                  <a:pathLst>
                    <a:path w="46" h="32">
                      <a:moveTo>
                        <a:pt x="0" y="22"/>
                      </a:moveTo>
                      <a:cubicBezTo>
                        <a:pt x="0" y="22"/>
                        <a:pt x="37" y="1"/>
                        <a:pt x="41" y="0"/>
                      </a:cubicBezTo>
                      <a:cubicBezTo>
                        <a:pt x="45" y="1"/>
                        <a:pt x="46" y="3"/>
                        <a:pt x="46" y="7"/>
                      </a:cubicBezTo>
                      <a:cubicBezTo>
                        <a:pt x="8" y="32"/>
                        <a:pt x="8" y="32"/>
                        <a:pt x="8" y="32"/>
                      </a:cubicBezTo>
                      <a:lnTo>
                        <a:pt x="0" y="22"/>
                      </a:lnTo>
                      <a:close/>
                    </a:path>
                  </a:pathLst>
                </a:custGeom>
                <a:solidFill>
                  <a:srgbClr val="5D7695"/>
                </a:solidFill>
                <a:ln w="9525">
                  <a:noFill/>
                  <a:round/>
                  <a:headEnd/>
                  <a:tailEnd/>
                </a:ln>
              </p:spPr>
              <p:txBody>
                <a:bodyPr/>
                <a:lstStyle/>
                <a:p>
                  <a:pPr>
                    <a:defRPr/>
                  </a:pPr>
                  <a:endParaRPr lang="zh-CN" altLang="en-US" sz="400" kern="0">
                    <a:solidFill>
                      <a:sysClr val="windowText" lastClr="000000"/>
                    </a:solidFill>
                    <a:cs typeface="Arial" panose="020B0604020202020204" pitchFamily="34" charset="0"/>
                  </a:endParaRPr>
                </a:p>
              </p:txBody>
            </p:sp>
            <p:sp>
              <p:nvSpPr>
                <p:cNvPr id="68" name="Freeform 49"/>
                <p:cNvSpPr>
                  <a:spLocks noChangeAspect="1"/>
                </p:cNvSpPr>
                <p:nvPr/>
              </p:nvSpPr>
              <p:spPr bwMode="auto">
                <a:xfrm>
                  <a:off x="2960" y="1547"/>
                  <a:ext cx="426" cy="479"/>
                </a:xfrm>
                <a:custGeom>
                  <a:avLst/>
                  <a:gdLst>
                    <a:gd name="T0" fmla="*/ 211968 w 213"/>
                    <a:gd name="T1" fmla="*/ 38544 h 239"/>
                    <a:gd name="T2" fmla="*/ 7168 w 213"/>
                    <a:gd name="T3" fmla="*/ 1032 h 239"/>
                    <a:gd name="T4" fmla="*/ 0 w 213"/>
                    <a:gd name="T5" fmla="*/ 6213 h 239"/>
                    <a:gd name="T6" fmla="*/ 0 w 213"/>
                    <a:gd name="T7" fmla="*/ 188449 h 239"/>
                    <a:gd name="T8" fmla="*/ 7168 w 213"/>
                    <a:gd name="T9" fmla="*/ 203040 h 239"/>
                    <a:gd name="T10" fmla="*/ 204800 w 213"/>
                    <a:gd name="T11" fmla="*/ 246789 h 239"/>
                    <a:gd name="T12" fmla="*/ 217088 w 213"/>
                    <a:gd name="T13" fmla="*/ 238482 h 239"/>
                    <a:gd name="T14" fmla="*/ 217088 w 213"/>
                    <a:gd name="T15" fmla="*/ 48984 h 239"/>
                    <a:gd name="T16" fmla="*/ 211968 w 213"/>
                    <a:gd name="T17" fmla="*/ 38544 h 2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39"/>
                    <a:gd name="T29" fmla="*/ 213 w 213"/>
                    <a:gd name="T30" fmla="*/ 239 h 2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39">
                      <a:moveTo>
                        <a:pt x="207" y="37"/>
                      </a:moveTo>
                      <a:cubicBezTo>
                        <a:pt x="92" y="17"/>
                        <a:pt x="17" y="3"/>
                        <a:pt x="7" y="1"/>
                      </a:cubicBezTo>
                      <a:cubicBezTo>
                        <a:pt x="0" y="0"/>
                        <a:pt x="0" y="6"/>
                        <a:pt x="0" y="6"/>
                      </a:cubicBezTo>
                      <a:cubicBezTo>
                        <a:pt x="0" y="6"/>
                        <a:pt x="0" y="168"/>
                        <a:pt x="0" y="180"/>
                      </a:cubicBezTo>
                      <a:cubicBezTo>
                        <a:pt x="0" y="192"/>
                        <a:pt x="2" y="192"/>
                        <a:pt x="7" y="194"/>
                      </a:cubicBezTo>
                      <a:cubicBezTo>
                        <a:pt x="10" y="195"/>
                        <a:pt x="164" y="228"/>
                        <a:pt x="200" y="236"/>
                      </a:cubicBezTo>
                      <a:cubicBezTo>
                        <a:pt x="213" y="239"/>
                        <a:pt x="212" y="232"/>
                        <a:pt x="212" y="228"/>
                      </a:cubicBezTo>
                      <a:cubicBezTo>
                        <a:pt x="212" y="228"/>
                        <a:pt x="212" y="54"/>
                        <a:pt x="212" y="47"/>
                      </a:cubicBezTo>
                      <a:cubicBezTo>
                        <a:pt x="212" y="42"/>
                        <a:pt x="208" y="38"/>
                        <a:pt x="207" y="37"/>
                      </a:cubicBezTo>
                      <a:close/>
                    </a:path>
                  </a:pathLst>
                </a:custGeom>
                <a:solidFill>
                  <a:srgbClr val="8BA6BD"/>
                </a:solidFill>
                <a:ln w="9525">
                  <a:noFill/>
                  <a:round/>
                  <a:headEnd/>
                  <a:tailEnd/>
                </a:ln>
              </p:spPr>
              <p:txBody>
                <a:bodyPr/>
                <a:lstStyle/>
                <a:p>
                  <a:pPr>
                    <a:defRPr/>
                  </a:pPr>
                  <a:endParaRPr lang="zh-CN" altLang="en-US" sz="400" kern="0">
                    <a:solidFill>
                      <a:sysClr val="windowText" lastClr="000000"/>
                    </a:solidFill>
                    <a:cs typeface="Arial" panose="020B0604020202020204" pitchFamily="34" charset="0"/>
                  </a:endParaRPr>
                </a:p>
              </p:txBody>
            </p:sp>
            <p:sp>
              <p:nvSpPr>
                <p:cNvPr id="69" name="Freeform 50"/>
                <p:cNvSpPr>
                  <a:spLocks noChangeAspect="1"/>
                </p:cNvSpPr>
                <p:nvPr/>
              </p:nvSpPr>
              <p:spPr bwMode="auto">
                <a:xfrm>
                  <a:off x="2972" y="1561"/>
                  <a:ext cx="396" cy="445"/>
                </a:xfrm>
                <a:custGeom>
                  <a:avLst/>
                  <a:gdLst>
                    <a:gd name="T0" fmla="*/ 197632 w 198"/>
                    <a:gd name="T1" fmla="*/ 36532 h 222"/>
                    <a:gd name="T2" fmla="*/ 7168 w 198"/>
                    <a:gd name="T3" fmla="*/ 1032 h 222"/>
                    <a:gd name="T4" fmla="*/ 0 w 198"/>
                    <a:gd name="T5" fmla="*/ 5180 h 222"/>
                    <a:gd name="T6" fmla="*/ 1024 w 198"/>
                    <a:gd name="T7" fmla="*/ 175138 h 222"/>
                    <a:gd name="T8" fmla="*/ 7168 w 198"/>
                    <a:gd name="T9" fmla="*/ 188704 h 222"/>
                    <a:gd name="T10" fmla="*/ 192512 w 198"/>
                    <a:gd name="T11" fmla="*/ 230414 h 222"/>
                    <a:gd name="T12" fmla="*/ 202752 w 198"/>
                    <a:gd name="T13" fmla="*/ 222101 h 222"/>
                    <a:gd name="T14" fmla="*/ 201728 w 198"/>
                    <a:gd name="T15" fmla="*/ 45917 h 222"/>
                    <a:gd name="T16" fmla="*/ 197632 w 198"/>
                    <a:gd name="T17" fmla="*/ 36532 h 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8"/>
                    <a:gd name="T28" fmla="*/ 0 h 222"/>
                    <a:gd name="T29" fmla="*/ 198 w 198"/>
                    <a:gd name="T30" fmla="*/ 222 h 2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8" h="222">
                      <a:moveTo>
                        <a:pt x="193" y="35"/>
                      </a:moveTo>
                      <a:cubicBezTo>
                        <a:pt x="86" y="16"/>
                        <a:pt x="16" y="3"/>
                        <a:pt x="7" y="1"/>
                      </a:cubicBezTo>
                      <a:cubicBezTo>
                        <a:pt x="1" y="0"/>
                        <a:pt x="0" y="5"/>
                        <a:pt x="0" y="5"/>
                      </a:cubicBezTo>
                      <a:cubicBezTo>
                        <a:pt x="0" y="5"/>
                        <a:pt x="1" y="155"/>
                        <a:pt x="1" y="167"/>
                      </a:cubicBezTo>
                      <a:cubicBezTo>
                        <a:pt x="0" y="178"/>
                        <a:pt x="2" y="179"/>
                        <a:pt x="7" y="180"/>
                      </a:cubicBezTo>
                      <a:cubicBezTo>
                        <a:pt x="10" y="181"/>
                        <a:pt x="155" y="212"/>
                        <a:pt x="188" y="220"/>
                      </a:cubicBezTo>
                      <a:cubicBezTo>
                        <a:pt x="198" y="222"/>
                        <a:pt x="197" y="215"/>
                        <a:pt x="198" y="212"/>
                      </a:cubicBezTo>
                      <a:cubicBezTo>
                        <a:pt x="198" y="212"/>
                        <a:pt x="197" y="50"/>
                        <a:pt x="197" y="44"/>
                      </a:cubicBezTo>
                      <a:cubicBezTo>
                        <a:pt x="197" y="39"/>
                        <a:pt x="197" y="35"/>
                        <a:pt x="193" y="35"/>
                      </a:cubicBezTo>
                      <a:close/>
                    </a:path>
                  </a:pathLst>
                </a:custGeom>
                <a:solidFill>
                  <a:srgbClr val="5D7695"/>
                </a:solidFill>
                <a:ln w="9525">
                  <a:noFill/>
                  <a:round/>
                  <a:headEnd/>
                  <a:tailEnd/>
                </a:ln>
              </p:spPr>
              <p:txBody>
                <a:bodyPr/>
                <a:lstStyle/>
                <a:p>
                  <a:pPr>
                    <a:defRPr/>
                  </a:pPr>
                  <a:endParaRPr lang="zh-CN" altLang="en-US" sz="400" kern="0">
                    <a:solidFill>
                      <a:sysClr val="windowText" lastClr="000000"/>
                    </a:solidFill>
                    <a:cs typeface="Arial" panose="020B0604020202020204" pitchFamily="34" charset="0"/>
                  </a:endParaRPr>
                </a:p>
              </p:txBody>
            </p:sp>
            <p:sp>
              <p:nvSpPr>
                <p:cNvPr id="70" name="Freeform 51"/>
                <p:cNvSpPr>
                  <a:spLocks noChangeAspect="1" noEditPoints="1"/>
                </p:cNvSpPr>
                <p:nvPr/>
              </p:nvSpPr>
              <p:spPr bwMode="auto">
                <a:xfrm>
                  <a:off x="2972" y="1561"/>
                  <a:ext cx="398" cy="443"/>
                </a:xfrm>
                <a:custGeom>
                  <a:avLst/>
                  <a:gdLst>
                    <a:gd name="T0" fmla="*/ 2048 w 199"/>
                    <a:gd name="T1" fmla="*/ 1032 h 221"/>
                    <a:gd name="T2" fmla="*/ 0 w 199"/>
                    <a:gd name="T3" fmla="*/ 5180 h 221"/>
                    <a:gd name="T4" fmla="*/ 0 w 199"/>
                    <a:gd name="T5" fmla="*/ 175141 h 221"/>
                    <a:gd name="T6" fmla="*/ 7168 w 199"/>
                    <a:gd name="T7" fmla="*/ 189756 h 221"/>
                    <a:gd name="T8" fmla="*/ 74752 w 199"/>
                    <a:gd name="T9" fmla="*/ 204413 h 221"/>
                    <a:gd name="T10" fmla="*/ 192512 w 199"/>
                    <a:gd name="T11" fmla="*/ 231460 h 221"/>
                    <a:gd name="T12" fmla="*/ 199680 w 199"/>
                    <a:gd name="T13" fmla="*/ 230426 h 221"/>
                    <a:gd name="T14" fmla="*/ 202752 w 199"/>
                    <a:gd name="T15" fmla="*/ 222109 h 221"/>
                    <a:gd name="T16" fmla="*/ 202752 w 199"/>
                    <a:gd name="T17" fmla="*/ 45920 h 221"/>
                    <a:gd name="T18" fmla="*/ 197632 w 199"/>
                    <a:gd name="T19" fmla="*/ 35472 h 221"/>
                    <a:gd name="T20" fmla="*/ 197632 w 199"/>
                    <a:gd name="T21" fmla="*/ 35472 h 221"/>
                    <a:gd name="T22" fmla="*/ 7168 w 199"/>
                    <a:gd name="T23" fmla="*/ 0 h 221"/>
                    <a:gd name="T24" fmla="*/ 2048 w 199"/>
                    <a:gd name="T25" fmla="*/ 1032 h 221"/>
                    <a:gd name="T26" fmla="*/ 192512 w 199"/>
                    <a:gd name="T27" fmla="*/ 229390 h 221"/>
                    <a:gd name="T28" fmla="*/ 74752 w 199"/>
                    <a:gd name="T29" fmla="*/ 203365 h 221"/>
                    <a:gd name="T30" fmla="*/ 7168 w 199"/>
                    <a:gd name="T31" fmla="*/ 187674 h 221"/>
                    <a:gd name="T32" fmla="*/ 1024 w 199"/>
                    <a:gd name="T33" fmla="*/ 175141 h 221"/>
                    <a:gd name="T34" fmla="*/ 1024 w 199"/>
                    <a:gd name="T35" fmla="*/ 5180 h 221"/>
                    <a:gd name="T36" fmla="*/ 3072 w 199"/>
                    <a:gd name="T37" fmla="*/ 2069 h 221"/>
                    <a:gd name="T38" fmla="*/ 7168 w 199"/>
                    <a:gd name="T39" fmla="*/ 2069 h 221"/>
                    <a:gd name="T40" fmla="*/ 197632 w 199"/>
                    <a:gd name="T41" fmla="*/ 37573 h 221"/>
                    <a:gd name="T42" fmla="*/ 201728 w 199"/>
                    <a:gd name="T43" fmla="*/ 45920 h 221"/>
                    <a:gd name="T44" fmla="*/ 201728 w 199"/>
                    <a:gd name="T45" fmla="*/ 222109 h 221"/>
                    <a:gd name="T46" fmla="*/ 199680 w 199"/>
                    <a:gd name="T47" fmla="*/ 229390 h 221"/>
                    <a:gd name="T48" fmla="*/ 192512 w 199"/>
                    <a:gd name="T49" fmla="*/ 229390 h 2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9"/>
                    <a:gd name="T76" fmla="*/ 0 h 221"/>
                    <a:gd name="T77" fmla="*/ 199 w 199"/>
                    <a:gd name="T78" fmla="*/ 221 h 2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9" h="221">
                      <a:moveTo>
                        <a:pt x="2" y="1"/>
                      </a:moveTo>
                      <a:cubicBezTo>
                        <a:pt x="0" y="3"/>
                        <a:pt x="0" y="5"/>
                        <a:pt x="0" y="5"/>
                      </a:cubicBezTo>
                      <a:cubicBezTo>
                        <a:pt x="0" y="5"/>
                        <a:pt x="0" y="167"/>
                        <a:pt x="0" y="167"/>
                      </a:cubicBezTo>
                      <a:cubicBezTo>
                        <a:pt x="0" y="178"/>
                        <a:pt x="1" y="179"/>
                        <a:pt x="7" y="181"/>
                      </a:cubicBezTo>
                      <a:cubicBezTo>
                        <a:pt x="8" y="181"/>
                        <a:pt x="33" y="187"/>
                        <a:pt x="73" y="195"/>
                      </a:cubicBezTo>
                      <a:cubicBezTo>
                        <a:pt x="188" y="221"/>
                        <a:pt x="188" y="221"/>
                        <a:pt x="188" y="221"/>
                      </a:cubicBezTo>
                      <a:cubicBezTo>
                        <a:pt x="190" y="221"/>
                        <a:pt x="193" y="221"/>
                        <a:pt x="195" y="220"/>
                      </a:cubicBezTo>
                      <a:cubicBezTo>
                        <a:pt x="199" y="218"/>
                        <a:pt x="198" y="212"/>
                        <a:pt x="198" y="212"/>
                      </a:cubicBezTo>
                      <a:cubicBezTo>
                        <a:pt x="198" y="212"/>
                        <a:pt x="198" y="44"/>
                        <a:pt x="198" y="44"/>
                      </a:cubicBezTo>
                      <a:cubicBezTo>
                        <a:pt x="198" y="39"/>
                        <a:pt x="198" y="35"/>
                        <a:pt x="193" y="34"/>
                      </a:cubicBezTo>
                      <a:cubicBezTo>
                        <a:pt x="193" y="34"/>
                        <a:pt x="193" y="34"/>
                        <a:pt x="193" y="34"/>
                      </a:cubicBezTo>
                      <a:cubicBezTo>
                        <a:pt x="7" y="0"/>
                        <a:pt x="7" y="0"/>
                        <a:pt x="7" y="0"/>
                      </a:cubicBezTo>
                      <a:cubicBezTo>
                        <a:pt x="5" y="0"/>
                        <a:pt x="3" y="0"/>
                        <a:pt x="2" y="1"/>
                      </a:cubicBezTo>
                      <a:close/>
                      <a:moveTo>
                        <a:pt x="188" y="219"/>
                      </a:moveTo>
                      <a:cubicBezTo>
                        <a:pt x="188" y="219"/>
                        <a:pt x="73" y="194"/>
                        <a:pt x="73" y="194"/>
                      </a:cubicBezTo>
                      <a:cubicBezTo>
                        <a:pt x="39" y="186"/>
                        <a:pt x="9" y="180"/>
                        <a:pt x="7" y="179"/>
                      </a:cubicBezTo>
                      <a:cubicBezTo>
                        <a:pt x="2" y="178"/>
                        <a:pt x="1" y="177"/>
                        <a:pt x="1" y="167"/>
                      </a:cubicBezTo>
                      <a:cubicBezTo>
                        <a:pt x="1" y="5"/>
                        <a:pt x="1" y="5"/>
                        <a:pt x="1" y="5"/>
                      </a:cubicBezTo>
                      <a:cubicBezTo>
                        <a:pt x="1" y="5"/>
                        <a:pt x="1" y="3"/>
                        <a:pt x="3" y="2"/>
                      </a:cubicBezTo>
                      <a:cubicBezTo>
                        <a:pt x="4" y="2"/>
                        <a:pt x="5" y="1"/>
                        <a:pt x="7" y="2"/>
                      </a:cubicBezTo>
                      <a:cubicBezTo>
                        <a:pt x="193" y="36"/>
                        <a:pt x="193" y="36"/>
                        <a:pt x="193" y="36"/>
                      </a:cubicBezTo>
                      <a:cubicBezTo>
                        <a:pt x="196" y="36"/>
                        <a:pt x="197" y="39"/>
                        <a:pt x="197" y="44"/>
                      </a:cubicBezTo>
                      <a:cubicBezTo>
                        <a:pt x="197" y="212"/>
                        <a:pt x="197" y="212"/>
                        <a:pt x="197" y="212"/>
                      </a:cubicBezTo>
                      <a:cubicBezTo>
                        <a:pt x="197" y="212"/>
                        <a:pt x="197" y="217"/>
                        <a:pt x="195" y="219"/>
                      </a:cubicBezTo>
                      <a:cubicBezTo>
                        <a:pt x="193" y="220"/>
                        <a:pt x="190" y="220"/>
                        <a:pt x="188" y="219"/>
                      </a:cubicBezTo>
                      <a:close/>
                    </a:path>
                  </a:pathLst>
                </a:custGeom>
                <a:solidFill>
                  <a:srgbClr val="2B4F7C"/>
                </a:solidFill>
                <a:ln w="9525">
                  <a:noFill/>
                  <a:round/>
                  <a:headEnd/>
                  <a:tailEnd/>
                </a:ln>
              </p:spPr>
              <p:txBody>
                <a:bodyPr/>
                <a:lstStyle/>
                <a:p>
                  <a:pPr>
                    <a:defRPr/>
                  </a:pPr>
                  <a:endParaRPr lang="zh-CN" altLang="en-US" sz="400" kern="0">
                    <a:solidFill>
                      <a:sysClr val="windowText" lastClr="000000"/>
                    </a:solidFill>
                    <a:cs typeface="Arial" panose="020B0604020202020204" pitchFamily="34" charset="0"/>
                  </a:endParaRPr>
                </a:p>
              </p:txBody>
            </p:sp>
            <p:sp>
              <p:nvSpPr>
                <p:cNvPr id="71" name="Freeform 52"/>
                <p:cNvSpPr>
                  <a:spLocks noChangeAspect="1" noEditPoints="1"/>
                </p:cNvSpPr>
                <p:nvPr/>
              </p:nvSpPr>
              <p:spPr bwMode="auto">
                <a:xfrm>
                  <a:off x="3004" y="1625"/>
                  <a:ext cx="350" cy="319"/>
                </a:xfrm>
                <a:custGeom>
                  <a:avLst/>
                  <a:gdLst>
                    <a:gd name="T0" fmla="*/ 179200 w 175"/>
                    <a:gd name="T1" fmla="*/ 122620 h 159"/>
                    <a:gd name="T2" fmla="*/ 142336 w 175"/>
                    <a:gd name="T3" fmla="*/ 78013 h 159"/>
                    <a:gd name="T4" fmla="*/ 133120 w 175"/>
                    <a:gd name="T5" fmla="*/ 85821 h 159"/>
                    <a:gd name="T6" fmla="*/ 154624 w 175"/>
                    <a:gd name="T7" fmla="*/ 111064 h 159"/>
                    <a:gd name="T8" fmla="*/ 114688 w 175"/>
                    <a:gd name="T9" fmla="*/ 102594 h 159"/>
                    <a:gd name="T10" fmla="*/ 115712 w 175"/>
                    <a:gd name="T11" fmla="*/ 100501 h 159"/>
                    <a:gd name="T12" fmla="*/ 117760 w 175"/>
                    <a:gd name="T13" fmla="*/ 88969 h 159"/>
                    <a:gd name="T14" fmla="*/ 117760 w 175"/>
                    <a:gd name="T15" fmla="*/ 26292 h 159"/>
                    <a:gd name="T16" fmla="*/ 138240 w 175"/>
                    <a:gd name="T17" fmla="*/ 50617 h 159"/>
                    <a:gd name="T18" fmla="*/ 146432 w 175"/>
                    <a:gd name="T19" fmla="*/ 43296 h 159"/>
                    <a:gd name="T20" fmla="*/ 110592 w 175"/>
                    <a:gd name="T21" fmla="*/ 0 h 159"/>
                    <a:gd name="T22" fmla="*/ 73728 w 175"/>
                    <a:gd name="T23" fmla="*/ 28369 h 159"/>
                    <a:gd name="T24" fmla="*/ 82944 w 175"/>
                    <a:gd name="T25" fmla="*/ 38884 h 159"/>
                    <a:gd name="T26" fmla="*/ 103424 w 175"/>
                    <a:gd name="T27" fmla="*/ 23137 h 159"/>
                    <a:gd name="T28" fmla="*/ 103424 w 175"/>
                    <a:gd name="T29" fmla="*/ 59025 h 159"/>
                    <a:gd name="T30" fmla="*/ 101376 w 175"/>
                    <a:gd name="T31" fmla="*/ 57992 h 159"/>
                    <a:gd name="T32" fmla="*/ 88064 w 175"/>
                    <a:gd name="T33" fmla="*/ 51652 h 159"/>
                    <a:gd name="T34" fmla="*/ 26624 w 175"/>
                    <a:gd name="T35" fmla="*/ 38884 h 159"/>
                    <a:gd name="T36" fmla="*/ 46080 w 175"/>
                    <a:gd name="T37" fmla="*/ 23137 h 159"/>
                    <a:gd name="T38" fmla="*/ 36864 w 175"/>
                    <a:gd name="T39" fmla="*/ 12575 h 159"/>
                    <a:gd name="T40" fmla="*/ 0 w 175"/>
                    <a:gd name="T41" fmla="*/ 40960 h 159"/>
                    <a:gd name="T42" fmla="*/ 36864 w 175"/>
                    <a:gd name="T43" fmla="*/ 84770 h 159"/>
                    <a:gd name="T44" fmla="*/ 46080 w 175"/>
                    <a:gd name="T45" fmla="*/ 78013 h 159"/>
                    <a:gd name="T46" fmla="*/ 24576 w 175"/>
                    <a:gd name="T47" fmla="*/ 52749 h 159"/>
                    <a:gd name="T48" fmla="*/ 61440 w 175"/>
                    <a:gd name="T49" fmla="*/ 60076 h 159"/>
                    <a:gd name="T50" fmla="*/ 60416 w 175"/>
                    <a:gd name="T51" fmla="*/ 62149 h 159"/>
                    <a:gd name="T52" fmla="*/ 57344 w 175"/>
                    <a:gd name="T53" fmla="*/ 74853 h 159"/>
                    <a:gd name="T54" fmla="*/ 57344 w 175"/>
                    <a:gd name="T55" fmla="*/ 81136 h 159"/>
                    <a:gd name="T56" fmla="*/ 57344 w 175"/>
                    <a:gd name="T57" fmla="*/ 140689 h 159"/>
                    <a:gd name="T58" fmla="*/ 37888 w 175"/>
                    <a:gd name="T59" fmla="*/ 117386 h 159"/>
                    <a:gd name="T60" fmla="*/ 28672 w 175"/>
                    <a:gd name="T61" fmla="*/ 123654 h 159"/>
                    <a:gd name="T62" fmla="*/ 65536 w 175"/>
                    <a:gd name="T63" fmla="*/ 167999 h 159"/>
                    <a:gd name="T64" fmla="*/ 102400 w 175"/>
                    <a:gd name="T65" fmla="*/ 139614 h 159"/>
                    <a:gd name="T66" fmla="*/ 93184 w 175"/>
                    <a:gd name="T67" fmla="*/ 129117 h 159"/>
                    <a:gd name="T68" fmla="*/ 71680 w 175"/>
                    <a:gd name="T69" fmla="*/ 144846 h 159"/>
                    <a:gd name="T70" fmla="*/ 71680 w 175"/>
                    <a:gd name="T71" fmla="*/ 104801 h 159"/>
                    <a:gd name="T72" fmla="*/ 74752 w 175"/>
                    <a:gd name="T73" fmla="*/ 105830 h 159"/>
                    <a:gd name="T74" fmla="*/ 88064 w 175"/>
                    <a:gd name="T75" fmla="*/ 112121 h 159"/>
                    <a:gd name="T76" fmla="*/ 95232 w 175"/>
                    <a:gd name="T77" fmla="*/ 112121 h 159"/>
                    <a:gd name="T78" fmla="*/ 153600 w 175"/>
                    <a:gd name="T79" fmla="*/ 124689 h 159"/>
                    <a:gd name="T80" fmla="*/ 133120 w 175"/>
                    <a:gd name="T81" fmla="*/ 139614 h 159"/>
                    <a:gd name="T82" fmla="*/ 142336 w 175"/>
                    <a:gd name="T83" fmla="*/ 151250 h 159"/>
                    <a:gd name="T84" fmla="*/ 179200 w 175"/>
                    <a:gd name="T85" fmla="*/ 122620 h 159"/>
                    <a:gd name="T86" fmla="*/ 98304 w 175"/>
                    <a:gd name="T87" fmla="*/ 94233 h 159"/>
                    <a:gd name="T88" fmla="*/ 87040 w 175"/>
                    <a:gd name="T89" fmla="*/ 96318 h 159"/>
                    <a:gd name="T90" fmla="*/ 72704 w 175"/>
                    <a:gd name="T91" fmla="*/ 79056 h 159"/>
                    <a:gd name="T92" fmla="*/ 76800 w 175"/>
                    <a:gd name="T93" fmla="*/ 69588 h 159"/>
                    <a:gd name="T94" fmla="*/ 88064 w 175"/>
                    <a:gd name="T95" fmla="*/ 66448 h 159"/>
                    <a:gd name="T96" fmla="*/ 102400 w 175"/>
                    <a:gd name="T97" fmla="*/ 84770 h 159"/>
                    <a:gd name="T98" fmla="*/ 98304 w 175"/>
                    <a:gd name="T99" fmla="*/ 94233 h 1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5"/>
                    <a:gd name="T151" fmla="*/ 0 h 159"/>
                    <a:gd name="T152" fmla="*/ 175 w 175"/>
                    <a:gd name="T153" fmla="*/ 159 h 1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5" h="159">
                      <a:moveTo>
                        <a:pt x="175" y="116"/>
                      </a:moveTo>
                      <a:cubicBezTo>
                        <a:pt x="173" y="114"/>
                        <a:pt x="141" y="76"/>
                        <a:pt x="139" y="74"/>
                      </a:cubicBezTo>
                      <a:cubicBezTo>
                        <a:pt x="137" y="76"/>
                        <a:pt x="132" y="80"/>
                        <a:pt x="130" y="81"/>
                      </a:cubicBezTo>
                      <a:cubicBezTo>
                        <a:pt x="132" y="83"/>
                        <a:pt x="151" y="105"/>
                        <a:pt x="151" y="105"/>
                      </a:cubicBezTo>
                      <a:cubicBezTo>
                        <a:pt x="112" y="97"/>
                        <a:pt x="112" y="97"/>
                        <a:pt x="112" y="97"/>
                      </a:cubicBezTo>
                      <a:cubicBezTo>
                        <a:pt x="113" y="95"/>
                        <a:pt x="113" y="95"/>
                        <a:pt x="113" y="95"/>
                      </a:cubicBezTo>
                      <a:cubicBezTo>
                        <a:pt x="114" y="92"/>
                        <a:pt x="115" y="88"/>
                        <a:pt x="115" y="84"/>
                      </a:cubicBezTo>
                      <a:cubicBezTo>
                        <a:pt x="115" y="25"/>
                        <a:pt x="115" y="25"/>
                        <a:pt x="115" y="25"/>
                      </a:cubicBezTo>
                      <a:cubicBezTo>
                        <a:pt x="115" y="25"/>
                        <a:pt x="133" y="46"/>
                        <a:pt x="135" y="48"/>
                      </a:cubicBezTo>
                      <a:cubicBezTo>
                        <a:pt x="136" y="47"/>
                        <a:pt x="142" y="43"/>
                        <a:pt x="143" y="41"/>
                      </a:cubicBezTo>
                      <a:cubicBezTo>
                        <a:pt x="141" y="39"/>
                        <a:pt x="109" y="2"/>
                        <a:pt x="108" y="0"/>
                      </a:cubicBezTo>
                      <a:cubicBezTo>
                        <a:pt x="105" y="1"/>
                        <a:pt x="74" y="25"/>
                        <a:pt x="72" y="27"/>
                      </a:cubicBezTo>
                      <a:cubicBezTo>
                        <a:pt x="74" y="28"/>
                        <a:pt x="80" y="35"/>
                        <a:pt x="81" y="37"/>
                      </a:cubicBezTo>
                      <a:cubicBezTo>
                        <a:pt x="83" y="35"/>
                        <a:pt x="101" y="22"/>
                        <a:pt x="101" y="22"/>
                      </a:cubicBezTo>
                      <a:cubicBezTo>
                        <a:pt x="101" y="56"/>
                        <a:pt x="101" y="56"/>
                        <a:pt x="101" y="56"/>
                      </a:cubicBezTo>
                      <a:cubicBezTo>
                        <a:pt x="99" y="55"/>
                        <a:pt x="99" y="55"/>
                        <a:pt x="99" y="55"/>
                      </a:cubicBezTo>
                      <a:cubicBezTo>
                        <a:pt x="95" y="52"/>
                        <a:pt x="90" y="50"/>
                        <a:pt x="86" y="49"/>
                      </a:cubicBezTo>
                      <a:cubicBezTo>
                        <a:pt x="26" y="37"/>
                        <a:pt x="26" y="37"/>
                        <a:pt x="26" y="37"/>
                      </a:cubicBezTo>
                      <a:cubicBezTo>
                        <a:pt x="26" y="37"/>
                        <a:pt x="43" y="24"/>
                        <a:pt x="45" y="22"/>
                      </a:cubicBezTo>
                      <a:cubicBezTo>
                        <a:pt x="43" y="20"/>
                        <a:pt x="37" y="13"/>
                        <a:pt x="36" y="12"/>
                      </a:cubicBezTo>
                      <a:cubicBezTo>
                        <a:pt x="34" y="13"/>
                        <a:pt x="3" y="37"/>
                        <a:pt x="0" y="39"/>
                      </a:cubicBezTo>
                      <a:cubicBezTo>
                        <a:pt x="2" y="41"/>
                        <a:pt x="35" y="78"/>
                        <a:pt x="36" y="80"/>
                      </a:cubicBezTo>
                      <a:cubicBezTo>
                        <a:pt x="38" y="79"/>
                        <a:pt x="43" y="75"/>
                        <a:pt x="45" y="74"/>
                      </a:cubicBezTo>
                      <a:cubicBezTo>
                        <a:pt x="43" y="72"/>
                        <a:pt x="24" y="50"/>
                        <a:pt x="24" y="50"/>
                      </a:cubicBezTo>
                      <a:cubicBezTo>
                        <a:pt x="60" y="57"/>
                        <a:pt x="60" y="57"/>
                        <a:pt x="60" y="57"/>
                      </a:cubicBezTo>
                      <a:cubicBezTo>
                        <a:pt x="59" y="59"/>
                        <a:pt x="59" y="59"/>
                        <a:pt x="59" y="59"/>
                      </a:cubicBezTo>
                      <a:cubicBezTo>
                        <a:pt x="57" y="62"/>
                        <a:pt x="56" y="66"/>
                        <a:pt x="56" y="71"/>
                      </a:cubicBezTo>
                      <a:cubicBezTo>
                        <a:pt x="56" y="71"/>
                        <a:pt x="56" y="76"/>
                        <a:pt x="56" y="77"/>
                      </a:cubicBezTo>
                      <a:cubicBezTo>
                        <a:pt x="56" y="133"/>
                        <a:pt x="56" y="133"/>
                        <a:pt x="56" y="133"/>
                      </a:cubicBezTo>
                      <a:cubicBezTo>
                        <a:pt x="56" y="133"/>
                        <a:pt x="39" y="113"/>
                        <a:pt x="37" y="111"/>
                      </a:cubicBezTo>
                      <a:cubicBezTo>
                        <a:pt x="35" y="112"/>
                        <a:pt x="30" y="116"/>
                        <a:pt x="28" y="117"/>
                      </a:cubicBezTo>
                      <a:cubicBezTo>
                        <a:pt x="30" y="119"/>
                        <a:pt x="63" y="157"/>
                        <a:pt x="64" y="159"/>
                      </a:cubicBezTo>
                      <a:cubicBezTo>
                        <a:pt x="66" y="157"/>
                        <a:pt x="100" y="132"/>
                        <a:pt x="100" y="132"/>
                      </a:cubicBezTo>
                      <a:cubicBezTo>
                        <a:pt x="98" y="130"/>
                        <a:pt x="92" y="123"/>
                        <a:pt x="91" y="122"/>
                      </a:cubicBezTo>
                      <a:cubicBezTo>
                        <a:pt x="89" y="123"/>
                        <a:pt x="70" y="137"/>
                        <a:pt x="70" y="137"/>
                      </a:cubicBezTo>
                      <a:cubicBezTo>
                        <a:pt x="70" y="99"/>
                        <a:pt x="70" y="99"/>
                        <a:pt x="70" y="99"/>
                      </a:cubicBezTo>
                      <a:cubicBezTo>
                        <a:pt x="73" y="100"/>
                        <a:pt x="73" y="100"/>
                        <a:pt x="73" y="100"/>
                      </a:cubicBezTo>
                      <a:cubicBezTo>
                        <a:pt x="77" y="103"/>
                        <a:pt x="81" y="105"/>
                        <a:pt x="86" y="106"/>
                      </a:cubicBezTo>
                      <a:cubicBezTo>
                        <a:pt x="86" y="106"/>
                        <a:pt x="92" y="106"/>
                        <a:pt x="93" y="106"/>
                      </a:cubicBezTo>
                      <a:cubicBezTo>
                        <a:pt x="150" y="118"/>
                        <a:pt x="150" y="118"/>
                        <a:pt x="150" y="118"/>
                      </a:cubicBezTo>
                      <a:cubicBezTo>
                        <a:pt x="150" y="118"/>
                        <a:pt x="133" y="131"/>
                        <a:pt x="130" y="132"/>
                      </a:cubicBezTo>
                      <a:cubicBezTo>
                        <a:pt x="132" y="134"/>
                        <a:pt x="138" y="141"/>
                        <a:pt x="139" y="143"/>
                      </a:cubicBezTo>
                      <a:cubicBezTo>
                        <a:pt x="142" y="141"/>
                        <a:pt x="173" y="117"/>
                        <a:pt x="175" y="116"/>
                      </a:cubicBezTo>
                      <a:close/>
                      <a:moveTo>
                        <a:pt x="96" y="89"/>
                      </a:moveTo>
                      <a:cubicBezTo>
                        <a:pt x="93" y="91"/>
                        <a:pt x="89" y="92"/>
                        <a:pt x="85" y="91"/>
                      </a:cubicBezTo>
                      <a:cubicBezTo>
                        <a:pt x="77" y="90"/>
                        <a:pt x="71" y="82"/>
                        <a:pt x="71" y="75"/>
                      </a:cubicBezTo>
                      <a:cubicBezTo>
                        <a:pt x="71" y="71"/>
                        <a:pt x="72" y="68"/>
                        <a:pt x="75" y="66"/>
                      </a:cubicBezTo>
                      <a:cubicBezTo>
                        <a:pt x="78" y="63"/>
                        <a:pt x="82" y="62"/>
                        <a:pt x="86" y="63"/>
                      </a:cubicBezTo>
                      <a:cubicBezTo>
                        <a:pt x="94" y="65"/>
                        <a:pt x="100" y="72"/>
                        <a:pt x="100" y="80"/>
                      </a:cubicBezTo>
                      <a:cubicBezTo>
                        <a:pt x="100" y="84"/>
                        <a:pt x="99" y="87"/>
                        <a:pt x="96" y="89"/>
                      </a:cubicBezTo>
                      <a:close/>
                    </a:path>
                  </a:pathLst>
                </a:custGeom>
                <a:solidFill>
                  <a:srgbClr val="0B3C68"/>
                </a:solidFill>
                <a:ln w="9525">
                  <a:noFill/>
                  <a:round/>
                  <a:headEnd/>
                  <a:tailEnd/>
                </a:ln>
              </p:spPr>
              <p:txBody>
                <a:bodyPr/>
                <a:lstStyle/>
                <a:p>
                  <a:pPr>
                    <a:defRPr/>
                  </a:pPr>
                  <a:endParaRPr lang="zh-CN" altLang="en-US" sz="400" kern="0">
                    <a:solidFill>
                      <a:sysClr val="windowText" lastClr="000000"/>
                    </a:solidFill>
                    <a:cs typeface="Arial" panose="020B0604020202020204" pitchFamily="34" charset="0"/>
                  </a:endParaRPr>
                </a:p>
              </p:txBody>
            </p:sp>
            <p:sp>
              <p:nvSpPr>
                <p:cNvPr id="72" name="Freeform 53"/>
                <p:cNvSpPr>
                  <a:spLocks noChangeAspect="1" noEditPoints="1"/>
                </p:cNvSpPr>
                <p:nvPr/>
              </p:nvSpPr>
              <p:spPr bwMode="auto">
                <a:xfrm>
                  <a:off x="2996" y="1615"/>
                  <a:ext cx="342" cy="313"/>
                </a:xfrm>
                <a:custGeom>
                  <a:avLst/>
                  <a:gdLst>
                    <a:gd name="T0" fmla="*/ 149662 w 174"/>
                    <a:gd name="T1" fmla="*/ 102194 h 159"/>
                    <a:gd name="T2" fmla="*/ 118776 w 174"/>
                    <a:gd name="T3" fmla="*/ 65657 h 159"/>
                    <a:gd name="T4" fmla="*/ 112086 w 174"/>
                    <a:gd name="T5" fmla="*/ 70594 h 159"/>
                    <a:gd name="T6" fmla="*/ 130064 w 174"/>
                    <a:gd name="T7" fmla="*/ 92703 h 159"/>
                    <a:gd name="T8" fmla="*/ 95310 w 174"/>
                    <a:gd name="T9" fmla="*/ 84786 h 159"/>
                    <a:gd name="T10" fmla="*/ 96222 w 174"/>
                    <a:gd name="T11" fmla="*/ 83866 h 159"/>
                    <a:gd name="T12" fmla="*/ 98950 w 174"/>
                    <a:gd name="T13" fmla="*/ 73311 h 159"/>
                    <a:gd name="T14" fmla="*/ 98950 w 174"/>
                    <a:gd name="T15" fmla="*/ 22589 h 159"/>
                    <a:gd name="T16" fmla="*/ 115144 w 174"/>
                    <a:gd name="T17" fmla="*/ 41720 h 159"/>
                    <a:gd name="T18" fmla="*/ 122967 w 174"/>
                    <a:gd name="T19" fmla="*/ 36777 h 159"/>
                    <a:gd name="T20" fmla="*/ 92024 w 174"/>
                    <a:gd name="T21" fmla="*/ 0 h 159"/>
                    <a:gd name="T22" fmla="*/ 62106 w 174"/>
                    <a:gd name="T23" fmla="*/ 23503 h 159"/>
                    <a:gd name="T24" fmla="*/ 68789 w 174"/>
                    <a:gd name="T25" fmla="*/ 32404 h 159"/>
                    <a:gd name="T26" fmla="*/ 87131 w 174"/>
                    <a:gd name="T27" fmla="*/ 19162 h 159"/>
                    <a:gd name="T28" fmla="*/ 87131 w 174"/>
                    <a:gd name="T29" fmla="*/ 49572 h 159"/>
                    <a:gd name="T30" fmla="*/ 84431 w 174"/>
                    <a:gd name="T31" fmla="*/ 48005 h 159"/>
                    <a:gd name="T32" fmla="*/ 73102 w 174"/>
                    <a:gd name="T33" fmla="*/ 42603 h 159"/>
                    <a:gd name="T34" fmla="*/ 21391 w 174"/>
                    <a:gd name="T35" fmla="*/ 32404 h 159"/>
                    <a:gd name="T36" fmla="*/ 37640 w 174"/>
                    <a:gd name="T37" fmla="*/ 20016 h 159"/>
                    <a:gd name="T38" fmla="*/ 30269 w 174"/>
                    <a:gd name="T39" fmla="*/ 10650 h 159"/>
                    <a:gd name="T40" fmla="*/ 0 w 174"/>
                    <a:gd name="T41" fmla="*/ 34269 h 159"/>
                    <a:gd name="T42" fmla="*/ 31177 w 174"/>
                    <a:gd name="T43" fmla="*/ 70594 h 159"/>
                    <a:gd name="T44" fmla="*/ 37640 w 174"/>
                    <a:gd name="T45" fmla="*/ 64704 h 159"/>
                    <a:gd name="T46" fmla="*/ 19598 w 174"/>
                    <a:gd name="T47" fmla="*/ 43523 h 159"/>
                    <a:gd name="T48" fmla="*/ 51656 w 174"/>
                    <a:gd name="T49" fmla="*/ 49572 h 159"/>
                    <a:gd name="T50" fmla="*/ 50807 w 174"/>
                    <a:gd name="T51" fmla="*/ 51432 h 159"/>
                    <a:gd name="T52" fmla="*/ 47282 w 174"/>
                    <a:gd name="T53" fmla="*/ 62204 h 159"/>
                    <a:gd name="T54" fmla="*/ 48132 w 174"/>
                    <a:gd name="T55" fmla="*/ 67460 h 159"/>
                    <a:gd name="T56" fmla="*/ 48132 w 174"/>
                    <a:gd name="T57" fmla="*/ 117326 h 159"/>
                    <a:gd name="T58" fmla="*/ 31177 w 174"/>
                    <a:gd name="T59" fmla="*/ 97152 h 159"/>
                    <a:gd name="T60" fmla="*/ 24056 w 174"/>
                    <a:gd name="T61" fmla="*/ 103107 h 159"/>
                    <a:gd name="T62" fmla="*/ 55178 w 174"/>
                    <a:gd name="T63" fmla="*/ 138968 h 159"/>
                    <a:gd name="T64" fmla="*/ 85339 w 174"/>
                    <a:gd name="T65" fmla="*/ 115465 h 159"/>
                    <a:gd name="T66" fmla="*/ 77504 w 174"/>
                    <a:gd name="T67" fmla="*/ 106424 h 159"/>
                    <a:gd name="T68" fmla="*/ 60430 w 174"/>
                    <a:gd name="T69" fmla="*/ 119930 h 159"/>
                    <a:gd name="T70" fmla="*/ 60430 w 174"/>
                    <a:gd name="T71" fmla="*/ 86591 h 159"/>
                    <a:gd name="T72" fmla="*/ 62106 w 174"/>
                    <a:gd name="T73" fmla="*/ 88451 h 159"/>
                    <a:gd name="T74" fmla="*/ 73102 w 174"/>
                    <a:gd name="T75" fmla="*/ 92703 h 159"/>
                    <a:gd name="T76" fmla="*/ 79360 w 174"/>
                    <a:gd name="T77" fmla="*/ 93555 h 159"/>
                    <a:gd name="T78" fmla="*/ 128279 w 174"/>
                    <a:gd name="T79" fmla="*/ 103107 h 159"/>
                    <a:gd name="T80" fmla="*/ 112086 w 174"/>
                    <a:gd name="T81" fmla="*/ 116381 h 159"/>
                    <a:gd name="T82" fmla="*/ 119564 w 174"/>
                    <a:gd name="T83" fmla="*/ 125231 h 159"/>
                    <a:gd name="T84" fmla="*/ 149662 w 174"/>
                    <a:gd name="T85" fmla="*/ 102194 h 159"/>
                    <a:gd name="T86" fmla="*/ 82638 w 174"/>
                    <a:gd name="T87" fmla="*/ 77567 h 159"/>
                    <a:gd name="T88" fmla="*/ 73102 w 174"/>
                    <a:gd name="T89" fmla="*/ 80329 h 159"/>
                    <a:gd name="T90" fmla="*/ 60430 w 174"/>
                    <a:gd name="T91" fmla="*/ 65657 h 159"/>
                    <a:gd name="T92" fmla="*/ 64355 w 174"/>
                    <a:gd name="T93" fmla="*/ 57740 h 159"/>
                    <a:gd name="T94" fmla="*/ 73102 w 174"/>
                    <a:gd name="T95" fmla="*/ 55938 h 159"/>
                    <a:gd name="T96" fmla="*/ 86251 w 174"/>
                    <a:gd name="T97" fmla="*/ 69649 h 159"/>
                    <a:gd name="T98" fmla="*/ 82638 w 174"/>
                    <a:gd name="T99" fmla="*/ 77567 h 1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4"/>
                    <a:gd name="T151" fmla="*/ 0 h 159"/>
                    <a:gd name="T152" fmla="*/ 174 w 174"/>
                    <a:gd name="T153" fmla="*/ 159 h 1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4" h="159">
                      <a:moveTo>
                        <a:pt x="174" y="117"/>
                      </a:moveTo>
                      <a:cubicBezTo>
                        <a:pt x="172" y="114"/>
                        <a:pt x="140" y="77"/>
                        <a:pt x="138" y="75"/>
                      </a:cubicBezTo>
                      <a:cubicBezTo>
                        <a:pt x="137" y="76"/>
                        <a:pt x="132" y="80"/>
                        <a:pt x="130" y="81"/>
                      </a:cubicBezTo>
                      <a:cubicBezTo>
                        <a:pt x="132" y="83"/>
                        <a:pt x="151" y="106"/>
                        <a:pt x="151" y="106"/>
                      </a:cubicBezTo>
                      <a:cubicBezTo>
                        <a:pt x="111" y="97"/>
                        <a:pt x="111" y="97"/>
                        <a:pt x="111" y="97"/>
                      </a:cubicBezTo>
                      <a:cubicBezTo>
                        <a:pt x="112" y="96"/>
                        <a:pt x="112" y="96"/>
                        <a:pt x="112" y="96"/>
                      </a:cubicBezTo>
                      <a:cubicBezTo>
                        <a:pt x="114" y="92"/>
                        <a:pt x="115" y="88"/>
                        <a:pt x="115" y="84"/>
                      </a:cubicBezTo>
                      <a:cubicBezTo>
                        <a:pt x="115" y="26"/>
                        <a:pt x="115" y="26"/>
                        <a:pt x="115" y="26"/>
                      </a:cubicBezTo>
                      <a:cubicBezTo>
                        <a:pt x="115" y="26"/>
                        <a:pt x="133" y="46"/>
                        <a:pt x="134" y="48"/>
                      </a:cubicBezTo>
                      <a:cubicBezTo>
                        <a:pt x="136" y="47"/>
                        <a:pt x="141" y="43"/>
                        <a:pt x="143" y="42"/>
                      </a:cubicBezTo>
                      <a:cubicBezTo>
                        <a:pt x="141" y="40"/>
                        <a:pt x="109" y="2"/>
                        <a:pt x="107" y="0"/>
                      </a:cubicBezTo>
                      <a:cubicBezTo>
                        <a:pt x="105" y="2"/>
                        <a:pt x="74" y="25"/>
                        <a:pt x="72" y="27"/>
                      </a:cubicBezTo>
                      <a:cubicBezTo>
                        <a:pt x="73" y="29"/>
                        <a:pt x="79" y="36"/>
                        <a:pt x="80" y="37"/>
                      </a:cubicBezTo>
                      <a:cubicBezTo>
                        <a:pt x="82" y="36"/>
                        <a:pt x="101" y="22"/>
                        <a:pt x="101" y="22"/>
                      </a:cubicBezTo>
                      <a:cubicBezTo>
                        <a:pt x="101" y="57"/>
                        <a:pt x="101" y="57"/>
                        <a:pt x="101" y="57"/>
                      </a:cubicBezTo>
                      <a:cubicBezTo>
                        <a:pt x="98" y="55"/>
                        <a:pt x="98" y="55"/>
                        <a:pt x="98" y="55"/>
                      </a:cubicBezTo>
                      <a:cubicBezTo>
                        <a:pt x="94" y="52"/>
                        <a:pt x="90" y="50"/>
                        <a:pt x="85" y="49"/>
                      </a:cubicBezTo>
                      <a:cubicBezTo>
                        <a:pt x="25" y="37"/>
                        <a:pt x="25" y="37"/>
                        <a:pt x="25" y="37"/>
                      </a:cubicBezTo>
                      <a:cubicBezTo>
                        <a:pt x="25" y="37"/>
                        <a:pt x="42" y="24"/>
                        <a:pt x="44" y="23"/>
                      </a:cubicBezTo>
                      <a:cubicBezTo>
                        <a:pt x="43" y="21"/>
                        <a:pt x="37" y="14"/>
                        <a:pt x="35" y="12"/>
                      </a:cubicBezTo>
                      <a:cubicBezTo>
                        <a:pt x="33" y="14"/>
                        <a:pt x="2" y="37"/>
                        <a:pt x="0" y="39"/>
                      </a:cubicBezTo>
                      <a:cubicBezTo>
                        <a:pt x="2" y="41"/>
                        <a:pt x="34" y="79"/>
                        <a:pt x="36" y="81"/>
                      </a:cubicBezTo>
                      <a:cubicBezTo>
                        <a:pt x="37" y="79"/>
                        <a:pt x="42" y="76"/>
                        <a:pt x="44" y="74"/>
                      </a:cubicBezTo>
                      <a:cubicBezTo>
                        <a:pt x="42" y="72"/>
                        <a:pt x="23" y="50"/>
                        <a:pt x="23" y="50"/>
                      </a:cubicBezTo>
                      <a:cubicBezTo>
                        <a:pt x="60" y="57"/>
                        <a:pt x="60" y="57"/>
                        <a:pt x="60" y="57"/>
                      </a:cubicBezTo>
                      <a:cubicBezTo>
                        <a:pt x="59" y="59"/>
                        <a:pt x="59" y="59"/>
                        <a:pt x="59" y="59"/>
                      </a:cubicBezTo>
                      <a:cubicBezTo>
                        <a:pt x="56" y="63"/>
                        <a:pt x="55" y="67"/>
                        <a:pt x="55" y="71"/>
                      </a:cubicBezTo>
                      <a:cubicBezTo>
                        <a:pt x="55" y="71"/>
                        <a:pt x="56" y="77"/>
                        <a:pt x="56" y="77"/>
                      </a:cubicBezTo>
                      <a:cubicBezTo>
                        <a:pt x="56" y="134"/>
                        <a:pt x="56" y="134"/>
                        <a:pt x="56" y="134"/>
                      </a:cubicBezTo>
                      <a:cubicBezTo>
                        <a:pt x="56" y="134"/>
                        <a:pt x="38" y="113"/>
                        <a:pt x="36" y="111"/>
                      </a:cubicBezTo>
                      <a:cubicBezTo>
                        <a:pt x="35" y="112"/>
                        <a:pt x="30" y="116"/>
                        <a:pt x="28" y="118"/>
                      </a:cubicBezTo>
                      <a:cubicBezTo>
                        <a:pt x="30" y="120"/>
                        <a:pt x="62" y="157"/>
                        <a:pt x="64" y="159"/>
                      </a:cubicBezTo>
                      <a:cubicBezTo>
                        <a:pt x="66" y="158"/>
                        <a:pt x="99" y="133"/>
                        <a:pt x="99" y="132"/>
                      </a:cubicBezTo>
                      <a:cubicBezTo>
                        <a:pt x="98" y="131"/>
                        <a:pt x="92" y="124"/>
                        <a:pt x="90" y="122"/>
                      </a:cubicBezTo>
                      <a:cubicBezTo>
                        <a:pt x="88" y="124"/>
                        <a:pt x="70" y="137"/>
                        <a:pt x="70" y="137"/>
                      </a:cubicBezTo>
                      <a:cubicBezTo>
                        <a:pt x="70" y="99"/>
                        <a:pt x="70" y="99"/>
                        <a:pt x="70" y="99"/>
                      </a:cubicBezTo>
                      <a:cubicBezTo>
                        <a:pt x="72" y="101"/>
                        <a:pt x="72" y="101"/>
                        <a:pt x="72" y="101"/>
                      </a:cubicBezTo>
                      <a:cubicBezTo>
                        <a:pt x="76" y="103"/>
                        <a:pt x="81" y="105"/>
                        <a:pt x="85" y="106"/>
                      </a:cubicBezTo>
                      <a:cubicBezTo>
                        <a:pt x="85" y="106"/>
                        <a:pt x="92" y="107"/>
                        <a:pt x="92" y="107"/>
                      </a:cubicBezTo>
                      <a:cubicBezTo>
                        <a:pt x="149" y="118"/>
                        <a:pt x="149" y="118"/>
                        <a:pt x="149" y="118"/>
                      </a:cubicBezTo>
                      <a:cubicBezTo>
                        <a:pt x="149" y="118"/>
                        <a:pt x="132" y="131"/>
                        <a:pt x="130" y="133"/>
                      </a:cubicBezTo>
                      <a:cubicBezTo>
                        <a:pt x="132" y="135"/>
                        <a:pt x="138" y="142"/>
                        <a:pt x="139" y="143"/>
                      </a:cubicBezTo>
                      <a:cubicBezTo>
                        <a:pt x="141" y="142"/>
                        <a:pt x="173" y="118"/>
                        <a:pt x="174" y="117"/>
                      </a:cubicBezTo>
                      <a:close/>
                      <a:moveTo>
                        <a:pt x="96" y="89"/>
                      </a:moveTo>
                      <a:cubicBezTo>
                        <a:pt x="93" y="92"/>
                        <a:pt x="89" y="93"/>
                        <a:pt x="85" y="92"/>
                      </a:cubicBezTo>
                      <a:cubicBezTo>
                        <a:pt x="77" y="90"/>
                        <a:pt x="70" y="83"/>
                        <a:pt x="70" y="75"/>
                      </a:cubicBezTo>
                      <a:cubicBezTo>
                        <a:pt x="70" y="71"/>
                        <a:pt x="72" y="68"/>
                        <a:pt x="75" y="66"/>
                      </a:cubicBezTo>
                      <a:cubicBezTo>
                        <a:pt x="77" y="64"/>
                        <a:pt x="81" y="63"/>
                        <a:pt x="85" y="64"/>
                      </a:cubicBezTo>
                      <a:cubicBezTo>
                        <a:pt x="93" y="65"/>
                        <a:pt x="100" y="73"/>
                        <a:pt x="100" y="80"/>
                      </a:cubicBezTo>
                      <a:cubicBezTo>
                        <a:pt x="100" y="84"/>
                        <a:pt x="98" y="87"/>
                        <a:pt x="96" y="89"/>
                      </a:cubicBezTo>
                      <a:close/>
                    </a:path>
                  </a:pathLst>
                </a:custGeom>
                <a:solidFill>
                  <a:srgbClr val="FFFFFF"/>
                </a:solidFill>
                <a:ln w="9525">
                  <a:noFill/>
                  <a:round/>
                  <a:headEnd/>
                  <a:tailEnd/>
                </a:ln>
              </p:spPr>
              <p:txBody>
                <a:bodyPr/>
                <a:lstStyle/>
                <a:p>
                  <a:pPr>
                    <a:defRPr/>
                  </a:pPr>
                  <a:endParaRPr lang="zh-CN" altLang="en-US" sz="400" kern="0">
                    <a:solidFill>
                      <a:sysClr val="windowText" lastClr="000000"/>
                    </a:solidFill>
                    <a:cs typeface="Arial" panose="020B0604020202020204" pitchFamily="34" charset="0"/>
                  </a:endParaRPr>
                </a:p>
              </p:txBody>
            </p:sp>
          </p:grpSp>
          <p:pic>
            <p:nvPicPr>
              <p:cNvPr id="56" name="Picture 44" descr="09"/>
              <p:cNvPicPr>
                <a:picLocks noChangeAspect="1" noChangeArrowheads="1"/>
              </p:cNvPicPr>
              <p:nvPr/>
            </p:nvPicPr>
            <p:blipFill>
              <a:blip r:embed="rId12" cstate="print"/>
              <a:srcRect/>
              <a:stretch>
                <a:fillRect/>
              </a:stretch>
            </p:blipFill>
            <p:spPr bwMode="auto">
              <a:xfrm>
                <a:off x="2768477" y="2894040"/>
                <a:ext cx="446768" cy="341476"/>
              </a:xfrm>
              <a:prstGeom prst="rect">
                <a:avLst/>
              </a:prstGeom>
              <a:ln>
                <a:noFill/>
              </a:ln>
              <a:effectLst/>
            </p:spPr>
          </p:pic>
          <p:pic>
            <p:nvPicPr>
              <p:cNvPr id="57" name="Picture 472" descr="图片657"/>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4031683" y="3422680"/>
                <a:ext cx="518102" cy="315699"/>
              </a:xfrm>
              <a:prstGeom prst="rect">
                <a:avLst/>
              </a:prstGeom>
              <a:noFill/>
            </p:spPr>
          </p:pic>
          <p:pic>
            <p:nvPicPr>
              <p:cNvPr id="58" name="Picture 713" descr="图片313"/>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5623357" y="2921784"/>
                <a:ext cx="351781" cy="345595"/>
              </a:xfrm>
              <a:prstGeom prst="rect">
                <a:avLst/>
              </a:prstGeom>
              <a:noFill/>
            </p:spPr>
          </p:pic>
          <p:pic>
            <p:nvPicPr>
              <p:cNvPr id="60" name="Picture 32" descr="图片234"/>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136420" y="1614961"/>
                <a:ext cx="371384" cy="354824"/>
              </a:xfrm>
              <a:prstGeom prst="rect">
                <a:avLst/>
              </a:prstGeom>
              <a:ln>
                <a:noFill/>
              </a:ln>
              <a:effectLst/>
            </p:spPr>
          </p:pic>
          <p:pic>
            <p:nvPicPr>
              <p:cNvPr id="61" name="Picture 217" descr="图片782"/>
              <p:cNvPicPr>
                <a:picLocks noChangeAspect="1" noChangeArrowheads="1"/>
              </p:cNvPicPr>
              <p:nvPr/>
            </p:nvPicPr>
            <p:blipFill>
              <a:blip r:embed="rId16" cstate="print">
                <a:grayscl/>
                <a:extLst>
                  <a:ext uri="{28A0092B-C50C-407E-A947-70E740481C1C}">
                    <a14:useLocalDpi xmlns:a14="http://schemas.microsoft.com/office/drawing/2010/main"/>
                  </a:ext>
                </a:extLst>
              </a:blip>
              <a:srcRect/>
              <a:stretch>
                <a:fillRect/>
              </a:stretch>
            </p:blipFill>
            <p:spPr bwMode="auto">
              <a:xfrm>
                <a:off x="4060642" y="1320561"/>
                <a:ext cx="527636" cy="274836"/>
              </a:xfrm>
              <a:prstGeom prst="rect">
                <a:avLst/>
              </a:prstGeom>
              <a:noFill/>
              <a:ln w="9525">
                <a:noFill/>
                <a:miter lim="800000"/>
                <a:headEnd/>
                <a:tailEnd/>
              </a:ln>
            </p:spPr>
          </p:pic>
          <p:sp>
            <p:nvSpPr>
              <p:cNvPr id="63" name="Text Box 4"/>
              <p:cNvSpPr txBox="1">
                <a:spLocks noChangeArrowheads="1"/>
              </p:cNvSpPr>
              <p:nvPr/>
            </p:nvSpPr>
            <p:spPr bwMode="auto">
              <a:xfrm>
                <a:off x="3433055" y="915446"/>
                <a:ext cx="1747280" cy="694034"/>
              </a:xfrm>
              <a:prstGeom prst="rect">
                <a:avLst/>
              </a:prstGeom>
              <a:noFill/>
              <a:ln w="9525">
                <a:noFill/>
                <a:miter lim="800000"/>
                <a:headEnd type="none" w="sm" len="sm"/>
                <a:tailEnd type="none" w="sm" len="sm"/>
              </a:ln>
            </p:spPr>
            <p:txBody>
              <a:bodyPr wrap="square" lIns="122767" tIns="61384" rIns="122767" bIns="61384">
                <a:spAutoFit/>
              </a:bodyPr>
              <a:lstStyle/>
              <a:p>
                <a:pPr algn="ctr" fontAlgn="ctr">
                  <a:defRPr/>
                </a:pPr>
                <a:r>
                  <a:rPr lang="en-US" altLang="zh-CN" sz="1067" b="1" kern="0" dirty="0">
                    <a:solidFill>
                      <a:srgbClr val="000000"/>
                    </a:solidFill>
                    <a:ea typeface="微软雅黑" pitchFamily="34" charset="-122"/>
                    <a:cs typeface="Arial" pitchFamily="34" charset="0"/>
                  </a:rPr>
                  <a:t>Routing</a:t>
                </a:r>
              </a:p>
            </p:txBody>
          </p:sp>
        </p:grpSp>
        <p:pic>
          <p:nvPicPr>
            <p:cNvPr id="35" name="Picture 216" descr="图片444"/>
            <p:cNvPicPr>
              <a:picLocks noChangeAspect="1" noChangeArrowheads="1"/>
            </p:cNvPicPr>
            <p:nvPr/>
          </p:nvPicPr>
          <p:blipFill>
            <a:blip r:embed="rId17" cstate="print">
              <a:grayscl/>
              <a:extLst>
                <a:ext uri="{28A0092B-C50C-407E-A947-70E740481C1C}">
                  <a14:useLocalDpi xmlns:a14="http://schemas.microsoft.com/office/drawing/2010/main"/>
                </a:ext>
              </a:extLst>
            </a:blip>
            <a:srcRect/>
            <a:stretch>
              <a:fillRect/>
            </a:stretch>
          </p:blipFill>
          <p:spPr bwMode="auto">
            <a:xfrm>
              <a:off x="2663745" y="1458743"/>
              <a:ext cx="287907" cy="601879"/>
            </a:xfrm>
            <a:prstGeom prst="rect">
              <a:avLst/>
            </a:prstGeom>
            <a:noFill/>
            <a:ln w="9525">
              <a:noFill/>
              <a:miter lim="800000"/>
              <a:headEnd/>
              <a:tailEnd/>
            </a:ln>
          </p:spPr>
        </p:pic>
      </p:grpSp>
      <p:sp>
        <p:nvSpPr>
          <p:cNvPr id="74" name="矩形 73"/>
          <p:cNvSpPr/>
          <p:nvPr/>
        </p:nvSpPr>
        <p:spPr>
          <a:xfrm>
            <a:off x="602237" y="1803492"/>
            <a:ext cx="2809021" cy="437107"/>
          </a:xfrm>
          <a:prstGeom prst="rect">
            <a:avLst/>
          </a:prstGeom>
        </p:spPr>
        <p:txBody>
          <a:bodyPr wrap="square">
            <a:spAutoFit/>
          </a:bodyPr>
          <a:lstStyle/>
          <a:p>
            <a:pPr marL="457189" indent="-457189" eaLnBrk="0" fontAlgn="ctr" hangingPunct="0">
              <a:lnSpc>
                <a:spcPct val="120000"/>
              </a:lnSpc>
              <a:buSzPct val="60000"/>
              <a:defRPr/>
            </a:pPr>
            <a:r>
              <a:rPr lang="en-US" altLang="zh-CN" sz="1333" b="1" kern="0" dirty="0">
                <a:solidFill>
                  <a:srgbClr val="00B0F0"/>
                </a:solidFill>
                <a:ea typeface="微软雅黑" pitchFamily="34" charset="-122"/>
                <a:cs typeface="Arial" panose="020B0604020202020204" pitchFamily="34" charset="0"/>
              </a:rPr>
              <a:t>Integrated </a:t>
            </a:r>
            <a:r>
              <a:rPr lang="en-US" altLang="zh-CN" sz="1867" b="1" kern="0" dirty="0">
                <a:solidFill>
                  <a:srgbClr val="00B0F0"/>
                </a:solidFill>
                <a:ea typeface="微软雅黑" pitchFamily="34" charset="-122"/>
                <a:cs typeface="Arial" panose="020B0604020202020204" pitchFamily="34" charset="0"/>
              </a:rPr>
              <a:t>6</a:t>
            </a:r>
            <a:r>
              <a:rPr lang="en-US" altLang="zh-CN" sz="1333" b="1" kern="0" dirty="0">
                <a:solidFill>
                  <a:srgbClr val="00B0F0"/>
                </a:solidFill>
                <a:ea typeface="微软雅黑" pitchFamily="34" charset="-122"/>
                <a:cs typeface="Arial" panose="020B0604020202020204" pitchFamily="34" charset="0"/>
              </a:rPr>
              <a:t> key techniques</a:t>
            </a:r>
          </a:p>
        </p:txBody>
      </p:sp>
      <p:sp>
        <p:nvSpPr>
          <p:cNvPr id="85" name="Rectangle 5"/>
          <p:cNvSpPr>
            <a:spLocks noGrp="1" noChangeArrowheads="1"/>
          </p:cNvSpPr>
          <p:nvPr>
            <p:ph type="title"/>
          </p:nvPr>
        </p:nvSpPr>
        <p:spPr>
          <a:xfrm>
            <a:off x="1538693" y="275049"/>
            <a:ext cx="11385265" cy="1054300"/>
          </a:xfrm>
          <a:noFill/>
          <a:ln w="9525">
            <a:noFill/>
            <a:miter lim="800000"/>
            <a:headEnd/>
            <a:tailEnd/>
          </a:ln>
          <a:effectLst/>
        </p:spPr>
        <p:txBody>
          <a:bodyPr vert="horz" wrap="square" lIns="91416" tIns="45708" rIns="91416" bIns="45708" numCol="1" anchor="ctr" anchorCtr="0" compatLnSpc="1">
            <a:prstTxWarp prst="textNoShape">
              <a:avLst/>
            </a:prstTxWarp>
          </a:bodyPr>
          <a:lstStyle/>
          <a:p>
            <a:pPr lvl="1"/>
            <a:r>
              <a:rPr lang="en-US" altLang="zh-CN" sz="2800" b="1" dirty="0">
                <a:solidFill>
                  <a:schemeClr val="tx1"/>
                </a:solidFill>
                <a:latin typeface="+mn-lt"/>
                <a:ea typeface="宋体"/>
                <a:cs typeface="Arial" panose="020B0604020202020204" pitchFamily="34" charset="0"/>
              </a:rPr>
              <a:t>AR Routers: Key Selling Points</a:t>
            </a:r>
          </a:p>
        </p:txBody>
      </p:sp>
      <p:cxnSp>
        <p:nvCxnSpPr>
          <p:cNvPr id="86" name="直接连接符 85"/>
          <p:cNvCxnSpPr/>
          <p:nvPr/>
        </p:nvCxnSpPr>
        <p:spPr bwMode="auto">
          <a:xfrm flipV="1">
            <a:off x="0" y="2933778"/>
            <a:ext cx="6364603" cy="45615"/>
          </a:xfrm>
          <a:prstGeom prst="line">
            <a:avLst/>
          </a:prstGeom>
          <a:noFill/>
          <a:ln>
            <a:solidFill>
              <a:schemeClr val="tx1"/>
            </a:solidFill>
            <a:prstDash val="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87" name="组合 54"/>
          <p:cNvGrpSpPr/>
          <p:nvPr/>
        </p:nvGrpSpPr>
        <p:grpSpPr>
          <a:xfrm>
            <a:off x="2835988" y="3291983"/>
            <a:ext cx="1420789" cy="1134164"/>
            <a:chOff x="4069762" y="1974957"/>
            <a:chExt cx="1307328" cy="1015817"/>
          </a:xfrm>
        </p:grpSpPr>
        <p:grpSp>
          <p:nvGrpSpPr>
            <p:cNvPr id="88" name="组合 214"/>
            <p:cNvGrpSpPr>
              <a:grpSpLocks noChangeAspect="1"/>
            </p:cNvGrpSpPr>
            <p:nvPr/>
          </p:nvGrpSpPr>
          <p:grpSpPr>
            <a:xfrm>
              <a:off x="4069762" y="1974957"/>
              <a:ext cx="1205951" cy="589326"/>
              <a:chOff x="1403648" y="4701462"/>
              <a:chExt cx="3456384" cy="1511300"/>
            </a:xfrm>
            <a:gradFill>
              <a:gsLst>
                <a:gs pos="0">
                  <a:srgbClr val="FFFFFF">
                    <a:lumMod val="85000"/>
                  </a:srgbClr>
                </a:gs>
                <a:gs pos="75000">
                  <a:srgbClr val="01A78F">
                    <a:alpha val="0"/>
                  </a:srgbClr>
                </a:gs>
                <a:gs pos="100000">
                  <a:srgbClr val="000000">
                    <a:lumMod val="50000"/>
                    <a:lumOff val="50000"/>
                  </a:srgbClr>
                </a:gs>
              </a:gsLst>
              <a:lin ang="0" scaled="0"/>
            </a:gradFill>
          </p:grpSpPr>
          <p:sp>
            <p:nvSpPr>
              <p:cNvPr id="92" name="Freeform 169"/>
              <p:cNvSpPr>
                <a:spLocks noEditPoints="1"/>
              </p:cNvSpPr>
              <p:nvPr/>
            </p:nvSpPr>
            <p:spPr bwMode="auto">
              <a:xfrm rot="10800000">
                <a:off x="1403648" y="4701462"/>
                <a:ext cx="504056" cy="1511300"/>
              </a:xfrm>
              <a:custGeom>
                <a:avLst/>
                <a:gdLst/>
                <a:ahLst/>
                <a:cxnLst>
                  <a:cxn ang="0">
                    <a:pos x="318" y="2540"/>
                  </a:cxn>
                  <a:cxn ang="0">
                    <a:pos x="0" y="1270"/>
                  </a:cxn>
                  <a:cxn ang="0">
                    <a:pos x="318" y="0"/>
                  </a:cxn>
                  <a:cxn ang="0">
                    <a:pos x="318" y="0"/>
                  </a:cxn>
                  <a:cxn ang="0">
                    <a:pos x="635" y="1270"/>
                  </a:cxn>
                  <a:cxn ang="0">
                    <a:pos x="318" y="2540"/>
                  </a:cxn>
                  <a:cxn ang="0">
                    <a:pos x="5227" y="2540"/>
                  </a:cxn>
                  <a:cxn ang="0">
                    <a:pos x="5545" y="1270"/>
                  </a:cxn>
                  <a:cxn ang="0">
                    <a:pos x="5227" y="0"/>
                  </a:cxn>
                  <a:cxn ang="0">
                    <a:pos x="5227" y="0"/>
                  </a:cxn>
                  <a:cxn ang="0">
                    <a:pos x="5227" y="0"/>
                  </a:cxn>
                  <a:cxn ang="0">
                    <a:pos x="318" y="0"/>
                  </a:cxn>
                  <a:cxn ang="0">
                    <a:pos x="635" y="1270"/>
                  </a:cxn>
                  <a:cxn ang="0">
                    <a:pos x="318" y="2540"/>
                  </a:cxn>
                  <a:cxn ang="0">
                    <a:pos x="318" y="2540"/>
                  </a:cxn>
                  <a:cxn ang="0">
                    <a:pos x="5227" y="2540"/>
                  </a:cxn>
                </a:cxnLst>
                <a:rect l="0" t="0" r="r" b="b"/>
                <a:pathLst>
                  <a:path w="5545" h="2540">
                    <a:moveTo>
                      <a:pt x="318" y="2540"/>
                    </a:moveTo>
                    <a:cubicBezTo>
                      <a:pt x="142" y="2540"/>
                      <a:pt x="0" y="1971"/>
                      <a:pt x="0" y="1270"/>
                    </a:cubicBezTo>
                    <a:cubicBezTo>
                      <a:pt x="0" y="569"/>
                      <a:pt x="142" y="0"/>
                      <a:pt x="318" y="0"/>
                    </a:cubicBezTo>
                    <a:cubicBezTo>
                      <a:pt x="318" y="0"/>
                      <a:pt x="318" y="0"/>
                      <a:pt x="318" y="0"/>
                    </a:cubicBezTo>
                    <a:cubicBezTo>
                      <a:pt x="493" y="0"/>
                      <a:pt x="635" y="569"/>
                      <a:pt x="635" y="1270"/>
                    </a:cubicBezTo>
                    <a:cubicBezTo>
                      <a:pt x="635" y="1971"/>
                      <a:pt x="493" y="2540"/>
                      <a:pt x="318" y="2540"/>
                    </a:cubicBezTo>
                    <a:close/>
                    <a:moveTo>
                      <a:pt x="5227" y="2540"/>
                    </a:moveTo>
                    <a:cubicBezTo>
                      <a:pt x="5403" y="2540"/>
                      <a:pt x="5545" y="1971"/>
                      <a:pt x="5545" y="1270"/>
                    </a:cubicBezTo>
                    <a:cubicBezTo>
                      <a:pt x="5545" y="569"/>
                      <a:pt x="5403" y="0"/>
                      <a:pt x="5227" y="0"/>
                    </a:cubicBezTo>
                    <a:cubicBezTo>
                      <a:pt x="5227" y="0"/>
                      <a:pt x="5227" y="0"/>
                      <a:pt x="5227" y="0"/>
                    </a:cubicBezTo>
                    <a:lnTo>
                      <a:pt x="5227" y="0"/>
                    </a:lnTo>
                    <a:lnTo>
                      <a:pt x="318" y="0"/>
                    </a:lnTo>
                    <a:cubicBezTo>
                      <a:pt x="493" y="0"/>
                      <a:pt x="635" y="569"/>
                      <a:pt x="635" y="1270"/>
                    </a:cubicBezTo>
                    <a:cubicBezTo>
                      <a:pt x="635" y="1971"/>
                      <a:pt x="493" y="2540"/>
                      <a:pt x="318" y="2540"/>
                    </a:cubicBezTo>
                    <a:lnTo>
                      <a:pt x="318" y="2540"/>
                    </a:lnTo>
                    <a:lnTo>
                      <a:pt x="5227" y="2540"/>
                    </a:lnTo>
                    <a:close/>
                  </a:path>
                </a:pathLst>
              </a:custGeom>
              <a:grpFill/>
              <a:ln w="0">
                <a:solidFill>
                  <a:srgbClr val="000000">
                    <a:lumMod val="50000"/>
                    <a:lumOff val="50000"/>
                  </a:srgbClr>
                </a:solidFill>
                <a:prstDash val="solid"/>
                <a:round/>
                <a:headEnd/>
                <a:tailEnd/>
              </a:ln>
              <a:effectLst>
                <a:innerShdw blurRad="63500" dist="50800" dir="5400000">
                  <a:srgbClr val="FFFFFF">
                    <a:alpha val="50000"/>
                  </a:srgbClr>
                </a:innerShdw>
              </a:effectLst>
            </p:spPr>
            <p:txBody>
              <a:bodyPr vert="horz" wrap="square" lIns="121920" tIns="60960" rIns="121920" bIns="60960" numCol="1" anchor="t" anchorCtr="0" compatLnSpc="1">
                <a:prstTxWarp prst="textNoShape">
                  <a:avLst/>
                </a:prstTxWarp>
              </a:bodyPr>
              <a:lstStyle/>
              <a:p>
                <a:pPr fontAlgn="ctr">
                  <a:defRPr/>
                </a:pPr>
                <a:endParaRPr lang="en-US" altLang="zh-CN" sz="2400" kern="0">
                  <a:solidFill>
                    <a:srgbClr val="990000"/>
                  </a:solidFill>
                  <a:ea typeface="微软雅黑" pitchFamily="34" charset="-122"/>
                  <a:cs typeface="Arial" panose="020B0604020202020204" pitchFamily="34" charset="0"/>
                </a:endParaRPr>
              </a:p>
            </p:txBody>
          </p:sp>
          <p:sp>
            <p:nvSpPr>
              <p:cNvPr id="93" name="Rectangle 65"/>
              <p:cNvSpPr>
                <a:spLocks noChangeArrowheads="1"/>
              </p:cNvSpPr>
              <p:nvPr/>
            </p:nvSpPr>
            <p:spPr bwMode="auto">
              <a:xfrm rot="5400000">
                <a:off x="1159801" y="5501266"/>
                <a:ext cx="990795" cy="32467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ctr">
                  <a:defRPr/>
                </a:pPr>
                <a:r>
                  <a:rPr lang="en-US" altLang="zh-CN" sz="800" kern="0" dirty="0">
                    <a:solidFill>
                      <a:srgbClr val="000000">
                        <a:lumMod val="75000"/>
                        <a:lumOff val="25000"/>
                      </a:srgbClr>
                    </a:solidFill>
                    <a:ea typeface="微软雅黑" pitchFamily="34" charset="-122"/>
                    <a:cs typeface="Arial" panose="020B0604020202020204" pitchFamily="34" charset="0"/>
                  </a:rPr>
                  <a:t>W </a:t>
                </a:r>
                <a:r>
                  <a:rPr lang="en-US" altLang="zh-CN" sz="800" kern="0">
                    <a:solidFill>
                      <a:srgbClr val="000000">
                        <a:lumMod val="75000"/>
                        <a:lumOff val="25000"/>
                      </a:srgbClr>
                    </a:solidFill>
                    <a:ea typeface="微软雅黑" pitchFamily="34" charset="-122"/>
                    <a:cs typeface="Arial" panose="020B0604020202020204" pitchFamily="34" charset="0"/>
                  </a:rPr>
                  <a:t>A N</a:t>
                </a:r>
                <a:endParaRPr lang="en-US" altLang="zh-CN" sz="800" kern="0" dirty="0">
                  <a:solidFill>
                    <a:srgbClr val="000000">
                      <a:lumMod val="75000"/>
                      <a:lumOff val="25000"/>
                    </a:srgbClr>
                  </a:solidFill>
                  <a:ea typeface="微软雅黑" pitchFamily="34" charset="-122"/>
                  <a:cs typeface="Arial" panose="020B0604020202020204" pitchFamily="34" charset="0"/>
                </a:endParaRPr>
              </a:p>
            </p:txBody>
          </p:sp>
          <p:grpSp>
            <p:nvGrpSpPr>
              <p:cNvPr id="94" name="组合 189"/>
              <p:cNvGrpSpPr/>
              <p:nvPr/>
            </p:nvGrpSpPr>
            <p:grpSpPr>
              <a:xfrm rot="10800000">
                <a:off x="1907704" y="5805263"/>
                <a:ext cx="2334518" cy="341537"/>
                <a:chOff x="1949450" y="5805263"/>
                <a:chExt cx="2333625" cy="341537"/>
              </a:xfrm>
              <a:grpFill/>
              <a:effectLst>
                <a:outerShdw blurRad="50800" dist="38100" dir="2700000" algn="tl" rotWithShape="0">
                  <a:prstClr val="black">
                    <a:alpha val="40000"/>
                  </a:prstClr>
                </a:outerShdw>
              </a:effectLst>
            </p:grpSpPr>
            <p:sp>
              <p:nvSpPr>
                <p:cNvPr id="115" name="Freeform 93"/>
                <p:cNvSpPr>
                  <a:spLocks noEditPoints="1"/>
                </p:cNvSpPr>
                <p:nvPr/>
              </p:nvSpPr>
              <p:spPr bwMode="auto">
                <a:xfrm>
                  <a:off x="1949450" y="5805263"/>
                  <a:ext cx="2333625" cy="341537"/>
                </a:xfrm>
                <a:custGeom>
                  <a:avLst/>
                  <a:gdLst/>
                  <a:ahLst/>
                  <a:cxnLst>
                    <a:cxn ang="0">
                      <a:pos x="136" y="1088"/>
                    </a:cxn>
                    <a:cxn ang="0">
                      <a:pos x="0" y="544"/>
                    </a:cxn>
                    <a:cxn ang="0">
                      <a:pos x="136" y="0"/>
                    </a:cxn>
                    <a:cxn ang="0">
                      <a:pos x="136" y="0"/>
                    </a:cxn>
                    <a:cxn ang="0">
                      <a:pos x="272" y="544"/>
                    </a:cxn>
                    <a:cxn ang="0">
                      <a:pos x="136" y="1088"/>
                    </a:cxn>
                    <a:cxn ang="0">
                      <a:pos x="3734" y="1088"/>
                    </a:cxn>
                    <a:cxn ang="0">
                      <a:pos x="3870" y="544"/>
                    </a:cxn>
                    <a:cxn ang="0">
                      <a:pos x="3734" y="0"/>
                    </a:cxn>
                    <a:cxn ang="0">
                      <a:pos x="3734" y="0"/>
                    </a:cxn>
                    <a:cxn ang="0">
                      <a:pos x="136" y="0"/>
                    </a:cxn>
                    <a:cxn ang="0">
                      <a:pos x="272" y="544"/>
                    </a:cxn>
                    <a:cxn ang="0">
                      <a:pos x="136" y="1088"/>
                    </a:cxn>
                    <a:cxn ang="0">
                      <a:pos x="136" y="1088"/>
                    </a:cxn>
                    <a:cxn ang="0">
                      <a:pos x="3734" y="1088"/>
                    </a:cxn>
                  </a:cxnLst>
                  <a:rect l="0" t="0" r="r" b="b"/>
                  <a:pathLst>
                    <a:path w="3870" h="1088">
                      <a:moveTo>
                        <a:pt x="136" y="1088"/>
                      </a:moveTo>
                      <a:cubicBezTo>
                        <a:pt x="61" y="1088"/>
                        <a:pt x="0" y="844"/>
                        <a:pt x="0" y="544"/>
                      </a:cubicBezTo>
                      <a:cubicBezTo>
                        <a:pt x="0" y="243"/>
                        <a:pt x="61" y="0"/>
                        <a:pt x="136" y="0"/>
                      </a:cubicBezTo>
                      <a:cubicBezTo>
                        <a:pt x="136" y="0"/>
                        <a:pt x="136" y="0"/>
                        <a:pt x="136" y="0"/>
                      </a:cubicBezTo>
                      <a:cubicBezTo>
                        <a:pt x="211" y="0"/>
                        <a:pt x="272" y="243"/>
                        <a:pt x="272" y="544"/>
                      </a:cubicBezTo>
                      <a:cubicBezTo>
                        <a:pt x="272" y="844"/>
                        <a:pt x="211" y="1088"/>
                        <a:pt x="136" y="1088"/>
                      </a:cubicBezTo>
                      <a:close/>
                      <a:moveTo>
                        <a:pt x="3734" y="1088"/>
                      </a:moveTo>
                      <a:cubicBezTo>
                        <a:pt x="3810" y="1088"/>
                        <a:pt x="3870" y="844"/>
                        <a:pt x="3870" y="544"/>
                      </a:cubicBezTo>
                      <a:cubicBezTo>
                        <a:pt x="3870" y="243"/>
                        <a:pt x="3810" y="0"/>
                        <a:pt x="3734" y="0"/>
                      </a:cubicBezTo>
                      <a:cubicBezTo>
                        <a:pt x="3734" y="0"/>
                        <a:pt x="3734" y="0"/>
                        <a:pt x="3734" y="0"/>
                      </a:cubicBezTo>
                      <a:lnTo>
                        <a:pt x="136" y="0"/>
                      </a:lnTo>
                      <a:cubicBezTo>
                        <a:pt x="211" y="0"/>
                        <a:pt x="272" y="243"/>
                        <a:pt x="272" y="544"/>
                      </a:cubicBezTo>
                      <a:cubicBezTo>
                        <a:pt x="272" y="844"/>
                        <a:pt x="211" y="1088"/>
                        <a:pt x="136" y="1088"/>
                      </a:cubicBezTo>
                      <a:lnTo>
                        <a:pt x="136" y="1088"/>
                      </a:lnTo>
                      <a:lnTo>
                        <a:pt x="3734" y="1088"/>
                      </a:lnTo>
                      <a:close/>
                    </a:path>
                  </a:pathLst>
                </a:custGeom>
                <a:grpFill/>
                <a:ln w="0">
                  <a:solidFill>
                    <a:srgbClr val="000000">
                      <a:lumMod val="50000"/>
                      <a:lumOff val="50000"/>
                    </a:srgbClr>
                  </a:solidFill>
                  <a:prstDash val="solid"/>
                  <a:round/>
                  <a:headEnd/>
                  <a:tailEnd/>
                </a:ln>
              </p:spPr>
              <p:txBody>
                <a:bodyPr vert="horz" wrap="square" lIns="121920" tIns="60960" rIns="121920" bIns="60960" numCol="1" anchor="t" anchorCtr="0" compatLnSpc="1">
                  <a:prstTxWarp prst="textNoShape">
                    <a:avLst/>
                  </a:prstTxWarp>
                </a:bodyPr>
                <a:lstStyle/>
                <a:p>
                  <a:pPr fontAlgn="ctr">
                    <a:defRPr/>
                  </a:pPr>
                  <a:endParaRPr lang="en-US" altLang="zh-CN" sz="2400" kern="0">
                    <a:solidFill>
                      <a:srgbClr val="990000"/>
                    </a:solidFill>
                    <a:ea typeface="微软雅黑" pitchFamily="34" charset="-122"/>
                    <a:cs typeface="Arial" panose="020B0604020202020204" pitchFamily="34" charset="0"/>
                  </a:endParaRPr>
                </a:p>
              </p:txBody>
            </p:sp>
            <p:sp>
              <p:nvSpPr>
                <p:cNvPr id="116" name="Freeform 94"/>
                <p:cNvSpPr>
                  <a:spLocks noEditPoints="1"/>
                </p:cNvSpPr>
                <p:nvPr/>
              </p:nvSpPr>
              <p:spPr bwMode="auto">
                <a:xfrm>
                  <a:off x="1949450" y="5805263"/>
                  <a:ext cx="2333625" cy="341537"/>
                </a:xfrm>
                <a:custGeom>
                  <a:avLst/>
                  <a:gdLst/>
                  <a:ahLst/>
                  <a:cxnLst>
                    <a:cxn ang="0">
                      <a:pos x="136" y="1088"/>
                    </a:cxn>
                    <a:cxn ang="0">
                      <a:pos x="0" y="544"/>
                    </a:cxn>
                    <a:cxn ang="0">
                      <a:pos x="136" y="0"/>
                    </a:cxn>
                    <a:cxn ang="0">
                      <a:pos x="136" y="0"/>
                    </a:cxn>
                    <a:cxn ang="0">
                      <a:pos x="272" y="544"/>
                    </a:cxn>
                    <a:cxn ang="0">
                      <a:pos x="136" y="1088"/>
                    </a:cxn>
                    <a:cxn ang="0">
                      <a:pos x="3734" y="1088"/>
                    </a:cxn>
                    <a:cxn ang="0">
                      <a:pos x="3870" y="544"/>
                    </a:cxn>
                    <a:cxn ang="0">
                      <a:pos x="3734" y="0"/>
                    </a:cxn>
                    <a:cxn ang="0">
                      <a:pos x="3734" y="0"/>
                    </a:cxn>
                    <a:cxn ang="0">
                      <a:pos x="136" y="0"/>
                    </a:cxn>
                    <a:cxn ang="0">
                      <a:pos x="272" y="544"/>
                    </a:cxn>
                    <a:cxn ang="0">
                      <a:pos x="136" y="1088"/>
                    </a:cxn>
                    <a:cxn ang="0">
                      <a:pos x="136" y="1088"/>
                    </a:cxn>
                    <a:cxn ang="0">
                      <a:pos x="3734" y="1088"/>
                    </a:cxn>
                  </a:cxnLst>
                  <a:rect l="0" t="0" r="r" b="b"/>
                  <a:pathLst>
                    <a:path w="3870" h="1088">
                      <a:moveTo>
                        <a:pt x="136" y="1088"/>
                      </a:moveTo>
                      <a:cubicBezTo>
                        <a:pt x="61" y="1088"/>
                        <a:pt x="0" y="844"/>
                        <a:pt x="0" y="544"/>
                      </a:cubicBezTo>
                      <a:cubicBezTo>
                        <a:pt x="0" y="243"/>
                        <a:pt x="61" y="0"/>
                        <a:pt x="136" y="0"/>
                      </a:cubicBezTo>
                      <a:cubicBezTo>
                        <a:pt x="136" y="0"/>
                        <a:pt x="136" y="0"/>
                        <a:pt x="136" y="0"/>
                      </a:cubicBezTo>
                      <a:cubicBezTo>
                        <a:pt x="211" y="0"/>
                        <a:pt x="272" y="243"/>
                        <a:pt x="272" y="544"/>
                      </a:cubicBezTo>
                      <a:cubicBezTo>
                        <a:pt x="272" y="844"/>
                        <a:pt x="211" y="1088"/>
                        <a:pt x="136" y="1088"/>
                      </a:cubicBezTo>
                      <a:close/>
                      <a:moveTo>
                        <a:pt x="3734" y="1088"/>
                      </a:moveTo>
                      <a:cubicBezTo>
                        <a:pt x="3810" y="1088"/>
                        <a:pt x="3870" y="844"/>
                        <a:pt x="3870" y="544"/>
                      </a:cubicBezTo>
                      <a:cubicBezTo>
                        <a:pt x="3870" y="243"/>
                        <a:pt x="3810" y="0"/>
                        <a:pt x="3734" y="0"/>
                      </a:cubicBezTo>
                      <a:cubicBezTo>
                        <a:pt x="3734" y="0"/>
                        <a:pt x="3734" y="0"/>
                        <a:pt x="3734" y="0"/>
                      </a:cubicBezTo>
                      <a:lnTo>
                        <a:pt x="136" y="0"/>
                      </a:lnTo>
                      <a:cubicBezTo>
                        <a:pt x="211" y="0"/>
                        <a:pt x="272" y="243"/>
                        <a:pt x="272" y="544"/>
                      </a:cubicBezTo>
                      <a:cubicBezTo>
                        <a:pt x="272" y="844"/>
                        <a:pt x="211" y="1088"/>
                        <a:pt x="136" y="1088"/>
                      </a:cubicBezTo>
                      <a:lnTo>
                        <a:pt x="136" y="1088"/>
                      </a:lnTo>
                      <a:lnTo>
                        <a:pt x="3734" y="1088"/>
                      </a:lnTo>
                      <a:close/>
                    </a:path>
                  </a:pathLst>
                </a:custGeom>
                <a:grpFill/>
                <a:ln w="9525" cap="rnd">
                  <a:solidFill>
                    <a:srgbClr val="000000">
                      <a:lumMod val="50000"/>
                      <a:lumOff val="50000"/>
                    </a:srgbClr>
                  </a:solidFill>
                  <a:prstDash val="solid"/>
                  <a:round/>
                  <a:headEnd/>
                  <a:tailEnd/>
                </a:ln>
              </p:spPr>
              <p:txBody>
                <a:bodyPr vert="horz" wrap="square" lIns="121920" tIns="60960" rIns="121920" bIns="60960" numCol="1" anchor="t" anchorCtr="0" compatLnSpc="1">
                  <a:prstTxWarp prst="textNoShape">
                    <a:avLst/>
                  </a:prstTxWarp>
                </a:bodyPr>
                <a:lstStyle/>
                <a:p>
                  <a:pPr fontAlgn="ctr">
                    <a:defRPr/>
                  </a:pPr>
                  <a:endParaRPr lang="en-US" altLang="zh-CN" sz="2400" kern="0">
                    <a:solidFill>
                      <a:srgbClr val="990000"/>
                    </a:solidFill>
                    <a:ea typeface="微软雅黑" pitchFamily="34" charset="-122"/>
                    <a:cs typeface="Arial" panose="020B0604020202020204" pitchFamily="34" charset="0"/>
                  </a:endParaRPr>
                </a:p>
              </p:txBody>
            </p:sp>
          </p:grpSp>
          <p:sp>
            <p:nvSpPr>
              <p:cNvPr id="95" name="Freeform 77"/>
              <p:cNvSpPr>
                <a:spLocks noEditPoints="1"/>
              </p:cNvSpPr>
              <p:nvPr/>
            </p:nvSpPr>
            <p:spPr bwMode="auto">
              <a:xfrm rot="10800000">
                <a:off x="1907704" y="5175440"/>
                <a:ext cx="720081" cy="558505"/>
              </a:xfrm>
              <a:custGeom>
                <a:avLst/>
                <a:gdLst/>
                <a:ahLst/>
                <a:cxnLst>
                  <a:cxn ang="0">
                    <a:pos x="136" y="1089"/>
                  </a:cxn>
                  <a:cxn ang="0">
                    <a:pos x="0" y="544"/>
                  </a:cxn>
                  <a:cxn ang="0">
                    <a:pos x="136" y="0"/>
                  </a:cxn>
                  <a:cxn ang="0">
                    <a:pos x="136" y="0"/>
                  </a:cxn>
                  <a:cxn ang="0">
                    <a:pos x="272" y="544"/>
                  </a:cxn>
                  <a:cxn ang="0">
                    <a:pos x="136" y="1089"/>
                  </a:cxn>
                  <a:cxn ang="0">
                    <a:pos x="3734" y="1089"/>
                  </a:cxn>
                  <a:cxn ang="0">
                    <a:pos x="3870" y="544"/>
                  </a:cxn>
                  <a:cxn ang="0">
                    <a:pos x="3734" y="0"/>
                  </a:cxn>
                  <a:cxn ang="0">
                    <a:pos x="3734" y="0"/>
                  </a:cxn>
                  <a:cxn ang="0">
                    <a:pos x="3734" y="0"/>
                  </a:cxn>
                  <a:cxn ang="0">
                    <a:pos x="136" y="0"/>
                  </a:cxn>
                  <a:cxn ang="0">
                    <a:pos x="272" y="544"/>
                  </a:cxn>
                  <a:cxn ang="0">
                    <a:pos x="136" y="1089"/>
                  </a:cxn>
                  <a:cxn ang="0">
                    <a:pos x="136" y="1089"/>
                  </a:cxn>
                  <a:cxn ang="0">
                    <a:pos x="3734" y="1089"/>
                  </a:cxn>
                </a:cxnLst>
                <a:rect l="0" t="0" r="r" b="b"/>
                <a:pathLst>
                  <a:path w="3870" h="1089">
                    <a:moveTo>
                      <a:pt x="136" y="1089"/>
                    </a:moveTo>
                    <a:cubicBezTo>
                      <a:pt x="61" y="1089"/>
                      <a:pt x="0" y="845"/>
                      <a:pt x="0" y="544"/>
                    </a:cubicBezTo>
                    <a:cubicBezTo>
                      <a:pt x="0" y="244"/>
                      <a:pt x="61" y="0"/>
                      <a:pt x="136" y="0"/>
                    </a:cubicBezTo>
                    <a:cubicBezTo>
                      <a:pt x="136" y="0"/>
                      <a:pt x="136" y="0"/>
                      <a:pt x="136" y="0"/>
                    </a:cubicBezTo>
                    <a:cubicBezTo>
                      <a:pt x="211" y="0"/>
                      <a:pt x="272" y="244"/>
                      <a:pt x="272" y="544"/>
                    </a:cubicBezTo>
                    <a:cubicBezTo>
                      <a:pt x="272" y="845"/>
                      <a:pt x="211" y="1089"/>
                      <a:pt x="136" y="1089"/>
                    </a:cubicBezTo>
                    <a:close/>
                    <a:moveTo>
                      <a:pt x="3734" y="1089"/>
                    </a:moveTo>
                    <a:cubicBezTo>
                      <a:pt x="3810" y="1089"/>
                      <a:pt x="3870" y="845"/>
                      <a:pt x="3870" y="544"/>
                    </a:cubicBezTo>
                    <a:cubicBezTo>
                      <a:pt x="3870" y="244"/>
                      <a:pt x="3810" y="0"/>
                      <a:pt x="3734" y="0"/>
                    </a:cubicBezTo>
                    <a:cubicBezTo>
                      <a:pt x="3734" y="0"/>
                      <a:pt x="3734" y="0"/>
                      <a:pt x="3734" y="0"/>
                    </a:cubicBezTo>
                    <a:lnTo>
                      <a:pt x="3734" y="0"/>
                    </a:lnTo>
                    <a:lnTo>
                      <a:pt x="136" y="0"/>
                    </a:lnTo>
                    <a:cubicBezTo>
                      <a:pt x="211" y="0"/>
                      <a:pt x="272" y="244"/>
                      <a:pt x="272" y="544"/>
                    </a:cubicBezTo>
                    <a:cubicBezTo>
                      <a:pt x="272" y="845"/>
                      <a:pt x="211" y="1089"/>
                      <a:pt x="136" y="1089"/>
                    </a:cubicBezTo>
                    <a:lnTo>
                      <a:pt x="136" y="1089"/>
                    </a:lnTo>
                    <a:lnTo>
                      <a:pt x="3734" y="1089"/>
                    </a:lnTo>
                    <a:close/>
                  </a:path>
                </a:pathLst>
              </a:custGeom>
              <a:grpFill/>
              <a:ln w="9525" cap="rnd">
                <a:solidFill>
                  <a:srgbClr val="000000">
                    <a:lumMod val="50000"/>
                    <a:lumOff val="50000"/>
                  </a:srgbClr>
                </a:solidFill>
                <a:prstDash val="solid"/>
                <a:round/>
                <a:headEnd/>
                <a:tailEnd/>
              </a:ln>
            </p:spPr>
            <p:txBody>
              <a:bodyPr vert="horz" wrap="square" lIns="121920" tIns="60960" rIns="121920" bIns="60960" numCol="1" anchor="t" anchorCtr="0" compatLnSpc="1">
                <a:prstTxWarp prst="textNoShape">
                  <a:avLst/>
                </a:prstTxWarp>
              </a:bodyPr>
              <a:lstStyle/>
              <a:p>
                <a:pPr fontAlgn="ctr">
                  <a:defRPr/>
                </a:pPr>
                <a:endParaRPr lang="en-US" altLang="zh-CN" sz="2400" kern="0">
                  <a:solidFill>
                    <a:srgbClr val="990000"/>
                  </a:solidFill>
                  <a:ea typeface="微软雅黑" pitchFamily="34" charset="-122"/>
                  <a:cs typeface="Arial" panose="020B0604020202020204" pitchFamily="34" charset="0"/>
                </a:endParaRPr>
              </a:p>
            </p:txBody>
          </p:sp>
          <p:sp>
            <p:nvSpPr>
              <p:cNvPr id="98" name="Freeform 95"/>
              <p:cNvSpPr>
                <a:spLocks noEditPoints="1"/>
              </p:cNvSpPr>
              <p:nvPr/>
            </p:nvSpPr>
            <p:spPr bwMode="auto">
              <a:xfrm rot="10800000">
                <a:off x="2627785" y="5160246"/>
                <a:ext cx="1584174" cy="159209"/>
              </a:xfrm>
              <a:custGeom>
                <a:avLst/>
                <a:gdLst/>
                <a:ahLst/>
                <a:cxnLst>
                  <a:cxn ang="0">
                    <a:pos x="27" y="210"/>
                  </a:cxn>
                  <a:cxn ang="0">
                    <a:pos x="0" y="105"/>
                  </a:cxn>
                  <a:cxn ang="0">
                    <a:pos x="27" y="0"/>
                  </a:cxn>
                  <a:cxn ang="0">
                    <a:pos x="27" y="0"/>
                  </a:cxn>
                  <a:cxn ang="0">
                    <a:pos x="53" y="105"/>
                  </a:cxn>
                  <a:cxn ang="0">
                    <a:pos x="27" y="210"/>
                  </a:cxn>
                  <a:cxn ang="0">
                    <a:pos x="1882" y="210"/>
                  </a:cxn>
                  <a:cxn ang="0">
                    <a:pos x="1908" y="105"/>
                  </a:cxn>
                  <a:cxn ang="0">
                    <a:pos x="1882" y="0"/>
                  </a:cxn>
                  <a:cxn ang="0">
                    <a:pos x="1882" y="0"/>
                  </a:cxn>
                  <a:cxn ang="0">
                    <a:pos x="1882" y="0"/>
                  </a:cxn>
                  <a:cxn ang="0">
                    <a:pos x="27" y="0"/>
                  </a:cxn>
                  <a:cxn ang="0">
                    <a:pos x="53" y="105"/>
                  </a:cxn>
                  <a:cxn ang="0">
                    <a:pos x="27" y="210"/>
                  </a:cxn>
                  <a:cxn ang="0">
                    <a:pos x="27" y="210"/>
                  </a:cxn>
                  <a:cxn ang="0">
                    <a:pos x="1882" y="210"/>
                  </a:cxn>
                </a:cxnLst>
                <a:rect l="0" t="0" r="r" b="b"/>
                <a:pathLst>
                  <a:path w="1908" h="210">
                    <a:moveTo>
                      <a:pt x="27" y="210"/>
                    </a:moveTo>
                    <a:cubicBezTo>
                      <a:pt x="12" y="210"/>
                      <a:pt x="0" y="163"/>
                      <a:pt x="0" y="105"/>
                    </a:cubicBezTo>
                    <a:cubicBezTo>
                      <a:pt x="0" y="47"/>
                      <a:pt x="12" y="0"/>
                      <a:pt x="27" y="0"/>
                    </a:cubicBezTo>
                    <a:cubicBezTo>
                      <a:pt x="27" y="0"/>
                      <a:pt x="27" y="0"/>
                      <a:pt x="27" y="0"/>
                    </a:cubicBezTo>
                    <a:cubicBezTo>
                      <a:pt x="41" y="0"/>
                      <a:pt x="53" y="47"/>
                      <a:pt x="53" y="105"/>
                    </a:cubicBezTo>
                    <a:cubicBezTo>
                      <a:pt x="53" y="163"/>
                      <a:pt x="41" y="210"/>
                      <a:pt x="27" y="210"/>
                    </a:cubicBezTo>
                    <a:close/>
                    <a:moveTo>
                      <a:pt x="1882" y="210"/>
                    </a:moveTo>
                    <a:cubicBezTo>
                      <a:pt x="1896" y="210"/>
                      <a:pt x="1908" y="163"/>
                      <a:pt x="1908" y="105"/>
                    </a:cubicBezTo>
                    <a:cubicBezTo>
                      <a:pt x="1908" y="47"/>
                      <a:pt x="1896" y="0"/>
                      <a:pt x="1882" y="0"/>
                    </a:cubicBezTo>
                    <a:cubicBezTo>
                      <a:pt x="1882" y="0"/>
                      <a:pt x="1882" y="0"/>
                      <a:pt x="1882" y="0"/>
                    </a:cubicBezTo>
                    <a:lnTo>
                      <a:pt x="1882" y="0"/>
                    </a:lnTo>
                    <a:lnTo>
                      <a:pt x="27" y="0"/>
                    </a:lnTo>
                    <a:cubicBezTo>
                      <a:pt x="41" y="0"/>
                      <a:pt x="53" y="47"/>
                      <a:pt x="53" y="105"/>
                    </a:cubicBezTo>
                    <a:cubicBezTo>
                      <a:pt x="53" y="163"/>
                      <a:pt x="41" y="210"/>
                      <a:pt x="27" y="210"/>
                    </a:cubicBezTo>
                    <a:lnTo>
                      <a:pt x="27" y="210"/>
                    </a:lnTo>
                    <a:lnTo>
                      <a:pt x="1882" y="210"/>
                    </a:lnTo>
                    <a:close/>
                  </a:path>
                </a:pathLst>
              </a:custGeom>
              <a:grpFill/>
              <a:ln w="0">
                <a:solidFill>
                  <a:srgbClr val="000000">
                    <a:lumMod val="50000"/>
                    <a:lumOff val="50000"/>
                  </a:srgbClr>
                </a:solidFill>
                <a:prstDash val="solid"/>
                <a:round/>
                <a:headEnd/>
                <a:tailEnd/>
              </a:ln>
              <a:effectLst>
                <a:innerShdw blurRad="63500" dist="50800" dir="10800000">
                  <a:prstClr val="black">
                    <a:alpha val="50000"/>
                  </a:prstClr>
                </a:innerShdw>
              </a:effectLst>
            </p:spPr>
            <p:txBody>
              <a:bodyPr vert="horz" wrap="square" lIns="121920" tIns="60960" rIns="121920" bIns="60960" numCol="1" anchor="t" anchorCtr="0" compatLnSpc="1">
                <a:prstTxWarp prst="textNoShape">
                  <a:avLst/>
                </a:prstTxWarp>
              </a:bodyPr>
              <a:lstStyle/>
              <a:p>
                <a:pPr fontAlgn="ctr">
                  <a:defRPr/>
                </a:pPr>
                <a:endParaRPr lang="en-US" altLang="zh-CN" sz="2400" kern="0">
                  <a:solidFill>
                    <a:srgbClr val="990000"/>
                  </a:solidFill>
                  <a:ea typeface="微软雅黑" pitchFamily="34" charset="-122"/>
                  <a:cs typeface="Arial" panose="020B0604020202020204" pitchFamily="34" charset="0"/>
                </a:endParaRPr>
              </a:p>
            </p:txBody>
          </p:sp>
          <p:sp>
            <p:nvSpPr>
              <p:cNvPr id="99" name="Rectangle 97"/>
              <p:cNvSpPr>
                <a:spLocks noChangeArrowheads="1"/>
              </p:cNvSpPr>
              <p:nvPr/>
            </p:nvSpPr>
            <p:spPr bwMode="auto">
              <a:xfrm>
                <a:off x="3070612" y="5153108"/>
                <a:ext cx="621438" cy="235789"/>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p>
                <a:pPr algn="ctr" fontAlgn="ctr">
                  <a:defRPr/>
                </a:pPr>
                <a:r>
                  <a:rPr lang="en-US" altLang="zh-CN" sz="667" kern="0" dirty="0">
                    <a:solidFill>
                      <a:srgbClr val="C00000"/>
                    </a:solidFill>
                    <a:ea typeface="微软雅黑" pitchFamily="34" charset="-122"/>
                    <a:cs typeface="Arial" panose="020B0604020202020204" pitchFamily="34" charset="0"/>
                  </a:rPr>
                  <a:t>VoIP  </a:t>
                </a:r>
              </a:p>
            </p:txBody>
          </p:sp>
          <p:sp>
            <p:nvSpPr>
              <p:cNvPr id="100" name="Freeform 102"/>
              <p:cNvSpPr>
                <a:spLocks noEditPoints="1"/>
              </p:cNvSpPr>
              <p:nvPr/>
            </p:nvSpPr>
            <p:spPr bwMode="auto">
              <a:xfrm rot="10800000">
                <a:off x="2627782" y="5364256"/>
                <a:ext cx="1584174" cy="159209"/>
              </a:xfrm>
              <a:custGeom>
                <a:avLst/>
                <a:gdLst/>
                <a:ahLst/>
                <a:cxnLst>
                  <a:cxn ang="0">
                    <a:pos x="27" y="209"/>
                  </a:cxn>
                  <a:cxn ang="0">
                    <a:pos x="0" y="105"/>
                  </a:cxn>
                  <a:cxn ang="0">
                    <a:pos x="27" y="0"/>
                  </a:cxn>
                  <a:cxn ang="0">
                    <a:pos x="27" y="0"/>
                  </a:cxn>
                  <a:cxn ang="0">
                    <a:pos x="53" y="105"/>
                  </a:cxn>
                  <a:cxn ang="0">
                    <a:pos x="27" y="209"/>
                  </a:cxn>
                  <a:cxn ang="0">
                    <a:pos x="1882" y="209"/>
                  </a:cxn>
                  <a:cxn ang="0">
                    <a:pos x="1908" y="105"/>
                  </a:cxn>
                  <a:cxn ang="0">
                    <a:pos x="1882" y="0"/>
                  </a:cxn>
                  <a:cxn ang="0">
                    <a:pos x="1882" y="0"/>
                  </a:cxn>
                  <a:cxn ang="0">
                    <a:pos x="1882" y="0"/>
                  </a:cxn>
                  <a:cxn ang="0">
                    <a:pos x="27" y="0"/>
                  </a:cxn>
                  <a:cxn ang="0">
                    <a:pos x="53" y="105"/>
                  </a:cxn>
                  <a:cxn ang="0">
                    <a:pos x="27" y="209"/>
                  </a:cxn>
                  <a:cxn ang="0">
                    <a:pos x="1882" y="209"/>
                  </a:cxn>
                </a:cxnLst>
                <a:rect l="0" t="0" r="r" b="b"/>
                <a:pathLst>
                  <a:path w="1908" h="209">
                    <a:moveTo>
                      <a:pt x="27" y="209"/>
                    </a:moveTo>
                    <a:cubicBezTo>
                      <a:pt x="12" y="209"/>
                      <a:pt x="0" y="162"/>
                      <a:pt x="0" y="105"/>
                    </a:cubicBezTo>
                    <a:cubicBezTo>
                      <a:pt x="0" y="47"/>
                      <a:pt x="12" y="0"/>
                      <a:pt x="27" y="0"/>
                    </a:cubicBezTo>
                    <a:cubicBezTo>
                      <a:pt x="27" y="0"/>
                      <a:pt x="27" y="0"/>
                      <a:pt x="27" y="0"/>
                    </a:cubicBezTo>
                    <a:cubicBezTo>
                      <a:pt x="41" y="0"/>
                      <a:pt x="53" y="47"/>
                      <a:pt x="53" y="105"/>
                    </a:cubicBezTo>
                    <a:cubicBezTo>
                      <a:pt x="53" y="162"/>
                      <a:pt x="41" y="209"/>
                      <a:pt x="27" y="209"/>
                    </a:cubicBezTo>
                    <a:close/>
                    <a:moveTo>
                      <a:pt x="1882" y="209"/>
                    </a:moveTo>
                    <a:cubicBezTo>
                      <a:pt x="1896" y="209"/>
                      <a:pt x="1908" y="162"/>
                      <a:pt x="1908" y="105"/>
                    </a:cubicBezTo>
                    <a:cubicBezTo>
                      <a:pt x="1908" y="47"/>
                      <a:pt x="1896" y="0"/>
                      <a:pt x="1882" y="0"/>
                    </a:cubicBezTo>
                    <a:cubicBezTo>
                      <a:pt x="1882" y="0"/>
                      <a:pt x="1882" y="0"/>
                      <a:pt x="1882" y="0"/>
                    </a:cubicBezTo>
                    <a:lnTo>
                      <a:pt x="1882" y="0"/>
                    </a:lnTo>
                    <a:lnTo>
                      <a:pt x="27" y="0"/>
                    </a:lnTo>
                    <a:cubicBezTo>
                      <a:pt x="41" y="0"/>
                      <a:pt x="53" y="47"/>
                      <a:pt x="53" y="105"/>
                    </a:cubicBezTo>
                    <a:cubicBezTo>
                      <a:pt x="53" y="162"/>
                      <a:pt x="41" y="209"/>
                      <a:pt x="27" y="209"/>
                    </a:cubicBezTo>
                    <a:lnTo>
                      <a:pt x="1882" y="209"/>
                    </a:lnTo>
                    <a:close/>
                  </a:path>
                </a:pathLst>
              </a:custGeom>
              <a:grpFill/>
              <a:ln w="0">
                <a:solidFill>
                  <a:srgbClr val="000000">
                    <a:lumMod val="50000"/>
                    <a:lumOff val="50000"/>
                  </a:srgbClr>
                </a:solidFill>
                <a:prstDash val="solid"/>
                <a:round/>
                <a:headEnd/>
                <a:tailEnd/>
              </a:ln>
              <a:effectLst>
                <a:innerShdw blurRad="63500" dist="50800" dir="13500000">
                  <a:prstClr val="black">
                    <a:alpha val="50000"/>
                  </a:prstClr>
                </a:innerShdw>
              </a:effectLst>
            </p:spPr>
            <p:txBody>
              <a:bodyPr vert="horz" wrap="square" lIns="121920" tIns="60960" rIns="121920" bIns="60960" numCol="1" anchor="t" anchorCtr="0" compatLnSpc="1">
                <a:prstTxWarp prst="textNoShape">
                  <a:avLst/>
                </a:prstTxWarp>
              </a:bodyPr>
              <a:lstStyle/>
              <a:p>
                <a:pPr fontAlgn="ctr">
                  <a:defRPr/>
                </a:pPr>
                <a:endParaRPr lang="en-US" altLang="zh-CN" sz="2400" kern="0">
                  <a:solidFill>
                    <a:srgbClr val="990000"/>
                  </a:solidFill>
                  <a:ea typeface="微软雅黑" pitchFamily="34" charset="-122"/>
                  <a:cs typeface="Arial" panose="020B0604020202020204" pitchFamily="34" charset="0"/>
                </a:endParaRPr>
              </a:p>
            </p:txBody>
          </p:sp>
          <p:sp>
            <p:nvSpPr>
              <p:cNvPr id="101" name="Rectangle 104"/>
              <p:cNvSpPr>
                <a:spLocks noChangeArrowheads="1"/>
              </p:cNvSpPr>
              <p:nvPr/>
            </p:nvSpPr>
            <p:spPr bwMode="auto">
              <a:xfrm>
                <a:off x="3017759" y="5354021"/>
                <a:ext cx="727130" cy="235789"/>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p>
                <a:pPr algn="ctr" fontAlgn="ctr">
                  <a:defRPr/>
                </a:pPr>
                <a:r>
                  <a:rPr lang="en-US" altLang="zh-CN" sz="667" kern="0" dirty="0">
                    <a:solidFill>
                      <a:srgbClr val="C00000"/>
                    </a:solidFill>
                    <a:ea typeface="微软雅黑" pitchFamily="34" charset="-122"/>
                    <a:cs typeface="Arial" panose="020B0604020202020204" pitchFamily="34" charset="0"/>
                  </a:rPr>
                  <a:t>Video  </a:t>
                </a:r>
              </a:p>
            </p:txBody>
          </p:sp>
          <p:sp>
            <p:nvSpPr>
              <p:cNvPr id="102" name="Freeform 109"/>
              <p:cNvSpPr>
                <a:spLocks noEditPoints="1"/>
              </p:cNvSpPr>
              <p:nvPr/>
            </p:nvSpPr>
            <p:spPr bwMode="auto">
              <a:xfrm rot="10800000">
                <a:off x="2627785" y="5572102"/>
                <a:ext cx="1584174" cy="159209"/>
              </a:xfrm>
              <a:custGeom>
                <a:avLst/>
                <a:gdLst/>
                <a:ahLst/>
                <a:cxnLst>
                  <a:cxn ang="0">
                    <a:pos x="27" y="210"/>
                  </a:cxn>
                  <a:cxn ang="0">
                    <a:pos x="0" y="105"/>
                  </a:cxn>
                  <a:cxn ang="0">
                    <a:pos x="27" y="0"/>
                  </a:cxn>
                  <a:cxn ang="0">
                    <a:pos x="27" y="0"/>
                  </a:cxn>
                  <a:cxn ang="0">
                    <a:pos x="53" y="105"/>
                  </a:cxn>
                  <a:cxn ang="0">
                    <a:pos x="27" y="210"/>
                  </a:cxn>
                  <a:cxn ang="0">
                    <a:pos x="1882" y="210"/>
                  </a:cxn>
                  <a:cxn ang="0">
                    <a:pos x="1908" y="105"/>
                  </a:cxn>
                  <a:cxn ang="0">
                    <a:pos x="1882" y="0"/>
                  </a:cxn>
                  <a:cxn ang="0">
                    <a:pos x="1882" y="0"/>
                  </a:cxn>
                  <a:cxn ang="0">
                    <a:pos x="1882" y="0"/>
                  </a:cxn>
                  <a:cxn ang="0">
                    <a:pos x="27" y="0"/>
                  </a:cxn>
                  <a:cxn ang="0">
                    <a:pos x="53" y="105"/>
                  </a:cxn>
                  <a:cxn ang="0">
                    <a:pos x="27" y="210"/>
                  </a:cxn>
                  <a:cxn ang="0">
                    <a:pos x="27" y="210"/>
                  </a:cxn>
                  <a:cxn ang="0">
                    <a:pos x="1882" y="210"/>
                  </a:cxn>
                </a:cxnLst>
                <a:rect l="0" t="0" r="r" b="b"/>
                <a:pathLst>
                  <a:path w="1908" h="210">
                    <a:moveTo>
                      <a:pt x="27" y="210"/>
                    </a:moveTo>
                    <a:cubicBezTo>
                      <a:pt x="12" y="210"/>
                      <a:pt x="0" y="163"/>
                      <a:pt x="0" y="105"/>
                    </a:cubicBezTo>
                    <a:cubicBezTo>
                      <a:pt x="0" y="47"/>
                      <a:pt x="12" y="0"/>
                      <a:pt x="27" y="0"/>
                    </a:cubicBezTo>
                    <a:cubicBezTo>
                      <a:pt x="27" y="0"/>
                      <a:pt x="27" y="0"/>
                      <a:pt x="27" y="0"/>
                    </a:cubicBezTo>
                    <a:cubicBezTo>
                      <a:pt x="41" y="0"/>
                      <a:pt x="53" y="47"/>
                      <a:pt x="53" y="105"/>
                    </a:cubicBezTo>
                    <a:cubicBezTo>
                      <a:pt x="53" y="163"/>
                      <a:pt x="41" y="210"/>
                      <a:pt x="27" y="210"/>
                    </a:cubicBezTo>
                    <a:close/>
                    <a:moveTo>
                      <a:pt x="1882" y="210"/>
                    </a:moveTo>
                    <a:cubicBezTo>
                      <a:pt x="1896" y="210"/>
                      <a:pt x="1908" y="163"/>
                      <a:pt x="1908" y="105"/>
                    </a:cubicBezTo>
                    <a:cubicBezTo>
                      <a:pt x="1908" y="47"/>
                      <a:pt x="1896" y="0"/>
                      <a:pt x="1882" y="0"/>
                    </a:cubicBezTo>
                    <a:cubicBezTo>
                      <a:pt x="1882" y="0"/>
                      <a:pt x="1882" y="0"/>
                      <a:pt x="1882" y="0"/>
                    </a:cubicBezTo>
                    <a:lnTo>
                      <a:pt x="1882" y="0"/>
                    </a:lnTo>
                    <a:lnTo>
                      <a:pt x="27" y="0"/>
                    </a:lnTo>
                    <a:cubicBezTo>
                      <a:pt x="41" y="0"/>
                      <a:pt x="53" y="47"/>
                      <a:pt x="53" y="105"/>
                    </a:cubicBezTo>
                    <a:cubicBezTo>
                      <a:pt x="53" y="163"/>
                      <a:pt x="41" y="210"/>
                      <a:pt x="27" y="210"/>
                    </a:cubicBezTo>
                    <a:lnTo>
                      <a:pt x="27" y="210"/>
                    </a:lnTo>
                    <a:lnTo>
                      <a:pt x="1882" y="210"/>
                    </a:lnTo>
                    <a:close/>
                  </a:path>
                </a:pathLst>
              </a:custGeom>
              <a:grpFill/>
              <a:ln w="0">
                <a:solidFill>
                  <a:srgbClr val="000000">
                    <a:lumMod val="50000"/>
                    <a:lumOff val="50000"/>
                  </a:srgbClr>
                </a:solidFill>
                <a:prstDash val="solid"/>
                <a:round/>
                <a:headEnd/>
                <a:tailEnd/>
              </a:ln>
              <a:effectLst>
                <a:innerShdw blurRad="63500" dist="50800" dir="10800000">
                  <a:prstClr val="black">
                    <a:alpha val="50000"/>
                  </a:prstClr>
                </a:innerShdw>
              </a:effectLst>
            </p:spPr>
            <p:txBody>
              <a:bodyPr vert="horz" wrap="square" lIns="121920" tIns="60960" rIns="121920" bIns="60960" numCol="1" anchor="t" anchorCtr="0" compatLnSpc="1">
                <a:prstTxWarp prst="textNoShape">
                  <a:avLst/>
                </a:prstTxWarp>
              </a:bodyPr>
              <a:lstStyle/>
              <a:p>
                <a:pPr fontAlgn="ctr">
                  <a:defRPr/>
                </a:pPr>
                <a:endParaRPr lang="en-US" altLang="zh-CN" sz="2400" kern="0">
                  <a:solidFill>
                    <a:srgbClr val="990000"/>
                  </a:solidFill>
                  <a:ea typeface="微软雅黑" pitchFamily="34" charset="-122"/>
                  <a:cs typeface="Arial" panose="020B0604020202020204" pitchFamily="34" charset="0"/>
                </a:endParaRPr>
              </a:p>
            </p:txBody>
          </p:sp>
          <p:sp>
            <p:nvSpPr>
              <p:cNvPr id="103" name="Rectangle 111"/>
              <p:cNvSpPr>
                <a:spLocks noChangeArrowheads="1"/>
              </p:cNvSpPr>
              <p:nvPr/>
            </p:nvSpPr>
            <p:spPr bwMode="auto">
              <a:xfrm>
                <a:off x="3081176" y="5563086"/>
                <a:ext cx="600301" cy="235789"/>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p>
                <a:pPr algn="ctr" fontAlgn="ctr">
                  <a:defRPr/>
                </a:pPr>
                <a:r>
                  <a:rPr lang="en-US" altLang="zh-CN" sz="667" kern="0" dirty="0">
                    <a:solidFill>
                      <a:srgbClr val="C00000"/>
                    </a:solidFill>
                    <a:ea typeface="Arial Unicode MS" pitchFamily="34" charset="-122"/>
                    <a:cs typeface="Arial" panose="020B0604020202020204" pitchFamily="34" charset="0"/>
                  </a:rPr>
                  <a:t>Mail  </a:t>
                </a:r>
              </a:p>
            </p:txBody>
          </p:sp>
          <p:grpSp>
            <p:nvGrpSpPr>
              <p:cNvPr id="104" name="组合 193"/>
              <p:cNvGrpSpPr/>
              <p:nvPr/>
            </p:nvGrpSpPr>
            <p:grpSpPr>
              <a:xfrm rot="10800000">
                <a:off x="1907704" y="4743647"/>
                <a:ext cx="2334518" cy="341537"/>
                <a:chOff x="1949450" y="5805263"/>
                <a:chExt cx="2333625" cy="341537"/>
              </a:xfrm>
              <a:grpFill/>
              <a:effectLst>
                <a:outerShdw blurRad="50800" dist="38100" dir="2700000" algn="tl" rotWithShape="0">
                  <a:prstClr val="black">
                    <a:alpha val="40000"/>
                  </a:prstClr>
                </a:outerShdw>
              </a:effectLst>
            </p:grpSpPr>
            <p:sp>
              <p:nvSpPr>
                <p:cNvPr id="113" name="Freeform 93"/>
                <p:cNvSpPr>
                  <a:spLocks noEditPoints="1"/>
                </p:cNvSpPr>
                <p:nvPr/>
              </p:nvSpPr>
              <p:spPr bwMode="auto">
                <a:xfrm>
                  <a:off x="1949450" y="5805263"/>
                  <a:ext cx="2333625" cy="341537"/>
                </a:xfrm>
                <a:custGeom>
                  <a:avLst/>
                  <a:gdLst/>
                  <a:ahLst/>
                  <a:cxnLst>
                    <a:cxn ang="0">
                      <a:pos x="136" y="1088"/>
                    </a:cxn>
                    <a:cxn ang="0">
                      <a:pos x="0" y="544"/>
                    </a:cxn>
                    <a:cxn ang="0">
                      <a:pos x="136" y="0"/>
                    </a:cxn>
                    <a:cxn ang="0">
                      <a:pos x="136" y="0"/>
                    </a:cxn>
                    <a:cxn ang="0">
                      <a:pos x="272" y="544"/>
                    </a:cxn>
                    <a:cxn ang="0">
                      <a:pos x="136" y="1088"/>
                    </a:cxn>
                    <a:cxn ang="0">
                      <a:pos x="3734" y="1088"/>
                    </a:cxn>
                    <a:cxn ang="0">
                      <a:pos x="3870" y="544"/>
                    </a:cxn>
                    <a:cxn ang="0">
                      <a:pos x="3734" y="0"/>
                    </a:cxn>
                    <a:cxn ang="0">
                      <a:pos x="3734" y="0"/>
                    </a:cxn>
                    <a:cxn ang="0">
                      <a:pos x="136" y="0"/>
                    </a:cxn>
                    <a:cxn ang="0">
                      <a:pos x="272" y="544"/>
                    </a:cxn>
                    <a:cxn ang="0">
                      <a:pos x="136" y="1088"/>
                    </a:cxn>
                    <a:cxn ang="0">
                      <a:pos x="136" y="1088"/>
                    </a:cxn>
                    <a:cxn ang="0">
                      <a:pos x="3734" y="1088"/>
                    </a:cxn>
                  </a:cxnLst>
                  <a:rect l="0" t="0" r="r" b="b"/>
                  <a:pathLst>
                    <a:path w="3870" h="1088">
                      <a:moveTo>
                        <a:pt x="136" y="1088"/>
                      </a:moveTo>
                      <a:cubicBezTo>
                        <a:pt x="61" y="1088"/>
                        <a:pt x="0" y="844"/>
                        <a:pt x="0" y="544"/>
                      </a:cubicBezTo>
                      <a:cubicBezTo>
                        <a:pt x="0" y="243"/>
                        <a:pt x="61" y="0"/>
                        <a:pt x="136" y="0"/>
                      </a:cubicBezTo>
                      <a:cubicBezTo>
                        <a:pt x="136" y="0"/>
                        <a:pt x="136" y="0"/>
                        <a:pt x="136" y="0"/>
                      </a:cubicBezTo>
                      <a:cubicBezTo>
                        <a:pt x="211" y="0"/>
                        <a:pt x="272" y="243"/>
                        <a:pt x="272" y="544"/>
                      </a:cubicBezTo>
                      <a:cubicBezTo>
                        <a:pt x="272" y="844"/>
                        <a:pt x="211" y="1088"/>
                        <a:pt x="136" y="1088"/>
                      </a:cubicBezTo>
                      <a:close/>
                      <a:moveTo>
                        <a:pt x="3734" y="1088"/>
                      </a:moveTo>
                      <a:cubicBezTo>
                        <a:pt x="3810" y="1088"/>
                        <a:pt x="3870" y="844"/>
                        <a:pt x="3870" y="544"/>
                      </a:cubicBezTo>
                      <a:cubicBezTo>
                        <a:pt x="3870" y="243"/>
                        <a:pt x="3810" y="0"/>
                        <a:pt x="3734" y="0"/>
                      </a:cubicBezTo>
                      <a:cubicBezTo>
                        <a:pt x="3734" y="0"/>
                        <a:pt x="3734" y="0"/>
                        <a:pt x="3734" y="0"/>
                      </a:cubicBezTo>
                      <a:lnTo>
                        <a:pt x="136" y="0"/>
                      </a:lnTo>
                      <a:cubicBezTo>
                        <a:pt x="211" y="0"/>
                        <a:pt x="272" y="243"/>
                        <a:pt x="272" y="544"/>
                      </a:cubicBezTo>
                      <a:cubicBezTo>
                        <a:pt x="272" y="844"/>
                        <a:pt x="211" y="1088"/>
                        <a:pt x="136" y="1088"/>
                      </a:cubicBezTo>
                      <a:lnTo>
                        <a:pt x="136" y="1088"/>
                      </a:lnTo>
                      <a:lnTo>
                        <a:pt x="3734" y="1088"/>
                      </a:lnTo>
                      <a:close/>
                    </a:path>
                  </a:pathLst>
                </a:custGeom>
                <a:grpFill/>
                <a:ln w="0">
                  <a:solidFill>
                    <a:srgbClr val="000000">
                      <a:lumMod val="50000"/>
                      <a:lumOff val="50000"/>
                    </a:srgbClr>
                  </a:solidFill>
                  <a:prstDash val="solid"/>
                  <a:round/>
                  <a:headEnd/>
                  <a:tailEnd/>
                </a:ln>
              </p:spPr>
              <p:txBody>
                <a:bodyPr vert="horz" wrap="square" lIns="121920" tIns="60960" rIns="121920" bIns="60960" numCol="1" anchor="t" anchorCtr="0" compatLnSpc="1">
                  <a:prstTxWarp prst="textNoShape">
                    <a:avLst/>
                  </a:prstTxWarp>
                </a:bodyPr>
                <a:lstStyle/>
                <a:p>
                  <a:pPr fontAlgn="ctr">
                    <a:defRPr/>
                  </a:pPr>
                  <a:endParaRPr lang="en-US" altLang="zh-CN" sz="2400" kern="0">
                    <a:solidFill>
                      <a:srgbClr val="990000"/>
                    </a:solidFill>
                    <a:ea typeface="微软雅黑" pitchFamily="34" charset="-122"/>
                    <a:cs typeface="Arial" panose="020B0604020202020204" pitchFamily="34" charset="0"/>
                  </a:endParaRPr>
                </a:p>
              </p:txBody>
            </p:sp>
            <p:sp>
              <p:nvSpPr>
                <p:cNvPr id="114" name="Freeform 94"/>
                <p:cNvSpPr>
                  <a:spLocks noEditPoints="1"/>
                </p:cNvSpPr>
                <p:nvPr/>
              </p:nvSpPr>
              <p:spPr bwMode="auto">
                <a:xfrm>
                  <a:off x="1949450" y="5805263"/>
                  <a:ext cx="2333625" cy="341537"/>
                </a:xfrm>
                <a:custGeom>
                  <a:avLst/>
                  <a:gdLst/>
                  <a:ahLst/>
                  <a:cxnLst>
                    <a:cxn ang="0">
                      <a:pos x="136" y="1088"/>
                    </a:cxn>
                    <a:cxn ang="0">
                      <a:pos x="0" y="544"/>
                    </a:cxn>
                    <a:cxn ang="0">
                      <a:pos x="136" y="0"/>
                    </a:cxn>
                    <a:cxn ang="0">
                      <a:pos x="136" y="0"/>
                    </a:cxn>
                    <a:cxn ang="0">
                      <a:pos x="272" y="544"/>
                    </a:cxn>
                    <a:cxn ang="0">
                      <a:pos x="136" y="1088"/>
                    </a:cxn>
                    <a:cxn ang="0">
                      <a:pos x="3734" y="1088"/>
                    </a:cxn>
                    <a:cxn ang="0">
                      <a:pos x="3870" y="544"/>
                    </a:cxn>
                    <a:cxn ang="0">
                      <a:pos x="3734" y="0"/>
                    </a:cxn>
                    <a:cxn ang="0">
                      <a:pos x="3734" y="0"/>
                    </a:cxn>
                    <a:cxn ang="0">
                      <a:pos x="136" y="0"/>
                    </a:cxn>
                    <a:cxn ang="0">
                      <a:pos x="272" y="544"/>
                    </a:cxn>
                    <a:cxn ang="0">
                      <a:pos x="136" y="1088"/>
                    </a:cxn>
                    <a:cxn ang="0">
                      <a:pos x="136" y="1088"/>
                    </a:cxn>
                    <a:cxn ang="0">
                      <a:pos x="3734" y="1088"/>
                    </a:cxn>
                  </a:cxnLst>
                  <a:rect l="0" t="0" r="r" b="b"/>
                  <a:pathLst>
                    <a:path w="3870" h="1088">
                      <a:moveTo>
                        <a:pt x="136" y="1088"/>
                      </a:moveTo>
                      <a:cubicBezTo>
                        <a:pt x="61" y="1088"/>
                        <a:pt x="0" y="844"/>
                        <a:pt x="0" y="544"/>
                      </a:cubicBezTo>
                      <a:cubicBezTo>
                        <a:pt x="0" y="243"/>
                        <a:pt x="61" y="0"/>
                        <a:pt x="136" y="0"/>
                      </a:cubicBezTo>
                      <a:cubicBezTo>
                        <a:pt x="136" y="0"/>
                        <a:pt x="136" y="0"/>
                        <a:pt x="136" y="0"/>
                      </a:cubicBezTo>
                      <a:cubicBezTo>
                        <a:pt x="211" y="0"/>
                        <a:pt x="272" y="243"/>
                        <a:pt x="272" y="544"/>
                      </a:cubicBezTo>
                      <a:cubicBezTo>
                        <a:pt x="272" y="844"/>
                        <a:pt x="211" y="1088"/>
                        <a:pt x="136" y="1088"/>
                      </a:cubicBezTo>
                      <a:close/>
                      <a:moveTo>
                        <a:pt x="3734" y="1088"/>
                      </a:moveTo>
                      <a:cubicBezTo>
                        <a:pt x="3810" y="1088"/>
                        <a:pt x="3870" y="844"/>
                        <a:pt x="3870" y="544"/>
                      </a:cubicBezTo>
                      <a:cubicBezTo>
                        <a:pt x="3870" y="243"/>
                        <a:pt x="3810" y="0"/>
                        <a:pt x="3734" y="0"/>
                      </a:cubicBezTo>
                      <a:cubicBezTo>
                        <a:pt x="3734" y="0"/>
                        <a:pt x="3734" y="0"/>
                        <a:pt x="3734" y="0"/>
                      </a:cubicBezTo>
                      <a:lnTo>
                        <a:pt x="136" y="0"/>
                      </a:lnTo>
                      <a:cubicBezTo>
                        <a:pt x="211" y="0"/>
                        <a:pt x="272" y="243"/>
                        <a:pt x="272" y="544"/>
                      </a:cubicBezTo>
                      <a:cubicBezTo>
                        <a:pt x="272" y="844"/>
                        <a:pt x="211" y="1088"/>
                        <a:pt x="136" y="1088"/>
                      </a:cubicBezTo>
                      <a:lnTo>
                        <a:pt x="136" y="1088"/>
                      </a:lnTo>
                      <a:lnTo>
                        <a:pt x="3734" y="1088"/>
                      </a:lnTo>
                      <a:close/>
                    </a:path>
                  </a:pathLst>
                </a:custGeom>
                <a:grpFill/>
                <a:ln w="9525" cap="rnd">
                  <a:solidFill>
                    <a:srgbClr val="000000">
                      <a:lumMod val="50000"/>
                      <a:lumOff val="50000"/>
                    </a:srgbClr>
                  </a:solidFill>
                  <a:prstDash val="solid"/>
                  <a:round/>
                  <a:headEnd/>
                  <a:tailEnd/>
                </a:ln>
              </p:spPr>
              <p:txBody>
                <a:bodyPr vert="horz" wrap="square" lIns="121920" tIns="60960" rIns="121920" bIns="60960" numCol="1" anchor="t" anchorCtr="0" compatLnSpc="1">
                  <a:prstTxWarp prst="textNoShape">
                    <a:avLst/>
                  </a:prstTxWarp>
                </a:bodyPr>
                <a:lstStyle/>
                <a:p>
                  <a:pPr fontAlgn="ctr">
                    <a:defRPr/>
                  </a:pPr>
                  <a:endParaRPr lang="en-US" altLang="zh-CN" sz="2400" kern="0">
                    <a:solidFill>
                      <a:srgbClr val="990000"/>
                    </a:solidFill>
                    <a:ea typeface="微软雅黑" pitchFamily="34" charset="-122"/>
                    <a:cs typeface="Arial" panose="020B0604020202020204" pitchFamily="34" charset="0"/>
                  </a:endParaRPr>
                </a:p>
              </p:txBody>
            </p:sp>
          </p:grpSp>
          <p:sp>
            <p:nvSpPr>
              <p:cNvPr id="105" name="Rectangle 111"/>
              <p:cNvSpPr>
                <a:spLocks noChangeArrowheads="1"/>
              </p:cNvSpPr>
              <p:nvPr/>
            </p:nvSpPr>
            <p:spPr bwMode="auto">
              <a:xfrm>
                <a:off x="2099920" y="4787188"/>
                <a:ext cx="1665626" cy="282769"/>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p>
                <a:pPr fontAlgn="ctr">
                  <a:defRPr/>
                </a:pPr>
                <a:r>
                  <a:rPr lang="en-US" altLang="zh-CN" sz="800" kern="0">
                    <a:solidFill>
                      <a:srgbClr val="000000">
                        <a:lumMod val="75000"/>
                        <a:lumOff val="25000"/>
                      </a:srgbClr>
                    </a:solidFill>
                    <a:ea typeface="微软雅黑" pitchFamily="34" charset="-122"/>
                    <a:cs typeface="Arial" panose="020B0604020202020204" pitchFamily="34" charset="0"/>
                  </a:rPr>
                  <a:t>Industry Data</a:t>
                </a:r>
                <a:endParaRPr lang="en-US" altLang="zh-CN" sz="800" kern="0" dirty="0">
                  <a:solidFill>
                    <a:srgbClr val="000000">
                      <a:lumMod val="75000"/>
                      <a:lumOff val="25000"/>
                    </a:srgbClr>
                  </a:solidFill>
                  <a:ea typeface="微软雅黑" pitchFamily="34" charset="-122"/>
                  <a:cs typeface="Arial" panose="020B0604020202020204" pitchFamily="34" charset="0"/>
                </a:endParaRPr>
              </a:p>
            </p:txBody>
          </p:sp>
          <p:sp>
            <p:nvSpPr>
              <p:cNvPr id="106" name="Rectangle 111"/>
              <p:cNvSpPr>
                <a:spLocks noChangeArrowheads="1"/>
              </p:cNvSpPr>
              <p:nvPr/>
            </p:nvSpPr>
            <p:spPr bwMode="auto">
              <a:xfrm>
                <a:off x="2041295" y="5316093"/>
                <a:ext cx="393158" cy="28276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ctr">
                  <a:defRPr/>
                </a:pPr>
                <a:r>
                  <a:rPr lang="en-US" altLang="zh-CN" sz="800" kern="0">
                    <a:solidFill>
                      <a:srgbClr val="000000">
                        <a:lumMod val="75000"/>
                        <a:lumOff val="25000"/>
                      </a:srgbClr>
                    </a:solidFill>
                    <a:ea typeface="微软雅黑" pitchFamily="34" charset="-122"/>
                    <a:cs typeface="Arial" panose="020B0604020202020204" pitchFamily="34" charset="0"/>
                  </a:rPr>
                  <a:t>OA</a:t>
                </a:r>
                <a:endParaRPr lang="en-US" altLang="zh-CN" sz="800" kern="0" dirty="0">
                  <a:solidFill>
                    <a:srgbClr val="000000">
                      <a:lumMod val="75000"/>
                      <a:lumOff val="25000"/>
                    </a:srgbClr>
                  </a:solidFill>
                  <a:ea typeface="微软雅黑" pitchFamily="34" charset="-122"/>
                  <a:cs typeface="Arial" panose="020B0604020202020204" pitchFamily="34" charset="0"/>
                </a:endParaRPr>
              </a:p>
            </p:txBody>
          </p:sp>
          <p:sp>
            <p:nvSpPr>
              <p:cNvPr id="107" name="Rectangle 111"/>
              <p:cNvSpPr>
                <a:spLocks noChangeArrowheads="1"/>
              </p:cNvSpPr>
              <p:nvPr/>
            </p:nvSpPr>
            <p:spPr bwMode="auto">
              <a:xfrm>
                <a:off x="2086634" y="5834173"/>
                <a:ext cx="727128" cy="282769"/>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p>
                <a:pPr fontAlgn="ctr">
                  <a:defRPr/>
                </a:pPr>
                <a:r>
                  <a:rPr lang="en-US" altLang="zh-CN" sz="800" kern="0">
                    <a:solidFill>
                      <a:srgbClr val="000000">
                        <a:lumMod val="75000"/>
                        <a:lumOff val="25000"/>
                      </a:srgbClr>
                    </a:solidFill>
                    <a:ea typeface="微软雅黑" pitchFamily="34" charset="-122"/>
                    <a:cs typeface="Arial" panose="020B0604020202020204" pitchFamily="34" charset="0"/>
                  </a:rPr>
                  <a:t>Guest</a:t>
                </a:r>
                <a:endParaRPr lang="en-US" altLang="zh-CN" sz="800" kern="0" dirty="0">
                  <a:solidFill>
                    <a:srgbClr val="000000">
                      <a:lumMod val="75000"/>
                      <a:lumOff val="25000"/>
                    </a:srgbClr>
                  </a:solidFill>
                  <a:ea typeface="微软雅黑" pitchFamily="34" charset="-122"/>
                  <a:cs typeface="Arial" panose="020B0604020202020204" pitchFamily="34" charset="0"/>
                </a:endParaRPr>
              </a:p>
            </p:txBody>
          </p:sp>
          <p:pic>
            <p:nvPicPr>
              <p:cNvPr id="108" name="图片 107" descr="示波器.jpg"/>
              <p:cNvPicPr>
                <a:picLocks noChangeAspect="1"/>
              </p:cNvPicPr>
              <p:nvPr/>
            </p:nvPicPr>
            <p:blipFill>
              <a:blip r:embed="rId18" cstate="print"/>
              <a:stretch>
                <a:fillRect/>
              </a:stretch>
            </p:blipFill>
            <p:spPr>
              <a:xfrm>
                <a:off x="4427985" y="4725144"/>
                <a:ext cx="353967" cy="216024"/>
              </a:xfrm>
              <a:prstGeom prst="rect">
                <a:avLst/>
              </a:prstGeom>
              <a:noFill/>
              <a:ln>
                <a:noFill/>
              </a:ln>
            </p:spPr>
          </p:pic>
          <p:pic>
            <p:nvPicPr>
              <p:cNvPr id="109" name="图片 108" descr="facebook.jpg"/>
              <p:cNvPicPr>
                <a:picLocks noChangeAspect="1"/>
              </p:cNvPicPr>
              <p:nvPr/>
            </p:nvPicPr>
            <p:blipFill>
              <a:blip r:embed="rId19" cstate="print"/>
              <a:stretch>
                <a:fillRect/>
              </a:stretch>
            </p:blipFill>
            <p:spPr>
              <a:xfrm>
                <a:off x="4427984" y="5877271"/>
                <a:ext cx="432048" cy="244107"/>
              </a:xfrm>
              <a:prstGeom prst="rect">
                <a:avLst/>
              </a:prstGeom>
              <a:noFill/>
              <a:ln>
                <a:noFill/>
              </a:ln>
            </p:spPr>
          </p:pic>
          <p:pic>
            <p:nvPicPr>
              <p:cNvPr id="110" name="Picture 3" descr="D:\D\设计小组\ppt设计\V4.0胶片库构想\附件3d  Icon\png\mail-1.png"/>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4427984" y="5559736"/>
                <a:ext cx="360040" cy="317536"/>
              </a:xfrm>
              <a:prstGeom prst="rect">
                <a:avLst/>
              </a:prstGeom>
              <a:noFill/>
              <a:ln>
                <a:noFill/>
              </a:ln>
            </p:spPr>
          </p:pic>
          <p:pic>
            <p:nvPicPr>
              <p:cNvPr id="111" name="Picture 8" descr="D:\D\设计小组\ppt设计\V4.0胶片库构想\附件3d  Icon\png\TV.png"/>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4427984" y="5301208"/>
                <a:ext cx="360040" cy="239367"/>
              </a:xfrm>
              <a:prstGeom prst="rect">
                <a:avLst/>
              </a:prstGeom>
              <a:noFill/>
              <a:ln>
                <a:noFill/>
              </a:ln>
            </p:spPr>
          </p:pic>
          <p:pic>
            <p:nvPicPr>
              <p:cNvPr id="112" name="Picture 6" descr="D:\D\设计小组\ppt设计\V4.0胶片库构想\附件3d  Icon\png\video phone.png"/>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4427985" y="4941168"/>
                <a:ext cx="360040" cy="365943"/>
              </a:xfrm>
              <a:prstGeom prst="rect">
                <a:avLst/>
              </a:prstGeom>
              <a:noFill/>
              <a:ln>
                <a:noFill/>
              </a:ln>
            </p:spPr>
          </p:pic>
        </p:grpSp>
        <p:sp>
          <p:nvSpPr>
            <p:cNvPr id="89" name="下箭头 88"/>
            <p:cNvSpPr/>
            <p:nvPr/>
          </p:nvSpPr>
          <p:spPr bwMode="auto">
            <a:xfrm rot="10800000">
              <a:off x="5304305" y="2063266"/>
              <a:ext cx="72785" cy="418499"/>
            </a:xfrm>
            <a:prstGeom prst="downArrow">
              <a:avLst/>
            </a:prstGeom>
            <a:gradFill>
              <a:gsLst>
                <a:gs pos="0">
                  <a:srgbClr val="FFF200"/>
                </a:gs>
                <a:gs pos="45000">
                  <a:srgbClr val="FF7A00"/>
                </a:gs>
                <a:gs pos="70000">
                  <a:srgbClr val="FF0300"/>
                </a:gs>
                <a:gs pos="100000">
                  <a:srgbClr val="4D0808"/>
                </a:gs>
              </a:gsLst>
              <a:lin ang="5400000" scaled="0"/>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fontAlgn="ctr">
                <a:buClr>
                  <a:srgbClr val="CC9900"/>
                </a:buClr>
                <a:buFont typeface="Wingdings" pitchFamily="2" charset="2"/>
                <a:buChar char="n"/>
                <a:defRPr/>
              </a:pPr>
              <a:endParaRPr lang="en-US" altLang="zh-CN" sz="2400" kern="0" dirty="0">
                <a:solidFill>
                  <a:srgbClr val="000000"/>
                </a:solidFill>
                <a:ea typeface="宋体" charset="-122"/>
                <a:cs typeface="Arial" panose="020B0604020202020204" pitchFamily="34" charset="0"/>
              </a:endParaRPr>
            </a:p>
          </p:txBody>
        </p:sp>
        <p:sp>
          <p:nvSpPr>
            <p:cNvPr id="90" name="TextBox 134"/>
            <p:cNvSpPr txBox="1"/>
            <p:nvPr/>
          </p:nvSpPr>
          <p:spPr>
            <a:xfrm>
              <a:off x="4085622" y="2724359"/>
              <a:ext cx="1278859" cy="266415"/>
            </a:xfrm>
            <a:prstGeom prst="rect">
              <a:avLst/>
            </a:prstGeom>
            <a:noFill/>
          </p:spPr>
          <p:txBody>
            <a:bodyPr wrap="square" rtlCol="0">
              <a:spAutoFit/>
            </a:bodyPr>
            <a:lstStyle/>
            <a:p>
              <a:pPr algn="ctr" fontAlgn="ctr">
                <a:defRPr/>
              </a:pPr>
              <a:r>
                <a:rPr lang="en-US" altLang="zh-CN" sz="1333" kern="0" dirty="0">
                  <a:solidFill>
                    <a:srgbClr val="000000"/>
                  </a:solidFill>
                  <a:ea typeface="微软雅黑" pitchFamily="34" charset="-122"/>
                  <a:cs typeface="Arial" panose="020B0604020202020204" pitchFamily="34" charset="0"/>
                </a:rPr>
                <a:t>Hardware </a:t>
              </a:r>
              <a:r>
                <a:rPr lang="en-US" altLang="zh-CN" sz="1333" kern="0" dirty="0" err="1">
                  <a:solidFill>
                    <a:srgbClr val="000000"/>
                  </a:solidFill>
                  <a:ea typeface="微软雅黑" pitchFamily="34" charset="-122"/>
                  <a:cs typeface="Arial" panose="020B0604020202020204" pitchFamily="34" charset="0"/>
                </a:rPr>
                <a:t>QoS</a:t>
              </a:r>
              <a:endParaRPr lang="en-US" altLang="zh-CN" sz="1333" kern="0" dirty="0">
                <a:solidFill>
                  <a:srgbClr val="000000"/>
                </a:solidFill>
                <a:ea typeface="微软雅黑" pitchFamily="34" charset="-122"/>
                <a:cs typeface="Arial" panose="020B0604020202020204" pitchFamily="34" charset="0"/>
              </a:endParaRPr>
            </a:p>
          </p:txBody>
        </p:sp>
        <p:cxnSp>
          <p:nvCxnSpPr>
            <p:cNvPr id="91" name="直接箭头​​连接符 4"/>
            <p:cNvCxnSpPr>
              <a:cxnSpLocks noChangeShapeType="1"/>
            </p:cNvCxnSpPr>
            <p:nvPr/>
          </p:nvCxnSpPr>
          <p:spPr bwMode="auto">
            <a:xfrm>
              <a:off x="4174580" y="2668423"/>
              <a:ext cx="1118586" cy="8878"/>
            </a:xfrm>
            <a:prstGeom prst="straightConnector1">
              <a:avLst/>
            </a:prstGeom>
            <a:noFill/>
            <a:ln w="38100" algn="ctr">
              <a:gradFill flip="none" rotWithShape="1">
                <a:gsLst>
                  <a:gs pos="0">
                    <a:srgbClr val="FFFFFF"/>
                  </a:gs>
                  <a:gs pos="7001">
                    <a:srgbClr val="E6E6E6"/>
                  </a:gs>
                  <a:gs pos="32001">
                    <a:srgbClr val="7D8496"/>
                  </a:gs>
                  <a:gs pos="47000">
                    <a:srgbClr val="E6E6E6"/>
                  </a:gs>
                  <a:gs pos="85001">
                    <a:srgbClr val="7D8496"/>
                  </a:gs>
                  <a:gs pos="100000">
                    <a:srgbClr val="E6E6E6"/>
                  </a:gs>
                </a:gsLst>
                <a:lin ang="10800000" scaled="0"/>
                <a:tileRect/>
              </a:gradFill>
              <a:round/>
              <a:headEnd/>
              <a:tailEnd type="none" w="lg" len="med"/>
            </a:ln>
          </p:spPr>
        </p:cxnSp>
      </p:grpSp>
      <p:grpSp>
        <p:nvGrpSpPr>
          <p:cNvPr id="117" name="组合 89"/>
          <p:cNvGrpSpPr/>
          <p:nvPr/>
        </p:nvGrpSpPr>
        <p:grpSpPr>
          <a:xfrm>
            <a:off x="273677" y="2989129"/>
            <a:ext cx="2578812" cy="1658952"/>
            <a:chOff x="-11617" y="585732"/>
            <a:chExt cx="3731777" cy="2638420"/>
          </a:xfrm>
        </p:grpSpPr>
        <p:sp>
          <p:nvSpPr>
            <p:cNvPr id="118" name="Freeform 62"/>
            <p:cNvSpPr>
              <a:spLocks/>
            </p:cNvSpPr>
            <p:nvPr/>
          </p:nvSpPr>
          <p:spPr bwMode="auto">
            <a:xfrm>
              <a:off x="1372511" y="1601468"/>
              <a:ext cx="872869" cy="914311"/>
            </a:xfrm>
            <a:custGeom>
              <a:avLst/>
              <a:gdLst/>
              <a:ahLst/>
              <a:cxnLst>
                <a:cxn ang="0">
                  <a:pos x="3529" y="6387"/>
                </a:cxn>
                <a:cxn ang="0">
                  <a:pos x="4001" y="6304"/>
                </a:cxn>
                <a:cxn ang="0">
                  <a:pos x="4447" y="6152"/>
                </a:cxn>
                <a:cxn ang="0">
                  <a:pos x="4860" y="5940"/>
                </a:cxn>
                <a:cxn ang="0">
                  <a:pos x="5237" y="5672"/>
                </a:cxn>
                <a:cxn ang="0">
                  <a:pos x="5572" y="5353"/>
                </a:cxn>
                <a:cxn ang="0">
                  <a:pos x="5857" y="4990"/>
                </a:cxn>
                <a:cxn ang="0">
                  <a:pos x="6088" y="4589"/>
                </a:cxn>
                <a:cxn ang="0">
                  <a:pos x="6260" y="4153"/>
                </a:cxn>
                <a:cxn ang="0">
                  <a:pos x="6367" y="3689"/>
                </a:cxn>
                <a:cxn ang="0">
                  <a:pos x="6405" y="3202"/>
                </a:cxn>
                <a:cxn ang="0">
                  <a:pos x="6367" y="2716"/>
                </a:cxn>
                <a:cxn ang="0">
                  <a:pos x="6260" y="2252"/>
                </a:cxn>
                <a:cxn ang="0">
                  <a:pos x="6088" y="1816"/>
                </a:cxn>
                <a:cxn ang="0">
                  <a:pos x="5857" y="1414"/>
                </a:cxn>
                <a:cxn ang="0">
                  <a:pos x="5572" y="1052"/>
                </a:cxn>
                <a:cxn ang="0">
                  <a:pos x="5237" y="733"/>
                </a:cxn>
                <a:cxn ang="0">
                  <a:pos x="4860" y="465"/>
                </a:cxn>
                <a:cxn ang="0">
                  <a:pos x="4447" y="253"/>
                </a:cxn>
                <a:cxn ang="0">
                  <a:pos x="4001" y="101"/>
                </a:cxn>
                <a:cxn ang="0">
                  <a:pos x="3529" y="16"/>
                </a:cxn>
                <a:cxn ang="0">
                  <a:pos x="3038" y="4"/>
                </a:cxn>
                <a:cxn ang="0">
                  <a:pos x="2558" y="65"/>
                </a:cxn>
                <a:cxn ang="0">
                  <a:pos x="2104" y="195"/>
                </a:cxn>
                <a:cxn ang="0">
                  <a:pos x="1678" y="387"/>
                </a:cxn>
                <a:cxn ang="0">
                  <a:pos x="1288" y="638"/>
                </a:cxn>
                <a:cxn ang="0">
                  <a:pos x="940" y="940"/>
                </a:cxn>
                <a:cxn ang="0">
                  <a:pos x="638" y="1288"/>
                </a:cxn>
                <a:cxn ang="0">
                  <a:pos x="388" y="1678"/>
                </a:cxn>
                <a:cxn ang="0">
                  <a:pos x="195" y="2103"/>
                </a:cxn>
                <a:cxn ang="0">
                  <a:pos x="66" y="2559"/>
                </a:cxn>
                <a:cxn ang="0">
                  <a:pos x="4" y="3038"/>
                </a:cxn>
                <a:cxn ang="0">
                  <a:pos x="17" y="3529"/>
                </a:cxn>
                <a:cxn ang="0">
                  <a:pos x="101" y="4001"/>
                </a:cxn>
                <a:cxn ang="0">
                  <a:pos x="252" y="4447"/>
                </a:cxn>
                <a:cxn ang="0">
                  <a:pos x="465" y="4861"/>
                </a:cxn>
                <a:cxn ang="0">
                  <a:pos x="733" y="5237"/>
                </a:cxn>
                <a:cxn ang="0">
                  <a:pos x="1051" y="5571"/>
                </a:cxn>
                <a:cxn ang="0">
                  <a:pos x="1414" y="5856"/>
                </a:cxn>
                <a:cxn ang="0">
                  <a:pos x="1816" y="6088"/>
                </a:cxn>
                <a:cxn ang="0">
                  <a:pos x="2253" y="6260"/>
                </a:cxn>
                <a:cxn ang="0">
                  <a:pos x="2716" y="6367"/>
                </a:cxn>
                <a:cxn ang="0">
                  <a:pos x="3202" y="6405"/>
                </a:cxn>
              </a:cxnLst>
              <a:rect l="0" t="0" r="r" b="b"/>
              <a:pathLst>
                <a:path w="6405" h="6405">
                  <a:moveTo>
                    <a:pt x="3202" y="6405"/>
                  </a:moveTo>
                  <a:lnTo>
                    <a:pt x="3366" y="6400"/>
                  </a:lnTo>
                  <a:lnTo>
                    <a:pt x="3529" y="6387"/>
                  </a:lnTo>
                  <a:lnTo>
                    <a:pt x="3689" y="6367"/>
                  </a:lnTo>
                  <a:lnTo>
                    <a:pt x="3846" y="6339"/>
                  </a:lnTo>
                  <a:lnTo>
                    <a:pt x="4001" y="6304"/>
                  </a:lnTo>
                  <a:lnTo>
                    <a:pt x="4153" y="6260"/>
                  </a:lnTo>
                  <a:lnTo>
                    <a:pt x="4302" y="6210"/>
                  </a:lnTo>
                  <a:lnTo>
                    <a:pt x="4447" y="6152"/>
                  </a:lnTo>
                  <a:lnTo>
                    <a:pt x="4588" y="6088"/>
                  </a:lnTo>
                  <a:lnTo>
                    <a:pt x="4727" y="6017"/>
                  </a:lnTo>
                  <a:lnTo>
                    <a:pt x="4860" y="5940"/>
                  </a:lnTo>
                  <a:lnTo>
                    <a:pt x="4991" y="5856"/>
                  </a:lnTo>
                  <a:lnTo>
                    <a:pt x="5116" y="5767"/>
                  </a:lnTo>
                  <a:lnTo>
                    <a:pt x="5237" y="5672"/>
                  </a:lnTo>
                  <a:lnTo>
                    <a:pt x="5354" y="5571"/>
                  </a:lnTo>
                  <a:lnTo>
                    <a:pt x="5465" y="5465"/>
                  </a:lnTo>
                  <a:lnTo>
                    <a:pt x="5572" y="5353"/>
                  </a:lnTo>
                  <a:lnTo>
                    <a:pt x="5671" y="5237"/>
                  </a:lnTo>
                  <a:lnTo>
                    <a:pt x="5767" y="5117"/>
                  </a:lnTo>
                  <a:lnTo>
                    <a:pt x="5857" y="4990"/>
                  </a:lnTo>
                  <a:lnTo>
                    <a:pt x="5939" y="4861"/>
                  </a:lnTo>
                  <a:lnTo>
                    <a:pt x="6017" y="4726"/>
                  </a:lnTo>
                  <a:lnTo>
                    <a:pt x="6088" y="4589"/>
                  </a:lnTo>
                  <a:lnTo>
                    <a:pt x="6152" y="4447"/>
                  </a:lnTo>
                  <a:lnTo>
                    <a:pt x="6210" y="4301"/>
                  </a:lnTo>
                  <a:lnTo>
                    <a:pt x="6260" y="4153"/>
                  </a:lnTo>
                  <a:lnTo>
                    <a:pt x="6303" y="4001"/>
                  </a:lnTo>
                  <a:lnTo>
                    <a:pt x="6340" y="3846"/>
                  </a:lnTo>
                  <a:lnTo>
                    <a:pt x="6367" y="3689"/>
                  </a:lnTo>
                  <a:lnTo>
                    <a:pt x="6388" y="3529"/>
                  </a:lnTo>
                  <a:lnTo>
                    <a:pt x="6400" y="3367"/>
                  </a:lnTo>
                  <a:lnTo>
                    <a:pt x="6405" y="3202"/>
                  </a:lnTo>
                  <a:lnTo>
                    <a:pt x="6400" y="3038"/>
                  </a:lnTo>
                  <a:lnTo>
                    <a:pt x="6388" y="2876"/>
                  </a:lnTo>
                  <a:lnTo>
                    <a:pt x="6367" y="2716"/>
                  </a:lnTo>
                  <a:lnTo>
                    <a:pt x="6340" y="2559"/>
                  </a:lnTo>
                  <a:lnTo>
                    <a:pt x="6303" y="2404"/>
                  </a:lnTo>
                  <a:lnTo>
                    <a:pt x="6260" y="2252"/>
                  </a:lnTo>
                  <a:lnTo>
                    <a:pt x="6210" y="2103"/>
                  </a:lnTo>
                  <a:lnTo>
                    <a:pt x="6152" y="1958"/>
                  </a:lnTo>
                  <a:lnTo>
                    <a:pt x="6088" y="1816"/>
                  </a:lnTo>
                  <a:lnTo>
                    <a:pt x="6017" y="1678"/>
                  </a:lnTo>
                  <a:lnTo>
                    <a:pt x="5939" y="1544"/>
                  </a:lnTo>
                  <a:lnTo>
                    <a:pt x="5857" y="1414"/>
                  </a:lnTo>
                  <a:lnTo>
                    <a:pt x="5767" y="1288"/>
                  </a:lnTo>
                  <a:lnTo>
                    <a:pt x="5671" y="1168"/>
                  </a:lnTo>
                  <a:lnTo>
                    <a:pt x="5572" y="1052"/>
                  </a:lnTo>
                  <a:lnTo>
                    <a:pt x="5465" y="940"/>
                  </a:lnTo>
                  <a:lnTo>
                    <a:pt x="5354" y="834"/>
                  </a:lnTo>
                  <a:lnTo>
                    <a:pt x="5237" y="733"/>
                  </a:lnTo>
                  <a:lnTo>
                    <a:pt x="5116" y="638"/>
                  </a:lnTo>
                  <a:lnTo>
                    <a:pt x="4991" y="548"/>
                  </a:lnTo>
                  <a:lnTo>
                    <a:pt x="4860" y="465"/>
                  </a:lnTo>
                  <a:lnTo>
                    <a:pt x="4727" y="387"/>
                  </a:lnTo>
                  <a:lnTo>
                    <a:pt x="4588" y="317"/>
                  </a:lnTo>
                  <a:lnTo>
                    <a:pt x="4447" y="253"/>
                  </a:lnTo>
                  <a:lnTo>
                    <a:pt x="4302" y="195"/>
                  </a:lnTo>
                  <a:lnTo>
                    <a:pt x="4153" y="145"/>
                  </a:lnTo>
                  <a:lnTo>
                    <a:pt x="4001" y="101"/>
                  </a:lnTo>
                  <a:lnTo>
                    <a:pt x="3846" y="65"/>
                  </a:lnTo>
                  <a:lnTo>
                    <a:pt x="3689" y="38"/>
                  </a:lnTo>
                  <a:lnTo>
                    <a:pt x="3529" y="16"/>
                  </a:lnTo>
                  <a:lnTo>
                    <a:pt x="3366" y="4"/>
                  </a:lnTo>
                  <a:lnTo>
                    <a:pt x="3202" y="0"/>
                  </a:lnTo>
                  <a:lnTo>
                    <a:pt x="3038" y="4"/>
                  </a:lnTo>
                  <a:lnTo>
                    <a:pt x="2876" y="16"/>
                  </a:lnTo>
                  <a:lnTo>
                    <a:pt x="2716" y="38"/>
                  </a:lnTo>
                  <a:lnTo>
                    <a:pt x="2558" y="65"/>
                  </a:lnTo>
                  <a:lnTo>
                    <a:pt x="2403" y="101"/>
                  </a:lnTo>
                  <a:lnTo>
                    <a:pt x="2253" y="145"/>
                  </a:lnTo>
                  <a:lnTo>
                    <a:pt x="2104" y="195"/>
                  </a:lnTo>
                  <a:lnTo>
                    <a:pt x="1958" y="253"/>
                  </a:lnTo>
                  <a:lnTo>
                    <a:pt x="1816" y="317"/>
                  </a:lnTo>
                  <a:lnTo>
                    <a:pt x="1678" y="387"/>
                  </a:lnTo>
                  <a:lnTo>
                    <a:pt x="1544" y="465"/>
                  </a:lnTo>
                  <a:lnTo>
                    <a:pt x="1414" y="548"/>
                  </a:lnTo>
                  <a:lnTo>
                    <a:pt x="1288" y="638"/>
                  </a:lnTo>
                  <a:lnTo>
                    <a:pt x="1167" y="733"/>
                  </a:lnTo>
                  <a:lnTo>
                    <a:pt x="1051" y="834"/>
                  </a:lnTo>
                  <a:lnTo>
                    <a:pt x="940" y="940"/>
                  </a:lnTo>
                  <a:lnTo>
                    <a:pt x="834" y="1052"/>
                  </a:lnTo>
                  <a:lnTo>
                    <a:pt x="733" y="1168"/>
                  </a:lnTo>
                  <a:lnTo>
                    <a:pt x="638" y="1288"/>
                  </a:lnTo>
                  <a:lnTo>
                    <a:pt x="549" y="1414"/>
                  </a:lnTo>
                  <a:lnTo>
                    <a:pt x="465" y="1544"/>
                  </a:lnTo>
                  <a:lnTo>
                    <a:pt x="388" y="1678"/>
                  </a:lnTo>
                  <a:lnTo>
                    <a:pt x="317" y="1816"/>
                  </a:lnTo>
                  <a:lnTo>
                    <a:pt x="252" y="1958"/>
                  </a:lnTo>
                  <a:lnTo>
                    <a:pt x="195" y="2103"/>
                  </a:lnTo>
                  <a:lnTo>
                    <a:pt x="145" y="2252"/>
                  </a:lnTo>
                  <a:lnTo>
                    <a:pt x="101" y="2404"/>
                  </a:lnTo>
                  <a:lnTo>
                    <a:pt x="66" y="2559"/>
                  </a:lnTo>
                  <a:lnTo>
                    <a:pt x="37" y="2716"/>
                  </a:lnTo>
                  <a:lnTo>
                    <a:pt x="17" y="2876"/>
                  </a:lnTo>
                  <a:lnTo>
                    <a:pt x="4" y="3038"/>
                  </a:lnTo>
                  <a:lnTo>
                    <a:pt x="0" y="3202"/>
                  </a:lnTo>
                  <a:lnTo>
                    <a:pt x="4" y="3367"/>
                  </a:lnTo>
                  <a:lnTo>
                    <a:pt x="17" y="3529"/>
                  </a:lnTo>
                  <a:lnTo>
                    <a:pt x="37" y="3689"/>
                  </a:lnTo>
                  <a:lnTo>
                    <a:pt x="66" y="3846"/>
                  </a:lnTo>
                  <a:lnTo>
                    <a:pt x="101" y="4001"/>
                  </a:lnTo>
                  <a:lnTo>
                    <a:pt x="145" y="4153"/>
                  </a:lnTo>
                  <a:lnTo>
                    <a:pt x="195" y="4301"/>
                  </a:lnTo>
                  <a:lnTo>
                    <a:pt x="252" y="4447"/>
                  </a:lnTo>
                  <a:lnTo>
                    <a:pt x="317" y="4589"/>
                  </a:lnTo>
                  <a:lnTo>
                    <a:pt x="388" y="4726"/>
                  </a:lnTo>
                  <a:lnTo>
                    <a:pt x="465" y="4861"/>
                  </a:lnTo>
                  <a:lnTo>
                    <a:pt x="549" y="4990"/>
                  </a:lnTo>
                  <a:lnTo>
                    <a:pt x="638" y="5117"/>
                  </a:lnTo>
                  <a:lnTo>
                    <a:pt x="733" y="5237"/>
                  </a:lnTo>
                  <a:lnTo>
                    <a:pt x="834" y="5353"/>
                  </a:lnTo>
                  <a:lnTo>
                    <a:pt x="940" y="5465"/>
                  </a:lnTo>
                  <a:lnTo>
                    <a:pt x="1051" y="5571"/>
                  </a:lnTo>
                  <a:lnTo>
                    <a:pt x="1167" y="5672"/>
                  </a:lnTo>
                  <a:lnTo>
                    <a:pt x="1288" y="5767"/>
                  </a:lnTo>
                  <a:lnTo>
                    <a:pt x="1414" y="5856"/>
                  </a:lnTo>
                  <a:lnTo>
                    <a:pt x="1544" y="5940"/>
                  </a:lnTo>
                  <a:lnTo>
                    <a:pt x="1678" y="6017"/>
                  </a:lnTo>
                  <a:lnTo>
                    <a:pt x="1816" y="6088"/>
                  </a:lnTo>
                  <a:lnTo>
                    <a:pt x="1958" y="6152"/>
                  </a:lnTo>
                  <a:lnTo>
                    <a:pt x="2104" y="6210"/>
                  </a:lnTo>
                  <a:lnTo>
                    <a:pt x="2253" y="6260"/>
                  </a:lnTo>
                  <a:lnTo>
                    <a:pt x="2403" y="6304"/>
                  </a:lnTo>
                  <a:lnTo>
                    <a:pt x="2558" y="6339"/>
                  </a:lnTo>
                  <a:lnTo>
                    <a:pt x="2716" y="6367"/>
                  </a:lnTo>
                  <a:lnTo>
                    <a:pt x="2876" y="6387"/>
                  </a:lnTo>
                  <a:lnTo>
                    <a:pt x="3038" y="6400"/>
                  </a:lnTo>
                  <a:lnTo>
                    <a:pt x="3202" y="6405"/>
                  </a:lnTo>
                  <a:close/>
                </a:path>
              </a:pathLst>
            </a:custGeom>
            <a:solidFill>
              <a:srgbClr val="C00000"/>
            </a:solidFill>
            <a:ln w="9525">
              <a:noFill/>
              <a:round/>
              <a:headEnd/>
              <a:tailEnd/>
            </a:ln>
          </p:spPr>
          <p:txBody>
            <a:bodyPr vert="horz" wrap="square" lIns="121920" tIns="60960" rIns="121920" bIns="60960" numCol="1" anchor="t" anchorCtr="0" compatLnSpc="1">
              <a:prstTxWarp prst="textNoShape">
                <a:avLst/>
              </a:prstTxWarp>
            </a:bodyPr>
            <a:lstStyle/>
            <a:p>
              <a:pPr fontAlgn="ctr"/>
              <a:endParaRPr lang="en-US" altLang="zh-CN" sz="1067">
                <a:solidFill>
                  <a:srgbClr val="000000"/>
                </a:solidFill>
                <a:ea typeface="微软雅黑" pitchFamily="34" charset="-122"/>
                <a:cs typeface="Arial" panose="020B0604020202020204" pitchFamily="34" charset="0"/>
              </a:endParaRPr>
            </a:p>
          </p:txBody>
        </p:sp>
        <p:sp>
          <p:nvSpPr>
            <p:cNvPr id="119" name="Freeform 63"/>
            <p:cNvSpPr>
              <a:spLocks/>
            </p:cNvSpPr>
            <p:nvPr/>
          </p:nvSpPr>
          <p:spPr bwMode="auto">
            <a:xfrm>
              <a:off x="1387410" y="1632159"/>
              <a:ext cx="853200" cy="852929"/>
            </a:xfrm>
            <a:custGeom>
              <a:avLst/>
              <a:gdLst/>
              <a:ahLst/>
              <a:cxnLst>
                <a:cxn ang="0">
                  <a:pos x="3292" y="5959"/>
                </a:cxn>
                <a:cxn ang="0">
                  <a:pos x="3732" y="5880"/>
                </a:cxn>
                <a:cxn ang="0">
                  <a:pos x="4148" y="5739"/>
                </a:cxn>
                <a:cxn ang="0">
                  <a:pos x="4534" y="5540"/>
                </a:cxn>
                <a:cxn ang="0">
                  <a:pos x="4886" y="5291"/>
                </a:cxn>
                <a:cxn ang="0">
                  <a:pos x="5197" y="4994"/>
                </a:cxn>
                <a:cxn ang="0">
                  <a:pos x="5464" y="4655"/>
                </a:cxn>
                <a:cxn ang="0">
                  <a:pos x="5680" y="4280"/>
                </a:cxn>
                <a:cxn ang="0">
                  <a:pos x="5840" y="3873"/>
                </a:cxn>
                <a:cxn ang="0">
                  <a:pos x="5941" y="3441"/>
                </a:cxn>
                <a:cxn ang="0">
                  <a:pos x="5974" y="2987"/>
                </a:cxn>
                <a:cxn ang="0">
                  <a:pos x="5941" y="2533"/>
                </a:cxn>
                <a:cxn ang="0">
                  <a:pos x="5840" y="2100"/>
                </a:cxn>
                <a:cxn ang="0">
                  <a:pos x="5680" y="1695"/>
                </a:cxn>
                <a:cxn ang="0">
                  <a:pos x="5464" y="1320"/>
                </a:cxn>
                <a:cxn ang="0">
                  <a:pos x="5197" y="980"/>
                </a:cxn>
                <a:cxn ang="0">
                  <a:pos x="4886" y="684"/>
                </a:cxn>
                <a:cxn ang="0">
                  <a:pos x="4534" y="434"/>
                </a:cxn>
                <a:cxn ang="0">
                  <a:pos x="4148" y="236"/>
                </a:cxn>
                <a:cxn ang="0">
                  <a:pos x="3732" y="95"/>
                </a:cxn>
                <a:cxn ang="0">
                  <a:pos x="3292" y="15"/>
                </a:cxn>
                <a:cxn ang="0">
                  <a:pos x="2834" y="4"/>
                </a:cxn>
                <a:cxn ang="0">
                  <a:pos x="2387" y="61"/>
                </a:cxn>
                <a:cxn ang="0">
                  <a:pos x="1962" y="183"/>
                </a:cxn>
                <a:cxn ang="0">
                  <a:pos x="1566" y="362"/>
                </a:cxn>
                <a:cxn ang="0">
                  <a:pos x="1202" y="595"/>
                </a:cxn>
                <a:cxn ang="0">
                  <a:pos x="877" y="876"/>
                </a:cxn>
                <a:cxn ang="0">
                  <a:pos x="596" y="1203"/>
                </a:cxn>
                <a:cxn ang="0">
                  <a:pos x="362" y="1565"/>
                </a:cxn>
                <a:cxn ang="0">
                  <a:pos x="182" y="1962"/>
                </a:cxn>
                <a:cxn ang="0">
                  <a:pos x="62" y="2387"/>
                </a:cxn>
                <a:cxn ang="0">
                  <a:pos x="4" y="2834"/>
                </a:cxn>
                <a:cxn ang="0">
                  <a:pos x="16" y="3292"/>
                </a:cxn>
                <a:cxn ang="0">
                  <a:pos x="94" y="3733"/>
                </a:cxn>
                <a:cxn ang="0">
                  <a:pos x="236" y="4148"/>
                </a:cxn>
                <a:cxn ang="0">
                  <a:pos x="433" y="4534"/>
                </a:cxn>
                <a:cxn ang="0">
                  <a:pos x="684" y="4885"/>
                </a:cxn>
                <a:cxn ang="0">
                  <a:pos x="981" y="5197"/>
                </a:cxn>
                <a:cxn ang="0">
                  <a:pos x="1319" y="5463"/>
                </a:cxn>
                <a:cxn ang="0">
                  <a:pos x="1694" y="5679"/>
                </a:cxn>
                <a:cxn ang="0">
                  <a:pos x="2101" y="5840"/>
                </a:cxn>
                <a:cxn ang="0">
                  <a:pos x="2534" y="5940"/>
                </a:cxn>
                <a:cxn ang="0">
                  <a:pos x="2987" y="5975"/>
                </a:cxn>
              </a:cxnLst>
              <a:rect l="0" t="0" r="r" b="b"/>
              <a:pathLst>
                <a:path w="5974" h="5975">
                  <a:moveTo>
                    <a:pt x="2987" y="5975"/>
                  </a:moveTo>
                  <a:lnTo>
                    <a:pt x="3141" y="5970"/>
                  </a:lnTo>
                  <a:lnTo>
                    <a:pt x="3292" y="5959"/>
                  </a:lnTo>
                  <a:lnTo>
                    <a:pt x="3442" y="5940"/>
                  </a:lnTo>
                  <a:lnTo>
                    <a:pt x="3589" y="5913"/>
                  </a:lnTo>
                  <a:lnTo>
                    <a:pt x="3732" y="5880"/>
                  </a:lnTo>
                  <a:lnTo>
                    <a:pt x="3874" y="5840"/>
                  </a:lnTo>
                  <a:lnTo>
                    <a:pt x="4012" y="5792"/>
                  </a:lnTo>
                  <a:lnTo>
                    <a:pt x="4148" y="5739"/>
                  </a:lnTo>
                  <a:lnTo>
                    <a:pt x="4280" y="5679"/>
                  </a:lnTo>
                  <a:lnTo>
                    <a:pt x="4409" y="5613"/>
                  </a:lnTo>
                  <a:lnTo>
                    <a:pt x="4534" y="5540"/>
                  </a:lnTo>
                  <a:lnTo>
                    <a:pt x="4655" y="5463"/>
                  </a:lnTo>
                  <a:lnTo>
                    <a:pt x="4773" y="5379"/>
                  </a:lnTo>
                  <a:lnTo>
                    <a:pt x="4886" y="5291"/>
                  </a:lnTo>
                  <a:lnTo>
                    <a:pt x="4994" y="5197"/>
                  </a:lnTo>
                  <a:lnTo>
                    <a:pt x="5098" y="5097"/>
                  </a:lnTo>
                  <a:lnTo>
                    <a:pt x="5197" y="4994"/>
                  </a:lnTo>
                  <a:lnTo>
                    <a:pt x="5291" y="4885"/>
                  </a:lnTo>
                  <a:lnTo>
                    <a:pt x="5380" y="4772"/>
                  </a:lnTo>
                  <a:lnTo>
                    <a:pt x="5464" y="4655"/>
                  </a:lnTo>
                  <a:lnTo>
                    <a:pt x="5541" y="4534"/>
                  </a:lnTo>
                  <a:lnTo>
                    <a:pt x="5613" y="4409"/>
                  </a:lnTo>
                  <a:lnTo>
                    <a:pt x="5680" y="4280"/>
                  </a:lnTo>
                  <a:lnTo>
                    <a:pt x="5740" y="4148"/>
                  </a:lnTo>
                  <a:lnTo>
                    <a:pt x="5793" y="4013"/>
                  </a:lnTo>
                  <a:lnTo>
                    <a:pt x="5840" y="3873"/>
                  </a:lnTo>
                  <a:lnTo>
                    <a:pt x="5880" y="3733"/>
                  </a:lnTo>
                  <a:lnTo>
                    <a:pt x="5914" y="3588"/>
                  </a:lnTo>
                  <a:lnTo>
                    <a:pt x="5941" y="3441"/>
                  </a:lnTo>
                  <a:lnTo>
                    <a:pt x="5959" y="3292"/>
                  </a:lnTo>
                  <a:lnTo>
                    <a:pt x="5971" y="3141"/>
                  </a:lnTo>
                  <a:lnTo>
                    <a:pt x="5974" y="2987"/>
                  </a:lnTo>
                  <a:lnTo>
                    <a:pt x="5971" y="2834"/>
                  </a:lnTo>
                  <a:lnTo>
                    <a:pt x="5959" y="2682"/>
                  </a:lnTo>
                  <a:lnTo>
                    <a:pt x="5941" y="2533"/>
                  </a:lnTo>
                  <a:lnTo>
                    <a:pt x="5914" y="2387"/>
                  </a:lnTo>
                  <a:lnTo>
                    <a:pt x="5880" y="2242"/>
                  </a:lnTo>
                  <a:lnTo>
                    <a:pt x="5840" y="2100"/>
                  </a:lnTo>
                  <a:lnTo>
                    <a:pt x="5793" y="1962"/>
                  </a:lnTo>
                  <a:lnTo>
                    <a:pt x="5740" y="1826"/>
                  </a:lnTo>
                  <a:lnTo>
                    <a:pt x="5680" y="1695"/>
                  </a:lnTo>
                  <a:lnTo>
                    <a:pt x="5613" y="1565"/>
                  </a:lnTo>
                  <a:lnTo>
                    <a:pt x="5541" y="1440"/>
                  </a:lnTo>
                  <a:lnTo>
                    <a:pt x="5464" y="1320"/>
                  </a:lnTo>
                  <a:lnTo>
                    <a:pt x="5380" y="1203"/>
                  </a:lnTo>
                  <a:lnTo>
                    <a:pt x="5291" y="1089"/>
                  </a:lnTo>
                  <a:lnTo>
                    <a:pt x="5197" y="980"/>
                  </a:lnTo>
                  <a:lnTo>
                    <a:pt x="5098" y="876"/>
                  </a:lnTo>
                  <a:lnTo>
                    <a:pt x="4994" y="778"/>
                  </a:lnTo>
                  <a:lnTo>
                    <a:pt x="4886" y="684"/>
                  </a:lnTo>
                  <a:lnTo>
                    <a:pt x="4773" y="595"/>
                  </a:lnTo>
                  <a:lnTo>
                    <a:pt x="4655" y="512"/>
                  </a:lnTo>
                  <a:lnTo>
                    <a:pt x="4534" y="434"/>
                  </a:lnTo>
                  <a:lnTo>
                    <a:pt x="4409" y="362"/>
                  </a:lnTo>
                  <a:lnTo>
                    <a:pt x="4280" y="296"/>
                  </a:lnTo>
                  <a:lnTo>
                    <a:pt x="4148" y="236"/>
                  </a:lnTo>
                  <a:lnTo>
                    <a:pt x="4012" y="183"/>
                  </a:lnTo>
                  <a:lnTo>
                    <a:pt x="3874" y="135"/>
                  </a:lnTo>
                  <a:lnTo>
                    <a:pt x="3732" y="95"/>
                  </a:lnTo>
                  <a:lnTo>
                    <a:pt x="3589" y="61"/>
                  </a:lnTo>
                  <a:lnTo>
                    <a:pt x="3442" y="35"/>
                  </a:lnTo>
                  <a:lnTo>
                    <a:pt x="3292" y="15"/>
                  </a:lnTo>
                  <a:lnTo>
                    <a:pt x="3141" y="4"/>
                  </a:lnTo>
                  <a:lnTo>
                    <a:pt x="2987" y="0"/>
                  </a:lnTo>
                  <a:lnTo>
                    <a:pt x="2834" y="4"/>
                  </a:lnTo>
                  <a:lnTo>
                    <a:pt x="2683" y="15"/>
                  </a:lnTo>
                  <a:lnTo>
                    <a:pt x="2534" y="35"/>
                  </a:lnTo>
                  <a:lnTo>
                    <a:pt x="2387" y="61"/>
                  </a:lnTo>
                  <a:lnTo>
                    <a:pt x="2242" y="95"/>
                  </a:lnTo>
                  <a:lnTo>
                    <a:pt x="2101" y="135"/>
                  </a:lnTo>
                  <a:lnTo>
                    <a:pt x="1962" y="183"/>
                  </a:lnTo>
                  <a:lnTo>
                    <a:pt x="1827" y="236"/>
                  </a:lnTo>
                  <a:lnTo>
                    <a:pt x="1694" y="296"/>
                  </a:lnTo>
                  <a:lnTo>
                    <a:pt x="1566" y="362"/>
                  </a:lnTo>
                  <a:lnTo>
                    <a:pt x="1440" y="434"/>
                  </a:lnTo>
                  <a:lnTo>
                    <a:pt x="1319" y="512"/>
                  </a:lnTo>
                  <a:lnTo>
                    <a:pt x="1202" y="595"/>
                  </a:lnTo>
                  <a:lnTo>
                    <a:pt x="1089" y="684"/>
                  </a:lnTo>
                  <a:lnTo>
                    <a:pt x="981" y="778"/>
                  </a:lnTo>
                  <a:lnTo>
                    <a:pt x="877" y="876"/>
                  </a:lnTo>
                  <a:lnTo>
                    <a:pt x="778" y="980"/>
                  </a:lnTo>
                  <a:lnTo>
                    <a:pt x="684" y="1089"/>
                  </a:lnTo>
                  <a:lnTo>
                    <a:pt x="596" y="1203"/>
                  </a:lnTo>
                  <a:lnTo>
                    <a:pt x="512" y="1320"/>
                  </a:lnTo>
                  <a:lnTo>
                    <a:pt x="433" y="1440"/>
                  </a:lnTo>
                  <a:lnTo>
                    <a:pt x="362" y="1565"/>
                  </a:lnTo>
                  <a:lnTo>
                    <a:pt x="296" y="1695"/>
                  </a:lnTo>
                  <a:lnTo>
                    <a:pt x="236" y="1826"/>
                  </a:lnTo>
                  <a:lnTo>
                    <a:pt x="182" y="1962"/>
                  </a:lnTo>
                  <a:lnTo>
                    <a:pt x="135" y="2100"/>
                  </a:lnTo>
                  <a:lnTo>
                    <a:pt x="94" y="2242"/>
                  </a:lnTo>
                  <a:lnTo>
                    <a:pt x="62" y="2387"/>
                  </a:lnTo>
                  <a:lnTo>
                    <a:pt x="35" y="2533"/>
                  </a:lnTo>
                  <a:lnTo>
                    <a:pt x="16" y="2682"/>
                  </a:lnTo>
                  <a:lnTo>
                    <a:pt x="4" y="2834"/>
                  </a:lnTo>
                  <a:lnTo>
                    <a:pt x="0" y="2987"/>
                  </a:lnTo>
                  <a:lnTo>
                    <a:pt x="4" y="3141"/>
                  </a:lnTo>
                  <a:lnTo>
                    <a:pt x="16" y="3292"/>
                  </a:lnTo>
                  <a:lnTo>
                    <a:pt x="35" y="3441"/>
                  </a:lnTo>
                  <a:lnTo>
                    <a:pt x="62" y="3588"/>
                  </a:lnTo>
                  <a:lnTo>
                    <a:pt x="94" y="3733"/>
                  </a:lnTo>
                  <a:lnTo>
                    <a:pt x="135" y="3873"/>
                  </a:lnTo>
                  <a:lnTo>
                    <a:pt x="182" y="4013"/>
                  </a:lnTo>
                  <a:lnTo>
                    <a:pt x="236" y="4148"/>
                  </a:lnTo>
                  <a:lnTo>
                    <a:pt x="296" y="4280"/>
                  </a:lnTo>
                  <a:lnTo>
                    <a:pt x="362" y="4409"/>
                  </a:lnTo>
                  <a:lnTo>
                    <a:pt x="433" y="4534"/>
                  </a:lnTo>
                  <a:lnTo>
                    <a:pt x="512" y="4655"/>
                  </a:lnTo>
                  <a:lnTo>
                    <a:pt x="596" y="4772"/>
                  </a:lnTo>
                  <a:lnTo>
                    <a:pt x="684" y="4885"/>
                  </a:lnTo>
                  <a:lnTo>
                    <a:pt x="778" y="4994"/>
                  </a:lnTo>
                  <a:lnTo>
                    <a:pt x="877" y="5097"/>
                  </a:lnTo>
                  <a:lnTo>
                    <a:pt x="981" y="5197"/>
                  </a:lnTo>
                  <a:lnTo>
                    <a:pt x="1089" y="5291"/>
                  </a:lnTo>
                  <a:lnTo>
                    <a:pt x="1202" y="5379"/>
                  </a:lnTo>
                  <a:lnTo>
                    <a:pt x="1319" y="5463"/>
                  </a:lnTo>
                  <a:lnTo>
                    <a:pt x="1440" y="5540"/>
                  </a:lnTo>
                  <a:lnTo>
                    <a:pt x="1566" y="5613"/>
                  </a:lnTo>
                  <a:lnTo>
                    <a:pt x="1694" y="5679"/>
                  </a:lnTo>
                  <a:lnTo>
                    <a:pt x="1827" y="5739"/>
                  </a:lnTo>
                  <a:lnTo>
                    <a:pt x="1962" y="5792"/>
                  </a:lnTo>
                  <a:lnTo>
                    <a:pt x="2101" y="5840"/>
                  </a:lnTo>
                  <a:lnTo>
                    <a:pt x="2242" y="5880"/>
                  </a:lnTo>
                  <a:lnTo>
                    <a:pt x="2387" y="5913"/>
                  </a:lnTo>
                  <a:lnTo>
                    <a:pt x="2534" y="5940"/>
                  </a:lnTo>
                  <a:lnTo>
                    <a:pt x="2683" y="5959"/>
                  </a:lnTo>
                  <a:lnTo>
                    <a:pt x="2834" y="5970"/>
                  </a:lnTo>
                  <a:lnTo>
                    <a:pt x="2987" y="5975"/>
                  </a:lnTo>
                  <a:close/>
                </a:path>
              </a:pathLst>
            </a:custGeom>
            <a:solidFill>
              <a:srgbClr val="FFCC99">
                <a:lumMod val="75000"/>
              </a:srgbClr>
            </a:solidFill>
            <a:ln w="9525">
              <a:noFill/>
              <a:round/>
              <a:headEnd/>
              <a:tailEnd/>
            </a:ln>
          </p:spPr>
          <p:txBody>
            <a:bodyPr vert="horz" wrap="square" lIns="121920" tIns="60960" rIns="121920" bIns="60960" numCol="1" anchor="t" anchorCtr="0" compatLnSpc="1">
              <a:prstTxWarp prst="textNoShape">
                <a:avLst/>
              </a:prstTxWarp>
            </a:bodyPr>
            <a:lstStyle/>
            <a:p>
              <a:pPr fontAlgn="ctr">
                <a:defRPr/>
              </a:pPr>
              <a:endParaRPr lang="en-US" altLang="zh-CN" sz="1067" kern="0">
                <a:solidFill>
                  <a:sysClr val="windowText" lastClr="000000"/>
                </a:solidFill>
                <a:ea typeface="微软雅黑" pitchFamily="34" charset="-122"/>
                <a:cs typeface="Arial" panose="020B0604020202020204" pitchFamily="34" charset="0"/>
              </a:endParaRPr>
            </a:p>
          </p:txBody>
        </p:sp>
        <p:sp>
          <p:nvSpPr>
            <p:cNvPr id="120" name="Freeform 64"/>
            <p:cNvSpPr>
              <a:spLocks/>
            </p:cNvSpPr>
            <p:nvPr/>
          </p:nvSpPr>
          <p:spPr bwMode="auto">
            <a:xfrm>
              <a:off x="1437924" y="1669987"/>
              <a:ext cx="742722" cy="777985"/>
            </a:xfrm>
            <a:custGeom>
              <a:avLst/>
              <a:gdLst/>
              <a:ahLst/>
              <a:cxnLst>
                <a:cxn ang="0">
                  <a:pos x="3002" y="5434"/>
                </a:cxn>
                <a:cxn ang="0">
                  <a:pos x="3404" y="5362"/>
                </a:cxn>
                <a:cxn ang="0">
                  <a:pos x="3783" y="5234"/>
                </a:cxn>
                <a:cxn ang="0">
                  <a:pos x="4136" y="5053"/>
                </a:cxn>
                <a:cxn ang="0">
                  <a:pos x="4456" y="4825"/>
                </a:cxn>
                <a:cxn ang="0">
                  <a:pos x="4740" y="4554"/>
                </a:cxn>
                <a:cxn ang="0">
                  <a:pos x="4983" y="4245"/>
                </a:cxn>
                <a:cxn ang="0">
                  <a:pos x="5179" y="3904"/>
                </a:cxn>
                <a:cxn ang="0">
                  <a:pos x="5326" y="3533"/>
                </a:cxn>
                <a:cxn ang="0">
                  <a:pos x="5418" y="3139"/>
                </a:cxn>
                <a:cxn ang="0">
                  <a:pos x="5449" y="2724"/>
                </a:cxn>
                <a:cxn ang="0">
                  <a:pos x="5418" y="2310"/>
                </a:cxn>
                <a:cxn ang="0">
                  <a:pos x="5326" y="1916"/>
                </a:cxn>
                <a:cxn ang="0">
                  <a:pos x="5179" y="1545"/>
                </a:cxn>
                <a:cxn ang="0">
                  <a:pos x="4983" y="1203"/>
                </a:cxn>
                <a:cxn ang="0">
                  <a:pos x="4740" y="895"/>
                </a:cxn>
                <a:cxn ang="0">
                  <a:pos x="4456" y="624"/>
                </a:cxn>
                <a:cxn ang="0">
                  <a:pos x="4136" y="395"/>
                </a:cxn>
                <a:cxn ang="0">
                  <a:pos x="3783" y="215"/>
                </a:cxn>
                <a:cxn ang="0">
                  <a:pos x="3404" y="87"/>
                </a:cxn>
                <a:cxn ang="0">
                  <a:pos x="3002" y="14"/>
                </a:cxn>
                <a:cxn ang="0">
                  <a:pos x="2585" y="4"/>
                </a:cxn>
                <a:cxn ang="0">
                  <a:pos x="2177" y="56"/>
                </a:cxn>
                <a:cxn ang="0">
                  <a:pos x="1790" y="166"/>
                </a:cxn>
                <a:cxn ang="0">
                  <a:pos x="1428" y="330"/>
                </a:cxn>
                <a:cxn ang="0">
                  <a:pos x="1096" y="542"/>
                </a:cxn>
                <a:cxn ang="0">
                  <a:pos x="799" y="800"/>
                </a:cxn>
                <a:cxn ang="0">
                  <a:pos x="542" y="1096"/>
                </a:cxn>
                <a:cxn ang="0">
                  <a:pos x="329" y="1428"/>
                </a:cxn>
                <a:cxn ang="0">
                  <a:pos x="166" y="1789"/>
                </a:cxn>
                <a:cxn ang="0">
                  <a:pos x="55" y="2177"/>
                </a:cxn>
                <a:cxn ang="0">
                  <a:pos x="3" y="2584"/>
                </a:cxn>
                <a:cxn ang="0">
                  <a:pos x="15" y="3002"/>
                </a:cxn>
                <a:cxn ang="0">
                  <a:pos x="86" y="3404"/>
                </a:cxn>
                <a:cxn ang="0">
                  <a:pos x="215" y="3783"/>
                </a:cxn>
                <a:cxn ang="0">
                  <a:pos x="396" y="4135"/>
                </a:cxn>
                <a:cxn ang="0">
                  <a:pos x="624" y="4455"/>
                </a:cxn>
                <a:cxn ang="0">
                  <a:pos x="894" y="4739"/>
                </a:cxn>
                <a:cxn ang="0">
                  <a:pos x="1203" y="4982"/>
                </a:cxn>
                <a:cxn ang="0">
                  <a:pos x="1545" y="5179"/>
                </a:cxn>
                <a:cxn ang="0">
                  <a:pos x="1916" y="5325"/>
                </a:cxn>
                <a:cxn ang="0">
                  <a:pos x="2311" y="5417"/>
                </a:cxn>
                <a:cxn ang="0">
                  <a:pos x="2724" y="5449"/>
                </a:cxn>
              </a:cxnLst>
              <a:rect l="0" t="0" r="r" b="b"/>
              <a:pathLst>
                <a:path w="5449" h="5449">
                  <a:moveTo>
                    <a:pt x="2724" y="5449"/>
                  </a:moveTo>
                  <a:lnTo>
                    <a:pt x="2864" y="5445"/>
                  </a:lnTo>
                  <a:lnTo>
                    <a:pt x="3002" y="5434"/>
                  </a:lnTo>
                  <a:lnTo>
                    <a:pt x="3138" y="5417"/>
                  </a:lnTo>
                  <a:lnTo>
                    <a:pt x="3273" y="5393"/>
                  </a:lnTo>
                  <a:lnTo>
                    <a:pt x="3404" y="5362"/>
                  </a:lnTo>
                  <a:lnTo>
                    <a:pt x="3533" y="5325"/>
                  </a:lnTo>
                  <a:lnTo>
                    <a:pt x="3660" y="5283"/>
                  </a:lnTo>
                  <a:lnTo>
                    <a:pt x="3783" y="5234"/>
                  </a:lnTo>
                  <a:lnTo>
                    <a:pt x="3903" y="5179"/>
                  </a:lnTo>
                  <a:lnTo>
                    <a:pt x="4022" y="5118"/>
                  </a:lnTo>
                  <a:lnTo>
                    <a:pt x="4136" y="5053"/>
                  </a:lnTo>
                  <a:lnTo>
                    <a:pt x="4246" y="4982"/>
                  </a:lnTo>
                  <a:lnTo>
                    <a:pt x="4353" y="4906"/>
                  </a:lnTo>
                  <a:lnTo>
                    <a:pt x="4456" y="4825"/>
                  </a:lnTo>
                  <a:lnTo>
                    <a:pt x="4555" y="4739"/>
                  </a:lnTo>
                  <a:lnTo>
                    <a:pt x="4649" y="4649"/>
                  </a:lnTo>
                  <a:lnTo>
                    <a:pt x="4740" y="4554"/>
                  </a:lnTo>
                  <a:lnTo>
                    <a:pt x="4826" y="4455"/>
                  </a:lnTo>
                  <a:lnTo>
                    <a:pt x="4906" y="4352"/>
                  </a:lnTo>
                  <a:lnTo>
                    <a:pt x="4983" y="4245"/>
                  </a:lnTo>
                  <a:lnTo>
                    <a:pt x="5054" y="4135"/>
                  </a:lnTo>
                  <a:lnTo>
                    <a:pt x="5119" y="4021"/>
                  </a:lnTo>
                  <a:lnTo>
                    <a:pt x="5179" y="3904"/>
                  </a:lnTo>
                  <a:lnTo>
                    <a:pt x="5234" y="3783"/>
                  </a:lnTo>
                  <a:lnTo>
                    <a:pt x="5283" y="3659"/>
                  </a:lnTo>
                  <a:lnTo>
                    <a:pt x="5326" y="3533"/>
                  </a:lnTo>
                  <a:lnTo>
                    <a:pt x="5363" y="3404"/>
                  </a:lnTo>
                  <a:lnTo>
                    <a:pt x="5393" y="3272"/>
                  </a:lnTo>
                  <a:lnTo>
                    <a:pt x="5418" y="3139"/>
                  </a:lnTo>
                  <a:lnTo>
                    <a:pt x="5435" y="3002"/>
                  </a:lnTo>
                  <a:lnTo>
                    <a:pt x="5445" y="2864"/>
                  </a:lnTo>
                  <a:lnTo>
                    <a:pt x="5449" y="2724"/>
                  </a:lnTo>
                  <a:lnTo>
                    <a:pt x="5445" y="2584"/>
                  </a:lnTo>
                  <a:lnTo>
                    <a:pt x="5435" y="2447"/>
                  </a:lnTo>
                  <a:lnTo>
                    <a:pt x="5418" y="2310"/>
                  </a:lnTo>
                  <a:lnTo>
                    <a:pt x="5393" y="2177"/>
                  </a:lnTo>
                  <a:lnTo>
                    <a:pt x="5363" y="2045"/>
                  </a:lnTo>
                  <a:lnTo>
                    <a:pt x="5326" y="1916"/>
                  </a:lnTo>
                  <a:lnTo>
                    <a:pt x="5283" y="1789"/>
                  </a:lnTo>
                  <a:lnTo>
                    <a:pt x="5234" y="1666"/>
                  </a:lnTo>
                  <a:lnTo>
                    <a:pt x="5179" y="1545"/>
                  </a:lnTo>
                  <a:lnTo>
                    <a:pt x="5119" y="1428"/>
                  </a:lnTo>
                  <a:lnTo>
                    <a:pt x="5054" y="1314"/>
                  </a:lnTo>
                  <a:lnTo>
                    <a:pt x="4983" y="1203"/>
                  </a:lnTo>
                  <a:lnTo>
                    <a:pt x="4906" y="1096"/>
                  </a:lnTo>
                  <a:lnTo>
                    <a:pt x="4826" y="994"/>
                  </a:lnTo>
                  <a:lnTo>
                    <a:pt x="4740" y="895"/>
                  </a:lnTo>
                  <a:lnTo>
                    <a:pt x="4649" y="800"/>
                  </a:lnTo>
                  <a:lnTo>
                    <a:pt x="4555" y="709"/>
                  </a:lnTo>
                  <a:lnTo>
                    <a:pt x="4456" y="624"/>
                  </a:lnTo>
                  <a:lnTo>
                    <a:pt x="4353" y="542"/>
                  </a:lnTo>
                  <a:lnTo>
                    <a:pt x="4246" y="467"/>
                  </a:lnTo>
                  <a:lnTo>
                    <a:pt x="4136" y="395"/>
                  </a:lnTo>
                  <a:lnTo>
                    <a:pt x="4022" y="330"/>
                  </a:lnTo>
                  <a:lnTo>
                    <a:pt x="3903" y="270"/>
                  </a:lnTo>
                  <a:lnTo>
                    <a:pt x="3783" y="215"/>
                  </a:lnTo>
                  <a:lnTo>
                    <a:pt x="3660" y="166"/>
                  </a:lnTo>
                  <a:lnTo>
                    <a:pt x="3533" y="123"/>
                  </a:lnTo>
                  <a:lnTo>
                    <a:pt x="3404" y="87"/>
                  </a:lnTo>
                  <a:lnTo>
                    <a:pt x="3273" y="56"/>
                  </a:lnTo>
                  <a:lnTo>
                    <a:pt x="3138" y="32"/>
                  </a:lnTo>
                  <a:lnTo>
                    <a:pt x="3002" y="14"/>
                  </a:lnTo>
                  <a:lnTo>
                    <a:pt x="2864" y="4"/>
                  </a:lnTo>
                  <a:lnTo>
                    <a:pt x="2724" y="0"/>
                  </a:lnTo>
                  <a:lnTo>
                    <a:pt x="2585" y="4"/>
                  </a:lnTo>
                  <a:lnTo>
                    <a:pt x="2447" y="14"/>
                  </a:lnTo>
                  <a:lnTo>
                    <a:pt x="2311" y="32"/>
                  </a:lnTo>
                  <a:lnTo>
                    <a:pt x="2177" y="56"/>
                  </a:lnTo>
                  <a:lnTo>
                    <a:pt x="2045" y="87"/>
                  </a:lnTo>
                  <a:lnTo>
                    <a:pt x="1916" y="123"/>
                  </a:lnTo>
                  <a:lnTo>
                    <a:pt x="1790" y="166"/>
                  </a:lnTo>
                  <a:lnTo>
                    <a:pt x="1665" y="215"/>
                  </a:lnTo>
                  <a:lnTo>
                    <a:pt x="1545" y="270"/>
                  </a:lnTo>
                  <a:lnTo>
                    <a:pt x="1428" y="330"/>
                  </a:lnTo>
                  <a:lnTo>
                    <a:pt x="1314" y="395"/>
                  </a:lnTo>
                  <a:lnTo>
                    <a:pt x="1203" y="467"/>
                  </a:lnTo>
                  <a:lnTo>
                    <a:pt x="1096" y="542"/>
                  </a:lnTo>
                  <a:lnTo>
                    <a:pt x="993" y="624"/>
                  </a:lnTo>
                  <a:lnTo>
                    <a:pt x="894" y="709"/>
                  </a:lnTo>
                  <a:lnTo>
                    <a:pt x="799" y="800"/>
                  </a:lnTo>
                  <a:lnTo>
                    <a:pt x="710" y="895"/>
                  </a:lnTo>
                  <a:lnTo>
                    <a:pt x="624" y="994"/>
                  </a:lnTo>
                  <a:lnTo>
                    <a:pt x="542" y="1096"/>
                  </a:lnTo>
                  <a:lnTo>
                    <a:pt x="466" y="1203"/>
                  </a:lnTo>
                  <a:lnTo>
                    <a:pt x="396" y="1314"/>
                  </a:lnTo>
                  <a:lnTo>
                    <a:pt x="329" y="1428"/>
                  </a:lnTo>
                  <a:lnTo>
                    <a:pt x="269" y="1545"/>
                  </a:lnTo>
                  <a:lnTo>
                    <a:pt x="215" y="1666"/>
                  </a:lnTo>
                  <a:lnTo>
                    <a:pt x="166" y="1789"/>
                  </a:lnTo>
                  <a:lnTo>
                    <a:pt x="123" y="1916"/>
                  </a:lnTo>
                  <a:lnTo>
                    <a:pt x="86" y="2045"/>
                  </a:lnTo>
                  <a:lnTo>
                    <a:pt x="55" y="2177"/>
                  </a:lnTo>
                  <a:lnTo>
                    <a:pt x="32" y="2310"/>
                  </a:lnTo>
                  <a:lnTo>
                    <a:pt x="15" y="2447"/>
                  </a:lnTo>
                  <a:lnTo>
                    <a:pt x="3" y="2584"/>
                  </a:lnTo>
                  <a:lnTo>
                    <a:pt x="0" y="2724"/>
                  </a:lnTo>
                  <a:lnTo>
                    <a:pt x="3" y="2864"/>
                  </a:lnTo>
                  <a:lnTo>
                    <a:pt x="15" y="3002"/>
                  </a:lnTo>
                  <a:lnTo>
                    <a:pt x="32" y="3139"/>
                  </a:lnTo>
                  <a:lnTo>
                    <a:pt x="55" y="3272"/>
                  </a:lnTo>
                  <a:lnTo>
                    <a:pt x="86" y="3404"/>
                  </a:lnTo>
                  <a:lnTo>
                    <a:pt x="123" y="3533"/>
                  </a:lnTo>
                  <a:lnTo>
                    <a:pt x="166" y="3659"/>
                  </a:lnTo>
                  <a:lnTo>
                    <a:pt x="215" y="3783"/>
                  </a:lnTo>
                  <a:lnTo>
                    <a:pt x="269" y="3904"/>
                  </a:lnTo>
                  <a:lnTo>
                    <a:pt x="329" y="4021"/>
                  </a:lnTo>
                  <a:lnTo>
                    <a:pt x="396" y="4135"/>
                  </a:lnTo>
                  <a:lnTo>
                    <a:pt x="466" y="4245"/>
                  </a:lnTo>
                  <a:lnTo>
                    <a:pt x="542" y="4352"/>
                  </a:lnTo>
                  <a:lnTo>
                    <a:pt x="624" y="4455"/>
                  </a:lnTo>
                  <a:lnTo>
                    <a:pt x="710" y="4554"/>
                  </a:lnTo>
                  <a:lnTo>
                    <a:pt x="799" y="4649"/>
                  </a:lnTo>
                  <a:lnTo>
                    <a:pt x="894" y="4739"/>
                  </a:lnTo>
                  <a:lnTo>
                    <a:pt x="993" y="4825"/>
                  </a:lnTo>
                  <a:lnTo>
                    <a:pt x="1096" y="4906"/>
                  </a:lnTo>
                  <a:lnTo>
                    <a:pt x="1203" y="4982"/>
                  </a:lnTo>
                  <a:lnTo>
                    <a:pt x="1314" y="5053"/>
                  </a:lnTo>
                  <a:lnTo>
                    <a:pt x="1428" y="5118"/>
                  </a:lnTo>
                  <a:lnTo>
                    <a:pt x="1545" y="5179"/>
                  </a:lnTo>
                  <a:lnTo>
                    <a:pt x="1665" y="5234"/>
                  </a:lnTo>
                  <a:lnTo>
                    <a:pt x="1790" y="5283"/>
                  </a:lnTo>
                  <a:lnTo>
                    <a:pt x="1916" y="5325"/>
                  </a:lnTo>
                  <a:lnTo>
                    <a:pt x="2045" y="5362"/>
                  </a:lnTo>
                  <a:lnTo>
                    <a:pt x="2177" y="5393"/>
                  </a:lnTo>
                  <a:lnTo>
                    <a:pt x="2311" y="5417"/>
                  </a:lnTo>
                  <a:lnTo>
                    <a:pt x="2447" y="5434"/>
                  </a:lnTo>
                  <a:lnTo>
                    <a:pt x="2585" y="5445"/>
                  </a:lnTo>
                  <a:lnTo>
                    <a:pt x="2724" y="5449"/>
                  </a:lnTo>
                  <a:close/>
                </a:path>
              </a:pathLst>
            </a:custGeom>
            <a:solidFill>
              <a:srgbClr val="FFE2B8"/>
            </a:solidFill>
            <a:ln w="9525">
              <a:noFill/>
              <a:round/>
              <a:headEnd/>
              <a:tailEnd/>
            </a:ln>
          </p:spPr>
          <p:txBody>
            <a:bodyPr vert="horz" wrap="square" lIns="121920" tIns="60960" rIns="121920" bIns="60960" numCol="1" anchor="t" anchorCtr="0" compatLnSpc="1">
              <a:prstTxWarp prst="textNoShape">
                <a:avLst/>
              </a:prstTxWarp>
            </a:bodyPr>
            <a:lstStyle/>
            <a:p>
              <a:pPr fontAlgn="ctr">
                <a:defRPr/>
              </a:pPr>
              <a:endParaRPr lang="en-US" altLang="zh-CN" sz="1067" kern="0">
                <a:solidFill>
                  <a:sysClr val="windowText" lastClr="000000"/>
                </a:solidFill>
                <a:ea typeface="微软雅黑" pitchFamily="34" charset="-122"/>
                <a:cs typeface="Arial" panose="020B0604020202020204" pitchFamily="34" charset="0"/>
              </a:endParaRPr>
            </a:p>
          </p:txBody>
        </p:sp>
        <p:sp>
          <p:nvSpPr>
            <p:cNvPr id="121" name="Freeform 65"/>
            <p:cNvSpPr>
              <a:spLocks/>
            </p:cNvSpPr>
            <p:nvPr/>
          </p:nvSpPr>
          <p:spPr bwMode="auto">
            <a:xfrm>
              <a:off x="1483578" y="1717808"/>
              <a:ext cx="651415" cy="682343"/>
            </a:xfrm>
            <a:custGeom>
              <a:avLst/>
              <a:gdLst/>
              <a:ahLst/>
              <a:cxnLst>
                <a:cxn ang="0">
                  <a:pos x="2633" y="4767"/>
                </a:cxn>
                <a:cxn ang="0">
                  <a:pos x="2985" y="4704"/>
                </a:cxn>
                <a:cxn ang="0">
                  <a:pos x="3319" y="4592"/>
                </a:cxn>
                <a:cxn ang="0">
                  <a:pos x="3627" y="4433"/>
                </a:cxn>
                <a:cxn ang="0">
                  <a:pos x="3908" y="4233"/>
                </a:cxn>
                <a:cxn ang="0">
                  <a:pos x="4157" y="3996"/>
                </a:cxn>
                <a:cxn ang="0">
                  <a:pos x="4370" y="3725"/>
                </a:cxn>
                <a:cxn ang="0">
                  <a:pos x="4543" y="3425"/>
                </a:cxn>
                <a:cxn ang="0">
                  <a:pos x="4671" y="3099"/>
                </a:cxn>
                <a:cxn ang="0">
                  <a:pos x="4751" y="2754"/>
                </a:cxn>
                <a:cxn ang="0">
                  <a:pos x="4779" y="2390"/>
                </a:cxn>
                <a:cxn ang="0">
                  <a:pos x="4751" y="2027"/>
                </a:cxn>
                <a:cxn ang="0">
                  <a:pos x="4671" y="1681"/>
                </a:cxn>
                <a:cxn ang="0">
                  <a:pos x="4543" y="1356"/>
                </a:cxn>
                <a:cxn ang="0">
                  <a:pos x="4370" y="1056"/>
                </a:cxn>
                <a:cxn ang="0">
                  <a:pos x="4157" y="785"/>
                </a:cxn>
                <a:cxn ang="0">
                  <a:pos x="3908" y="547"/>
                </a:cxn>
                <a:cxn ang="0">
                  <a:pos x="3627" y="348"/>
                </a:cxn>
                <a:cxn ang="0">
                  <a:pos x="3319" y="189"/>
                </a:cxn>
                <a:cxn ang="0">
                  <a:pos x="2985" y="77"/>
                </a:cxn>
                <a:cxn ang="0">
                  <a:pos x="2633" y="14"/>
                </a:cxn>
                <a:cxn ang="0">
                  <a:pos x="2267" y="4"/>
                </a:cxn>
                <a:cxn ang="0">
                  <a:pos x="1909" y="49"/>
                </a:cxn>
                <a:cxn ang="0">
                  <a:pos x="1569" y="146"/>
                </a:cxn>
                <a:cxn ang="0">
                  <a:pos x="1252" y="290"/>
                </a:cxn>
                <a:cxn ang="0">
                  <a:pos x="962" y="476"/>
                </a:cxn>
                <a:cxn ang="0">
                  <a:pos x="701" y="702"/>
                </a:cxn>
                <a:cxn ang="0">
                  <a:pos x="475" y="962"/>
                </a:cxn>
                <a:cxn ang="0">
                  <a:pos x="289" y="1253"/>
                </a:cxn>
                <a:cxn ang="0">
                  <a:pos x="145" y="1571"/>
                </a:cxn>
                <a:cxn ang="0">
                  <a:pos x="48" y="1910"/>
                </a:cxn>
                <a:cxn ang="0">
                  <a:pos x="3" y="2268"/>
                </a:cxn>
                <a:cxn ang="0">
                  <a:pos x="12" y="2634"/>
                </a:cxn>
                <a:cxn ang="0">
                  <a:pos x="75" y="2986"/>
                </a:cxn>
                <a:cxn ang="0">
                  <a:pos x="188" y="3319"/>
                </a:cxn>
                <a:cxn ang="0">
                  <a:pos x="346" y="3628"/>
                </a:cxn>
                <a:cxn ang="0">
                  <a:pos x="547" y="3909"/>
                </a:cxn>
                <a:cxn ang="0">
                  <a:pos x="784" y="4158"/>
                </a:cxn>
                <a:cxn ang="0">
                  <a:pos x="1055" y="4371"/>
                </a:cxn>
                <a:cxn ang="0">
                  <a:pos x="1355" y="4544"/>
                </a:cxn>
                <a:cxn ang="0">
                  <a:pos x="1680" y="4672"/>
                </a:cxn>
                <a:cxn ang="0">
                  <a:pos x="2026" y="4752"/>
                </a:cxn>
                <a:cxn ang="0">
                  <a:pos x="2389" y="4779"/>
                </a:cxn>
              </a:cxnLst>
              <a:rect l="0" t="0" r="r" b="b"/>
              <a:pathLst>
                <a:path w="4779" h="4779">
                  <a:moveTo>
                    <a:pt x="2389" y="4779"/>
                  </a:moveTo>
                  <a:lnTo>
                    <a:pt x="2513" y="4776"/>
                  </a:lnTo>
                  <a:lnTo>
                    <a:pt x="2633" y="4767"/>
                  </a:lnTo>
                  <a:lnTo>
                    <a:pt x="2752" y="4752"/>
                  </a:lnTo>
                  <a:lnTo>
                    <a:pt x="2870" y="4732"/>
                  </a:lnTo>
                  <a:lnTo>
                    <a:pt x="2985" y="4704"/>
                  </a:lnTo>
                  <a:lnTo>
                    <a:pt x="3099" y="4672"/>
                  </a:lnTo>
                  <a:lnTo>
                    <a:pt x="3210" y="4635"/>
                  </a:lnTo>
                  <a:lnTo>
                    <a:pt x="3319" y="4592"/>
                  </a:lnTo>
                  <a:lnTo>
                    <a:pt x="3424" y="4544"/>
                  </a:lnTo>
                  <a:lnTo>
                    <a:pt x="3527" y="4491"/>
                  </a:lnTo>
                  <a:lnTo>
                    <a:pt x="3627" y="4433"/>
                  </a:lnTo>
                  <a:lnTo>
                    <a:pt x="3724" y="4371"/>
                  </a:lnTo>
                  <a:lnTo>
                    <a:pt x="3818" y="4305"/>
                  </a:lnTo>
                  <a:lnTo>
                    <a:pt x="3908" y="4233"/>
                  </a:lnTo>
                  <a:lnTo>
                    <a:pt x="3995" y="4158"/>
                  </a:lnTo>
                  <a:lnTo>
                    <a:pt x="4078" y="4078"/>
                  </a:lnTo>
                  <a:lnTo>
                    <a:pt x="4157" y="3996"/>
                  </a:lnTo>
                  <a:lnTo>
                    <a:pt x="4233" y="3909"/>
                  </a:lnTo>
                  <a:lnTo>
                    <a:pt x="4303" y="3818"/>
                  </a:lnTo>
                  <a:lnTo>
                    <a:pt x="4370" y="3725"/>
                  </a:lnTo>
                  <a:lnTo>
                    <a:pt x="4432" y="3628"/>
                  </a:lnTo>
                  <a:lnTo>
                    <a:pt x="4490" y="3528"/>
                  </a:lnTo>
                  <a:lnTo>
                    <a:pt x="4543" y="3425"/>
                  </a:lnTo>
                  <a:lnTo>
                    <a:pt x="4590" y="3319"/>
                  </a:lnTo>
                  <a:lnTo>
                    <a:pt x="4634" y="3210"/>
                  </a:lnTo>
                  <a:lnTo>
                    <a:pt x="4671" y="3099"/>
                  </a:lnTo>
                  <a:lnTo>
                    <a:pt x="4704" y="2986"/>
                  </a:lnTo>
                  <a:lnTo>
                    <a:pt x="4730" y="2871"/>
                  </a:lnTo>
                  <a:lnTo>
                    <a:pt x="4751" y="2754"/>
                  </a:lnTo>
                  <a:lnTo>
                    <a:pt x="4767" y="2634"/>
                  </a:lnTo>
                  <a:lnTo>
                    <a:pt x="4776" y="2513"/>
                  </a:lnTo>
                  <a:lnTo>
                    <a:pt x="4779" y="2390"/>
                  </a:lnTo>
                  <a:lnTo>
                    <a:pt x="4776" y="2268"/>
                  </a:lnTo>
                  <a:lnTo>
                    <a:pt x="4767" y="2146"/>
                  </a:lnTo>
                  <a:lnTo>
                    <a:pt x="4751" y="2027"/>
                  </a:lnTo>
                  <a:lnTo>
                    <a:pt x="4730" y="1910"/>
                  </a:lnTo>
                  <a:lnTo>
                    <a:pt x="4704" y="1795"/>
                  </a:lnTo>
                  <a:lnTo>
                    <a:pt x="4671" y="1681"/>
                  </a:lnTo>
                  <a:lnTo>
                    <a:pt x="4634" y="1571"/>
                  </a:lnTo>
                  <a:lnTo>
                    <a:pt x="4590" y="1462"/>
                  </a:lnTo>
                  <a:lnTo>
                    <a:pt x="4543" y="1356"/>
                  </a:lnTo>
                  <a:lnTo>
                    <a:pt x="4490" y="1253"/>
                  </a:lnTo>
                  <a:lnTo>
                    <a:pt x="4432" y="1153"/>
                  </a:lnTo>
                  <a:lnTo>
                    <a:pt x="4370" y="1056"/>
                  </a:lnTo>
                  <a:lnTo>
                    <a:pt x="4303" y="962"/>
                  </a:lnTo>
                  <a:lnTo>
                    <a:pt x="4233" y="872"/>
                  </a:lnTo>
                  <a:lnTo>
                    <a:pt x="4157" y="785"/>
                  </a:lnTo>
                  <a:lnTo>
                    <a:pt x="4078" y="702"/>
                  </a:lnTo>
                  <a:lnTo>
                    <a:pt x="3995" y="623"/>
                  </a:lnTo>
                  <a:lnTo>
                    <a:pt x="3908" y="547"/>
                  </a:lnTo>
                  <a:lnTo>
                    <a:pt x="3818" y="476"/>
                  </a:lnTo>
                  <a:lnTo>
                    <a:pt x="3724" y="410"/>
                  </a:lnTo>
                  <a:lnTo>
                    <a:pt x="3627" y="348"/>
                  </a:lnTo>
                  <a:lnTo>
                    <a:pt x="3527" y="290"/>
                  </a:lnTo>
                  <a:lnTo>
                    <a:pt x="3424" y="237"/>
                  </a:lnTo>
                  <a:lnTo>
                    <a:pt x="3319" y="189"/>
                  </a:lnTo>
                  <a:lnTo>
                    <a:pt x="3210" y="146"/>
                  </a:lnTo>
                  <a:lnTo>
                    <a:pt x="3099" y="108"/>
                  </a:lnTo>
                  <a:lnTo>
                    <a:pt x="2985" y="77"/>
                  </a:lnTo>
                  <a:lnTo>
                    <a:pt x="2870" y="49"/>
                  </a:lnTo>
                  <a:lnTo>
                    <a:pt x="2752" y="29"/>
                  </a:lnTo>
                  <a:lnTo>
                    <a:pt x="2633" y="14"/>
                  </a:lnTo>
                  <a:lnTo>
                    <a:pt x="2513" y="4"/>
                  </a:lnTo>
                  <a:lnTo>
                    <a:pt x="2389" y="0"/>
                  </a:lnTo>
                  <a:lnTo>
                    <a:pt x="2267" y="4"/>
                  </a:lnTo>
                  <a:lnTo>
                    <a:pt x="2146" y="14"/>
                  </a:lnTo>
                  <a:lnTo>
                    <a:pt x="2026" y="29"/>
                  </a:lnTo>
                  <a:lnTo>
                    <a:pt x="1909" y="49"/>
                  </a:lnTo>
                  <a:lnTo>
                    <a:pt x="1793" y="77"/>
                  </a:lnTo>
                  <a:lnTo>
                    <a:pt x="1680" y="108"/>
                  </a:lnTo>
                  <a:lnTo>
                    <a:pt x="1569" y="146"/>
                  </a:lnTo>
                  <a:lnTo>
                    <a:pt x="1461" y="189"/>
                  </a:lnTo>
                  <a:lnTo>
                    <a:pt x="1355" y="237"/>
                  </a:lnTo>
                  <a:lnTo>
                    <a:pt x="1252" y="290"/>
                  </a:lnTo>
                  <a:lnTo>
                    <a:pt x="1152" y="348"/>
                  </a:lnTo>
                  <a:lnTo>
                    <a:pt x="1055" y="410"/>
                  </a:lnTo>
                  <a:lnTo>
                    <a:pt x="962" y="476"/>
                  </a:lnTo>
                  <a:lnTo>
                    <a:pt x="871" y="547"/>
                  </a:lnTo>
                  <a:lnTo>
                    <a:pt x="784" y="623"/>
                  </a:lnTo>
                  <a:lnTo>
                    <a:pt x="701" y="702"/>
                  </a:lnTo>
                  <a:lnTo>
                    <a:pt x="622" y="785"/>
                  </a:lnTo>
                  <a:lnTo>
                    <a:pt x="547" y="872"/>
                  </a:lnTo>
                  <a:lnTo>
                    <a:pt x="475" y="962"/>
                  </a:lnTo>
                  <a:lnTo>
                    <a:pt x="409" y="1056"/>
                  </a:lnTo>
                  <a:lnTo>
                    <a:pt x="346" y="1153"/>
                  </a:lnTo>
                  <a:lnTo>
                    <a:pt x="289" y="1253"/>
                  </a:lnTo>
                  <a:lnTo>
                    <a:pt x="236" y="1356"/>
                  </a:lnTo>
                  <a:lnTo>
                    <a:pt x="188" y="1462"/>
                  </a:lnTo>
                  <a:lnTo>
                    <a:pt x="145" y="1571"/>
                  </a:lnTo>
                  <a:lnTo>
                    <a:pt x="108" y="1681"/>
                  </a:lnTo>
                  <a:lnTo>
                    <a:pt x="75" y="1795"/>
                  </a:lnTo>
                  <a:lnTo>
                    <a:pt x="48" y="1910"/>
                  </a:lnTo>
                  <a:lnTo>
                    <a:pt x="27" y="2027"/>
                  </a:lnTo>
                  <a:lnTo>
                    <a:pt x="12" y="2146"/>
                  </a:lnTo>
                  <a:lnTo>
                    <a:pt x="3" y="2268"/>
                  </a:lnTo>
                  <a:lnTo>
                    <a:pt x="0" y="2390"/>
                  </a:lnTo>
                  <a:lnTo>
                    <a:pt x="3" y="2513"/>
                  </a:lnTo>
                  <a:lnTo>
                    <a:pt x="12" y="2634"/>
                  </a:lnTo>
                  <a:lnTo>
                    <a:pt x="27" y="2754"/>
                  </a:lnTo>
                  <a:lnTo>
                    <a:pt x="48" y="2871"/>
                  </a:lnTo>
                  <a:lnTo>
                    <a:pt x="75" y="2986"/>
                  </a:lnTo>
                  <a:lnTo>
                    <a:pt x="108" y="3099"/>
                  </a:lnTo>
                  <a:lnTo>
                    <a:pt x="145" y="3210"/>
                  </a:lnTo>
                  <a:lnTo>
                    <a:pt x="188" y="3319"/>
                  </a:lnTo>
                  <a:lnTo>
                    <a:pt x="236" y="3425"/>
                  </a:lnTo>
                  <a:lnTo>
                    <a:pt x="289" y="3528"/>
                  </a:lnTo>
                  <a:lnTo>
                    <a:pt x="346" y="3628"/>
                  </a:lnTo>
                  <a:lnTo>
                    <a:pt x="409" y="3725"/>
                  </a:lnTo>
                  <a:lnTo>
                    <a:pt x="475" y="3818"/>
                  </a:lnTo>
                  <a:lnTo>
                    <a:pt x="547" y="3909"/>
                  </a:lnTo>
                  <a:lnTo>
                    <a:pt x="622" y="3996"/>
                  </a:lnTo>
                  <a:lnTo>
                    <a:pt x="701" y="4078"/>
                  </a:lnTo>
                  <a:lnTo>
                    <a:pt x="784" y="4158"/>
                  </a:lnTo>
                  <a:lnTo>
                    <a:pt x="871" y="4233"/>
                  </a:lnTo>
                  <a:lnTo>
                    <a:pt x="962" y="4305"/>
                  </a:lnTo>
                  <a:lnTo>
                    <a:pt x="1055" y="4371"/>
                  </a:lnTo>
                  <a:lnTo>
                    <a:pt x="1152" y="4433"/>
                  </a:lnTo>
                  <a:lnTo>
                    <a:pt x="1252" y="4491"/>
                  </a:lnTo>
                  <a:lnTo>
                    <a:pt x="1355" y="4544"/>
                  </a:lnTo>
                  <a:lnTo>
                    <a:pt x="1461" y="4592"/>
                  </a:lnTo>
                  <a:lnTo>
                    <a:pt x="1569" y="4635"/>
                  </a:lnTo>
                  <a:lnTo>
                    <a:pt x="1680" y="4672"/>
                  </a:lnTo>
                  <a:lnTo>
                    <a:pt x="1793" y="4704"/>
                  </a:lnTo>
                  <a:lnTo>
                    <a:pt x="1909" y="4732"/>
                  </a:lnTo>
                  <a:lnTo>
                    <a:pt x="2026" y="4752"/>
                  </a:lnTo>
                  <a:lnTo>
                    <a:pt x="2146" y="4767"/>
                  </a:lnTo>
                  <a:lnTo>
                    <a:pt x="2267" y="4776"/>
                  </a:lnTo>
                  <a:lnTo>
                    <a:pt x="2389" y="4779"/>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fontAlgn="ctr">
                <a:defRPr/>
              </a:pPr>
              <a:endParaRPr lang="en-US" altLang="zh-CN" sz="1067" kern="0">
                <a:solidFill>
                  <a:sysClr val="windowText" lastClr="000000"/>
                </a:solidFill>
                <a:ea typeface="微软雅黑" pitchFamily="34" charset="-122"/>
                <a:cs typeface="Arial" panose="020B0604020202020204" pitchFamily="34" charset="0"/>
              </a:endParaRPr>
            </a:p>
          </p:txBody>
        </p:sp>
        <p:sp>
          <p:nvSpPr>
            <p:cNvPr id="122" name="Freeform 7"/>
            <p:cNvSpPr>
              <a:spLocks noChangeAspect="1"/>
            </p:cNvSpPr>
            <p:nvPr/>
          </p:nvSpPr>
          <p:spPr bwMode="auto">
            <a:xfrm>
              <a:off x="1434477" y="2277340"/>
              <a:ext cx="720000" cy="721394"/>
            </a:xfrm>
            <a:custGeom>
              <a:avLst/>
              <a:gdLst/>
              <a:ahLst/>
              <a:cxnLst>
                <a:cxn ang="0">
                  <a:pos x="2042" y="3695"/>
                </a:cxn>
                <a:cxn ang="0">
                  <a:pos x="2315" y="3646"/>
                </a:cxn>
                <a:cxn ang="0">
                  <a:pos x="2572" y="3558"/>
                </a:cxn>
                <a:cxn ang="0">
                  <a:pos x="2812" y="3435"/>
                </a:cxn>
                <a:cxn ang="0">
                  <a:pos x="3030" y="3280"/>
                </a:cxn>
                <a:cxn ang="0">
                  <a:pos x="3223" y="3097"/>
                </a:cxn>
                <a:cxn ang="0">
                  <a:pos x="3388" y="2887"/>
                </a:cxn>
                <a:cxn ang="0">
                  <a:pos x="3522" y="2653"/>
                </a:cxn>
                <a:cxn ang="0">
                  <a:pos x="3621" y="2402"/>
                </a:cxn>
                <a:cxn ang="0">
                  <a:pos x="3683" y="2134"/>
                </a:cxn>
                <a:cxn ang="0">
                  <a:pos x="3705" y="1852"/>
                </a:cxn>
                <a:cxn ang="0">
                  <a:pos x="3683" y="1571"/>
                </a:cxn>
                <a:cxn ang="0">
                  <a:pos x="3621" y="1302"/>
                </a:cxn>
                <a:cxn ang="0">
                  <a:pos x="3522" y="1051"/>
                </a:cxn>
                <a:cxn ang="0">
                  <a:pos x="3388" y="818"/>
                </a:cxn>
                <a:cxn ang="0">
                  <a:pos x="3223" y="608"/>
                </a:cxn>
                <a:cxn ang="0">
                  <a:pos x="3030" y="424"/>
                </a:cxn>
                <a:cxn ang="0">
                  <a:pos x="2812" y="269"/>
                </a:cxn>
                <a:cxn ang="0">
                  <a:pos x="2572" y="146"/>
                </a:cxn>
                <a:cxn ang="0">
                  <a:pos x="2315" y="59"/>
                </a:cxn>
                <a:cxn ang="0">
                  <a:pos x="2042" y="10"/>
                </a:cxn>
                <a:cxn ang="0">
                  <a:pos x="1758" y="3"/>
                </a:cxn>
                <a:cxn ang="0">
                  <a:pos x="1480" y="38"/>
                </a:cxn>
                <a:cxn ang="0">
                  <a:pos x="1217" y="113"/>
                </a:cxn>
                <a:cxn ang="0">
                  <a:pos x="972" y="224"/>
                </a:cxn>
                <a:cxn ang="0">
                  <a:pos x="746" y="369"/>
                </a:cxn>
                <a:cxn ang="0">
                  <a:pos x="545" y="544"/>
                </a:cxn>
                <a:cxn ang="0">
                  <a:pos x="369" y="745"/>
                </a:cxn>
                <a:cxn ang="0">
                  <a:pos x="225" y="971"/>
                </a:cxn>
                <a:cxn ang="0">
                  <a:pos x="113" y="1217"/>
                </a:cxn>
                <a:cxn ang="0">
                  <a:pos x="39" y="1480"/>
                </a:cxn>
                <a:cxn ang="0">
                  <a:pos x="3" y="1757"/>
                </a:cxn>
                <a:cxn ang="0">
                  <a:pos x="11" y="2041"/>
                </a:cxn>
                <a:cxn ang="0">
                  <a:pos x="59" y="2314"/>
                </a:cxn>
                <a:cxn ang="0">
                  <a:pos x="147" y="2572"/>
                </a:cxn>
                <a:cxn ang="0">
                  <a:pos x="269" y="2811"/>
                </a:cxn>
                <a:cxn ang="0">
                  <a:pos x="424" y="3029"/>
                </a:cxn>
                <a:cxn ang="0">
                  <a:pos x="609" y="3222"/>
                </a:cxn>
                <a:cxn ang="0">
                  <a:pos x="819" y="3387"/>
                </a:cxn>
                <a:cxn ang="0">
                  <a:pos x="1051" y="3521"/>
                </a:cxn>
                <a:cxn ang="0">
                  <a:pos x="1303" y="3620"/>
                </a:cxn>
                <a:cxn ang="0">
                  <a:pos x="1572" y="3683"/>
                </a:cxn>
                <a:cxn ang="0">
                  <a:pos x="1853" y="3704"/>
                </a:cxn>
              </a:cxnLst>
              <a:rect l="0" t="0" r="r" b="b"/>
              <a:pathLst>
                <a:path w="3705" h="3704">
                  <a:moveTo>
                    <a:pt x="1853" y="3704"/>
                  </a:moveTo>
                  <a:lnTo>
                    <a:pt x="1948" y="3702"/>
                  </a:lnTo>
                  <a:lnTo>
                    <a:pt x="2042" y="3695"/>
                  </a:lnTo>
                  <a:lnTo>
                    <a:pt x="2134" y="3683"/>
                  </a:lnTo>
                  <a:lnTo>
                    <a:pt x="2225" y="3666"/>
                  </a:lnTo>
                  <a:lnTo>
                    <a:pt x="2315" y="3646"/>
                  </a:lnTo>
                  <a:lnTo>
                    <a:pt x="2402" y="3620"/>
                  </a:lnTo>
                  <a:lnTo>
                    <a:pt x="2489" y="3591"/>
                  </a:lnTo>
                  <a:lnTo>
                    <a:pt x="2572" y="3558"/>
                  </a:lnTo>
                  <a:lnTo>
                    <a:pt x="2655" y="3521"/>
                  </a:lnTo>
                  <a:lnTo>
                    <a:pt x="2735" y="3480"/>
                  </a:lnTo>
                  <a:lnTo>
                    <a:pt x="2812" y="3435"/>
                  </a:lnTo>
                  <a:lnTo>
                    <a:pt x="2887" y="3387"/>
                  </a:lnTo>
                  <a:lnTo>
                    <a:pt x="2960" y="3335"/>
                  </a:lnTo>
                  <a:lnTo>
                    <a:pt x="3030" y="3280"/>
                  </a:lnTo>
                  <a:lnTo>
                    <a:pt x="3097" y="3222"/>
                  </a:lnTo>
                  <a:lnTo>
                    <a:pt x="3161" y="3161"/>
                  </a:lnTo>
                  <a:lnTo>
                    <a:pt x="3223" y="3097"/>
                  </a:lnTo>
                  <a:lnTo>
                    <a:pt x="3281" y="3029"/>
                  </a:lnTo>
                  <a:lnTo>
                    <a:pt x="3336" y="2959"/>
                  </a:lnTo>
                  <a:lnTo>
                    <a:pt x="3388" y="2887"/>
                  </a:lnTo>
                  <a:lnTo>
                    <a:pt x="3437" y="2811"/>
                  </a:lnTo>
                  <a:lnTo>
                    <a:pt x="3480" y="2734"/>
                  </a:lnTo>
                  <a:lnTo>
                    <a:pt x="3522" y="2653"/>
                  </a:lnTo>
                  <a:lnTo>
                    <a:pt x="3559" y="2572"/>
                  </a:lnTo>
                  <a:lnTo>
                    <a:pt x="3593" y="2487"/>
                  </a:lnTo>
                  <a:lnTo>
                    <a:pt x="3621" y="2402"/>
                  </a:lnTo>
                  <a:lnTo>
                    <a:pt x="3647" y="2314"/>
                  </a:lnTo>
                  <a:lnTo>
                    <a:pt x="3667" y="2224"/>
                  </a:lnTo>
                  <a:lnTo>
                    <a:pt x="3683" y="2134"/>
                  </a:lnTo>
                  <a:lnTo>
                    <a:pt x="3695" y="2041"/>
                  </a:lnTo>
                  <a:lnTo>
                    <a:pt x="3703" y="1947"/>
                  </a:lnTo>
                  <a:lnTo>
                    <a:pt x="3705" y="1852"/>
                  </a:lnTo>
                  <a:lnTo>
                    <a:pt x="3703" y="1757"/>
                  </a:lnTo>
                  <a:lnTo>
                    <a:pt x="3695" y="1663"/>
                  </a:lnTo>
                  <a:lnTo>
                    <a:pt x="3683" y="1571"/>
                  </a:lnTo>
                  <a:lnTo>
                    <a:pt x="3667" y="1480"/>
                  </a:lnTo>
                  <a:lnTo>
                    <a:pt x="3647" y="1390"/>
                  </a:lnTo>
                  <a:lnTo>
                    <a:pt x="3621" y="1302"/>
                  </a:lnTo>
                  <a:lnTo>
                    <a:pt x="3593" y="1217"/>
                  </a:lnTo>
                  <a:lnTo>
                    <a:pt x="3559" y="1132"/>
                  </a:lnTo>
                  <a:lnTo>
                    <a:pt x="3522" y="1051"/>
                  </a:lnTo>
                  <a:lnTo>
                    <a:pt x="3480" y="971"/>
                  </a:lnTo>
                  <a:lnTo>
                    <a:pt x="3437" y="893"/>
                  </a:lnTo>
                  <a:lnTo>
                    <a:pt x="3388" y="818"/>
                  </a:lnTo>
                  <a:lnTo>
                    <a:pt x="3336" y="745"/>
                  </a:lnTo>
                  <a:lnTo>
                    <a:pt x="3281" y="676"/>
                  </a:lnTo>
                  <a:lnTo>
                    <a:pt x="3223" y="608"/>
                  </a:lnTo>
                  <a:lnTo>
                    <a:pt x="3161" y="544"/>
                  </a:lnTo>
                  <a:lnTo>
                    <a:pt x="3097" y="482"/>
                  </a:lnTo>
                  <a:lnTo>
                    <a:pt x="3030" y="424"/>
                  </a:lnTo>
                  <a:lnTo>
                    <a:pt x="2960" y="369"/>
                  </a:lnTo>
                  <a:lnTo>
                    <a:pt x="2887" y="317"/>
                  </a:lnTo>
                  <a:lnTo>
                    <a:pt x="2812" y="269"/>
                  </a:lnTo>
                  <a:lnTo>
                    <a:pt x="2735" y="224"/>
                  </a:lnTo>
                  <a:lnTo>
                    <a:pt x="2655" y="183"/>
                  </a:lnTo>
                  <a:lnTo>
                    <a:pt x="2572" y="146"/>
                  </a:lnTo>
                  <a:lnTo>
                    <a:pt x="2489" y="113"/>
                  </a:lnTo>
                  <a:lnTo>
                    <a:pt x="2402" y="83"/>
                  </a:lnTo>
                  <a:lnTo>
                    <a:pt x="2315" y="59"/>
                  </a:lnTo>
                  <a:lnTo>
                    <a:pt x="2225" y="38"/>
                  </a:lnTo>
                  <a:lnTo>
                    <a:pt x="2134" y="21"/>
                  </a:lnTo>
                  <a:lnTo>
                    <a:pt x="2042" y="10"/>
                  </a:lnTo>
                  <a:lnTo>
                    <a:pt x="1948" y="3"/>
                  </a:lnTo>
                  <a:lnTo>
                    <a:pt x="1853" y="0"/>
                  </a:lnTo>
                  <a:lnTo>
                    <a:pt x="1758" y="3"/>
                  </a:lnTo>
                  <a:lnTo>
                    <a:pt x="1664" y="10"/>
                  </a:lnTo>
                  <a:lnTo>
                    <a:pt x="1572" y="21"/>
                  </a:lnTo>
                  <a:lnTo>
                    <a:pt x="1480" y="38"/>
                  </a:lnTo>
                  <a:lnTo>
                    <a:pt x="1391" y="59"/>
                  </a:lnTo>
                  <a:lnTo>
                    <a:pt x="1303" y="83"/>
                  </a:lnTo>
                  <a:lnTo>
                    <a:pt x="1217" y="113"/>
                  </a:lnTo>
                  <a:lnTo>
                    <a:pt x="1134" y="146"/>
                  </a:lnTo>
                  <a:lnTo>
                    <a:pt x="1051" y="183"/>
                  </a:lnTo>
                  <a:lnTo>
                    <a:pt x="972" y="224"/>
                  </a:lnTo>
                  <a:lnTo>
                    <a:pt x="894" y="269"/>
                  </a:lnTo>
                  <a:lnTo>
                    <a:pt x="819" y="317"/>
                  </a:lnTo>
                  <a:lnTo>
                    <a:pt x="746" y="369"/>
                  </a:lnTo>
                  <a:lnTo>
                    <a:pt x="676" y="424"/>
                  </a:lnTo>
                  <a:lnTo>
                    <a:pt x="609" y="482"/>
                  </a:lnTo>
                  <a:lnTo>
                    <a:pt x="545" y="544"/>
                  </a:lnTo>
                  <a:lnTo>
                    <a:pt x="483" y="608"/>
                  </a:lnTo>
                  <a:lnTo>
                    <a:pt x="424" y="676"/>
                  </a:lnTo>
                  <a:lnTo>
                    <a:pt x="369" y="745"/>
                  </a:lnTo>
                  <a:lnTo>
                    <a:pt x="318" y="818"/>
                  </a:lnTo>
                  <a:lnTo>
                    <a:pt x="269" y="893"/>
                  </a:lnTo>
                  <a:lnTo>
                    <a:pt x="225" y="971"/>
                  </a:lnTo>
                  <a:lnTo>
                    <a:pt x="184" y="1051"/>
                  </a:lnTo>
                  <a:lnTo>
                    <a:pt x="147" y="1132"/>
                  </a:lnTo>
                  <a:lnTo>
                    <a:pt x="113" y="1217"/>
                  </a:lnTo>
                  <a:lnTo>
                    <a:pt x="84" y="1302"/>
                  </a:lnTo>
                  <a:lnTo>
                    <a:pt x="59" y="1390"/>
                  </a:lnTo>
                  <a:lnTo>
                    <a:pt x="39" y="1480"/>
                  </a:lnTo>
                  <a:lnTo>
                    <a:pt x="22" y="1571"/>
                  </a:lnTo>
                  <a:lnTo>
                    <a:pt x="11" y="1663"/>
                  </a:lnTo>
                  <a:lnTo>
                    <a:pt x="3" y="1757"/>
                  </a:lnTo>
                  <a:lnTo>
                    <a:pt x="0" y="1852"/>
                  </a:lnTo>
                  <a:lnTo>
                    <a:pt x="3" y="1947"/>
                  </a:lnTo>
                  <a:lnTo>
                    <a:pt x="11" y="2041"/>
                  </a:lnTo>
                  <a:lnTo>
                    <a:pt x="22" y="2134"/>
                  </a:lnTo>
                  <a:lnTo>
                    <a:pt x="39" y="2224"/>
                  </a:lnTo>
                  <a:lnTo>
                    <a:pt x="59" y="2314"/>
                  </a:lnTo>
                  <a:lnTo>
                    <a:pt x="84" y="2402"/>
                  </a:lnTo>
                  <a:lnTo>
                    <a:pt x="113" y="2487"/>
                  </a:lnTo>
                  <a:lnTo>
                    <a:pt x="147" y="2572"/>
                  </a:lnTo>
                  <a:lnTo>
                    <a:pt x="184" y="2653"/>
                  </a:lnTo>
                  <a:lnTo>
                    <a:pt x="225" y="2734"/>
                  </a:lnTo>
                  <a:lnTo>
                    <a:pt x="269" y="2811"/>
                  </a:lnTo>
                  <a:lnTo>
                    <a:pt x="318" y="2887"/>
                  </a:lnTo>
                  <a:lnTo>
                    <a:pt x="369" y="2959"/>
                  </a:lnTo>
                  <a:lnTo>
                    <a:pt x="424" y="3029"/>
                  </a:lnTo>
                  <a:lnTo>
                    <a:pt x="483" y="3097"/>
                  </a:lnTo>
                  <a:lnTo>
                    <a:pt x="545" y="3161"/>
                  </a:lnTo>
                  <a:lnTo>
                    <a:pt x="609" y="3222"/>
                  </a:lnTo>
                  <a:lnTo>
                    <a:pt x="676" y="3280"/>
                  </a:lnTo>
                  <a:lnTo>
                    <a:pt x="746" y="3335"/>
                  </a:lnTo>
                  <a:lnTo>
                    <a:pt x="819" y="3387"/>
                  </a:lnTo>
                  <a:lnTo>
                    <a:pt x="894" y="3435"/>
                  </a:lnTo>
                  <a:lnTo>
                    <a:pt x="972" y="3480"/>
                  </a:lnTo>
                  <a:lnTo>
                    <a:pt x="1051" y="3521"/>
                  </a:lnTo>
                  <a:lnTo>
                    <a:pt x="1134" y="3558"/>
                  </a:lnTo>
                  <a:lnTo>
                    <a:pt x="1217" y="3591"/>
                  </a:lnTo>
                  <a:lnTo>
                    <a:pt x="1303" y="3620"/>
                  </a:lnTo>
                  <a:lnTo>
                    <a:pt x="1391" y="3646"/>
                  </a:lnTo>
                  <a:lnTo>
                    <a:pt x="1480" y="3666"/>
                  </a:lnTo>
                  <a:lnTo>
                    <a:pt x="1572" y="3683"/>
                  </a:lnTo>
                  <a:lnTo>
                    <a:pt x="1664" y="3695"/>
                  </a:lnTo>
                  <a:lnTo>
                    <a:pt x="1758" y="3702"/>
                  </a:lnTo>
                  <a:lnTo>
                    <a:pt x="1853" y="3704"/>
                  </a:lnTo>
                  <a:close/>
                </a:path>
              </a:pathLst>
            </a:custGeom>
            <a:solidFill>
              <a:srgbClr val="FFFFFF">
                <a:lumMod val="50000"/>
              </a:srgbClr>
            </a:solidFill>
            <a:ln w="9525">
              <a:noFill/>
              <a:round/>
              <a:headEnd/>
              <a:tailEnd/>
            </a:ln>
          </p:spPr>
          <p:txBody>
            <a:bodyPr vert="horz" wrap="square" lIns="121920" tIns="60960" rIns="121920" bIns="60960" numCol="1" anchor="t" anchorCtr="0" compatLnSpc="1">
              <a:prstTxWarp prst="textNoShape">
                <a:avLst/>
              </a:prstTxWarp>
            </a:bodyPr>
            <a:lstStyle/>
            <a:p>
              <a:pPr fontAlgn="ctr">
                <a:defRPr/>
              </a:pPr>
              <a:endParaRPr lang="en-US" altLang="zh-CN" sz="1067" kern="0">
                <a:solidFill>
                  <a:srgbClr val="FFFFFF"/>
                </a:solidFill>
                <a:ea typeface="微软雅黑" pitchFamily="34" charset="-122"/>
                <a:cs typeface="Arial" panose="020B0604020202020204" pitchFamily="34" charset="0"/>
              </a:endParaRPr>
            </a:p>
          </p:txBody>
        </p:sp>
        <p:sp>
          <p:nvSpPr>
            <p:cNvPr id="123" name="Freeform 7"/>
            <p:cNvSpPr>
              <a:spLocks noChangeAspect="1"/>
            </p:cNvSpPr>
            <p:nvPr/>
          </p:nvSpPr>
          <p:spPr bwMode="auto">
            <a:xfrm>
              <a:off x="956073" y="1288418"/>
              <a:ext cx="717453" cy="721394"/>
            </a:xfrm>
            <a:custGeom>
              <a:avLst/>
              <a:gdLst/>
              <a:ahLst/>
              <a:cxnLst>
                <a:cxn ang="0">
                  <a:pos x="2042" y="3695"/>
                </a:cxn>
                <a:cxn ang="0">
                  <a:pos x="2315" y="3646"/>
                </a:cxn>
                <a:cxn ang="0">
                  <a:pos x="2572" y="3558"/>
                </a:cxn>
                <a:cxn ang="0">
                  <a:pos x="2812" y="3435"/>
                </a:cxn>
                <a:cxn ang="0">
                  <a:pos x="3030" y="3280"/>
                </a:cxn>
                <a:cxn ang="0">
                  <a:pos x="3223" y="3097"/>
                </a:cxn>
                <a:cxn ang="0">
                  <a:pos x="3388" y="2887"/>
                </a:cxn>
                <a:cxn ang="0">
                  <a:pos x="3522" y="2653"/>
                </a:cxn>
                <a:cxn ang="0">
                  <a:pos x="3621" y="2402"/>
                </a:cxn>
                <a:cxn ang="0">
                  <a:pos x="3683" y="2134"/>
                </a:cxn>
                <a:cxn ang="0">
                  <a:pos x="3705" y="1852"/>
                </a:cxn>
                <a:cxn ang="0">
                  <a:pos x="3683" y="1571"/>
                </a:cxn>
                <a:cxn ang="0">
                  <a:pos x="3621" y="1302"/>
                </a:cxn>
                <a:cxn ang="0">
                  <a:pos x="3522" y="1051"/>
                </a:cxn>
                <a:cxn ang="0">
                  <a:pos x="3388" y="818"/>
                </a:cxn>
                <a:cxn ang="0">
                  <a:pos x="3223" y="608"/>
                </a:cxn>
                <a:cxn ang="0">
                  <a:pos x="3030" y="424"/>
                </a:cxn>
                <a:cxn ang="0">
                  <a:pos x="2812" y="269"/>
                </a:cxn>
                <a:cxn ang="0">
                  <a:pos x="2572" y="146"/>
                </a:cxn>
                <a:cxn ang="0">
                  <a:pos x="2315" y="59"/>
                </a:cxn>
                <a:cxn ang="0">
                  <a:pos x="2042" y="10"/>
                </a:cxn>
                <a:cxn ang="0">
                  <a:pos x="1758" y="3"/>
                </a:cxn>
                <a:cxn ang="0">
                  <a:pos x="1480" y="38"/>
                </a:cxn>
                <a:cxn ang="0">
                  <a:pos x="1217" y="113"/>
                </a:cxn>
                <a:cxn ang="0">
                  <a:pos x="972" y="224"/>
                </a:cxn>
                <a:cxn ang="0">
                  <a:pos x="746" y="369"/>
                </a:cxn>
                <a:cxn ang="0">
                  <a:pos x="545" y="544"/>
                </a:cxn>
                <a:cxn ang="0">
                  <a:pos x="369" y="745"/>
                </a:cxn>
                <a:cxn ang="0">
                  <a:pos x="225" y="971"/>
                </a:cxn>
                <a:cxn ang="0">
                  <a:pos x="113" y="1217"/>
                </a:cxn>
                <a:cxn ang="0">
                  <a:pos x="39" y="1480"/>
                </a:cxn>
                <a:cxn ang="0">
                  <a:pos x="3" y="1757"/>
                </a:cxn>
                <a:cxn ang="0">
                  <a:pos x="11" y="2041"/>
                </a:cxn>
                <a:cxn ang="0">
                  <a:pos x="59" y="2314"/>
                </a:cxn>
                <a:cxn ang="0">
                  <a:pos x="147" y="2572"/>
                </a:cxn>
                <a:cxn ang="0">
                  <a:pos x="269" y="2811"/>
                </a:cxn>
                <a:cxn ang="0">
                  <a:pos x="424" y="3029"/>
                </a:cxn>
                <a:cxn ang="0">
                  <a:pos x="609" y="3222"/>
                </a:cxn>
                <a:cxn ang="0">
                  <a:pos x="819" y="3387"/>
                </a:cxn>
                <a:cxn ang="0">
                  <a:pos x="1051" y="3521"/>
                </a:cxn>
                <a:cxn ang="0">
                  <a:pos x="1303" y="3620"/>
                </a:cxn>
                <a:cxn ang="0">
                  <a:pos x="1572" y="3683"/>
                </a:cxn>
                <a:cxn ang="0">
                  <a:pos x="1853" y="3704"/>
                </a:cxn>
              </a:cxnLst>
              <a:rect l="0" t="0" r="r" b="b"/>
              <a:pathLst>
                <a:path w="3705" h="3704">
                  <a:moveTo>
                    <a:pt x="1853" y="3704"/>
                  </a:moveTo>
                  <a:lnTo>
                    <a:pt x="1948" y="3702"/>
                  </a:lnTo>
                  <a:lnTo>
                    <a:pt x="2042" y="3695"/>
                  </a:lnTo>
                  <a:lnTo>
                    <a:pt x="2134" y="3683"/>
                  </a:lnTo>
                  <a:lnTo>
                    <a:pt x="2225" y="3666"/>
                  </a:lnTo>
                  <a:lnTo>
                    <a:pt x="2315" y="3646"/>
                  </a:lnTo>
                  <a:lnTo>
                    <a:pt x="2402" y="3620"/>
                  </a:lnTo>
                  <a:lnTo>
                    <a:pt x="2489" y="3591"/>
                  </a:lnTo>
                  <a:lnTo>
                    <a:pt x="2572" y="3558"/>
                  </a:lnTo>
                  <a:lnTo>
                    <a:pt x="2655" y="3521"/>
                  </a:lnTo>
                  <a:lnTo>
                    <a:pt x="2735" y="3480"/>
                  </a:lnTo>
                  <a:lnTo>
                    <a:pt x="2812" y="3435"/>
                  </a:lnTo>
                  <a:lnTo>
                    <a:pt x="2887" y="3387"/>
                  </a:lnTo>
                  <a:lnTo>
                    <a:pt x="2960" y="3335"/>
                  </a:lnTo>
                  <a:lnTo>
                    <a:pt x="3030" y="3280"/>
                  </a:lnTo>
                  <a:lnTo>
                    <a:pt x="3097" y="3222"/>
                  </a:lnTo>
                  <a:lnTo>
                    <a:pt x="3161" y="3161"/>
                  </a:lnTo>
                  <a:lnTo>
                    <a:pt x="3223" y="3097"/>
                  </a:lnTo>
                  <a:lnTo>
                    <a:pt x="3281" y="3029"/>
                  </a:lnTo>
                  <a:lnTo>
                    <a:pt x="3336" y="2959"/>
                  </a:lnTo>
                  <a:lnTo>
                    <a:pt x="3388" y="2887"/>
                  </a:lnTo>
                  <a:lnTo>
                    <a:pt x="3437" y="2811"/>
                  </a:lnTo>
                  <a:lnTo>
                    <a:pt x="3480" y="2734"/>
                  </a:lnTo>
                  <a:lnTo>
                    <a:pt x="3522" y="2653"/>
                  </a:lnTo>
                  <a:lnTo>
                    <a:pt x="3559" y="2572"/>
                  </a:lnTo>
                  <a:lnTo>
                    <a:pt x="3593" y="2487"/>
                  </a:lnTo>
                  <a:lnTo>
                    <a:pt x="3621" y="2402"/>
                  </a:lnTo>
                  <a:lnTo>
                    <a:pt x="3647" y="2314"/>
                  </a:lnTo>
                  <a:lnTo>
                    <a:pt x="3667" y="2224"/>
                  </a:lnTo>
                  <a:lnTo>
                    <a:pt x="3683" y="2134"/>
                  </a:lnTo>
                  <a:lnTo>
                    <a:pt x="3695" y="2041"/>
                  </a:lnTo>
                  <a:lnTo>
                    <a:pt x="3703" y="1947"/>
                  </a:lnTo>
                  <a:lnTo>
                    <a:pt x="3705" y="1852"/>
                  </a:lnTo>
                  <a:lnTo>
                    <a:pt x="3703" y="1757"/>
                  </a:lnTo>
                  <a:lnTo>
                    <a:pt x="3695" y="1663"/>
                  </a:lnTo>
                  <a:lnTo>
                    <a:pt x="3683" y="1571"/>
                  </a:lnTo>
                  <a:lnTo>
                    <a:pt x="3667" y="1480"/>
                  </a:lnTo>
                  <a:lnTo>
                    <a:pt x="3647" y="1390"/>
                  </a:lnTo>
                  <a:lnTo>
                    <a:pt x="3621" y="1302"/>
                  </a:lnTo>
                  <a:lnTo>
                    <a:pt x="3593" y="1217"/>
                  </a:lnTo>
                  <a:lnTo>
                    <a:pt x="3559" y="1132"/>
                  </a:lnTo>
                  <a:lnTo>
                    <a:pt x="3522" y="1051"/>
                  </a:lnTo>
                  <a:lnTo>
                    <a:pt x="3480" y="971"/>
                  </a:lnTo>
                  <a:lnTo>
                    <a:pt x="3437" y="893"/>
                  </a:lnTo>
                  <a:lnTo>
                    <a:pt x="3388" y="818"/>
                  </a:lnTo>
                  <a:lnTo>
                    <a:pt x="3336" y="745"/>
                  </a:lnTo>
                  <a:lnTo>
                    <a:pt x="3281" y="676"/>
                  </a:lnTo>
                  <a:lnTo>
                    <a:pt x="3223" y="608"/>
                  </a:lnTo>
                  <a:lnTo>
                    <a:pt x="3161" y="544"/>
                  </a:lnTo>
                  <a:lnTo>
                    <a:pt x="3097" y="482"/>
                  </a:lnTo>
                  <a:lnTo>
                    <a:pt x="3030" y="424"/>
                  </a:lnTo>
                  <a:lnTo>
                    <a:pt x="2960" y="369"/>
                  </a:lnTo>
                  <a:lnTo>
                    <a:pt x="2887" y="317"/>
                  </a:lnTo>
                  <a:lnTo>
                    <a:pt x="2812" y="269"/>
                  </a:lnTo>
                  <a:lnTo>
                    <a:pt x="2735" y="224"/>
                  </a:lnTo>
                  <a:lnTo>
                    <a:pt x="2655" y="183"/>
                  </a:lnTo>
                  <a:lnTo>
                    <a:pt x="2572" y="146"/>
                  </a:lnTo>
                  <a:lnTo>
                    <a:pt x="2489" y="113"/>
                  </a:lnTo>
                  <a:lnTo>
                    <a:pt x="2402" y="83"/>
                  </a:lnTo>
                  <a:lnTo>
                    <a:pt x="2315" y="59"/>
                  </a:lnTo>
                  <a:lnTo>
                    <a:pt x="2225" y="38"/>
                  </a:lnTo>
                  <a:lnTo>
                    <a:pt x="2134" y="21"/>
                  </a:lnTo>
                  <a:lnTo>
                    <a:pt x="2042" y="10"/>
                  </a:lnTo>
                  <a:lnTo>
                    <a:pt x="1948" y="3"/>
                  </a:lnTo>
                  <a:lnTo>
                    <a:pt x="1853" y="0"/>
                  </a:lnTo>
                  <a:lnTo>
                    <a:pt x="1758" y="3"/>
                  </a:lnTo>
                  <a:lnTo>
                    <a:pt x="1664" y="10"/>
                  </a:lnTo>
                  <a:lnTo>
                    <a:pt x="1572" y="21"/>
                  </a:lnTo>
                  <a:lnTo>
                    <a:pt x="1480" y="38"/>
                  </a:lnTo>
                  <a:lnTo>
                    <a:pt x="1391" y="59"/>
                  </a:lnTo>
                  <a:lnTo>
                    <a:pt x="1303" y="83"/>
                  </a:lnTo>
                  <a:lnTo>
                    <a:pt x="1217" y="113"/>
                  </a:lnTo>
                  <a:lnTo>
                    <a:pt x="1134" y="146"/>
                  </a:lnTo>
                  <a:lnTo>
                    <a:pt x="1051" y="183"/>
                  </a:lnTo>
                  <a:lnTo>
                    <a:pt x="972" y="224"/>
                  </a:lnTo>
                  <a:lnTo>
                    <a:pt x="894" y="269"/>
                  </a:lnTo>
                  <a:lnTo>
                    <a:pt x="819" y="317"/>
                  </a:lnTo>
                  <a:lnTo>
                    <a:pt x="746" y="369"/>
                  </a:lnTo>
                  <a:lnTo>
                    <a:pt x="676" y="424"/>
                  </a:lnTo>
                  <a:lnTo>
                    <a:pt x="609" y="482"/>
                  </a:lnTo>
                  <a:lnTo>
                    <a:pt x="545" y="544"/>
                  </a:lnTo>
                  <a:lnTo>
                    <a:pt x="483" y="608"/>
                  </a:lnTo>
                  <a:lnTo>
                    <a:pt x="424" y="676"/>
                  </a:lnTo>
                  <a:lnTo>
                    <a:pt x="369" y="745"/>
                  </a:lnTo>
                  <a:lnTo>
                    <a:pt x="318" y="818"/>
                  </a:lnTo>
                  <a:lnTo>
                    <a:pt x="269" y="893"/>
                  </a:lnTo>
                  <a:lnTo>
                    <a:pt x="225" y="971"/>
                  </a:lnTo>
                  <a:lnTo>
                    <a:pt x="184" y="1051"/>
                  </a:lnTo>
                  <a:lnTo>
                    <a:pt x="147" y="1132"/>
                  </a:lnTo>
                  <a:lnTo>
                    <a:pt x="113" y="1217"/>
                  </a:lnTo>
                  <a:lnTo>
                    <a:pt x="84" y="1302"/>
                  </a:lnTo>
                  <a:lnTo>
                    <a:pt x="59" y="1390"/>
                  </a:lnTo>
                  <a:lnTo>
                    <a:pt x="39" y="1480"/>
                  </a:lnTo>
                  <a:lnTo>
                    <a:pt x="22" y="1571"/>
                  </a:lnTo>
                  <a:lnTo>
                    <a:pt x="11" y="1663"/>
                  </a:lnTo>
                  <a:lnTo>
                    <a:pt x="3" y="1757"/>
                  </a:lnTo>
                  <a:lnTo>
                    <a:pt x="0" y="1852"/>
                  </a:lnTo>
                  <a:lnTo>
                    <a:pt x="3" y="1947"/>
                  </a:lnTo>
                  <a:lnTo>
                    <a:pt x="11" y="2041"/>
                  </a:lnTo>
                  <a:lnTo>
                    <a:pt x="22" y="2134"/>
                  </a:lnTo>
                  <a:lnTo>
                    <a:pt x="39" y="2224"/>
                  </a:lnTo>
                  <a:lnTo>
                    <a:pt x="59" y="2314"/>
                  </a:lnTo>
                  <a:lnTo>
                    <a:pt x="84" y="2402"/>
                  </a:lnTo>
                  <a:lnTo>
                    <a:pt x="113" y="2487"/>
                  </a:lnTo>
                  <a:lnTo>
                    <a:pt x="147" y="2572"/>
                  </a:lnTo>
                  <a:lnTo>
                    <a:pt x="184" y="2653"/>
                  </a:lnTo>
                  <a:lnTo>
                    <a:pt x="225" y="2734"/>
                  </a:lnTo>
                  <a:lnTo>
                    <a:pt x="269" y="2811"/>
                  </a:lnTo>
                  <a:lnTo>
                    <a:pt x="318" y="2887"/>
                  </a:lnTo>
                  <a:lnTo>
                    <a:pt x="369" y="2959"/>
                  </a:lnTo>
                  <a:lnTo>
                    <a:pt x="424" y="3029"/>
                  </a:lnTo>
                  <a:lnTo>
                    <a:pt x="483" y="3097"/>
                  </a:lnTo>
                  <a:lnTo>
                    <a:pt x="545" y="3161"/>
                  </a:lnTo>
                  <a:lnTo>
                    <a:pt x="609" y="3222"/>
                  </a:lnTo>
                  <a:lnTo>
                    <a:pt x="676" y="3280"/>
                  </a:lnTo>
                  <a:lnTo>
                    <a:pt x="746" y="3335"/>
                  </a:lnTo>
                  <a:lnTo>
                    <a:pt x="819" y="3387"/>
                  </a:lnTo>
                  <a:lnTo>
                    <a:pt x="894" y="3435"/>
                  </a:lnTo>
                  <a:lnTo>
                    <a:pt x="972" y="3480"/>
                  </a:lnTo>
                  <a:lnTo>
                    <a:pt x="1051" y="3521"/>
                  </a:lnTo>
                  <a:lnTo>
                    <a:pt x="1134" y="3558"/>
                  </a:lnTo>
                  <a:lnTo>
                    <a:pt x="1217" y="3591"/>
                  </a:lnTo>
                  <a:lnTo>
                    <a:pt x="1303" y="3620"/>
                  </a:lnTo>
                  <a:lnTo>
                    <a:pt x="1391" y="3646"/>
                  </a:lnTo>
                  <a:lnTo>
                    <a:pt x="1480" y="3666"/>
                  </a:lnTo>
                  <a:lnTo>
                    <a:pt x="1572" y="3683"/>
                  </a:lnTo>
                  <a:lnTo>
                    <a:pt x="1664" y="3695"/>
                  </a:lnTo>
                  <a:lnTo>
                    <a:pt x="1758" y="3702"/>
                  </a:lnTo>
                  <a:lnTo>
                    <a:pt x="1853" y="3704"/>
                  </a:lnTo>
                  <a:close/>
                </a:path>
              </a:pathLst>
            </a:custGeom>
            <a:solidFill>
              <a:srgbClr val="FF9900"/>
            </a:solidFill>
            <a:ln w="9525">
              <a:noFill/>
              <a:round/>
              <a:headEnd/>
              <a:tailEnd/>
            </a:ln>
          </p:spPr>
          <p:txBody>
            <a:bodyPr vert="horz" wrap="square" lIns="121920" tIns="60960" rIns="121920" bIns="60960" numCol="1" anchor="t" anchorCtr="0" compatLnSpc="1">
              <a:prstTxWarp prst="textNoShape">
                <a:avLst/>
              </a:prstTxWarp>
            </a:bodyPr>
            <a:lstStyle/>
            <a:p>
              <a:pPr fontAlgn="ctr">
                <a:defRPr/>
              </a:pPr>
              <a:endParaRPr lang="en-US" altLang="zh-CN" sz="1067" kern="0">
                <a:solidFill>
                  <a:srgbClr val="FFFFFF"/>
                </a:solidFill>
                <a:ea typeface="微软雅黑" pitchFamily="34" charset="-122"/>
                <a:cs typeface="Arial" panose="020B0604020202020204" pitchFamily="34" charset="0"/>
              </a:endParaRPr>
            </a:p>
          </p:txBody>
        </p:sp>
        <p:sp>
          <p:nvSpPr>
            <p:cNvPr id="124" name="Freeform 7"/>
            <p:cNvSpPr>
              <a:spLocks/>
            </p:cNvSpPr>
            <p:nvPr/>
          </p:nvSpPr>
          <p:spPr bwMode="auto">
            <a:xfrm>
              <a:off x="1952962" y="1309675"/>
              <a:ext cx="720000" cy="720000"/>
            </a:xfrm>
            <a:custGeom>
              <a:avLst/>
              <a:gdLst/>
              <a:ahLst/>
              <a:cxnLst>
                <a:cxn ang="0">
                  <a:pos x="2042" y="3695"/>
                </a:cxn>
                <a:cxn ang="0">
                  <a:pos x="2315" y="3646"/>
                </a:cxn>
                <a:cxn ang="0">
                  <a:pos x="2572" y="3558"/>
                </a:cxn>
                <a:cxn ang="0">
                  <a:pos x="2812" y="3435"/>
                </a:cxn>
                <a:cxn ang="0">
                  <a:pos x="3030" y="3280"/>
                </a:cxn>
                <a:cxn ang="0">
                  <a:pos x="3223" y="3097"/>
                </a:cxn>
                <a:cxn ang="0">
                  <a:pos x="3388" y="2887"/>
                </a:cxn>
                <a:cxn ang="0">
                  <a:pos x="3522" y="2653"/>
                </a:cxn>
                <a:cxn ang="0">
                  <a:pos x="3621" y="2402"/>
                </a:cxn>
                <a:cxn ang="0">
                  <a:pos x="3683" y="2134"/>
                </a:cxn>
                <a:cxn ang="0">
                  <a:pos x="3705" y="1852"/>
                </a:cxn>
                <a:cxn ang="0">
                  <a:pos x="3683" y="1571"/>
                </a:cxn>
                <a:cxn ang="0">
                  <a:pos x="3621" y="1302"/>
                </a:cxn>
                <a:cxn ang="0">
                  <a:pos x="3522" y="1051"/>
                </a:cxn>
                <a:cxn ang="0">
                  <a:pos x="3388" y="818"/>
                </a:cxn>
                <a:cxn ang="0">
                  <a:pos x="3223" y="608"/>
                </a:cxn>
                <a:cxn ang="0">
                  <a:pos x="3030" y="424"/>
                </a:cxn>
                <a:cxn ang="0">
                  <a:pos x="2812" y="269"/>
                </a:cxn>
                <a:cxn ang="0">
                  <a:pos x="2572" y="146"/>
                </a:cxn>
                <a:cxn ang="0">
                  <a:pos x="2315" y="59"/>
                </a:cxn>
                <a:cxn ang="0">
                  <a:pos x="2042" y="10"/>
                </a:cxn>
                <a:cxn ang="0">
                  <a:pos x="1758" y="3"/>
                </a:cxn>
                <a:cxn ang="0">
                  <a:pos x="1480" y="38"/>
                </a:cxn>
                <a:cxn ang="0">
                  <a:pos x="1217" y="113"/>
                </a:cxn>
                <a:cxn ang="0">
                  <a:pos x="972" y="224"/>
                </a:cxn>
                <a:cxn ang="0">
                  <a:pos x="746" y="369"/>
                </a:cxn>
                <a:cxn ang="0">
                  <a:pos x="545" y="544"/>
                </a:cxn>
                <a:cxn ang="0">
                  <a:pos x="369" y="745"/>
                </a:cxn>
                <a:cxn ang="0">
                  <a:pos x="225" y="971"/>
                </a:cxn>
                <a:cxn ang="0">
                  <a:pos x="113" y="1217"/>
                </a:cxn>
                <a:cxn ang="0">
                  <a:pos x="39" y="1480"/>
                </a:cxn>
                <a:cxn ang="0">
                  <a:pos x="3" y="1757"/>
                </a:cxn>
                <a:cxn ang="0">
                  <a:pos x="11" y="2041"/>
                </a:cxn>
                <a:cxn ang="0">
                  <a:pos x="59" y="2314"/>
                </a:cxn>
                <a:cxn ang="0">
                  <a:pos x="147" y="2572"/>
                </a:cxn>
                <a:cxn ang="0">
                  <a:pos x="269" y="2811"/>
                </a:cxn>
                <a:cxn ang="0">
                  <a:pos x="424" y="3029"/>
                </a:cxn>
                <a:cxn ang="0">
                  <a:pos x="609" y="3222"/>
                </a:cxn>
                <a:cxn ang="0">
                  <a:pos x="819" y="3387"/>
                </a:cxn>
                <a:cxn ang="0">
                  <a:pos x="1051" y="3521"/>
                </a:cxn>
                <a:cxn ang="0">
                  <a:pos x="1303" y="3620"/>
                </a:cxn>
                <a:cxn ang="0">
                  <a:pos x="1572" y="3683"/>
                </a:cxn>
                <a:cxn ang="0">
                  <a:pos x="1853" y="3704"/>
                </a:cxn>
              </a:cxnLst>
              <a:rect l="0" t="0" r="r" b="b"/>
              <a:pathLst>
                <a:path w="3705" h="3704">
                  <a:moveTo>
                    <a:pt x="1853" y="3704"/>
                  </a:moveTo>
                  <a:lnTo>
                    <a:pt x="1948" y="3702"/>
                  </a:lnTo>
                  <a:lnTo>
                    <a:pt x="2042" y="3695"/>
                  </a:lnTo>
                  <a:lnTo>
                    <a:pt x="2134" y="3683"/>
                  </a:lnTo>
                  <a:lnTo>
                    <a:pt x="2225" y="3666"/>
                  </a:lnTo>
                  <a:lnTo>
                    <a:pt x="2315" y="3646"/>
                  </a:lnTo>
                  <a:lnTo>
                    <a:pt x="2402" y="3620"/>
                  </a:lnTo>
                  <a:lnTo>
                    <a:pt x="2489" y="3591"/>
                  </a:lnTo>
                  <a:lnTo>
                    <a:pt x="2572" y="3558"/>
                  </a:lnTo>
                  <a:lnTo>
                    <a:pt x="2655" y="3521"/>
                  </a:lnTo>
                  <a:lnTo>
                    <a:pt x="2735" y="3480"/>
                  </a:lnTo>
                  <a:lnTo>
                    <a:pt x="2812" y="3435"/>
                  </a:lnTo>
                  <a:lnTo>
                    <a:pt x="2887" y="3387"/>
                  </a:lnTo>
                  <a:lnTo>
                    <a:pt x="2960" y="3335"/>
                  </a:lnTo>
                  <a:lnTo>
                    <a:pt x="3030" y="3280"/>
                  </a:lnTo>
                  <a:lnTo>
                    <a:pt x="3097" y="3222"/>
                  </a:lnTo>
                  <a:lnTo>
                    <a:pt x="3161" y="3161"/>
                  </a:lnTo>
                  <a:lnTo>
                    <a:pt x="3223" y="3097"/>
                  </a:lnTo>
                  <a:lnTo>
                    <a:pt x="3281" y="3029"/>
                  </a:lnTo>
                  <a:lnTo>
                    <a:pt x="3336" y="2959"/>
                  </a:lnTo>
                  <a:lnTo>
                    <a:pt x="3388" y="2887"/>
                  </a:lnTo>
                  <a:lnTo>
                    <a:pt x="3437" y="2811"/>
                  </a:lnTo>
                  <a:lnTo>
                    <a:pt x="3480" y="2734"/>
                  </a:lnTo>
                  <a:lnTo>
                    <a:pt x="3522" y="2653"/>
                  </a:lnTo>
                  <a:lnTo>
                    <a:pt x="3559" y="2572"/>
                  </a:lnTo>
                  <a:lnTo>
                    <a:pt x="3593" y="2487"/>
                  </a:lnTo>
                  <a:lnTo>
                    <a:pt x="3621" y="2402"/>
                  </a:lnTo>
                  <a:lnTo>
                    <a:pt x="3647" y="2314"/>
                  </a:lnTo>
                  <a:lnTo>
                    <a:pt x="3667" y="2224"/>
                  </a:lnTo>
                  <a:lnTo>
                    <a:pt x="3683" y="2134"/>
                  </a:lnTo>
                  <a:lnTo>
                    <a:pt x="3695" y="2041"/>
                  </a:lnTo>
                  <a:lnTo>
                    <a:pt x="3703" y="1947"/>
                  </a:lnTo>
                  <a:lnTo>
                    <a:pt x="3705" y="1852"/>
                  </a:lnTo>
                  <a:lnTo>
                    <a:pt x="3703" y="1757"/>
                  </a:lnTo>
                  <a:lnTo>
                    <a:pt x="3695" y="1663"/>
                  </a:lnTo>
                  <a:lnTo>
                    <a:pt x="3683" y="1571"/>
                  </a:lnTo>
                  <a:lnTo>
                    <a:pt x="3667" y="1480"/>
                  </a:lnTo>
                  <a:lnTo>
                    <a:pt x="3647" y="1390"/>
                  </a:lnTo>
                  <a:lnTo>
                    <a:pt x="3621" y="1302"/>
                  </a:lnTo>
                  <a:lnTo>
                    <a:pt x="3593" y="1217"/>
                  </a:lnTo>
                  <a:lnTo>
                    <a:pt x="3559" y="1132"/>
                  </a:lnTo>
                  <a:lnTo>
                    <a:pt x="3522" y="1051"/>
                  </a:lnTo>
                  <a:lnTo>
                    <a:pt x="3480" y="971"/>
                  </a:lnTo>
                  <a:lnTo>
                    <a:pt x="3437" y="893"/>
                  </a:lnTo>
                  <a:lnTo>
                    <a:pt x="3388" y="818"/>
                  </a:lnTo>
                  <a:lnTo>
                    <a:pt x="3336" y="745"/>
                  </a:lnTo>
                  <a:lnTo>
                    <a:pt x="3281" y="676"/>
                  </a:lnTo>
                  <a:lnTo>
                    <a:pt x="3223" y="608"/>
                  </a:lnTo>
                  <a:lnTo>
                    <a:pt x="3161" y="544"/>
                  </a:lnTo>
                  <a:lnTo>
                    <a:pt x="3097" y="482"/>
                  </a:lnTo>
                  <a:lnTo>
                    <a:pt x="3030" y="424"/>
                  </a:lnTo>
                  <a:lnTo>
                    <a:pt x="2960" y="369"/>
                  </a:lnTo>
                  <a:lnTo>
                    <a:pt x="2887" y="317"/>
                  </a:lnTo>
                  <a:lnTo>
                    <a:pt x="2812" y="269"/>
                  </a:lnTo>
                  <a:lnTo>
                    <a:pt x="2735" y="224"/>
                  </a:lnTo>
                  <a:lnTo>
                    <a:pt x="2655" y="183"/>
                  </a:lnTo>
                  <a:lnTo>
                    <a:pt x="2572" y="146"/>
                  </a:lnTo>
                  <a:lnTo>
                    <a:pt x="2489" y="113"/>
                  </a:lnTo>
                  <a:lnTo>
                    <a:pt x="2402" y="83"/>
                  </a:lnTo>
                  <a:lnTo>
                    <a:pt x="2315" y="59"/>
                  </a:lnTo>
                  <a:lnTo>
                    <a:pt x="2225" y="38"/>
                  </a:lnTo>
                  <a:lnTo>
                    <a:pt x="2134" y="21"/>
                  </a:lnTo>
                  <a:lnTo>
                    <a:pt x="2042" y="10"/>
                  </a:lnTo>
                  <a:lnTo>
                    <a:pt x="1948" y="3"/>
                  </a:lnTo>
                  <a:lnTo>
                    <a:pt x="1853" y="0"/>
                  </a:lnTo>
                  <a:lnTo>
                    <a:pt x="1758" y="3"/>
                  </a:lnTo>
                  <a:lnTo>
                    <a:pt x="1664" y="10"/>
                  </a:lnTo>
                  <a:lnTo>
                    <a:pt x="1572" y="21"/>
                  </a:lnTo>
                  <a:lnTo>
                    <a:pt x="1480" y="38"/>
                  </a:lnTo>
                  <a:lnTo>
                    <a:pt x="1391" y="59"/>
                  </a:lnTo>
                  <a:lnTo>
                    <a:pt x="1303" y="83"/>
                  </a:lnTo>
                  <a:lnTo>
                    <a:pt x="1217" y="113"/>
                  </a:lnTo>
                  <a:lnTo>
                    <a:pt x="1134" y="146"/>
                  </a:lnTo>
                  <a:lnTo>
                    <a:pt x="1051" y="183"/>
                  </a:lnTo>
                  <a:lnTo>
                    <a:pt x="972" y="224"/>
                  </a:lnTo>
                  <a:lnTo>
                    <a:pt x="894" y="269"/>
                  </a:lnTo>
                  <a:lnTo>
                    <a:pt x="819" y="317"/>
                  </a:lnTo>
                  <a:lnTo>
                    <a:pt x="746" y="369"/>
                  </a:lnTo>
                  <a:lnTo>
                    <a:pt x="676" y="424"/>
                  </a:lnTo>
                  <a:lnTo>
                    <a:pt x="609" y="482"/>
                  </a:lnTo>
                  <a:lnTo>
                    <a:pt x="545" y="544"/>
                  </a:lnTo>
                  <a:lnTo>
                    <a:pt x="483" y="608"/>
                  </a:lnTo>
                  <a:lnTo>
                    <a:pt x="424" y="676"/>
                  </a:lnTo>
                  <a:lnTo>
                    <a:pt x="369" y="745"/>
                  </a:lnTo>
                  <a:lnTo>
                    <a:pt x="318" y="818"/>
                  </a:lnTo>
                  <a:lnTo>
                    <a:pt x="269" y="893"/>
                  </a:lnTo>
                  <a:lnTo>
                    <a:pt x="225" y="971"/>
                  </a:lnTo>
                  <a:lnTo>
                    <a:pt x="184" y="1051"/>
                  </a:lnTo>
                  <a:lnTo>
                    <a:pt x="147" y="1132"/>
                  </a:lnTo>
                  <a:lnTo>
                    <a:pt x="113" y="1217"/>
                  </a:lnTo>
                  <a:lnTo>
                    <a:pt x="84" y="1302"/>
                  </a:lnTo>
                  <a:lnTo>
                    <a:pt x="59" y="1390"/>
                  </a:lnTo>
                  <a:lnTo>
                    <a:pt x="39" y="1480"/>
                  </a:lnTo>
                  <a:lnTo>
                    <a:pt x="22" y="1571"/>
                  </a:lnTo>
                  <a:lnTo>
                    <a:pt x="11" y="1663"/>
                  </a:lnTo>
                  <a:lnTo>
                    <a:pt x="3" y="1757"/>
                  </a:lnTo>
                  <a:lnTo>
                    <a:pt x="0" y="1852"/>
                  </a:lnTo>
                  <a:lnTo>
                    <a:pt x="3" y="1947"/>
                  </a:lnTo>
                  <a:lnTo>
                    <a:pt x="11" y="2041"/>
                  </a:lnTo>
                  <a:lnTo>
                    <a:pt x="22" y="2134"/>
                  </a:lnTo>
                  <a:lnTo>
                    <a:pt x="39" y="2224"/>
                  </a:lnTo>
                  <a:lnTo>
                    <a:pt x="59" y="2314"/>
                  </a:lnTo>
                  <a:lnTo>
                    <a:pt x="84" y="2402"/>
                  </a:lnTo>
                  <a:lnTo>
                    <a:pt x="113" y="2487"/>
                  </a:lnTo>
                  <a:lnTo>
                    <a:pt x="147" y="2572"/>
                  </a:lnTo>
                  <a:lnTo>
                    <a:pt x="184" y="2653"/>
                  </a:lnTo>
                  <a:lnTo>
                    <a:pt x="225" y="2734"/>
                  </a:lnTo>
                  <a:lnTo>
                    <a:pt x="269" y="2811"/>
                  </a:lnTo>
                  <a:lnTo>
                    <a:pt x="318" y="2887"/>
                  </a:lnTo>
                  <a:lnTo>
                    <a:pt x="369" y="2959"/>
                  </a:lnTo>
                  <a:lnTo>
                    <a:pt x="424" y="3029"/>
                  </a:lnTo>
                  <a:lnTo>
                    <a:pt x="483" y="3097"/>
                  </a:lnTo>
                  <a:lnTo>
                    <a:pt x="545" y="3161"/>
                  </a:lnTo>
                  <a:lnTo>
                    <a:pt x="609" y="3222"/>
                  </a:lnTo>
                  <a:lnTo>
                    <a:pt x="676" y="3280"/>
                  </a:lnTo>
                  <a:lnTo>
                    <a:pt x="746" y="3335"/>
                  </a:lnTo>
                  <a:lnTo>
                    <a:pt x="819" y="3387"/>
                  </a:lnTo>
                  <a:lnTo>
                    <a:pt x="894" y="3435"/>
                  </a:lnTo>
                  <a:lnTo>
                    <a:pt x="972" y="3480"/>
                  </a:lnTo>
                  <a:lnTo>
                    <a:pt x="1051" y="3521"/>
                  </a:lnTo>
                  <a:lnTo>
                    <a:pt x="1134" y="3558"/>
                  </a:lnTo>
                  <a:lnTo>
                    <a:pt x="1217" y="3591"/>
                  </a:lnTo>
                  <a:lnTo>
                    <a:pt x="1303" y="3620"/>
                  </a:lnTo>
                  <a:lnTo>
                    <a:pt x="1391" y="3646"/>
                  </a:lnTo>
                  <a:lnTo>
                    <a:pt x="1480" y="3666"/>
                  </a:lnTo>
                  <a:lnTo>
                    <a:pt x="1572" y="3683"/>
                  </a:lnTo>
                  <a:lnTo>
                    <a:pt x="1664" y="3695"/>
                  </a:lnTo>
                  <a:lnTo>
                    <a:pt x="1758" y="3702"/>
                  </a:lnTo>
                  <a:lnTo>
                    <a:pt x="1853" y="3704"/>
                  </a:lnTo>
                  <a:close/>
                </a:path>
              </a:pathLst>
            </a:custGeom>
            <a:solidFill>
              <a:schemeClr val="bg1">
                <a:lumMod val="65000"/>
              </a:schemeClr>
            </a:solidFill>
            <a:ln w="9525">
              <a:noFill/>
              <a:round/>
              <a:headEnd/>
              <a:tailEnd/>
            </a:ln>
          </p:spPr>
          <p:txBody>
            <a:bodyPr vert="horz" wrap="square" lIns="121920" tIns="60960" rIns="121920" bIns="60960" numCol="1" anchor="t" anchorCtr="0" compatLnSpc="1">
              <a:prstTxWarp prst="textNoShape">
                <a:avLst/>
              </a:prstTxWarp>
            </a:bodyPr>
            <a:lstStyle/>
            <a:p>
              <a:pPr fontAlgn="ctr">
                <a:defRPr/>
              </a:pPr>
              <a:endParaRPr lang="en-US" altLang="zh-CN" sz="1067" b="1" kern="0" dirty="0">
                <a:solidFill>
                  <a:srgbClr val="FFFFFF"/>
                </a:solidFill>
                <a:ea typeface="微软雅黑" pitchFamily="34" charset="-122"/>
                <a:cs typeface="Arial" panose="020B0604020202020204" pitchFamily="34" charset="0"/>
              </a:endParaRPr>
            </a:p>
          </p:txBody>
        </p:sp>
        <p:pic>
          <p:nvPicPr>
            <p:cNvPr id="125" name="Picture 5" descr="F:\PIC\16：10_PPT_pic\ICOS\Categories-preferences-other-icon.png"/>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025323" y="1385117"/>
              <a:ext cx="487680" cy="487680"/>
            </a:xfrm>
            <a:prstGeom prst="rect">
              <a:avLst/>
            </a:prstGeom>
            <a:noFill/>
          </p:spPr>
        </p:pic>
        <p:pic>
          <p:nvPicPr>
            <p:cNvPr id="126" name="Picture 2" descr="F:\PIC\16：10_PPT_pic\ICOS\Synchronize-icon.png"/>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2057489" y="1427649"/>
              <a:ext cx="487680" cy="487680"/>
            </a:xfrm>
            <a:prstGeom prst="rect">
              <a:avLst/>
            </a:prstGeom>
            <a:noFill/>
          </p:spPr>
        </p:pic>
        <p:sp>
          <p:nvSpPr>
            <p:cNvPr id="127" name="矩形 126"/>
            <p:cNvSpPr/>
            <p:nvPr/>
          </p:nvSpPr>
          <p:spPr>
            <a:xfrm>
              <a:off x="-11617" y="1962626"/>
              <a:ext cx="1516191" cy="930341"/>
            </a:xfrm>
            <a:prstGeom prst="rect">
              <a:avLst/>
            </a:prstGeom>
          </p:spPr>
          <p:txBody>
            <a:bodyPr wrap="square">
              <a:spAutoFit/>
            </a:bodyPr>
            <a:lstStyle/>
            <a:p>
              <a:pPr algn="ctr" fontAlgn="ctr"/>
              <a:r>
                <a:rPr lang="en-US" altLang="zh-CN" sz="1067" dirty="0">
                  <a:solidFill>
                    <a:srgbClr val="000000"/>
                  </a:solidFill>
                  <a:ea typeface="微软雅黑" pitchFamily="34" charset="-122"/>
                  <a:cs typeface="Arial" panose="020B0604020202020204" pitchFamily="34" charset="0"/>
                </a:rPr>
                <a:t>Hot swapping of full series of cards</a:t>
              </a:r>
            </a:p>
          </p:txBody>
        </p:sp>
        <p:sp>
          <p:nvSpPr>
            <p:cNvPr id="128" name="矩形 127"/>
            <p:cNvSpPr/>
            <p:nvPr/>
          </p:nvSpPr>
          <p:spPr>
            <a:xfrm>
              <a:off x="1631187" y="585732"/>
              <a:ext cx="2083548" cy="669176"/>
            </a:xfrm>
            <a:prstGeom prst="rect">
              <a:avLst/>
            </a:prstGeom>
          </p:spPr>
          <p:txBody>
            <a:bodyPr wrap="none">
              <a:spAutoFit/>
            </a:bodyPr>
            <a:lstStyle/>
            <a:p>
              <a:pPr algn="ctr" fontAlgn="ctr"/>
              <a:r>
                <a:rPr lang="en-US" altLang="zh-CN" sz="1067" dirty="0">
                  <a:solidFill>
                    <a:srgbClr val="000000"/>
                  </a:solidFill>
                  <a:ea typeface="微软雅黑" pitchFamily="34" charset="-122"/>
                  <a:cs typeface="Arial" panose="020B0604020202020204" pitchFamily="34" charset="0"/>
                </a:rPr>
                <a:t>Dual SRUs</a:t>
              </a:r>
            </a:p>
            <a:p>
              <a:pPr algn="ctr" fontAlgn="ctr"/>
              <a:r>
                <a:rPr lang="en-US" altLang="zh-CN" sz="1067" dirty="0">
                  <a:solidFill>
                    <a:srgbClr val="000000"/>
                  </a:solidFill>
                  <a:ea typeface="微软雅黑" pitchFamily="34" charset="-122"/>
                  <a:cs typeface="Arial" panose="020B0604020202020204" pitchFamily="34" charset="0"/>
                </a:rPr>
                <a:t>Nonstop forwarding</a:t>
              </a:r>
            </a:p>
          </p:txBody>
        </p:sp>
        <p:sp>
          <p:nvSpPr>
            <p:cNvPr id="129" name="矩形 128"/>
            <p:cNvSpPr/>
            <p:nvPr/>
          </p:nvSpPr>
          <p:spPr>
            <a:xfrm>
              <a:off x="2064689" y="2293811"/>
              <a:ext cx="1655471" cy="930341"/>
            </a:xfrm>
            <a:prstGeom prst="rect">
              <a:avLst/>
            </a:prstGeom>
          </p:spPr>
          <p:txBody>
            <a:bodyPr wrap="square">
              <a:spAutoFit/>
            </a:bodyPr>
            <a:lstStyle/>
            <a:p>
              <a:pPr algn="ctr" fontAlgn="ctr"/>
              <a:r>
                <a:rPr lang="en-US" altLang="zh-CN" sz="1067" dirty="0">
                  <a:solidFill>
                    <a:srgbClr val="000000"/>
                  </a:solidFill>
                  <a:ea typeface="微软雅黑" pitchFamily="34" charset="-122"/>
                  <a:cs typeface="Arial" panose="020B0604020202020204" pitchFamily="34" charset="0"/>
                </a:rPr>
                <a:t>Redundancy design of key components</a:t>
              </a:r>
            </a:p>
          </p:txBody>
        </p:sp>
        <p:pic>
          <p:nvPicPr>
            <p:cNvPr id="130" name="图片 129" descr="04-Front_right 30°down 15°.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1588159" y="2452231"/>
              <a:ext cx="365827" cy="148714"/>
            </a:xfrm>
            <a:prstGeom prst="rect">
              <a:avLst/>
            </a:prstGeom>
          </p:spPr>
        </p:pic>
        <p:pic>
          <p:nvPicPr>
            <p:cNvPr id="131" name="图片 130" descr="04-Front_right 30°down 15°_副本_副本.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1615596" y="2637017"/>
              <a:ext cx="319499" cy="425732"/>
            </a:xfrm>
            <a:prstGeom prst="rect">
              <a:avLst/>
            </a:prstGeom>
          </p:spPr>
        </p:pic>
      </p:grpSp>
      <p:grpSp>
        <p:nvGrpSpPr>
          <p:cNvPr id="132" name="组合 104"/>
          <p:cNvGrpSpPr/>
          <p:nvPr/>
        </p:nvGrpSpPr>
        <p:grpSpPr>
          <a:xfrm>
            <a:off x="4345714" y="3069059"/>
            <a:ext cx="1825021" cy="1470216"/>
            <a:chOff x="5961505" y="701101"/>
            <a:chExt cx="2526078" cy="2006937"/>
          </a:xfrm>
        </p:grpSpPr>
        <p:pic>
          <p:nvPicPr>
            <p:cNvPr id="133" name="Picture 455" descr="图片234"/>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5961505" y="1349480"/>
              <a:ext cx="458761" cy="424309"/>
            </a:xfrm>
            <a:prstGeom prst="rect">
              <a:avLst/>
            </a:prstGeom>
            <a:noFill/>
          </p:spPr>
        </p:pic>
        <p:grpSp>
          <p:nvGrpSpPr>
            <p:cNvPr id="134" name="组合 189"/>
            <p:cNvGrpSpPr>
              <a:grpSpLocks noChangeAspect="1"/>
            </p:cNvGrpSpPr>
            <p:nvPr/>
          </p:nvGrpSpPr>
          <p:grpSpPr>
            <a:xfrm rot="16200000">
              <a:off x="6442767" y="1519548"/>
              <a:ext cx="416939" cy="428903"/>
              <a:chOff x="13708599" y="2825750"/>
              <a:chExt cx="353476" cy="368420"/>
            </a:xfrm>
            <a:solidFill>
              <a:srgbClr val="00B0F0"/>
            </a:solidFill>
          </p:grpSpPr>
          <p:sp>
            <p:nvSpPr>
              <p:cNvPr id="154" name="Freeform 24"/>
              <p:cNvSpPr>
                <a:spLocks/>
              </p:cNvSpPr>
              <p:nvPr/>
            </p:nvSpPr>
            <p:spPr bwMode="auto">
              <a:xfrm>
                <a:off x="13804900" y="3019425"/>
                <a:ext cx="79375" cy="79375"/>
              </a:xfrm>
              <a:custGeom>
                <a:avLst/>
                <a:gdLst/>
                <a:ahLst/>
                <a:cxnLst>
                  <a:cxn ang="0">
                    <a:pos x="50" y="18"/>
                  </a:cxn>
                  <a:cxn ang="0">
                    <a:pos x="18" y="50"/>
                  </a:cxn>
                  <a:cxn ang="0">
                    <a:pos x="0" y="30"/>
                  </a:cxn>
                  <a:cxn ang="0">
                    <a:pos x="32" y="0"/>
                  </a:cxn>
                  <a:cxn ang="0">
                    <a:pos x="50" y="18"/>
                  </a:cxn>
                </a:cxnLst>
                <a:rect l="0" t="0" r="r" b="b"/>
                <a:pathLst>
                  <a:path w="50" h="50">
                    <a:moveTo>
                      <a:pt x="50" y="18"/>
                    </a:moveTo>
                    <a:lnTo>
                      <a:pt x="18" y="50"/>
                    </a:lnTo>
                    <a:lnTo>
                      <a:pt x="0" y="30"/>
                    </a:lnTo>
                    <a:lnTo>
                      <a:pt x="32" y="0"/>
                    </a:lnTo>
                    <a:lnTo>
                      <a:pt x="50" y="18"/>
                    </a:lnTo>
                    <a:close/>
                  </a:path>
                </a:pathLst>
              </a:custGeom>
              <a:grpFill/>
              <a:ln w="9525">
                <a:noFill/>
                <a:round/>
                <a:headEnd/>
                <a:tailEnd/>
              </a:ln>
            </p:spPr>
            <p:txBody>
              <a:bodyPr/>
              <a:lstStyle/>
              <a:p>
                <a:pPr defTabSz="914133" fontAlgn="ctr">
                  <a:buClr>
                    <a:srgbClr val="CC9900"/>
                  </a:buClr>
                  <a:buFont typeface="Wingdings" pitchFamily="2" charset="2"/>
                  <a:buChar char="n"/>
                  <a:defRPr/>
                </a:pPr>
                <a:endParaRPr lang="en-US" altLang="zh-CN" sz="1400" b="1" dirty="0">
                  <a:solidFill>
                    <a:srgbClr val="000000"/>
                  </a:solidFill>
                  <a:cs typeface="Arial" panose="020B0604020202020204" pitchFamily="34" charset="0"/>
                </a:endParaRPr>
              </a:p>
            </p:txBody>
          </p:sp>
          <p:sp>
            <p:nvSpPr>
              <p:cNvPr id="155" name="Freeform 25"/>
              <p:cNvSpPr>
                <a:spLocks noEditPoints="1"/>
              </p:cNvSpPr>
              <p:nvPr/>
            </p:nvSpPr>
            <p:spPr bwMode="auto">
              <a:xfrm>
                <a:off x="13808075" y="2825750"/>
                <a:ext cx="254000" cy="254000"/>
              </a:xfrm>
              <a:custGeom>
                <a:avLst/>
                <a:gdLst/>
                <a:ahLst/>
                <a:cxnLst>
                  <a:cxn ang="0">
                    <a:pos x="80" y="0"/>
                  </a:cxn>
                  <a:cxn ang="0">
                    <a:pos x="50" y="8"/>
                  </a:cxn>
                  <a:cxn ang="0">
                    <a:pos x="24" y="24"/>
                  </a:cxn>
                  <a:cxn ang="0">
                    <a:pos x="6" y="50"/>
                  </a:cxn>
                  <a:cxn ang="0">
                    <a:pos x="0" y="80"/>
                  </a:cxn>
                  <a:cxn ang="0">
                    <a:pos x="2" y="96"/>
                  </a:cxn>
                  <a:cxn ang="0">
                    <a:pos x="14" y="126"/>
                  </a:cxn>
                  <a:cxn ang="0">
                    <a:pos x="36" y="148"/>
                  </a:cxn>
                  <a:cxn ang="0">
                    <a:pos x="64" y="160"/>
                  </a:cxn>
                  <a:cxn ang="0">
                    <a:pos x="80" y="160"/>
                  </a:cxn>
                  <a:cxn ang="0">
                    <a:pos x="112" y="154"/>
                  </a:cxn>
                  <a:cxn ang="0">
                    <a:pos x="136" y="138"/>
                  </a:cxn>
                  <a:cxn ang="0">
                    <a:pos x="154" y="112"/>
                  </a:cxn>
                  <a:cxn ang="0">
                    <a:pos x="160" y="80"/>
                  </a:cxn>
                  <a:cxn ang="0">
                    <a:pos x="158" y="64"/>
                  </a:cxn>
                  <a:cxn ang="0">
                    <a:pos x="146" y="36"/>
                  </a:cxn>
                  <a:cxn ang="0">
                    <a:pos x="126" y="14"/>
                  </a:cxn>
                  <a:cxn ang="0">
                    <a:pos x="96" y="2"/>
                  </a:cxn>
                  <a:cxn ang="0">
                    <a:pos x="80" y="0"/>
                  </a:cxn>
                  <a:cxn ang="0">
                    <a:pos x="80" y="138"/>
                  </a:cxn>
                  <a:cxn ang="0">
                    <a:pos x="58" y="134"/>
                  </a:cxn>
                  <a:cxn ang="0">
                    <a:pos x="40" y="122"/>
                  </a:cxn>
                  <a:cxn ang="0">
                    <a:pos x="28" y="102"/>
                  </a:cxn>
                  <a:cxn ang="0">
                    <a:pos x="24" y="80"/>
                  </a:cxn>
                  <a:cxn ang="0">
                    <a:pos x="24" y="70"/>
                  </a:cxn>
                  <a:cxn ang="0">
                    <a:pos x="32" y="48"/>
                  </a:cxn>
                  <a:cxn ang="0">
                    <a:pos x="48" y="34"/>
                  </a:cxn>
                  <a:cxn ang="0">
                    <a:pos x="68" y="24"/>
                  </a:cxn>
                  <a:cxn ang="0">
                    <a:pos x="80" y="24"/>
                  </a:cxn>
                  <a:cxn ang="0">
                    <a:pos x="102" y="28"/>
                  </a:cxn>
                  <a:cxn ang="0">
                    <a:pos x="120" y="40"/>
                  </a:cxn>
                  <a:cxn ang="0">
                    <a:pos x="134" y="58"/>
                  </a:cxn>
                  <a:cxn ang="0">
                    <a:pos x="138" y="80"/>
                  </a:cxn>
                  <a:cxn ang="0">
                    <a:pos x="136" y="92"/>
                  </a:cxn>
                  <a:cxn ang="0">
                    <a:pos x="128" y="112"/>
                  </a:cxn>
                  <a:cxn ang="0">
                    <a:pos x="112" y="128"/>
                  </a:cxn>
                  <a:cxn ang="0">
                    <a:pos x="92" y="136"/>
                  </a:cxn>
                  <a:cxn ang="0">
                    <a:pos x="80" y="138"/>
                  </a:cxn>
                </a:cxnLst>
                <a:rect l="0" t="0" r="r" b="b"/>
                <a:pathLst>
                  <a:path w="160" h="160">
                    <a:moveTo>
                      <a:pt x="80" y="0"/>
                    </a:moveTo>
                    <a:lnTo>
                      <a:pt x="80" y="0"/>
                    </a:lnTo>
                    <a:lnTo>
                      <a:pt x="64" y="2"/>
                    </a:lnTo>
                    <a:lnTo>
                      <a:pt x="50" y="8"/>
                    </a:lnTo>
                    <a:lnTo>
                      <a:pt x="36" y="14"/>
                    </a:lnTo>
                    <a:lnTo>
                      <a:pt x="24" y="24"/>
                    </a:lnTo>
                    <a:lnTo>
                      <a:pt x="14" y="36"/>
                    </a:lnTo>
                    <a:lnTo>
                      <a:pt x="6" y="50"/>
                    </a:lnTo>
                    <a:lnTo>
                      <a:pt x="2" y="64"/>
                    </a:lnTo>
                    <a:lnTo>
                      <a:pt x="0" y="80"/>
                    </a:lnTo>
                    <a:lnTo>
                      <a:pt x="0" y="80"/>
                    </a:lnTo>
                    <a:lnTo>
                      <a:pt x="2" y="96"/>
                    </a:lnTo>
                    <a:lnTo>
                      <a:pt x="6" y="112"/>
                    </a:lnTo>
                    <a:lnTo>
                      <a:pt x="14" y="126"/>
                    </a:lnTo>
                    <a:lnTo>
                      <a:pt x="24" y="138"/>
                    </a:lnTo>
                    <a:lnTo>
                      <a:pt x="36" y="148"/>
                    </a:lnTo>
                    <a:lnTo>
                      <a:pt x="50" y="154"/>
                    </a:lnTo>
                    <a:lnTo>
                      <a:pt x="64" y="160"/>
                    </a:lnTo>
                    <a:lnTo>
                      <a:pt x="80" y="160"/>
                    </a:lnTo>
                    <a:lnTo>
                      <a:pt x="80" y="160"/>
                    </a:lnTo>
                    <a:lnTo>
                      <a:pt x="96" y="160"/>
                    </a:lnTo>
                    <a:lnTo>
                      <a:pt x="112" y="154"/>
                    </a:lnTo>
                    <a:lnTo>
                      <a:pt x="126" y="148"/>
                    </a:lnTo>
                    <a:lnTo>
                      <a:pt x="136" y="138"/>
                    </a:lnTo>
                    <a:lnTo>
                      <a:pt x="146" y="126"/>
                    </a:lnTo>
                    <a:lnTo>
                      <a:pt x="154" y="112"/>
                    </a:lnTo>
                    <a:lnTo>
                      <a:pt x="158" y="96"/>
                    </a:lnTo>
                    <a:lnTo>
                      <a:pt x="160" y="80"/>
                    </a:lnTo>
                    <a:lnTo>
                      <a:pt x="160" y="80"/>
                    </a:lnTo>
                    <a:lnTo>
                      <a:pt x="158" y="64"/>
                    </a:lnTo>
                    <a:lnTo>
                      <a:pt x="154" y="50"/>
                    </a:lnTo>
                    <a:lnTo>
                      <a:pt x="146" y="36"/>
                    </a:lnTo>
                    <a:lnTo>
                      <a:pt x="136" y="24"/>
                    </a:lnTo>
                    <a:lnTo>
                      <a:pt x="126" y="14"/>
                    </a:lnTo>
                    <a:lnTo>
                      <a:pt x="112" y="8"/>
                    </a:lnTo>
                    <a:lnTo>
                      <a:pt x="96" y="2"/>
                    </a:lnTo>
                    <a:lnTo>
                      <a:pt x="80" y="0"/>
                    </a:lnTo>
                    <a:lnTo>
                      <a:pt x="80" y="0"/>
                    </a:lnTo>
                    <a:close/>
                    <a:moveTo>
                      <a:pt x="80" y="138"/>
                    </a:moveTo>
                    <a:lnTo>
                      <a:pt x="80" y="138"/>
                    </a:lnTo>
                    <a:lnTo>
                      <a:pt x="68" y="136"/>
                    </a:lnTo>
                    <a:lnTo>
                      <a:pt x="58" y="134"/>
                    </a:lnTo>
                    <a:lnTo>
                      <a:pt x="48" y="128"/>
                    </a:lnTo>
                    <a:lnTo>
                      <a:pt x="40" y="122"/>
                    </a:lnTo>
                    <a:lnTo>
                      <a:pt x="32" y="112"/>
                    </a:lnTo>
                    <a:lnTo>
                      <a:pt x="28" y="102"/>
                    </a:lnTo>
                    <a:lnTo>
                      <a:pt x="24" y="92"/>
                    </a:lnTo>
                    <a:lnTo>
                      <a:pt x="24" y="80"/>
                    </a:lnTo>
                    <a:lnTo>
                      <a:pt x="24" y="80"/>
                    </a:lnTo>
                    <a:lnTo>
                      <a:pt x="24" y="70"/>
                    </a:lnTo>
                    <a:lnTo>
                      <a:pt x="28" y="58"/>
                    </a:lnTo>
                    <a:lnTo>
                      <a:pt x="32" y="48"/>
                    </a:lnTo>
                    <a:lnTo>
                      <a:pt x="40" y="40"/>
                    </a:lnTo>
                    <a:lnTo>
                      <a:pt x="48" y="34"/>
                    </a:lnTo>
                    <a:lnTo>
                      <a:pt x="58" y="28"/>
                    </a:lnTo>
                    <a:lnTo>
                      <a:pt x="68" y="24"/>
                    </a:lnTo>
                    <a:lnTo>
                      <a:pt x="80" y="24"/>
                    </a:lnTo>
                    <a:lnTo>
                      <a:pt x="80" y="24"/>
                    </a:lnTo>
                    <a:lnTo>
                      <a:pt x="92" y="24"/>
                    </a:lnTo>
                    <a:lnTo>
                      <a:pt x="102" y="28"/>
                    </a:lnTo>
                    <a:lnTo>
                      <a:pt x="112" y="34"/>
                    </a:lnTo>
                    <a:lnTo>
                      <a:pt x="120" y="40"/>
                    </a:lnTo>
                    <a:lnTo>
                      <a:pt x="128" y="48"/>
                    </a:lnTo>
                    <a:lnTo>
                      <a:pt x="134" y="58"/>
                    </a:lnTo>
                    <a:lnTo>
                      <a:pt x="136" y="70"/>
                    </a:lnTo>
                    <a:lnTo>
                      <a:pt x="138" y="80"/>
                    </a:lnTo>
                    <a:lnTo>
                      <a:pt x="138" y="80"/>
                    </a:lnTo>
                    <a:lnTo>
                      <a:pt x="136" y="92"/>
                    </a:lnTo>
                    <a:lnTo>
                      <a:pt x="134" y="102"/>
                    </a:lnTo>
                    <a:lnTo>
                      <a:pt x="128" y="112"/>
                    </a:lnTo>
                    <a:lnTo>
                      <a:pt x="120" y="122"/>
                    </a:lnTo>
                    <a:lnTo>
                      <a:pt x="112" y="128"/>
                    </a:lnTo>
                    <a:lnTo>
                      <a:pt x="102" y="134"/>
                    </a:lnTo>
                    <a:lnTo>
                      <a:pt x="92" y="136"/>
                    </a:lnTo>
                    <a:lnTo>
                      <a:pt x="80" y="138"/>
                    </a:lnTo>
                    <a:lnTo>
                      <a:pt x="80" y="138"/>
                    </a:lnTo>
                    <a:close/>
                  </a:path>
                </a:pathLst>
              </a:custGeom>
              <a:grpFill/>
              <a:ln w="9525">
                <a:noFill/>
                <a:round/>
                <a:headEnd/>
                <a:tailEnd/>
              </a:ln>
            </p:spPr>
            <p:txBody>
              <a:bodyPr/>
              <a:lstStyle/>
              <a:p>
                <a:pPr defTabSz="914133" fontAlgn="ctr">
                  <a:buClr>
                    <a:srgbClr val="CC9900"/>
                  </a:buClr>
                  <a:buFont typeface="Wingdings" pitchFamily="2" charset="2"/>
                  <a:buChar char="n"/>
                  <a:defRPr/>
                </a:pPr>
                <a:endParaRPr lang="en-US" altLang="zh-CN" sz="1400" b="1" dirty="0">
                  <a:solidFill>
                    <a:srgbClr val="000000"/>
                  </a:solidFill>
                  <a:cs typeface="Arial" panose="020B0604020202020204" pitchFamily="34" charset="0"/>
                </a:endParaRPr>
              </a:p>
            </p:txBody>
          </p:sp>
          <p:sp>
            <p:nvSpPr>
              <p:cNvPr id="156" name="Freeform 26"/>
              <p:cNvSpPr>
                <a:spLocks/>
              </p:cNvSpPr>
              <p:nvPr/>
            </p:nvSpPr>
            <p:spPr bwMode="auto">
              <a:xfrm>
                <a:off x="13855700" y="2879725"/>
                <a:ext cx="92075" cy="88900"/>
              </a:xfrm>
              <a:custGeom>
                <a:avLst/>
                <a:gdLst/>
                <a:ahLst/>
                <a:cxnLst>
                  <a:cxn ang="0">
                    <a:pos x="54" y="0"/>
                  </a:cxn>
                  <a:cxn ang="0">
                    <a:pos x="54" y="0"/>
                  </a:cxn>
                  <a:cxn ang="0">
                    <a:pos x="54" y="0"/>
                  </a:cxn>
                  <a:cxn ang="0">
                    <a:pos x="44" y="2"/>
                  </a:cxn>
                  <a:cxn ang="0">
                    <a:pos x="34" y="4"/>
                  </a:cxn>
                  <a:cxn ang="0">
                    <a:pos x="26" y="10"/>
                  </a:cxn>
                  <a:cxn ang="0">
                    <a:pos x="18" y="16"/>
                  </a:cxn>
                  <a:cxn ang="0">
                    <a:pos x="12" y="24"/>
                  </a:cxn>
                  <a:cxn ang="0">
                    <a:pos x="6" y="32"/>
                  </a:cxn>
                  <a:cxn ang="0">
                    <a:pos x="2" y="42"/>
                  </a:cxn>
                  <a:cxn ang="0">
                    <a:pos x="0" y="52"/>
                  </a:cxn>
                  <a:cxn ang="0">
                    <a:pos x="0" y="52"/>
                  </a:cxn>
                  <a:cxn ang="0">
                    <a:pos x="0" y="52"/>
                  </a:cxn>
                  <a:cxn ang="0">
                    <a:pos x="0" y="52"/>
                  </a:cxn>
                  <a:cxn ang="0">
                    <a:pos x="0" y="52"/>
                  </a:cxn>
                  <a:cxn ang="0">
                    <a:pos x="0" y="52"/>
                  </a:cxn>
                  <a:cxn ang="0">
                    <a:pos x="0" y="52"/>
                  </a:cxn>
                  <a:cxn ang="0">
                    <a:pos x="2" y="52"/>
                  </a:cxn>
                  <a:cxn ang="0">
                    <a:pos x="2" y="52"/>
                  </a:cxn>
                  <a:cxn ang="0">
                    <a:pos x="2" y="56"/>
                  </a:cxn>
                  <a:cxn ang="0">
                    <a:pos x="6" y="56"/>
                  </a:cxn>
                  <a:cxn ang="0">
                    <a:pos x="6" y="56"/>
                  </a:cxn>
                  <a:cxn ang="0">
                    <a:pos x="8" y="56"/>
                  </a:cxn>
                  <a:cxn ang="0">
                    <a:pos x="10" y="52"/>
                  </a:cxn>
                  <a:cxn ang="0">
                    <a:pos x="10" y="52"/>
                  </a:cxn>
                  <a:cxn ang="0">
                    <a:pos x="10" y="52"/>
                  </a:cxn>
                  <a:cxn ang="0">
                    <a:pos x="10" y="44"/>
                  </a:cxn>
                  <a:cxn ang="0">
                    <a:pos x="14" y="36"/>
                  </a:cxn>
                  <a:cxn ang="0">
                    <a:pos x="18" y="28"/>
                  </a:cxn>
                  <a:cxn ang="0">
                    <a:pos x="24" y="22"/>
                  </a:cxn>
                  <a:cxn ang="0">
                    <a:pos x="30" y="16"/>
                  </a:cxn>
                  <a:cxn ang="0">
                    <a:pos x="38" y="12"/>
                  </a:cxn>
                  <a:cxn ang="0">
                    <a:pos x="46" y="10"/>
                  </a:cxn>
                  <a:cxn ang="0">
                    <a:pos x="54" y="8"/>
                  </a:cxn>
                  <a:cxn ang="0">
                    <a:pos x="54" y="8"/>
                  </a:cxn>
                  <a:cxn ang="0">
                    <a:pos x="54" y="8"/>
                  </a:cxn>
                  <a:cxn ang="0">
                    <a:pos x="58" y="6"/>
                  </a:cxn>
                  <a:cxn ang="0">
                    <a:pos x="58" y="4"/>
                  </a:cxn>
                  <a:cxn ang="0">
                    <a:pos x="58" y="4"/>
                  </a:cxn>
                  <a:cxn ang="0">
                    <a:pos x="58" y="0"/>
                  </a:cxn>
                  <a:cxn ang="0">
                    <a:pos x="54" y="0"/>
                  </a:cxn>
                  <a:cxn ang="0">
                    <a:pos x="54" y="0"/>
                  </a:cxn>
                </a:cxnLst>
                <a:rect l="0" t="0" r="r" b="b"/>
                <a:pathLst>
                  <a:path w="58" h="56">
                    <a:moveTo>
                      <a:pt x="54" y="0"/>
                    </a:moveTo>
                    <a:lnTo>
                      <a:pt x="54" y="0"/>
                    </a:lnTo>
                    <a:lnTo>
                      <a:pt x="54" y="0"/>
                    </a:lnTo>
                    <a:lnTo>
                      <a:pt x="44" y="2"/>
                    </a:lnTo>
                    <a:lnTo>
                      <a:pt x="34" y="4"/>
                    </a:lnTo>
                    <a:lnTo>
                      <a:pt x="26" y="10"/>
                    </a:lnTo>
                    <a:lnTo>
                      <a:pt x="18" y="16"/>
                    </a:lnTo>
                    <a:lnTo>
                      <a:pt x="12" y="24"/>
                    </a:lnTo>
                    <a:lnTo>
                      <a:pt x="6" y="32"/>
                    </a:lnTo>
                    <a:lnTo>
                      <a:pt x="2" y="42"/>
                    </a:lnTo>
                    <a:lnTo>
                      <a:pt x="0" y="52"/>
                    </a:lnTo>
                    <a:lnTo>
                      <a:pt x="0" y="52"/>
                    </a:lnTo>
                    <a:lnTo>
                      <a:pt x="0" y="52"/>
                    </a:lnTo>
                    <a:lnTo>
                      <a:pt x="0" y="52"/>
                    </a:lnTo>
                    <a:lnTo>
                      <a:pt x="0" y="52"/>
                    </a:lnTo>
                    <a:lnTo>
                      <a:pt x="0" y="52"/>
                    </a:lnTo>
                    <a:lnTo>
                      <a:pt x="0" y="52"/>
                    </a:lnTo>
                    <a:lnTo>
                      <a:pt x="2" y="52"/>
                    </a:lnTo>
                    <a:lnTo>
                      <a:pt x="2" y="52"/>
                    </a:lnTo>
                    <a:lnTo>
                      <a:pt x="2" y="56"/>
                    </a:lnTo>
                    <a:lnTo>
                      <a:pt x="6" y="56"/>
                    </a:lnTo>
                    <a:lnTo>
                      <a:pt x="6" y="56"/>
                    </a:lnTo>
                    <a:lnTo>
                      <a:pt x="8" y="56"/>
                    </a:lnTo>
                    <a:lnTo>
                      <a:pt x="10" y="52"/>
                    </a:lnTo>
                    <a:lnTo>
                      <a:pt x="10" y="52"/>
                    </a:lnTo>
                    <a:lnTo>
                      <a:pt x="10" y="52"/>
                    </a:lnTo>
                    <a:lnTo>
                      <a:pt x="10" y="44"/>
                    </a:lnTo>
                    <a:lnTo>
                      <a:pt x="14" y="36"/>
                    </a:lnTo>
                    <a:lnTo>
                      <a:pt x="18" y="28"/>
                    </a:lnTo>
                    <a:lnTo>
                      <a:pt x="24" y="22"/>
                    </a:lnTo>
                    <a:lnTo>
                      <a:pt x="30" y="16"/>
                    </a:lnTo>
                    <a:lnTo>
                      <a:pt x="38" y="12"/>
                    </a:lnTo>
                    <a:lnTo>
                      <a:pt x="46" y="10"/>
                    </a:lnTo>
                    <a:lnTo>
                      <a:pt x="54" y="8"/>
                    </a:lnTo>
                    <a:lnTo>
                      <a:pt x="54" y="8"/>
                    </a:lnTo>
                    <a:lnTo>
                      <a:pt x="54" y="8"/>
                    </a:lnTo>
                    <a:lnTo>
                      <a:pt x="58" y="6"/>
                    </a:lnTo>
                    <a:lnTo>
                      <a:pt x="58" y="4"/>
                    </a:lnTo>
                    <a:lnTo>
                      <a:pt x="58" y="4"/>
                    </a:lnTo>
                    <a:lnTo>
                      <a:pt x="58" y="0"/>
                    </a:lnTo>
                    <a:lnTo>
                      <a:pt x="54" y="0"/>
                    </a:lnTo>
                    <a:lnTo>
                      <a:pt x="54" y="0"/>
                    </a:lnTo>
                    <a:close/>
                  </a:path>
                </a:pathLst>
              </a:custGeom>
              <a:grpFill/>
              <a:ln w="9525">
                <a:noFill/>
                <a:round/>
                <a:headEnd/>
                <a:tailEnd/>
              </a:ln>
            </p:spPr>
            <p:txBody>
              <a:bodyPr/>
              <a:lstStyle/>
              <a:p>
                <a:pPr defTabSz="914133" fontAlgn="ctr">
                  <a:buClr>
                    <a:srgbClr val="CC9900"/>
                  </a:buClr>
                  <a:buFont typeface="Wingdings" pitchFamily="2" charset="2"/>
                  <a:buChar char="n"/>
                  <a:defRPr/>
                </a:pPr>
                <a:endParaRPr lang="en-US" altLang="zh-CN" sz="1400" b="1" dirty="0">
                  <a:solidFill>
                    <a:srgbClr val="000000"/>
                  </a:solidFill>
                  <a:cs typeface="Arial" panose="020B0604020202020204" pitchFamily="34" charset="0"/>
                </a:endParaRPr>
              </a:p>
            </p:txBody>
          </p:sp>
          <p:sp>
            <p:nvSpPr>
              <p:cNvPr id="157" name="Freeform 27"/>
              <p:cNvSpPr>
                <a:spLocks/>
              </p:cNvSpPr>
              <p:nvPr/>
            </p:nvSpPr>
            <p:spPr bwMode="auto">
              <a:xfrm>
                <a:off x="13708599" y="3070477"/>
                <a:ext cx="122081" cy="123693"/>
              </a:xfrm>
              <a:custGeom>
                <a:avLst/>
                <a:gdLst/>
                <a:ahLst/>
                <a:cxnLst>
                  <a:cxn ang="0">
                    <a:pos x="78" y="0"/>
                  </a:cxn>
                  <a:cxn ang="0">
                    <a:pos x="8" y="68"/>
                  </a:cxn>
                  <a:cxn ang="0">
                    <a:pos x="8" y="68"/>
                  </a:cxn>
                  <a:cxn ang="0">
                    <a:pos x="2" y="76"/>
                  </a:cxn>
                  <a:cxn ang="0">
                    <a:pos x="0" y="84"/>
                  </a:cxn>
                  <a:cxn ang="0">
                    <a:pos x="2" y="94"/>
                  </a:cxn>
                  <a:cxn ang="0">
                    <a:pos x="8" y="100"/>
                  </a:cxn>
                  <a:cxn ang="0">
                    <a:pos x="8" y="100"/>
                  </a:cxn>
                  <a:cxn ang="0">
                    <a:pos x="14" y="106"/>
                  </a:cxn>
                  <a:cxn ang="0">
                    <a:pos x="24" y="108"/>
                  </a:cxn>
                  <a:cxn ang="0">
                    <a:pos x="32" y="106"/>
                  </a:cxn>
                  <a:cxn ang="0">
                    <a:pos x="40" y="102"/>
                  </a:cxn>
                  <a:cxn ang="0">
                    <a:pos x="110" y="32"/>
                  </a:cxn>
                  <a:cxn ang="0">
                    <a:pos x="78" y="0"/>
                  </a:cxn>
                </a:cxnLst>
                <a:rect l="0" t="0" r="r" b="b"/>
                <a:pathLst>
                  <a:path w="110" h="108">
                    <a:moveTo>
                      <a:pt x="78" y="0"/>
                    </a:moveTo>
                    <a:lnTo>
                      <a:pt x="8" y="68"/>
                    </a:lnTo>
                    <a:lnTo>
                      <a:pt x="8" y="68"/>
                    </a:lnTo>
                    <a:lnTo>
                      <a:pt x="2" y="76"/>
                    </a:lnTo>
                    <a:lnTo>
                      <a:pt x="0" y="84"/>
                    </a:lnTo>
                    <a:lnTo>
                      <a:pt x="2" y="94"/>
                    </a:lnTo>
                    <a:lnTo>
                      <a:pt x="8" y="100"/>
                    </a:lnTo>
                    <a:lnTo>
                      <a:pt x="8" y="100"/>
                    </a:lnTo>
                    <a:lnTo>
                      <a:pt x="14" y="106"/>
                    </a:lnTo>
                    <a:lnTo>
                      <a:pt x="24" y="108"/>
                    </a:lnTo>
                    <a:lnTo>
                      <a:pt x="32" y="106"/>
                    </a:lnTo>
                    <a:lnTo>
                      <a:pt x="40" y="102"/>
                    </a:lnTo>
                    <a:lnTo>
                      <a:pt x="110" y="32"/>
                    </a:lnTo>
                    <a:lnTo>
                      <a:pt x="78" y="0"/>
                    </a:lnTo>
                    <a:close/>
                  </a:path>
                </a:pathLst>
              </a:custGeom>
              <a:grpFill/>
              <a:ln w="9525">
                <a:noFill/>
                <a:round/>
                <a:headEnd/>
                <a:tailEnd/>
              </a:ln>
            </p:spPr>
            <p:txBody>
              <a:bodyPr/>
              <a:lstStyle/>
              <a:p>
                <a:pPr defTabSz="914133" fontAlgn="ctr">
                  <a:buClr>
                    <a:srgbClr val="CC9900"/>
                  </a:buClr>
                  <a:buFont typeface="Wingdings" pitchFamily="2" charset="2"/>
                  <a:buChar char="n"/>
                  <a:defRPr/>
                </a:pPr>
                <a:endParaRPr lang="en-US" altLang="zh-CN" sz="1400" b="1" dirty="0">
                  <a:solidFill>
                    <a:srgbClr val="000000"/>
                  </a:solidFill>
                  <a:cs typeface="Arial" panose="020B0604020202020204" pitchFamily="34" charset="0"/>
                </a:endParaRPr>
              </a:p>
            </p:txBody>
          </p:sp>
        </p:grpSp>
        <p:sp>
          <p:nvSpPr>
            <p:cNvPr id="135" name="文本框 134"/>
            <p:cNvSpPr txBox="1"/>
            <p:nvPr/>
          </p:nvSpPr>
          <p:spPr>
            <a:xfrm>
              <a:off x="6923218" y="1351178"/>
              <a:ext cx="1375855" cy="517991"/>
            </a:xfrm>
            <a:prstGeom prst="rect">
              <a:avLst/>
            </a:prstGeom>
            <a:noFill/>
          </p:spPr>
          <p:txBody>
            <a:bodyPr wrap="square" rtlCol="0">
              <a:spAutoFit/>
            </a:bodyPr>
            <a:lstStyle/>
            <a:p>
              <a:pPr fontAlgn="ctr"/>
              <a:r>
                <a:rPr lang="en-US" altLang="zh-CN" sz="933" b="1" dirty="0">
                  <a:solidFill>
                    <a:srgbClr val="FF9900"/>
                  </a:solidFill>
                  <a:ea typeface="微软雅黑" panose="020B0503020204020204" pitchFamily="34" charset="-122"/>
                  <a:cs typeface="Arial" panose="020B0604020202020204" pitchFamily="34" charset="0"/>
                </a:rPr>
                <a:t>Application inspection </a:t>
              </a:r>
            </a:p>
          </p:txBody>
        </p:sp>
        <p:grpSp>
          <p:nvGrpSpPr>
            <p:cNvPr id="136" name="组合 108"/>
            <p:cNvGrpSpPr/>
            <p:nvPr/>
          </p:nvGrpSpPr>
          <p:grpSpPr>
            <a:xfrm>
              <a:off x="6905047" y="1781318"/>
              <a:ext cx="1582536" cy="926720"/>
              <a:chOff x="2819777" y="1870230"/>
              <a:chExt cx="1582536" cy="926720"/>
            </a:xfrm>
          </p:grpSpPr>
          <p:sp>
            <p:nvSpPr>
              <p:cNvPr id="143" name="云形 142"/>
              <p:cNvSpPr/>
              <p:nvPr/>
            </p:nvSpPr>
            <p:spPr bwMode="auto">
              <a:xfrm>
                <a:off x="2819777" y="1870230"/>
                <a:ext cx="1582536" cy="926720"/>
              </a:xfrm>
              <a:prstGeom prst="cloud">
                <a:avLst/>
              </a:prstGeom>
              <a:solidFill>
                <a:schemeClr val="bg1">
                  <a:lumMod val="95000"/>
                </a:scheme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a:extLst/>
            </p:spPr>
            <p:txBody>
              <a:bodyPr vert="horz" wrap="square" lIns="121920" tIns="60960" rIns="121920" bIns="60960" numCol="1" rtlCol="0" anchor="t" anchorCtr="0" compatLnSpc="1">
                <a:prstTxWarp prst="textNoShape">
                  <a:avLst/>
                </a:prstTxWarp>
              </a:bodyPr>
              <a:lstStyle/>
              <a:p>
                <a:pPr fontAlgn="ctr">
                  <a:buClr>
                    <a:srgbClr val="CC9900"/>
                  </a:buClr>
                  <a:buFont typeface="Wingdings" pitchFamily="2" charset="2"/>
                  <a:buChar char="n"/>
                </a:pPr>
                <a:endParaRPr lang="en-US" altLang="zh-CN" sz="1400">
                  <a:solidFill>
                    <a:srgbClr val="000000"/>
                  </a:solidFill>
                  <a:ea typeface="宋体" charset="-122"/>
                  <a:cs typeface="Arial" panose="020B0604020202020204" pitchFamily="34" charset="0"/>
                </a:endParaRPr>
              </a:p>
            </p:txBody>
          </p:sp>
          <p:pic>
            <p:nvPicPr>
              <p:cNvPr id="144" name="Picture 9" descr="C:\Users\z39846.CHINA\Desktop\大智慧.jpg"/>
              <p:cNvPicPr>
                <a:picLocks noChangeAspect="1" noChangeArrowheads="1"/>
              </p:cNvPicPr>
              <p:nvPr/>
            </p:nvPicPr>
            <p:blipFill>
              <a:blip r:embed="rId27" cstate="print">
                <a:grayscl/>
                <a:extLst>
                  <a:ext uri="{BEBA8EAE-BF5A-486C-A8C5-ECC9F3942E4B}">
                    <a14:imgProps xmlns:a14="http://schemas.microsoft.com/office/drawing/2010/main">
                      <a14:imgLayer r:embed="rId28">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060880" y="2006238"/>
                <a:ext cx="300820" cy="30082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5" name="Picture 13"/>
              <p:cNvPicPr>
                <a:picLocks noChangeAspect="1" noChangeArrowheads="1"/>
              </p:cNvPicPr>
              <p:nvPr/>
            </p:nvPicPr>
            <p:blipFill>
              <a:blip r:embed="rId29" cstate="print">
                <a:clrChange>
                  <a:clrFrom>
                    <a:srgbClr val="FFFFFF"/>
                  </a:clrFrom>
                  <a:clrTo>
                    <a:srgbClr val="FFFFFF">
                      <a:alpha val="0"/>
                    </a:srgbClr>
                  </a:clrTo>
                </a:clrChange>
                <a:grayscl/>
                <a:extLst>
                  <a:ext uri="{BEBA8EAE-BF5A-486C-A8C5-ECC9F3942E4B}">
                    <a14:imgProps xmlns:a14="http://schemas.microsoft.com/office/drawing/2010/main">
                      <a14:imgLayer r:embed="rId30">
                        <a14:imgEffect>
                          <a14:brightnessContrast bright="20000"/>
                        </a14:imgEffect>
                      </a14:imgLayer>
                    </a14:imgProps>
                  </a:ext>
                </a:extLst>
              </a:blip>
              <a:srcRect/>
              <a:stretch>
                <a:fillRect/>
              </a:stretch>
            </p:blipFill>
            <p:spPr bwMode="auto">
              <a:xfrm>
                <a:off x="3394762" y="2338483"/>
                <a:ext cx="390771" cy="261947"/>
              </a:xfrm>
              <a:prstGeom prst="rect">
                <a:avLst/>
              </a:prstGeom>
              <a:noFill/>
              <a:ln>
                <a:noFill/>
              </a:ln>
              <a:effectLst/>
            </p:spPr>
          </p:pic>
          <p:grpSp>
            <p:nvGrpSpPr>
              <p:cNvPr id="146" name="组合 76"/>
              <p:cNvGrpSpPr>
                <a:grpSpLocks noChangeAspect="1"/>
              </p:cNvGrpSpPr>
              <p:nvPr/>
            </p:nvGrpSpPr>
            <p:grpSpPr>
              <a:xfrm>
                <a:off x="2968420" y="2380968"/>
                <a:ext cx="372312" cy="299301"/>
                <a:chOff x="4651552" y="1633290"/>
                <a:chExt cx="413322" cy="332269"/>
              </a:xfrm>
              <a:solidFill>
                <a:schemeClr val="bg1">
                  <a:lumMod val="50000"/>
                </a:schemeClr>
              </a:solidFill>
            </p:grpSpPr>
            <p:sp>
              <p:nvSpPr>
                <p:cNvPr id="152" name="任意多边形 151"/>
                <p:cNvSpPr/>
                <p:nvPr/>
              </p:nvSpPr>
              <p:spPr>
                <a:xfrm>
                  <a:off x="4651552" y="1633290"/>
                  <a:ext cx="293543" cy="266971"/>
                </a:xfrm>
                <a:custGeom>
                  <a:avLst/>
                  <a:gdLst>
                    <a:gd name="connsiteX0" fmla="*/ 239603 w 352904"/>
                    <a:gd name="connsiteY0" fmla="*/ 73741 h 320958"/>
                    <a:gd name="connsiteX1" fmla="*/ 216743 w 352904"/>
                    <a:gd name="connsiteY1" fmla="*/ 96601 h 320958"/>
                    <a:gd name="connsiteX2" fmla="*/ 239603 w 352904"/>
                    <a:gd name="connsiteY2" fmla="*/ 119461 h 320958"/>
                    <a:gd name="connsiteX3" fmla="*/ 262463 w 352904"/>
                    <a:gd name="connsiteY3" fmla="*/ 96601 h 320958"/>
                    <a:gd name="connsiteX4" fmla="*/ 239603 w 352904"/>
                    <a:gd name="connsiteY4" fmla="*/ 73741 h 320958"/>
                    <a:gd name="connsiteX5" fmla="*/ 117334 w 352904"/>
                    <a:gd name="connsiteY5" fmla="*/ 73157 h 320958"/>
                    <a:gd name="connsiteX6" fmla="*/ 94474 w 352904"/>
                    <a:gd name="connsiteY6" fmla="*/ 96017 h 320958"/>
                    <a:gd name="connsiteX7" fmla="*/ 117334 w 352904"/>
                    <a:gd name="connsiteY7" fmla="*/ 118877 h 320958"/>
                    <a:gd name="connsiteX8" fmla="*/ 140194 w 352904"/>
                    <a:gd name="connsiteY8" fmla="*/ 96017 h 320958"/>
                    <a:gd name="connsiteX9" fmla="*/ 117334 w 352904"/>
                    <a:gd name="connsiteY9" fmla="*/ 73157 h 320958"/>
                    <a:gd name="connsiteX10" fmla="*/ 161445 w 352904"/>
                    <a:gd name="connsiteY10" fmla="*/ 676 h 320958"/>
                    <a:gd name="connsiteX11" fmla="*/ 273513 w 352904"/>
                    <a:gd name="connsiteY11" fmla="*/ 23593 h 320958"/>
                    <a:gd name="connsiteX12" fmla="*/ 352891 w 352904"/>
                    <a:gd name="connsiteY12" fmla="*/ 122075 h 320958"/>
                    <a:gd name="connsiteX13" fmla="*/ 352904 w 352904"/>
                    <a:gd name="connsiteY13" fmla="*/ 128507 h 320958"/>
                    <a:gd name="connsiteX14" fmla="*/ 315146 w 352904"/>
                    <a:gd name="connsiteY14" fmla="*/ 129922 h 320958"/>
                    <a:gd name="connsiteX15" fmla="*/ 268164 w 352904"/>
                    <a:gd name="connsiteY15" fmla="*/ 145994 h 320958"/>
                    <a:gd name="connsiteX16" fmla="*/ 197650 w 352904"/>
                    <a:gd name="connsiteY16" fmla="*/ 278970 h 320958"/>
                    <a:gd name="connsiteX17" fmla="*/ 207241 w 352904"/>
                    <a:gd name="connsiteY17" fmla="*/ 300331 h 320958"/>
                    <a:gd name="connsiteX18" fmla="*/ 171382 w 352904"/>
                    <a:gd name="connsiteY18" fmla="*/ 304251 h 320958"/>
                    <a:gd name="connsiteX19" fmla="*/ 112465 w 352904"/>
                    <a:gd name="connsiteY19" fmla="*/ 293615 h 320958"/>
                    <a:gd name="connsiteX20" fmla="*/ 51566 w 352904"/>
                    <a:gd name="connsiteY20" fmla="*/ 320958 h 320958"/>
                    <a:gd name="connsiteX21" fmla="*/ 55204 w 352904"/>
                    <a:gd name="connsiteY21" fmla="*/ 262286 h 320958"/>
                    <a:gd name="connsiteX22" fmla="*/ 56385 w 352904"/>
                    <a:gd name="connsiteY22" fmla="*/ 41109 h 320958"/>
                    <a:gd name="connsiteX23" fmla="*/ 161445 w 352904"/>
                    <a:gd name="connsiteY23" fmla="*/ 676 h 32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2904" h="320958">
                      <a:moveTo>
                        <a:pt x="239603" y="73741"/>
                      </a:moveTo>
                      <a:cubicBezTo>
                        <a:pt x="226978" y="73741"/>
                        <a:pt x="216743" y="83976"/>
                        <a:pt x="216743" y="96601"/>
                      </a:cubicBezTo>
                      <a:cubicBezTo>
                        <a:pt x="216743" y="109226"/>
                        <a:pt x="226978" y="119461"/>
                        <a:pt x="239603" y="119461"/>
                      </a:cubicBezTo>
                      <a:cubicBezTo>
                        <a:pt x="252228" y="119461"/>
                        <a:pt x="262463" y="109226"/>
                        <a:pt x="262463" y="96601"/>
                      </a:cubicBezTo>
                      <a:cubicBezTo>
                        <a:pt x="262463" y="83976"/>
                        <a:pt x="252228" y="73741"/>
                        <a:pt x="239603" y="73741"/>
                      </a:cubicBezTo>
                      <a:close/>
                      <a:moveTo>
                        <a:pt x="117334" y="73157"/>
                      </a:moveTo>
                      <a:cubicBezTo>
                        <a:pt x="104709" y="73157"/>
                        <a:pt x="94474" y="83392"/>
                        <a:pt x="94474" y="96017"/>
                      </a:cubicBezTo>
                      <a:cubicBezTo>
                        <a:pt x="94474" y="108642"/>
                        <a:pt x="104709" y="118877"/>
                        <a:pt x="117334" y="118877"/>
                      </a:cubicBezTo>
                      <a:cubicBezTo>
                        <a:pt x="129959" y="118877"/>
                        <a:pt x="140194" y="108642"/>
                        <a:pt x="140194" y="96017"/>
                      </a:cubicBezTo>
                      <a:cubicBezTo>
                        <a:pt x="140194" y="83392"/>
                        <a:pt x="129959" y="73157"/>
                        <a:pt x="117334" y="73157"/>
                      </a:cubicBezTo>
                      <a:close/>
                      <a:moveTo>
                        <a:pt x="161445" y="676"/>
                      </a:moveTo>
                      <a:cubicBezTo>
                        <a:pt x="199745" y="-2414"/>
                        <a:pt x="239214" y="5055"/>
                        <a:pt x="273513" y="23593"/>
                      </a:cubicBezTo>
                      <a:cubicBezTo>
                        <a:pt x="316394" y="46769"/>
                        <a:pt x="343628" y="82874"/>
                        <a:pt x="352891" y="122075"/>
                      </a:cubicBezTo>
                      <a:lnTo>
                        <a:pt x="352904" y="128507"/>
                      </a:lnTo>
                      <a:lnTo>
                        <a:pt x="315146" y="129922"/>
                      </a:lnTo>
                      <a:cubicBezTo>
                        <a:pt x="298889" y="132883"/>
                        <a:pt x="282999" y="138217"/>
                        <a:pt x="268164" y="145994"/>
                      </a:cubicBezTo>
                      <a:cubicBezTo>
                        <a:pt x="213736" y="174528"/>
                        <a:pt x="187797" y="228001"/>
                        <a:pt x="197650" y="278970"/>
                      </a:cubicBezTo>
                      <a:lnTo>
                        <a:pt x="207241" y="300331"/>
                      </a:lnTo>
                      <a:lnTo>
                        <a:pt x="171382" y="304251"/>
                      </a:lnTo>
                      <a:cubicBezTo>
                        <a:pt x="151598" y="303607"/>
                        <a:pt x="131691" y="300131"/>
                        <a:pt x="112465" y="293615"/>
                      </a:cubicBezTo>
                      <a:lnTo>
                        <a:pt x="51566" y="320958"/>
                      </a:lnTo>
                      <a:lnTo>
                        <a:pt x="55204" y="262286"/>
                      </a:lnTo>
                      <a:cubicBezTo>
                        <a:pt x="-18866" y="201954"/>
                        <a:pt x="-18326" y="100862"/>
                        <a:pt x="56385" y="41109"/>
                      </a:cubicBezTo>
                      <a:cubicBezTo>
                        <a:pt x="86012" y="17414"/>
                        <a:pt x="123145" y="3766"/>
                        <a:pt x="161445" y="6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rgbClr val="FFFFFF"/>
                    </a:solidFill>
                    <a:cs typeface="Arial" panose="020B0604020202020204" pitchFamily="34" charset="0"/>
                  </a:endParaRPr>
                </a:p>
              </p:txBody>
            </p:sp>
            <p:sp>
              <p:nvSpPr>
                <p:cNvPr id="153" name="任意多边形 152"/>
                <p:cNvSpPr/>
                <p:nvPr/>
              </p:nvSpPr>
              <p:spPr>
                <a:xfrm>
                  <a:off x="4824151" y="1743210"/>
                  <a:ext cx="240723" cy="222349"/>
                </a:xfrm>
                <a:custGeom>
                  <a:avLst/>
                  <a:gdLst>
                    <a:gd name="connsiteX0" fmla="*/ 102711 w 289403"/>
                    <a:gd name="connsiteY0" fmla="*/ 68763 h 267313"/>
                    <a:gd name="connsiteX1" fmla="*/ 79851 w 289403"/>
                    <a:gd name="connsiteY1" fmla="*/ 91623 h 267313"/>
                    <a:gd name="connsiteX2" fmla="*/ 102711 w 289403"/>
                    <a:gd name="connsiteY2" fmla="*/ 114483 h 267313"/>
                    <a:gd name="connsiteX3" fmla="*/ 125571 w 289403"/>
                    <a:gd name="connsiteY3" fmla="*/ 91623 h 267313"/>
                    <a:gd name="connsiteX4" fmla="*/ 102711 w 289403"/>
                    <a:gd name="connsiteY4" fmla="*/ 68763 h 267313"/>
                    <a:gd name="connsiteX5" fmla="*/ 196923 w 289403"/>
                    <a:gd name="connsiteY5" fmla="*/ 64783 h 267313"/>
                    <a:gd name="connsiteX6" fmla="*/ 174063 w 289403"/>
                    <a:gd name="connsiteY6" fmla="*/ 87643 h 267313"/>
                    <a:gd name="connsiteX7" fmla="*/ 196923 w 289403"/>
                    <a:gd name="connsiteY7" fmla="*/ 110503 h 267313"/>
                    <a:gd name="connsiteX8" fmla="*/ 219783 w 289403"/>
                    <a:gd name="connsiteY8" fmla="*/ 87643 h 267313"/>
                    <a:gd name="connsiteX9" fmla="*/ 196923 w 289403"/>
                    <a:gd name="connsiteY9" fmla="*/ 64783 h 267313"/>
                    <a:gd name="connsiteX10" fmla="*/ 162659 w 289403"/>
                    <a:gd name="connsiteY10" fmla="*/ 959 h 267313"/>
                    <a:gd name="connsiteX11" fmla="*/ 246984 w 289403"/>
                    <a:gd name="connsiteY11" fmla="*/ 36272 h 267313"/>
                    <a:gd name="connsiteX12" fmla="*/ 241587 w 289403"/>
                    <a:gd name="connsiteY12" fmla="*/ 216018 h 267313"/>
                    <a:gd name="connsiteX13" fmla="*/ 245391 w 289403"/>
                    <a:gd name="connsiteY13" fmla="*/ 267313 h 267313"/>
                    <a:gd name="connsiteX14" fmla="*/ 194273 w 289403"/>
                    <a:gd name="connsiteY14" fmla="*/ 240402 h 267313"/>
                    <a:gd name="connsiteX15" fmla="*/ 23095 w 289403"/>
                    <a:gd name="connsiteY15" fmla="*/ 191102 h 267313"/>
                    <a:gd name="connsiteX16" fmla="*/ 70781 w 289403"/>
                    <a:gd name="connsiteY16" fmla="*/ 17404 h 267313"/>
                    <a:gd name="connsiteX17" fmla="*/ 162659 w 289403"/>
                    <a:gd name="connsiteY17" fmla="*/ 959 h 26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403" h="267313">
                      <a:moveTo>
                        <a:pt x="102711" y="68763"/>
                      </a:moveTo>
                      <a:cubicBezTo>
                        <a:pt x="90086" y="68763"/>
                        <a:pt x="79851" y="78998"/>
                        <a:pt x="79851" y="91623"/>
                      </a:cubicBezTo>
                      <a:cubicBezTo>
                        <a:pt x="79851" y="104248"/>
                        <a:pt x="90086" y="114483"/>
                        <a:pt x="102711" y="114483"/>
                      </a:cubicBezTo>
                      <a:cubicBezTo>
                        <a:pt x="115336" y="114483"/>
                        <a:pt x="125571" y="104248"/>
                        <a:pt x="125571" y="91623"/>
                      </a:cubicBezTo>
                      <a:cubicBezTo>
                        <a:pt x="125571" y="78998"/>
                        <a:pt x="115336" y="68763"/>
                        <a:pt x="102711" y="68763"/>
                      </a:cubicBezTo>
                      <a:close/>
                      <a:moveTo>
                        <a:pt x="196923" y="64783"/>
                      </a:moveTo>
                      <a:cubicBezTo>
                        <a:pt x="184298" y="64783"/>
                        <a:pt x="174063" y="75018"/>
                        <a:pt x="174063" y="87643"/>
                      </a:cubicBezTo>
                      <a:cubicBezTo>
                        <a:pt x="174063" y="100268"/>
                        <a:pt x="184298" y="110503"/>
                        <a:pt x="196923" y="110503"/>
                      </a:cubicBezTo>
                      <a:cubicBezTo>
                        <a:pt x="209548" y="110503"/>
                        <a:pt x="219783" y="100268"/>
                        <a:pt x="219783" y="87643"/>
                      </a:cubicBezTo>
                      <a:cubicBezTo>
                        <a:pt x="219783" y="75018"/>
                        <a:pt x="209548" y="64783"/>
                        <a:pt x="196923" y="64783"/>
                      </a:cubicBezTo>
                      <a:close/>
                      <a:moveTo>
                        <a:pt x="162659" y="959"/>
                      </a:moveTo>
                      <a:cubicBezTo>
                        <a:pt x="193753" y="4289"/>
                        <a:pt x="223587" y="16245"/>
                        <a:pt x="246984" y="36272"/>
                      </a:cubicBezTo>
                      <a:cubicBezTo>
                        <a:pt x="305610" y="86454"/>
                        <a:pt x="303147" y="168484"/>
                        <a:pt x="241587" y="216018"/>
                      </a:cubicBezTo>
                      <a:lnTo>
                        <a:pt x="245391" y="267313"/>
                      </a:lnTo>
                      <a:lnTo>
                        <a:pt x="194273" y="240402"/>
                      </a:lnTo>
                      <a:cubicBezTo>
                        <a:pt x="130775" y="260233"/>
                        <a:pt x="59710" y="239766"/>
                        <a:pt x="23095" y="191102"/>
                      </a:cubicBezTo>
                      <a:cubicBezTo>
                        <a:pt x="-21311" y="132084"/>
                        <a:pt x="323" y="53281"/>
                        <a:pt x="70781" y="17404"/>
                      </a:cubicBezTo>
                      <a:cubicBezTo>
                        <a:pt x="99213" y="2927"/>
                        <a:pt x="131566" y="-2370"/>
                        <a:pt x="162659" y="9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rgbClr val="FFFFFF"/>
                    </a:solidFill>
                    <a:cs typeface="Arial" panose="020B0604020202020204" pitchFamily="34" charset="0"/>
                  </a:endParaRPr>
                </a:p>
              </p:txBody>
            </p:sp>
          </p:grpSp>
          <p:sp>
            <p:nvSpPr>
              <p:cNvPr id="147" name="Freeform 237"/>
              <p:cNvSpPr>
                <a:spLocks noChangeAspect="1" noEditPoints="1"/>
              </p:cNvSpPr>
              <p:nvPr/>
            </p:nvSpPr>
            <p:spPr bwMode="auto">
              <a:xfrm>
                <a:off x="3906277" y="1985404"/>
                <a:ext cx="291315" cy="285322"/>
              </a:xfrm>
              <a:custGeom>
                <a:avLst/>
                <a:gdLst>
                  <a:gd name="T0" fmla="*/ 34 w 251"/>
                  <a:gd name="T1" fmla="*/ 49 h 246"/>
                  <a:gd name="T2" fmla="*/ 47 w 251"/>
                  <a:gd name="T3" fmla="*/ 62 h 246"/>
                  <a:gd name="T4" fmla="*/ 21 w 251"/>
                  <a:gd name="T5" fmla="*/ 75 h 246"/>
                  <a:gd name="T6" fmla="*/ 7 w 251"/>
                  <a:gd name="T7" fmla="*/ 62 h 246"/>
                  <a:gd name="T8" fmla="*/ 168 w 251"/>
                  <a:gd name="T9" fmla="*/ 135 h 246"/>
                  <a:gd name="T10" fmla="*/ 105 w 251"/>
                  <a:gd name="T11" fmla="*/ 172 h 246"/>
                  <a:gd name="T12" fmla="*/ 83 w 251"/>
                  <a:gd name="T13" fmla="*/ 121 h 246"/>
                  <a:gd name="T14" fmla="*/ 107 w 251"/>
                  <a:gd name="T15" fmla="*/ 72 h 246"/>
                  <a:gd name="T16" fmla="*/ 171 w 251"/>
                  <a:gd name="T17" fmla="*/ 109 h 246"/>
                  <a:gd name="T18" fmla="*/ 53 w 251"/>
                  <a:gd name="T19" fmla="*/ 192 h 246"/>
                  <a:gd name="T20" fmla="*/ 198 w 251"/>
                  <a:gd name="T21" fmla="*/ 48 h 246"/>
                  <a:gd name="T22" fmla="*/ 53 w 251"/>
                  <a:gd name="T23" fmla="*/ 192 h 246"/>
                  <a:gd name="T24" fmla="*/ 198 w 251"/>
                  <a:gd name="T25" fmla="*/ 246 h 246"/>
                  <a:gd name="T26" fmla="*/ 205 w 251"/>
                  <a:gd name="T27" fmla="*/ 246 h 246"/>
                  <a:gd name="T28" fmla="*/ 231 w 251"/>
                  <a:gd name="T29" fmla="*/ 233 h 246"/>
                  <a:gd name="T30" fmla="*/ 244 w 251"/>
                  <a:gd name="T31" fmla="*/ 246 h 246"/>
                  <a:gd name="T32" fmla="*/ 251 w 251"/>
                  <a:gd name="T33" fmla="*/ 0 h 246"/>
                  <a:gd name="T34" fmla="*/ 244 w 251"/>
                  <a:gd name="T35" fmla="*/ 1 h 246"/>
                  <a:gd name="T36" fmla="*/ 231 w 251"/>
                  <a:gd name="T37" fmla="*/ 14 h 246"/>
                  <a:gd name="T38" fmla="*/ 205 w 251"/>
                  <a:gd name="T39" fmla="*/ 1 h 246"/>
                  <a:gd name="T40" fmla="*/ 205 w 251"/>
                  <a:gd name="T41" fmla="*/ 0 h 246"/>
                  <a:gd name="T42" fmla="*/ 198 w 251"/>
                  <a:gd name="T43" fmla="*/ 38 h 246"/>
                  <a:gd name="T44" fmla="*/ 53 w 251"/>
                  <a:gd name="T45" fmla="*/ 0 h 246"/>
                  <a:gd name="T46" fmla="*/ 47 w 251"/>
                  <a:gd name="T47" fmla="*/ 1 h 246"/>
                  <a:gd name="T48" fmla="*/ 34 w 251"/>
                  <a:gd name="T49" fmla="*/ 14 h 246"/>
                  <a:gd name="T50" fmla="*/ 7 w 251"/>
                  <a:gd name="T51" fmla="*/ 1 h 246"/>
                  <a:gd name="T52" fmla="*/ 7 w 251"/>
                  <a:gd name="T53" fmla="*/ 0 h 246"/>
                  <a:gd name="T54" fmla="*/ 0 w 251"/>
                  <a:gd name="T55" fmla="*/ 246 h 246"/>
                  <a:gd name="T56" fmla="*/ 7 w 251"/>
                  <a:gd name="T57" fmla="*/ 246 h 246"/>
                  <a:gd name="T58" fmla="*/ 34 w 251"/>
                  <a:gd name="T59" fmla="*/ 233 h 246"/>
                  <a:gd name="T60" fmla="*/ 47 w 251"/>
                  <a:gd name="T61" fmla="*/ 246 h 246"/>
                  <a:gd name="T62" fmla="*/ 53 w 251"/>
                  <a:gd name="T63" fmla="*/ 202 h 246"/>
                  <a:gd name="T64" fmla="*/ 218 w 251"/>
                  <a:gd name="T65" fmla="*/ 49 h 246"/>
                  <a:gd name="T66" fmla="*/ 244 w 251"/>
                  <a:gd name="T67" fmla="*/ 62 h 246"/>
                  <a:gd name="T68" fmla="*/ 231 w 251"/>
                  <a:gd name="T69" fmla="*/ 75 h 246"/>
                  <a:gd name="T70" fmla="*/ 205 w 251"/>
                  <a:gd name="T71" fmla="*/ 62 h 246"/>
                  <a:gd name="T72" fmla="*/ 218 w 251"/>
                  <a:gd name="T73" fmla="*/ 49 h 246"/>
                  <a:gd name="T74" fmla="*/ 231 w 251"/>
                  <a:gd name="T75" fmla="*/ 110 h 246"/>
                  <a:gd name="T76" fmla="*/ 244 w 251"/>
                  <a:gd name="T77" fmla="*/ 123 h 246"/>
                  <a:gd name="T78" fmla="*/ 218 w 251"/>
                  <a:gd name="T79" fmla="*/ 137 h 246"/>
                  <a:gd name="T80" fmla="*/ 205 w 251"/>
                  <a:gd name="T81" fmla="*/ 123 h 246"/>
                  <a:gd name="T82" fmla="*/ 218 w 251"/>
                  <a:gd name="T83" fmla="*/ 172 h 246"/>
                  <a:gd name="T84" fmla="*/ 244 w 251"/>
                  <a:gd name="T85" fmla="*/ 185 h 246"/>
                  <a:gd name="T86" fmla="*/ 231 w 251"/>
                  <a:gd name="T87" fmla="*/ 198 h 246"/>
                  <a:gd name="T88" fmla="*/ 205 w 251"/>
                  <a:gd name="T89" fmla="*/ 185 h 246"/>
                  <a:gd name="T90" fmla="*/ 218 w 251"/>
                  <a:gd name="T91" fmla="*/ 172 h 246"/>
                  <a:gd name="T92" fmla="*/ 34 w 251"/>
                  <a:gd name="T93" fmla="*/ 110 h 246"/>
                  <a:gd name="T94" fmla="*/ 47 w 251"/>
                  <a:gd name="T95" fmla="*/ 123 h 246"/>
                  <a:gd name="T96" fmla="*/ 21 w 251"/>
                  <a:gd name="T97" fmla="*/ 137 h 246"/>
                  <a:gd name="T98" fmla="*/ 7 w 251"/>
                  <a:gd name="T99" fmla="*/ 123 h 246"/>
                  <a:gd name="T100" fmla="*/ 21 w 251"/>
                  <a:gd name="T101" fmla="*/ 172 h 246"/>
                  <a:gd name="T102" fmla="*/ 47 w 251"/>
                  <a:gd name="T103" fmla="*/ 185 h 246"/>
                  <a:gd name="T104" fmla="*/ 34 w 251"/>
                  <a:gd name="T105" fmla="*/ 198 h 246"/>
                  <a:gd name="T106" fmla="*/ 7 w 251"/>
                  <a:gd name="T107" fmla="*/ 185 h 246"/>
                  <a:gd name="T108" fmla="*/ 21 w 251"/>
                  <a:gd name="T109" fmla="*/ 17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246">
                    <a:moveTo>
                      <a:pt x="21" y="49"/>
                    </a:moveTo>
                    <a:cubicBezTo>
                      <a:pt x="25" y="49"/>
                      <a:pt x="29" y="49"/>
                      <a:pt x="34" y="49"/>
                    </a:cubicBezTo>
                    <a:cubicBezTo>
                      <a:pt x="41" y="49"/>
                      <a:pt x="47" y="55"/>
                      <a:pt x="47" y="62"/>
                    </a:cubicBezTo>
                    <a:cubicBezTo>
                      <a:pt x="47" y="62"/>
                      <a:pt x="47" y="62"/>
                      <a:pt x="47" y="62"/>
                    </a:cubicBezTo>
                    <a:cubicBezTo>
                      <a:pt x="47" y="69"/>
                      <a:pt x="41" y="75"/>
                      <a:pt x="34" y="75"/>
                    </a:cubicBezTo>
                    <a:cubicBezTo>
                      <a:pt x="29" y="75"/>
                      <a:pt x="25" y="75"/>
                      <a:pt x="21" y="75"/>
                    </a:cubicBezTo>
                    <a:cubicBezTo>
                      <a:pt x="13" y="75"/>
                      <a:pt x="7" y="69"/>
                      <a:pt x="7" y="62"/>
                    </a:cubicBezTo>
                    <a:cubicBezTo>
                      <a:pt x="7" y="62"/>
                      <a:pt x="7" y="62"/>
                      <a:pt x="7" y="62"/>
                    </a:cubicBezTo>
                    <a:cubicBezTo>
                      <a:pt x="7" y="55"/>
                      <a:pt x="13" y="49"/>
                      <a:pt x="21" y="49"/>
                    </a:cubicBezTo>
                    <a:close/>
                    <a:moveTo>
                      <a:pt x="168" y="135"/>
                    </a:moveTo>
                    <a:cubicBezTo>
                      <a:pt x="158" y="141"/>
                      <a:pt x="148" y="147"/>
                      <a:pt x="138" y="153"/>
                    </a:cubicBezTo>
                    <a:cubicBezTo>
                      <a:pt x="127" y="159"/>
                      <a:pt x="116" y="165"/>
                      <a:pt x="105" y="172"/>
                    </a:cubicBezTo>
                    <a:cubicBezTo>
                      <a:pt x="92" y="178"/>
                      <a:pt x="84" y="171"/>
                      <a:pt x="83" y="157"/>
                    </a:cubicBezTo>
                    <a:cubicBezTo>
                      <a:pt x="83" y="145"/>
                      <a:pt x="83" y="133"/>
                      <a:pt x="83" y="121"/>
                    </a:cubicBezTo>
                    <a:cubicBezTo>
                      <a:pt x="83" y="109"/>
                      <a:pt x="83" y="96"/>
                      <a:pt x="83" y="84"/>
                    </a:cubicBezTo>
                    <a:cubicBezTo>
                      <a:pt x="84" y="69"/>
                      <a:pt x="95" y="65"/>
                      <a:pt x="107" y="72"/>
                    </a:cubicBezTo>
                    <a:cubicBezTo>
                      <a:pt x="118" y="78"/>
                      <a:pt x="128" y="84"/>
                      <a:pt x="138" y="90"/>
                    </a:cubicBezTo>
                    <a:cubicBezTo>
                      <a:pt x="149" y="96"/>
                      <a:pt x="160" y="102"/>
                      <a:pt x="171" y="109"/>
                    </a:cubicBezTo>
                    <a:cubicBezTo>
                      <a:pt x="183" y="116"/>
                      <a:pt x="180" y="128"/>
                      <a:pt x="168" y="135"/>
                    </a:cubicBezTo>
                    <a:close/>
                    <a:moveTo>
                      <a:pt x="53" y="192"/>
                    </a:moveTo>
                    <a:cubicBezTo>
                      <a:pt x="198" y="192"/>
                      <a:pt x="198" y="192"/>
                      <a:pt x="198" y="192"/>
                    </a:cubicBezTo>
                    <a:cubicBezTo>
                      <a:pt x="198" y="48"/>
                      <a:pt x="198" y="48"/>
                      <a:pt x="198" y="48"/>
                    </a:cubicBezTo>
                    <a:cubicBezTo>
                      <a:pt x="53" y="48"/>
                      <a:pt x="53" y="48"/>
                      <a:pt x="53" y="48"/>
                    </a:cubicBezTo>
                    <a:cubicBezTo>
                      <a:pt x="53" y="192"/>
                      <a:pt x="53" y="192"/>
                      <a:pt x="53" y="192"/>
                    </a:cubicBezTo>
                    <a:close/>
                    <a:moveTo>
                      <a:pt x="198" y="202"/>
                    </a:moveTo>
                    <a:cubicBezTo>
                      <a:pt x="198" y="246"/>
                      <a:pt x="198" y="246"/>
                      <a:pt x="198" y="246"/>
                    </a:cubicBezTo>
                    <a:cubicBezTo>
                      <a:pt x="205" y="246"/>
                      <a:pt x="205" y="246"/>
                      <a:pt x="205" y="246"/>
                    </a:cubicBezTo>
                    <a:cubicBezTo>
                      <a:pt x="205" y="246"/>
                      <a:pt x="205" y="246"/>
                      <a:pt x="205" y="246"/>
                    </a:cubicBezTo>
                    <a:cubicBezTo>
                      <a:pt x="205" y="239"/>
                      <a:pt x="211" y="233"/>
                      <a:pt x="218" y="233"/>
                    </a:cubicBezTo>
                    <a:cubicBezTo>
                      <a:pt x="231" y="233"/>
                      <a:pt x="231" y="233"/>
                      <a:pt x="231" y="233"/>
                    </a:cubicBezTo>
                    <a:cubicBezTo>
                      <a:pt x="238" y="233"/>
                      <a:pt x="244" y="239"/>
                      <a:pt x="244" y="246"/>
                    </a:cubicBezTo>
                    <a:cubicBezTo>
                      <a:pt x="244" y="246"/>
                      <a:pt x="244" y="246"/>
                      <a:pt x="244" y="246"/>
                    </a:cubicBezTo>
                    <a:cubicBezTo>
                      <a:pt x="251" y="246"/>
                      <a:pt x="251" y="246"/>
                      <a:pt x="251" y="246"/>
                    </a:cubicBezTo>
                    <a:cubicBezTo>
                      <a:pt x="251" y="0"/>
                      <a:pt x="251" y="0"/>
                      <a:pt x="251" y="0"/>
                    </a:cubicBezTo>
                    <a:cubicBezTo>
                      <a:pt x="244" y="0"/>
                      <a:pt x="244" y="0"/>
                      <a:pt x="244" y="0"/>
                    </a:cubicBezTo>
                    <a:cubicBezTo>
                      <a:pt x="244" y="1"/>
                      <a:pt x="244" y="1"/>
                      <a:pt x="244" y="1"/>
                    </a:cubicBezTo>
                    <a:cubicBezTo>
                      <a:pt x="244" y="1"/>
                      <a:pt x="244" y="1"/>
                      <a:pt x="244" y="1"/>
                    </a:cubicBezTo>
                    <a:cubicBezTo>
                      <a:pt x="244" y="8"/>
                      <a:pt x="238" y="14"/>
                      <a:pt x="231" y="14"/>
                    </a:cubicBezTo>
                    <a:cubicBezTo>
                      <a:pt x="218" y="14"/>
                      <a:pt x="218" y="14"/>
                      <a:pt x="218" y="14"/>
                    </a:cubicBezTo>
                    <a:cubicBezTo>
                      <a:pt x="211" y="14"/>
                      <a:pt x="205" y="8"/>
                      <a:pt x="205" y="1"/>
                    </a:cubicBezTo>
                    <a:cubicBezTo>
                      <a:pt x="205" y="1"/>
                      <a:pt x="205" y="1"/>
                      <a:pt x="205" y="1"/>
                    </a:cubicBezTo>
                    <a:cubicBezTo>
                      <a:pt x="205" y="0"/>
                      <a:pt x="205" y="0"/>
                      <a:pt x="205" y="0"/>
                    </a:cubicBezTo>
                    <a:cubicBezTo>
                      <a:pt x="198" y="0"/>
                      <a:pt x="198" y="0"/>
                      <a:pt x="198" y="0"/>
                    </a:cubicBezTo>
                    <a:cubicBezTo>
                      <a:pt x="198" y="38"/>
                      <a:pt x="198" y="38"/>
                      <a:pt x="198" y="38"/>
                    </a:cubicBezTo>
                    <a:cubicBezTo>
                      <a:pt x="53" y="38"/>
                      <a:pt x="53" y="38"/>
                      <a:pt x="53" y="38"/>
                    </a:cubicBezTo>
                    <a:cubicBezTo>
                      <a:pt x="53" y="0"/>
                      <a:pt x="53" y="0"/>
                      <a:pt x="53" y="0"/>
                    </a:cubicBezTo>
                    <a:cubicBezTo>
                      <a:pt x="47" y="0"/>
                      <a:pt x="47" y="0"/>
                      <a:pt x="47" y="0"/>
                    </a:cubicBezTo>
                    <a:cubicBezTo>
                      <a:pt x="47" y="1"/>
                      <a:pt x="47" y="1"/>
                      <a:pt x="47" y="1"/>
                    </a:cubicBezTo>
                    <a:cubicBezTo>
                      <a:pt x="47" y="1"/>
                      <a:pt x="47" y="1"/>
                      <a:pt x="47" y="1"/>
                    </a:cubicBezTo>
                    <a:cubicBezTo>
                      <a:pt x="47" y="8"/>
                      <a:pt x="41" y="14"/>
                      <a:pt x="34" y="14"/>
                    </a:cubicBezTo>
                    <a:cubicBezTo>
                      <a:pt x="21" y="14"/>
                      <a:pt x="21" y="14"/>
                      <a:pt x="21" y="14"/>
                    </a:cubicBezTo>
                    <a:cubicBezTo>
                      <a:pt x="13" y="14"/>
                      <a:pt x="7" y="8"/>
                      <a:pt x="7" y="1"/>
                    </a:cubicBezTo>
                    <a:cubicBezTo>
                      <a:pt x="7" y="1"/>
                      <a:pt x="7" y="1"/>
                      <a:pt x="7" y="1"/>
                    </a:cubicBezTo>
                    <a:cubicBezTo>
                      <a:pt x="7" y="0"/>
                      <a:pt x="7" y="0"/>
                      <a:pt x="7" y="0"/>
                    </a:cubicBezTo>
                    <a:cubicBezTo>
                      <a:pt x="0" y="0"/>
                      <a:pt x="0" y="0"/>
                      <a:pt x="0" y="0"/>
                    </a:cubicBezTo>
                    <a:cubicBezTo>
                      <a:pt x="0" y="246"/>
                      <a:pt x="0" y="246"/>
                      <a:pt x="0" y="246"/>
                    </a:cubicBezTo>
                    <a:cubicBezTo>
                      <a:pt x="7" y="246"/>
                      <a:pt x="7" y="246"/>
                      <a:pt x="7" y="246"/>
                    </a:cubicBezTo>
                    <a:cubicBezTo>
                      <a:pt x="7" y="246"/>
                      <a:pt x="7" y="246"/>
                      <a:pt x="7" y="246"/>
                    </a:cubicBezTo>
                    <a:cubicBezTo>
                      <a:pt x="7" y="239"/>
                      <a:pt x="13" y="233"/>
                      <a:pt x="21" y="233"/>
                    </a:cubicBezTo>
                    <a:cubicBezTo>
                      <a:pt x="34" y="233"/>
                      <a:pt x="34" y="233"/>
                      <a:pt x="34" y="233"/>
                    </a:cubicBezTo>
                    <a:cubicBezTo>
                      <a:pt x="41" y="233"/>
                      <a:pt x="47" y="239"/>
                      <a:pt x="47" y="246"/>
                    </a:cubicBezTo>
                    <a:cubicBezTo>
                      <a:pt x="47" y="246"/>
                      <a:pt x="47" y="246"/>
                      <a:pt x="47" y="246"/>
                    </a:cubicBezTo>
                    <a:cubicBezTo>
                      <a:pt x="53" y="246"/>
                      <a:pt x="53" y="246"/>
                      <a:pt x="53" y="246"/>
                    </a:cubicBezTo>
                    <a:cubicBezTo>
                      <a:pt x="53" y="202"/>
                      <a:pt x="53" y="202"/>
                      <a:pt x="53" y="202"/>
                    </a:cubicBezTo>
                    <a:cubicBezTo>
                      <a:pt x="198" y="202"/>
                      <a:pt x="198" y="202"/>
                      <a:pt x="198" y="202"/>
                    </a:cubicBezTo>
                    <a:close/>
                    <a:moveTo>
                      <a:pt x="218" y="49"/>
                    </a:moveTo>
                    <a:cubicBezTo>
                      <a:pt x="222" y="49"/>
                      <a:pt x="227" y="49"/>
                      <a:pt x="231" y="49"/>
                    </a:cubicBezTo>
                    <a:cubicBezTo>
                      <a:pt x="238" y="49"/>
                      <a:pt x="244" y="55"/>
                      <a:pt x="244" y="62"/>
                    </a:cubicBezTo>
                    <a:cubicBezTo>
                      <a:pt x="244" y="62"/>
                      <a:pt x="244" y="62"/>
                      <a:pt x="244" y="62"/>
                    </a:cubicBezTo>
                    <a:cubicBezTo>
                      <a:pt x="244" y="69"/>
                      <a:pt x="238" y="75"/>
                      <a:pt x="231" y="75"/>
                    </a:cubicBezTo>
                    <a:cubicBezTo>
                      <a:pt x="227" y="75"/>
                      <a:pt x="222" y="75"/>
                      <a:pt x="218" y="75"/>
                    </a:cubicBezTo>
                    <a:cubicBezTo>
                      <a:pt x="211" y="75"/>
                      <a:pt x="205" y="69"/>
                      <a:pt x="205" y="62"/>
                    </a:cubicBezTo>
                    <a:cubicBezTo>
                      <a:pt x="205" y="62"/>
                      <a:pt x="205" y="62"/>
                      <a:pt x="205" y="62"/>
                    </a:cubicBezTo>
                    <a:cubicBezTo>
                      <a:pt x="205" y="55"/>
                      <a:pt x="211" y="49"/>
                      <a:pt x="218" y="49"/>
                    </a:cubicBezTo>
                    <a:close/>
                    <a:moveTo>
                      <a:pt x="218" y="110"/>
                    </a:moveTo>
                    <a:cubicBezTo>
                      <a:pt x="222" y="110"/>
                      <a:pt x="227" y="110"/>
                      <a:pt x="231" y="110"/>
                    </a:cubicBezTo>
                    <a:cubicBezTo>
                      <a:pt x="238" y="110"/>
                      <a:pt x="244" y="116"/>
                      <a:pt x="244" y="123"/>
                    </a:cubicBezTo>
                    <a:cubicBezTo>
                      <a:pt x="244" y="123"/>
                      <a:pt x="244" y="123"/>
                      <a:pt x="244" y="123"/>
                    </a:cubicBezTo>
                    <a:cubicBezTo>
                      <a:pt x="244" y="131"/>
                      <a:pt x="238" y="137"/>
                      <a:pt x="231" y="137"/>
                    </a:cubicBezTo>
                    <a:cubicBezTo>
                      <a:pt x="227" y="137"/>
                      <a:pt x="222" y="137"/>
                      <a:pt x="218" y="137"/>
                    </a:cubicBezTo>
                    <a:cubicBezTo>
                      <a:pt x="211" y="137"/>
                      <a:pt x="205" y="131"/>
                      <a:pt x="205" y="123"/>
                    </a:cubicBezTo>
                    <a:cubicBezTo>
                      <a:pt x="205" y="123"/>
                      <a:pt x="205" y="123"/>
                      <a:pt x="205" y="123"/>
                    </a:cubicBezTo>
                    <a:cubicBezTo>
                      <a:pt x="205" y="116"/>
                      <a:pt x="211" y="110"/>
                      <a:pt x="218" y="110"/>
                    </a:cubicBezTo>
                    <a:close/>
                    <a:moveTo>
                      <a:pt x="218" y="172"/>
                    </a:moveTo>
                    <a:cubicBezTo>
                      <a:pt x="222" y="172"/>
                      <a:pt x="227" y="172"/>
                      <a:pt x="231" y="172"/>
                    </a:cubicBezTo>
                    <a:cubicBezTo>
                      <a:pt x="238" y="172"/>
                      <a:pt x="244" y="177"/>
                      <a:pt x="244" y="185"/>
                    </a:cubicBezTo>
                    <a:cubicBezTo>
                      <a:pt x="244" y="185"/>
                      <a:pt x="244" y="185"/>
                      <a:pt x="244" y="185"/>
                    </a:cubicBezTo>
                    <a:cubicBezTo>
                      <a:pt x="244" y="192"/>
                      <a:pt x="238" y="198"/>
                      <a:pt x="231" y="198"/>
                    </a:cubicBezTo>
                    <a:cubicBezTo>
                      <a:pt x="227" y="198"/>
                      <a:pt x="222" y="198"/>
                      <a:pt x="218" y="198"/>
                    </a:cubicBezTo>
                    <a:cubicBezTo>
                      <a:pt x="211" y="198"/>
                      <a:pt x="205" y="192"/>
                      <a:pt x="205" y="185"/>
                    </a:cubicBezTo>
                    <a:cubicBezTo>
                      <a:pt x="205" y="185"/>
                      <a:pt x="205" y="185"/>
                      <a:pt x="205" y="185"/>
                    </a:cubicBezTo>
                    <a:cubicBezTo>
                      <a:pt x="205" y="177"/>
                      <a:pt x="211" y="172"/>
                      <a:pt x="218" y="172"/>
                    </a:cubicBezTo>
                    <a:close/>
                    <a:moveTo>
                      <a:pt x="21" y="110"/>
                    </a:moveTo>
                    <a:cubicBezTo>
                      <a:pt x="25" y="110"/>
                      <a:pt x="29" y="110"/>
                      <a:pt x="34" y="110"/>
                    </a:cubicBezTo>
                    <a:cubicBezTo>
                      <a:pt x="41" y="110"/>
                      <a:pt x="47" y="116"/>
                      <a:pt x="47" y="123"/>
                    </a:cubicBezTo>
                    <a:cubicBezTo>
                      <a:pt x="47" y="123"/>
                      <a:pt x="47" y="123"/>
                      <a:pt x="47" y="123"/>
                    </a:cubicBezTo>
                    <a:cubicBezTo>
                      <a:pt x="47" y="131"/>
                      <a:pt x="41" y="137"/>
                      <a:pt x="34" y="137"/>
                    </a:cubicBezTo>
                    <a:cubicBezTo>
                      <a:pt x="29" y="137"/>
                      <a:pt x="25" y="137"/>
                      <a:pt x="21" y="137"/>
                    </a:cubicBezTo>
                    <a:cubicBezTo>
                      <a:pt x="13" y="137"/>
                      <a:pt x="7" y="131"/>
                      <a:pt x="7" y="123"/>
                    </a:cubicBezTo>
                    <a:cubicBezTo>
                      <a:pt x="7" y="123"/>
                      <a:pt x="7" y="123"/>
                      <a:pt x="7" y="123"/>
                    </a:cubicBezTo>
                    <a:cubicBezTo>
                      <a:pt x="7" y="116"/>
                      <a:pt x="13" y="110"/>
                      <a:pt x="21" y="110"/>
                    </a:cubicBezTo>
                    <a:close/>
                    <a:moveTo>
                      <a:pt x="21" y="172"/>
                    </a:moveTo>
                    <a:cubicBezTo>
                      <a:pt x="25" y="172"/>
                      <a:pt x="29" y="172"/>
                      <a:pt x="34" y="172"/>
                    </a:cubicBezTo>
                    <a:cubicBezTo>
                      <a:pt x="41" y="172"/>
                      <a:pt x="47" y="177"/>
                      <a:pt x="47" y="185"/>
                    </a:cubicBezTo>
                    <a:cubicBezTo>
                      <a:pt x="47" y="185"/>
                      <a:pt x="47" y="185"/>
                      <a:pt x="47" y="185"/>
                    </a:cubicBezTo>
                    <a:cubicBezTo>
                      <a:pt x="47" y="192"/>
                      <a:pt x="41" y="198"/>
                      <a:pt x="34" y="198"/>
                    </a:cubicBezTo>
                    <a:cubicBezTo>
                      <a:pt x="29" y="198"/>
                      <a:pt x="25" y="198"/>
                      <a:pt x="21" y="198"/>
                    </a:cubicBezTo>
                    <a:cubicBezTo>
                      <a:pt x="13" y="198"/>
                      <a:pt x="7" y="192"/>
                      <a:pt x="7" y="185"/>
                    </a:cubicBezTo>
                    <a:cubicBezTo>
                      <a:pt x="7" y="185"/>
                      <a:pt x="7" y="185"/>
                      <a:pt x="7" y="185"/>
                    </a:cubicBezTo>
                    <a:cubicBezTo>
                      <a:pt x="7" y="177"/>
                      <a:pt x="13" y="172"/>
                      <a:pt x="21" y="172"/>
                    </a:cubicBezTo>
                    <a:close/>
                  </a:path>
                </a:pathLst>
              </a:custGeom>
              <a:solidFill>
                <a:schemeClr val="bg1">
                  <a:lumMod val="50000"/>
                </a:schemeClr>
              </a:solidFill>
              <a:ln>
                <a:noFill/>
              </a:ln>
            </p:spPr>
            <p:txBody>
              <a:bodyPr vert="horz" wrap="square" lIns="121920" tIns="60960" rIns="121920" bIns="60960" numCol="1" anchor="t" anchorCtr="0" compatLnSpc="1">
                <a:prstTxWarp prst="textNoShape">
                  <a:avLst/>
                </a:prstTxWarp>
              </a:bodyPr>
              <a:lstStyle/>
              <a:p>
                <a:pPr fontAlgn="ctr"/>
                <a:endParaRPr lang="en-US" altLang="zh-CN" sz="1400" dirty="0">
                  <a:solidFill>
                    <a:srgbClr val="000000"/>
                  </a:solidFill>
                  <a:cs typeface="Arial" panose="020B0604020202020204" pitchFamily="34" charset="0"/>
                </a:endParaRPr>
              </a:p>
            </p:txBody>
          </p:sp>
          <p:sp>
            <p:nvSpPr>
              <p:cNvPr id="148" name="Freeform 149"/>
              <p:cNvSpPr>
                <a:spLocks noChangeAspect="1" noEditPoints="1"/>
              </p:cNvSpPr>
              <p:nvPr/>
            </p:nvSpPr>
            <p:spPr bwMode="auto">
              <a:xfrm>
                <a:off x="3452583" y="2003682"/>
                <a:ext cx="316924" cy="241327"/>
              </a:xfrm>
              <a:custGeom>
                <a:avLst/>
                <a:gdLst>
                  <a:gd name="T0" fmla="*/ 29 w 101"/>
                  <a:gd name="T1" fmla="*/ 3 h 77"/>
                  <a:gd name="T2" fmla="*/ 21 w 101"/>
                  <a:gd name="T3" fmla="*/ 7 h 77"/>
                  <a:gd name="T4" fmla="*/ 8 w 101"/>
                  <a:gd name="T5" fmla="*/ 3 h 77"/>
                  <a:gd name="T6" fmla="*/ 3 w 101"/>
                  <a:gd name="T7" fmla="*/ 31 h 77"/>
                  <a:gd name="T8" fmla="*/ 0 w 101"/>
                  <a:gd name="T9" fmla="*/ 72 h 77"/>
                  <a:gd name="T10" fmla="*/ 32 w 101"/>
                  <a:gd name="T11" fmla="*/ 49 h 77"/>
                  <a:gd name="T12" fmla="*/ 64 w 101"/>
                  <a:gd name="T13" fmla="*/ 45 h 77"/>
                  <a:gd name="T14" fmla="*/ 85 w 101"/>
                  <a:gd name="T15" fmla="*/ 77 h 77"/>
                  <a:gd name="T16" fmla="*/ 97 w 101"/>
                  <a:gd name="T17" fmla="*/ 38 h 77"/>
                  <a:gd name="T18" fmla="*/ 78 w 101"/>
                  <a:gd name="T19" fmla="*/ 12 h 77"/>
                  <a:gd name="T20" fmla="*/ 38 w 101"/>
                  <a:gd name="T21" fmla="*/ 19 h 77"/>
                  <a:gd name="T22" fmla="*/ 51 w 101"/>
                  <a:gd name="T23" fmla="*/ 30 h 77"/>
                  <a:gd name="T24" fmla="*/ 59 w 101"/>
                  <a:gd name="T25" fmla="*/ 34 h 77"/>
                  <a:gd name="T26" fmla="*/ 51 w 101"/>
                  <a:gd name="T27" fmla="*/ 30 h 77"/>
                  <a:gd name="T28" fmla="*/ 49 w 101"/>
                  <a:gd name="T29" fmla="*/ 30 h 77"/>
                  <a:gd name="T30" fmla="*/ 42 w 101"/>
                  <a:gd name="T31" fmla="*/ 34 h 77"/>
                  <a:gd name="T32" fmla="*/ 80 w 101"/>
                  <a:gd name="T33" fmla="*/ 33 h 77"/>
                  <a:gd name="T34" fmla="*/ 82 w 101"/>
                  <a:gd name="T35" fmla="*/ 41 h 77"/>
                  <a:gd name="T36" fmla="*/ 80 w 101"/>
                  <a:gd name="T37" fmla="*/ 33 h 77"/>
                  <a:gd name="T38" fmla="*/ 76 w 101"/>
                  <a:gd name="T39" fmla="*/ 30 h 77"/>
                  <a:gd name="T40" fmla="*/ 68 w 101"/>
                  <a:gd name="T41" fmla="*/ 32 h 77"/>
                  <a:gd name="T42" fmla="*/ 76 w 101"/>
                  <a:gd name="T43" fmla="*/ 18 h 77"/>
                  <a:gd name="T44" fmla="*/ 78 w 101"/>
                  <a:gd name="T45" fmla="*/ 26 h 77"/>
                  <a:gd name="T46" fmla="*/ 76 w 101"/>
                  <a:gd name="T47" fmla="*/ 18 h 77"/>
                  <a:gd name="T48" fmla="*/ 90 w 101"/>
                  <a:gd name="T49" fmla="*/ 26 h 77"/>
                  <a:gd name="T50" fmla="*/ 83 w 101"/>
                  <a:gd name="T51" fmla="*/ 28 h 77"/>
                  <a:gd name="T52" fmla="*/ 32 w 101"/>
                  <a:gd name="T53" fmla="*/ 25 h 77"/>
                  <a:gd name="T54" fmla="*/ 25 w 101"/>
                  <a:gd name="T55" fmla="*/ 30 h 77"/>
                  <a:gd name="T56" fmla="*/ 26 w 101"/>
                  <a:gd name="T57" fmla="*/ 39 h 77"/>
                  <a:gd name="T58" fmla="*/ 21 w 101"/>
                  <a:gd name="T59" fmla="*/ 33 h 77"/>
                  <a:gd name="T60" fmla="*/ 11 w 101"/>
                  <a:gd name="T61" fmla="*/ 33 h 77"/>
                  <a:gd name="T62" fmla="*/ 17 w 101"/>
                  <a:gd name="T63" fmla="*/ 28 h 77"/>
                  <a:gd name="T64" fmla="*/ 17 w 101"/>
                  <a:gd name="T65" fmla="*/ 19 h 77"/>
                  <a:gd name="T66" fmla="*/ 22 w 101"/>
                  <a:gd name="T67" fmla="*/ 25 h 77"/>
                  <a:gd name="T68" fmla="*/ 92 w 101"/>
                  <a:gd name="T69" fmla="*/ 3 h 77"/>
                  <a:gd name="T70" fmla="*/ 78 w 101"/>
                  <a:gd name="T71" fmla="*/ 7 h 77"/>
                  <a:gd name="T72" fmla="*/ 71 w 101"/>
                  <a:gd name="T73"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77">
                    <a:moveTo>
                      <a:pt x="8" y="3"/>
                    </a:moveTo>
                    <a:cubicBezTo>
                      <a:pt x="15" y="0"/>
                      <a:pt x="22" y="0"/>
                      <a:pt x="29" y="3"/>
                    </a:cubicBezTo>
                    <a:cubicBezTo>
                      <a:pt x="29" y="9"/>
                      <a:pt x="29" y="9"/>
                      <a:pt x="29" y="9"/>
                    </a:cubicBezTo>
                    <a:cubicBezTo>
                      <a:pt x="26" y="8"/>
                      <a:pt x="24" y="7"/>
                      <a:pt x="21" y="7"/>
                    </a:cubicBezTo>
                    <a:cubicBezTo>
                      <a:pt x="16" y="7"/>
                      <a:pt x="11" y="9"/>
                      <a:pt x="8" y="13"/>
                    </a:cubicBezTo>
                    <a:cubicBezTo>
                      <a:pt x="8" y="3"/>
                      <a:pt x="8" y="3"/>
                      <a:pt x="8" y="3"/>
                    </a:cubicBezTo>
                    <a:close/>
                    <a:moveTo>
                      <a:pt x="23" y="11"/>
                    </a:moveTo>
                    <a:cubicBezTo>
                      <a:pt x="12" y="11"/>
                      <a:pt x="3" y="20"/>
                      <a:pt x="3" y="31"/>
                    </a:cubicBezTo>
                    <a:cubicBezTo>
                      <a:pt x="3" y="33"/>
                      <a:pt x="3" y="35"/>
                      <a:pt x="4" y="37"/>
                    </a:cubicBezTo>
                    <a:cubicBezTo>
                      <a:pt x="1" y="48"/>
                      <a:pt x="0" y="59"/>
                      <a:pt x="0" y="72"/>
                    </a:cubicBezTo>
                    <a:cubicBezTo>
                      <a:pt x="5" y="77"/>
                      <a:pt x="10" y="77"/>
                      <a:pt x="15" y="77"/>
                    </a:cubicBezTo>
                    <a:cubicBezTo>
                      <a:pt x="22" y="69"/>
                      <a:pt x="27" y="60"/>
                      <a:pt x="32" y="49"/>
                    </a:cubicBezTo>
                    <a:cubicBezTo>
                      <a:pt x="34" y="48"/>
                      <a:pt x="36" y="47"/>
                      <a:pt x="37" y="45"/>
                    </a:cubicBezTo>
                    <a:cubicBezTo>
                      <a:pt x="64" y="45"/>
                      <a:pt x="64" y="45"/>
                      <a:pt x="64" y="45"/>
                    </a:cubicBezTo>
                    <a:cubicBezTo>
                      <a:pt x="65" y="46"/>
                      <a:pt x="66" y="48"/>
                      <a:pt x="68" y="49"/>
                    </a:cubicBezTo>
                    <a:cubicBezTo>
                      <a:pt x="73" y="60"/>
                      <a:pt x="79" y="69"/>
                      <a:pt x="85" y="77"/>
                    </a:cubicBezTo>
                    <a:cubicBezTo>
                      <a:pt x="90" y="77"/>
                      <a:pt x="95" y="77"/>
                      <a:pt x="100" y="72"/>
                    </a:cubicBezTo>
                    <a:cubicBezTo>
                      <a:pt x="101" y="59"/>
                      <a:pt x="100" y="48"/>
                      <a:pt x="97" y="38"/>
                    </a:cubicBezTo>
                    <a:cubicBezTo>
                      <a:pt x="97" y="36"/>
                      <a:pt x="98" y="34"/>
                      <a:pt x="98" y="32"/>
                    </a:cubicBezTo>
                    <a:cubicBezTo>
                      <a:pt x="98" y="21"/>
                      <a:pt x="89" y="12"/>
                      <a:pt x="78" y="12"/>
                    </a:cubicBezTo>
                    <a:cubicBezTo>
                      <a:pt x="72" y="12"/>
                      <a:pt x="66" y="15"/>
                      <a:pt x="63" y="19"/>
                    </a:cubicBezTo>
                    <a:cubicBezTo>
                      <a:pt x="38" y="19"/>
                      <a:pt x="38" y="19"/>
                      <a:pt x="38" y="19"/>
                    </a:cubicBezTo>
                    <a:cubicBezTo>
                      <a:pt x="35" y="15"/>
                      <a:pt x="29" y="11"/>
                      <a:pt x="23" y="11"/>
                    </a:cubicBezTo>
                    <a:close/>
                    <a:moveTo>
                      <a:pt x="51" y="30"/>
                    </a:moveTo>
                    <a:cubicBezTo>
                      <a:pt x="59" y="30"/>
                      <a:pt x="59" y="30"/>
                      <a:pt x="59" y="30"/>
                    </a:cubicBezTo>
                    <a:cubicBezTo>
                      <a:pt x="59" y="34"/>
                      <a:pt x="59" y="34"/>
                      <a:pt x="59" y="34"/>
                    </a:cubicBezTo>
                    <a:cubicBezTo>
                      <a:pt x="51" y="34"/>
                      <a:pt x="51" y="34"/>
                      <a:pt x="51" y="34"/>
                    </a:cubicBezTo>
                    <a:cubicBezTo>
                      <a:pt x="51" y="30"/>
                      <a:pt x="51" y="30"/>
                      <a:pt x="51" y="30"/>
                    </a:cubicBezTo>
                    <a:close/>
                    <a:moveTo>
                      <a:pt x="42" y="30"/>
                    </a:moveTo>
                    <a:cubicBezTo>
                      <a:pt x="49" y="30"/>
                      <a:pt x="49" y="30"/>
                      <a:pt x="49" y="30"/>
                    </a:cubicBezTo>
                    <a:cubicBezTo>
                      <a:pt x="49" y="34"/>
                      <a:pt x="49" y="34"/>
                      <a:pt x="49" y="34"/>
                    </a:cubicBezTo>
                    <a:cubicBezTo>
                      <a:pt x="42" y="34"/>
                      <a:pt x="42" y="34"/>
                      <a:pt x="42" y="34"/>
                    </a:cubicBezTo>
                    <a:cubicBezTo>
                      <a:pt x="42" y="30"/>
                      <a:pt x="42" y="30"/>
                      <a:pt x="42" y="30"/>
                    </a:cubicBezTo>
                    <a:close/>
                    <a:moveTo>
                      <a:pt x="80" y="33"/>
                    </a:moveTo>
                    <a:cubicBezTo>
                      <a:pt x="82" y="33"/>
                      <a:pt x="84" y="34"/>
                      <a:pt x="85" y="36"/>
                    </a:cubicBezTo>
                    <a:cubicBezTo>
                      <a:pt x="85" y="38"/>
                      <a:pt x="84" y="40"/>
                      <a:pt x="82" y="41"/>
                    </a:cubicBezTo>
                    <a:cubicBezTo>
                      <a:pt x="80" y="41"/>
                      <a:pt x="78" y="40"/>
                      <a:pt x="77" y="38"/>
                    </a:cubicBezTo>
                    <a:cubicBezTo>
                      <a:pt x="77" y="36"/>
                      <a:pt x="78" y="34"/>
                      <a:pt x="80" y="33"/>
                    </a:cubicBezTo>
                    <a:close/>
                    <a:moveTo>
                      <a:pt x="71" y="27"/>
                    </a:moveTo>
                    <a:cubicBezTo>
                      <a:pt x="73" y="26"/>
                      <a:pt x="75" y="28"/>
                      <a:pt x="76" y="30"/>
                    </a:cubicBezTo>
                    <a:cubicBezTo>
                      <a:pt x="76" y="32"/>
                      <a:pt x="75" y="34"/>
                      <a:pt x="73" y="35"/>
                    </a:cubicBezTo>
                    <a:cubicBezTo>
                      <a:pt x="70" y="35"/>
                      <a:pt x="68" y="34"/>
                      <a:pt x="68" y="32"/>
                    </a:cubicBezTo>
                    <a:cubicBezTo>
                      <a:pt x="67" y="29"/>
                      <a:pt x="69" y="27"/>
                      <a:pt x="71" y="27"/>
                    </a:cubicBezTo>
                    <a:close/>
                    <a:moveTo>
                      <a:pt x="76" y="18"/>
                    </a:moveTo>
                    <a:cubicBezTo>
                      <a:pt x="79" y="17"/>
                      <a:pt x="81" y="19"/>
                      <a:pt x="81" y="21"/>
                    </a:cubicBezTo>
                    <a:cubicBezTo>
                      <a:pt x="82" y="23"/>
                      <a:pt x="80" y="25"/>
                      <a:pt x="78" y="26"/>
                    </a:cubicBezTo>
                    <a:cubicBezTo>
                      <a:pt x="76" y="26"/>
                      <a:pt x="74" y="25"/>
                      <a:pt x="73" y="23"/>
                    </a:cubicBezTo>
                    <a:cubicBezTo>
                      <a:pt x="73" y="21"/>
                      <a:pt x="74" y="18"/>
                      <a:pt x="76" y="18"/>
                    </a:cubicBezTo>
                    <a:close/>
                    <a:moveTo>
                      <a:pt x="86" y="23"/>
                    </a:moveTo>
                    <a:cubicBezTo>
                      <a:pt x="88" y="23"/>
                      <a:pt x="90" y="24"/>
                      <a:pt x="90" y="26"/>
                    </a:cubicBezTo>
                    <a:cubicBezTo>
                      <a:pt x="91" y="28"/>
                      <a:pt x="89" y="30"/>
                      <a:pt x="87" y="31"/>
                    </a:cubicBezTo>
                    <a:cubicBezTo>
                      <a:pt x="85" y="31"/>
                      <a:pt x="83" y="30"/>
                      <a:pt x="83" y="28"/>
                    </a:cubicBezTo>
                    <a:cubicBezTo>
                      <a:pt x="82" y="26"/>
                      <a:pt x="84" y="24"/>
                      <a:pt x="86" y="23"/>
                    </a:cubicBezTo>
                    <a:close/>
                    <a:moveTo>
                      <a:pt x="32" y="25"/>
                    </a:moveTo>
                    <a:cubicBezTo>
                      <a:pt x="31" y="36"/>
                      <a:pt x="31" y="36"/>
                      <a:pt x="31" y="36"/>
                    </a:cubicBezTo>
                    <a:cubicBezTo>
                      <a:pt x="25" y="30"/>
                      <a:pt x="25" y="30"/>
                      <a:pt x="25" y="30"/>
                    </a:cubicBezTo>
                    <a:cubicBezTo>
                      <a:pt x="32" y="25"/>
                      <a:pt x="32" y="25"/>
                      <a:pt x="32" y="25"/>
                    </a:cubicBezTo>
                    <a:close/>
                    <a:moveTo>
                      <a:pt x="26" y="39"/>
                    </a:moveTo>
                    <a:cubicBezTo>
                      <a:pt x="14" y="38"/>
                      <a:pt x="14" y="38"/>
                      <a:pt x="14" y="38"/>
                    </a:cubicBezTo>
                    <a:cubicBezTo>
                      <a:pt x="21" y="33"/>
                      <a:pt x="21" y="33"/>
                      <a:pt x="21" y="33"/>
                    </a:cubicBezTo>
                    <a:cubicBezTo>
                      <a:pt x="26" y="39"/>
                      <a:pt x="26" y="39"/>
                      <a:pt x="26" y="39"/>
                    </a:cubicBezTo>
                    <a:close/>
                    <a:moveTo>
                      <a:pt x="11" y="33"/>
                    </a:moveTo>
                    <a:cubicBezTo>
                      <a:pt x="13" y="22"/>
                      <a:pt x="13" y="22"/>
                      <a:pt x="13" y="22"/>
                    </a:cubicBezTo>
                    <a:cubicBezTo>
                      <a:pt x="17" y="28"/>
                      <a:pt x="17" y="28"/>
                      <a:pt x="17" y="28"/>
                    </a:cubicBezTo>
                    <a:cubicBezTo>
                      <a:pt x="11" y="33"/>
                      <a:pt x="11" y="33"/>
                      <a:pt x="11" y="33"/>
                    </a:cubicBezTo>
                    <a:close/>
                    <a:moveTo>
                      <a:pt x="17" y="19"/>
                    </a:moveTo>
                    <a:cubicBezTo>
                      <a:pt x="28" y="20"/>
                      <a:pt x="28" y="20"/>
                      <a:pt x="28" y="20"/>
                    </a:cubicBezTo>
                    <a:cubicBezTo>
                      <a:pt x="22" y="25"/>
                      <a:pt x="22" y="25"/>
                      <a:pt x="22" y="25"/>
                    </a:cubicBezTo>
                    <a:cubicBezTo>
                      <a:pt x="17" y="19"/>
                      <a:pt x="17" y="19"/>
                      <a:pt x="17" y="19"/>
                    </a:cubicBezTo>
                    <a:close/>
                    <a:moveTo>
                      <a:pt x="92" y="3"/>
                    </a:moveTo>
                    <a:cubicBezTo>
                      <a:pt x="92" y="13"/>
                      <a:pt x="92" y="13"/>
                      <a:pt x="92" y="13"/>
                    </a:cubicBezTo>
                    <a:cubicBezTo>
                      <a:pt x="88" y="9"/>
                      <a:pt x="83" y="7"/>
                      <a:pt x="78" y="7"/>
                    </a:cubicBezTo>
                    <a:cubicBezTo>
                      <a:pt x="76" y="7"/>
                      <a:pt x="73" y="8"/>
                      <a:pt x="71" y="9"/>
                    </a:cubicBezTo>
                    <a:cubicBezTo>
                      <a:pt x="71" y="3"/>
                      <a:pt x="71" y="3"/>
                      <a:pt x="71" y="3"/>
                    </a:cubicBezTo>
                    <a:cubicBezTo>
                      <a:pt x="78" y="0"/>
                      <a:pt x="85" y="0"/>
                      <a:pt x="92" y="3"/>
                    </a:cubicBezTo>
                    <a:close/>
                  </a:path>
                </a:pathLst>
              </a:custGeom>
              <a:solidFill>
                <a:schemeClr val="bg1">
                  <a:lumMod val="50000"/>
                </a:schemeClr>
              </a:solidFill>
              <a:ln>
                <a:noFill/>
              </a:ln>
            </p:spPr>
            <p:txBody>
              <a:bodyPr vert="horz" wrap="square" lIns="121920" tIns="60960" rIns="121920" bIns="60960" numCol="1" anchor="t" anchorCtr="0" compatLnSpc="1">
                <a:prstTxWarp prst="textNoShape">
                  <a:avLst/>
                </a:prstTxWarp>
              </a:bodyPr>
              <a:lstStyle/>
              <a:p>
                <a:pPr fontAlgn="ctr"/>
                <a:endParaRPr lang="en-US" altLang="zh-CN" sz="1400">
                  <a:solidFill>
                    <a:srgbClr val="000000"/>
                  </a:solidFill>
                  <a:cs typeface="Arial" panose="020B0604020202020204" pitchFamily="34" charset="0"/>
                </a:endParaRPr>
              </a:p>
            </p:txBody>
          </p:sp>
          <p:grpSp>
            <p:nvGrpSpPr>
              <p:cNvPr id="149" name="组合 43"/>
              <p:cNvGrpSpPr/>
              <p:nvPr/>
            </p:nvGrpSpPr>
            <p:grpSpPr>
              <a:xfrm>
                <a:off x="3854609" y="2314660"/>
                <a:ext cx="288234" cy="299605"/>
                <a:chOff x="7610871" y="4741845"/>
                <a:chExt cx="1300502" cy="1300163"/>
              </a:xfrm>
            </p:grpSpPr>
            <p:sp>
              <p:nvSpPr>
                <p:cNvPr id="150" name="Freeform 43"/>
                <p:cNvSpPr>
                  <a:spLocks/>
                </p:cNvSpPr>
                <p:nvPr/>
              </p:nvSpPr>
              <p:spPr bwMode="auto">
                <a:xfrm>
                  <a:off x="7610871" y="4741845"/>
                  <a:ext cx="1300502" cy="1300163"/>
                </a:xfrm>
                <a:custGeom>
                  <a:avLst/>
                  <a:gdLst>
                    <a:gd name="T0" fmla="*/ 632 w 1536"/>
                    <a:gd name="T1" fmla="*/ 76 h 1537"/>
                    <a:gd name="T2" fmla="*/ 75 w 1536"/>
                    <a:gd name="T3" fmla="*/ 905 h 1537"/>
                    <a:gd name="T4" fmla="*/ 904 w 1536"/>
                    <a:gd name="T5" fmla="*/ 1461 h 1537"/>
                    <a:gd name="T6" fmla="*/ 1461 w 1536"/>
                    <a:gd name="T7" fmla="*/ 632 h 1537"/>
                    <a:gd name="T8" fmla="*/ 632 w 1536"/>
                    <a:gd name="T9" fmla="*/ 76 h 1537"/>
                  </a:gdLst>
                  <a:ahLst/>
                  <a:cxnLst>
                    <a:cxn ang="0">
                      <a:pos x="T0" y="T1"/>
                    </a:cxn>
                    <a:cxn ang="0">
                      <a:pos x="T2" y="T3"/>
                    </a:cxn>
                    <a:cxn ang="0">
                      <a:pos x="T4" y="T5"/>
                    </a:cxn>
                    <a:cxn ang="0">
                      <a:pos x="T6" y="T7"/>
                    </a:cxn>
                    <a:cxn ang="0">
                      <a:pos x="T8" y="T9"/>
                    </a:cxn>
                  </a:cxnLst>
                  <a:rect l="0" t="0" r="r" b="b"/>
                  <a:pathLst>
                    <a:path w="1536" h="1537">
                      <a:moveTo>
                        <a:pt x="632" y="76"/>
                      </a:moveTo>
                      <a:cubicBezTo>
                        <a:pt x="249" y="151"/>
                        <a:pt x="0" y="522"/>
                        <a:pt x="75" y="905"/>
                      </a:cubicBezTo>
                      <a:cubicBezTo>
                        <a:pt x="150" y="1287"/>
                        <a:pt x="522" y="1537"/>
                        <a:pt x="904" y="1461"/>
                      </a:cubicBezTo>
                      <a:cubicBezTo>
                        <a:pt x="1287" y="1386"/>
                        <a:pt x="1536" y="1015"/>
                        <a:pt x="1461" y="632"/>
                      </a:cubicBezTo>
                      <a:cubicBezTo>
                        <a:pt x="1386" y="250"/>
                        <a:pt x="1014" y="0"/>
                        <a:pt x="632" y="7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079" fontAlgn="ctr"/>
                  <a:endParaRPr lang="en-US" altLang="zh-CN" sz="1467">
                    <a:solidFill>
                      <a:prstClr val="black"/>
                    </a:solidFill>
                    <a:ea typeface="宋体"/>
                    <a:cs typeface="Arial" panose="020B0604020202020204" pitchFamily="34" charset="0"/>
                  </a:endParaRPr>
                </a:p>
              </p:txBody>
            </p:sp>
            <p:sp>
              <p:nvSpPr>
                <p:cNvPr id="151" name="Freeform 44"/>
                <p:cNvSpPr>
                  <a:spLocks noEditPoints="1"/>
                </p:cNvSpPr>
                <p:nvPr/>
              </p:nvSpPr>
              <p:spPr bwMode="auto">
                <a:xfrm>
                  <a:off x="7779189" y="5010132"/>
                  <a:ext cx="955924" cy="766763"/>
                </a:xfrm>
                <a:custGeom>
                  <a:avLst/>
                  <a:gdLst>
                    <a:gd name="T0" fmla="*/ 18 w 1129"/>
                    <a:gd name="T1" fmla="*/ 212 h 906"/>
                    <a:gd name="T2" fmla="*/ 104 w 1129"/>
                    <a:gd name="T3" fmla="*/ 158 h 906"/>
                    <a:gd name="T4" fmla="*/ 104 w 1129"/>
                    <a:gd name="T5" fmla="*/ 158 h 906"/>
                    <a:gd name="T6" fmla="*/ 104 w 1129"/>
                    <a:gd name="T7" fmla="*/ 158 h 906"/>
                    <a:gd name="T8" fmla="*/ 877 w 1129"/>
                    <a:gd name="T9" fmla="*/ 5 h 906"/>
                    <a:gd name="T10" fmla="*/ 877 w 1129"/>
                    <a:gd name="T11" fmla="*/ 5 h 906"/>
                    <a:gd name="T12" fmla="*/ 947 w 1129"/>
                    <a:gd name="T13" fmla="*/ 11 h 906"/>
                    <a:gd name="T14" fmla="*/ 948 w 1129"/>
                    <a:gd name="T15" fmla="*/ 11 h 906"/>
                    <a:gd name="T16" fmla="*/ 950 w 1129"/>
                    <a:gd name="T17" fmla="*/ 12 h 906"/>
                    <a:gd name="T18" fmla="*/ 951 w 1129"/>
                    <a:gd name="T19" fmla="*/ 12 h 906"/>
                    <a:gd name="T20" fmla="*/ 1022 w 1129"/>
                    <a:gd name="T21" fmla="*/ 98 h 906"/>
                    <a:gd name="T22" fmla="*/ 1022 w 1129"/>
                    <a:gd name="T23" fmla="*/ 98 h 906"/>
                    <a:gd name="T24" fmla="*/ 1122 w 1129"/>
                    <a:gd name="T25" fmla="*/ 604 h 906"/>
                    <a:gd name="T26" fmla="*/ 1122 w 1129"/>
                    <a:gd name="T27" fmla="*/ 604 h 906"/>
                    <a:gd name="T28" fmla="*/ 1103 w 1129"/>
                    <a:gd name="T29" fmla="*/ 694 h 906"/>
                    <a:gd name="T30" fmla="*/ 1103 w 1129"/>
                    <a:gd name="T31" fmla="*/ 694 h 906"/>
                    <a:gd name="T32" fmla="*/ 1024 w 1129"/>
                    <a:gd name="T33" fmla="*/ 746 h 906"/>
                    <a:gd name="T34" fmla="*/ 1023 w 1129"/>
                    <a:gd name="T35" fmla="*/ 746 h 906"/>
                    <a:gd name="T36" fmla="*/ 251 w 1129"/>
                    <a:gd name="T37" fmla="*/ 899 h 906"/>
                    <a:gd name="T38" fmla="*/ 251 w 1129"/>
                    <a:gd name="T39" fmla="*/ 899 h 906"/>
                    <a:gd name="T40" fmla="*/ 157 w 1129"/>
                    <a:gd name="T41" fmla="*/ 882 h 906"/>
                    <a:gd name="T42" fmla="*/ 106 w 1129"/>
                    <a:gd name="T43" fmla="*/ 806 h 906"/>
                    <a:gd name="T44" fmla="*/ 105 w 1129"/>
                    <a:gd name="T45" fmla="*/ 806 h 906"/>
                    <a:gd name="T46" fmla="*/ 5 w 1129"/>
                    <a:gd name="T47" fmla="*/ 300 h 906"/>
                    <a:gd name="T48" fmla="*/ 14 w 1129"/>
                    <a:gd name="T49" fmla="*/ 228 h 906"/>
                    <a:gd name="T50" fmla="*/ 568 w 1129"/>
                    <a:gd name="T51" fmla="*/ 476 h 906"/>
                    <a:gd name="T52" fmla="*/ 118 w 1129"/>
                    <a:gd name="T53" fmla="*/ 224 h 906"/>
                    <a:gd name="T54" fmla="*/ 605 w 1129"/>
                    <a:gd name="T55" fmla="*/ 539 h 906"/>
                    <a:gd name="T56" fmla="*/ 560 w 1129"/>
                    <a:gd name="T57" fmla="*/ 549 h 906"/>
                    <a:gd name="T58" fmla="*/ 74 w 1129"/>
                    <a:gd name="T59" fmla="*/ 286 h 906"/>
                    <a:gd name="T60" fmla="*/ 74 w 1129"/>
                    <a:gd name="T61" fmla="*/ 286 h 906"/>
                    <a:gd name="T62" fmla="*/ 175 w 1129"/>
                    <a:gd name="T63" fmla="*/ 793 h 906"/>
                    <a:gd name="T64" fmla="*/ 197 w 1129"/>
                    <a:gd name="T65" fmla="*/ 825 h 906"/>
                    <a:gd name="T66" fmla="*/ 237 w 1129"/>
                    <a:gd name="T67" fmla="*/ 833 h 906"/>
                    <a:gd name="T68" fmla="*/ 238 w 1129"/>
                    <a:gd name="T69" fmla="*/ 833 h 906"/>
                    <a:gd name="T70" fmla="*/ 1010 w 1129"/>
                    <a:gd name="T71" fmla="*/ 680 h 906"/>
                    <a:gd name="T72" fmla="*/ 1011 w 1129"/>
                    <a:gd name="T73" fmla="*/ 679 h 906"/>
                    <a:gd name="T74" fmla="*/ 1045 w 1129"/>
                    <a:gd name="T75" fmla="*/ 657 h 906"/>
                    <a:gd name="T76" fmla="*/ 1053 w 1129"/>
                    <a:gd name="T77" fmla="*/ 618 h 906"/>
                    <a:gd name="T78" fmla="*/ 1053 w 1129"/>
                    <a:gd name="T79" fmla="*/ 618 h 906"/>
                    <a:gd name="T80" fmla="*/ 953 w 1129"/>
                    <a:gd name="T81" fmla="*/ 111 h 906"/>
                    <a:gd name="T82" fmla="*/ 942 w 1129"/>
                    <a:gd name="T83" fmla="*/ 89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9" h="906">
                      <a:moveTo>
                        <a:pt x="14" y="228"/>
                      </a:moveTo>
                      <a:cubicBezTo>
                        <a:pt x="14" y="222"/>
                        <a:pt x="16" y="217"/>
                        <a:pt x="18" y="212"/>
                      </a:cubicBezTo>
                      <a:cubicBezTo>
                        <a:pt x="22" y="205"/>
                        <a:pt x="28" y="200"/>
                        <a:pt x="35" y="197"/>
                      </a:cubicBezTo>
                      <a:cubicBezTo>
                        <a:pt x="52" y="178"/>
                        <a:pt x="76" y="164"/>
                        <a:pt x="104" y="158"/>
                      </a:cubicBezTo>
                      <a:cubicBezTo>
                        <a:pt x="104" y="158"/>
                        <a:pt x="104" y="158"/>
                        <a:pt x="104" y="158"/>
                      </a:cubicBezTo>
                      <a:cubicBezTo>
                        <a:pt x="104" y="158"/>
                        <a:pt x="104" y="158"/>
                        <a:pt x="104" y="158"/>
                      </a:cubicBezTo>
                      <a:cubicBezTo>
                        <a:pt x="104" y="158"/>
                        <a:pt x="104" y="158"/>
                        <a:pt x="104" y="158"/>
                      </a:cubicBezTo>
                      <a:cubicBezTo>
                        <a:pt x="104" y="158"/>
                        <a:pt x="104" y="158"/>
                        <a:pt x="104" y="158"/>
                      </a:cubicBezTo>
                      <a:cubicBezTo>
                        <a:pt x="105" y="158"/>
                        <a:pt x="105" y="158"/>
                        <a:pt x="105" y="158"/>
                      </a:cubicBezTo>
                      <a:cubicBezTo>
                        <a:pt x="877" y="5"/>
                        <a:pt x="877" y="5"/>
                        <a:pt x="877" y="5"/>
                      </a:cubicBezTo>
                      <a:cubicBezTo>
                        <a:pt x="877" y="5"/>
                        <a:pt x="877" y="5"/>
                        <a:pt x="877" y="5"/>
                      </a:cubicBezTo>
                      <a:cubicBezTo>
                        <a:pt x="877" y="5"/>
                        <a:pt x="877" y="5"/>
                        <a:pt x="877" y="5"/>
                      </a:cubicBezTo>
                      <a:cubicBezTo>
                        <a:pt x="877" y="5"/>
                        <a:pt x="877" y="5"/>
                        <a:pt x="877" y="5"/>
                      </a:cubicBezTo>
                      <a:cubicBezTo>
                        <a:pt x="901" y="0"/>
                        <a:pt x="926" y="3"/>
                        <a:pt x="947" y="11"/>
                      </a:cubicBezTo>
                      <a:cubicBezTo>
                        <a:pt x="947" y="11"/>
                        <a:pt x="947" y="11"/>
                        <a:pt x="947" y="11"/>
                      </a:cubicBezTo>
                      <a:cubicBezTo>
                        <a:pt x="948" y="11"/>
                        <a:pt x="948" y="11"/>
                        <a:pt x="948" y="11"/>
                      </a:cubicBezTo>
                      <a:cubicBezTo>
                        <a:pt x="948" y="11"/>
                        <a:pt x="948" y="11"/>
                        <a:pt x="948" y="11"/>
                      </a:cubicBezTo>
                      <a:cubicBezTo>
                        <a:pt x="950" y="12"/>
                        <a:pt x="950" y="12"/>
                        <a:pt x="950" y="12"/>
                      </a:cubicBezTo>
                      <a:cubicBezTo>
                        <a:pt x="950" y="12"/>
                        <a:pt x="950" y="12"/>
                        <a:pt x="950" y="12"/>
                      </a:cubicBezTo>
                      <a:cubicBezTo>
                        <a:pt x="951" y="12"/>
                        <a:pt x="951" y="12"/>
                        <a:pt x="951" y="12"/>
                      </a:cubicBezTo>
                      <a:cubicBezTo>
                        <a:pt x="957" y="15"/>
                        <a:pt x="964" y="18"/>
                        <a:pt x="970" y="22"/>
                      </a:cubicBezTo>
                      <a:cubicBezTo>
                        <a:pt x="996" y="39"/>
                        <a:pt x="1015" y="66"/>
                        <a:pt x="1022" y="98"/>
                      </a:cubicBezTo>
                      <a:cubicBezTo>
                        <a:pt x="1022" y="98"/>
                        <a:pt x="1022" y="98"/>
                        <a:pt x="1022" y="98"/>
                      </a:cubicBezTo>
                      <a:cubicBezTo>
                        <a:pt x="1022" y="98"/>
                        <a:pt x="1022" y="98"/>
                        <a:pt x="1022" y="98"/>
                      </a:cubicBezTo>
                      <a:cubicBezTo>
                        <a:pt x="1022" y="98"/>
                        <a:pt x="1022" y="98"/>
                        <a:pt x="1022" y="98"/>
                      </a:cubicBezTo>
                      <a:cubicBezTo>
                        <a:pt x="1122" y="604"/>
                        <a:pt x="1122" y="604"/>
                        <a:pt x="1122" y="604"/>
                      </a:cubicBezTo>
                      <a:cubicBezTo>
                        <a:pt x="1122" y="604"/>
                        <a:pt x="1122" y="604"/>
                        <a:pt x="1122" y="604"/>
                      </a:cubicBezTo>
                      <a:cubicBezTo>
                        <a:pt x="1122" y="604"/>
                        <a:pt x="1122" y="604"/>
                        <a:pt x="1122" y="604"/>
                      </a:cubicBezTo>
                      <a:cubicBezTo>
                        <a:pt x="1129" y="637"/>
                        <a:pt x="1121" y="669"/>
                        <a:pt x="1103" y="694"/>
                      </a:cubicBezTo>
                      <a:cubicBezTo>
                        <a:pt x="1103" y="694"/>
                        <a:pt x="1103" y="694"/>
                        <a:pt x="1103" y="694"/>
                      </a:cubicBezTo>
                      <a:cubicBezTo>
                        <a:pt x="1103" y="694"/>
                        <a:pt x="1103" y="694"/>
                        <a:pt x="1103" y="694"/>
                      </a:cubicBezTo>
                      <a:cubicBezTo>
                        <a:pt x="1103" y="694"/>
                        <a:pt x="1103" y="694"/>
                        <a:pt x="1103" y="694"/>
                      </a:cubicBezTo>
                      <a:cubicBezTo>
                        <a:pt x="1085" y="720"/>
                        <a:pt x="1057" y="739"/>
                        <a:pt x="1024" y="746"/>
                      </a:cubicBezTo>
                      <a:cubicBezTo>
                        <a:pt x="1024" y="746"/>
                        <a:pt x="1024" y="746"/>
                        <a:pt x="1024" y="746"/>
                      </a:cubicBezTo>
                      <a:cubicBezTo>
                        <a:pt x="1024" y="746"/>
                        <a:pt x="1024" y="746"/>
                        <a:pt x="1024" y="746"/>
                      </a:cubicBezTo>
                      <a:cubicBezTo>
                        <a:pt x="1023" y="746"/>
                        <a:pt x="1023" y="746"/>
                        <a:pt x="1023" y="746"/>
                      </a:cubicBezTo>
                      <a:cubicBezTo>
                        <a:pt x="1023" y="746"/>
                        <a:pt x="1023" y="746"/>
                        <a:pt x="1023" y="746"/>
                      </a:cubicBezTo>
                      <a:cubicBezTo>
                        <a:pt x="251" y="899"/>
                        <a:pt x="251" y="899"/>
                        <a:pt x="251" y="899"/>
                      </a:cubicBezTo>
                      <a:cubicBezTo>
                        <a:pt x="251" y="899"/>
                        <a:pt x="251" y="899"/>
                        <a:pt x="251" y="899"/>
                      </a:cubicBezTo>
                      <a:cubicBezTo>
                        <a:pt x="251" y="899"/>
                        <a:pt x="251" y="899"/>
                        <a:pt x="251" y="899"/>
                      </a:cubicBezTo>
                      <a:cubicBezTo>
                        <a:pt x="251" y="899"/>
                        <a:pt x="251" y="899"/>
                        <a:pt x="251" y="899"/>
                      </a:cubicBezTo>
                      <a:cubicBezTo>
                        <a:pt x="217" y="906"/>
                        <a:pt x="184" y="898"/>
                        <a:pt x="157" y="882"/>
                      </a:cubicBezTo>
                      <a:cubicBezTo>
                        <a:pt x="132" y="865"/>
                        <a:pt x="112" y="838"/>
                        <a:pt x="106" y="806"/>
                      </a:cubicBezTo>
                      <a:cubicBezTo>
                        <a:pt x="106" y="806"/>
                        <a:pt x="106" y="806"/>
                        <a:pt x="106" y="806"/>
                      </a:cubicBezTo>
                      <a:cubicBezTo>
                        <a:pt x="105" y="806"/>
                        <a:pt x="105" y="806"/>
                        <a:pt x="105" y="806"/>
                      </a:cubicBezTo>
                      <a:cubicBezTo>
                        <a:pt x="105" y="806"/>
                        <a:pt x="105" y="806"/>
                        <a:pt x="105" y="806"/>
                      </a:cubicBezTo>
                      <a:cubicBezTo>
                        <a:pt x="5" y="300"/>
                        <a:pt x="5" y="300"/>
                        <a:pt x="5" y="300"/>
                      </a:cubicBezTo>
                      <a:cubicBezTo>
                        <a:pt x="5" y="300"/>
                        <a:pt x="5" y="300"/>
                        <a:pt x="5" y="300"/>
                      </a:cubicBezTo>
                      <a:cubicBezTo>
                        <a:pt x="5" y="300"/>
                        <a:pt x="5" y="300"/>
                        <a:pt x="5" y="300"/>
                      </a:cubicBezTo>
                      <a:cubicBezTo>
                        <a:pt x="0" y="274"/>
                        <a:pt x="4" y="250"/>
                        <a:pt x="14" y="228"/>
                      </a:cubicBezTo>
                      <a:close/>
                      <a:moveTo>
                        <a:pt x="118" y="224"/>
                      </a:moveTo>
                      <a:cubicBezTo>
                        <a:pt x="568" y="476"/>
                        <a:pt x="568" y="476"/>
                        <a:pt x="568" y="476"/>
                      </a:cubicBezTo>
                      <a:cubicBezTo>
                        <a:pt x="864" y="76"/>
                        <a:pt x="864" y="76"/>
                        <a:pt x="864" y="76"/>
                      </a:cubicBezTo>
                      <a:cubicBezTo>
                        <a:pt x="118" y="224"/>
                        <a:pt x="118" y="224"/>
                        <a:pt x="118" y="224"/>
                      </a:cubicBezTo>
                      <a:close/>
                      <a:moveTo>
                        <a:pt x="942" y="89"/>
                      </a:moveTo>
                      <a:cubicBezTo>
                        <a:pt x="605" y="539"/>
                        <a:pt x="605" y="539"/>
                        <a:pt x="605" y="539"/>
                      </a:cubicBezTo>
                      <a:cubicBezTo>
                        <a:pt x="604" y="539"/>
                        <a:pt x="604" y="539"/>
                        <a:pt x="604" y="539"/>
                      </a:cubicBezTo>
                      <a:cubicBezTo>
                        <a:pt x="594" y="552"/>
                        <a:pt x="575" y="557"/>
                        <a:pt x="560" y="549"/>
                      </a:cubicBezTo>
                      <a:cubicBezTo>
                        <a:pt x="73" y="278"/>
                        <a:pt x="73" y="278"/>
                        <a:pt x="73" y="278"/>
                      </a:cubicBezTo>
                      <a:cubicBezTo>
                        <a:pt x="73" y="281"/>
                        <a:pt x="73" y="283"/>
                        <a:pt x="74" y="286"/>
                      </a:cubicBezTo>
                      <a:cubicBezTo>
                        <a:pt x="74" y="286"/>
                        <a:pt x="74" y="286"/>
                        <a:pt x="74" y="286"/>
                      </a:cubicBezTo>
                      <a:cubicBezTo>
                        <a:pt x="74" y="286"/>
                        <a:pt x="74" y="286"/>
                        <a:pt x="74" y="286"/>
                      </a:cubicBezTo>
                      <a:cubicBezTo>
                        <a:pt x="174" y="792"/>
                        <a:pt x="174" y="792"/>
                        <a:pt x="174" y="792"/>
                      </a:cubicBezTo>
                      <a:cubicBezTo>
                        <a:pt x="175" y="793"/>
                        <a:pt x="175" y="793"/>
                        <a:pt x="175" y="793"/>
                      </a:cubicBezTo>
                      <a:cubicBezTo>
                        <a:pt x="174" y="793"/>
                        <a:pt x="174" y="793"/>
                        <a:pt x="174" y="793"/>
                      </a:cubicBezTo>
                      <a:cubicBezTo>
                        <a:pt x="177" y="806"/>
                        <a:pt x="186" y="818"/>
                        <a:pt x="197" y="825"/>
                      </a:cubicBezTo>
                      <a:cubicBezTo>
                        <a:pt x="209" y="833"/>
                        <a:pt x="223" y="836"/>
                        <a:pt x="237" y="833"/>
                      </a:cubicBezTo>
                      <a:cubicBezTo>
                        <a:pt x="237" y="833"/>
                        <a:pt x="237" y="833"/>
                        <a:pt x="237" y="833"/>
                      </a:cubicBezTo>
                      <a:cubicBezTo>
                        <a:pt x="238" y="833"/>
                        <a:pt x="238" y="833"/>
                        <a:pt x="238" y="833"/>
                      </a:cubicBezTo>
                      <a:cubicBezTo>
                        <a:pt x="238" y="833"/>
                        <a:pt x="238" y="833"/>
                        <a:pt x="238" y="833"/>
                      </a:cubicBezTo>
                      <a:cubicBezTo>
                        <a:pt x="1010" y="680"/>
                        <a:pt x="1010" y="680"/>
                        <a:pt x="1010" y="680"/>
                      </a:cubicBezTo>
                      <a:cubicBezTo>
                        <a:pt x="1010" y="680"/>
                        <a:pt x="1010" y="680"/>
                        <a:pt x="1010" y="680"/>
                      </a:cubicBezTo>
                      <a:cubicBezTo>
                        <a:pt x="1010" y="679"/>
                        <a:pt x="1010" y="679"/>
                        <a:pt x="1010" y="679"/>
                      </a:cubicBezTo>
                      <a:cubicBezTo>
                        <a:pt x="1011" y="679"/>
                        <a:pt x="1011" y="679"/>
                        <a:pt x="1011" y="679"/>
                      </a:cubicBezTo>
                      <a:cubicBezTo>
                        <a:pt x="1011" y="680"/>
                        <a:pt x="1011" y="680"/>
                        <a:pt x="1011" y="680"/>
                      </a:cubicBezTo>
                      <a:cubicBezTo>
                        <a:pt x="1025" y="676"/>
                        <a:pt x="1037" y="668"/>
                        <a:pt x="1045" y="657"/>
                      </a:cubicBezTo>
                      <a:cubicBezTo>
                        <a:pt x="1045" y="657"/>
                        <a:pt x="1045" y="657"/>
                        <a:pt x="1045" y="657"/>
                      </a:cubicBezTo>
                      <a:cubicBezTo>
                        <a:pt x="1053" y="646"/>
                        <a:pt x="1056" y="632"/>
                        <a:pt x="1053" y="618"/>
                      </a:cubicBezTo>
                      <a:cubicBezTo>
                        <a:pt x="1053" y="618"/>
                        <a:pt x="1053" y="618"/>
                        <a:pt x="1053" y="618"/>
                      </a:cubicBezTo>
                      <a:cubicBezTo>
                        <a:pt x="1053" y="618"/>
                        <a:pt x="1053" y="618"/>
                        <a:pt x="1053" y="618"/>
                      </a:cubicBezTo>
                      <a:cubicBezTo>
                        <a:pt x="953" y="112"/>
                        <a:pt x="953" y="112"/>
                        <a:pt x="953" y="112"/>
                      </a:cubicBezTo>
                      <a:cubicBezTo>
                        <a:pt x="953" y="111"/>
                        <a:pt x="953" y="111"/>
                        <a:pt x="953" y="111"/>
                      </a:cubicBezTo>
                      <a:cubicBezTo>
                        <a:pt x="953" y="111"/>
                        <a:pt x="953" y="111"/>
                        <a:pt x="953" y="111"/>
                      </a:cubicBezTo>
                      <a:cubicBezTo>
                        <a:pt x="951" y="103"/>
                        <a:pt x="947" y="95"/>
                        <a:pt x="942" y="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079" fontAlgn="ctr"/>
                  <a:endParaRPr lang="en-US" altLang="zh-CN" sz="1467">
                    <a:solidFill>
                      <a:prstClr val="black"/>
                    </a:solidFill>
                    <a:ea typeface="宋体"/>
                    <a:cs typeface="Arial" panose="020B0604020202020204" pitchFamily="34" charset="0"/>
                  </a:endParaRPr>
                </a:p>
              </p:txBody>
            </p:sp>
          </p:grpSp>
        </p:grpSp>
        <p:sp>
          <p:nvSpPr>
            <p:cNvPr id="137" name="文本框 136"/>
            <p:cNvSpPr txBox="1"/>
            <p:nvPr/>
          </p:nvSpPr>
          <p:spPr>
            <a:xfrm>
              <a:off x="7537854" y="1153673"/>
              <a:ext cx="949729" cy="322016"/>
            </a:xfrm>
            <a:prstGeom prst="rect">
              <a:avLst/>
            </a:prstGeom>
            <a:noFill/>
          </p:spPr>
          <p:txBody>
            <a:bodyPr wrap="square" rtlCol="0">
              <a:spAutoFit/>
            </a:bodyPr>
            <a:lstStyle/>
            <a:p>
              <a:pPr fontAlgn="ctr"/>
              <a:r>
                <a:rPr lang="en-US" altLang="zh-CN" sz="933" dirty="0">
                  <a:solidFill>
                    <a:srgbClr val="000000"/>
                  </a:solidFill>
                  <a:ea typeface="微软雅黑" panose="020B0503020204020204" pitchFamily="34" charset="-122"/>
                  <a:cs typeface="Arial" panose="020B0604020202020204" pitchFamily="34" charset="0"/>
                </a:rPr>
                <a:t>eSight</a:t>
              </a:r>
            </a:p>
          </p:txBody>
        </p:sp>
        <p:grpSp>
          <p:nvGrpSpPr>
            <p:cNvPr id="138" name="组合 110"/>
            <p:cNvGrpSpPr/>
            <p:nvPr/>
          </p:nvGrpSpPr>
          <p:grpSpPr>
            <a:xfrm>
              <a:off x="7750478" y="701101"/>
              <a:ext cx="450548" cy="410384"/>
              <a:chOff x="5768975" y="3136900"/>
              <a:chExt cx="654050" cy="581025"/>
            </a:xfrm>
            <a:solidFill>
              <a:srgbClr val="00B0F0"/>
            </a:solidFill>
          </p:grpSpPr>
          <p:sp>
            <p:nvSpPr>
              <p:cNvPr id="139" name="Freeform 303"/>
              <p:cNvSpPr>
                <a:spLocks/>
              </p:cNvSpPr>
              <p:nvPr/>
            </p:nvSpPr>
            <p:spPr bwMode="auto">
              <a:xfrm>
                <a:off x="5883275" y="3576638"/>
                <a:ext cx="114300" cy="106363"/>
              </a:xfrm>
              <a:custGeom>
                <a:avLst/>
                <a:gdLst>
                  <a:gd name="T0" fmla="*/ 30 w 30"/>
                  <a:gd name="T1" fmla="*/ 28 h 28"/>
                  <a:gd name="T2" fmla="*/ 30 w 30"/>
                  <a:gd name="T3" fmla="*/ 5 h 28"/>
                  <a:gd name="T4" fmla="*/ 23 w 30"/>
                  <a:gd name="T5" fmla="*/ 0 h 28"/>
                  <a:gd name="T6" fmla="*/ 7 w 30"/>
                  <a:gd name="T7" fmla="*/ 0 h 28"/>
                  <a:gd name="T8" fmla="*/ 0 w 30"/>
                  <a:gd name="T9" fmla="*/ 5 h 28"/>
                  <a:gd name="T10" fmla="*/ 0 w 30"/>
                  <a:gd name="T11" fmla="*/ 28 h 28"/>
                  <a:gd name="T12" fmla="*/ 30 w 30"/>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30" y="28"/>
                    </a:moveTo>
                    <a:cubicBezTo>
                      <a:pt x="30" y="5"/>
                      <a:pt x="30" y="5"/>
                      <a:pt x="30" y="5"/>
                    </a:cubicBezTo>
                    <a:cubicBezTo>
                      <a:pt x="30" y="3"/>
                      <a:pt x="27" y="0"/>
                      <a:pt x="23" y="0"/>
                    </a:cubicBezTo>
                    <a:cubicBezTo>
                      <a:pt x="7" y="0"/>
                      <a:pt x="7" y="0"/>
                      <a:pt x="7" y="0"/>
                    </a:cubicBezTo>
                    <a:cubicBezTo>
                      <a:pt x="3" y="0"/>
                      <a:pt x="0" y="3"/>
                      <a:pt x="0" y="5"/>
                    </a:cubicBezTo>
                    <a:cubicBezTo>
                      <a:pt x="0" y="28"/>
                      <a:pt x="0" y="28"/>
                      <a:pt x="0" y="28"/>
                    </a:cubicBezTo>
                    <a:lnTo>
                      <a:pt x="3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ctr"/>
                <a:endParaRPr lang="en-US" altLang="zh-CN" sz="1400">
                  <a:solidFill>
                    <a:srgbClr val="000000"/>
                  </a:solidFill>
                  <a:cs typeface="Arial" panose="020B0604020202020204" pitchFamily="34" charset="0"/>
                </a:endParaRPr>
              </a:p>
            </p:txBody>
          </p:sp>
          <p:sp>
            <p:nvSpPr>
              <p:cNvPr id="140" name="Freeform 304"/>
              <p:cNvSpPr>
                <a:spLocks/>
              </p:cNvSpPr>
              <p:nvPr/>
            </p:nvSpPr>
            <p:spPr bwMode="auto">
              <a:xfrm>
                <a:off x="6040438" y="3538538"/>
                <a:ext cx="119063" cy="144463"/>
              </a:xfrm>
              <a:custGeom>
                <a:avLst/>
                <a:gdLst>
                  <a:gd name="T0" fmla="*/ 31 w 31"/>
                  <a:gd name="T1" fmla="*/ 38 h 38"/>
                  <a:gd name="T2" fmla="*/ 31 w 31"/>
                  <a:gd name="T3" fmla="*/ 5 h 38"/>
                  <a:gd name="T4" fmla="*/ 23 w 31"/>
                  <a:gd name="T5" fmla="*/ 0 h 38"/>
                  <a:gd name="T6" fmla="*/ 7 w 31"/>
                  <a:gd name="T7" fmla="*/ 0 h 38"/>
                  <a:gd name="T8" fmla="*/ 0 w 31"/>
                  <a:gd name="T9" fmla="*/ 5 h 38"/>
                  <a:gd name="T10" fmla="*/ 0 w 31"/>
                  <a:gd name="T11" fmla="*/ 38 h 38"/>
                  <a:gd name="T12" fmla="*/ 31 w 3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38"/>
                    </a:moveTo>
                    <a:cubicBezTo>
                      <a:pt x="31" y="5"/>
                      <a:pt x="31" y="5"/>
                      <a:pt x="31" y="5"/>
                    </a:cubicBezTo>
                    <a:cubicBezTo>
                      <a:pt x="31" y="2"/>
                      <a:pt x="27" y="0"/>
                      <a:pt x="23" y="0"/>
                    </a:cubicBezTo>
                    <a:cubicBezTo>
                      <a:pt x="7" y="0"/>
                      <a:pt x="7" y="0"/>
                      <a:pt x="7" y="0"/>
                    </a:cubicBezTo>
                    <a:cubicBezTo>
                      <a:pt x="3" y="0"/>
                      <a:pt x="0" y="2"/>
                      <a:pt x="0" y="5"/>
                    </a:cubicBezTo>
                    <a:cubicBezTo>
                      <a:pt x="0" y="38"/>
                      <a:pt x="0" y="38"/>
                      <a:pt x="0" y="38"/>
                    </a:cubicBezTo>
                    <a:lnTo>
                      <a:pt x="3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ctr"/>
                <a:endParaRPr lang="en-US" altLang="zh-CN" sz="1400">
                  <a:solidFill>
                    <a:srgbClr val="000000"/>
                  </a:solidFill>
                  <a:cs typeface="Arial" panose="020B0604020202020204" pitchFamily="34" charset="0"/>
                </a:endParaRPr>
              </a:p>
            </p:txBody>
          </p:sp>
          <p:sp>
            <p:nvSpPr>
              <p:cNvPr id="141" name="Freeform 305"/>
              <p:cNvSpPr>
                <a:spLocks/>
              </p:cNvSpPr>
              <p:nvPr/>
            </p:nvSpPr>
            <p:spPr bwMode="auto">
              <a:xfrm>
                <a:off x="6197600" y="3481388"/>
                <a:ext cx="117475" cy="201613"/>
              </a:xfrm>
              <a:custGeom>
                <a:avLst/>
                <a:gdLst>
                  <a:gd name="T0" fmla="*/ 31 w 31"/>
                  <a:gd name="T1" fmla="*/ 53 h 53"/>
                  <a:gd name="T2" fmla="*/ 31 w 31"/>
                  <a:gd name="T3" fmla="*/ 5 h 53"/>
                  <a:gd name="T4" fmla="*/ 23 w 31"/>
                  <a:gd name="T5" fmla="*/ 0 h 53"/>
                  <a:gd name="T6" fmla="*/ 8 w 31"/>
                  <a:gd name="T7" fmla="*/ 0 h 53"/>
                  <a:gd name="T8" fmla="*/ 0 w 31"/>
                  <a:gd name="T9" fmla="*/ 5 h 53"/>
                  <a:gd name="T10" fmla="*/ 0 w 31"/>
                  <a:gd name="T11" fmla="*/ 53 h 53"/>
                  <a:gd name="T12" fmla="*/ 31 w 3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1" h="53">
                    <a:moveTo>
                      <a:pt x="31" y="53"/>
                    </a:moveTo>
                    <a:cubicBezTo>
                      <a:pt x="31" y="5"/>
                      <a:pt x="31" y="5"/>
                      <a:pt x="31" y="5"/>
                    </a:cubicBezTo>
                    <a:cubicBezTo>
                      <a:pt x="31" y="2"/>
                      <a:pt x="27" y="0"/>
                      <a:pt x="23" y="0"/>
                    </a:cubicBezTo>
                    <a:cubicBezTo>
                      <a:pt x="8" y="0"/>
                      <a:pt x="8" y="0"/>
                      <a:pt x="8" y="0"/>
                    </a:cubicBezTo>
                    <a:cubicBezTo>
                      <a:pt x="3" y="0"/>
                      <a:pt x="0" y="2"/>
                      <a:pt x="0" y="5"/>
                    </a:cubicBezTo>
                    <a:cubicBezTo>
                      <a:pt x="0" y="53"/>
                      <a:pt x="0" y="53"/>
                      <a:pt x="0" y="53"/>
                    </a:cubicBezTo>
                    <a:lnTo>
                      <a:pt x="3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ctr"/>
                <a:endParaRPr lang="en-US" altLang="zh-CN" sz="1400">
                  <a:solidFill>
                    <a:srgbClr val="000000"/>
                  </a:solidFill>
                  <a:cs typeface="Arial" panose="020B0604020202020204" pitchFamily="34" charset="0"/>
                </a:endParaRPr>
              </a:p>
            </p:txBody>
          </p:sp>
          <p:sp>
            <p:nvSpPr>
              <p:cNvPr id="142" name="Freeform 308"/>
              <p:cNvSpPr>
                <a:spLocks noEditPoints="1"/>
              </p:cNvSpPr>
              <p:nvPr/>
            </p:nvSpPr>
            <p:spPr bwMode="auto">
              <a:xfrm>
                <a:off x="5768975" y="3136900"/>
                <a:ext cx="654050" cy="581025"/>
              </a:xfrm>
              <a:custGeom>
                <a:avLst/>
                <a:gdLst>
                  <a:gd name="T0" fmla="*/ 166 w 171"/>
                  <a:gd name="T1" fmla="*/ 0 h 152"/>
                  <a:gd name="T2" fmla="*/ 6 w 171"/>
                  <a:gd name="T3" fmla="*/ 0 h 152"/>
                  <a:gd name="T4" fmla="*/ 0 w 171"/>
                  <a:gd name="T5" fmla="*/ 6 h 152"/>
                  <a:gd name="T6" fmla="*/ 0 w 171"/>
                  <a:gd name="T7" fmla="*/ 147 h 152"/>
                  <a:gd name="T8" fmla="*/ 6 w 171"/>
                  <a:gd name="T9" fmla="*/ 152 h 152"/>
                  <a:gd name="T10" fmla="*/ 166 w 171"/>
                  <a:gd name="T11" fmla="*/ 152 h 152"/>
                  <a:gd name="T12" fmla="*/ 171 w 171"/>
                  <a:gd name="T13" fmla="*/ 147 h 152"/>
                  <a:gd name="T14" fmla="*/ 171 w 171"/>
                  <a:gd name="T15" fmla="*/ 6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4 w 171"/>
                  <a:gd name="T35" fmla="*/ 19 h 152"/>
                  <a:gd name="T36" fmla="*/ 111 w 171"/>
                  <a:gd name="T37" fmla="*/ 12 h 152"/>
                  <a:gd name="T38" fmla="*/ 161 w 171"/>
                  <a:gd name="T39" fmla="*/ 141 h 152"/>
                  <a:gd name="T40" fmla="*/ 11 w 171"/>
                  <a:gd name="T41" fmla="*/ 141 h 152"/>
                  <a:gd name="T42" fmla="*/ 11 w 171"/>
                  <a:gd name="T43" fmla="*/ 38 h 152"/>
                  <a:gd name="T44" fmla="*/ 161 w 171"/>
                  <a:gd name="T45" fmla="*/ 38 h 152"/>
                  <a:gd name="T46" fmla="*/ 161 w 171"/>
                  <a:gd name="T47" fmla="*/ 141 h 152"/>
                  <a:gd name="T48" fmla="*/ 153 w 171"/>
                  <a:gd name="T49" fmla="*/ 26 h 152"/>
                  <a:gd name="T50" fmla="*/ 146 w 171"/>
                  <a:gd name="T51" fmla="*/ 19 h 152"/>
                  <a:gd name="T52" fmla="*/ 153 w 171"/>
                  <a:gd name="T53" fmla="*/ 12 h 152"/>
                  <a:gd name="T54" fmla="*/ 161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4" y="23"/>
                      <a:pt x="104" y="19"/>
                    </a:cubicBezTo>
                    <a:cubicBezTo>
                      <a:pt x="104" y="15"/>
                      <a:pt x="107" y="12"/>
                      <a:pt x="111" y="12"/>
                    </a:cubicBezTo>
                    <a:close/>
                    <a:moveTo>
                      <a:pt x="161" y="141"/>
                    </a:moveTo>
                    <a:cubicBezTo>
                      <a:pt x="11" y="141"/>
                      <a:pt x="11" y="141"/>
                      <a:pt x="11" y="141"/>
                    </a:cubicBezTo>
                    <a:cubicBezTo>
                      <a:pt x="11" y="38"/>
                      <a:pt x="11" y="38"/>
                      <a:pt x="11" y="38"/>
                    </a:cubicBezTo>
                    <a:cubicBezTo>
                      <a:pt x="161" y="38"/>
                      <a:pt x="161" y="38"/>
                      <a:pt x="161" y="38"/>
                    </a:cubicBezTo>
                    <a:lnTo>
                      <a:pt x="161" y="141"/>
                    </a:lnTo>
                    <a:close/>
                    <a:moveTo>
                      <a:pt x="153" y="26"/>
                    </a:moveTo>
                    <a:cubicBezTo>
                      <a:pt x="149" y="26"/>
                      <a:pt x="146" y="23"/>
                      <a:pt x="146" y="19"/>
                    </a:cubicBezTo>
                    <a:cubicBezTo>
                      <a:pt x="146" y="15"/>
                      <a:pt x="149" y="12"/>
                      <a:pt x="153" y="12"/>
                    </a:cubicBezTo>
                    <a:cubicBezTo>
                      <a:pt x="157" y="12"/>
                      <a:pt x="161" y="15"/>
                      <a:pt x="161" y="19"/>
                    </a:cubicBezTo>
                    <a:cubicBezTo>
                      <a:pt x="161"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ctr"/>
                <a:endParaRPr lang="en-US" altLang="zh-CN" sz="1400">
                  <a:solidFill>
                    <a:srgbClr val="000000"/>
                  </a:solidFill>
                  <a:cs typeface="Arial" panose="020B0604020202020204" pitchFamily="34" charset="0"/>
                </a:endParaRPr>
              </a:p>
            </p:txBody>
          </p:sp>
        </p:grpSp>
      </p:grpSp>
      <p:cxnSp>
        <p:nvCxnSpPr>
          <p:cNvPr id="158" name="直接连接符 157"/>
          <p:cNvCxnSpPr/>
          <p:nvPr/>
        </p:nvCxnSpPr>
        <p:spPr bwMode="auto">
          <a:xfrm flipV="1">
            <a:off x="0" y="4855864"/>
            <a:ext cx="6230863" cy="32808"/>
          </a:xfrm>
          <a:prstGeom prst="line">
            <a:avLst/>
          </a:prstGeom>
          <a:noFill/>
          <a:ln>
            <a:solidFill>
              <a:schemeClr val="tx1"/>
            </a:solidFill>
            <a:prstDash val="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9" name="矩形 158"/>
          <p:cNvSpPr/>
          <p:nvPr/>
        </p:nvSpPr>
        <p:spPr>
          <a:xfrm>
            <a:off x="770650" y="4530164"/>
            <a:ext cx="1661032" cy="256545"/>
          </a:xfrm>
          <a:prstGeom prst="rect">
            <a:avLst/>
          </a:prstGeom>
        </p:spPr>
        <p:txBody>
          <a:bodyPr wrap="none">
            <a:spAutoFit/>
          </a:bodyPr>
          <a:lstStyle/>
          <a:p>
            <a:pPr algn="ctr" defTabSz="783996" eaLnBrk="0" fontAlgn="ctr" hangingPunct="0">
              <a:buSzPct val="60000"/>
            </a:pPr>
            <a:r>
              <a:rPr lang="en-US" altLang="zh-CN" sz="1067" b="1" dirty="0">
                <a:solidFill>
                  <a:srgbClr val="00B0F0"/>
                </a:solidFill>
                <a:ea typeface="微软雅黑" pitchFamily="34" charset="-122"/>
                <a:cs typeface="Arial" panose="020B0604020202020204" pitchFamily="34" charset="0"/>
              </a:rPr>
              <a:t>Device-level reliability</a:t>
            </a:r>
          </a:p>
        </p:txBody>
      </p:sp>
      <p:sp>
        <p:nvSpPr>
          <p:cNvPr id="160" name="矩形 159"/>
          <p:cNvSpPr/>
          <p:nvPr/>
        </p:nvSpPr>
        <p:spPr>
          <a:xfrm>
            <a:off x="2622937" y="4511942"/>
            <a:ext cx="1803700" cy="256545"/>
          </a:xfrm>
          <a:prstGeom prst="rect">
            <a:avLst/>
          </a:prstGeom>
        </p:spPr>
        <p:txBody>
          <a:bodyPr wrap="none">
            <a:spAutoFit/>
          </a:bodyPr>
          <a:lstStyle/>
          <a:p>
            <a:pPr algn="ctr" defTabSz="783996" eaLnBrk="0" fontAlgn="ctr" hangingPunct="0">
              <a:buSzPct val="60000"/>
            </a:pPr>
            <a:r>
              <a:rPr lang="en-US" altLang="zh-CN" sz="1067" b="1" dirty="0">
                <a:solidFill>
                  <a:srgbClr val="00B0F0"/>
                </a:solidFill>
                <a:ea typeface="微软雅黑" pitchFamily="34" charset="-122"/>
                <a:cs typeface="Arial" panose="020B0604020202020204" pitchFamily="34" charset="0"/>
              </a:rPr>
              <a:t>Network-level reliability</a:t>
            </a:r>
          </a:p>
        </p:txBody>
      </p:sp>
      <p:sp>
        <p:nvSpPr>
          <p:cNvPr id="161" name="矩形 160"/>
          <p:cNvSpPr/>
          <p:nvPr/>
        </p:nvSpPr>
        <p:spPr>
          <a:xfrm>
            <a:off x="4579899" y="4509226"/>
            <a:ext cx="1693092" cy="256545"/>
          </a:xfrm>
          <a:prstGeom prst="rect">
            <a:avLst/>
          </a:prstGeom>
        </p:spPr>
        <p:txBody>
          <a:bodyPr wrap="none">
            <a:spAutoFit/>
          </a:bodyPr>
          <a:lstStyle/>
          <a:p>
            <a:pPr algn="ctr" defTabSz="783996" eaLnBrk="0" fontAlgn="ctr" hangingPunct="0">
              <a:buSzPct val="60000"/>
            </a:pPr>
            <a:r>
              <a:rPr lang="en-US" altLang="zh-CN" sz="1067" b="1" dirty="0">
                <a:solidFill>
                  <a:srgbClr val="00B0F0"/>
                </a:solidFill>
                <a:ea typeface="微软雅黑" pitchFamily="34" charset="-122"/>
                <a:cs typeface="Arial" panose="020B0604020202020204" pitchFamily="34" charset="0"/>
              </a:rPr>
              <a:t>Service-level reliability</a:t>
            </a:r>
          </a:p>
        </p:txBody>
      </p:sp>
      <p:pic>
        <p:nvPicPr>
          <p:cNvPr id="162" name="Picture 456" descr="图片235"/>
          <p:cNvPicPr>
            <a:picLocks noChangeAspect="1" noChangeArrowheads="1"/>
          </p:cNvPicPr>
          <p:nvPr/>
        </p:nvPicPr>
        <p:blipFill>
          <a:blip r:embed="rId31" cstate="print"/>
          <a:srcRect/>
          <a:stretch>
            <a:fillRect/>
          </a:stretch>
        </p:blipFill>
        <p:spPr bwMode="auto">
          <a:xfrm>
            <a:off x="3780109" y="5502896"/>
            <a:ext cx="424403" cy="344771"/>
          </a:xfrm>
          <a:prstGeom prst="rect">
            <a:avLst/>
          </a:prstGeom>
          <a:noFill/>
          <a:ln w="9525">
            <a:noFill/>
            <a:miter lim="800000"/>
            <a:headEnd/>
            <a:tailEnd/>
          </a:ln>
        </p:spPr>
      </p:pic>
      <p:pic>
        <p:nvPicPr>
          <p:cNvPr id="163" name="Picture 632" descr="图片78"/>
          <p:cNvPicPr>
            <a:picLocks noChangeAspect="1" noChangeArrowheads="1"/>
          </p:cNvPicPr>
          <p:nvPr/>
        </p:nvPicPr>
        <p:blipFill>
          <a:blip r:embed="rId32" cstate="print"/>
          <a:srcRect/>
          <a:stretch>
            <a:fillRect/>
          </a:stretch>
        </p:blipFill>
        <p:spPr bwMode="auto">
          <a:xfrm>
            <a:off x="2662231" y="5133321"/>
            <a:ext cx="796859" cy="388731"/>
          </a:xfrm>
          <a:prstGeom prst="rect">
            <a:avLst/>
          </a:prstGeom>
          <a:noFill/>
          <a:ln w="9525">
            <a:noFill/>
            <a:miter lim="800000"/>
            <a:headEnd/>
            <a:tailEnd/>
          </a:ln>
        </p:spPr>
      </p:pic>
      <p:pic>
        <p:nvPicPr>
          <p:cNvPr id="164" name="Picture 37" descr="D:\PPT素材\download\liti-xitong-desktop\liti-xitong-desktop-03.png"/>
          <p:cNvPicPr>
            <a:picLocks noChangeAspect="1" noChangeArrowheads="1"/>
          </p:cNvPicPr>
          <p:nvPr/>
        </p:nvPicPr>
        <p:blipFill>
          <a:blip r:embed="rId33" cstate="print"/>
          <a:srcRect/>
          <a:stretch>
            <a:fillRect/>
          </a:stretch>
        </p:blipFill>
        <p:spPr bwMode="auto">
          <a:xfrm>
            <a:off x="2863890" y="5771907"/>
            <a:ext cx="481849" cy="412640"/>
          </a:xfrm>
          <a:prstGeom prst="rect">
            <a:avLst/>
          </a:prstGeom>
          <a:noFill/>
          <a:ln w="9525">
            <a:noFill/>
            <a:miter lim="800000"/>
            <a:headEnd/>
            <a:tailEnd/>
          </a:ln>
        </p:spPr>
      </p:pic>
      <p:pic>
        <p:nvPicPr>
          <p:cNvPr id="165" name="Picture 109" descr="image005"/>
          <p:cNvPicPr>
            <a:picLocks noChangeAspect="1" noChangeArrowheads="1"/>
          </p:cNvPicPr>
          <p:nvPr/>
        </p:nvPicPr>
        <p:blipFill>
          <a:blip r:embed="rId34" cstate="print"/>
          <a:srcRect/>
          <a:stretch>
            <a:fillRect/>
          </a:stretch>
        </p:blipFill>
        <p:spPr bwMode="auto">
          <a:xfrm>
            <a:off x="4550245" y="5521326"/>
            <a:ext cx="995855" cy="417484"/>
          </a:xfrm>
          <a:prstGeom prst="rect">
            <a:avLst/>
          </a:prstGeom>
          <a:noFill/>
          <a:ln w="9525">
            <a:noFill/>
            <a:miter lim="800000"/>
            <a:headEnd/>
            <a:tailEnd/>
          </a:ln>
        </p:spPr>
      </p:pic>
      <p:cxnSp>
        <p:nvCxnSpPr>
          <p:cNvPr id="166" name="直接连接符 165"/>
          <p:cNvCxnSpPr/>
          <p:nvPr/>
        </p:nvCxnSpPr>
        <p:spPr bwMode="auto">
          <a:xfrm flipV="1">
            <a:off x="3353420" y="5761793"/>
            <a:ext cx="466947" cy="100483"/>
          </a:xfrm>
          <a:prstGeom prst="line">
            <a:avLst/>
          </a:prstGeom>
          <a:noFill/>
          <a:ln w="12700">
            <a:solidFill>
              <a:srgbClr val="0070C0"/>
            </a:solidFill>
            <a:prstDash val="sys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7" name="直接连接符 166"/>
          <p:cNvCxnSpPr>
            <a:endCxn id="163" idx="3"/>
          </p:cNvCxnSpPr>
          <p:nvPr/>
        </p:nvCxnSpPr>
        <p:spPr bwMode="auto">
          <a:xfrm flipH="1" flipV="1">
            <a:off x="3459089" y="5327687"/>
            <a:ext cx="393851" cy="212611"/>
          </a:xfrm>
          <a:prstGeom prst="line">
            <a:avLst/>
          </a:prstGeom>
          <a:noFill/>
          <a:ln w="12700">
            <a:solidFill>
              <a:srgbClr val="0070C0"/>
            </a:solidFill>
            <a:prstDash val="sys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8" name="直接连接符 167"/>
          <p:cNvCxnSpPr/>
          <p:nvPr/>
        </p:nvCxnSpPr>
        <p:spPr bwMode="auto">
          <a:xfrm>
            <a:off x="4176974" y="5709673"/>
            <a:ext cx="340412" cy="11812"/>
          </a:xfrm>
          <a:prstGeom prst="line">
            <a:avLst/>
          </a:prstGeom>
          <a:noFill/>
          <a:ln w="12700">
            <a:solidFill>
              <a:srgbClr val="0070C0"/>
            </a:solidFill>
            <a:prstDash val="sys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9" name="矩形 168"/>
          <p:cNvSpPr/>
          <p:nvPr/>
        </p:nvSpPr>
        <p:spPr>
          <a:xfrm>
            <a:off x="2591546" y="5482838"/>
            <a:ext cx="914033" cy="379463"/>
          </a:xfrm>
          <a:prstGeom prst="rect">
            <a:avLst/>
          </a:prstGeom>
        </p:spPr>
        <p:txBody>
          <a:bodyPr wrap="none">
            <a:spAutoFit/>
          </a:bodyPr>
          <a:lstStyle/>
          <a:p>
            <a:r>
              <a:rPr lang="en-US" altLang="zh-CN" sz="933" dirty="0">
                <a:solidFill>
                  <a:srgbClr val="000000"/>
                </a:solidFill>
                <a:ea typeface="微软雅黑" pitchFamily="34" charset="-122"/>
                <a:cs typeface="Arial" panose="020B0604020202020204" pitchFamily="34" charset="0"/>
              </a:rPr>
              <a:t>Zero-touch</a:t>
            </a:r>
          </a:p>
          <a:p>
            <a:r>
              <a:rPr lang="en-US" altLang="zh-CN" sz="933" dirty="0">
                <a:solidFill>
                  <a:srgbClr val="000000"/>
                </a:solidFill>
                <a:ea typeface="微软雅黑" pitchFamily="34" charset="-122"/>
                <a:cs typeface="Arial" panose="020B0604020202020204" pitchFamily="34" charset="0"/>
              </a:rPr>
              <a:t>configuration</a:t>
            </a:r>
            <a:endParaRPr lang="zh-CN" altLang="en-US" sz="933" dirty="0">
              <a:solidFill>
                <a:srgbClr val="000000"/>
              </a:solidFill>
              <a:ea typeface="微软雅黑" pitchFamily="34" charset="-122"/>
              <a:cs typeface="Arial" panose="020B0604020202020204" pitchFamily="34" charset="0"/>
            </a:endParaRPr>
          </a:p>
        </p:txBody>
      </p:sp>
      <p:sp>
        <p:nvSpPr>
          <p:cNvPr id="170" name="矩形 169"/>
          <p:cNvSpPr/>
          <p:nvPr/>
        </p:nvSpPr>
        <p:spPr>
          <a:xfrm>
            <a:off x="2651540" y="6131073"/>
            <a:ext cx="1015021" cy="235898"/>
          </a:xfrm>
          <a:prstGeom prst="rect">
            <a:avLst/>
          </a:prstGeom>
        </p:spPr>
        <p:txBody>
          <a:bodyPr wrap="none">
            <a:spAutoFit/>
          </a:bodyPr>
          <a:lstStyle/>
          <a:p>
            <a:r>
              <a:rPr lang="en-US" altLang="zh-CN" sz="933" dirty="0">
                <a:solidFill>
                  <a:srgbClr val="000000"/>
                </a:solidFill>
                <a:ea typeface="微软雅黑" pitchFamily="34" charset="-122"/>
                <a:cs typeface="Arial" panose="020B0604020202020204" pitchFamily="34" charset="0"/>
              </a:rPr>
              <a:t>USB flash drive</a:t>
            </a:r>
            <a:endParaRPr lang="zh-CN" altLang="en-US" sz="933" dirty="0">
              <a:solidFill>
                <a:srgbClr val="000000"/>
              </a:solidFill>
              <a:ea typeface="微软雅黑" pitchFamily="34" charset="-122"/>
              <a:cs typeface="Arial" panose="020B0604020202020204" pitchFamily="34" charset="0"/>
            </a:endParaRPr>
          </a:p>
        </p:txBody>
      </p:sp>
      <p:sp>
        <p:nvSpPr>
          <p:cNvPr id="171" name="矩形 170"/>
          <p:cNvSpPr/>
          <p:nvPr/>
        </p:nvSpPr>
        <p:spPr>
          <a:xfrm>
            <a:off x="4550245" y="6059706"/>
            <a:ext cx="1099981" cy="235898"/>
          </a:xfrm>
          <a:prstGeom prst="rect">
            <a:avLst/>
          </a:prstGeom>
        </p:spPr>
        <p:txBody>
          <a:bodyPr wrap="none">
            <a:spAutoFit/>
          </a:bodyPr>
          <a:lstStyle/>
          <a:p>
            <a:r>
              <a:rPr lang="en-US" altLang="zh-CN" sz="933" dirty="0">
                <a:solidFill>
                  <a:srgbClr val="000000"/>
                </a:solidFill>
                <a:ea typeface="微软雅黑" pitchFamily="34" charset="-122"/>
                <a:cs typeface="Arial" panose="020B0604020202020204" pitchFamily="34" charset="0"/>
              </a:rPr>
              <a:t>Web-based NMS</a:t>
            </a:r>
            <a:endParaRPr lang="zh-CN" altLang="en-US" sz="933" dirty="0">
              <a:solidFill>
                <a:srgbClr val="000000"/>
              </a:solidFill>
              <a:ea typeface="微软雅黑" pitchFamily="34" charset="-122"/>
              <a:cs typeface="Arial" panose="020B0604020202020204" pitchFamily="34" charset="0"/>
            </a:endParaRPr>
          </a:p>
        </p:txBody>
      </p:sp>
      <p:sp>
        <p:nvSpPr>
          <p:cNvPr id="172" name="矩形 246"/>
          <p:cNvSpPr/>
          <p:nvPr/>
        </p:nvSpPr>
        <p:spPr bwMode="auto">
          <a:xfrm>
            <a:off x="6264653" y="1039484"/>
            <a:ext cx="5540252" cy="360363"/>
          </a:xfrm>
          <a:prstGeom prst="rect">
            <a:avLst/>
          </a:prstGeom>
          <a:solidFill>
            <a:srgbClr val="7EA7DD"/>
          </a:solidFill>
          <a:ln>
            <a:headEnd/>
            <a:tailEnd/>
          </a:ln>
          <a:effectLst/>
        </p:spPr>
        <p:style>
          <a:lnRef idx="0">
            <a:schemeClr val="accent1"/>
          </a:lnRef>
          <a:fillRef idx="3">
            <a:schemeClr val="accent1"/>
          </a:fillRef>
          <a:effectRef idx="3">
            <a:schemeClr val="accent1"/>
          </a:effectRef>
          <a:fontRef idx="minor">
            <a:schemeClr val="lt1"/>
          </a:fontRef>
        </p:style>
        <p:txBody>
          <a:bodyPr wrap="none" lIns="121699" tIns="60851" rIns="121699" bIns="60851"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zh-CN" sz="1600" b="1" dirty="0">
                <a:solidFill>
                  <a:srgbClr val="FFFFFF"/>
                </a:solidFill>
                <a:effectLst>
                  <a:outerShdw blurRad="38100" dist="38100" dir="2700000" algn="tl">
                    <a:srgbClr val="000000"/>
                  </a:outerShdw>
                </a:effectLst>
                <a:ea typeface="微软雅黑" pitchFamily="34" charset="-122"/>
                <a:cs typeface="Arial" pitchFamily="34" charset="0"/>
              </a:rPr>
              <a:t>Most Comprehensive Service Functions</a:t>
            </a:r>
          </a:p>
        </p:txBody>
      </p:sp>
      <p:sp>
        <p:nvSpPr>
          <p:cNvPr id="173" name="矩形 272"/>
          <p:cNvSpPr/>
          <p:nvPr/>
        </p:nvSpPr>
        <p:spPr bwMode="auto">
          <a:xfrm>
            <a:off x="6257199" y="1409285"/>
            <a:ext cx="5547705" cy="1449351"/>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3"/>
          </a:lnRef>
          <a:fillRef idx="3">
            <a:schemeClr val="accent3"/>
          </a:fillRef>
          <a:effectRef idx="3">
            <a:schemeClr val="accent3"/>
          </a:effectRef>
          <a:fontRef idx="minor">
            <a:schemeClr val="lt1"/>
          </a:fontRef>
        </p:style>
        <p:txBody>
          <a:bodyPr vert="horz" wrap="square" lIns="121920" tIns="60960" rIns="121920" bIns="60960" numCol="1" rtlCol="0" anchor="t" anchorCtr="0" compatLnSpc="1">
            <a:prstTxWarp prst="textNoShape">
              <a:avLst/>
            </a:prstTxWarp>
          </a:bodyPr>
          <a:lstStyle/>
          <a:p>
            <a:pPr>
              <a:buClr>
                <a:srgbClr val="CC9900"/>
              </a:buClr>
            </a:pPr>
            <a:endParaRPr lang="zh-CN" altLang="en-US" sz="1200" dirty="0">
              <a:solidFill>
                <a:srgbClr val="000000"/>
              </a:solidFill>
              <a:ea typeface="宋体" charset="-122"/>
              <a:cs typeface="Arial" pitchFamily="34" charset="0"/>
            </a:endParaRPr>
          </a:p>
        </p:txBody>
      </p:sp>
      <p:sp>
        <p:nvSpPr>
          <p:cNvPr id="174" name="Rectangle 10"/>
          <p:cNvSpPr>
            <a:spLocks noChangeArrowheads="1"/>
          </p:cNvSpPr>
          <p:nvPr/>
        </p:nvSpPr>
        <p:spPr bwMode="auto">
          <a:xfrm>
            <a:off x="6257199" y="1425354"/>
            <a:ext cx="5547705" cy="1409393"/>
          </a:xfrm>
          <a:prstGeom prst="rect">
            <a:avLst/>
          </a:prstGeom>
          <a:solidFill>
            <a:schemeClr val="bg1">
              <a:lumMod val="95000"/>
            </a:schemeClr>
          </a:solidFill>
          <a:ln w="9525" algn="ctr">
            <a:noFill/>
            <a:miter lim="800000"/>
            <a:headEnd/>
            <a:tailEnd/>
          </a:ln>
        </p:spPr>
        <p:txBody>
          <a:bodyPr lIns="23999" tIns="14400" rIns="23999" bIns="14400" anchor="ctr"/>
          <a:lstStyle/>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Routing switching:</a:t>
            </a:r>
            <a:r>
              <a:rPr lang="en-US" altLang="zh-CN" sz="1200" dirty="0">
                <a:solidFill>
                  <a:srgbClr val="00B0F0"/>
                </a:solidFill>
                <a:cs typeface="Arial" panose="020B0604020202020204" pitchFamily="34" charset="0"/>
              </a:rPr>
              <a:t> </a:t>
            </a:r>
            <a:r>
              <a:rPr lang="en-US" altLang="zh-CN" sz="1200" dirty="0">
                <a:solidFill>
                  <a:srgbClr val="000000"/>
                </a:solidFill>
                <a:cs typeface="Arial" panose="020B0604020202020204" pitchFamily="34" charset="0"/>
              </a:rPr>
              <a:t>Abundant access and uplink interfaces (Eth/SA/E1/FXS/PON/LTE, etc.),</a:t>
            </a:r>
            <a:r>
              <a:rPr lang="en-US" altLang="zh-CN" sz="1200" b="1" dirty="0">
                <a:solidFill>
                  <a:srgbClr val="C00000"/>
                </a:solidFill>
                <a:cs typeface="Arial" panose="020B0604020202020204" pitchFamily="34" charset="0"/>
              </a:rPr>
              <a:t> </a:t>
            </a:r>
            <a:r>
              <a:rPr lang="en-US" altLang="zh-CN" sz="1200" dirty="0">
                <a:solidFill>
                  <a:srgbClr val="000000"/>
                </a:solidFill>
                <a:cs typeface="Arial" panose="020B0604020202020204" pitchFamily="34" charset="0"/>
              </a:rPr>
              <a:t>high-density switching access (24GE/51GE)</a:t>
            </a:r>
          </a:p>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VPN: </a:t>
            </a:r>
            <a:r>
              <a:rPr lang="en-US" altLang="zh-CN" sz="1200" dirty="0">
                <a:solidFill>
                  <a:srgbClr val="000000"/>
                </a:solidFill>
                <a:cs typeface="Arial" panose="020B0604020202020204" pitchFamily="34" charset="0"/>
              </a:rPr>
              <a:t>IPsec VPN/DSVPN/Any-to-Any VPN/MPLS VPN/L2TPv3  </a:t>
            </a:r>
          </a:p>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Security:</a:t>
            </a:r>
            <a:r>
              <a:rPr lang="en-US" altLang="zh-CN" sz="1200" dirty="0">
                <a:solidFill>
                  <a:srgbClr val="00B0F0"/>
                </a:solidFill>
                <a:cs typeface="Arial" panose="020B0604020202020204" pitchFamily="34" charset="0"/>
              </a:rPr>
              <a:t> </a:t>
            </a:r>
            <a:r>
              <a:rPr lang="en-US" altLang="zh-CN" sz="1200" dirty="0">
                <a:solidFill>
                  <a:srgbClr val="000000"/>
                </a:solidFill>
                <a:cs typeface="Arial" panose="020B0604020202020204" pitchFamily="34" charset="0"/>
              </a:rPr>
              <a:t>IPS/Firewall/URL filtering</a:t>
            </a:r>
          </a:p>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Wireless: </a:t>
            </a:r>
            <a:r>
              <a:rPr lang="en-US" altLang="zh-CN" sz="1200" dirty="0">
                <a:solidFill>
                  <a:srgbClr val="000000"/>
                </a:solidFill>
                <a:cs typeface="Arial" panose="020B0604020202020204" pitchFamily="34" charset="0"/>
              </a:rPr>
              <a:t>Wireless 3G/4G uplink, Fat and Fit APs, built-in AC</a:t>
            </a:r>
          </a:p>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Voice: </a:t>
            </a:r>
            <a:r>
              <a:rPr lang="en-US" altLang="zh-CN" sz="1200" dirty="0">
                <a:solidFill>
                  <a:srgbClr val="000000"/>
                </a:solidFill>
                <a:ea typeface="微软雅黑" pitchFamily="34" charset="-122"/>
                <a:cs typeface="Arial" panose="020B0604020202020204" pitchFamily="34" charset="0"/>
              </a:rPr>
              <a:t>Voice gateway, </a:t>
            </a:r>
            <a:r>
              <a:rPr lang="fr-FR" altLang="zh-CN" sz="1200" dirty="0">
                <a:solidFill>
                  <a:srgbClr val="000000"/>
                </a:solidFill>
                <a:ea typeface="微软雅黑" pitchFamily="34" charset="-122"/>
                <a:cs typeface="Arial" panose="020B0604020202020204" pitchFamily="34" charset="0"/>
              </a:rPr>
              <a:t>enriched enterprise PBX voice services</a:t>
            </a:r>
            <a:endParaRPr lang="en-US" altLang="zh-CN" sz="1200" dirty="0">
              <a:solidFill>
                <a:srgbClr val="000000"/>
              </a:solidFill>
              <a:cs typeface="Arial" panose="020B0604020202020204" pitchFamily="34" charset="0"/>
            </a:endParaRPr>
          </a:p>
        </p:txBody>
      </p:sp>
      <p:sp>
        <p:nvSpPr>
          <p:cNvPr id="175" name="矩形 246"/>
          <p:cNvSpPr/>
          <p:nvPr/>
        </p:nvSpPr>
        <p:spPr bwMode="auto">
          <a:xfrm>
            <a:off x="6264653" y="2871324"/>
            <a:ext cx="5540250" cy="360363"/>
          </a:xfrm>
          <a:prstGeom prst="rect">
            <a:avLst/>
          </a:prstGeom>
          <a:solidFill>
            <a:srgbClr val="7EA7DD"/>
          </a:solidFill>
          <a:ln>
            <a:headEnd/>
            <a:tailEnd/>
          </a:ln>
          <a:effectLst/>
        </p:spPr>
        <p:style>
          <a:lnRef idx="0">
            <a:schemeClr val="accent1"/>
          </a:lnRef>
          <a:fillRef idx="3">
            <a:schemeClr val="accent1"/>
          </a:fillRef>
          <a:effectRef idx="3">
            <a:schemeClr val="accent1"/>
          </a:effectRef>
          <a:fontRef idx="minor">
            <a:schemeClr val="lt1"/>
          </a:fontRef>
        </p:style>
        <p:txBody>
          <a:bodyPr wrap="none" lIns="121699" tIns="60851" rIns="121699" bIns="60851"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zh-CN" sz="1600" b="1" dirty="0">
                <a:solidFill>
                  <a:srgbClr val="FFFFFF"/>
                </a:solidFill>
                <a:effectLst>
                  <a:outerShdw blurRad="38100" dist="38100" dir="2700000" algn="tl">
                    <a:srgbClr val="000000"/>
                  </a:outerShdw>
                </a:effectLst>
                <a:ea typeface="微软雅黑" pitchFamily="34" charset="-122"/>
                <a:cs typeface="Arial" pitchFamily="34" charset="0"/>
              </a:rPr>
              <a:t>Most Reliable Router</a:t>
            </a:r>
          </a:p>
        </p:txBody>
      </p:sp>
      <p:sp>
        <p:nvSpPr>
          <p:cNvPr id="176" name="矩形 272"/>
          <p:cNvSpPr/>
          <p:nvPr/>
        </p:nvSpPr>
        <p:spPr bwMode="auto">
          <a:xfrm>
            <a:off x="6267709" y="3201489"/>
            <a:ext cx="5537195" cy="145264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3"/>
          </a:lnRef>
          <a:fillRef idx="3">
            <a:schemeClr val="accent3"/>
          </a:fillRef>
          <a:effectRef idx="3">
            <a:schemeClr val="accent3"/>
          </a:effectRef>
          <a:fontRef idx="minor">
            <a:schemeClr val="lt1"/>
          </a:fontRef>
        </p:style>
        <p:txBody>
          <a:bodyPr vert="horz" wrap="square" lIns="121920" tIns="60960" rIns="121920" bIns="60960" numCol="1" rtlCol="0" anchor="t" anchorCtr="0" compatLnSpc="1">
            <a:prstTxWarp prst="textNoShape">
              <a:avLst/>
            </a:prstTxWarp>
          </a:bodyPr>
          <a:lstStyle/>
          <a:p>
            <a:pPr>
              <a:buClr>
                <a:srgbClr val="CC9900"/>
              </a:buClr>
            </a:pPr>
            <a:endParaRPr lang="zh-CN" altLang="en-US" sz="1200" dirty="0">
              <a:solidFill>
                <a:srgbClr val="000000"/>
              </a:solidFill>
              <a:ea typeface="宋体" charset="-122"/>
              <a:cs typeface="Arial" pitchFamily="34" charset="0"/>
            </a:endParaRPr>
          </a:p>
        </p:txBody>
      </p:sp>
      <p:sp>
        <p:nvSpPr>
          <p:cNvPr id="177" name="Rectangle 10"/>
          <p:cNvSpPr>
            <a:spLocks noChangeArrowheads="1"/>
          </p:cNvSpPr>
          <p:nvPr/>
        </p:nvSpPr>
        <p:spPr bwMode="auto">
          <a:xfrm>
            <a:off x="6274792" y="3225772"/>
            <a:ext cx="5530111" cy="1409393"/>
          </a:xfrm>
          <a:prstGeom prst="rect">
            <a:avLst/>
          </a:prstGeom>
          <a:solidFill>
            <a:schemeClr val="bg1">
              <a:lumMod val="95000"/>
            </a:schemeClr>
          </a:solidFill>
          <a:ln w="9525" algn="ctr">
            <a:noFill/>
            <a:miter lim="800000"/>
            <a:headEnd/>
            <a:tailEnd/>
          </a:ln>
        </p:spPr>
        <p:txBody>
          <a:bodyPr lIns="23999" tIns="14400" rIns="23999" bIns="14400" anchor="ctr"/>
          <a:lstStyle/>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Device-level reliability:</a:t>
            </a:r>
            <a:r>
              <a:rPr lang="en-US" altLang="zh-CN" sz="1200" dirty="0">
                <a:solidFill>
                  <a:srgbClr val="00B0F0"/>
                </a:solidFill>
                <a:cs typeface="Arial" panose="020B0604020202020204" pitchFamily="34" charset="0"/>
              </a:rPr>
              <a:t> </a:t>
            </a:r>
            <a:r>
              <a:rPr lang="en-US" altLang="zh-CN" sz="1200" dirty="0">
                <a:solidFill>
                  <a:srgbClr val="000000">
                    <a:lumMod val="85000"/>
                    <a:lumOff val="15000"/>
                  </a:srgbClr>
                </a:solidFill>
                <a:ea typeface="微软雅黑" panose="020B0503020204020204" pitchFamily="34" charset="-122"/>
                <a:cs typeface="Arial" panose="020B0604020202020204" pitchFamily="34" charset="0"/>
                <a:sym typeface="Arial"/>
              </a:rPr>
              <a:t>Dual SRUs, hot swapping, NSF/GR, redundancy of fan and power modules</a:t>
            </a:r>
            <a:endParaRPr lang="en-US" altLang="zh-CN" sz="1200" dirty="0">
              <a:solidFill>
                <a:srgbClr val="000000"/>
              </a:solidFill>
              <a:cs typeface="Arial" panose="020B0604020202020204" pitchFamily="34" charset="0"/>
            </a:endParaRPr>
          </a:p>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Network-level reliability: </a:t>
            </a:r>
            <a:r>
              <a:rPr lang="en-US" altLang="zh-CN" sz="1200" dirty="0">
                <a:solidFill>
                  <a:srgbClr val="000000">
                    <a:lumMod val="85000"/>
                    <a:lumOff val="15000"/>
                  </a:srgbClr>
                </a:solidFill>
                <a:ea typeface="微软雅黑" panose="020B0503020204020204" pitchFamily="34" charset="-122"/>
                <a:cs typeface="Arial" panose="020B0604020202020204" pitchFamily="34" charset="0"/>
              </a:rPr>
              <a:t>Link backup and load balancing, smart policy routing, association between BFD and NQA</a:t>
            </a:r>
            <a:endParaRPr lang="en-US" altLang="zh-CN" sz="1200" dirty="0">
              <a:solidFill>
                <a:srgbClr val="000000">
                  <a:lumMod val="85000"/>
                  <a:lumOff val="15000"/>
                </a:srgbClr>
              </a:solidFill>
              <a:ea typeface="微软雅黑" panose="020B0503020204020204" pitchFamily="34" charset="-122"/>
              <a:cs typeface="Arial" panose="020B0604020202020204" pitchFamily="34" charset="0"/>
              <a:sym typeface="Arial"/>
            </a:endParaRPr>
          </a:p>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Service-level reliability:</a:t>
            </a:r>
            <a:r>
              <a:rPr lang="en-US" altLang="zh-CN" sz="1200" dirty="0">
                <a:solidFill>
                  <a:srgbClr val="00B0F0"/>
                </a:solidFill>
                <a:cs typeface="Arial" panose="020B0604020202020204" pitchFamily="34" charset="0"/>
              </a:rPr>
              <a:t> </a:t>
            </a:r>
            <a:r>
              <a:rPr lang="en-US" altLang="zh-CN" sz="1200" dirty="0">
                <a:solidFill>
                  <a:srgbClr val="000000">
                    <a:lumMod val="85000"/>
                    <a:lumOff val="15000"/>
                  </a:srgbClr>
                </a:solidFill>
                <a:ea typeface="微软雅黑" panose="020B0503020204020204" pitchFamily="34" charset="-122"/>
                <a:cs typeface="Arial" panose="020B0604020202020204" pitchFamily="34" charset="0"/>
                <a:sym typeface="Arial"/>
              </a:rPr>
              <a:t>Security defense, application visibility and control</a:t>
            </a:r>
            <a:endParaRPr lang="en-US" altLang="zh-CN" sz="1200" dirty="0">
              <a:solidFill>
                <a:srgbClr val="000000"/>
              </a:solidFill>
              <a:cs typeface="Arial" panose="020B0604020202020204" pitchFamily="34" charset="0"/>
            </a:endParaRPr>
          </a:p>
        </p:txBody>
      </p:sp>
      <p:sp>
        <p:nvSpPr>
          <p:cNvPr id="178" name="矩形 246"/>
          <p:cNvSpPr/>
          <p:nvPr/>
        </p:nvSpPr>
        <p:spPr bwMode="auto">
          <a:xfrm>
            <a:off x="6262537" y="4705859"/>
            <a:ext cx="5525072" cy="360363"/>
          </a:xfrm>
          <a:prstGeom prst="rect">
            <a:avLst/>
          </a:prstGeom>
          <a:solidFill>
            <a:srgbClr val="7EA7DD"/>
          </a:solidFill>
          <a:ln>
            <a:headEnd/>
            <a:tailEnd/>
          </a:ln>
          <a:effectLst/>
        </p:spPr>
        <p:style>
          <a:lnRef idx="0">
            <a:schemeClr val="accent1"/>
          </a:lnRef>
          <a:fillRef idx="3">
            <a:schemeClr val="accent1"/>
          </a:fillRef>
          <a:effectRef idx="3">
            <a:schemeClr val="accent1"/>
          </a:effectRef>
          <a:fontRef idx="minor">
            <a:schemeClr val="lt1"/>
          </a:fontRef>
        </p:style>
        <p:txBody>
          <a:bodyPr wrap="none" lIns="121699" tIns="60851" rIns="121699" bIns="60851"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zh-CN" sz="1600" b="1" dirty="0">
                <a:solidFill>
                  <a:srgbClr val="FFFFFF"/>
                </a:solidFill>
                <a:effectLst>
                  <a:outerShdw blurRad="38100" dist="38100" dir="2700000" algn="tl">
                    <a:srgbClr val="000000"/>
                  </a:outerShdw>
                </a:effectLst>
                <a:ea typeface="微软雅黑" pitchFamily="34" charset="-122"/>
                <a:cs typeface="Arial" pitchFamily="34" charset="0"/>
              </a:rPr>
              <a:t>Most Convenient Management</a:t>
            </a:r>
          </a:p>
        </p:txBody>
      </p:sp>
      <p:sp>
        <p:nvSpPr>
          <p:cNvPr id="179" name="Rectangle 10"/>
          <p:cNvSpPr>
            <a:spLocks noChangeArrowheads="1"/>
          </p:cNvSpPr>
          <p:nvPr/>
        </p:nvSpPr>
        <p:spPr bwMode="auto">
          <a:xfrm>
            <a:off x="6305774" y="5117652"/>
            <a:ext cx="5436573" cy="1140655"/>
          </a:xfrm>
          <a:prstGeom prst="rect">
            <a:avLst/>
          </a:prstGeom>
          <a:noFill/>
          <a:ln w="9525" algn="ctr">
            <a:noFill/>
            <a:miter lim="800000"/>
            <a:headEnd/>
            <a:tailEnd/>
          </a:ln>
        </p:spPr>
        <p:txBody>
          <a:bodyPr lIns="23999" tIns="14400" rIns="23999" bIns="14400" anchor="ctr"/>
          <a:lstStyle/>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Zero-touch configuration: </a:t>
            </a:r>
            <a:r>
              <a:rPr lang="en-US" altLang="zh-CN" sz="1200" dirty="0">
                <a:solidFill>
                  <a:srgbClr val="000000">
                    <a:lumMod val="85000"/>
                    <a:lumOff val="15000"/>
                  </a:srgbClr>
                </a:solidFill>
                <a:ea typeface="微软雅黑" panose="020B0503020204020204" pitchFamily="34" charset="-122"/>
                <a:cs typeface="Arial" panose="020B0604020202020204" pitchFamily="34" charset="0"/>
              </a:rPr>
              <a:t>Su</a:t>
            </a:r>
            <a:r>
              <a:rPr lang="en-US" altLang="zh-CN" sz="1200" dirty="0">
                <a:solidFill>
                  <a:srgbClr val="2D2015"/>
                </a:solidFill>
                <a:cs typeface="Arial" charset="0"/>
              </a:rPr>
              <a:t>pports TR069 and works with the ACS and NMS, making network O&amp;M simpler.</a:t>
            </a:r>
            <a:endParaRPr lang="en-US" altLang="zh-CN" sz="1200" dirty="0">
              <a:solidFill>
                <a:srgbClr val="000000">
                  <a:lumMod val="85000"/>
                  <a:lumOff val="15000"/>
                </a:srgbClr>
              </a:solidFill>
              <a:ea typeface="微软雅黑" panose="020B0503020204020204" pitchFamily="34" charset="-122"/>
              <a:cs typeface="Arial" panose="020B0604020202020204" pitchFamily="34" charset="0"/>
            </a:endParaRPr>
          </a:p>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Batch deployment using the USB flash drive: </a:t>
            </a:r>
            <a:r>
              <a:rPr lang="en-US" altLang="zh-CN" sz="1200" dirty="0">
                <a:solidFill>
                  <a:srgbClr val="000000"/>
                </a:solidFill>
                <a:ea typeface="微软雅黑" pitchFamily="34" charset="-122"/>
              </a:rPr>
              <a:t>Requires no specialized training. </a:t>
            </a:r>
            <a:endParaRPr lang="en-US" altLang="zh-CN" sz="1200" b="1" dirty="0">
              <a:solidFill>
                <a:srgbClr val="C00000"/>
              </a:solidFill>
              <a:cs typeface="Arial" panose="020B0604020202020204" pitchFamily="34" charset="0"/>
            </a:endParaRPr>
          </a:p>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sym typeface="Calibri" pitchFamily="34" charset="0"/>
              </a:rPr>
              <a:t>Web-based NMS, GUI-based O&amp;M: </a:t>
            </a:r>
            <a:r>
              <a:rPr lang="en-US" altLang="zh-CN" sz="1200" dirty="0">
                <a:solidFill>
                  <a:srgbClr val="000000"/>
                </a:solidFill>
                <a:cs typeface="Arial" panose="020B0604020202020204" pitchFamily="34" charset="0"/>
                <a:sym typeface="Calibri" pitchFamily="34" charset="0"/>
              </a:rPr>
              <a:t>B</a:t>
            </a:r>
            <a:r>
              <a:rPr lang="en-US" altLang="zh-CN" sz="1200" dirty="0">
                <a:solidFill>
                  <a:srgbClr val="000000"/>
                </a:solidFill>
                <a:cs typeface="Arial" panose="020B0604020202020204" pitchFamily="34" charset="0"/>
              </a:rPr>
              <a:t>etter user experience with GUI-based operations and maintenance</a:t>
            </a:r>
            <a:endParaRPr lang="en-US" altLang="zh-CN" sz="1200" dirty="0">
              <a:solidFill>
                <a:srgbClr val="000000"/>
              </a:solidFill>
              <a:cs typeface="Arial" panose="020B0604020202020204" pitchFamily="34" charset="0"/>
              <a:sym typeface="Calibri" pitchFamily="34" charset="0"/>
            </a:endParaRPr>
          </a:p>
        </p:txBody>
      </p:sp>
      <p:sp>
        <p:nvSpPr>
          <p:cNvPr id="180" name="矩形 179"/>
          <p:cNvSpPr/>
          <p:nvPr/>
        </p:nvSpPr>
        <p:spPr>
          <a:xfrm>
            <a:off x="973962" y="5683519"/>
            <a:ext cx="1157689" cy="297454"/>
          </a:xfrm>
          <a:prstGeom prst="rect">
            <a:avLst/>
          </a:prstGeom>
        </p:spPr>
        <p:txBody>
          <a:bodyPr wrap="none">
            <a:spAutoFit/>
          </a:bodyPr>
          <a:lstStyle/>
          <a:p>
            <a:r>
              <a:rPr lang="en-US" altLang="zh-CN" sz="1333" b="1" kern="0" dirty="0">
                <a:solidFill>
                  <a:srgbClr val="00B0F0"/>
                </a:solidFill>
                <a:ea typeface="微软雅黑" pitchFamily="34" charset="-122"/>
                <a:cs typeface="Arial" panose="020B0604020202020204" pitchFamily="34" charset="0"/>
              </a:rPr>
              <a:t>Easier O&amp;M</a:t>
            </a:r>
            <a:endParaRPr lang="en-US" sz="1333" b="1" kern="0" dirty="0">
              <a:solidFill>
                <a:srgbClr val="00B0F0"/>
              </a:solidFill>
              <a:ea typeface="微软雅黑" pitchFamily="34" charset="-122"/>
              <a:cs typeface="Arial" panose="020B0604020202020204" pitchFamily="34" charset="0"/>
            </a:endParaRPr>
          </a:p>
        </p:txBody>
      </p:sp>
    </p:spTree>
    <p:extLst>
      <p:ext uri="{BB962C8B-B14F-4D97-AF65-F5344CB8AC3E}">
        <p14:creationId xmlns:p14="http://schemas.microsoft.com/office/powerpoint/2010/main" val="732828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5"/>
          <p:cNvSpPr>
            <a:spLocks noGrp="1" noChangeArrowheads="1"/>
          </p:cNvSpPr>
          <p:nvPr>
            <p:ph type="title"/>
          </p:nvPr>
        </p:nvSpPr>
        <p:spPr>
          <a:xfrm>
            <a:off x="1537834" y="315745"/>
            <a:ext cx="11385265" cy="666723"/>
          </a:xfrm>
          <a:noFill/>
          <a:ln w="9525">
            <a:noFill/>
            <a:miter lim="800000"/>
            <a:headEnd/>
            <a:tailEnd/>
          </a:ln>
          <a:effectLst/>
        </p:spPr>
        <p:txBody>
          <a:bodyPr vert="horz" wrap="square" lIns="91416" tIns="45708" rIns="91416" bIns="45708" numCol="1" anchor="ctr" anchorCtr="0" compatLnSpc="1">
            <a:prstTxWarp prst="textNoShape">
              <a:avLst/>
            </a:prstTxWarp>
          </a:bodyPr>
          <a:lstStyle/>
          <a:p>
            <a:pPr lvl="1"/>
            <a:r>
              <a:rPr lang="en-US" altLang="zh-CN" sz="2800" b="1" dirty="0">
                <a:solidFill>
                  <a:schemeClr val="tx1"/>
                </a:solidFill>
                <a:latin typeface="+mn-lt"/>
                <a:ea typeface="宋体"/>
                <a:cs typeface="Arial" panose="020B0604020202020204" pitchFamily="34" charset="0"/>
              </a:rPr>
              <a:t>AR </a:t>
            </a:r>
            <a:r>
              <a:rPr lang="en-US" altLang="zh-CN" sz="2800" b="1" dirty="0" err="1">
                <a:solidFill>
                  <a:schemeClr val="tx1"/>
                </a:solidFill>
                <a:latin typeface="+mn-lt"/>
                <a:ea typeface="宋体"/>
                <a:cs typeface="Arial" panose="020B0604020202020204" pitchFamily="34" charset="0"/>
              </a:rPr>
              <a:t>IoT</a:t>
            </a:r>
            <a:r>
              <a:rPr lang="en-US" altLang="zh-CN" sz="2800" b="1" dirty="0">
                <a:solidFill>
                  <a:schemeClr val="tx1"/>
                </a:solidFill>
                <a:latin typeface="+mn-lt"/>
                <a:ea typeface="宋体"/>
                <a:cs typeface="Arial" panose="020B0604020202020204" pitchFamily="34" charset="0"/>
              </a:rPr>
              <a:t> Gateways: Key Selling Points</a:t>
            </a:r>
          </a:p>
        </p:txBody>
      </p:sp>
      <p:cxnSp>
        <p:nvCxnSpPr>
          <p:cNvPr id="33" name="直接连接符 32"/>
          <p:cNvCxnSpPr/>
          <p:nvPr/>
        </p:nvCxnSpPr>
        <p:spPr bwMode="auto">
          <a:xfrm flipV="1">
            <a:off x="325821" y="2979852"/>
            <a:ext cx="5355083" cy="22196"/>
          </a:xfrm>
          <a:prstGeom prst="line">
            <a:avLst/>
          </a:prstGeom>
          <a:noFill/>
          <a:ln>
            <a:solidFill>
              <a:schemeClr val="tx1"/>
            </a:solidFill>
            <a:prstDash val="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flipV="1">
            <a:off x="328293" y="4755456"/>
            <a:ext cx="5372117" cy="33927"/>
          </a:xfrm>
          <a:prstGeom prst="line">
            <a:avLst/>
          </a:prstGeom>
          <a:noFill/>
          <a:ln>
            <a:solidFill>
              <a:schemeClr val="tx1"/>
            </a:solidFill>
            <a:prstDash val="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3490256" y="4822445"/>
            <a:ext cx="2349" cy="1259129"/>
          </a:xfrm>
          <a:prstGeom prst="line">
            <a:avLst/>
          </a:prstGeom>
          <a:noFill/>
          <a:ln>
            <a:solidFill>
              <a:schemeClr val="tx1"/>
            </a:solidFill>
            <a:prstDash val="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6" name="矩形 246"/>
          <p:cNvSpPr/>
          <p:nvPr/>
        </p:nvSpPr>
        <p:spPr bwMode="auto">
          <a:xfrm>
            <a:off x="5918218" y="1157156"/>
            <a:ext cx="5873085" cy="360363"/>
          </a:xfrm>
          <a:prstGeom prst="rect">
            <a:avLst/>
          </a:prstGeom>
          <a:solidFill>
            <a:srgbClr val="7EA7DD"/>
          </a:solidFill>
          <a:ln>
            <a:headEnd/>
            <a:tailEnd/>
          </a:ln>
          <a:effectLst/>
        </p:spPr>
        <p:style>
          <a:lnRef idx="0">
            <a:schemeClr val="accent1"/>
          </a:lnRef>
          <a:fillRef idx="3">
            <a:schemeClr val="accent1"/>
          </a:fillRef>
          <a:effectRef idx="3">
            <a:schemeClr val="accent1"/>
          </a:effectRef>
          <a:fontRef idx="minor">
            <a:schemeClr val="lt1"/>
          </a:fontRef>
        </p:style>
        <p:txBody>
          <a:bodyPr wrap="none" lIns="121699" tIns="60851" rIns="121699" bIns="60851"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zh-CN" sz="1600" b="1" dirty="0">
                <a:solidFill>
                  <a:srgbClr val="FFFFFF"/>
                </a:solidFill>
                <a:effectLst>
                  <a:outerShdw blurRad="38100" dist="38100" dir="2700000" algn="tl">
                    <a:srgbClr val="000000"/>
                  </a:outerShdw>
                </a:effectLst>
                <a:ea typeface="微软雅黑" pitchFamily="34" charset="-122"/>
                <a:cs typeface="Arial" pitchFamily="34" charset="0"/>
              </a:rPr>
              <a:t>Most Complete Access Types</a:t>
            </a:r>
          </a:p>
        </p:txBody>
      </p:sp>
      <p:sp>
        <p:nvSpPr>
          <p:cNvPr id="37" name="矩形 272"/>
          <p:cNvSpPr/>
          <p:nvPr/>
        </p:nvSpPr>
        <p:spPr bwMode="auto">
          <a:xfrm>
            <a:off x="5910765" y="1526957"/>
            <a:ext cx="5880539" cy="1342537"/>
          </a:xfrm>
          <a:prstGeom prst="rect">
            <a:avLst/>
          </a:prstGeom>
          <a:solidFill>
            <a:schemeClr val="bg1">
              <a:lumMod val="95000"/>
            </a:schemeClr>
          </a:solidFill>
          <a:ln/>
          <a:extLst/>
        </p:spPr>
        <p:style>
          <a:lnRef idx="0">
            <a:schemeClr val="accent3"/>
          </a:lnRef>
          <a:fillRef idx="3">
            <a:schemeClr val="accent3"/>
          </a:fillRef>
          <a:effectRef idx="3">
            <a:schemeClr val="accent3"/>
          </a:effectRef>
          <a:fontRef idx="minor">
            <a:schemeClr val="lt1"/>
          </a:fontRef>
        </p:style>
        <p:txBody>
          <a:bodyPr vert="horz" wrap="square" lIns="121920" tIns="60960" rIns="121920" bIns="60960" numCol="1" rtlCol="0" anchor="t" anchorCtr="0" compatLnSpc="1">
            <a:prstTxWarp prst="textNoShape">
              <a:avLst/>
            </a:prstTxWarp>
          </a:bodyPr>
          <a:lstStyle/>
          <a:p>
            <a:pPr>
              <a:buClr>
                <a:srgbClr val="CC9900"/>
              </a:buClr>
            </a:pPr>
            <a:endParaRPr lang="zh-CN" altLang="en-US" sz="1200" dirty="0">
              <a:solidFill>
                <a:srgbClr val="000000"/>
              </a:solidFill>
              <a:ea typeface="宋体" charset="-122"/>
              <a:cs typeface="Arial" pitchFamily="34" charset="0"/>
            </a:endParaRPr>
          </a:p>
        </p:txBody>
      </p:sp>
      <p:sp>
        <p:nvSpPr>
          <p:cNvPr id="38" name="Rectangle 10"/>
          <p:cNvSpPr>
            <a:spLocks noChangeArrowheads="1"/>
          </p:cNvSpPr>
          <p:nvPr/>
        </p:nvSpPr>
        <p:spPr bwMode="auto">
          <a:xfrm>
            <a:off x="5915581" y="1421264"/>
            <a:ext cx="5851360" cy="1409393"/>
          </a:xfrm>
          <a:prstGeom prst="rect">
            <a:avLst/>
          </a:prstGeom>
          <a:noFill/>
          <a:ln w="9525" algn="ctr">
            <a:noFill/>
            <a:miter lim="800000"/>
            <a:headEnd/>
            <a:tailEnd/>
          </a:ln>
        </p:spPr>
        <p:txBody>
          <a:bodyPr lIns="23999" tIns="14400" rIns="23999" bIns="14400" anchor="ctr"/>
          <a:lstStyle/>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Abundant interfaces:</a:t>
            </a:r>
            <a:r>
              <a:rPr lang="en-US" altLang="zh-CN" sz="1200" dirty="0">
                <a:solidFill>
                  <a:srgbClr val="00B0F0"/>
                </a:solidFill>
                <a:cs typeface="Arial" panose="020B0604020202020204" pitchFamily="34" charset="0"/>
              </a:rPr>
              <a:t> </a:t>
            </a:r>
            <a:r>
              <a:rPr lang="en-US" altLang="zh-CN" sz="1200" dirty="0">
                <a:solidFill>
                  <a:srgbClr val="000000"/>
                </a:solidFill>
                <a:cs typeface="Arial" panose="020B0604020202020204" pitchFamily="34" charset="0"/>
              </a:rPr>
              <a:t>17+ types of interfaces, such as industrial serial interfaces, PLC, RS485/RS232, Wi-Fi and interfaces.</a:t>
            </a:r>
          </a:p>
          <a:p>
            <a:pPr marL="115854" indent="-115854">
              <a:lnSpc>
                <a:spcPct val="120000"/>
              </a:lnSpc>
              <a:buSzPct val="100000"/>
              <a:buFont typeface="Arial" pitchFamily="34" charset="0"/>
              <a:buChar char="•"/>
            </a:pPr>
            <a:r>
              <a:rPr lang="en-US" altLang="zh-CN" sz="1200" dirty="0">
                <a:solidFill>
                  <a:srgbClr val="000000"/>
                </a:solidFill>
                <a:cs typeface="Arial" panose="020B0604020202020204" pitchFamily="34" charset="0"/>
              </a:rPr>
              <a:t>Reliable and flexible remote access in the industrial field </a:t>
            </a:r>
          </a:p>
          <a:p>
            <a:pPr marL="115854" indent="-115854">
              <a:lnSpc>
                <a:spcPct val="120000"/>
              </a:lnSpc>
              <a:buSzPct val="100000"/>
              <a:buFont typeface="Arial" pitchFamily="34" charset="0"/>
              <a:buChar char="•"/>
            </a:pPr>
            <a:r>
              <a:rPr lang="en-US" altLang="zh-CN" sz="1200" dirty="0">
                <a:solidFill>
                  <a:srgbClr val="000000"/>
                </a:solidFill>
                <a:cs typeface="Arial" panose="020B0604020202020204" pitchFamily="34" charset="0"/>
              </a:rPr>
              <a:t>Various industrial interfaces, facilitating stable transition of networks</a:t>
            </a:r>
          </a:p>
        </p:txBody>
      </p:sp>
      <p:sp>
        <p:nvSpPr>
          <p:cNvPr id="39" name="矩形 246"/>
          <p:cNvSpPr/>
          <p:nvPr/>
        </p:nvSpPr>
        <p:spPr bwMode="auto">
          <a:xfrm>
            <a:off x="5921945" y="2995053"/>
            <a:ext cx="5873085" cy="360363"/>
          </a:xfrm>
          <a:prstGeom prst="rect">
            <a:avLst/>
          </a:prstGeom>
          <a:solidFill>
            <a:srgbClr val="7EA7DD"/>
          </a:solidFill>
          <a:ln>
            <a:headEnd/>
            <a:tailEnd/>
          </a:ln>
          <a:effectLst/>
        </p:spPr>
        <p:style>
          <a:lnRef idx="0">
            <a:schemeClr val="accent1"/>
          </a:lnRef>
          <a:fillRef idx="3">
            <a:schemeClr val="accent1"/>
          </a:fillRef>
          <a:effectRef idx="3">
            <a:schemeClr val="accent1"/>
          </a:effectRef>
          <a:fontRef idx="minor">
            <a:schemeClr val="lt1"/>
          </a:fontRef>
        </p:style>
        <p:txBody>
          <a:bodyPr wrap="none" lIns="121699" tIns="60851" rIns="121699" bIns="60851"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zh-CN" sz="1600" b="1" dirty="0">
                <a:solidFill>
                  <a:srgbClr val="FFFFFF"/>
                </a:solidFill>
                <a:effectLst>
                  <a:outerShdw blurRad="38100" dist="38100" dir="2700000" algn="tl">
                    <a:srgbClr val="000000"/>
                  </a:outerShdw>
                </a:effectLst>
                <a:ea typeface="微软雅黑" pitchFamily="34" charset="-122"/>
                <a:cs typeface="Arial" pitchFamily="34" charset="0"/>
              </a:rPr>
              <a:t>Strongest Environment Adaptation</a:t>
            </a:r>
          </a:p>
        </p:txBody>
      </p:sp>
      <p:sp>
        <p:nvSpPr>
          <p:cNvPr id="41" name="矩形 272"/>
          <p:cNvSpPr/>
          <p:nvPr/>
        </p:nvSpPr>
        <p:spPr bwMode="auto">
          <a:xfrm>
            <a:off x="5918218" y="3384641"/>
            <a:ext cx="5880539" cy="1240667"/>
          </a:xfrm>
          <a:prstGeom prst="rect">
            <a:avLst/>
          </a:prstGeom>
          <a:solidFill>
            <a:schemeClr val="bg1">
              <a:lumMod val="95000"/>
            </a:schemeClr>
          </a:solidFill>
          <a:ln/>
          <a:extLst/>
        </p:spPr>
        <p:style>
          <a:lnRef idx="0">
            <a:schemeClr val="accent3"/>
          </a:lnRef>
          <a:fillRef idx="3">
            <a:schemeClr val="accent3"/>
          </a:fillRef>
          <a:effectRef idx="3">
            <a:schemeClr val="accent3"/>
          </a:effectRef>
          <a:fontRef idx="minor">
            <a:schemeClr val="lt1"/>
          </a:fontRef>
        </p:style>
        <p:txBody>
          <a:bodyPr vert="horz" wrap="square" lIns="121920" tIns="60960" rIns="121920" bIns="60960" numCol="1" rtlCol="0" anchor="t" anchorCtr="0" compatLnSpc="1">
            <a:prstTxWarp prst="textNoShape">
              <a:avLst/>
            </a:prstTxWarp>
          </a:bodyPr>
          <a:lstStyle/>
          <a:p>
            <a:pPr>
              <a:buClr>
                <a:srgbClr val="CC9900"/>
              </a:buClr>
            </a:pPr>
            <a:endParaRPr lang="zh-CN" altLang="en-US" sz="1200" dirty="0">
              <a:solidFill>
                <a:srgbClr val="000000"/>
              </a:solidFill>
              <a:ea typeface="宋体" charset="-122"/>
              <a:cs typeface="Arial" pitchFamily="34" charset="0"/>
            </a:endParaRPr>
          </a:p>
        </p:txBody>
      </p:sp>
      <p:sp>
        <p:nvSpPr>
          <p:cNvPr id="42" name="Rectangle 10"/>
          <p:cNvSpPr>
            <a:spLocks noChangeArrowheads="1"/>
          </p:cNvSpPr>
          <p:nvPr/>
        </p:nvSpPr>
        <p:spPr bwMode="auto">
          <a:xfrm>
            <a:off x="5918219" y="3298811"/>
            <a:ext cx="5886044" cy="1409393"/>
          </a:xfrm>
          <a:prstGeom prst="rect">
            <a:avLst/>
          </a:prstGeom>
          <a:noFill/>
          <a:ln w="9525" algn="ctr">
            <a:noFill/>
            <a:miter lim="800000"/>
            <a:headEnd/>
            <a:tailEnd/>
          </a:ln>
        </p:spPr>
        <p:txBody>
          <a:bodyPr lIns="23999" tIns="14400" rIns="23999" bIns="14400" anchor="ctr"/>
          <a:lstStyle/>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Operating range:</a:t>
            </a:r>
            <a:r>
              <a:rPr lang="en-US" altLang="zh-CN" sz="1200" dirty="0">
                <a:solidFill>
                  <a:srgbClr val="00B0F0"/>
                </a:solidFill>
                <a:cs typeface="Arial" panose="020B0604020202020204" pitchFamily="34" charset="0"/>
              </a:rPr>
              <a:t> </a:t>
            </a:r>
            <a:r>
              <a:rPr lang="en-US" altLang="zh-CN" sz="1200" dirty="0">
                <a:solidFill>
                  <a:srgbClr val="000000">
                    <a:lumMod val="85000"/>
                    <a:lumOff val="15000"/>
                  </a:srgbClr>
                </a:solidFill>
                <a:ea typeface="微软雅黑" panose="020B0503020204020204" pitchFamily="34" charset="-122"/>
                <a:cs typeface="Arial" panose="020B0604020202020204" pitchFamily="34" charset="0"/>
                <a:sym typeface="Arial"/>
              </a:rPr>
              <a:t>–40℃ to +70℃ </a:t>
            </a:r>
          </a:p>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Resist electromagnetic interference</a:t>
            </a:r>
          </a:p>
          <a:p>
            <a:pPr marL="115854" indent="-115854">
              <a:lnSpc>
                <a:spcPct val="120000"/>
              </a:lnSpc>
              <a:buSzPct val="100000"/>
              <a:buFont typeface="Arial" pitchFamily="34" charset="0"/>
              <a:buChar char="•"/>
            </a:pPr>
            <a:r>
              <a:rPr lang="en-US" altLang="zh-CN" sz="1200" b="1" dirty="0">
                <a:solidFill>
                  <a:srgbClr val="00B0F0"/>
                </a:solidFill>
                <a:cs typeface="Arial" panose="020B0604020202020204" pitchFamily="34" charset="0"/>
              </a:rPr>
              <a:t>Fan-less convection cooling</a:t>
            </a:r>
          </a:p>
          <a:p>
            <a:pPr marL="115854" indent="-115854">
              <a:lnSpc>
                <a:spcPct val="120000"/>
              </a:lnSpc>
              <a:buSzPct val="100000"/>
              <a:buFont typeface="Arial" pitchFamily="34" charset="0"/>
              <a:buChar char="•"/>
            </a:pPr>
            <a:r>
              <a:rPr lang="en-US" altLang="zh-CN" sz="1200" dirty="0">
                <a:solidFill>
                  <a:srgbClr val="000000"/>
                </a:solidFill>
                <a:cs typeface="Arial" panose="020B0604020202020204" pitchFamily="34" charset="0"/>
              </a:rPr>
              <a:t>IP54 ingress protection</a:t>
            </a:r>
          </a:p>
          <a:p>
            <a:pPr marL="115854" indent="-115854">
              <a:lnSpc>
                <a:spcPct val="120000"/>
              </a:lnSpc>
              <a:buSzPct val="100000"/>
              <a:buFont typeface="Arial" pitchFamily="34" charset="0"/>
              <a:buChar char="•"/>
            </a:pPr>
            <a:r>
              <a:rPr lang="en-US" altLang="zh-CN" sz="1200" dirty="0">
                <a:solidFill>
                  <a:srgbClr val="000000"/>
                </a:solidFill>
                <a:cs typeface="Arial" panose="020B0604020202020204" pitchFamily="34" charset="0"/>
              </a:rPr>
              <a:t>Substation compliant </a:t>
            </a:r>
          </a:p>
        </p:txBody>
      </p:sp>
      <p:sp>
        <p:nvSpPr>
          <p:cNvPr id="43" name="矩形 246"/>
          <p:cNvSpPr/>
          <p:nvPr/>
        </p:nvSpPr>
        <p:spPr bwMode="auto">
          <a:xfrm>
            <a:off x="5886215" y="4776345"/>
            <a:ext cx="2780657" cy="360363"/>
          </a:xfrm>
          <a:prstGeom prst="rect">
            <a:avLst/>
          </a:prstGeom>
          <a:solidFill>
            <a:srgbClr val="7EA7DD"/>
          </a:solidFill>
          <a:ln>
            <a:headEnd/>
            <a:tailEnd/>
          </a:ln>
          <a:effectLst/>
        </p:spPr>
        <p:style>
          <a:lnRef idx="0">
            <a:schemeClr val="accent1"/>
          </a:lnRef>
          <a:fillRef idx="3">
            <a:schemeClr val="accent1"/>
          </a:fillRef>
          <a:effectRef idx="3">
            <a:schemeClr val="accent1"/>
          </a:effectRef>
          <a:fontRef idx="minor">
            <a:schemeClr val="lt1"/>
          </a:fontRef>
        </p:style>
        <p:txBody>
          <a:bodyPr wrap="none" lIns="121699" tIns="60851" rIns="121699" bIns="60851"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zh-CN" sz="1600" b="1" dirty="0">
                <a:solidFill>
                  <a:srgbClr val="FFFFFF"/>
                </a:solidFill>
                <a:effectLst>
                  <a:outerShdw blurRad="38100" dist="38100" dir="2700000" algn="tl">
                    <a:srgbClr val="000000"/>
                  </a:outerShdw>
                </a:effectLst>
                <a:ea typeface="微软雅黑" pitchFamily="34" charset="-122"/>
                <a:cs typeface="Arial" pitchFamily="34" charset="0"/>
              </a:rPr>
              <a:t>Highest Intelligence</a:t>
            </a:r>
          </a:p>
        </p:txBody>
      </p:sp>
      <p:sp>
        <p:nvSpPr>
          <p:cNvPr id="44" name="矩形 272"/>
          <p:cNvSpPr/>
          <p:nvPr/>
        </p:nvSpPr>
        <p:spPr bwMode="auto">
          <a:xfrm>
            <a:off x="5886214" y="5143446"/>
            <a:ext cx="2788111" cy="1274601"/>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3"/>
          </a:lnRef>
          <a:fillRef idx="3">
            <a:schemeClr val="accent3"/>
          </a:fillRef>
          <a:effectRef idx="3">
            <a:schemeClr val="accent3"/>
          </a:effectRef>
          <a:fontRef idx="minor">
            <a:schemeClr val="lt1"/>
          </a:fontRef>
        </p:style>
        <p:txBody>
          <a:bodyPr vert="horz" wrap="square" lIns="121920" tIns="60960" rIns="121920" bIns="60960" numCol="1" rtlCol="0" anchor="t" anchorCtr="0" compatLnSpc="1">
            <a:prstTxWarp prst="textNoShape">
              <a:avLst/>
            </a:prstTxWarp>
          </a:bodyPr>
          <a:lstStyle/>
          <a:p>
            <a:pPr>
              <a:buClr>
                <a:srgbClr val="CC9900"/>
              </a:buClr>
            </a:pPr>
            <a:endParaRPr lang="zh-CN" altLang="en-US" sz="1200" dirty="0">
              <a:solidFill>
                <a:srgbClr val="000000"/>
              </a:solidFill>
              <a:ea typeface="宋体" charset="-122"/>
              <a:cs typeface="Arial" pitchFamily="34" charset="0"/>
            </a:endParaRPr>
          </a:p>
        </p:txBody>
      </p:sp>
      <p:sp>
        <p:nvSpPr>
          <p:cNvPr id="45" name="Rectangle 10"/>
          <p:cNvSpPr>
            <a:spLocks noChangeArrowheads="1"/>
          </p:cNvSpPr>
          <p:nvPr/>
        </p:nvSpPr>
        <p:spPr bwMode="auto">
          <a:xfrm>
            <a:off x="5907793" y="5173712"/>
            <a:ext cx="2804859" cy="1244335"/>
          </a:xfrm>
          <a:prstGeom prst="rect">
            <a:avLst/>
          </a:prstGeom>
          <a:solidFill>
            <a:schemeClr val="bg1">
              <a:lumMod val="95000"/>
            </a:schemeClr>
          </a:solidFill>
          <a:ln w="9525" algn="ctr">
            <a:noFill/>
            <a:miter lim="800000"/>
            <a:headEnd/>
            <a:tailEnd/>
          </a:ln>
        </p:spPr>
        <p:txBody>
          <a:bodyPr lIns="23999" tIns="14400" rIns="23999" bIns="14400" anchor="ctr"/>
          <a:lstStyle/>
          <a:p>
            <a:pPr marL="115854" indent="-115854">
              <a:lnSpc>
                <a:spcPct val="120000"/>
              </a:lnSpc>
              <a:buSzPct val="100000"/>
              <a:buFont typeface="Arial" pitchFamily="34" charset="0"/>
              <a:buChar char="•"/>
            </a:pPr>
            <a:r>
              <a:rPr lang="en-US" altLang="zh-CN" sz="1067" b="1" dirty="0">
                <a:solidFill>
                  <a:srgbClr val="00B0F0"/>
                </a:solidFill>
                <a:ea typeface="微软雅黑" pitchFamily="34" charset="-122"/>
              </a:rPr>
              <a:t>Built-in containers: </a:t>
            </a:r>
            <a:r>
              <a:rPr lang="en-US" altLang="zh-CN" sz="1067" dirty="0">
                <a:solidFill>
                  <a:srgbClr val="000000"/>
                </a:solidFill>
                <a:ea typeface="微软雅黑" pitchFamily="34" charset="-122"/>
                <a:cs typeface="Arial" panose="020B0604020202020204" pitchFamily="34" charset="0"/>
              </a:rPr>
              <a:t>Rapid deployment of customized industry apps</a:t>
            </a:r>
          </a:p>
          <a:p>
            <a:pPr marL="115854" indent="-115854">
              <a:lnSpc>
                <a:spcPct val="120000"/>
              </a:lnSpc>
              <a:buSzPct val="100000"/>
              <a:buFont typeface="Arial" pitchFamily="34" charset="0"/>
              <a:buChar char="•"/>
            </a:pPr>
            <a:r>
              <a:rPr lang="en-US" altLang="zh-CN" sz="1067" b="1" dirty="0">
                <a:solidFill>
                  <a:srgbClr val="00B0F0"/>
                </a:solidFill>
                <a:ea typeface="微软雅黑" pitchFamily="34" charset="-122"/>
              </a:rPr>
              <a:t>Open architecture with standard eSDK&amp;API:</a:t>
            </a:r>
            <a:r>
              <a:rPr lang="en-US" sz="1067" dirty="0">
                <a:solidFill>
                  <a:srgbClr val="00B0F0"/>
                </a:solidFill>
              </a:rPr>
              <a:t> </a:t>
            </a:r>
            <a:r>
              <a:rPr lang="en-US" sz="1067" dirty="0">
                <a:solidFill>
                  <a:srgbClr val="000000"/>
                </a:solidFill>
                <a:ea typeface="微软雅黑" pitchFamily="34" charset="-122"/>
                <a:cs typeface="Arial" panose="020B0604020202020204" pitchFamily="34" charset="0"/>
              </a:rPr>
              <a:t>Rapid integration with</a:t>
            </a:r>
            <a:br>
              <a:rPr lang="en-US" sz="1067" dirty="0">
                <a:solidFill>
                  <a:srgbClr val="000000"/>
                </a:solidFill>
                <a:ea typeface="微软雅黑" pitchFamily="34" charset="-122"/>
                <a:cs typeface="Arial" panose="020B0604020202020204" pitchFamily="34" charset="0"/>
              </a:rPr>
            </a:br>
            <a:r>
              <a:rPr lang="en-US" sz="1067" dirty="0">
                <a:solidFill>
                  <a:srgbClr val="000000"/>
                </a:solidFill>
                <a:ea typeface="微软雅黑" pitchFamily="34" charset="-122"/>
                <a:cs typeface="Arial" panose="020B0604020202020204" pitchFamily="34" charset="0"/>
              </a:rPr>
              <a:t>partners' applications</a:t>
            </a:r>
            <a:endParaRPr lang="en-US" altLang="zh-CN" sz="1067" dirty="0">
              <a:solidFill>
                <a:srgbClr val="000000"/>
              </a:solidFill>
              <a:ea typeface="微软雅黑" pitchFamily="34" charset="-122"/>
              <a:cs typeface="Arial" panose="020B0604020202020204" pitchFamily="34" charset="0"/>
            </a:endParaRPr>
          </a:p>
        </p:txBody>
      </p:sp>
      <p:sp>
        <p:nvSpPr>
          <p:cNvPr id="46" name="矩形 246"/>
          <p:cNvSpPr/>
          <p:nvPr/>
        </p:nvSpPr>
        <p:spPr bwMode="auto">
          <a:xfrm>
            <a:off x="8795089" y="4774458"/>
            <a:ext cx="3040813" cy="360363"/>
          </a:xfrm>
          <a:prstGeom prst="rect">
            <a:avLst/>
          </a:prstGeom>
          <a:solidFill>
            <a:srgbClr val="7EA7DD"/>
          </a:solidFill>
          <a:ln>
            <a:headEnd/>
            <a:tailEnd/>
          </a:ln>
          <a:effectLst/>
        </p:spPr>
        <p:style>
          <a:lnRef idx="0">
            <a:schemeClr val="accent1"/>
          </a:lnRef>
          <a:fillRef idx="3">
            <a:schemeClr val="accent1"/>
          </a:fillRef>
          <a:effectRef idx="3">
            <a:schemeClr val="accent1"/>
          </a:effectRef>
          <a:fontRef idx="minor">
            <a:schemeClr val="lt1"/>
          </a:fontRef>
        </p:style>
        <p:txBody>
          <a:bodyPr wrap="none" lIns="121699" tIns="60851" rIns="121699" bIns="60851"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zh-CN" sz="1600" b="1" dirty="0">
                <a:solidFill>
                  <a:srgbClr val="FFFFFF"/>
                </a:solidFill>
                <a:effectLst>
                  <a:outerShdw blurRad="38100" dist="38100" dir="2700000" algn="tl">
                    <a:srgbClr val="000000"/>
                  </a:outerShdw>
                </a:effectLst>
                <a:ea typeface="微软雅黑" pitchFamily="34" charset="-122"/>
                <a:cs typeface="Arial" pitchFamily="34" charset="0"/>
              </a:rPr>
              <a:t>Most Convenient Management</a:t>
            </a:r>
          </a:p>
        </p:txBody>
      </p:sp>
      <p:sp>
        <p:nvSpPr>
          <p:cNvPr id="47" name="矩形 272"/>
          <p:cNvSpPr/>
          <p:nvPr/>
        </p:nvSpPr>
        <p:spPr bwMode="auto">
          <a:xfrm>
            <a:off x="8795091" y="5143446"/>
            <a:ext cx="3040813" cy="1274601"/>
          </a:xfrm>
          <a:prstGeom prst="rect">
            <a:avLst/>
          </a:prstGeom>
          <a:solidFill>
            <a:schemeClr val="bg1">
              <a:lumMod val="95000"/>
            </a:schemeClr>
          </a:solidFill>
          <a:ln/>
          <a:extLst/>
        </p:spPr>
        <p:style>
          <a:lnRef idx="0">
            <a:schemeClr val="accent3"/>
          </a:lnRef>
          <a:fillRef idx="3">
            <a:schemeClr val="accent3"/>
          </a:fillRef>
          <a:effectRef idx="3">
            <a:schemeClr val="accent3"/>
          </a:effectRef>
          <a:fontRef idx="minor">
            <a:schemeClr val="lt1"/>
          </a:fontRef>
        </p:style>
        <p:txBody>
          <a:bodyPr vert="horz" wrap="square" lIns="121920" tIns="60960" rIns="121920" bIns="60960" numCol="1" rtlCol="0" anchor="t" anchorCtr="0" compatLnSpc="1">
            <a:prstTxWarp prst="textNoShape">
              <a:avLst/>
            </a:prstTxWarp>
          </a:bodyPr>
          <a:lstStyle/>
          <a:p>
            <a:pPr>
              <a:buClr>
                <a:srgbClr val="CC9900"/>
              </a:buClr>
            </a:pPr>
            <a:endParaRPr lang="zh-CN" altLang="en-US" sz="1067" dirty="0">
              <a:solidFill>
                <a:srgbClr val="000000"/>
              </a:solidFill>
              <a:ea typeface="宋体" charset="-122"/>
              <a:cs typeface="Arial" pitchFamily="34" charset="0"/>
            </a:endParaRPr>
          </a:p>
        </p:txBody>
      </p:sp>
      <p:sp>
        <p:nvSpPr>
          <p:cNvPr id="49" name="Rectangle 10"/>
          <p:cNvSpPr>
            <a:spLocks noChangeArrowheads="1"/>
          </p:cNvSpPr>
          <p:nvPr/>
        </p:nvSpPr>
        <p:spPr bwMode="auto">
          <a:xfrm>
            <a:off x="8833419" y="5092202"/>
            <a:ext cx="3040813" cy="1008103"/>
          </a:xfrm>
          <a:prstGeom prst="rect">
            <a:avLst/>
          </a:prstGeom>
          <a:noFill/>
          <a:ln w="9525" algn="ctr">
            <a:noFill/>
            <a:miter lim="800000"/>
            <a:headEnd/>
            <a:tailEnd/>
          </a:ln>
        </p:spPr>
        <p:txBody>
          <a:bodyPr lIns="23999" tIns="14400" rIns="23999" bIns="14400" anchor="ctr"/>
          <a:lstStyle/>
          <a:p>
            <a:pPr marL="115854" indent="-115854">
              <a:lnSpc>
                <a:spcPct val="120000"/>
              </a:lnSpc>
              <a:buSzPct val="100000"/>
              <a:buFont typeface="Arial" pitchFamily="34" charset="0"/>
              <a:buChar char="•"/>
            </a:pPr>
            <a:r>
              <a:rPr lang="en-US" altLang="zh-CN" sz="1067" b="1" dirty="0">
                <a:solidFill>
                  <a:srgbClr val="00B0F0"/>
                </a:solidFill>
                <a:ea typeface="微软雅黑" pitchFamily="34" charset="-122"/>
              </a:rPr>
              <a:t>Converged management: </a:t>
            </a:r>
            <a:r>
              <a:rPr lang="en-US" altLang="zh-CN" sz="1067" dirty="0">
                <a:solidFill>
                  <a:srgbClr val="000000"/>
                </a:solidFill>
                <a:ea typeface="微软雅黑" pitchFamily="34" charset="-122"/>
                <a:cs typeface="Arial" panose="020B0604020202020204" pitchFamily="34" charset="0"/>
              </a:rPr>
              <a:t>Terminals, gateways, computing, applications, and data</a:t>
            </a:r>
          </a:p>
          <a:p>
            <a:pPr marL="115854" indent="-115854" eaLnBrk="0" hangingPunct="0">
              <a:lnSpc>
                <a:spcPct val="120000"/>
              </a:lnSpc>
              <a:buSzPct val="100000"/>
              <a:buFont typeface="Arial" pitchFamily="34" charset="0"/>
              <a:buChar char="•"/>
            </a:pPr>
            <a:r>
              <a:rPr lang="en-US" altLang="zh-CN" sz="1067" dirty="0">
                <a:solidFill>
                  <a:srgbClr val="000000"/>
                </a:solidFill>
                <a:ea typeface="微软雅黑" pitchFamily="34" charset="-122"/>
                <a:cs typeface="Arial" panose="020B0604020202020204" pitchFamily="34" charset="0"/>
              </a:rPr>
              <a:t>Batch deployment using the USB flash drive</a:t>
            </a:r>
            <a:endParaRPr lang="zh-CN" altLang="en-US" sz="1067" dirty="0">
              <a:solidFill>
                <a:srgbClr val="000000"/>
              </a:solidFill>
              <a:ea typeface="微软雅黑" pitchFamily="34" charset="-122"/>
              <a:cs typeface="Arial" panose="020B0604020202020204" pitchFamily="34" charset="0"/>
            </a:endParaRPr>
          </a:p>
        </p:txBody>
      </p:sp>
      <p:sp>
        <p:nvSpPr>
          <p:cNvPr id="50" name="Freeform 5"/>
          <p:cNvSpPr>
            <a:spLocks noEditPoints="1"/>
          </p:cNvSpPr>
          <p:nvPr/>
        </p:nvSpPr>
        <p:spPr bwMode="auto">
          <a:xfrm>
            <a:off x="2777037" y="1090075"/>
            <a:ext cx="315083" cy="353749"/>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pic>
        <p:nvPicPr>
          <p:cNvPr id="51" name="图片 50"/>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730064" y="1144845"/>
            <a:ext cx="320559" cy="377069"/>
          </a:xfrm>
          <a:prstGeom prst="rect">
            <a:avLst/>
          </a:prstGeom>
          <a:noFill/>
        </p:spPr>
      </p:pic>
      <p:grpSp>
        <p:nvGrpSpPr>
          <p:cNvPr id="52" name="组合 7"/>
          <p:cNvGrpSpPr/>
          <p:nvPr/>
        </p:nvGrpSpPr>
        <p:grpSpPr>
          <a:xfrm>
            <a:off x="2180282" y="1595655"/>
            <a:ext cx="222759" cy="340636"/>
            <a:chOff x="13017691" y="2112543"/>
            <a:chExt cx="339832" cy="441484"/>
          </a:xfrm>
          <a:solidFill>
            <a:schemeClr val="tx1">
              <a:lumMod val="50000"/>
              <a:lumOff val="50000"/>
            </a:schemeClr>
          </a:solidFill>
        </p:grpSpPr>
        <p:grpSp>
          <p:nvGrpSpPr>
            <p:cNvPr id="53" name="组合 157"/>
            <p:cNvGrpSpPr/>
            <p:nvPr/>
          </p:nvGrpSpPr>
          <p:grpSpPr>
            <a:xfrm flipH="1">
              <a:off x="13119820" y="2193609"/>
              <a:ext cx="237703" cy="360418"/>
              <a:chOff x="2021101" y="5029536"/>
              <a:chExt cx="642585" cy="788169"/>
            </a:xfrm>
            <a:grpFill/>
          </p:grpSpPr>
          <p:sp>
            <p:nvSpPr>
              <p:cNvPr id="56" name="Freeform 125"/>
              <p:cNvSpPr>
                <a:spLocks noEditPoints="1"/>
              </p:cNvSpPr>
              <p:nvPr/>
            </p:nvSpPr>
            <p:spPr bwMode="auto">
              <a:xfrm>
                <a:off x="2107096" y="5115337"/>
                <a:ext cx="486114" cy="278295"/>
              </a:xfrm>
              <a:custGeom>
                <a:avLst/>
                <a:gdLst/>
                <a:ahLst/>
                <a:cxnLst>
                  <a:cxn ang="0">
                    <a:pos x="9798" y="138"/>
                  </a:cxn>
                  <a:cxn ang="0">
                    <a:pos x="12052" y="967"/>
                  </a:cxn>
                  <a:cxn ang="0">
                    <a:pos x="13938" y="2392"/>
                  </a:cxn>
                  <a:cxn ang="0">
                    <a:pos x="15318" y="4278"/>
                  </a:cxn>
                  <a:cxn ang="0">
                    <a:pos x="16146" y="6532"/>
                  </a:cxn>
                  <a:cxn ang="0">
                    <a:pos x="16284" y="8878"/>
                  </a:cxn>
                  <a:cxn ang="0">
                    <a:pos x="15778" y="11040"/>
                  </a:cxn>
                  <a:cxn ang="0">
                    <a:pos x="1196" y="11546"/>
                  </a:cxn>
                  <a:cxn ang="0">
                    <a:pos x="276" y="10350"/>
                  </a:cxn>
                  <a:cxn ang="0">
                    <a:pos x="0" y="8142"/>
                  </a:cxn>
                  <a:cxn ang="0">
                    <a:pos x="368" y="5750"/>
                  </a:cxn>
                  <a:cxn ang="0">
                    <a:pos x="1380" y="3588"/>
                  </a:cxn>
                  <a:cxn ang="0">
                    <a:pos x="2945" y="1840"/>
                  </a:cxn>
                  <a:cxn ang="0">
                    <a:pos x="4968" y="644"/>
                  </a:cxn>
                  <a:cxn ang="0">
                    <a:pos x="7314" y="46"/>
                  </a:cxn>
                  <a:cxn ang="0">
                    <a:pos x="13432" y="8786"/>
                  </a:cxn>
                  <a:cxn ang="0">
                    <a:pos x="14766" y="7084"/>
                  </a:cxn>
                  <a:cxn ang="0">
                    <a:pos x="14306" y="5612"/>
                  </a:cxn>
                  <a:cxn ang="0">
                    <a:pos x="13616" y="4278"/>
                  </a:cxn>
                  <a:cxn ang="0">
                    <a:pos x="11500" y="4048"/>
                  </a:cxn>
                  <a:cxn ang="0">
                    <a:pos x="11684" y="2484"/>
                  </a:cxn>
                  <a:cxn ang="0">
                    <a:pos x="10304" y="1840"/>
                  </a:cxn>
                  <a:cxn ang="0">
                    <a:pos x="8786" y="1518"/>
                  </a:cxn>
                  <a:cxn ang="0">
                    <a:pos x="7636" y="1518"/>
                  </a:cxn>
                  <a:cxn ang="0">
                    <a:pos x="6072" y="1794"/>
                  </a:cxn>
                  <a:cxn ang="0">
                    <a:pos x="4692" y="2438"/>
                  </a:cxn>
                  <a:cxn ang="0">
                    <a:pos x="4830" y="4002"/>
                  </a:cxn>
                  <a:cxn ang="0">
                    <a:pos x="2760" y="4232"/>
                  </a:cxn>
                  <a:cxn ang="0">
                    <a:pos x="2024" y="5520"/>
                  </a:cxn>
                  <a:cxn ang="0">
                    <a:pos x="1564" y="7038"/>
                  </a:cxn>
                  <a:cxn ang="0">
                    <a:pos x="2852" y="8694"/>
                  </a:cxn>
                  <a:cxn ang="0">
                    <a:pos x="1748" y="10028"/>
                  </a:cxn>
                  <a:cxn ang="0">
                    <a:pos x="14812" y="8786"/>
                  </a:cxn>
                  <a:cxn ang="0">
                    <a:pos x="7314" y="6900"/>
                  </a:cxn>
                  <a:cxn ang="0">
                    <a:pos x="6853" y="7406"/>
                  </a:cxn>
                  <a:cxn ang="0">
                    <a:pos x="6716" y="8096"/>
                  </a:cxn>
                  <a:cxn ang="0">
                    <a:pos x="6992" y="8970"/>
                  </a:cxn>
                  <a:cxn ang="0">
                    <a:pos x="7636" y="9522"/>
                  </a:cxn>
                  <a:cxn ang="0">
                    <a:pos x="8556" y="9614"/>
                  </a:cxn>
                  <a:cxn ang="0">
                    <a:pos x="9338" y="9200"/>
                  </a:cxn>
                  <a:cxn ang="0">
                    <a:pos x="9752" y="8418"/>
                  </a:cxn>
                  <a:cxn ang="0">
                    <a:pos x="9706" y="7590"/>
                  </a:cxn>
                </a:cxnLst>
                <a:rect l="0" t="0" r="r" b="b"/>
                <a:pathLst>
                  <a:path w="16330" h="11546">
                    <a:moveTo>
                      <a:pt x="8142" y="0"/>
                    </a:moveTo>
                    <a:lnTo>
                      <a:pt x="8970" y="46"/>
                    </a:lnTo>
                    <a:lnTo>
                      <a:pt x="9798" y="138"/>
                    </a:lnTo>
                    <a:lnTo>
                      <a:pt x="10580" y="368"/>
                    </a:lnTo>
                    <a:lnTo>
                      <a:pt x="11316" y="644"/>
                    </a:lnTo>
                    <a:lnTo>
                      <a:pt x="12052" y="967"/>
                    </a:lnTo>
                    <a:lnTo>
                      <a:pt x="12741" y="1380"/>
                    </a:lnTo>
                    <a:lnTo>
                      <a:pt x="13340" y="1840"/>
                    </a:lnTo>
                    <a:lnTo>
                      <a:pt x="13938" y="2392"/>
                    </a:lnTo>
                    <a:lnTo>
                      <a:pt x="14444" y="2944"/>
                    </a:lnTo>
                    <a:lnTo>
                      <a:pt x="14950" y="3588"/>
                    </a:lnTo>
                    <a:lnTo>
                      <a:pt x="15318" y="4278"/>
                    </a:lnTo>
                    <a:lnTo>
                      <a:pt x="15686" y="4968"/>
                    </a:lnTo>
                    <a:lnTo>
                      <a:pt x="15962" y="5750"/>
                    </a:lnTo>
                    <a:lnTo>
                      <a:pt x="16146" y="6532"/>
                    </a:lnTo>
                    <a:lnTo>
                      <a:pt x="16284" y="7314"/>
                    </a:lnTo>
                    <a:lnTo>
                      <a:pt x="16330" y="8142"/>
                    </a:lnTo>
                    <a:lnTo>
                      <a:pt x="16284" y="8878"/>
                    </a:lnTo>
                    <a:lnTo>
                      <a:pt x="16192" y="9614"/>
                    </a:lnTo>
                    <a:lnTo>
                      <a:pt x="16007" y="10350"/>
                    </a:lnTo>
                    <a:lnTo>
                      <a:pt x="15778" y="11040"/>
                    </a:lnTo>
                    <a:lnTo>
                      <a:pt x="15594" y="11546"/>
                    </a:lnTo>
                    <a:lnTo>
                      <a:pt x="15088" y="11546"/>
                    </a:lnTo>
                    <a:lnTo>
                      <a:pt x="1196" y="11546"/>
                    </a:lnTo>
                    <a:lnTo>
                      <a:pt x="690" y="11546"/>
                    </a:lnTo>
                    <a:lnTo>
                      <a:pt x="506" y="11040"/>
                    </a:lnTo>
                    <a:lnTo>
                      <a:pt x="276" y="10350"/>
                    </a:lnTo>
                    <a:lnTo>
                      <a:pt x="138" y="9614"/>
                    </a:lnTo>
                    <a:lnTo>
                      <a:pt x="0" y="8878"/>
                    </a:lnTo>
                    <a:lnTo>
                      <a:pt x="0" y="8142"/>
                    </a:lnTo>
                    <a:lnTo>
                      <a:pt x="0" y="7314"/>
                    </a:lnTo>
                    <a:lnTo>
                      <a:pt x="138" y="6532"/>
                    </a:lnTo>
                    <a:lnTo>
                      <a:pt x="368" y="5750"/>
                    </a:lnTo>
                    <a:lnTo>
                      <a:pt x="644" y="4968"/>
                    </a:lnTo>
                    <a:lnTo>
                      <a:pt x="966" y="4278"/>
                    </a:lnTo>
                    <a:lnTo>
                      <a:pt x="1380" y="3588"/>
                    </a:lnTo>
                    <a:lnTo>
                      <a:pt x="1840" y="2944"/>
                    </a:lnTo>
                    <a:lnTo>
                      <a:pt x="2392" y="2392"/>
                    </a:lnTo>
                    <a:lnTo>
                      <a:pt x="2945" y="1840"/>
                    </a:lnTo>
                    <a:lnTo>
                      <a:pt x="3589" y="1380"/>
                    </a:lnTo>
                    <a:lnTo>
                      <a:pt x="4278" y="967"/>
                    </a:lnTo>
                    <a:lnTo>
                      <a:pt x="4968" y="644"/>
                    </a:lnTo>
                    <a:lnTo>
                      <a:pt x="5704" y="368"/>
                    </a:lnTo>
                    <a:lnTo>
                      <a:pt x="6486" y="138"/>
                    </a:lnTo>
                    <a:lnTo>
                      <a:pt x="7314" y="46"/>
                    </a:lnTo>
                    <a:lnTo>
                      <a:pt x="8142" y="0"/>
                    </a:lnTo>
                    <a:close/>
                    <a:moveTo>
                      <a:pt x="14812" y="8786"/>
                    </a:moveTo>
                    <a:lnTo>
                      <a:pt x="13432" y="8786"/>
                    </a:lnTo>
                    <a:lnTo>
                      <a:pt x="13432" y="7636"/>
                    </a:lnTo>
                    <a:lnTo>
                      <a:pt x="14812" y="7636"/>
                    </a:lnTo>
                    <a:lnTo>
                      <a:pt x="14766" y="7084"/>
                    </a:lnTo>
                    <a:lnTo>
                      <a:pt x="14628" y="6578"/>
                    </a:lnTo>
                    <a:lnTo>
                      <a:pt x="14490" y="6072"/>
                    </a:lnTo>
                    <a:lnTo>
                      <a:pt x="14306" y="5612"/>
                    </a:lnTo>
                    <a:lnTo>
                      <a:pt x="14122" y="5152"/>
                    </a:lnTo>
                    <a:lnTo>
                      <a:pt x="13892" y="4692"/>
                    </a:lnTo>
                    <a:lnTo>
                      <a:pt x="13616" y="4278"/>
                    </a:lnTo>
                    <a:lnTo>
                      <a:pt x="13294" y="3910"/>
                    </a:lnTo>
                    <a:lnTo>
                      <a:pt x="12328" y="4830"/>
                    </a:lnTo>
                    <a:lnTo>
                      <a:pt x="11500" y="4048"/>
                    </a:lnTo>
                    <a:lnTo>
                      <a:pt x="12466" y="3082"/>
                    </a:lnTo>
                    <a:lnTo>
                      <a:pt x="12098" y="2760"/>
                    </a:lnTo>
                    <a:lnTo>
                      <a:pt x="11684" y="2484"/>
                    </a:lnTo>
                    <a:lnTo>
                      <a:pt x="11224" y="2208"/>
                    </a:lnTo>
                    <a:lnTo>
                      <a:pt x="10764" y="2024"/>
                    </a:lnTo>
                    <a:lnTo>
                      <a:pt x="10304" y="1840"/>
                    </a:lnTo>
                    <a:lnTo>
                      <a:pt x="9798" y="1702"/>
                    </a:lnTo>
                    <a:lnTo>
                      <a:pt x="9292" y="1564"/>
                    </a:lnTo>
                    <a:lnTo>
                      <a:pt x="8786" y="1518"/>
                    </a:lnTo>
                    <a:lnTo>
                      <a:pt x="8786" y="2852"/>
                    </a:lnTo>
                    <a:lnTo>
                      <a:pt x="7636" y="2852"/>
                    </a:lnTo>
                    <a:lnTo>
                      <a:pt x="7636" y="1518"/>
                    </a:lnTo>
                    <a:lnTo>
                      <a:pt x="7084" y="1564"/>
                    </a:lnTo>
                    <a:lnTo>
                      <a:pt x="6578" y="1656"/>
                    </a:lnTo>
                    <a:lnTo>
                      <a:pt x="6072" y="1794"/>
                    </a:lnTo>
                    <a:lnTo>
                      <a:pt x="5612" y="1978"/>
                    </a:lnTo>
                    <a:lnTo>
                      <a:pt x="5152" y="2208"/>
                    </a:lnTo>
                    <a:lnTo>
                      <a:pt x="4692" y="2438"/>
                    </a:lnTo>
                    <a:lnTo>
                      <a:pt x="4278" y="2714"/>
                    </a:lnTo>
                    <a:lnTo>
                      <a:pt x="3864" y="3036"/>
                    </a:lnTo>
                    <a:lnTo>
                      <a:pt x="4830" y="4002"/>
                    </a:lnTo>
                    <a:lnTo>
                      <a:pt x="4048" y="4784"/>
                    </a:lnTo>
                    <a:lnTo>
                      <a:pt x="3082" y="3818"/>
                    </a:lnTo>
                    <a:lnTo>
                      <a:pt x="2760" y="4232"/>
                    </a:lnTo>
                    <a:lnTo>
                      <a:pt x="2484" y="4646"/>
                    </a:lnTo>
                    <a:lnTo>
                      <a:pt x="2208" y="5060"/>
                    </a:lnTo>
                    <a:lnTo>
                      <a:pt x="2024" y="5520"/>
                    </a:lnTo>
                    <a:lnTo>
                      <a:pt x="1840" y="6026"/>
                    </a:lnTo>
                    <a:lnTo>
                      <a:pt x="1656" y="6532"/>
                    </a:lnTo>
                    <a:lnTo>
                      <a:pt x="1564" y="7038"/>
                    </a:lnTo>
                    <a:lnTo>
                      <a:pt x="1518" y="7544"/>
                    </a:lnTo>
                    <a:lnTo>
                      <a:pt x="2852" y="7544"/>
                    </a:lnTo>
                    <a:lnTo>
                      <a:pt x="2852" y="8694"/>
                    </a:lnTo>
                    <a:lnTo>
                      <a:pt x="1472" y="8694"/>
                    </a:lnTo>
                    <a:lnTo>
                      <a:pt x="1564" y="9384"/>
                    </a:lnTo>
                    <a:lnTo>
                      <a:pt x="1748" y="10028"/>
                    </a:lnTo>
                    <a:lnTo>
                      <a:pt x="14582" y="10028"/>
                    </a:lnTo>
                    <a:lnTo>
                      <a:pt x="14720" y="9384"/>
                    </a:lnTo>
                    <a:lnTo>
                      <a:pt x="14812" y="8786"/>
                    </a:lnTo>
                    <a:close/>
                    <a:moveTo>
                      <a:pt x="7728" y="6670"/>
                    </a:moveTo>
                    <a:lnTo>
                      <a:pt x="7498" y="6762"/>
                    </a:lnTo>
                    <a:lnTo>
                      <a:pt x="7314" y="6900"/>
                    </a:lnTo>
                    <a:lnTo>
                      <a:pt x="7130" y="7038"/>
                    </a:lnTo>
                    <a:lnTo>
                      <a:pt x="6992" y="7222"/>
                    </a:lnTo>
                    <a:lnTo>
                      <a:pt x="6853" y="7406"/>
                    </a:lnTo>
                    <a:lnTo>
                      <a:pt x="6808" y="7636"/>
                    </a:lnTo>
                    <a:lnTo>
                      <a:pt x="6716" y="7866"/>
                    </a:lnTo>
                    <a:lnTo>
                      <a:pt x="6716" y="8096"/>
                    </a:lnTo>
                    <a:lnTo>
                      <a:pt x="6762" y="8418"/>
                    </a:lnTo>
                    <a:lnTo>
                      <a:pt x="6853" y="8694"/>
                    </a:lnTo>
                    <a:lnTo>
                      <a:pt x="6992" y="8970"/>
                    </a:lnTo>
                    <a:lnTo>
                      <a:pt x="7176" y="9200"/>
                    </a:lnTo>
                    <a:lnTo>
                      <a:pt x="7406" y="9384"/>
                    </a:lnTo>
                    <a:lnTo>
                      <a:pt x="7636" y="9522"/>
                    </a:lnTo>
                    <a:lnTo>
                      <a:pt x="7958" y="9614"/>
                    </a:lnTo>
                    <a:lnTo>
                      <a:pt x="8234" y="9660"/>
                    </a:lnTo>
                    <a:lnTo>
                      <a:pt x="8556" y="9614"/>
                    </a:lnTo>
                    <a:lnTo>
                      <a:pt x="8832" y="9522"/>
                    </a:lnTo>
                    <a:lnTo>
                      <a:pt x="9108" y="9384"/>
                    </a:lnTo>
                    <a:lnTo>
                      <a:pt x="9338" y="9200"/>
                    </a:lnTo>
                    <a:lnTo>
                      <a:pt x="9522" y="8970"/>
                    </a:lnTo>
                    <a:lnTo>
                      <a:pt x="9660" y="8694"/>
                    </a:lnTo>
                    <a:lnTo>
                      <a:pt x="9752" y="8418"/>
                    </a:lnTo>
                    <a:lnTo>
                      <a:pt x="9798" y="8096"/>
                    </a:lnTo>
                    <a:lnTo>
                      <a:pt x="9752" y="7866"/>
                    </a:lnTo>
                    <a:lnTo>
                      <a:pt x="9706" y="7590"/>
                    </a:lnTo>
                    <a:lnTo>
                      <a:pt x="10902" y="2806"/>
                    </a:lnTo>
                    <a:lnTo>
                      <a:pt x="7728" y="667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prstClr val="black"/>
                  </a:solidFill>
                  <a:ea typeface="微软雅黑" pitchFamily="34" charset="-122"/>
                  <a:cs typeface="Arial" panose="020B0604020202020204" pitchFamily="34" charset="0"/>
                </a:endParaRPr>
              </a:p>
            </p:txBody>
          </p:sp>
          <p:sp>
            <p:nvSpPr>
              <p:cNvPr id="57" name="Freeform 187"/>
              <p:cNvSpPr>
                <a:spLocks noEditPoints="1"/>
              </p:cNvSpPr>
              <p:nvPr/>
            </p:nvSpPr>
            <p:spPr bwMode="auto">
              <a:xfrm>
                <a:off x="2021101" y="5029536"/>
                <a:ext cx="642585" cy="788169"/>
              </a:xfrm>
              <a:custGeom>
                <a:avLst/>
                <a:gdLst/>
                <a:ahLst/>
                <a:cxnLst>
                  <a:cxn ang="0">
                    <a:pos x="30" y="0"/>
                  </a:cxn>
                  <a:cxn ang="0">
                    <a:pos x="24" y="2"/>
                  </a:cxn>
                  <a:cxn ang="0">
                    <a:pos x="8" y="10"/>
                  </a:cxn>
                  <a:cxn ang="0">
                    <a:pos x="0" y="26"/>
                  </a:cxn>
                  <a:cxn ang="0">
                    <a:pos x="0" y="154"/>
                  </a:cxn>
                  <a:cxn ang="0">
                    <a:pos x="0" y="160"/>
                  </a:cxn>
                  <a:cxn ang="0">
                    <a:pos x="8" y="176"/>
                  </a:cxn>
                  <a:cxn ang="0">
                    <a:pos x="24" y="186"/>
                  </a:cxn>
                  <a:cxn ang="0">
                    <a:pos x="92" y="186"/>
                  </a:cxn>
                  <a:cxn ang="0">
                    <a:pos x="98" y="186"/>
                  </a:cxn>
                  <a:cxn ang="0">
                    <a:pos x="114" y="176"/>
                  </a:cxn>
                  <a:cxn ang="0">
                    <a:pos x="122" y="160"/>
                  </a:cxn>
                  <a:cxn ang="0">
                    <a:pos x="122" y="32"/>
                  </a:cxn>
                  <a:cxn ang="0">
                    <a:pos x="122" y="26"/>
                  </a:cxn>
                  <a:cxn ang="0">
                    <a:pos x="114" y="10"/>
                  </a:cxn>
                  <a:cxn ang="0">
                    <a:pos x="98" y="2"/>
                  </a:cxn>
                  <a:cxn ang="0">
                    <a:pos x="92" y="0"/>
                  </a:cxn>
                  <a:cxn ang="0">
                    <a:pos x="34" y="168"/>
                  </a:cxn>
                  <a:cxn ang="0">
                    <a:pos x="24" y="164"/>
                  </a:cxn>
                  <a:cxn ang="0">
                    <a:pos x="22" y="156"/>
                  </a:cxn>
                  <a:cxn ang="0">
                    <a:pos x="22" y="152"/>
                  </a:cxn>
                  <a:cxn ang="0">
                    <a:pos x="28" y="146"/>
                  </a:cxn>
                  <a:cxn ang="0">
                    <a:pos x="34" y="144"/>
                  </a:cxn>
                  <a:cxn ang="0">
                    <a:pos x="42" y="148"/>
                  </a:cxn>
                  <a:cxn ang="0">
                    <a:pos x="46" y="156"/>
                  </a:cxn>
                  <a:cxn ang="0">
                    <a:pos x="44" y="160"/>
                  </a:cxn>
                  <a:cxn ang="0">
                    <a:pos x="38" y="168"/>
                  </a:cxn>
                  <a:cxn ang="0">
                    <a:pos x="34" y="168"/>
                  </a:cxn>
                  <a:cxn ang="0">
                    <a:pos x="88" y="168"/>
                  </a:cxn>
                  <a:cxn ang="0">
                    <a:pos x="80" y="164"/>
                  </a:cxn>
                  <a:cxn ang="0">
                    <a:pos x="76" y="156"/>
                  </a:cxn>
                  <a:cxn ang="0">
                    <a:pos x="78" y="152"/>
                  </a:cxn>
                  <a:cxn ang="0">
                    <a:pos x="84" y="146"/>
                  </a:cxn>
                  <a:cxn ang="0">
                    <a:pos x="88" y="144"/>
                  </a:cxn>
                  <a:cxn ang="0">
                    <a:pos x="98" y="148"/>
                  </a:cxn>
                  <a:cxn ang="0">
                    <a:pos x="100" y="156"/>
                  </a:cxn>
                  <a:cxn ang="0">
                    <a:pos x="100" y="160"/>
                  </a:cxn>
                  <a:cxn ang="0">
                    <a:pos x="94" y="168"/>
                  </a:cxn>
                  <a:cxn ang="0">
                    <a:pos x="88" y="168"/>
                  </a:cxn>
                  <a:cxn ang="0">
                    <a:pos x="114" y="116"/>
                  </a:cxn>
                  <a:cxn ang="0">
                    <a:pos x="106" y="132"/>
                  </a:cxn>
                  <a:cxn ang="0">
                    <a:pos x="86" y="140"/>
                  </a:cxn>
                  <a:cxn ang="0">
                    <a:pos x="36" y="140"/>
                  </a:cxn>
                  <a:cxn ang="0">
                    <a:pos x="16" y="132"/>
                  </a:cxn>
                  <a:cxn ang="0">
                    <a:pos x="8" y="116"/>
                  </a:cxn>
                  <a:cxn ang="0">
                    <a:pos x="8" y="36"/>
                  </a:cxn>
                  <a:cxn ang="0">
                    <a:pos x="16" y="18"/>
                  </a:cxn>
                  <a:cxn ang="0">
                    <a:pos x="36" y="12"/>
                  </a:cxn>
                  <a:cxn ang="0">
                    <a:pos x="86" y="12"/>
                  </a:cxn>
                  <a:cxn ang="0">
                    <a:pos x="106" y="18"/>
                  </a:cxn>
                  <a:cxn ang="0">
                    <a:pos x="114" y="36"/>
                  </a:cxn>
                </a:cxnLst>
                <a:rect l="0" t="0" r="r" b="b"/>
                <a:pathLst>
                  <a:path w="122" h="186">
                    <a:moveTo>
                      <a:pt x="92" y="0"/>
                    </a:moveTo>
                    <a:lnTo>
                      <a:pt x="30" y="0"/>
                    </a:lnTo>
                    <a:lnTo>
                      <a:pt x="30" y="0"/>
                    </a:lnTo>
                    <a:lnTo>
                      <a:pt x="24" y="2"/>
                    </a:lnTo>
                    <a:lnTo>
                      <a:pt x="18" y="4"/>
                    </a:lnTo>
                    <a:lnTo>
                      <a:pt x="8" y="10"/>
                    </a:lnTo>
                    <a:lnTo>
                      <a:pt x="2" y="20"/>
                    </a:lnTo>
                    <a:lnTo>
                      <a:pt x="0" y="26"/>
                    </a:lnTo>
                    <a:lnTo>
                      <a:pt x="0" y="32"/>
                    </a:lnTo>
                    <a:lnTo>
                      <a:pt x="0" y="154"/>
                    </a:lnTo>
                    <a:lnTo>
                      <a:pt x="0" y="154"/>
                    </a:lnTo>
                    <a:lnTo>
                      <a:pt x="0" y="160"/>
                    </a:lnTo>
                    <a:lnTo>
                      <a:pt x="2" y="166"/>
                    </a:lnTo>
                    <a:lnTo>
                      <a:pt x="8" y="176"/>
                    </a:lnTo>
                    <a:lnTo>
                      <a:pt x="18" y="184"/>
                    </a:lnTo>
                    <a:lnTo>
                      <a:pt x="24" y="186"/>
                    </a:lnTo>
                    <a:lnTo>
                      <a:pt x="30" y="186"/>
                    </a:lnTo>
                    <a:lnTo>
                      <a:pt x="92" y="186"/>
                    </a:lnTo>
                    <a:lnTo>
                      <a:pt x="92" y="186"/>
                    </a:lnTo>
                    <a:lnTo>
                      <a:pt x="98" y="186"/>
                    </a:lnTo>
                    <a:lnTo>
                      <a:pt x="104" y="184"/>
                    </a:lnTo>
                    <a:lnTo>
                      <a:pt x="114" y="176"/>
                    </a:lnTo>
                    <a:lnTo>
                      <a:pt x="120" y="166"/>
                    </a:lnTo>
                    <a:lnTo>
                      <a:pt x="122" y="160"/>
                    </a:lnTo>
                    <a:lnTo>
                      <a:pt x="122" y="154"/>
                    </a:lnTo>
                    <a:lnTo>
                      <a:pt x="122" y="32"/>
                    </a:lnTo>
                    <a:lnTo>
                      <a:pt x="122" y="32"/>
                    </a:lnTo>
                    <a:lnTo>
                      <a:pt x="122" y="26"/>
                    </a:lnTo>
                    <a:lnTo>
                      <a:pt x="120" y="20"/>
                    </a:lnTo>
                    <a:lnTo>
                      <a:pt x="114" y="10"/>
                    </a:lnTo>
                    <a:lnTo>
                      <a:pt x="104" y="4"/>
                    </a:lnTo>
                    <a:lnTo>
                      <a:pt x="98" y="2"/>
                    </a:lnTo>
                    <a:lnTo>
                      <a:pt x="92" y="0"/>
                    </a:lnTo>
                    <a:lnTo>
                      <a:pt x="92" y="0"/>
                    </a:lnTo>
                    <a:close/>
                    <a:moveTo>
                      <a:pt x="34" y="168"/>
                    </a:moveTo>
                    <a:lnTo>
                      <a:pt x="34" y="168"/>
                    </a:lnTo>
                    <a:lnTo>
                      <a:pt x="28" y="168"/>
                    </a:lnTo>
                    <a:lnTo>
                      <a:pt x="24" y="164"/>
                    </a:lnTo>
                    <a:lnTo>
                      <a:pt x="22" y="160"/>
                    </a:lnTo>
                    <a:lnTo>
                      <a:pt x="22" y="156"/>
                    </a:lnTo>
                    <a:lnTo>
                      <a:pt x="22" y="156"/>
                    </a:lnTo>
                    <a:lnTo>
                      <a:pt x="22" y="152"/>
                    </a:lnTo>
                    <a:lnTo>
                      <a:pt x="24" y="148"/>
                    </a:lnTo>
                    <a:lnTo>
                      <a:pt x="28" y="146"/>
                    </a:lnTo>
                    <a:lnTo>
                      <a:pt x="34" y="144"/>
                    </a:lnTo>
                    <a:lnTo>
                      <a:pt x="34" y="144"/>
                    </a:lnTo>
                    <a:lnTo>
                      <a:pt x="38" y="146"/>
                    </a:lnTo>
                    <a:lnTo>
                      <a:pt x="42" y="148"/>
                    </a:lnTo>
                    <a:lnTo>
                      <a:pt x="44" y="152"/>
                    </a:lnTo>
                    <a:lnTo>
                      <a:pt x="46" y="156"/>
                    </a:lnTo>
                    <a:lnTo>
                      <a:pt x="46" y="156"/>
                    </a:lnTo>
                    <a:lnTo>
                      <a:pt x="44" y="160"/>
                    </a:lnTo>
                    <a:lnTo>
                      <a:pt x="42" y="164"/>
                    </a:lnTo>
                    <a:lnTo>
                      <a:pt x="38" y="168"/>
                    </a:lnTo>
                    <a:lnTo>
                      <a:pt x="34" y="168"/>
                    </a:lnTo>
                    <a:lnTo>
                      <a:pt x="34" y="168"/>
                    </a:lnTo>
                    <a:close/>
                    <a:moveTo>
                      <a:pt x="88" y="168"/>
                    </a:moveTo>
                    <a:lnTo>
                      <a:pt x="88" y="168"/>
                    </a:lnTo>
                    <a:lnTo>
                      <a:pt x="84" y="168"/>
                    </a:lnTo>
                    <a:lnTo>
                      <a:pt x="80" y="164"/>
                    </a:lnTo>
                    <a:lnTo>
                      <a:pt x="78" y="160"/>
                    </a:lnTo>
                    <a:lnTo>
                      <a:pt x="76" y="156"/>
                    </a:lnTo>
                    <a:lnTo>
                      <a:pt x="76" y="156"/>
                    </a:lnTo>
                    <a:lnTo>
                      <a:pt x="78" y="152"/>
                    </a:lnTo>
                    <a:lnTo>
                      <a:pt x="80" y="148"/>
                    </a:lnTo>
                    <a:lnTo>
                      <a:pt x="84" y="146"/>
                    </a:lnTo>
                    <a:lnTo>
                      <a:pt x="88" y="144"/>
                    </a:lnTo>
                    <a:lnTo>
                      <a:pt x="88" y="144"/>
                    </a:lnTo>
                    <a:lnTo>
                      <a:pt x="94" y="146"/>
                    </a:lnTo>
                    <a:lnTo>
                      <a:pt x="98" y="148"/>
                    </a:lnTo>
                    <a:lnTo>
                      <a:pt x="100" y="152"/>
                    </a:lnTo>
                    <a:lnTo>
                      <a:pt x="100" y="156"/>
                    </a:lnTo>
                    <a:lnTo>
                      <a:pt x="100" y="156"/>
                    </a:lnTo>
                    <a:lnTo>
                      <a:pt x="100" y="160"/>
                    </a:lnTo>
                    <a:lnTo>
                      <a:pt x="98" y="164"/>
                    </a:lnTo>
                    <a:lnTo>
                      <a:pt x="94" y="168"/>
                    </a:lnTo>
                    <a:lnTo>
                      <a:pt x="88" y="168"/>
                    </a:lnTo>
                    <a:lnTo>
                      <a:pt x="88" y="168"/>
                    </a:lnTo>
                    <a:close/>
                    <a:moveTo>
                      <a:pt x="114" y="116"/>
                    </a:moveTo>
                    <a:lnTo>
                      <a:pt x="114" y="116"/>
                    </a:lnTo>
                    <a:lnTo>
                      <a:pt x="112" y="126"/>
                    </a:lnTo>
                    <a:lnTo>
                      <a:pt x="106" y="132"/>
                    </a:lnTo>
                    <a:lnTo>
                      <a:pt x="98" y="138"/>
                    </a:lnTo>
                    <a:lnTo>
                      <a:pt x="86" y="140"/>
                    </a:lnTo>
                    <a:lnTo>
                      <a:pt x="36" y="140"/>
                    </a:lnTo>
                    <a:lnTo>
                      <a:pt x="36" y="140"/>
                    </a:lnTo>
                    <a:lnTo>
                      <a:pt x="24" y="138"/>
                    </a:lnTo>
                    <a:lnTo>
                      <a:pt x="16" y="132"/>
                    </a:lnTo>
                    <a:lnTo>
                      <a:pt x="10" y="126"/>
                    </a:lnTo>
                    <a:lnTo>
                      <a:pt x="8" y="116"/>
                    </a:lnTo>
                    <a:lnTo>
                      <a:pt x="8" y="36"/>
                    </a:lnTo>
                    <a:lnTo>
                      <a:pt x="8" y="36"/>
                    </a:lnTo>
                    <a:lnTo>
                      <a:pt x="10" y="26"/>
                    </a:lnTo>
                    <a:lnTo>
                      <a:pt x="16" y="18"/>
                    </a:lnTo>
                    <a:lnTo>
                      <a:pt x="24" y="14"/>
                    </a:lnTo>
                    <a:lnTo>
                      <a:pt x="36" y="12"/>
                    </a:lnTo>
                    <a:lnTo>
                      <a:pt x="86" y="12"/>
                    </a:lnTo>
                    <a:lnTo>
                      <a:pt x="86" y="12"/>
                    </a:lnTo>
                    <a:lnTo>
                      <a:pt x="98" y="14"/>
                    </a:lnTo>
                    <a:lnTo>
                      <a:pt x="106" y="18"/>
                    </a:lnTo>
                    <a:lnTo>
                      <a:pt x="112" y="26"/>
                    </a:lnTo>
                    <a:lnTo>
                      <a:pt x="114" y="36"/>
                    </a:lnTo>
                    <a:lnTo>
                      <a:pt x="114" y="11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prstClr val="black"/>
                  </a:solidFill>
                  <a:ea typeface="微软雅黑" pitchFamily="34" charset="-122"/>
                  <a:cs typeface="Arial" panose="020B0604020202020204" pitchFamily="34" charset="0"/>
                </a:endParaRPr>
              </a:p>
            </p:txBody>
          </p:sp>
        </p:grpSp>
        <p:sp>
          <p:nvSpPr>
            <p:cNvPr id="54" name="Freeform 22"/>
            <p:cNvSpPr>
              <a:spLocks/>
            </p:cNvSpPr>
            <p:nvPr/>
          </p:nvSpPr>
          <p:spPr bwMode="auto">
            <a:xfrm flipH="1">
              <a:off x="13017691" y="2112543"/>
              <a:ext cx="123808" cy="119581"/>
            </a:xfrm>
            <a:custGeom>
              <a:avLst/>
              <a:gdLst/>
              <a:ahLst/>
              <a:cxnLst>
                <a:cxn ang="0">
                  <a:pos x="169" y="186"/>
                </a:cxn>
                <a:cxn ang="0">
                  <a:pos x="169" y="186"/>
                </a:cxn>
                <a:cxn ang="0">
                  <a:pos x="165" y="155"/>
                </a:cxn>
                <a:cxn ang="0">
                  <a:pos x="156" y="129"/>
                </a:cxn>
                <a:cxn ang="0">
                  <a:pos x="143" y="104"/>
                </a:cxn>
                <a:cxn ang="0">
                  <a:pos x="126" y="82"/>
                </a:cxn>
                <a:cxn ang="0">
                  <a:pos x="126" y="82"/>
                </a:cxn>
                <a:cxn ang="0">
                  <a:pos x="104" y="65"/>
                </a:cxn>
                <a:cxn ang="0">
                  <a:pos x="78" y="52"/>
                </a:cxn>
                <a:cxn ang="0">
                  <a:pos x="52" y="43"/>
                </a:cxn>
                <a:cxn ang="0">
                  <a:pos x="22" y="39"/>
                </a:cxn>
                <a:cxn ang="0">
                  <a:pos x="22" y="39"/>
                </a:cxn>
                <a:cxn ang="0">
                  <a:pos x="13" y="39"/>
                </a:cxn>
                <a:cxn ang="0">
                  <a:pos x="9" y="34"/>
                </a:cxn>
                <a:cxn ang="0">
                  <a:pos x="5" y="26"/>
                </a:cxn>
                <a:cxn ang="0">
                  <a:pos x="0" y="21"/>
                </a:cxn>
                <a:cxn ang="0">
                  <a:pos x="0" y="21"/>
                </a:cxn>
                <a:cxn ang="0">
                  <a:pos x="5" y="13"/>
                </a:cxn>
                <a:cxn ang="0">
                  <a:pos x="9" y="8"/>
                </a:cxn>
                <a:cxn ang="0">
                  <a:pos x="13" y="4"/>
                </a:cxn>
                <a:cxn ang="0">
                  <a:pos x="22" y="0"/>
                </a:cxn>
                <a:cxn ang="0">
                  <a:pos x="22" y="0"/>
                </a:cxn>
                <a:cxn ang="0">
                  <a:pos x="57" y="4"/>
                </a:cxn>
                <a:cxn ang="0">
                  <a:pos x="91" y="17"/>
                </a:cxn>
                <a:cxn ang="0">
                  <a:pos x="122" y="34"/>
                </a:cxn>
                <a:cxn ang="0">
                  <a:pos x="152" y="56"/>
                </a:cxn>
                <a:cxn ang="0">
                  <a:pos x="174" y="82"/>
                </a:cxn>
                <a:cxn ang="0">
                  <a:pos x="191" y="112"/>
                </a:cxn>
                <a:cxn ang="0">
                  <a:pos x="200" y="147"/>
                </a:cxn>
                <a:cxn ang="0">
                  <a:pos x="204" y="186"/>
                </a:cxn>
                <a:cxn ang="0">
                  <a:pos x="204" y="186"/>
                </a:cxn>
                <a:cxn ang="0">
                  <a:pos x="204" y="194"/>
                </a:cxn>
                <a:cxn ang="0">
                  <a:pos x="200" y="199"/>
                </a:cxn>
                <a:cxn ang="0">
                  <a:pos x="195" y="203"/>
                </a:cxn>
                <a:cxn ang="0">
                  <a:pos x="187" y="203"/>
                </a:cxn>
                <a:cxn ang="0">
                  <a:pos x="187" y="203"/>
                </a:cxn>
                <a:cxn ang="0">
                  <a:pos x="178" y="203"/>
                </a:cxn>
                <a:cxn ang="0">
                  <a:pos x="174" y="199"/>
                </a:cxn>
                <a:cxn ang="0">
                  <a:pos x="169" y="194"/>
                </a:cxn>
                <a:cxn ang="0">
                  <a:pos x="169" y="186"/>
                </a:cxn>
                <a:cxn ang="0">
                  <a:pos x="169" y="186"/>
                </a:cxn>
              </a:cxnLst>
              <a:rect l="0" t="0" r="r" b="b"/>
              <a:pathLst>
                <a:path w="204" h="203">
                  <a:moveTo>
                    <a:pt x="169" y="186"/>
                  </a:moveTo>
                  <a:lnTo>
                    <a:pt x="169" y="186"/>
                  </a:lnTo>
                  <a:lnTo>
                    <a:pt x="165" y="155"/>
                  </a:lnTo>
                  <a:lnTo>
                    <a:pt x="156" y="129"/>
                  </a:lnTo>
                  <a:lnTo>
                    <a:pt x="143" y="104"/>
                  </a:lnTo>
                  <a:lnTo>
                    <a:pt x="126" y="82"/>
                  </a:lnTo>
                  <a:lnTo>
                    <a:pt x="126" y="82"/>
                  </a:lnTo>
                  <a:lnTo>
                    <a:pt x="104" y="65"/>
                  </a:lnTo>
                  <a:lnTo>
                    <a:pt x="78" y="52"/>
                  </a:lnTo>
                  <a:lnTo>
                    <a:pt x="52" y="43"/>
                  </a:lnTo>
                  <a:lnTo>
                    <a:pt x="22" y="39"/>
                  </a:lnTo>
                  <a:lnTo>
                    <a:pt x="22" y="39"/>
                  </a:lnTo>
                  <a:lnTo>
                    <a:pt x="13" y="39"/>
                  </a:lnTo>
                  <a:lnTo>
                    <a:pt x="9" y="34"/>
                  </a:lnTo>
                  <a:lnTo>
                    <a:pt x="5" y="26"/>
                  </a:lnTo>
                  <a:lnTo>
                    <a:pt x="0" y="21"/>
                  </a:lnTo>
                  <a:lnTo>
                    <a:pt x="0" y="21"/>
                  </a:lnTo>
                  <a:lnTo>
                    <a:pt x="5" y="13"/>
                  </a:lnTo>
                  <a:lnTo>
                    <a:pt x="9" y="8"/>
                  </a:lnTo>
                  <a:lnTo>
                    <a:pt x="13" y="4"/>
                  </a:lnTo>
                  <a:lnTo>
                    <a:pt x="22" y="0"/>
                  </a:lnTo>
                  <a:lnTo>
                    <a:pt x="22" y="0"/>
                  </a:lnTo>
                  <a:lnTo>
                    <a:pt x="57" y="4"/>
                  </a:lnTo>
                  <a:lnTo>
                    <a:pt x="91" y="17"/>
                  </a:lnTo>
                  <a:lnTo>
                    <a:pt x="122" y="34"/>
                  </a:lnTo>
                  <a:lnTo>
                    <a:pt x="152" y="56"/>
                  </a:lnTo>
                  <a:lnTo>
                    <a:pt x="174" y="82"/>
                  </a:lnTo>
                  <a:lnTo>
                    <a:pt x="191" y="112"/>
                  </a:lnTo>
                  <a:lnTo>
                    <a:pt x="200" y="147"/>
                  </a:lnTo>
                  <a:lnTo>
                    <a:pt x="204" y="186"/>
                  </a:lnTo>
                  <a:lnTo>
                    <a:pt x="204" y="186"/>
                  </a:lnTo>
                  <a:lnTo>
                    <a:pt x="204" y="194"/>
                  </a:lnTo>
                  <a:lnTo>
                    <a:pt x="200" y="199"/>
                  </a:lnTo>
                  <a:lnTo>
                    <a:pt x="195" y="203"/>
                  </a:lnTo>
                  <a:lnTo>
                    <a:pt x="187" y="203"/>
                  </a:lnTo>
                  <a:lnTo>
                    <a:pt x="187" y="203"/>
                  </a:lnTo>
                  <a:lnTo>
                    <a:pt x="178" y="203"/>
                  </a:lnTo>
                  <a:lnTo>
                    <a:pt x="174" y="199"/>
                  </a:lnTo>
                  <a:lnTo>
                    <a:pt x="169" y="194"/>
                  </a:lnTo>
                  <a:lnTo>
                    <a:pt x="169" y="186"/>
                  </a:lnTo>
                  <a:lnTo>
                    <a:pt x="169" y="18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prstClr val="black"/>
                </a:solidFill>
                <a:ea typeface="微软雅黑" pitchFamily="34" charset="-122"/>
                <a:cs typeface="Arial" panose="020B0604020202020204" pitchFamily="34" charset="0"/>
              </a:endParaRPr>
            </a:p>
          </p:txBody>
        </p:sp>
        <p:sp>
          <p:nvSpPr>
            <p:cNvPr id="55" name="Freeform 23"/>
            <p:cNvSpPr>
              <a:spLocks/>
            </p:cNvSpPr>
            <p:nvPr/>
          </p:nvSpPr>
          <p:spPr bwMode="auto">
            <a:xfrm flipH="1">
              <a:off x="13069491" y="2160116"/>
              <a:ext cx="74285" cy="71749"/>
            </a:xfrm>
            <a:custGeom>
              <a:avLst/>
              <a:gdLst/>
              <a:ahLst/>
              <a:cxnLst>
                <a:cxn ang="0">
                  <a:pos x="109" y="126"/>
                </a:cxn>
                <a:cxn ang="0">
                  <a:pos x="109" y="126"/>
                </a:cxn>
                <a:cxn ang="0">
                  <a:pos x="109" y="108"/>
                </a:cxn>
                <a:cxn ang="0">
                  <a:pos x="104" y="91"/>
                </a:cxn>
                <a:cxn ang="0">
                  <a:pos x="96" y="74"/>
                </a:cxn>
                <a:cxn ang="0">
                  <a:pos x="83" y="61"/>
                </a:cxn>
                <a:cxn ang="0">
                  <a:pos x="70" y="52"/>
                </a:cxn>
                <a:cxn ang="0">
                  <a:pos x="57" y="44"/>
                </a:cxn>
                <a:cxn ang="0">
                  <a:pos x="39" y="39"/>
                </a:cxn>
                <a:cxn ang="0">
                  <a:pos x="22" y="35"/>
                </a:cxn>
                <a:cxn ang="0">
                  <a:pos x="22" y="35"/>
                </a:cxn>
                <a:cxn ang="0">
                  <a:pos x="13" y="35"/>
                </a:cxn>
                <a:cxn ang="0">
                  <a:pos x="9" y="31"/>
                </a:cxn>
                <a:cxn ang="0">
                  <a:pos x="5" y="26"/>
                </a:cxn>
                <a:cxn ang="0">
                  <a:pos x="0" y="18"/>
                </a:cxn>
                <a:cxn ang="0">
                  <a:pos x="0" y="18"/>
                </a:cxn>
                <a:cxn ang="0">
                  <a:pos x="5" y="9"/>
                </a:cxn>
                <a:cxn ang="0">
                  <a:pos x="9" y="5"/>
                </a:cxn>
                <a:cxn ang="0">
                  <a:pos x="13" y="0"/>
                </a:cxn>
                <a:cxn ang="0">
                  <a:pos x="22" y="0"/>
                </a:cxn>
                <a:cxn ang="0">
                  <a:pos x="22" y="0"/>
                </a:cxn>
                <a:cxn ang="0">
                  <a:pos x="48" y="0"/>
                </a:cxn>
                <a:cxn ang="0">
                  <a:pos x="70" y="9"/>
                </a:cxn>
                <a:cxn ang="0">
                  <a:pos x="91" y="22"/>
                </a:cxn>
                <a:cxn ang="0">
                  <a:pos x="109" y="35"/>
                </a:cxn>
                <a:cxn ang="0">
                  <a:pos x="126" y="56"/>
                </a:cxn>
                <a:cxn ang="0">
                  <a:pos x="139" y="78"/>
                </a:cxn>
                <a:cxn ang="0">
                  <a:pos x="143" y="100"/>
                </a:cxn>
                <a:cxn ang="0">
                  <a:pos x="148" y="126"/>
                </a:cxn>
                <a:cxn ang="0">
                  <a:pos x="148" y="126"/>
                </a:cxn>
                <a:cxn ang="0">
                  <a:pos x="148" y="134"/>
                </a:cxn>
                <a:cxn ang="0">
                  <a:pos x="143" y="139"/>
                </a:cxn>
                <a:cxn ang="0">
                  <a:pos x="135" y="143"/>
                </a:cxn>
                <a:cxn ang="0">
                  <a:pos x="130" y="143"/>
                </a:cxn>
                <a:cxn ang="0">
                  <a:pos x="130" y="143"/>
                </a:cxn>
                <a:cxn ang="0">
                  <a:pos x="122" y="143"/>
                </a:cxn>
                <a:cxn ang="0">
                  <a:pos x="117" y="139"/>
                </a:cxn>
                <a:cxn ang="0">
                  <a:pos x="113" y="134"/>
                </a:cxn>
                <a:cxn ang="0">
                  <a:pos x="109" y="126"/>
                </a:cxn>
                <a:cxn ang="0">
                  <a:pos x="109" y="126"/>
                </a:cxn>
              </a:cxnLst>
              <a:rect l="0" t="0" r="r" b="b"/>
              <a:pathLst>
                <a:path w="148" h="143">
                  <a:moveTo>
                    <a:pt x="109" y="126"/>
                  </a:moveTo>
                  <a:lnTo>
                    <a:pt x="109" y="126"/>
                  </a:lnTo>
                  <a:lnTo>
                    <a:pt x="109" y="108"/>
                  </a:lnTo>
                  <a:lnTo>
                    <a:pt x="104" y="91"/>
                  </a:lnTo>
                  <a:lnTo>
                    <a:pt x="96" y="74"/>
                  </a:lnTo>
                  <a:lnTo>
                    <a:pt x="83" y="61"/>
                  </a:lnTo>
                  <a:lnTo>
                    <a:pt x="70" y="52"/>
                  </a:lnTo>
                  <a:lnTo>
                    <a:pt x="57" y="44"/>
                  </a:lnTo>
                  <a:lnTo>
                    <a:pt x="39" y="39"/>
                  </a:lnTo>
                  <a:lnTo>
                    <a:pt x="22" y="35"/>
                  </a:lnTo>
                  <a:lnTo>
                    <a:pt x="22" y="35"/>
                  </a:lnTo>
                  <a:lnTo>
                    <a:pt x="13" y="35"/>
                  </a:lnTo>
                  <a:lnTo>
                    <a:pt x="9" y="31"/>
                  </a:lnTo>
                  <a:lnTo>
                    <a:pt x="5" y="26"/>
                  </a:lnTo>
                  <a:lnTo>
                    <a:pt x="0" y="18"/>
                  </a:lnTo>
                  <a:lnTo>
                    <a:pt x="0" y="18"/>
                  </a:lnTo>
                  <a:lnTo>
                    <a:pt x="5" y="9"/>
                  </a:lnTo>
                  <a:lnTo>
                    <a:pt x="9" y="5"/>
                  </a:lnTo>
                  <a:lnTo>
                    <a:pt x="13" y="0"/>
                  </a:lnTo>
                  <a:lnTo>
                    <a:pt x="22" y="0"/>
                  </a:lnTo>
                  <a:lnTo>
                    <a:pt x="22" y="0"/>
                  </a:lnTo>
                  <a:lnTo>
                    <a:pt x="48" y="0"/>
                  </a:lnTo>
                  <a:lnTo>
                    <a:pt x="70" y="9"/>
                  </a:lnTo>
                  <a:lnTo>
                    <a:pt x="91" y="22"/>
                  </a:lnTo>
                  <a:lnTo>
                    <a:pt x="109" y="35"/>
                  </a:lnTo>
                  <a:lnTo>
                    <a:pt x="126" y="56"/>
                  </a:lnTo>
                  <a:lnTo>
                    <a:pt x="139" y="78"/>
                  </a:lnTo>
                  <a:lnTo>
                    <a:pt x="143" y="100"/>
                  </a:lnTo>
                  <a:lnTo>
                    <a:pt x="148" y="126"/>
                  </a:lnTo>
                  <a:lnTo>
                    <a:pt x="148" y="126"/>
                  </a:lnTo>
                  <a:lnTo>
                    <a:pt x="148" y="134"/>
                  </a:lnTo>
                  <a:lnTo>
                    <a:pt x="143" y="139"/>
                  </a:lnTo>
                  <a:lnTo>
                    <a:pt x="135" y="143"/>
                  </a:lnTo>
                  <a:lnTo>
                    <a:pt x="130" y="143"/>
                  </a:lnTo>
                  <a:lnTo>
                    <a:pt x="130" y="143"/>
                  </a:lnTo>
                  <a:lnTo>
                    <a:pt x="122" y="143"/>
                  </a:lnTo>
                  <a:lnTo>
                    <a:pt x="117" y="139"/>
                  </a:lnTo>
                  <a:lnTo>
                    <a:pt x="113" y="134"/>
                  </a:lnTo>
                  <a:lnTo>
                    <a:pt x="109" y="126"/>
                  </a:lnTo>
                  <a:lnTo>
                    <a:pt x="109" y="12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prstClr val="black"/>
                </a:solidFill>
                <a:ea typeface="微软雅黑" pitchFamily="34" charset="-122"/>
                <a:cs typeface="Arial" panose="020B0604020202020204" pitchFamily="34" charset="0"/>
              </a:endParaRPr>
            </a:p>
          </p:txBody>
        </p:sp>
      </p:grpSp>
      <p:cxnSp>
        <p:nvCxnSpPr>
          <p:cNvPr id="58" name="直接连接符 57"/>
          <p:cNvCxnSpPr>
            <a:stCxn id="61" idx="4"/>
          </p:cNvCxnSpPr>
          <p:nvPr/>
        </p:nvCxnSpPr>
        <p:spPr>
          <a:xfrm>
            <a:off x="2690266" y="976847"/>
            <a:ext cx="152999" cy="319255"/>
          </a:xfrm>
          <a:prstGeom prst="line">
            <a:avLst/>
          </a:prstGeom>
          <a:solidFill>
            <a:schemeClr val="tx1">
              <a:lumMod val="50000"/>
              <a:lumOff val="50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Line 44"/>
          <p:cNvSpPr>
            <a:spLocks noChangeShapeType="1"/>
          </p:cNvSpPr>
          <p:nvPr/>
        </p:nvSpPr>
        <p:spPr bwMode="auto">
          <a:xfrm rot="5195274">
            <a:off x="2213743" y="761239"/>
            <a:ext cx="187529" cy="689913"/>
          </a:xfrm>
          <a:prstGeom prst="line">
            <a:avLst/>
          </a:prstGeom>
          <a:solidFill>
            <a:schemeClr val="tx1">
              <a:lumMod val="50000"/>
              <a:lumOff val="50000"/>
            </a:schemeClr>
          </a:solidFill>
          <a:ln w="12700">
            <a:solidFill>
              <a:schemeClr val="bg1">
                <a:lumMod val="7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61" name="Oval 63"/>
          <p:cNvSpPr>
            <a:spLocks noChangeAspect="1"/>
          </p:cNvSpPr>
          <p:nvPr/>
        </p:nvSpPr>
        <p:spPr bwMode="auto">
          <a:xfrm rot="15995274" flipH="1">
            <a:off x="2650181" y="960057"/>
            <a:ext cx="44529" cy="35705"/>
          </a:xfrm>
          <a:prstGeom prst="ellipse">
            <a:avLst/>
          </a:prstGeom>
          <a:solidFill>
            <a:schemeClr val="tx1">
              <a:lumMod val="50000"/>
              <a:lumOff val="50000"/>
            </a:schemeClr>
          </a:solidFill>
          <a:ln w="762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cxnSp>
        <p:nvCxnSpPr>
          <p:cNvPr id="63" name="直接连接符 62"/>
          <p:cNvCxnSpPr/>
          <p:nvPr/>
        </p:nvCxnSpPr>
        <p:spPr>
          <a:xfrm flipV="1">
            <a:off x="2678533" y="783058"/>
            <a:ext cx="32673" cy="177748"/>
          </a:xfrm>
          <a:prstGeom prst="line">
            <a:avLst/>
          </a:prstGeom>
          <a:solidFill>
            <a:schemeClr val="tx1">
              <a:lumMod val="50000"/>
              <a:lumOff val="50000"/>
            </a:schemeClr>
          </a:soli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Line 8"/>
          <p:cNvSpPr>
            <a:spLocks noChangeShapeType="1"/>
          </p:cNvSpPr>
          <p:nvPr/>
        </p:nvSpPr>
        <p:spPr bwMode="auto">
          <a:xfrm rot="15995274">
            <a:off x="1840831" y="1748744"/>
            <a:ext cx="224069" cy="631600"/>
          </a:xfrm>
          <a:prstGeom prst="line">
            <a:avLst/>
          </a:prstGeom>
          <a:solidFill>
            <a:schemeClr val="tx1">
              <a:lumMod val="50000"/>
              <a:lumOff val="50000"/>
            </a:schemeClr>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0" tIns="0" rIns="0" bIns="0"/>
          <a:lstStyle/>
          <a:p>
            <a:endParaRPr lang="zh-CN" altLang="en-US" sz="1333">
              <a:solidFill>
                <a:prstClr val="black"/>
              </a:solidFill>
              <a:cs typeface="Arial" panose="020B0604020202020204" pitchFamily="34" charset="0"/>
            </a:endParaRPr>
          </a:p>
        </p:txBody>
      </p:sp>
      <p:sp>
        <p:nvSpPr>
          <p:cNvPr id="65" name="Oval 63"/>
          <p:cNvSpPr>
            <a:spLocks noChangeAspect="1"/>
          </p:cNvSpPr>
          <p:nvPr/>
        </p:nvSpPr>
        <p:spPr bwMode="auto">
          <a:xfrm rot="15995274" flipH="1">
            <a:off x="1544530" y="2192454"/>
            <a:ext cx="44529" cy="35705"/>
          </a:xfrm>
          <a:prstGeom prst="ellipse">
            <a:avLst/>
          </a:prstGeom>
          <a:solidFill>
            <a:schemeClr val="tx1">
              <a:lumMod val="50000"/>
              <a:lumOff val="50000"/>
            </a:schemeClr>
          </a:solidFill>
          <a:ln w="762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67" name="Line 8"/>
          <p:cNvSpPr>
            <a:spLocks noChangeShapeType="1"/>
          </p:cNvSpPr>
          <p:nvPr/>
        </p:nvSpPr>
        <p:spPr bwMode="auto">
          <a:xfrm rot="15995274" flipH="1">
            <a:off x="1813184" y="2010026"/>
            <a:ext cx="327829" cy="709929"/>
          </a:xfrm>
          <a:prstGeom prst="line">
            <a:avLst/>
          </a:prstGeom>
          <a:solidFill>
            <a:schemeClr val="tx1">
              <a:lumMod val="50000"/>
              <a:lumOff val="50000"/>
            </a:schemeClr>
          </a:soli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0" tIns="0" rIns="0" bIns="0"/>
          <a:lstStyle/>
          <a:p>
            <a:endParaRPr lang="zh-CN" altLang="en-US" sz="1333">
              <a:solidFill>
                <a:prstClr val="black"/>
              </a:solidFill>
              <a:cs typeface="Arial" panose="020B0604020202020204" pitchFamily="34" charset="0"/>
            </a:endParaRPr>
          </a:p>
        </p:txBody>
      </p:sp>
      <p:sp>
        <p:nvSpPr>
          <p:cNvPr id="68" name="Oval 63"/>
          <p:cNvSpPr>
            <a:spLocks noChangeAspect="1"/>
          </p:cNvSpPr>
          <p:nvPr/>
        </p:nvSpPr>
        <p:spPr bwMode="auto">
          <a:xfrm rot="15995274" flipH="1">
            <a:off x="2409050" y="2840614"/>
            <a:ext cx="44529" cy="35705"/>
          </a:xfrm>
          <a:prstGeom prst="ellipse">
            <a:avLst/>
          </a:prstGeom>
          <a:solidFill>
            <a:schemeClr val="tx1">
              <a:lumMod val="50000"/>
              <a:lumOff val="50000"/>
            </a:schemeClr>
          </a:solidFill>
          <a:ln w="762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69" name="Line 42"/>
          <p:cNvSpPr>
            <a:spLocks noChangeShapeType="1"/>
          </p:cNvSpPr>
          <p:nvPr/>
        </p:nvSpPr>
        <p:spPr bwMode="auto">
          <a:xfrm rot="5195274">
            <a:off x="2475767" y="1619310"/>
            <a:ext cx="122455" cy="265963"/>
          </a:xfrm>
          <a:prstGeom prst="line">
            <a:avLst/>
          </a:prstGeom>
          <a:solidFill>
            <a:schemeClr val="tx1">
              <a:lumMod val="50000"/>
              <a:lumOff val="50000"/>
            </a:schemeClr>
          </a:soli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0" tIns="0" rIns="0" bIns="0"/>
          <a:lstStyle/>
          <a:p>
            <a:endParaRPr lang="zh-CN" altLang="en-US" sz="1333">
              <a:solidFill>
                <a:prstClr val="black"/>
              </a:solidFill>
              <a:cs typeface="Arial" panose="020B0604020202020204" pitchFamily="34" charset="0"/>
            </a:endParaRPr>
          </a:p>
        </p:txBody>
      </p:sp>
      <p:sp>
        <p:nvSpPr>
          <p:cNvPr id="70" name="Line 8"/>
          <p:cNvSpPr>
            <a:spLocks noChangeAspect="1" noChangeShapeType="1"/>
          </p:cNvSpPr>
          <p:nvPr/>
        </p:nvSpPr>
        <p:spPr bwMode="auto">
          <a:xfrm rot="15900000" flipV="1">
            <a:off x="2678344" y="2604696"/>
            <a:ext cx="59271" cy="492423"/>
          </a:xfrm>
          <a:prstGeom prst="line">
            <a:avLst/>
          </a:prstGeom>
          <a:solidFill>
            <a:schemeClr val="tx1">
              <a:lumMod val="50000"/>
              <a:lumOff val="50000"/>
            </a:schemeClr>
          </a:soli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0" tIns="0" rIns="0" bIns="0"/>
          <a:lstStyle/>
          <a:p>
            <a:endParaRPr lang="zh-CN" altLang="en-US" sz="1333">
              <a:solidFill>
                <a:prstClr val="black"/>
              </a:solidFill>
              <a:cs typeface="Arial" panose="020B0604020202020204" pitchFamily="34" charset="0"/>
            </a:endParaRPr>
          </a:p>
        </p:txBody>
      </p:sp>
      <p:sp>
        <p:nvSpPr>
          <p:cNvPr id="71" name="Oval 55"/>
          <p:cNvSpPr>
            <a:spLocks/>
          </p:cNvSpPr>
          <p:nvPr/>
        </p:nvSpPr>
        <p:spPr bwMode="auto">
          <a:xfrm rot="15995274" flipH="1">
            <a:off x="2687405" y="1626947"/>
            <a:ext cx="40821" cy="32729"/>
          </a:xfrm>
          <a:prstGeom prst="ellipse">
            <a:avLst/>
          </a:prstGeom>
          <a:solidFill>
            <a:schemeClr val="tx1">
              <a:lumMod val="50000"/>
              <a:lumOff val="50000"/>
            </a:schemeClr>
          </a:solidFill>
          <a:ln w="762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pic>
        <p:nvPicPr>
          <p:cNvPr id="72" name="Picture 9" descr="C:\Users\z00124665\Desktop\图标设计.WMF"/>
          <p:cNvPicPr>
            <a:picLocks noChangeAspect="1" noChangeArrowheads="1"/>
          </p:cNvPicPr>
          <p:nvPr/>
        </p:nvPicPr>
        <p:blipFill>
          <a:blip r:embed="rId4" cstate="email">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1773579" y="2633414"/>
            <a:ext cx="165469" cy="311873"/>
          </a:xfrm>
          <a:prstGeom prst="rect">
            <a:avLst/>
          </a:prstGeom>
          <a:noFill/>
        </p:spPr>
      </p:pic>
      <p:cxnSp>
        <p:nvCxnSpPr>
          <p:cNvPr id="74" name="直接连接符 73"/>
          <p:cNvCxnSpPr/>
          <p:nvPr/>
        </p:nvCxnSpPr>
        <p:spPr>
          <a:xfrm flipH="1">
            <a:off x="2690265" y="1437263"/>
            <a:ext cx="176891" cy="219273"/>
          </a:xfrm>
          <a:prstGeom prst="line">
            <a:avLst/>
          </a:prstGeom>
          <a:solidFill>
            <a:schemeClr val="tx1">
              <a:lumMod val="50000"/>
              <a:lumOff val="50000"/>
            </a:schemeClr>
          </a:soli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Line 3"/>
          <p:cNvSpPr>
            <a:spLocks noChangeAspect="1" noChangeShapeType="1"/>
          </p:cNvSpPr>
          <p:nvPr/>
        </p:nvSpPr>
        <p:spPr bwMode="auto">
          <a:xfrm rot="5195274">
            <a:off x="2577649" y="2464126"/>
            <a:ext cx="725345" cy="57665"/>
          </a:xfrm>
          <a:prstGeom prst="line">
            <a:avLst/>
          </a:prstGeom>
          <a:solidFill>
            <a:schemeClr val="tx1">
              <a:lumMod val="50000"/>
              <a:lumOff val="50000"/>
            </a:schemeClr>
          </a:solidFill>
          <a:ln w="127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86" name="Line 4"/>
          <p:cNvSpPr>
            <a:spLocks noChangeShapeType="1"/>
          </p:cNvSpPr>
          <p:nvPr/>
        </p:nvSpPr>
        <p:spPr bwMode="auto">
          <a:xfrm rot="15995274" flipH="1">
            <a:off x="2753173" y="1923054"/>
            <a:ext cx="136169" cy="287840"/>
          </a:xfrm>
          <a:prstGeom prst="line">
            <a:avLst/>
          </a:prstGeom>
          <a:solidFill>
            <a:schemeClr val="tx1">
              <a:lumMod val="50000"/>
              <a:lumOff val="50000"/>
            </a:schemeClr>
          </a:solidFill>
          <a:ln w="127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87" name="Oval 5"/>
          <p:cNvSpPr>
            <a:spLocks/>
          </p:cNvSpPr>
          <p:nvPr/>
        </p:nvSpPr>
        <p:spPr bwMode="auto">
          <a:xfrm rot="5195274">
            <a:off x="3174831" y="1955703"/>
            <a:ext cx="44532" cy="35705"/>
          </a:xfrm>
          <a:prstGeom prst="ellipse">
            <a:avLst/>
          </a:prstGeom>
          <a:solidFill>
            <a:schemeClr val="tx1">
              <a:lumMod val="50000"/>
              <a:lumOff val="50000"/>
            </a:schemeClr>
          </a:solidFill>
          <a:ln w="762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88" name="Oval 13"/>
          <p:cNvSpPr>
            <a:spLocks/>
          </p:cNvSpPr>
          <p:nvPr/>
        </p:nvSpPr>
        <p:spPr bwMode="auto">
          <a:xfrm rot="5195274">
            <a:off x="2580947" y="1986862"/>
            <a:ext cx="44532" cy="35705"/>
          </a:xfrm>
          <a:prstGeom prst="ellipse">
            <a:avLst/>
          </a:prstGeom>
          <a:solidFill>
            <a:schemeClr val="tx1">
              <a:lumMod val="50000"/>
              <a:lumOff val="50000"/>
            </a:schemeClr>
          </a:solidFill>
          <a:ln w="762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89" name="Line 29"/>
          <p:cNvSpPr>
            <a:spLocks noChangeShapeType="1"/>
          </p:cNvSpPr>
          <p:nvPr/>
        </p:nvSpPr>
        <p:spPr bwMode="auto">
          <a:xfrm rot="5195274" flipV="1">
            <a:off x="2768188" y="1571887"/>
            <a:ext cx="358085" cy="479271"/>
          </a:xfrm>
          <a:prstGeom prst="line">
            <a:avLst/>
          </a:prstGeom>
          <a:solidFill>
            <a:schemeClr val="tx1">
              <a:lumMod val="50000"/>
              <a:lumOff val="50000"/>
            </a:schemeClr>
          </a:solidFill>
          <a:ln w="127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90" name="Line 42"/>
          <p:cNvSpPr>
            <a:spLocks noChangeShapeType="1"/>
          </p:cNvSpPr>
          <p:nvPr/>
        </p:nvSpPr>
        <p:spPr bwMode="auto">
          <a:xfrm rot="5195274">
            <a:off x="2754307" y="1924146"/>
            <a:ext cx="253477" cy="499415"/>
          </a:xfrm>
          <a:prstGeom prst="line">
            <a:avLst/>
          </a:prstGeom>
          <a:solidFill>
            <a:schemeClr val="tx1">
              <a:lumMod val="50000"/>
              <a:lumOff val="50000"/>
            </a:schemeClr>
          </a:solidFill>
          <a:ln w="127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91" name="Line 29"/>
          <p:cNvSpPr>
            <a:spLocks noChangeShapeType="1"/>
          </p:cNvSpPr>
          <p:nvPr/>
        </p:nvSpPr>
        <p:spPr bwMode="auto">
          <a:xfrm rot="5195274" flipV="1">
            <a:off x="2238703" y="2671190"/>
            <a:ext cx="129004" cy="230184"/>
          </a:xfrm>
          <a:prstGeom prst="line">
            <a:avLst/>
          </a:prstGeom>
          <a:solidFill>
            <a:schemeClr val="tx1">
              <a:lumMod val="50000"/>
              <a:lumOff val="50000"/>
            </a:schemeClr>
          </a:solidFill>
          <a:ln w="127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92" name="Oval 13"/>
          <p:cNvSpPr>
            <a:spLocks/>
          </p:cNvSpPr>
          <p:nvPr/>
        </p:nvSpPr>
        <p:spPr bwMode="auto">
          <a:xfrm rot="5195274">
            <a:off x="2120832" y="2718327"/>
            <a:ext cx="44532" cy="35705"/>
          </a:xfrm>
          <a:prstGeom prst="ellipse">
            <a:avLst/>
          </a:prstGeom>
          <a:solidFill>
            <a:schemeClr val="tx1">
              <a:lumMod val="50000"/>
              <a:lumOff val="50000"/>
            </a:schemeClr>
          </a:solidFill>
          <a:ln w="762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93" name="Line 29"/>
          <p:cNvSpPr>
            <a:spLocks noChangeShapeType="1"/>
          </p:cNvSpPr>
          <p:nvPr/>
        </p:nvSpPr>
        <p:spPr bwMode="auto">
          <a:xfrm rot="5195274" flipH="1" flipV="1">
            <a:off x="1984453" y="2714130"/>
            <a:ext cx="103680" cy="195904"/>
          </a:xfrm>
          <a:prstGeom prst="line">
            <a:avLst/>
          </a:prstGeom>
          <a:solidFill>
            <a:schemeClr val="tx1">
              <a:lumMod val="50000"/>
              <a:lumOff val="50000"/>
            </a:schemeClr>
          </a:solidFill>
          <a:ln w="12700">
            <a:solidFill>
              <a:schemeClr val="bg1">
                <a:lumMod val="65000"/>
              </a:schemeClr>
            </a:solidFill>
            <a:round/>
            <a:headEnd/>
            <a:tailEnd/>
          </a:ln>
        </p:spPr>
        <p:txBody>
          <a:bodyPr lIns="0" tIns="0" rIns="0" bIns="0"/>
          <a:lstStyle/>
          <a:p>
            <a:endParaRPr lang="zh-CN" altLang="en-US" sz="1333">
              <a:solidFill>
                <a:prstClr val="black"/>
              </a:solidFill>
              <a:cs typeface="Arial" panose="020B0604020202020204" pitchFamily="34" charset="0"/>
            </a:endParaRPr>
          </a:p>
        </p:txBody>
      </p:sp>
      <p:sp>
        <p:nvSpPr>
          <p:cNvPr id="94" name="TextBox 162"/>
          <p:cNvSpPr txBox="1"/>
          <p:nvPr/>
        </p:nvSpPr>
        <p:spPr>
          <a:xfrm>
            <a:off x="3889062" y="2200868"/>
            <a:ext cx="1326004" cy="318100"/>
          </a:xfrm>
          <a:prstGeom prst="rect">
            <a:avLst/>
          </a:prstGeom>
          <a:noFill/>
        </p:spPr>
        <p:txBody>
          <a:bodyPr wrap="none" rtlCol="0">
            <a:spAutoFit/>
          </a:bodyPr>
          <a:lstStyle/>
          <a:p>
            <a:r>
              <a:rPr lang="en-US" altLang="zh-CN" sz="1467" b="1" dirty="0">
                <a:solidFill>
                  <a:srgbClr val="00B0F0"/>
                </a:solidFill>
                <a:effectLst>
                  <a:outerShdw blurRad="38100" dist="38100" dir="2700000" algn="tl">
                    <a:srgbClr val="000000">
                      <a:alpha val="43137"/>
                    </a:srgbClr>
                  </a:outerShdw>
                </a:effectLst>
                <a:ea typeface="微软雅黑" pitchFamily="34" charset="-122"/>
                <a:cs typeface="Arial" panose="020B0604020202020204" pitchFamily="34" charset="0"/>
              </a:rPr>
              <a:t>IoT Gateway</a:t>
            </a:r>
            <a:endParaRPr lang="zh-CN" altLang="en-US" sz="1467" b="1" dirty="0">
              <a:solidFill>
                <a:srgbClr val="00B0F0"/>
              </a:solidFill>
              <a:effectLst>
                <a:outerShdw blurRad="38100" dist="38100" dir="2700000" algn="tl">
                  <a:srgbClr val="000000">
                    <a:alpha val="43137"/>
                  </a:srgbClr>
                </a:outerShdw>
              </a:effectLst>
              <a:ea typeface="微软雅黑" pitchFamily="34" charset="-122"/>
              <a:cs typeface="Arial" panose="020B0604020202020204" pitchFamily="34" charset="0"/>
            </a:endParaRPr>
          </a:p>
        </p:txBody>
      </p:sp>
      <p:grpSp>
        <p:nvGrpSpPr>
          <p:cNvPr id="95" name="组合 281"/>
          <p:cNvGrpSpPr/>
          <p:nvPr/>
        </p:nvGrpSpPr>
        <p:grpSpPr>
          <a:xfrm>
            <a:off x="4280149" y="1659226"/>
            <a:ext cx="589395" cy="239563"/>
            <a:chOff x="9419704" y="2777861"/>
            <a:chExt cx="1722438" cy="519113"/>
          </a:xfrm>
          <a:solidFill>
            <a:srgbClr val="0070C0"/>
          </a:solidFill>
        </p:grpSpPr>
        <p:grpSp>
          <p:nvGrpSpPr>
            <p:cNvPr id="98" name="组合 189"/>
            <p:cNvGrpSpPr/>
            <p:nvPr/>
          </p:nvGrpSpPr>
          <p:grpSpPr>
            <a:xfrm>
              <a:off x="10669067" y="2893749"/>
              <a:ext cx="196850" cy="36513"/>
              <a:chOff x="10707167" y="1194489"/>
              <a:chExt cx="196850" cy="36513"/>
            </a:xfrm>
            <a:grpFill/>
          </p:grpSpPr>
          <p:sp>
            <p:nvSpPr>
              <p:cNvPr id="106" name="Freeform 6"/>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07" name="Freeform 7"/>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08" name="Freeform 8"/>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09" name="Freeform 9"/>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grpSp>
        <p:grpSp>
          <p:nvGrpSpPr>
            <p:cNvPr id="99" name="组合 275"/>
            <p:cNvGrpSpPr/>
            <p:nvPr/>
          </p:nvGrpSpPr>
          <p:grpSpPr>
            <a:xfrm>
              <a:off x="10669067" y="3144574"/>
              <a:ext cx="196850" cy="36513"/>
              <a:chOff x="10707167" y="1445314"/>
              <a:chExt cx="196850" cy="36513"/>
            </a:xfrm>
            <a:grpFill/>
          </p:grpSpPr>
          <p:sp>
            <p:nvSpPr>
              <p:cNvPr id="102" name="Freeform 10"/>
              <p:cNvSpPr>
                <a:spLocks/>
              </p:cNvSpPr>
              <p:nvPr/>
            </p:nvSpPr>
            <p:spPr bwMode="auto">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03" name="Freeform 11"/>
              <p:cNvSpPr>
                <a:spLocks/>
              </p:cNvSpPr>
              <p:nvPr/>
            </p:nvSpPr>
            <p:spPr bwMode="auto">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04" name="Freeform 12"/>
              <p:cNvSpPr>
                <a:spLocks/>
              </p:cNvSpPr>
              <p:nvPr/>
            </p:nvSpPr>
            <p:spPr bwMode="auto">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05" name="Freeform 13"/>
              <p:cNvSpPr>
                <a:spLocks/>
              </p:cNvSpPr>
              <p:nvPr/>
            </p:nvSpPr>
            <p:spPr bwMode="auto">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grpSp>
        <p:sp>
          <p:nvSpPr>
            <p:cNvPr id="100" name="Freeform 14"/>
            <p:cNvSpPr>
              <a:spLocks noEditPoints="1"/>
            </p:cNvSpPr>
            <p:nvPr/>
          </p:nvSpPr>
          <p:spPr bwMode="auto">
            <a:xfrm>
              <a:off x="9419704" y="2777861"/>
              <a:ext cx="1722438" cy="260350"/>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01" name="Freeform 15"/>
            <p:cNvSpPr>
              <a:spLocks noEditPoints="1"/>
            </p:cNvSpPr>
            <p:nvPr/>
          </p:nvSpPr>
          <p:spPr bwMode="auto">
            <a:xfrm>
              <a:off x="9419704" y="3038211"/>
              <a:ext cx="1722438" cy="258763"/>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grpSp>
      <p:grpSp>
        <p:nvGrpSpPr>
          <p:cNvPr id="110" name="组合 281"/>
          <p:cNvGrpSpPr/>
          <p:nvPr/>
        </p:nvGrpSpPr>
        <p:grpSpPr>
          <a:xfrm>
            <a:off x="4141085" y="1747830"/>
            <a:ext cx="589395" cy="239563"/>
            <a:chOff x="9419704" y="2777861"/>
            <a:chExt cx="1722438" cy="519113"/>
          </a:xfrm>
          <a:solidFill>
            <a:srgbClr val="00B0F0">
              <a:alpha val="88000"/>
            </a:srgbClr>
          </a:solidFill>
        </p:grpSpPr>
        <p:grpSp>
          <p:nvGrpSpPr>
            <p:cNvPr id="111" name="组合 189"/>
            <p:cNvGrpSpPr/>
            <p:nvPr/>
          </p:nvGrpSpPr>
          <p:grpSpPr>
            <a:xfrm>
              <a:off x="10669067" y="2893749"/>
              <a:ext cx="196850" cy="36513"/>
              <a:chOff x="10707167" y="1194489"/>
              <a:chExt cx="196850" cy="36513"/>
            </a:xfrm>
            <a:grpFill/>
          </p:grpSpPr>
          <p:sp>
            <p:nvSpPr>
              <p:cNvPr id="119" name="Freeform 6"/>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20" name="Freeform 7"/>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21" name="Freeform 8"/>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22" name="Freeform 9"/>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grpSp>
        <p:grpSp>
          <p:nvGrpSpPr>
            <p:cNvPr id="112" name="组合 263"/>
            <p:cNvGrpSpPr/>
            <p:nvPr/>
          </p:nvGrpSpPr>
          <p:grpSpPr>
            <a:xfrm>
              <a:off x="10669067" y="3144574"/>
              <a:ext cx="196850" cy="36513"/>
              <a:chOff x="10707167" y="1445314"/>
              <a:chExt cx="196850" cy="36513"/>
            </a:xfrm>
            <a:grpFill/>
          </p:grpSpPr>
          <p:sp>
            <p:nvSpPr>
              <p:cNvPr id="115" name="Freeform 10"/>
              <p:cNvSpPr>
                <a:spLocks/>
              </p:cNvSpPr>
              <p:nvPr/>
            </p:nvSpPr>
            <p:spPr bwMode="auto">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16" name="Freeform 11"/>
              <p:cNvSpPr>
                <a:spLocks/>
              </p:cNvSpPr>
              <p:nvPr/>
            </p:nvSpPr>
            <p:spPr bwMode="auto">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17" name="Freeform 12"/>
              <p:cNvSpPr>
                <a:spLocks/>
              </p:cNvSpPr>
              <p:nvPr/>
            </p:nvSpPr>
            <p:spPr bwMode="auto">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18" name="Freeform 13"/>
              <p:cNvSpPr>
                <a:spLocks/>
              </p:cNvSpPr>
              <p:nvPr/>
            </p:nvSpPr>
            <p:spPr bwMode="auto">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grpSp>
        <p:sp>
          <p:nvSpPr>
            <p:cNvPr id="113" name="Freeform 14"/>
            <p:cNvSpPr>
              <a:spLocks noEditPoints="1"/>
            </p:cNvSpPr>
            <p:nvPr/>
          </p:nvSpPr>
          <p:spPr bwMode="auto">
            <a:xfrm>
              <a:off x="9419704" y="2777861"/>
              <a:ext cx="1722438" cy="260350"/>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14" name="Freeform 15"/>
            <p:cNvSpPr>
              <a:spLocks noEditPoints="1"/>
            </p:cNvSpPr>
            <p:nvPr/>
          </p:nvSpPr>
          <p:spPr bwMode="auto">
            <a:xfrm>
              <a:off x="9419704" y="3038211"/>
              <a:ext cx="1722438" cy="258763"/>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grpSp>
      <p:grpSp>
        <p:nvGrpSpPr>
          <p:cNvPr id="123" name="组合 281"/>
          <p:cNvGrpSpPr/>
          <p:nvPr/>
        </p:nvGrpSpPr>
        <p:grpSpPr>
          <a:xfrm>
            <a:off x="3997821" y="1881022"/>
            <a:ext cx="589395" cy="239563"/>
            <a:chOff x="9419704" y="2777861"/>
            <a:chExt cx="1722438" cy="519113"/>
          </a:xfrm>
          <a:solidFill>
            <a:srgbClr val="F2F2F2"/>
          </a:solidFill>
        </p:grpSpPr>
        <p:grpSp>
          <p:nvGrpSpPr>
            <p:cNvPr id="124" name="组合 189"/>
            <p:cNvGrpSpPr/>
            <p:nvPr/>
          </p:nvGrpSpPr>
          <p:grpSpPr>
            <a:xfrm>
              <a:off x="10669067" y="2893749"/>
              <a:ext cx="196850" cy="36513"/>
              <a:chOff x="10707167" y="1194489"/>
              <a:chExt cx="196850" cy="36513"/>
            </a:xfrm>
            <a:grpFill/>
          </p:grpSpPr>
          <p:sp>
            <p:nvSpPr>
              <p:cNvPr id="132" name="Freeform 6"/>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33" name="Freeform 7"/>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34" name="Freeform 8"/>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35" name="Freeform 9"/>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grpSp>
        <p:grpSp>
          <p:nvGrpSpPr>
            <p:cNvPr id="125" name="组合 251"/>
            <p:cNvGrpSpPr/>
            <p:nvPr/>
          </p:nvGrpSpPr>
          <p:grpSpPr>
            <a:xfrm>
              <a:off x="10669067" y="3144574"/>
              <a:ext cx="196850" cy="36513"/>
              <a:chOff x="10707167" y="1445314"/>
              <a:chExt cx="196850" cy="36513"/>
            </a:xfrm>
            <a:grpFill/>
          </p:grpSpPr>
          <p:sp>
            <p:nvSpPr>
              <p:cNvPr id="128" name="Freeform 10"/>
              <p:cNvSpPr>
                <a:spLocks/>
              </p:cNvSpPr>
              <p:nvPr/>
            </p:nvSpPr>
            <p:spPr bwMode="auto">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29" name="Freeform 11"/>
              <p:cNvSpPr>
                <a:spLocks/>
              </p:cNvSpPr>
              <p:nvPr/>
            </p:nvSpPr>
            <p:spPr bwMode="auto">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30" name="Freeform 12"/>
              <p:cNvSpPr>
                <a:spLocks/>
              </p:cNvSpPr>
              <p:nvPr/>
            </p:nvSpPr>
            <p:spPr bwMode="auto">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31" name="Freeform 13"/>
              <p:cNvSpPr>
                <a:spLocks/>
              </p:cNvSpPr>
              <p:nvPr/>
            </p:nvSpPr>
            <p:spPr bwMode="auto">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grpSp>
        <p:sp>
          <p:nvSpPr>
            <p:cNvPr id="126" name="Freeform 14"/>
            <p:cNvSpPr>
              <a:spLocks noEditPoints="1"/>
            </p:cNvSpPr>
            <p:nvPr/>
          </p:nvSpPr>
          <p:spPr bwMode="auto">
            <a:xfrm>
              <a:off x="9419704" y="2777861"/>
              <a:ext cx="1722438" cy="260350"/>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sp>
          <p:nvSpPr>
            <p:cNvPr id="127" name="Freeform 15"/>
            <p:cNvSpPr>
              <a:spLocks noEditPoints="1"/>
            </p:cNvSpPr>
            <p:nvPr/>
          </p:nvSpPr>
          <p:spPr bwMode="auto">
            <a:xfrm>
              <a:off x="9419704" y="3038211"/>
              <a:ext cx="1722438" cy="258763"/>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1333">
                <a:solidFill>
                  <a:srgbClr val="000000"/>
                </a:solidFill>
                <a:cs typeface="Arial" panose="020B0604020202020204" pitchFamily="34" charset="0"/>
              </a:endParaRPr>
            </a:p>
          </p:txBody>
        </p:sp>
      </p:grpSp>
      <p:pic>
        <p:nvPicPr>
          <p:cNvPr id="136" name="图片 135" descr="寒冷_工业.JPG"/>
          <p:cNvPicPr>
            <a:picLocks noChangeAspect="1"/>
          </p:cNvPicPr>
          <p:nvPr/>
        </p:nvPicPr>
        <p:blipFill>
          <a:blip r:embed="rId5" cstate="email"/>
          <a:stretch>
            <a:fillRect/>
          </a:stretch>
        </p:blipFill>
        <p:spPr>
          <a:xfrm>
            <a:off x="1132792" y="3073178"/>
            <a:ext cx="1539493" cy="840124"/>
          </a:xfrm>
          <a:prstGeom prst="rect">
            <a:avLst/>
          </a:prstGeom>
          <a:ln>
            <a:noFill/>
          </a:ln>
          <a:effectLst/>
        </p:spPr>
      </p:pic>
      <p:pic>
        <p:nvPicPr>
          <p:cNvPr id="137" name="图片 136" descr="沙漠_炎热.JPG"/>
          <p:cNvPicPr>
            <a:picLocks noChangeAspect="1"/>
          </p:cNvPicPr>
          <p:nvPr/>
        </p:nvPicPr>
        <p:blipFill>
          <a:blip r:embed="rId6" cstate="email"/>
          <a:stretch>
            <a:fillRect/>
          </a:stretch>
        </p:blipFill>
        <p:spPr>
          <a:xfrm>
            <a:off x="3294063" y="3082566"/>
            <a:ext cx="1571309" cy="841272"/>
          </a:xfrm>
          <a:prstGeom prst="rect">
            <a:avLst/>
          </a:prstGeom>
          <a:ln>
            <a:noFill/>
          </a:ln>
          <a:effectLst/>
        </p:spPr>
      </p:pic>
      <p:pic>
        <p:nvPicPr>
          <p:cNvPr id="138" name="Picture 2"/>
          <p:cNvPicPr>
            <a:picLocks noChangeArrowheads="1"/>
          </p:cNvPicPr>
          <p:nvPr/>
        </p:nvPicPr>
        <p:blipFill>
          <a:blip r:embed="rId7" cstate="email"/>
          <a:stretch>
            <a:fillRect/>
          </a:stretch>
        </p:blipFill>
        <p:spPr bwMode="auto">
          <a:xfrm>
            <a:off x="1141989" y="3983055"/>
            <a:ext cx="1531395" cy="726599"/>
          </a:xfrm>
          <a:prstGeom prst="rect">
            <a:avLst/>
          </a:prstGeom>
          <a:ln>
            <a:noFill/>
          </a:ln>
          <a:effectLst/>
        </p:spPr>
      </p:pic>
      <p:pic>
        <p:nvPicPr>
          <p:cNvPr id="139" name="图片 138" descr="高海拔_珠峰华为.JPG"/>
          <p:cNvPicPr>
            <a:picLocks/>
          </p:cNvPicPr>
          <p:nvPr/>
        </p:nvPicPr>
        <p:blipFill>
          <a:blip r:embed="rId8" cstate="email"/>
          <a:stretch>
            <a:fillRect/>
          </a:stretch>
        </p:blipFill>
        <p:spPr>
          <a:xfrm>
            <a:off x="3300369" y="3996792"/>
            <a:ext cx="1565755" cy="726599"/>
          </a:xfrm>
          <a:prstGeom prst="rect">
            <a:avLst/>
          </a:prstGeom>
          <a:ln>
            <a:noFill/>
          </a:ln>
          <a:effectLst/>
        </p:spPr>
      </p:pic>
      <p:sp>
        <p:nvSpPr>
          <p:cNvPr id="140" name="Freeform 13"/>
          <p:cNvSpPr>
            <a:spLocks noEditPoints="1"/>
          </p:cNvSpPr>
          <p:nvPr/>
        </p:nvSpPr>
        <p:spPr bwMode="auto">
          <a:xfrm flipV="1">
            <a:off x="4475354" y="5623810"/>
            <a:ext cx="822163" cy="208808"/>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0070C0"/>
          </a:solidFill>
          <a:ln w="9525">
            <a:noFill/>
            <a:round/>
            <a:headEnd/>
            <a:tailEnd/>
          </a:ln>
        </p:spPr>
        <p:txBody>
          <a:bodyPr lIns="121887" tIns="60944" rIns="121887" bIns="60944"/>
          <a:lstStyle/>
          <a:p>
            <a:pPr fontAlgn="ctr">
              <a:defRPr/>
            </a:pPr>
            <a:endParaRPr lang="en-US" altLang="zh-CN" sz="1467" dirty="0">
              <a:solidFill>
                <a:srgbClr val="000000">
                  <a:lumMod val="75000"/>
                  <a:lumOff val="25000"/>
                </a:srgbClr>
              </a:solidFill>
              <a:ea typeface="微软雅黑" pitchFamily="34" charset="-122"/>
              <a:cs typeface="Arial" pitchFamily="34" charset="0"/>
            </a:endParaRPr>
          </a:p>
        </p:txBody>
      </p:sp>
      <p:grpSp>
        <p:nvGrpSpPr>
          <p:cNvPr id="141" name="组合 398"/>
          <p:cNvGrpSpPr/>
          <p:nvPr/>
        </p:nvGrpSpPr>
        <p:grpSpPr bwMode="auto">
          <a:xfrm>
            <a:off x="3920997" y="4912680"/>
            <a:ext cx="479461" cy="480637"/>
            <a:chOff x="10287403" y="1826574"/>
            <a:chExt cx="2327275" cy="2817813"/>
          </a:xfrm>
          <a:solidFill>
            <a:srgbClr val="C00000"/>
          </a:solidFill>
        </p:grpSpPr>
        <p:sp>
          <p:nvSpPr>
            <p:cNvPr id="142" name="Freeform 21"/>
            <p:cNvSpPr>
              <a:spLocks/>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43" name="Freeform 22"/>
            <p:cNvSpPr>
              <a:spLocks/>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44" name="Freeform 23"/>
            <p:cNvSpPr>
              <a:spLocks/>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45" name="Freeform 24"/>
            <p:cNvSpPr>
              <a:spLocks/>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46" name="Freeform 25"/>
            <p:cNvSpPr>
              <a:spLocks/>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47" name="Freeform 26"/>
            <p:cNvSpPr>
              <a:spLocks/>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48" name="Freeform 27"/>
            <p:cNvSpPr>
              <a:spLocks/>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49" name="Freeform 28"/>
            <p:cNvSpPr>
              <a:spLocks/>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50" name="Freeform 29"/>
            <p:cNvSpPr>
              <a:spLocks/>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51" name="Freeform 30"/>
            <p:cNvSpPr>
              <a:spLocks/>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52" name="Freeform 31"/>
            <p:cNvSpPr>
              <a:spLocks/>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53" name="Freeform 32"/>
            <p:cNvSpPr>
              <a:spLocks/>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54" name="Freeform 33"/>
            <p:cNvSpPr>
              <a:spLocks/>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55" name="Freeform 34"/>
            <p:cNvSpPr>
              <a:spLocks/>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56" name="Freeform 35"/>
            <p:cNvSpPr>
              <a:spLocks/>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57" name="Freeform 36"/>
            <p:cNvSpPr>
              <a:spLocks/>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58" name="Freeform 37"/>
            <p:cNvSpPr>
              <a:spLocks/>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59" name="Freeform 38"/>
            <p:cNvSpPr>
              <a:spLocks/>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60" name="Freeform 39"/>
            <p:cNvSpPr>
              <a:spLocks/>
            </p:cNvSpPr>
            <p:nvPr/>
          </p:nvSpPr>
          <p:spPr bwMode="auto">
            <a:xfrm>
              <a:off x="11073215" y="3714112"/>
              <a:ext cx="203200" cy="34925"/>
            </a:xfrm>
            <a:custGeom>
              <a:avLst/>
              <a:gdLst/>
              <a:ahLst/>
              <a:cxnLst>
                <a:cxn ang="0">
                  <a:pos x="1169" y="0"/>
                </a:cxn>
                <a:cxn ang="0">
                  <a:pos x="1190" y="2"/>
                </a:cxn>
                <a:cxn ang="0">
                  <a:pos x="1212" y="9"/>
                </a:cxn>
                <a:cxn ang="0">
                  <a:pos x="1229" y="19"/>
                </a:cxn>
                <a:cxn ang="0">
                  <a:pos x="1246" y="32"/>
                </a:cxn>
                <a:cxn ang="0">
                  <a:pos x="1259" y="49"/>
                </a:cxn>
                <a:cxn ang="0">
                  <a:pos x="1269" y="68"/>
                </a:cxn>
                <a:cxn ang="0">
                  <a:pos x="1276" y="88"/>
                </a:cxn>
                <a:cxn ang="0">
                  <a:pos x="1278" y="110"/>
                </a:cxn>
                <a:cxn ang="0">
                  <a:pos x="1276" y="131"/>
                </a:cxn>
                <a:cxn ang="0">
                  <a:pos x="1269" y="152"/>
                </a:cxn>
                <a:cxn ang="0">
                  <a:pos x="1259" y="170"/>
                </a:cxn>
                <a:cxn ang="0">
                  <a:pos x="1246" y="186"/>
                </a:cxn>
                <a:cxn ang="0">
                  <a:pos x="1229" y="200"/>
                </a:cxn>
                <a:cxn ang="0">
                  <a:pos x="1212" y="210"/>
                </a:cxn>
                <a:cxn ang="0">
                  <a:pos x="1190" y="216"/>
                </a:cxn>
                <a:cxn ang="0">
                  <a:pos x="1169" y="219"/>
                </a:cxn>
                <a:cxn ang="0">
                  <a:pos x="97" y="218"/>
                </a:cxn>
                <a:cxn ang="0">
                  <a:pos x="76" y="213"/>
                </a:cxn>
                <a:cxn ang="0">
                  <a:pos x="56" y="205"/>
                </a:cxn>
                <a:cxn ang="0">
                  <a:pos x="38" y="193"/>
                </a:cxn>
                <a:cxn ang="0">
                  <a:pos x="24" y="179"/>
                </a:cxn>
                <a:cxn ang="0">
                  <a:pos x="12" y="161"/>
                </a:cxn>
                <a:cxn ang="0">
                  <a:pos x="4" y="142"/>
                </a:cxn>
                <a:cxn ang="0">
                  <a:pos x="0" y="121"/>
                </a:cxn>
                <a:cxn ang="0">
                  <a:pos x="0" y="99"/>
                </a:cxn>
                <a:cxn ang="0">
                  <a:pos x="4" y="78"/>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8"/>
                  </a:lnTo>
                  <a:lnTo>
                    <a:pt x="1272" y="78"/>
                  </a:lnTo>
                  <a:lnTo>
                    <a:pt x="1276" y="88"/>
                  </a:lnTo>
                  <a:lnTo>
                    <a:pt x="1277" y="99"/>
                  </a:lnTo>
                  <a:lnTo>
                    <a:pt x="1278" y="110"/>
                  </a:lnTo>
                  <a:lnTo>
                    <a:pt x="1277" y="121"/>
                  </a:lnTo>
                  <a:lnTo>
                    <a:pt x="1276" y="131"/>
                  </a:lnTo>
                  <a:lnTo>
                    <a:pt x="1272" y="142"/>
                  </a:lnTo>
                  <a:lnTo>
                    <a:pt x="1269" y="152"/>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8"/>
                  </a:lnTo>
                  <a:lnTo>
                    <a:pt x="1169" y="219"/>
                  </a:lnTo>
                  <a:lnTo>
                    <a:pt x="108" y="219"/>
                  </a:lnTo>
                  <a:lnTo>
                    <a:pt x="97" y="218"/>
                  </a:lnTo>
                  <a:lnTo>
                    <a:pt x="86" y="216"/>
                  </a:lnTo>
                  <a:lnTo>
                    <a:pt x="76" y="213"/>
                  </a:lnTo>
                  <a:lnTo>
                    <a:pt x="66" y="210"/>
                  </a:lnTo>
                  <a:lnTo>
                    <a:pt x="56" y="205"/>
                  </a:lnTo>
                  <a:lnTo>
                    <a:pt x="47" y="200"/>
                  </a:lnTo>
                  <a:lnTo>
                    <a:pt x="38" y="193"/>
                  </a:lnTo>
                  <a:lnTo>
                    <a:pt x="31" y="186"/>
                  </a:lnTo>
                  <a:lnTo>
                    <a:pt x="24" y="179"/>
                  </a:lnTo>
                  <a:lnTo>
                    <a:pt x="17" y="170"/>
                  </a:lnTo>
                  <a:lnTo>
                    <a:pt x="12" y="161"/>
                  </a:lnTo>
                  <a:lnTo>
                    <a:pt x="7" y="152"/>
                  </a:lnTo>
                  <a:lnTo>
                    <a:pt x="4" y="142"/>
                  </a:lnTo>
                  <a:lnTo>
                    <a:pt x="2" y="131"/>
                  </a:lnTo>
                  <a:lnTo>
                    <a:pt x="0" y="121"/>
                  </a:lnTo>
                  <a:lnTo>
                    <a:pt x="0" y="110"/>
                  </a:lnTo>
                  <a:lnTo>
                    <a:pt x="0" y="99"/>
                  </a:lnTo>
                  <a:lnTo>
                    <a:pt x="2" y="88"/>
                  </a:lnTo>
                  <a:lnTo>
                    <a:pt x="4" y="78"/>
                  </a:lnTo>
                  <a:lnTo>
                    <a:pt x="7" y="68"/>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61" name="Freeform 40"/>
            <p:cNvSpPr>
              <a:spLocks/>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62" name="Freeform 41"/>
            <p:cNvSpPr>
              <a:spLocks/>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63" name="Freeform 42"/>
            <p:cNvSpPr>
              <a:spLocks/>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64" name="Freeform 43"/>
            <p:cNvSpPr>
              <a:spLocks/>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65" name="Freeform 44"/>
            <p:cNvSpPr>
              <a:spLocks/>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66" name="Freeform 45"/>
            <p:cNvSpPr>
              <a:spLocks/>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67" name="Freeform 46"/>
            <p:cNvSpPr>
              <a:spLocks/>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68" name="Freeform 47"/>
            <p:cNvSpPr>
              <a:spLocks/>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69" name="Freeform 48"/>
            <p:cNvSpPr>
              <a:spLocks/>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70" name="Freeform 49"/>
            <p:cNvSpPr>
              <a:spLocks/>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71" name="Freeform 50"/>
            <p:cNvSpPr>
              <a:spLocks/>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72" name="Freeform 51"/>
            <p:cNvSpPr>
              <a:spLocks/>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73" name="Freeform 52"/>
            <p:cNvSpPr>
              <a:spLocks/>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74" name="Freeform 53"/>
            <p:cNvSpPr>
              <a:spLocks/>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75" name="Freeform 54"/>
            <p:cNvSpPr>
              <a:spLocks/>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76" name="Freeform 55"/>
            <p:cNvSpPr>
              <a:spLocks/>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77" name="Freeform 56"/>
            <p:cNvSpPr>
              <a:spLocks/>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78" name="Freeform 57"/>
            <p:cNvSpPr>
              <a:spLocks/>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79" name="Freeform 58"/>
            <p:cNvSpPr>
              <a:spLocks/>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80" name="Freeform 59"/>
            <p:cNvSpPr>
              <a:spLocks/>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81" name="Freeform 60"/>
            <p:cNvSpPr>
              <a:spLocks/>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82" name="Freeform 61"/>
            <p:cNvSpPr>
              <a:spLocks/>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83" name="Freeform 62"/>
            <p:cNvSpPr>
              <a:spLocks/>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84" name="Freeform 63"/>
            <p:cNvSpPr>
              <a:spLocks/>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85" name="Freeform 64"/>
            <p:cNvSpPr>
              <a:spLocks/>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86" name="Freeform 65"/>
            <p:cNvSpPr>
              <a:spLocks/>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87" name="Freeform 66"/>
            <p:cNvSpPr>
              <a:spLocks/>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88" name="Freeform 67"/>
            <p:cNvSpPr>
              <a:spLocks/>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89" name="Freeform 68"/>
            <p:cNvSpPr>
              <a:spLocks/>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90" name="Freeform 69"/>
            <p:cNvSpPr>
              <a:spLocks/>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91" name="Freeform 70"/>
            <p:cNvSpPr>
              <a:spLocks/>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92" name="Freeform 71"/>
            <p:cNvSpPr>
              <a:spLocks/>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93" name="Freeform 72"/>
            <p:cNvSpPr>
              <a:spLocks/>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94" name="Freeform 73"/>
            <p:cNvSpPr>
              <a:spLocks/>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95" name="Freeform 74"/>
            <p:cNvSpPr>
              <a:spLocks/>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96" name="Freeform 75"/>
            <p:cNvSpPr>
              <a:spLocks/>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97" name="Freeform 76"/>
            <p:cNvSpPr>
              <a:spLocks/>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98" name="Freeform 77"/>
            <p:cNvSpPr>
              <a:spLocks/>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199" name="Freeform 78"/>
            <p:cNvSpPr>
              <a:spLocks/>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00" name="Freeform 79"/>
            <p:cNvSpPr>
              <a:spLocks/>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01" name="Freeform 80"/>
            <p:cNvSpPr>
              <a:spLocks/>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02" name="Freeform 81"/>
            <p:cNvSpPr>
              <a:spLocks noEditPoints="1"/>
            </p:cNvSpPr>
            <p:nvPr/>
          </p:nvSpPr>
          <p:spPr bwMode="auto">
            <a:xfrm>
              <a:off x="10287403"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03" name="Freeform 82"/>
            <p:cNvSpPr>
              <a:spLocks/>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04" name="Freeform 83"/>
            <p:cNvSpPr>
              <a:spLocks/>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05" name="Freeform 84"/>
            <p:cNvSpPr>
              <a:spLocks/>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06" name="Freeform 85"/>
            <p:cNvSpPr>
              <a:spLocks/>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07" name="Freeform 86"/>
            <p:cNvSpPr>
              <a:spLocks/>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08" name="Freeform 87"/>
            <p:cNvSpPr>
              <a:spLocks/>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09" name="Freeform 88"/>
            <p:cNvSpPr>
              <a:spLocks/>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10" name="Freeform 89"/>
            <p:cNvSpPr>
              <a:spLocks/>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11" name="Freeform 90"/>
            <p:cNvSpPr>
              <a:spLocks/>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12" name="Freeform 91"/>
            <p:cNvSpPr>
              <a:spLocks/>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13" name="Freeform 92"/>
            <p:cNvSpPr>
              <a:spLocks/>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14" name="Freeform 93"/>
            <p:cNvSpPr>
              <a:spLocks/>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15" name="Freeform 94"/>
            <p:cNvSpPr>
              <a:spLocks/>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16" name="Freeform 95"/>
            <p:cNvSpPr>
              <a:spLocks/>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17" name="Freeform 96"/>
            <p:cNvSpPr>
              <a:spLocks/>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18" name="Freeform 97"/>
            <p:cNvSpPr>
              <a:spLocks/>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19" name="Freeform 98"/>
            <p:cNvSpPr>
              <a:spLocks/>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20" name="Freeform 99"/>
            <p:cNvSpPr>
              <a:spLocks/>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21" name="Freeform 100"/>
            <p:cNvSpPr>
              <a:spLocks/>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22" name="Freeform 101"/>
            <p:cNvSpPr>
              <a:spLocks/>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23" name="Freeform 102"/>
            <p:cNvSpPr>
              <a:spLocks/>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24" name="Freeform 103"/>
            <p:cNvSpPr>
              <a:spLocks/>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25" name="Freeform 104"/>
            <p:cNvSpPr>
              <a:spLocks/>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26" name="Freeform 105"/>
            <p:cNvSpPr>
              <a:spLocks/>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27" name="Freeform 106"/>
            <p:cNvSpPr>
              <a:spLocks/>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28" name="Freeform 107"/>
            <p:cNvSpPr>
              <a:spLocks/>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29" name="Freeform 108"/>
            <p:cNvSpPr>
              <a:spLocks/>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30" name="Freeform 109"/>
            <p:cNvSpPr>
              <a:spLocks/>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31" name="Freeform 110"/>
            <p:cNvSpPr>
              <a:spLocks/>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32" name="Freeform 111"/>
            <p:cNvSpPr>
              <a:spLocks/>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33" name="Freeform 112"/>
            <p:cNvSpPr>
              <a:spLocks/>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34" name="Freeform 113"/>
            <p:cNvSpPr>
              <a:spLocks/>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35" name="Freeform 114"/>
            <p:cNvSpPr>
              <a:spLocks/>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36" name="Freeform 115"/>
            <p:cNvSpPr>
              <a:spLocks/>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37" name="Freeform 116"/>
            <p:cNvSpPr>
              <a:spLocks/>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38" name="Freeform 117"/>
            <p:cNvSpPr>
              <a:spLocks/>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39" name="Freeform 118"/>
            <p:cNvSpPr>
              <a:spLocks/>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40" name="Freeform 119"/>
            <p:cNvSpPr>
              <a:spLocks/>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41" name="Freeform 120"/>
            <p:cNvSpPr>
              <a:spLocks/>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42" name="Freeform 121"/>
            <p:cNvSpPr>
              <a:spLocks/>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43" name="Freeform 122"/>
            <p:cNvSpPr>
              <a:spLocks/>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44" name="Freeform 123"/>
            <p:cNvSpPr>
              <a:spLocks/>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45" name="Freeform 124"/>
            <p:cNvSpPr>
              <a:spLocks/>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46" name="Freeform 125"/>
            <p:cNvSpPr>
              <a:spLocks/>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47" name="Freeform 126"/>
            <p:cNvSpPr>
              <a:spLocks/>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48" name="Freeform 127"/>
            <p:cNvSpPr>
              <a:spLocks/>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49" name="Freeform 128"/>
            <p:cNvSpPr>
              <a:spLocks/>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50" name="Freeform 129"/>
            <p:cNvSpPr>
              <a:spLocks/>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51" name="Freeform 130"/>
            <p:cNvSpPr>
              <a:spLocks/>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52" name="Freeform 131"/>
            <p:cNvSpPr>
              <a:spLocks/>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53" name="Freeform 132"/>
            <p:cNvSpPr>
              <a:spLocks/>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54" name="Freeform 133"/>
            <p:cNvSpPr>
              <a:spLocks/>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55" name="Freeform 134"/>
            <p:cNvSpPr>
              <a:spLocks/>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56" name="Freeform 135"/>
            <p:cNvSpPr>
              <a:spLocks/>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57" name="Freeform 136"/>
            <p:cNvSpPr>
              <a:spLocks/>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58" name="Freeform 137"/>
            <p:cNvSpPr>
              <a:spLocks/>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59" name="Freeform 138"/>
            <p:cNvSpPr>
              <a:spLocks/>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60" name="Freeform 139"/>
            <p:cNvSpPr>
              <a:spLocks/>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61" name="Freeform 140"/>
            <p:cNvSpPr>
              <a:spLocks/>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62" name="Freeform 141"/>
            <p:cNvSpPr>
              <a:spLocks/>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sp>
          <p:nvSpPr>
            <p:cNvPr id="263" name="Freeform 142"/>
            <p:cNvSpPr>
              <a:spLocks noEditPoints="1"/>
            </p:cNvSpPr>
            <p:nvPr/>
          </p:nvSpPr>
          <p:spPr bwMode="auto">
            <a:xfrm>
              <a:off x="11451040"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grpFill/>
            <a:ln w="9525">
              <a:noFill/>
              <a:round/>
              <a:headEnd/>
              <a:tailEnd/>
            </a:ln>
          </p:spPr>
          <p:txBody>
            <a:bodyPr/>
            <a:lstStyle/>
            <a:p>
              <a:pPr defTabSz="1625885" fontAlgn="ctr">
                <a:defRPr/>
              </a:pPr>
              <a:endParaRPr lang="en-US" altLang="zh-CN" sz="2800" kern="0" dirty="0">
                <a:solidFill>
                  <a:sysClr val="windowText" lastClr="000000"/>
                </a:solidFill>
                <a:ea typeface="微软雅黑" pitchFamily="34" charset="-122"/>
              </a:endParaRPr>
            </a:p>
          </p:txBody>
        </p:sp>
      </p:grpSp>
      <p:pic>
        <p:nvPicPr>
          <p:cNvPr id="264" name="图片 263"/>
          <p:cNvPicPr>
            <a:picLocks noChangeAspect="1"/>
          </p:cNvPicPr>
          <p:nvPr/>
        </p:nvPicPr>
        <p:blipFill>
          <a:blip r:embed="rId9"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161936" y="5893039"/>
            <a:ext cx="320559" cy="377069"/>
          </a:xfrm>
          <a:prstGeom prst="rect">
            <a:avLst/>
          </a:prstGeom>
          <a:noFill/>
        </p:spPr>
      </p:pic>
      <p:sp>
        <p:nvSpPr>
          <p:cNvPr id="265" name="Freeform 125"/>
          <p:cNvSpPr>
            <a:spLocks noEditPoints="1"/>
          </p:cNvSpPr>
          <p:nvPr/>
        </p:nvSpPr>
        <p:spPr bwMode="auto">
          <a:xfrm>
            <a:off x="4642949" y="5967794"/>
            <a:ext cx="356800" cy="232040"/>
          </a:xfrm>
          <a:custGeom>
            <a:avLst/>
            <a:gdLst/>
            <a:ahLst/>
            <a:cxnLst>
              <a:cxn ang="0">
                <a:pos x="9798" y="138"/>
              </a:cxn>
              <a:cxn ang="0">
                <a:pos x="12052" y="967"/>
              </a:cxn>
              <a:cxn ang="0">
                <a:pos x="13938" y="2392"/>
              </a:cxn>
              <a:cxn ang="0">
                <a:pos x="15318" y="4278"/>
              </a:cxn>
              <a:cxn ang="0">
                <a:pos x="16146" y="6532"/>
              </a:cxn>
              <a:cxn ang="0">
                <a:pos x="16284" y="8878"/>
              </a:cxn>
              <a:cxn ang="0">
                <a:pos x="15778" y="11040"/>
              </a:cxn>
              <a:cxn ang="0">
                <a:pos x="1196" y="11546"/>
              </a:cxn>
              <a:cxn ang="0">
                <a:pos x="276" y="10350"/>
              </a:cxn>
              <a:cxn ang="0">
                <a:pos x="0" y="8142"/>
              </a:cxn>
              <a:cxn ang="0">
                <a:pos x="368" y="5750"/>
              </a:cxn>
              <a:cxn ang="0">
                <a:pos x="1380" y="3588"/>
              </a:cxn>
              <a:cxn ang="0">
                <a:pos x="2945" y="1840"/>
              </a:cxn>
              <a:cxn ang="0">
                <a:pos x="4968" y="644"/>
              </a:cxn>
              <a:cxn ang="0">
                <a:pos x="7314" y="46"/>
              </a:cxn>
              <a:cxn ang="0">
                <a:pos x="13432" y="8786"/>
              </a:cxn>
              <a:cxn ang="0">
                <a:pos x="14766" y="7084"/>
              </a:cxn>
              <a:cxn ang="0">
                <a:pos x="14306" y="5612"/>
              </a:cxn>
              <a:cxn ang="0">
                <a:pos x="13616" y="4278"/>
              </a:cxn>
              <a:cxn ang="0">
                <a:pos x="11500" y="4048"/>
              </a:cxn>
              <a:cxn ang="0">
                <a:pos x="11684" y="2484"/>
              </a:cxn>
              <a:cxn ang="0">
                <a:pos x="10304" y="1840"/>
              </a:cxn>
              <a:cxn ang="0">
                <a:pos x="8786" y="1518"/>
              </a:cxn>
              <a:cxn ang="0">
                <a:pos x="7636" y="1518"/>
              </a:cxn>
              <a:cxn ang="0">
                <a:pos x="6072" y="1794"/>
              </a:cxn>
              <a:cxn ang="0">
                <a:pos x="4692" y="2438"/>
              </a:cxn>
              <a:cxn ang="0">
                <a:pos x="4830" y="4002"/>
              </a:cxn>
              <a:cxn ang="0">
                <a:pos x="2760" y="4232"/>
              </a:cxn>
              <a:cxn ang="0">
                <a:pos x="2024" y="5520"/>
              </a:cxn>
              <a:cxn ang="0">
                <a:pos x="1564" y="7038"/>
              </a:cxn>
              <a:cxn ang="0">
                <a:pos x="2852" y="8694"/>
              </a:cxn>
              <a:cxn ang="0">
                <a:pos x="1748" y="10028"/>
              </a:cxn>
              <a:cxn ang="0">
                <a:pos x="14812" y="8786"/>
              </a:cxn>
              <a:cxn ang="0">
                <a:pos x="7314" y="6900"/>
              </a:cxn>
              <a:cxn ang="0">
                <a:pos x="6853" y="7406"/>
              </a:cxn>
              <a:cxn ang="0">
                <a:pos x="6716" y="8096"/>
              </a:cxn>
              <a:cxn ang="0">
                <a:pos x="6992" y="8970"/>
              </a:cxn>
              <a:cxn ang="0">
                <a:pos x="7636" y="9522"/>
              </a:cxn>
              <a:cxn ang="0">
                <a:pos x="8556" y="9614"/>
              </a:cxn>
              <a:cxn ang="0">
                <a:pos x="9338" y="9200"/>
              </a:cxn>
              <a:cxn ang="0">
                <a:pos x="9752" y="8418"/>
              </a:cxn>
              <a:cxn ang="0">
                <a:pos x="9706" y="7590"/>
              </a:cxn>
            </a:cxnLst>
            <a:rect l="0" t="0" r="r" b="b"/>
            <a:pathLst>
              <a:path w="16330" h="11546">
                <a:moveTo>
                  <a:pt x="8142" y="0"/>
                </a:moveTo>
                <a:lnTo>
                  <a:pt x="8970" y="46"/>
                </a:lnTo>
                <a:lnTo>
                  <a:pt x="9798" y="138"/>
                </a:lnTo>
                <a:lnTo>
                  <a:pt x="10580" y="368"/>
                </a:lnTo>
                <a:lnTo>
                  <a:pt x="11316" y="644"/>
                </a:lnTo>
                <a:lnTo>
                  <a:pt x="12052" y="967"/>
                </a:lnTo>
                <a:lnTo>
                  <a:pt x="12741" y="1380"/>
                </a:lnTo>
                <a:lnTo>
                  <a:pt x="13340" y="1840"/>
                </a:lnTo>
                <a:lnTo>
                  <a:pt x="13938" y="2392"/>
                </a:lnTo>
                <a:lnTo>
                  <a:pt x="14444" y="2944"/>
                </a:lnTo>
                <a:lnTo>
                  <a:pt x="14950" y="3588"/>
                </a:lnTo>
                <a:lnTo>
                  <a:pt x="15318" y="4278"/>
                </a:lnTo>
                <a:lnTo>
                  <a:pt x="15686" y="4968"/>
                </a:lnTo>
                <a:lnTo>
                  <a:pt x="15962" y="5750"/>
                </a:lnTo>
                <a:lnTo>
                  <a:pt x="16146" y="6532"/>
                </a:lnTo>
                <a:lnTo>
                  <a:pt x="16284" y="7314"/>
                </a:lnTo>
                <a:lnTo>
                  <a:pt x="16330" y="8142"/>
                </a:lnTo>
                <a:lnTo>
                  <a:pt x="16284" y="8878"/>
                </a:lnTo>
                <a:lnTo>
                  <a:pt x="16192" y="9614"/>
                </a:lnTo>
                <a:lnTo>
                  <a:pt x="16007" y="10350"/>
                </a:lnTo>
                <a:lnTo>
                  <a:pt x="15778" y="11040"/>
                </a:lnTo>
                <a:lnTo>
                  <a:pt x="15594" y="11546"/>
                </a:lnTo>
                <a:lnTo>
                  <a:pt x="15088" y="11546"/>
                </a:lnTo>
                <a:lnTo>
                  <a:pt x="1196" y="11546"/>
                </a:lnTo>
                <a:lnTo>
                  <a:pt x="690" y="11546"/>
                </a:lnTo>
                <a:lnTo>
                  <a:pt x="506" y="11040"/>
                </a:lnTo>
                <a:lnTo>
                  <a:pt x="276" y="10350"/>
                </a:lnTo>
                <a:lnTo>
                  <a:pt x="138" y="9614"/>
                </a:lnTo>
                <a:lnTo>
                  <a:pt x="0" y="8878"/>
                </a:lnTo>
                <a:lnTo>
                  <a:pt x="0" y="8142"/>
                </a:lnTo>
                <a:lnTo>
                  <a:pt x="0" y="7314"/>
                </a:lnTo>
                <a:lnTo>
                  <a:pt x="138" y="6532"/>
                </a:lnTo>
                <a:lnTo>
                  <a:pt x="368" y="5750"/>
                </a:lnTo>
                <a:lnTo>
                  <a:pt x="644" y="4968"/>
                </a:lnTo>
                <a:lnTo>
                  <a:pt x="966" y="4278"/>
                </a:lnTo>
                <a:lnTo>
                  <a:pt x="1380" y="3588"/>
                </a:lnTo>
                <a:lnTo>
                  <a:pt x="1840" y="2944"/>
                </a:lnTo>
                <a:lnTo>
                  <a:pt x="2392" y="2392"/>
                </a:lnTo>
                <a:lnTo>
                  <a:pt x="2945" y="1840"/>
                </a:lnTo>
                <a:lnTo>
                  <a:pt x="3589" y="1380"/>
                </a:lnTo>
                <a:lnTo>
                  <a:pt x="4278" y="967"/>
                </a:lnTo>
                <a:lnTo>
                  <a:pt x="4968" y="644"/>
                </a:lnTo>
                <a:lnTo>
                  <a:pt x="5704" y="368"/>
                </a:lnTo>
                <a:lnTo>
                  <a:pt x="6486" y="138"/>
                </a:lnTo>
                <a:lnTo>
                  <a:pt x="7314" y="46"/>
                </a:lnTo>
                <a:lnTo>
                  <a:pt x="8142" y="0"/>
                </a:lnTo>
                <a:close/>
                <a:moveTo>
                  <a:pt x="14812" y="8786"/>
                </a:moveTo>
                <a:lnTo>
                  <a:pt x="13432" y="8786"/>
                </a:lnTo>
                <a:lnTo>
                  <a:pt x="13432" y="7636"/>
                </a:lnTo>
                <a:lnTo>
                  <a:pt x="14812" y="7636"/>
                </a:lnTo>
                <a:lnTo>
                  <a:pt x="14766" y="7084"/>
                </a:lnTo>
                <a:lnTo>
                  <a:pt x="14628" y="6578"/>
                </a:lnTo>
                <a:lnTo>
                  <a:pt x="14490" y="6072"/>
                </a:lnTo>
                <a:lnTo>
                  <a:pt x="14306" y="5612"/>
                </a:lnTo>
                <a:lnTo>
                  <a:pt x="14122" y="5152"/>
                </a:lnTo>
                <a:lnTo>
                  <a:pt x="13892" y="4692"/>
                </a:lnTo>
                <a:lnTo>
                  <a:pt x="13616" y="4278"/>
                </a:lnTo>
                <a:lnTo>
                  <a:pt x="13294" y="3910"/>
                </a:lnTo>
                <a:lnTo>
                  <a:pt x="12328" y="4830"/>
                </a:lnTo>
                <a:lnTo>
                  <a:pt x="11500" y="4048"/>
                </a:lnTo>
                <a:lnTo>
                  <a:pt x="12466" y="3082"/>
                </a:lnTo>
                <a:lnTo>
                  <a:pt x="12098" y="2760"/>
                </a:lnTo>
                <a:lnTo>
                  <a:pt x="11684" y="2484"/>
                </a:lnTo>
                <a:lnTo>
                  <a:pt x="11224" y="2208"/>
                </a:lnTo>
                <a:lnTo>
                  <a:pt x="10764" y="2024"/>
                </a:lnTo>
                <a:lnTo>
                  <a:pt x="10304" y="1840"/>
                </a:lnTo>
                <a:lnTo>
                  <a:pt x="9798" y="1702"/>
                </a:lnTo>
                <a:lnTo>
                  <a:pt x="9292" y="1564"/>
                </a:lnTo>
                <a:lnTo>
                  <a:pt x="8786" y="1518"/>
                </a:lnTo>
                <a:lnTo>
                  <a:pt x="8786" y="2852"/>
                </a:lnTo>
                <a:lnTo>
                  <a:pt x="7636" y="2852"/>
                </a:lnTo>
                <a:lnTo>
                  <a:pt x="7636" y="1518"/>
                </a:lnTo>
                <a:lnTo>
                  <a:pt x="7084" y="1564"/>
                </a:lnTo>
                <a:lnTo>
                  <a:pt x="6578" y="1656"/>
                </a:lnTo>
                <a:lnTo>
                  <a:pt x="6072" y="1794"/>
                </a:lnTo>
                <a:lnTo>
                  <a:pt x="5612" y="1978"/>
                </a:lnTo>
                <a:lnTo>
                  <a:pt x="5152" y="2208"/>
                </a:lnTo>
                <a:lnTo>
                  <a:pt x="4692" y="2438"/>
                </a:lnTo>
                <a:lnTo>
                  <a:pt x="4278" y="2714"/>
                </a:lnTo>
                <a:lnTo>
                  <a:pt x="3864" y="3036"/>
                </a:lnTo>
                <a:lnTo>
                  <a:pt x="4830" y="4002"/>
                </a:lnTo>
                <a:lnTo>
                  <a:pt x="4048" y="4784"/>
                </a:lnTo>
                <a:lnTo>
                  <a:pt x="3082" y="3818"/>
                </a:lnTo>
                <a:lnTo>
                  <a:pt x="2760" y="4232"/>
                </a:lnTo>
                <a:lnTo>
                  <a:pt x="2484" y="4646"/>
                </a:lnTo>
                <a:lnTo>
                  <a:pt x="2208" y="5060"/>
                </a:lnTo>
                <a:lnTo>
                  <a:pt x="2024" y="5520"/>
                </a:lnTo>
                <a:lnTo>
                  <a:pt x="1840" y="6026"/>
                </a:lnTo>
                <a:lnTo>
                  <a:pt x="1656" y="6532"/>
                </a:lnTo>
                <a:lnTo>
                  <a:pt x="1564" y="7038"/>
                </a:lnTo>
                <a:lnTo>
                  <a:pt x="1518" y="7544"/>
                </a:lnTo>
                <a:lnTo>
                  <a:pt x="2852" y="7544"/>
                </a:lnTo>
                <a:lnTo>
                  <a:pt x="2852" y="8694"/>
                </a:lnTo>
                <a:lnTo>
                  <a:pt x="1472" y="8694"/>
                </a:lnTo>
                <a:lnTo>
                  <a:pt x="1564" y="9384"/>
                </a:lnTo>
                <a:lnTo>
                  <a:pt x="1748" y="10028"/>
                </a:lnTo>
                <a:lnTo>
                  <a:pt x="14582" y="10028"/>
                </a:lnTo>
                <a:lnTo>
                  <a:pt x="14720" y="9384"/>
                </a:lnTo>
                <a:lnTo>
                  <a:pt x="14812" y="8786"/>
                </a:lnTo>
                <a:close/>
                <a:moveTo>
                  <a:pt x="7728" y="6670"/>
                </a:moveTo>
                <a:lnTo>
                  <a:pt x="7498" y="6762"/>
                </a:lnTo>
                <a:lnTo>
                  <a:pt x="7314" y="6900"/>
                </a:lnTo>
                <a:lnTo>
                  <a:pt x="7130" y="7038"/>
                </a:lnTo>
                <a:lnTo>
                  <a:pt x="6992" y="7222"/>
                </a:lnTo>
                <a:lnTo>
                  <a:pt x="6853" y="7406"/>
                </a:lnTo>
                <a:lnTo>
                  <a:pt x="6808" y="7636"/>
                </a:lnTo>
                <a:lnTo>
                  <a:pt x="6716" y="7866"/>
                </a:lnTo>
                <a:lnTo>
                  <a:pt x="6716" y="8096"/>
                </a:lnTo>
                <a:lnTo>
                  <a:pt x="6762" y="8418"/>
                </a:lnTo>
                <a:lnTo>
                  <a:pt x="6853" y="8694"/>
                </a:lnTo>
                <a:lnTo>
                  <a:pt x="6992" y="8970"/>
                </a:lnTo>
                <a:lnTo>
                  <a:pt x="7176" y="9200"/>
                </a:lnTo>
                <a:lnTo>
                  <a:pt x="7406" y="9384"/>
                </a:lnTo>
                <a:lnTo>
                  <a:pt x="7636" y="9522"/>
                </a:lnTo>
                <a:lnTo>
                  <a:pt x="7958" y="9614"/>
                </a:lnTo>
                <a:lnTo>
                  <a:pt x="8234" y="9660"/>
                </a:lnTo>
                <a:lnTo>
                  <a:pt x="8556" y="9614"/>
                </a:lnTo>
                <a:lnTo>
                  <a:pt x="8832" y="9522"/>
                </a:lnTo>
                <a:lnTo>
                  <a:pt x="9108" y="9384"/>
                </a:lnTo>
                <a:lnTo>
                  <a:pt x="9338" y="9200"/>
                </a:lnTo>
                <a:lnTo>
                  <a:pt x="9522" y="8970"/>
                </a:lnTo>
                <a:lnTo>
                  <a:pt x="9660" y="8694"/>
                </a:lnTo>
                <a:lnTo>
                  <a:pt x="9752" y="8418"/>
                </a:lnTo>
                <a:lnTo>
                  <a:pt x="9798" y="8096"/>
                </a:lnTo>
                <a:lnTo>
                  <a:pt x="9752" y="7866"/>
                </a:lnTo>
                <a:lnTo>
                  <a:pt x="9706" y="7590"/>
                </a:lnTo>
                <a:lnTo>
                  <a:pt x="10902" y="2806"/>
                </a:lnTo>
                <a:lnTo>
                  <a:pt x="7728" y="6670"/>
                </a:lnTo>
                <a:close/>
              </a:path>
            </a:pathLst>
          </a:custGeom>
          <a:solidFill>
            <a:schemeClr val="tx1">
              <a:lumMod val="50000"/>
              <a:lumOff val="50000"/>
            </a:schemeClr>
          </a:solidFill>
          <a:ln w="9525">
            <a:solidFill>
              <a:srgbClr val="7F7F7F"/>
            </a:solidFill>
            <a:round/>
            <a:headEnd/>
            <a:tailEnd/>
          </a:ln>
        </p:spPr>
        <p:txBody>
          <a:bodyPr vert="horz" wrap="square" lIns="121920" tIns="60960" rIns="121920" bIns="60960" numCol="1" anchor="t" anchorCtr="0" compatLnSpc="1">
            <a:prstTxWarp prst="textNoShape">
              <a:avLst/>
            </a:prstTxWarp>
          </a:bodyPr>
          <a:lstStyle/>
          <a:p>
            <a:pPr fontAlgn="ctr"/>
            <a:endParaRPr lang="en-US" altLang="zh-CN" sz="2400">
              <a:solidFill>
                <a:srgbClr val="000000"/>
              </a:solidFill>
            </a:endParaRPr>
          </a:p>
        </p:txBody>
      </p:sp>
      <p:cxnSp>
        <p:nvCxnSpPr>
          <p:cNvPr id="266" name="肘形连接符 265"/>
          <p:cNvCxnSpPr/>
          <p:nvPr/>
        </p:nvCxnSpPr>
        <p:spPr bwMode="auto">
          <a:xfrm>
            <a:off x="4391394" y="5197394"/>
            <a:ext cx="466671" cy="450639"/>
          </a:xfrm>
          <a:prstGeom prst="bentConnector3">
            <a:avLst/>
          </a:prstGeom>
          <a:noFill/>
          <a:ln>
            <a:solidFill>
              <a:srgbClr val="0070C0"/>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267" name="组合 492"/>
          <p:cNvGrpSpPr/>
          <p:nvPr/>
        </p:nvGrpSpPr>
        <p:grpSpPr>
          <a:xfrm>
            <a:off x="613681" y="4781475"/>
            <a:ext cx="2684928" cy="1586667"/>
            <a:chOff x="580413" y="1166834"/>
            <a:chExt cx="2013696" cy="1190000"/>
          </a:xfrm>
        </p:grpSpPr>
        <p:sp>
          <p:nvSpPr>
            <p:cNvPr id="268" name="矩形 267"/>
            <p:cNvSpPr/>
            <p:nvPr/>
          </p:nvSpPr>
          <p:spPr>
            <a:xfrm>
              <a:off x="580413" y="1201102"/>
              <a:ext cx="2013696" cy="1152000"/>
            </a:xfrm>
            <a:prstGeom prst="rect">
              <a:avLst/>
            </a:prstGeom>
            <a:solidFill>
              <a:srgbClr val="CAE5F3"/>
            </a:solidFill>
            <a:ln>
              <a:solidFill>
                <a:srgbClr val="DCE6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cs typeface="Arial" panose="020B0604020202020204" pitchFamily="34" charset="0"/>
              </a:endParaRPr>
            </a:p>
          </p:txBody>
        </p:sp>
        <p:sp>
          <p:nvSpPr>
            <p:cNvPr id="269" name="圆角矩形 268"/>
            <p:cNvSpPr/>
            <p:nvPr/>
          </p:nvSpPr>
          <p:spPr>
            <a:xfrm>
              <a:off x="651864" y="2153520"/>
              <a:ext cx="1852910" cy="178098"/>
            </a:xfrm>
            <a:prstGeom prst="round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cs typeface="Arial" panose="020B0604020202020204" pitchFamily="34" charset="0"/>
              </a:endParaRPr>
            </a:p>
          </p:txBody>
        </p:sp>
        <p:sp>
          <p:nvSpPr>
            <p:cNvPr id="270" name="圆角矩形 269"/>
            <p:cNvSpPr/>
            <p:nvPr/>
          </p:nvSpPr>
          <p:spPr>
            <a:xfrm>
              <a:off x="637394" y="1332376"/>
              <a:ext cx="1347407" cy="721864"/>
            </a:xfrm>
            <a:prstGeom prst="round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cs typeface="Arial" panose="020B0604020202020204" pitchFamily="34" charset="0"/>
              </a:endParaRPr>
            </a:p>
          </p:txBody>
        </p:sp>
        <p:sp>
          <p:nvSpPr>
            <p:cNvPr id="271" name="AutoShape 17"/>
            <p:cNvSpPr>
              <a:spLocks noChangeArrowheads="1"/>
            </p:cNvSpPr>
            <p:nvPr/>
          </p:nvSpPr>
          <p:spPr bwMode="auto">
            <a:xfrm>
              <a:off x="701242" y="2168040"/>
              <a:ext cx="202142" cy="140160"/>
            </a:xfrm>
            <a:prstGeom prst="rect">
              <a:avLst/>
            </a:prstGeom>
            <a:solidFill>
              <a:srgbClr val="FCD5B5"/>
            </a:solidFill>
            <a:ln w="12700">
              <a:noFill/>
              <a:prstDash val="solid"/>
              <a:round/>
              <a:headEnd/>
              <a:tailEnd/>
            </a:ln>
            <a:effectLst/>
          </p:spPr>
          <p:txBody>
            <a:bodyPr wrap="square" lIns="0" tIns="0" rIns="0" bIns="0" anchor="ctr">
              <a:noAutofit/>
            </a:bodyPr>
            <a:lstStyle/>
            <a:p>
              <a:pPr algn="ctr" defTabSz="914133"/>
              <a:r>
                <a:rPr lang="en-US" altLang="zh-CN" sz="667" dirty="0">
                  <a:cs typeface="Arial" panose="020B0604020202020204" pitchFamily="34" charset="0"/>
                </a:rPr>
                <a:t>DI/DO</a:t>
              </a:r>
            </a:p>
          </p:txBody>
        </p:sp>
        <p:sp>
          <p:nvSpPr>
            <p:cNvPr id="272" name="文本框 33"/>
            <p:cNvSpPr txBox="1"/>
            <p:nvPr/>
          </p:nvSpPr>
          <p:spPr>
            <a:xfrm>
              <a:off x="734345" y="1439511"/>
              <a:ext cx="446843" cy="192409"/>
            </a:xfrm>
            <a:prstGeom prst="rect">
              <a:avLst/>
            </a:prstGeom>
            <a:solidFill>
              <a:srgbClr val="92D050"/>
            </a:solid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defRPr/>
              </a:pPr>
              <a:r>
                <a:rPr lang="en-US" altLang="zh-CN" sz="933" kern="0" baseline="30000" dirty="0">
                  <a:solidFill>
                    <a:srgbClr val="FFFFFF"/>
                  </a:solidFill>
                  <a:cs typeface="Arial" panose="020B0604020202020204" pitchFamily="34" charset="0"/>
                </a:rPr>
                <a:t> </a:t>
              </a:r>
              <a:r>
                <a:rPr lang="en-US" altLang="zh-CN" sz="1067" kern="0" baseline="30000" dirty="0">
                  <a:solidFill>
                    <a:srgbClr val="FFFFFF"/>
                  </a:solidFill>
                  <a:cs typeface="Arial" panose="020B0604020202020204" pitchFamily="34" charset="0"/>
                </a:rPr>
                <a:t>APP1</a:t>
              </a:r>
              <a:endParaRPr lang="en-US" altLang="zh-CN" sz="400" kern="0" dirty="0">
                <a:solidFill>
                  <a:srgbClr val="FFFFFF"/>
                </a:solidFill>
                <a:cs typeface="Arial" panose="020B0604020202020204" pitchFamily="34" charset="0"/>
              </a:endParaRPr>
            </a:p>
          </p:txBody>
        </p:sp>
        <p:sp>
          <p:nvSpPr>
            <p:cNvPr id="273" name="文本框 272"/>
            <p:cNvSpPr txBox="1"/>
            <p:nvPr/>
          </p:nvSpPr>
          <p:spPr>
            <a:xfrm>
              <a:off x="1273528" y="1388965"/>
              <a:ext cx="730212" cy="176923"/>
            </a:xfrm>
            <a:prstGeom prst="rect">
              <a:avLst/>
            </a:prstGeom>
            <a:noFill/>
          </p:spPr>
          <p:txBody>
            <a:bodyPr wrap="square" rtlCol="0">
              <a:spAutoFit/>
            </a:bodyPr>
            <a:lstStyle/>
            <a:p>
              <a:r>
                <a:rPr lang="en-US" altLang="zh-CN" sz="933" dirty="0">
                  <a:cs typeface="Arial" panose="020B0604020202020204" pitchFamily="34" charset="0"/>
                </a:rPr>
                <a:t>Container</a:t>
              </a:r>
              <a:endParaRPr lang="en-US" sz="667" dirty="0">
                <a:cs typeface="Arial" panose="020B0604020202020204" pitchFamily="34" charset="0"/>
              </a:endParaRPr>
            </a:p>
          </p:txBody>
        </p:sp>
        <p:sp>
          <p:nvSpPr>
            <p:cNvPr id="274" name="AutoShape 17"/>
            <p:cNvSpPr>
              <a:spLocks noChangeArrowheads="1"/>
            </p:cNvSpPr>
            <p:nvPr/>
          </p:nvSpPr>
          <p:spPr bwMode="auto">
            <a:xfrm>
              <a:off x="1906064" y="2116808"/>
              <a:ext cx="668579" cy="240026"/>
            </a:xfrm>
            <a:prstGeom prst="rect">
              <a:avLst/>
            </a:prstGeom>
            <a:noFill/>
            <a:ln w="12700">
              <a:noFill/>
              <a:prstDash val="solid"/>
              <a:round/>
              <a:headEnd/>
              <a:tailEnd/>
            </a:ln>
            <a:effectLst/>
          </p:spPr>
          <p:txBody>
            <a:bodyPr wrap="square" lIns="0" tIns="0" rIns="0" bIns="0" anchor="ctr">
              <a:noAutofit/>
            </a:bodyPr>
            <a:lstStyle/>
            <a:p>
              <a:pPr algn="ctr" defTabSz="914133"/>
              <a:r>
                <a:rPr lang="en-US" altLang="zh-CN" sz="800" dirty="0">
                  <a:cs typeface="Arial" panose="020B0604020202020204" pitchFamily="34" charset="0"/>
                </a:rPr>
                <a:t>Linux</a:t>
              </a:r>
              <a:r>
                <a:rPr lang="zh-CN" altLang="en-US" sz="800" dirty="0">
                  <a:cs typeface="Arial" panose="020B0604020202020204" pitchFamily="34" charset="0"/>
                </a:rPr>
                <a:t> </a:t>
              </a:r>
              <a:r>
                <a:rPr lang="en-US" altLang="zh-CN" sz="800" dirty="0">
                  <a:cs typeface="Arial" panose="020B0604020202020204" pitchFamily="34" charset="0"/>
                </a:rPr>
                <a:t>Kernel</a:t>
              </a:r>
              <a:endParaRPr lang="en-US" sz="800" dirty="0">
                <a:cs typeface="Arial" panose="020B0604020202020204" pitchFamily="34" charset="0"/>
              </a:endParaRPr>
            </a:p>
          </p:txBody>
        </p:sp>
        <p:sp>
          <p:nvSpPr>
            <p:cNvPr id="275" name="AutoShape 17"/>
            <p:cNvSpPr>
              <a:spLocks noChangeArrowheads="1"/>
            </p:cNvSpPr>
            <p:nvPr/>
          </p:nvSpPr>
          <p:spPr bwMode="auto">
            <a:xfrm>
              <a:off x="939824" y="2168040"/>
              <a:ext cx="202142" cy="140160"/>
            </a:xfrm>
            <a:prstGeom prst="rect">
              <a:avLst/>
            </a:prstGeom>
            <a:solidFill>
              <a:srgbClr val="FCD5B5"/>
            </a:solidFill>
            <a:ln w="12700">
              <a:noFill/>
              <a:prstDash val="solid"/>
              <a:round/>
              <a:headEnd/>
              <a:tailEnd/>
            </a:ln>
            <a:effectLst/>
          </p:spPr>
          <p:txBody>
            <a:bodyPr wrap="square" lIns="0" tIns="0" rIns="0" bIns="0" anchor="ctr">
              <a:noAutofit/>
            </a:bodyPr>
            <a:lstStyle/>
            <a:p>
              <a:pPr algn="ctr" defTabSz="914133"/>
              <a:r>
                <a:rPr lang="en-US" altLang="zh-CN" sz="667" dirty="0">
                  <a:cs typeface="Arial" panose="020B0604020202020204" pitchFamily="34" charset="0"/>
                </a:rPr>
                <a:t>RS485</a:t>
              </a:r>
            </a:p>
          </p:txBody>
        </p:sp>
        <p:sp>
          <p:nvSpPr>
            <p:cNvPr id="276" name="AutoShape 17"/>
            <p:cNvSpPr>
              <a:spLocks noChangeArrowheads="1"/>
            </p:cNvSpPr>
            <p:nvPr/>
          </p:nvSpPr>
          <p:spPr bwMode="auto">
            <a:xfrm>
              <a:off x="1194346" y="2168796"/>
              <a:ext cx="201281" cy="138648"/>
            </a:xfrm>
            <a:prstGeom prst="rect">
              <a:avLst/>
            </a:prstGeom>
            <a:solidFill>
              <a:srgbClr val="FCD5B5"/>
            </a:solidFill>
            <a:ln w="12700">
              <a:noFill/>
              <a:prstDash val="solid"/>
              <a:round/>
              <a:headEnd/>
              <a:tailEnd/>
            </a:ln>
            <a:effectLst/>
          </p:spPr>
          <p:txBody>
            <a:bodyPr wrap="square" lIns="0" tIns="0" rIns="0" bIns="0" anchor="ctr">
              <a:noAutofit/>
            </a:bodyPr>
            <a:lstStyle/>
            <a:p>
              <a:pPr algn="ctr" defTabSz="914133"/>
              <a:r>
                <a:rPr lang="en-US" altLang="zh-CN" sz="667" dirty="0">
                  <a:cs typeface="Arial" panose="020B0604020202020204" pitchFamily="34" charset="0"/>
                </a:rPr>
                <a:t>RS232</a:t>
              </a:r>
              <a:endParaRPr lang="en-US" altLang="zh-CN" sz="267" dirty="0">
                <a:cs typeface="Arial" panose="020B0604020202020204" pitchFamily="34" charset="0"/>
              </a:endParaRPr>
            </a:p>
          </p:txBody>
        </p:sp>
        <p:sp>
          <p:nvSpPr>
            <p:cNvPr id="277" name="AutoShape 17"/>
            <p:cNvSpPr>
              <a:spLocks noChangeArrowheads="1"/>
            </p:cNvSpPr>
            <p:nvPr/>
          </p:nvSpPr>
          <p:spPr bwMode="auto">
            <a:xfrm>
              <a:off x="1449719" y="2171707"/>
              <a:ext cx="187713" cy="132827"/>
            </a:xfrm>
            <a:prstGeom prst="rect">
              <a:avLst/>
            </a:prstGeom>
            <a:solidFill>
              <a:srgbClr val="FCD5B5"/>
            </a:solidFill>
            <a:ln w="12700">
              <a:noFill/>
              <a:prstDash val="solid"/>
              <a:round/>
              <a:headEnd/>
              <a:tailEnd/>
            </a:ln>
            <a:effectLst/>
          </p:spPr>
          <p:txBody>
            <a:bodyPr wrap="square" lIns="0" tIns="0" rIns="0" bIns="0" anchor="ctr">
              <a:noAutofit/>
            </a:bodyPr>
            <a:lstStyle/>
            <a:p>
              <a:pPr algn="ctr" defTabSz="914133"/>
              <a:r>
                <a:rPr lang="en-US" altLang="zh-CN" sz="667" dirty="0">
                  <a:cs typeface="Arial" panose="020B0604020202020204" pitchFamily="34" charset="0"/>
                </a:rPr>
                <a:t>RF</a:t>
              </a:r>
            </a:p>
          </p:txBody>
        </p:sp>
        <p:grpSp>
          <p:nvGrpSpPr>
            <p:cNvPr id="278" name="组合 503"/>
            <p:cNvGrpSpPr/>
            <p:nvPr/>
          </p:nvGrpSpPr>
          <p:grpSpPr>
            <a:xfrm>
              <a:off x="2188235" y="1334730"/>
              <a:ext cx="316541" cy="719181"/>
              <a:chOff x="5481699" y="1669244"/>
              <a:chExt cx="844326" cy="1918315"/>
            </a:xfrm>
          </p:grpSpPr>
          <p:sp>
            <p:nvSpPr>
              <p:cNvPr id="287" name="圆角矩形 286"/>
              <p:cNvSpPr/>
              <p:nvPr/>
            </p:nvSpPr>
            <p:spPr>
              <a:xfrm>
                <a:off x="5484115" y="1669244"/>
                <a:ext cx="841910" cy="1918315"/>
              </a:xfrm>
              <a:prstGeom prst="round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cs typeface="Arial" panose="020B0604020202020204" pitchFamily="34" charset="0"/>
                </a:endParaRPr>
              </a:p>
            </p:txBody>
          </p:sp>
          <p:sp>
            <p:nvSpPr>
              <p:cNvPr id="288" name="文本框 287"/>
              <p:cNvSpPr txBox="1"/>
              <p:nvPr/>
            </p:nvSpPr>
            <p:spPr>
              <a:xfrm>
                <a:off x="5481699" y="2125421"/>
                <a:ext cx="818455" cy="841731"/>
              </a:xfrm>
              <a:prstGeom prst="rect">
                <a:avLst/>
              </a:prstGeom>
              <a:noFill/>
            </p:spPr>
            <p:txBody>
              <a:bodyPr wrap="square" rtlCol="0">
                <a:spAutoFit/>
              </a:bodyPr>
              <a:lstStyle/>
              <a:p>
                <a:pPr algn="ctr"/>
                <a:r>
                  <a:rPr lang="en-US" sz="1067" dirty="0">
                    <a:cs typeface="Arial" panose="020B0604020202020204" pitchFamily="34" charset="0"/>
                  </a:rPr>
                  <a:t>VRP</a:t>
                </a:r>
              </a:p>
            </p:txBody>
          </p:sp>
        </p:grpSp>
        <p:sp>
          <p:nvSpPr>
            <p:cNvPr id="279" name="文本框 278"/>
            <p:cNvSpPr txBox="1"/>
            <p:nvPr/>
          </p:nvSpPr>
          <p:spPr>
            <a:xfrm>
              <a:off x="1716922" y="2114134"/>
              <a:ext cx="170181" cy="192409"/>
            </a:xfrm>
            <a:prstGeom prst="rect">
              <a:avLst/>
            </a:prstGeom>
            <a:noFill/>
          </p:spPr>
          <p:txBody>
            <a:bodyPr wrap="square" rtlCol="0">
              <a:spAutoFit/>
            </a:bodyPr>
            <a:lstStyle/>
            <a:p>
              <a:r>
                <a:rPr lang="en-US" sz="1067" dirty="0">
                  <a:cs typeface="Arial" panose="020B0604020202020204" pitchFamily="34" charset="0"/>
                </a:rPr>
                <a:t>…</a:t>
              </a:r>
            </a:p>
          </p:txBody>
        </p:sp>
        <p:cxnSp>
          <p:nvCxnSpPr>
            <p:cNvPr id="280" name="肘形连接符 279"/>
            <p:cNvCxnSpPr/>
            <p:nvPr/>
          </p:nvCxnSpPr>
          <p:spPr>
            <a:xfrm flipV="1">
              <a:off x="1931121" y="1806171"/>
              <a:ext cx="276908" cy="1"/>
            </a:xfrm>
            <a:prstGeom prst="bentConnector3">
              <a:avLst/>
            </a:prstGeom>
            <a:ln w="12700">
              <a:solidFill>
                <a:schemeClr val="tx1"/>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1033948" y="1166834"/>
              <a:ext cx="1332757" cy="176923"/>
            </a:xfrm>
            <a:prstGeom prst="rect">
              <a:avLst/>
            </a:prstGeom>
            <a:noFill/>
          </p:spPr>
          <p:txBody>
            <a:bodyPr wrap="square" rtlCol="0">
              <a:spAutoFit/>
            </a:bodyPr>
            <a:lstStyle/>
            <a:p>
              <a:r>
                <a:rPr lang="en-US" altLang="zh-CN" sz="933" dirty="0">
                  <a:solidFill>
                    <a:srgbClr val="00B0F0"/>
                  </a:solidFill>
                  <a:ea typeface="微软雅黑" panose="020B0503020204020204" pitchFamily="34" charset="-122"/>
                  <a:cs typeface="Arial" panose="020B0604020202020204" pitchFamily="34" charset="0"/>
                  <a:sym typeface="Gotham" panose="02000504050000020004" pitchFamily="2" charset="0"/>
                </a:rPr>
                <a:t>Edge Computing Gateway</a:t>
              </a:r>
              <a:endParaRPr lang="zh-CN" altLang="en-US" sz="933" dirty="0">
                <a:solidFill>
                  <a:srgbClr val="00B0F0"/>
                </a:solidFill>
                <a:ea typeface="微软雅黑" panose="020B0503020204020204" pitchFamily="34" charset="-122"/>
                <a:cs typeface="Arial" panose="020B0604020202020204" pitchFamily="34" charset="0"/>
                <a:sym typeface="Gotham" panose="02000504050000020004" pitchFamily="2" charset="0"/>
              </a:endParaRPr>
            </a:p>
          </p:txBody>
        </p:sp>
        <p:sp>
          <p:nvSpPr>
            <p:cNvPr id="282" name="文本框 33"/>
            <p:cNvSpPr txBox="1"/>
            <p:nvPr/>
          </p:nvSpPr>
          <p:spPr>
            <a:xfrm>
              <a:off x="719698" y="1818309"/>
              <a:ext cx="446843" cy="192409"/>
            </a:xfrm>
            <a:prstGeom prst="rect">
              <a:avLst/>
            </a:prstGeom>
            <a:solidFill>
              <a:srgbClr val="92D050"/>
            </a:solid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defRPr/>
              </a:pPr>
              <a:r>
                <a:rPr lang="en-US" altLang="zh-CN" sz="1067" kern="0" baseline="30000" dirty="0">
                  <a:solidFill>
                    <a:srgbClr val="FFFFFF"/>
                  </a:solidFill>
                  <a:cs typeface="Arial" panose="020B0604020202020204" pitchFamily="34" charset="0"/>
                </a:rPr>
                <a:t>APPn</a:t>
              </a:r>
              <a:endParaRPr lang="en-US" altLang="zh-CN" sz="400" kern="0" dirty="0">
                <a:solidFill>
                  <a:srgbClr val="FFFFFF"/>
                </a:solidFill>
                <a:cs typeface="Arial" panose="020B0604020202020204" pitchFamily="34" charset="0"/>
              </a:endParaRPr>
            </a:p>
          </p:txBody>
        </p:sp>
        <p:sp>
          <p:nvSpPr>
            <p:cNvPr id="283" name="文本框 282"/>
            <p:cNvSpPr txBox="1"/>
            <p:nvPr/>
          </p:nvSpPr>
          <p:spPr>
            <a:xfrm>
              <a:off x="854734" y="1608650"/>
              <a:ext cx="170181" cy="192409"/>
            </a:xfrm>
            <a:prstGeom prst="rect">
              <a:avLst/>
            </a:prstGeom>
            <a:noFill/>
          </p:spPr>
          <p:txBody>
            <a:bodyPr wrap="square" rtlCol="0">
              <a:spAutoFit/>
            </a:bodyPr>
            <a:lstStyle/>
            <a:p>
              <a:r>
                <a:rPr lang="en-US" sz="1067" dirty="0">
                  <a:cs typeface="Arial" panose="020B0604020202020204" pitchFamily="34" charset="0"/>
                </a:rPr>
                <a:t>…</a:t>
              </a:r>
            </a:p>
          </p:txBody>
        </p:sp>
        <p:cxnSp>
          <p:nvCxnSpPr>
            <p:cNvPr id="284" name="直接连接符 283"/>
            <p:cNvCxnSpPr/>
            <p:nvPr/>
          </p:nvCxnSpPr>
          <p:spPr>
            <a:xfrm>
              <a:off x="1300423" y="1653399"/>
              <a:ext cx="657121" cy="0"/>
            </a:xfrm>
            <a:prstGeom prst="line">
              <a:avLst/>
            </a:prstGeom>
            <a:ln w="25400">
              <a:solidFill>
                <a:srgbClr val="FCD5B5"/>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a:off x="1308921" y="1668808"/>
              <a:ext cx="634" cy="394448"/>
            </a:xfrm>
            <a:prstGeom prst="line">
              <a:avLst/>
            </a:prstGeom>
            <a:ln w="25400">
              <a:solidFill>
                <a:srgbClr val="FCD5B5"/>
              </a:solidFill>
            </a:ln>
          </p:spPr>
          <p:style>
            <a:lnRef idx="1">
              <a:schemeClr val="accent1"/>
            </a:lnRef>
            <a:fillRef idx="0">
              <a:schemeClr val="accent1"/>
            </a:fillRef>
            <a:effectRef idx="0">
              <a:schemeClr val="accent1"/>
            </a:effectRef>
            <a:fontRef idx="minor">
              <a:schemeClr val="tx1"/>
            </a:fontRef>
          </p:style>
        </p:cxnSp>
        <p:sp>
          <p:nvSpPr>
            <p:cNvPr id="286" name="文本框 285"/>
            <p:cNvSpPr txBox="1"/>
            <p:nvPr/>
          </p:nvSpPr>
          <p:spPr>
            <a:xfrm>
              <a:off x="1331150" y="1831130"/>
              <a:ext cx="598271" cy="176923"/>
            </a:xfrm>
            <a:prstGeom prst="rect">
              <a:avLst/>
            </a:prstGeom>
            <a:noFill/>
          </p:spPr>
          <p:txBody>
            <a:bodyPr wrap="square" rtlCol="0">
              <a:spAutoFit/>
            </a:bodyPr>
            <a:lstStyle/>
            <a:p>
              <a:r>
                <a:rPr lang="en-US" altLang="zh-CN" sz="933" dirty="0">
                  <a:cs typeface="Arial" panose="020B0604020202020204" pitchFamily="34" charset="0"/>
                </a:rPr>
                <a:t>eSDK</a:t>
              </a:r>
              <a:endParaRPr lang="en-US" sz="933" dirty="0">
                <a:cs typeface="Arial" panose="020B0604020202020204" pitchFamily="34" charset="0"/>
              </a:endParaRPr>
            </a:p>
          </p:txBody>
        </p:sp>
      </p:grpSp>
      <p:cxnSp>
        <p:nvCxnSpPr>
          <p:cNvPr id="289" name="直接箭头连接符 288"/>
          <p:cNvCxnSpPr/>
          <p:nvPr/>
        </p:nvCxnSpPr>
        <p:spPr bwMode="auto">
          <a:xfrm rot="5400000">
            <a:off x="1945421" y="5952618"/>
            <a:ext cx="240000" cy="0"/>
          </a:xfrm>
          <a:prstGeom prst="straightConnector1">
            <a:avLst/>
          </a:prstGeom>
          <a:noFill/>
          <a:ln>
            <a:solidFill>
              <a:schemeClr val="tx1"/>
            </a:solidFill>
            <a:headEnd type="arrow" w="sm" len="sm"/>
            <a:tailEnd type="arrow" w="sm" len="sm"/>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290" name="组合 263"/>
          <p:cNvGrpSpPr/>
          <p:nvPr/>
        </p:nvGrpSpPr>
        <p:grpSpPr>
          <a:xfrm>
            <a:off x="2353306" y="2297543"/>
            <a:ext cx="264215" cy="294204"/>
            <a:chOff x="784800" y="5611893"/>
            <a:chExt cx="488251" cy="867734"/>
          </a:xfrm>
        </p:grpSpPr>
        <p:sp>
          <p:nvSpPr>
            <p:cNvPr id="291" name="Freeform 777"/>
            <p:cNvSpPr>
              <a:spLocks/>
            </p:cNvSpPr>
            <p:nvPr/>
          </p:nvSpPr>
          <p:spPr bwMode="auto">
            <a:xfrm>
              <a:off x="1008174" y="6038010"/>
              <a:ext cx="118227" cy="250104"/>
            </a:xfrm>
            <a:custGeom>
              <a:avLst/>
              <a:gdLst/>
              <a:ahLst/>
              <a:cxnLst>
                <a:cxn ang="0">
                  <a:pos x="501" y="96"/>
                </a:cxn>
                <a:cxn ang="0">
                  <a:pos x="501" y="96"/>
                </a:cxn>
                <a:cxn ang="0">
                  <a:pos x="501" y="76"/>
                </a:cxn>
                <a:cxn ang="0">
                  <a:pos x="496" y="58"/>
                </a:cxn>
                <a:cxn ang="0">
                  <a:pos x="490" y="42"/>
                </a:cxn>
                <a:cxn ang="0">
                  <a:pos x="483" y="29"/>
                </a:cxn>
                <a:cxn ang="0">
                  <a:pos x="474" y="17"/>
                </a:cxn>
                <a:cxn ang="0">
                  <a:pos x="464" y="8"/>
                </a:cxn>
                <a:cxn ang="0">
                  <a:pos x="458" y="5"/>
                </a:cxn>
                <a:cxn ang="0">
                  <a:pos x="452" y="2"/>
                </a:cxn>
                <a:cxn ang="0">
                  <a:pos x="446" y="0"/>
                </a:cxn>
                <a:cxn ang="0">
                  <a:pos x="438" y="0"/>
                </a:cxn>
                <a:cxn ang="0">
                  <a:pos x="62" y="0"/>
                </a:cxn>
                <a:cxn ang="0">
                  <a:pos x="62" y="0"/>
                </a:cxn>
                <a:cxn ang="0">
                  <a:pos x="56" y="0"/>
                </a:cxn>
                <a:cxn ang="0">
                  <a:pos x="50" y="2"/>
                </a:cxn>
                <a:cxn ang="0">
                  <a:pos x="44" y="5"/>
                </a:cxn>
                <a:cxn ang="0">
                  <a:pos x="38" y="8"/>
                </a:cxn>
                <a:cxn ang="0">
                  <a:pos x="28" y="17"/>
                </a:cxn>
                <a:cxn ang="0">
                  <a:pos x="19" y="29"/>
                </a:cxn>
                <a:cxn ang="0">
                  <a:pos x="10" y="42"/>
                </a:cxn>
                <a:cxn ang="0">
                  <a:pos x="6" y="58"/>
                </a:cxn>
                <a:cxn ang="0">
                  <a:pos x="1" y="76"/>
                </a:cxn>
                <a:cxn ang="0">
                  <a:pos x="0" y="96"/>
                </a:cxn>
                <a:cxn ang="0">
                  <a:pos x="0" y="523"/>
                </a:cxn>
                <a:cxn ang="0">
                  <a:pos x="68" y="523"/>
                </a:cxn>
                <a:cxn ang="0">
                  <a:pos x="68" y="966"/>
                </a:cxn>
                <a:cxn ang="0">
                  <a:pos x="68" y="966"/>
                </a:cxn>
                <a:cxn ang="0">
                  <a:pos x="68" y="975"/>
                </a:cxn>
                <a:cxn ang="0">
                  <a:pos x="70" y="984"/>
                </a:cxn>
                <a:cxn ang="0">
                  <a:pos x="73" y="993"/>
                </a:cxn>
                <a:cxn ang="0">
                  <a:pos x="76" y="1002"/>
                </a:cxn>
                <a:cxn ang="0">
                  <a:pos x="84" y="1018"/>
                </a:cxn>
                <a:cxn ang="0">
                  <a:pos x="95" y="1032"/>
                </a:cxn>
                <a:cxn ang="0">
                  <a:pos x="110" y="1044"/>
                </a:cxn>
                <a:cxn ang="0">
                  <a:pos x="125" y="1053"/>
                </a:cxn>
                <a:cxn ang="0">
                  <a:pos x="134" y="1056"/>
                </a:cxn>
                <a:cxn ang="0">
                  <a:pos x="142" y="1057"/>
                </a:cxn>
                <a:cxn ang="0">
                  <a:pos x="151" y="1059"/>
                </a:cxn>
                <a:cxn ang="0">
                  <a:pos x="162" y="1060"/>
                </a:cxn>
                <a:cxn ang="0">
                  <a:pos x="340" y="1060"/>
                </a:cxn>
                <a:cxn ang="0">
                  <a:pos x="340" y="1060"/>
                </a:cxn>
                <a:cxn ang="0">
                  <a:pos x="349" y="1059"/>
                </a:cxn>
                <a:cxn ang="0">
                  <a:pos x="358" y="1057"/>
                </a:cxn>
                <a:cxn ang="0">
                  <a:pos x="367" y="1056"/>
                </a:cxn>
                <a:cxn ang="0">
                  <a:pos x="376" y="1053"/>
                </a:cxn>
                <a:cxn ang="0">
                  <a:pos x="392" y="1044"/>
                </a:cxn>
                <a:cxn ang="0">
                  <a:pos x="406" y="1032"/>
                </a:cxn>
                <a:cxn ang="0">
                  <a:pos x="418" y="1018"/>
                </a:cxn>
                <a:cxn ang="0">
                  <a:pos x="426" y="1002"/>
                </a:cxn>
                <a:cxn ang="0">
                  <a:pos x="429" y="993"/>
                </a:cxn>
                <a:cxn ang="0">
                  <a:pos x="431" y="984"/>
                </a:cxn>
                <a:cxn ang="0">
                  <a:pos x="432" y="975"/>
                </a:cxn>
                <a:cxn ang="0">
                  <a:pos x="434" y="966"/>
                </a:cxn>
                <a:cxn ang="0">
                  <a:pos x="434" y="523"/>
                </a:cxn>
                <a:cxn ang="0">
                  <a:pos x="501" y="523"/>
                </a:cxn>
                <a:cxn ang="0">
                  <a:pos x="501" y="96"/>
                </a:cxn>
              </a:cxnLst>
              <a:rect l="0" t="0" r="r" b="b"/>
              <a:pathLst>
                <a:path w="501" h="1060">
                  <a:moveTo>
                    <a:pt x="501" y="96"/>
                  </a:moveTo>
                  <a:lnTo>
                    <a:pt x="501" y="96"/>
                  </a:lnTo>
                  <a:lnTo>
                    <a:pt x="501" y="76"/>
                  </a:lnTo>
                  <a:lnTo>
                    <a:pt x="496" y="58"/>
                  </a:lnTo>
                  <a:lnTo>
                    <a:pt x="490" y="42"/>
                  </a:lnTo>
                  <a:lnTo>
                    <a:pt x="483" y="29"/>
                  </a:lnTo>
                  <a:lnTo>
                    <a:pt x="474" y="17"/>
                  </a:lnTo>
                  <a:lnTo>
                    <a:pt x="464" y="8"/>
                  </a:lnTo>
                  <a:lnTo>
                    <a:pt x="458" y="5"/>
                  </a:lnTo>
                  <a:lnTo>
                    <a:pt x="452" y="2"/>
                  </a:lnTo>
                  <a:lnTo>
                    <a:pt x="446" y="0"/>
                  </a:lnTo>
                  <a:lnTo>
                    <a:pt x="438" y="0"/>
                  </a:lnTo>
                  <a:lnTo>
                    <a:pt x="62" y="0"/>
                  </a:lnTo>
                  <a:lnTo>
                    <a:pt x="62" y="0"/>
                  </a:lnTo>
                  <a:lnTo>
                    <a:pt x="56" y="0"/>
                  </a:lnTo>
                  <a:lnTo>
                    <a:pt x="50" y="2"/>
                  </a:lnTo>
                  <a:lnTo>
                    <a:pt x="44" y="5"/>
                  </a:lnTo>
                  <a:lnTo>
                    <a:pt x="38" y="8"/>
                  </a:lnTo>
                  <a:lnTo>
                    <a:pt x="28" y="17"/>
                  </a:lnTo>
                  <a:lnTo>
                    <a:pt x="19" y="29"/>
                  </a:lnTo>
                  <a:lnTo>
                    <a:pt x="10" y="42"/>
                  </a:lnTo>
                  <a:lnTo>
                    <a:pt x="6" y="58"/>
                  </a:lnTo>
                  <a:lnTo>
                    <a:pt x="1" y="76"/>
                  </a:lnTo>
                  <a:lnTo>
                    <a:pt x="0" y="96"/>
                  </a:lnTo>
                  <a:lnTo>
                    <a:pt x="0" y="523"/>
                  </a:lnTo>
                  <a:lnTo>
                    <a:pt x="68" y="523"/>
                  </a:lnTo>
                  <a:lnTo>
                    <a:pt x="68" y="966"/>
                  </a:lnTo>
                  <a:lnTo>
                    <a:pt x="68" y="966"/>
                  </a:lnTo>
                  <a:lnTo>
                    <a:pt x="68" y="975"/>
                  </a:lnTo>
                  <a:lnTo>
                    <a:pt x="70" y="984"/>
                  </a:lnTo>
                  <a:lnTo>
                    <a:pt x="73" y="993"/>
                  </a:lnTo>
                  <a:lnTo>
                    <a:pt x="76" y="1002"/>
                  </a:lnTo>
                  <a:lnTo>
                    <a:pt x="84" y="1018"/>
                  </a:lnTo>
                  <a:lnTo>
                    <a:pt x="95" y="1032"/>
                  </a:lnTo>
                  <a:lnTo>
                    <a:pt x="110" y="1044"/>
                  </a:lnTo>
                  <a:lnTo>
                    <a:pt x="125" y="1053"/>
                  </a:lnTo>
                  <a:lnTo>
                    <a:pt x="134" y="1056"/>
                  </a:lnTo>
                  <a:lnTo>
                    <a:pt x="142" y="1057"/>
                  </a:lnTo>
                  <a:lnTo>
                    <a:pt x="151" y="1059"/>
                  </a:lnTo>
                  <a:lnTo>
                    <a:pt x="162" y="1060"/>
                  </a:lnTo>
                  <a:lnTo>
                    <a:pt x="340" y="1060"/>
                  </a:lnTo>
                  <a:lnTo>
                    <a:pt x="340" y="1060"/>
                  </a:lnTo>
                  <a:lnTo>
                    <a:pt x="349" y="1059"/>
                  </a:lnTo>
                  <a:lnTo>
                    <a:pt x="358" y="1057"/>
                  </a:lnTo>
                  <a:lnTo>
                    <a:pt x="367" y="1056"/>
                  </a:lnTo>
                  <a:lnTo>
                    <a:pt x="376" y="1053"/>
                  </a:lnTo>
                  <a:lnTo>
                    <a:pt x="392" y="1044"/>
                  </a:lnTo>
                  <a:lnTo>
                    <a:pt x="406" y="1032"/>
                  </a:lnTo>
                  <a:lnTo>
                    <a:pt x="418" y="1018"/>
                  </a:lnTo>
                  <a:lnTo>
                    <a:pt x="426" y="1002"/>
                  </a:lnTo>
                  <a:lnTo>
                    <a:pt x="429" y="993"/>
                  </a:lnTo>
                  <a:lnTo>
                    <a:pt x="431" y="984"/>
                  </a:lnTo>
                  <a:lnTo>
                    <a:pt x="432" y="975"/>
                  </a:lnTo>
                  <a:lnTo>
                    <a:pt x="434" y="966"/>
                  </a:lnTo>
                  <a:lnTo>
                    <a:pt x="434" y="523"/>
                  </a:lnTo>
                  <a:lnTo>
                    <a:pt x="501" y="523"/>
                  </a:lnTo>
                  <a:lnTo>
                    <a:pt x="501" y="96"/>
                  </a:lnTo>
                  <a:close/>
                </a:path>
              </a:pathLst>
            </a:custGeom>
            <a:noFill/>
            <a:ln w="6350">
              <a:solidFill>
                <a:schemeClr val="bg2"/>
              </a:solidFill>
              <a:round/>
              <a:headEnd/>
              <a:tailEnd/>
            </a:ln>
          </p:spPr>
          <p:txBody>
            <a:bodyPr vert="horz" wrap="square" lIns="468929" tIns="234465" rIns="468929" bIns="234465" numCol="1" anchor="t" anchorCtr="0" compatLnSpc="1">
              <a:prstTxWarp prst="textNoShape">
                <a:avLst/>
              </a:prstTxWarp>
            </a:bodyPr>
            <a:lstStyle/>
            <a:p>
              <a:pPr>
                <a:buClr>
                  <a:srgbClr val="CC9900"/>
                </a:buClr>
                <a:buFont typeface="Wingdings" pitchFamily="2" charset="2"/>
                <a:buChar char="n"/>
              </a:pPr>
              <a:endParaRPr lang="zh-CN" altLang="en-US" sz="10466" dirty="0">
                <a:solidFill>
                  <a:srgbClr val="000000"/>
                </a:solidFill>
                <a:cs typeface="Arial" panose="020B0604020202020204" pitchFamily="34" charset="0"/>
                <a:sym typeface="Arial" panose="020B0604020202020204" pitchFamily="34" charset="0"/>
              </a:endParaRPr>
            </a:p>
          </p:txBody>
        </p:sp>
        <p:grpSp>
          <p:nvGrpSpPr>
            <p:cNvPr id="292" name="组合 275"/>
            <p:cNvGrpSpPr/>
            <p:nvPr/>
          </p:nvGrpSpPr>
          <p:grpSpPr>
            <a:xfrm>
              <a:off x="784800" y="5611893"/>
              <a:ext cx="488251" cy="867734"/>
              <a:chOff x="784800" y="5611893"/>
              <a:chExt cx="488251" cy="867734"/>
            </a:xfrm>
          </p:grpSpPr>
          <p:sp>
            <p:nvSpPr>
              <p:cNvPr id="293" name="Freeform 774"/>
              <p:cNvSpPr>
                <a:spLocks/>
              </p:cNvSpPr>
              <p:nvPr/>
            </p:nvSpPr>
            <p:spPr bwMode="auto">
              <a:xfrm>
                <a:off x="926418" y="6025802"/>
                <a:ext cx="46819" cy="46718"/>
              </a:xfrm>
              <a:custGeom>
                <a:avLst/>
                <a:gdLst/>
                <a:ahLst/>
                <a:cxnLst>
                  <a:cxn ang="0">
                    <a:pos x="0" y="98"/>
                  </a:cxn>
                  <a:cxn ang="0">
                    <a:pos x="1" y="119"/>
                  </a:cxn>
                  <a:cxn ang="0">
                    <a:pos x="7" y="137"/>
                  </a:cxn>
                  <a:cxn ang="0">
                    <a:pos x="16" y="153"/>
                  </a:cxn>
                  <a:cxn ang="0">
                    <a:pos x="28" y="168"/>
                  </a:cxn>
                  <a:cxn ang="0">
                    <a:pos x="43" y="180"/>
                  </a:cxn>
                  <a:cxn ang="0">
                    <a:pos x="59" y="189"/>
                  </a:cxn>
                  <a:cxn ang="0">
                    <a:pos x="78" y="195"/>
                  </a:cxn>
                  <a:cxn ang="0">
                    <a:pos x="98" y="198"/>
                  </a:cxn>
                  <a:cxn ang="0">
                    <a:pos x="108" y="196"/>
                  </a:cxn>
                  <a:cxn ang="0">
                    <a:pos x="127" y="193"/>
                  </a:cxn>
                  <a:cxn ang="0">
                    <a:pos x="145" y="186"/>
                  </a:cxn>
                  <a:cxn ang="0">
                    <a:pos x="162" y="174"/>
                  </a:cxn>
                  <a:cxn ang="0">
                    <a:pos x="175" y="161"/>
                  </a:cxn>
                  <a:cxn ang="0">
                    <a:pos x="185" y="146"/>
                  </a:cxn>
                  <a:cxn ang="0">
                    <a:pos x="193" y="128"/>
                  </a:cxn>
                  <a:cxn ang="0">
                    <a:pos x="196" y="109"/>
                  </a:cxn>
                  <a:cxn ang="0">
                    <a:pos x="197" y="98"/>
                  </a:cxn>
                  <a:cxn ang="0">
                    <a:pos x="194" y="79"/>
                  </a:cxn>
                  <a:cxn ang="0">
                    <a:pos x="190" y="59"/>
                  </a:cxn>
                  <a:cxn ang="0">
                    <a:pos x="179" y="43"/>
                  </a:cxn>
                  <a:cxn ang="0">
                    <a:pos x="168" y="28"/>
                  </a:cxn>
                  <a:cxn ang="0">
                    <a:pos x="153" y="16"/>
                  </a:cxn>
                  <a:cxn ang="0">
                    <a:pos x="136" y="7"/>
                  </a:cxn>
                  <a:cxn ang="0">
                    <a:pos x="118" y="1"/>
                  </a:cxn>
                  <a:cxn ang="0">
                    <a:pos x="98" y="0"/>
                  </a:cxn>
                  <a:cxn ang="0">
                    <a:pos x="87" y="0"/>
                  </a:cxn>
                  <a:cxn ang="0">
                    <a:pos x="68" y="4"/>
                  </a:cxn>
                  <a:cxn ang="0">
                    <a:pos x="52" y="12"/>
                  </a:cxn>
                  <a:cxn ang="0">
                    <a:pos x="35" y="22"/>
                  </a:cxn>
                  <a:cxn ang="0">
                    <a:pos x="22" y="36"/>
                  </a:cxn>
                  <a:cxn ang="0">
                    <a:pos x="11" y="50"/>
                  </a:cxn>
                  <a:cxn ang="0">
                    <a:pos x="4" y="68"/>
                  </a:cxn>
                  <a:cxn ang="0">
                    <a:pos x="0" y="88"/>
                  </a:cxn>
                  <a:cxn ang="0">
                    <a:pos x="0" y="98"/>
                  </a:cxn>
                </a:cxnLst>
                <a:rect l="0" t="0" r="r" b="b"/>
                <a:pathLst>
                  <a:path w="197" h="198">
                    <a:moveTo>
                      <a:pt x="0" y="98"/>
                    </a:moveTo>
                    <a:lnTo>
                      <a:pt x="0" y="98"/>
                    </a:lnTo>
                    <a:lnTo>
                      <a:pt x="0" y="109"/>
                    </a:lnTo>
                    <a:lnTo>
                      <a:pt x="1" y="119"/>
                    </a:lnTo>
                    <a:lnTo>
                      <a:pt x="4" y="128"/>
                    </a:lnTo>
                    <a:lnTo>
                      <a:pt x="7" y="137"/>
                    </a:lnTo>
                    <a:lnTo>
                      <a:pt x="11" y="146"/>
                    </a:lnTo>
                    <a:lnTo>
                      <a:pt x="16" y="153"/>
                    </a:lnTo>
                    <a:lnTo>
                      <a:pt x="22" y="161"/>
                    </a:lnTo>
                    <a:lnTo>
                      <a:pt x="28" y="168"/>
                    </a:lnTo>
                    <a:lnTo>
                      <a:pt x="35" y="174"/>
                    </a:lnTo>
                    <a:lnTo>
                      <a:pt x="43" y="180"/>
                    </a:lnTo>
                    <a:lnTo>
                      <a:pt x="52" y="186"/>
                    </a:lnTo>
                    <a:lnTo>
                      <a:pt x="59" y="189"/>
                    </a:lnTo>
                    <a:lnTo>
                      <a:pt x="68" y="193"/>
                    </a:lnTo>
                    <a:lnTo>
                      <a:pt x="78" y="195"/>
                    </a:lnTo>
                    <a:lnTo>
                      <a:pt x="87" y="196"/>
                    </a:lnTo>
                    <a:lnTo>
                      <a:pt x="98" y="198"/>
                    </a:lnTo>
                    <a:lnTo>
                      <a:pt x="98" y="198"/>
                    </a:lnTo>
                    <a:lnTo>
                      <a:pt x="108" y="196"/>
                    </a:lnTo>
                    <a:lnTo>
                      <a:pt x="118" y="195"/>
                    </a:lnTo>
                    <a:lnTo>
                      <a:pt x="127" y="193"/>
                    </a:lnTo>
                    <a:lnTo>
                      <a:pt x="136" y="189"/>
                    </a:lnTo>
                    <a:lnTo>
                      <a:pt x="145" y="186"/>
                    </a:lnTo>
                    <a:lnTo>
                      <a:pt x="153" y="180"/>
                    </a:lnTo>
                    <a:lnTo>
                      <a:pt x="162" y="174"/>
                    </a:lnTo>
                    <a:lnTo>
                      <a:pt x="168" y="168"/>
                    </a:lnTo>
                    <a:lnTo>
                      <a:pt x="175" y="161"/>
                    </a:lnTo>
                    <a:lnTo>
                      <a:pt x="179" y="153"/>
                    </a:lnTo>
                    <a:lnTo>
                      <a:pt x="185" y="146"/>
                    </a:lnTo>
                    <a:lnTo>
                      <a:pt x="190" y="137"/>
                    </a:lnTo>
                    <a:lnTo>
                      <a:pt x="193" y="128"/>
                    </a:lnTo>
                    <a:lnTo>
                      <a:pt x="194" y="119"/>
                    </a:lnTo>
                    <a:lnTo>
                      <a:pt x="196" y="109"/>
                    </a:lnTo>
                    <a:lnTo>
                      <a:pt x="197" y="98"/>
                    </a:lnTo>
                    <a:lnTo>
                      <a:pt x="197" y="98"/>
                    </a:lnTo>
                    <a:lnTo>
                      <a:pt x="196" y="88"/>
                    </a:lnTo>
                    <a:lnTo>
                      <a:pt x="194" y="79"/>
                    </a:lnTo>
                    <a:lnTo>
                      <a:pt x="193" y="68"/>
                    </a:lnTo>
                    <a:lnTo>
                      <a:pt x="190" y="59"/>
                    </a:lnTo>
                    <a:lnTo>
                      <a:pt x="185" y="50"/>
                    </a:lnTo>
                    <a:lnTo>
                      <a:pt x="179" y="43"/>
                    </a:lnTo>
                    <a:lnTo>
                      <a:pt x="175" y="36"/>
                    </a:lnTo>
                    <a:lnTo>
                      <a:pt x="168" y="28"/>
                    </a:lnTo>
                    <a:lnTo>
                      <a:pt x="162" y="22"/>
                    </a:lnTo>
                    <a:lnTo>
                      <a:pt x="153" y="16"/>
                    </a:lnTo>
                    <a:lnTo>
                      <a:pt x="145" y="12"/>
                    </a:lnTo>
                    <a:lnTo>
                      <a:pt x="136" y="7"/>
                    </a:lnTo>
                    <a:lnTo>
                      <a:pt x="127" y="4"/>
                    </a:lnTo>
                    <a:lnTo>
                      <a:pt x="118" y="1"/>
                    </a:lnTo>
                    <a:lnTo>
                      <a:pt x="108" y="0"/>
                    </a:lnTo>
                    <a:lnTo>
                      <a:pt x="98" y="0"/>
                    </a:lnTo>
                    <a:lnTo>
                      <a:pt x="98" y="0"/>
                    </a:lnTo>
                    <a:lnTo>
                      <a:pt x="87" y="0"/>
                    </a:lnTo>
                    <a:lnTo>
                      <a:pt x="78" y="1"/>
                    </a:lnTo>
                    <a:lnTo>
                      <a:pt x="68" y="4"/>
                    </a:lnTo>
                    <a:lnTo>
                      <a:pt x="59" y="7"/>
                    </a:lnTo>
                    <a:lnTo>
                      <a:pt x="52" y="12"/>
                    </a:lnTo>
                    <a:lnTo>
                      <a:pt x="43" y="16"/>
                    </a:lnTo>
                    <a:lnTo>
                      <a:pt x="35" y="22"/>
                    </a:lnTo>
                    <a:lnTo>
                      <a:pt x="28" y="28"/>
                    </a:lnTo>
                    <a:lnTo>
                      <a:pt x="22" y="36"/>
                    </a:lnTo>
                    <a:lnTo>
                      <a:pt x="16" y="43"/>
                    </a:lnTo>
                    <a:lnTo>
                      <a:pt x="11" y="50"/>
                    </a:lnTo>
                    <a:lnTo>
                      <a:pt x="7" y="59"/>
                    </a:lnTo>
                    <a:lnTo>
                      <a:pt x="4" y="68"/>
                    </a:lnTo>
                    <a:lnTo>
                      <a:pt x="1" y="79"/>
                    </a:lnTo>
                    <a:lnTo>
                      <a:pt x="0" y="88"/>
                    </a:lnTo>
                    <a:lnTo>
                      <a:pt x="0" y="98"/>
                    </a:lnTo>
                    <a:lnTo>
                      <a:pt x="0" y="98"/>
                    </a:lnTo>
                    <a:close/>
                  </a:path>
                </a:pathLst>
              </a:custGeom>
              <a:noFill/>
              <a:ln w="6350">
                <a:solidFill>
                  <a:schemeClr val="bg2"/>
                </a:solidFill>
                <a:round/>
                <a:headEnd/>
                <a:tailEnd/>
              </a:ln>
            </p:spPr>
            <p:txBody>
              <a:bodyPr vert="horz" wrap="square" lIns="468929" tIns="234465" rIns="468929" bIns="234465" numCol="1" anchor="t" anchorCtr="0" compatLnSpc="1">
                <a:prstTxWarp prst="textNoShape">
                  <a:avLst/>
                </a:prstTxWarp>
              </a:bodyPr>
              <a:lstStyle/>
              <a:p>
                <a:pPr>
                  <a:buClr>
                    <a:srgbClr val="CC9900"/>
                  </a:buClr>
                  <a:buFont typeface="Wingdings" pitchFamily="2" charset="2"/>
                  <a:buChar char="n"/>
                </a:pPr>
                <a:endParaRPr lang="zh-CN" altLang="en-US" sz="12544" dirty="0">
                  <a:solidFill>
                    <a:srgbClr val="000000"/>
                  </a:solidFill>
                  <a:cs typeface="Arial" panose="020B0604020202020204" pitchFamily="34" charset="0"/>
                  <a:sym typeface="Arial" panose="020B0604020202020204" pitchFamily="34" charset="0"/>
                </a:endParaRPr>
              </a:p>
            </p:txBody>
          </p:sp>
          <p:sp>
            <p:nvSpPr>
              <p:cNvPr id="294" name="Freeform 775"/>
              <p:cNvSpPr>
                <a:spLocks/>
              </p:cNvSpPr>
              <p:nvPr/>
            </p:nvSpPr>
            <p:spPr bwMode="auto">
              <a:xfrm>
                <a:off x="898221" y="6078654"/>
                <a:ext cx="99311" cy="209993"/>
              </a:xfrm>
              <a:custGeom>
                <a:avLst/>
                <a:gdLst/>
                <a:ahLst/>
                <a:cxnLst>
                  <a:cxn ang="0">
                    <a:pos x="0" y="80"/>
                  </a:cxn>
                  <a:cxn ang="0">
                    <a:pos x="0" y="80"/>
                  </a:cxn>
                  <a:cxn ang="0">
                    <a:pos x="0" y="64"/>
                  </a:cxn>
                  <a:cxn ang="0">
                    <a:pos x="3" y="49"/>
                  </a:cxn>
                  <a:cxn ang="0">
                    <a:pos x="9" y="36"/>
                  </a:cxn>
                  <a:cxn ang="0">
                    <a:pos x="15" y="24"/>
                  </a:cxn>
                  <a:cxn ang="0">
                    <a:pos x="22" y="14"/>
                  </a:cxn>
                  <a:cxn ang="0">
                    <a:pos x="31" y="6"/>
                  </a:cxn>
                  <a:cxn ang="0">
                    <a:pos x="42" y="2"/>
                  </a:cxn>
                  <a:cxn ang="0">
                    <a:pos x="52" y="0"/>
                  </a:cxn>
                  <a:cxn ang="0">
                    <a:pos x="369" y="0"/>
                  </a:cxn>
                  <a:cxn ang="0">
                    <a:pos x="369" y="0"/>
                  </a:cxn>
                  <a:cxn ang="0">
                    <a:pos x="379" y="2"/>
                  </a:cxn>
                  <a:cxn ang="0">
                    <a:pos x="388" y="6"/>
                  </a:cxn>
                  <a:cxn ang="0">
                    <a:pos x="397" y="14"/>
                  </a:cxn>
                  <a:cxn ang="0">
                    <a:pos x="406" y="24"/>
                  </a:cxn>
                  <a:cxn ang="0">
                    <a:pos x="412" y="36"/>
                  </a:cxn>
                  <a:cxn ang="0">
                    <a:pos x="416" y="49"/>
                  </a:cxn>
                  <a:cxn ang="0">
                    <a:pos x="419" y="64"/>
                  </a:cxn>
                  <a:cxn ang="0">
                    <a:pos x="421" y="80"/>
                  </a:cxn>
                  <a:cxn ang="0">
                    <a:pos x="421" y="439"/>
                  </a:cxn>
                  <a:cxn ang="0">
                    <a:pos x="363" y="439"/>
                  </a:cxn>
                  <a:cxn ang="0">
                    <a:pos x="363" y="811"/>
                  </a:cxn>
                  <a:cxn ang="0">
                    <a:pos x="363" y="811"/>
                  </a:cxn>
                  <a:cxn ang="0">
                    <a:pos x="361" y="828"/>
                  </a:cxn>
                  <a:cxn ang="0">
                    <a:pos x="357" y="842"/>
                  </a:cxn>
                  <a:cxn ang="0">
                    <a:pos x="349" y="856"/>
                  </a:cxn>
                  <a:cxn ang="0">
                    <a:pos x="341" y="868"/>
                  </a:cxn>
                  <a:cxn ang="0">
                    <a:pos x="329" y="877"/>
                  </a:cxn>
                  <a:cxn ang="0">
                    <a:pos x="315" y="884"/>
                  </a:cxn>
                  <a:cxn ang="0">
                    <a:pos x="300" y="889"/>
                  </a:cxn>
                  <a:cxn ang="0">
                    <a:pos x="286" y="890"/>
                  </a:cxn>
                  <a:cxn ang="0">
                    <a:pos x="135" y="890"/>
                  </a:cxn>
                  <a:cxn ang="0">
                    <a:pos x="135" y="890"/>
                  </a:cxn>
                  <a:cxn ang="0">
                    <a:pos x="119" y="889"/>
                  </a:cxn>
                  <a:cxn ang="0">
                    <a:pos x="104" y="884"/>
                  </a:cxn>
                  <a:cxn ang="0">
                    <a:pos x="91" y="877"/>
                  </a:cxn>
                  <a:cxn ang="0">
                    <a:pos x="80" y="868"/>
                  </a:cxn>
                  <a:cxn ang="0">
                    <a:pos x="70" y="856"/>
                  </a:cxn>
                  <a:cxn ang="0">
                    <a:pos x="62" y="842"/>
                  </a:cxn>
                  <a:cxn ang="0">
                    <a:pos x="58" y="828"/>
                  </a:cxn>
                  <a:cxn ang="0">
                    <a:pos x="57" y="811"/>
                  </a:cxn>
                  <a:cxn ang="0">
                    <a:pos x="57" y="439"/>
                  </a:cxn>
                  <a:cxn ang="0">
                    <a:pos x="0" y="439"/>
                  </a:cxn>
                  <a:cxn ang="0">
                    <a:pos x="0" y="80"/>
                  </a:cxn>
                </a:cxnLst>
                <a:rect l="0" t="0" r="r" b="b"/>
                <a:pathLst>
                  <a:path w="421" h="890">
                    <a:moveTo>
                      <a:pt x="0" y="80"/>
                    </a:moveTo>
                    <a:lnTo>
                      <a:pt x="0" y="80"/>
                    </a:lnTo>
                    <a:lnTo>
                      <a:pt x="0" y="64"/>
                    </a:lnTo>
                    <a:lnTo>
                      <a:pt x="3" y="49"/>
                    </a:lnTo>
                    <a:lnTo>
                      <a:pt x="9" y="36"/>
                    </a:lnTo>
                    <a:lnTo>
                      <a:pt x="15" y="24"/>
                    </a:lnTo>
                    <a:lnTo>
                      <a:pt x="22" y="14"/>
                    </a:lnTo>
                    <a:lnTo>
                      <a:pt x="31" y="6"/>
                    </a:lnTo>
                    <a:lnTo>
                      <a:pt x="42" y="2"/>
                    </a:lnTo>
                    <a:lnTo>
                      <a:pt x="52" y="0"/>
                    </a:lnTo>
                    <a:lnTo>
                      <a:pt x="369" y="0"/>
                    </a:lnTo>
                    <a:lnTo>
                      <a:pt x="369" y="0"/>
                    </a:lnTo>
                    <a:lnTo>
                      <a:pt x="379" y="2"/>
                    </a:lnTo>
                    <a:lnTo>
                      <a:pt x="388" y="6"/>
                    </a:lnTo>
                    <a:lnTo>
                      <a:pt x="397" y="14"/>
                    </a:lnTo>
                    <a:lnTo>
                      <a:pt x="406" y="24"/>
                    </a:lnTo>
                    <a:lnTo>
                      <a:pt x="412" y="36"/>
                    </a:lnTo>
                    <a:lnTo>
                      <a:pt x="416" y="49"/>
                    </a:lnTo>
                    <a:lnTo>
                      <a:pt x="419" y="64"/>
                    </a:lnTo>
                    <a:lnTo>
                      <a:pt x="421" y="80"/>
                    </a:lnTo>
                    <a:lnTo>
                      <a:pt x="421" y="439"/>
                    </a:lnTo>
                    <a:lnTo>
                      <a:pt x="363" y="439"/>
                    </a:lnTo>
                    <a:lnTo>
                      <a:pt x="363" y="811"/>
                    </a:lnTo>
                    <a:lnTo>
                      <a:pt x="363" y="811"/>
                    </a:lnTo>
                    <a:lnTo>
                      <a:pt x="361" y="828"/>
                    </a:lnTo>
                    <a:lnTo>
                      <a:pt x="357" y="842"/>
                    </a:lnTo>
                    <a:lnTo>
                      <a:pt x="349" y="856"/>
                    </a:lnTo>
                    <a:lnTo>
                      <a:pt x="341" y="868"/>
                    </a:lnTo>
                    <a:lnTo>
                      <a:pt x="329" y="877"/>
                    </a:lnTo>
                    <a:lnTo>
                      <a:pt x="315" y="884"/>
                    </a:lnTo>
                    <a:lnTo>
                      <a:pt x="300" y="889"/>
                    </a:lnTo>
                    <a:lnTo>
                      <a:pt x="286" y="890"/>
                    </a:lnTo>
                    <a:lnTo>
                      <a:pt x="135" y="890"/>
                    </a:lnTo>
                    <a:lnTo>
                      <a:pt x="135" y="890"/>
                    </a:lnTo>
                    <a:lnTo>
                      <a:pt x="119" y="889"/>
                    </a:lnTo>
                    <a:lnTo>
                      <a:pt x="104" y="884"/>
                    </a:lnTo>
                    <a:lnTo>
                      <a:pt x="91" y="877"/>
                    </a:lnTo>
                    <a:lnTo>
                      <a:pt x="80" y="868"/>
                    </a:lnTo>
                    <a:lnTo>
                      <a:pt x="70" y="856"/>
                    </a:lnTo>
                    <a:lnTo>
                      <a:pt x="62" y="842"/>
                    </a:lnTo>
                    <a:lnTo>
                      <a:pt x="58" y="828"/>
                    </a:lnTo>
                    <a:lnTo>
                      <a:pt x="57" y="811"/>
                    </a:lnTo>
                    <a:lnTo>
                      <a:pt x="57" y="439"/>
                    </a:lnTo>
                    <a:lnTo>
                      <a:pt x="0" y="439"/>
                    </a:lnTo>
                    <a:lnTo>
                      <a:pt x="0" y="80"/>
                    </a:lnTo>
                    <a:close/>
                  </a:path>
                </a:pathLst>
              </a:custGeom>
              <a:noFill/>
              <a:ln w="6350">
                <a:solidFill>
                  <a:schemeClr val="bg2"/>
                </a:solidFill>
                <a:round/>
                <a:headEnd/>
                <a:tailEnd/>
              </a:ln>
            </p:spPr>
            <p:txBody>
              <a:bodyPr vert="horz" wrap="square" lIns="468929" tIns="234465" rIns="468929" bIns="234465" numCol="1" anchor="t" anchorCtr="0" compatLnSpc="1">
                <a:prstTxWarp prst="textNoShape">
                  <a:avLst/>
                </a:prstTxWarp>
              </a:bodyPr>
              <a:lstStyle/>
              <a:p>
                <a:pPr>
                  <a:buClr>
                    <a:srgbClr val="CC9900"/>
                  </a:buClr>
                  <a:buFont typeface="Wingdings" pitchFamily="2" charset="2"/>
                  <a:buChar char="n"/>
                </a:pPr>
                <a:endParaRPr lang="zh-CN" altLang="en-US" sz="12544" dirty="0">
                  <a:solidFill>
                    <a:srgbClr val="000000"/>
                  </a:solidFill>
                  <a:cs typeface="Arial" panose="020B0604020202020204" pitchFamily="34" charset="0"/>
                  <a:sym typeface="Arial" panose="020B0604020202020204" pitchFamily="34" charset="0"/>
                </a:endParaRPr>
              </a:p>
            </p:txBody>
          </p:sp>
          <p:sp>
            <p:nvSpPr>
              <p:cNvPr id="295" name="Freeform 776"/>
              <p:cNvSpPr>
                <a:spLocks/>
              </p:cNvSpPr>
              <p:nvPr/>
            </p:nvSpPr>
            <p:spPr bwMode="auto">
              <a:xfrm>
                <a:off x="1039859" y="5975248"/>
                <a:ext cx="55331" cy="55684"/>
              </a:xfrm>
              <a:custGeom>
                <a:avLst/>
                <a:gdLst/>
                <a:ahLst/>
                <a:cxnLst>
                  <a:cxn ang="0">
                    <a:pos x="234" y="118"/>
                  </a:cxn>
                  <a:cxn ang="0">
                    <a:pos x="231" y="141"/>
                  </a:cxn>
                  <a:cxn ang="0">
                    <a:pos x="226" y="164"/>
                  </a:cxn>
                  <a:cxn ang="0">
                    <a:pos x="214" y="183"/>
                  </a:cxn>
                  <a:cxn ang="0">
                    <a:pos x="200" y="201"/>
                  </a:cxn>
                  <a:cxn ang="0">
                    <a:pos x="182" y="216"/>
                  </a:cxn>
                  <a:cxn ang="0">
                    <a:pos x="163" y="226"/>
                  </a:cxn>
                  <a:cxn ang="0">
                    <a:pos x="141" y="234"/>
                  </a:cxn>
                  <a:cxn ang="0">
                    <a:pos x="117" y="235"/>
                  </a:cxn>
                  <a:cxn ang="0">
                    <a:pos x="105" y="235"/>
                  </a:cxn>
                  <a:cxn ang="0">
                    <a:pos x="81" y="231"/>
                  </a:cxn>
                  <a:cxn ang="0">
                    <a:pos x="60" y="222"/>
                  </a:cxn>
                  <a:cxn ang="0">
                    <a:pos x="41" y="208"/>
                  </a:cxn>
                  <a:cxn ang="0">
                    <a:pos x="26" y="192"/>
                  </a:cxn>
                  <a:cxn ang="0">
                    <a:pos x="13" y="174"/>
                  </a:cxn>
                  <a:cxn ang="0">
                    <a:pos x="4" y="153"/>
                  </a:cxn>
                  <a:cxn ang="0">
                    <a:pos x="0" y="129"/>
                  </a:cxn>
                  <a:cxn ang="0">
                    <a:pos x="0" y="118"/>
                  </a:cxn>
                  <a:cxn ang="0">
                    <a:pos x="1" y="94"/>
                  </a:cxn>
                  <a:cxn ang="0">
                    <a:pos x="8" y="71"/>
                  </a:cxn>
                  <a:cxn ang="0">
                    <a:pos x="19" y="52"/>
                  </a:cxn>
                  <a:cxn ang="0">
                    <a:pos x="34" y="34"/>
                  </a:cxn>
                  <a:cxn ang="0">
                    <a:pos x="52" y="19"/>
                  </a:cxn>
                  <a:cxn ang="0">
                    <a:pos x="71" y="9"/>
                  </a:cxn>
                  <a:cxn ang="0">
                    <a:pos x="93" y="3"/>
                  </a:cxn>
                  <a:cxn ang="0">
                    <a:pos x="117" y="0"/>
                  </a:cxn>
                  <a:cxn ang="0">
                    <a:pos x="129" y="0"/>
                  </a:cxn>
                  <a:cxn ang="0">
                    <a:pos x="151" y="4"/>
                  </a:cxn>
                  <a:cxn ang="0">
                    <a:pos x="174" y="13"/>
                  </a:cxn>
                  <a:cxn ang="0">
                    <a:pos x="191" y="27"/>
                  </a:cxn>
                  <a:cxn ang="0">
                    <a:pos x="208" y="43"/>
                  </a:cxn>
                  <a:cxn ang="0">
                    <a:pos x="220" y="61"/>
                  </a:cxn>
                  <a:cxn ang="0">
                    <a:pos x="229" y="83"/>
                  </a:cxn>
                  <a:cxn ang="0">
                    <a:pos x="234" y="106"/>
                  </a:cxn>
                  <a:cxn ang="0">
                    <a:pos x="234" y="118"/>
                  </a:cxn>
                </a:cxnLst>
                <a:rect l="0" t="0" r="r" b="b"/>
                <a:pathLst>
                  <a:path w="234" h="235">
                    <a:moveTo>
                      <a:pt x="234" y="118"/>
                    </a:moveTo>
                    <a:lnTo>
                      <a:pt x="234" y="118"/>
                    </a:lnTo>
                    <a:lnTo>
                      <a:pt x="234" y="129"/>
                    </a:lnTo>
                    <a:lnTo>
                      <a:pt x="231" y="141"/>
                    </a:lnTo>
                    <a:lnTo>
                      <a:pt x="229" y="153"/>
                    </a:lnTo>
                    <a:lnTo>
                      <a:pt x="226" y="164"/>
                    </a:lnTo>
                    <a:lnTo>
                      <a:pt x="220" y="174"/>
                    </a:lnTo>
                    <a:lnTo>
                      <a:pt x="214" y="183"/>
                    </a:lnTo>
                    <a:lnTo>
                      <a:pt x="208" y="192"/>
                    </a:lnTo>
                    <a:lnTo>
                      <a:pt x="200" y="201"/>
                    </a:lnTo>
                    <a:lnTo>
                      <a:pt x="191" y="208"/>
                    </a:lnTo>
                    <a:lnTo>
                      <a:pt x="182" y="216"/>
                    </a:lnTo>
                    <a:lnTo>
                      <a:pt x="174" y="222"/>
                    </a:lnTo>
                    <a:lnTo>
                      <a:pt x="163" y="226"/>
                    </a:lnTo>
                    <a:lnTo>
                      <a:pt x="151" y="231"/>
                    </a:lnTo>
                    <a:lnTo>
                      <a:pt x="141" y="234"/>
                    </a:lnTo>
                    <a:lnTo>
                      <a:pt x="129" y="235"/>
                    </a:lnTo>
                    <a:lnTo>
                      <a:pt x="117" y="235"/>
                    </a:lnTo>
                    <a:lnTo>
                      <a:pt x="117" y="235"/>
                    </a:lnTo>
                    <a:lnTo>
                      <a:pt x="105" y="235"/>
                    </a:lnTo>
                    <a:lnTo>
                      <a:pt x="93" y="234"/>
                    </a:lnTo>
                    <a:lnTo>
                      <a:pt x="81" y="231"/>
                    </a:lnTo>
                    <a:lnTo>
                      <a:pt x="71" y="226"/>
                    </a:lnTo>
                    <a:lnTo>
                      <a:pt x="60" y="222"/>
                    </a:lnTo>
                    <a:lnTo>
                      <a:pt x="52" y="216"/>
                    </a:lnTo>
                    <a:lnTo>
                      <a:pt x="41" y="208"/>
                    </a:lnTo>
                    <a:lnTo>
                      <a:pt x="34" y="201"/>
                    </a:lnTo>
                    <a:lnTo>
                      <a:pt x="26" y="192"/>
                    </a:lnTo>
                    <a:lnTo>
                      <a:pt x="19" y="183"/>
                    </a:lnTo>
                    <a:lnTo>
                      <a:pt x="13" y="174"/>
                    </a:lnTo>
                    <a:lnTo>
                      <a:pt x="8" y="164"/>
                    </a:lnTo>
                    <a:lnTo>
                      <a:pt x="4" y="153"/>
                    </a:lnTo>
                    <a:lnTo>
                      <a:pt x="1" y="141"/>
                    </a:lnTo>
                    <a:lnTo>
                      <a:pt x="0" y="129"/>
                    </a:lnTo>
                    <a:lnTo>
                      <a:pt x="0" y="118"/>
                    </a:lnTo>
                    <a:lnTo>
                      <a:pt x="0" y="118"/>
                    </a:lnTo>
                    <a:lnTo>
                      <a:pt x="0" y="106"/>
                    </a:lnTo>
                    <a:lnTo>
                      <a:pt x="1" y="94"/>
                    </a:lnTo>
                    <a:lnTo>
                      <a:pt x="4" y="83"/>
                    </a:lnTo>
                    <a:lnTo>
                      <a:pt x="8" y="71"/>
                    </a:lnTo>
                    <a:lnTo>
                      <a:pt x="13" y="61"/>
                    </a:lnTo>
                    <a:lnTo>
                      <a:pt x="19" y="52"/>
                    </a:lnTo>
                    <a:lnTo>
                      <a:pt x="26" y="43"/>
                    </a:lnTo>
                    <a:lnTo>
                      <a:pt x="34" y="34"/>
                    </a:lnTo>
                    <a:lnTo>
                      <a:pt x="41" y="27"/>
                    </a:lnTo>
                    <a:lnTo>
                      <a:pt x="52" y="19"/>
                    </a:lnTo>
                    <a:lnTo>
                      <a:pt x="60" y="13"/>
                    </a:lnTo>
                    <a:lnTo>
                      <a:pt x="71" y="9"/>
                    </a:lnTo>
                    <a:lnTo>
                      <a:pt x="81" y="4"/>
                    </a:lnTo>
                    <a:lnTo>
                      <a:pt x="93" y="3"/>
                    </a:lnTo>
                    <a:lnTo>
                      <a:pt x="105" y="0"/>
                    </a:lnTo>
                    <a:lnTo>
                      <a:pt x="117" y="0"/>
                    </a:lnTo>
                    <a:lnTo>
                      <a:pt x="117" y="0"/>
                    </a:lnTo>
                    <a:lnTo>
                      <a:pt x="129" y="0"/>
                    </a:lnTo>
                    <a:lnTo>
                      <a:pt x="141" y="3"/>
                    </a:lnTo>
                    <a:lnTo>
                      <a:pt x="151" y="4"/>
                    </a:lnTo>
                    <a:lnTo>
                      <a:pt x="163" y="9"/>
                    </a:lnTo>
                    <a:lnTo>
                      <a:pt x="174" y="13"/>
                    </a:lnTo>
                    <a:lnTo>
                      <a:pt x="182" y="19"/>
                    </a:lnTo>
                    <a:lnTo>
                      <a:pt x="191" y="27"/>
                    </a:lnTo>
                    <a:lnTo>
                      <a:pt x="200" y="34"/>
                    </a:lnTo>
                    <a:lnTo>
                      <a:pt x="208" y="43"/>
                    </a:lnTo>
                    <a:lnTo>
                      <a:pt x="214" y="52"/>
                    </a:lnTo>
                    <a:lnTo>
                      <a:pt x="220" y="61"/>
                    </a:lnTo>
                    <a:lnTo>
                      <a:pt x="226" y="71"/>
                    </a:lnTo>
                    <a:lnTo>
                      <a:pt x="229" y="83"/>
                    </a:lnTo>
                    <a:lnTo>
                      <a:pt x="231" y="94"/>
                    </a:lnTo>
                    <a:lnTo>
                      <a:pt x="234" y="106"/>
                    </a:lnTo>
                    <a:lnTo>
                      <a:pt x="234" y="118"/>
                    </a:lnTo>
                    <a:lnTo>
                      <a:pt x="234" y="118"/>
                    </a:lnTo>
                    <a:close/>
                  </a:path>
                </a:pathLst>
              </a:custGeom>
              <a:noFill/>
              <a:ln w="6350">
                <a:solidFill>
                  <a:schemeClr val="bg2"/>
                </a:solidFill>
                <a:round/>
                <a:headEnd/>
                <a:tailEnd/>
              </a:ln>
            </p:spPr>
            <p:txBody>
              <a:bodyPr vert="horz" wrap="square" lIns="468929" tIns="234465" rIns="468929" bIns="234465" numCol="1" anchor="t" anchorCtr="0" compatLnSpc="1">
                <a:prstTxWarp prst="textNoShape">
                  <a:avLst/>
                </a:prstTxWarp>
              </a:bodyPr>
              <a:lstStyle/>
              <a:p>
                <a:pPr>
                  <a:buClr>
                    <a:srgbClr val="CC9900"/>
                  </a:buClr>
                  <a:buFont typeface="Wingdings" pitchFamily="2" charset="2"/>
                  <a:buChar char="n"/>
                </a:pPr>
                <a:endParaRPr lang="zh-CN" altLang="en-US" sz="12544" dirty="0">
                  <a:solidFill>
                    <a:srgbClr val="000000"/>
                  </a:solidFill>
                  <a:cs typeface="Arial" panose="020B0604020202020204" pitchFamily="34" charset="0"/>
                  <a:sym typeface="Arial" panose="020B0604020202020204" pitchFamily="34" charset="0"/>
                </a:endParaRPr>
              </a:p>
            </p:txBody>
          </p:sp>
          <p:grpSp>
            <p:nvGrpSpPr>
              <p:cNvPr id="296" name="组合 144"/>
              <p:cNvGrpSpPr/>
              <p:nvPr/>
            </p:nvGrpSpPr>
            <p:grpSpPr>
              <a:xfrm>
                <a:off x="835064" y="5710184"/>
                <a:ext cx="388783" cy="585465"/>
                <a:chOff x="2313820" y="556120"/>
                <a:chExt cx="353177" cy="532987"/>
              </a:xfrm>
            </p:grpSpPr>
            <p:sp>
              <p:nvSpPr>
                <p:cNvPr id="303" name="圆角矩形 302"/>
                <p:cNvSpPr/>
                <p:nvPr/>
              </p:nvSpPr>
              <p:spPr>
                <a:xfrm>
                  <a:off x="2313820" y="650650"/>
                  <a:ext cx="353177" cy="438457"/>
                </a:xfrm>
                <a:prstGeom prst="roundRect">
                  <a:avLst>
                    <a:gd name="adj" fmla="val 1844"/>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44">
                    <a:solidFill>
                      <a:srgbClr val="000000"/>
                    </a:solidFill>
                    <a:cs typeface="Arial" panose="020B0604020202020204" pitchFamily="34" charset="0"/>
                    <a:sym typeface="Arial" panose="020B0604020202020204" pitchFamily="34" charset="0"/>
                  </a:endParaRPr>
                </a:p>
              </p:txBody>
            </p:sp>
            <p:grpSp>
              <p:nvGrpSpPr>
                <p:cNvPr id="304" name="组合 139"/>
                <p:cNvGrpSpPr>
                  <a:grpSpLocks noChangeAspect="1"/>
                </p:cNvGrpSpPr>
                <p:nvPr/>
              </p:nvGrpSpPr>
              <p:grpSpPr>
                <a:xfrm>
                  <a:off x="2410790" y="556120"/>
                  <a:ext cx="159240" cy="72000"/>
                  <a:chOff x="2367162" y="530148"/>
                  <a:chExt cx="238860" cy="108000"/>
                </a:xfrm>
              </p:grpSpPr>
              <p:sp>
                <p:nvSpPr>
                  <p:cNvPr id="305" name="椭圆 304"/>
                  <p:cNvSpPr/>
                  <p:nvPr/>
                </p:nvSpPr>
                <p:spPr>
                  <a:xfrm>
                    <a:off x="2367162" y="530148"/>
                    <a:ext cx="108000" cy="1080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44">
                      <a:solidFill>
                        <a:srgbClr val="000000"/>
                      </a:solidFill>
                      <a:cs typeface="Arial" panose="020B0604020202020204" pitchFamily="34" charset="0"/>
                      <a:sym typeface="Arial" panose="020B0604020202020204" pitchFamily="34" charset="0"/>
                    </a:endParaRPr>
                  </a:p>
                </p:txBody>
              </p:sp>
              <p:sp>
                <p:nvSpPr>
                  <p:cNvPr id="306" name="椭圆 305"/>
                  <p:cNvSpPr/>
                  <p:nvPr/>
                </p:nvSpPr>
                <p:spPr>
                  <a:xfrm>
                    <a:off x="2498022" y="530148"/>
                    <a:ext cx="108000" cy="1080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44">
                      <a:solidFill>
                        <a:srgbClr val="000000"/>
                      </a:solidFill>
                      <a:cs typeface="Arial" panose="020B0604020202020204" pitchFamily="34" charset="0"/>
                      <a:sym typeface="Arial" panose="020B0604020202020204" pitchFamily="34" charset="0"/>
                    </a:endParaRPr>
                  </a:p>
                </p:txBody>
              </p:sp>
            </p:grpSp>
          </p:grpSp>
          <p:cxnSp>
            <p:nvCxnSpPr>
              <p:cNvPr id="297" name="直接连接符 296"/>
              <p:cNvCxnSpPr/>
              <p:nvPr/>
            </p:nvCxnSpPr>
            <p:spPr>
              <a:xfrm flipV="1">
                <a:off x="1273051" y="5614165"/>
                <a:ext cx="0" cy="859192"/>
              </a:xfrm>
              <a:prstGeom prst="line">
                <a:avLst/>
              </a:prstGeom>
              <a:noFill/>
              <a:ln w="1270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298" name="流程图: 联系 297"/>
              <p:cNvSpPr>
                <a:spLocks noChangeAspect="1"/>
              </p:cNvSpPr>
              <p:nvPr/>
            </p:nvSpPr>
            <p:spPr>
              <a:xfrm flipH="1" flipV="1">
                <a:off x="1161077" y="5988005"/>
                <a:ext cx="16199" cy="16199"/>
              </a:xfrm>
              <a:prstGeom prst="flowChartConnector">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4">
                  <a:solidFill>
                    <a:srgbClr val="000000"/>
                  </a:solidFill>
                  <a:cs typeface="Arial" panose="020B0604020202020204" pitchFamily="34" charset="0"/>
                  <a:sym typeface="Arial" panose="020B0604020202020204" pitchFamily="34" charset="0"/>
                </a:endParaRPr>
              </a:p>
            </p:txBody>
          </p:sp>
          <p:sp>
            <p:nvSpPr>
              <p:cNvPr id="299" name="流程图: 联系 298"/>
              <p:cNvSpPr>
                <a:spLocks noChangeAspect="1"/>
              </p:cNvSpPr>
              <p:nvPr/>
            </p:nvSpPr>
            <p:spPr>
              <a:xfrm flipH="1" flipV="1">
                <a:off x="1161077" y="6023245"/>
                <a:ext cx="16199" cy="16199"/>
              </a:xfrm>
              <a:prstGeom prst="flowChartConnector">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4">
                  <a:solidFill>
                    <a:srgbClr val="000000"/>
                  </a:solidFill>
                  <a:cs typeface="Arial" panose="020B0604020202020204" pitchFamily="34" charset="0"/>
                  <a:sym typeface="Arial" panose="020B0604020202020204" pitchFamily="34" charset="0"/>
                </a:endParaRPr>
              </a:p>
            </p:txBody>
          </p:sp>
          <p:sp>
            <p:nvSpPr>
              <p:cNvPr id="300" name="流程图: 联系 299"/>
              <p:cNvSpPr>
                <a:spLocks noChangeAspect="1"/>
              </p:cNvSpPr>
              <p:nvPr/>
            </p:nvSpPr>
            <p:spPr>
              <a:xfrm flipH="1" flipV="1">
                <a:off x="1158891" y="6058484"/>
                <a:ext cx="20573" cy="20573"/>
              </a:xfrm>
              <a:prstGeom prst="flowChartConnector">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4">
                  <a:solidFill>
                    <a:srgbClr val="000000"/>
                  </a:solidFill>
                  <a:cs typeface="Arial" panose="020B0604020202020204" pitchFamily="34" charset="0"/>
                  <a:sym typeface="Arial" panose="020B0604020202020204" pitchFamily="34" charset="0"/>
                </a:endParaRPr>
              </a:p>
            </p:txBody>
          </p:sp>
          <p:cxnSp>
            <p:nvCxnSpPr>
              <p:cNvPr id="301" name="直接连接符 300"/>
              <p:cNvCxnSpPr/>
              <p:nvPr/>
            </p:nvCxnSpPr>
            <p:spPr>
              <a:xfrm flipV="1">
                <a:off x="1033413" y="5611893"/>
                <a:ext cx="0" cy="173387"/>
              </a:xfrm>
              <a:prstGeom prst="line">
                <a:avLst/>
              </a:prstGeom>
              <a:noFill/>
              <a:ln w="1270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02" name="直接连接符 301"/>
              <p:cNvCxnSpPr/>
              <p:nvPr/>
            </p:nvCxnSpPr>
            <p:spPr>
              <a:xfrm flipV="1">
                <a:off x="784800" y="5620434"/>
                <a:ext cx="0" cy="859193"/>
              </a:xfrm>
              <a:prstGeom prst="line">
                <a:avLst/>
              </a:prstGeom>
              <a:noFill/>
              <a:ln w="1270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07" name="组合 304"/>
          <p:cNvGrpSpPr/>
          <p:nvPr/>
        </p:nvGrpSpPr>
        <p:grpSpPr>
          <a:xfrm>
            <a:off x="5088731" y="5939962"/>
            <a:ext cx="264215" cy="294204"/>
            <a:chOff x="784800" y="5611893"/>
            <a:chExt cx="488251" cy="867734"/>
          </a:xfrm>
        </p:grpSpPr>
        <p:sp>
          <p:nvSpPr>
            <p:cNvPr id="308" name="Freeform 777"/>
            <p:cNvSpPr>
              <a:spLocks/>
            </p:cNvSpPr>
            <p:nvPr/>
          </p:nvSpPr>
          <p:spPr bwMode="auto">
            <a:xfrm>
              <a:off x="1008174" y="6038010"/>
              <a:ext cx="118227" cy="250104"/>
            </a:xfrm>
            <a:custGeom>
              <a:avLst/>
              <a:gdLst/>
              <a:ahLst/>
              <a:cxnLst>
                <a:cxn ang="0">
                  <a:pos x="501" y="96"/>
                </a:cxn>
                <a:cxn ang="0">
                  <a:pos x="501" y="96"/>
                </a:cxn>
                <a:cxn ang="0">
                  <a:pos x="501" y="76"/>
                </a:cxn>
                <a:cxn ang="0">
                  <a:pos x="496" y="58"/>
                </a:cxn>
                <a:cxn ang="0">
                  <a:pos x="490" y="42"/>
                </a:cxn>
                <a:cxn ang="0">
                  <a:pos x="483" y="29"/>
                </a:cxn>
                <a:cxn ang="0">
                  <a:pos x="474" y="17"/>
                </a:cxn>
                <a:cxn ang="0">
                  <a:pos x="464" y="8"/>
                </a:cxn>
                <a:cxn ang="0">
                  <a:pos x="458" y="5"/>
                </a:cxn>
                <a:cxn ang="0">
                  <a:pos x="452" y="2"/>
                </a:cxn>
                <a:cxn ang="0">
                  <a:pos x="446" y="0"/>
                </a:cxn>
                <a:cxn ang="0">
                  <a:pos x="438" y="0"/>
                </a:cxn>
                <a:cxn ang="0">
                  <a:pos x="62" y="0"/>
                </a:cxn>
                <a:cxn ang="0">
                  <a:pos x="62" y="0"/>
                </a:cxn>
                <a:cxn ang="0">
                  <a:pos x="56" y="0"/>
                </a:cxn>
                <a:cxn ang="0">
                  <a:pos x="50" y="2"/>
                </a:cxn>
                <a:cxn ang="0">
                  <a:pos x="44" y="5"/>
                </a:cxn>
                <a:cxn ang="0">
                  <a:pos x="38" y="8"/>
                </a:cxn>
                <a:cxn ang="0">
                  <a:pos x="28" y="17"/>
                </a:cxn>
                <a:cxn ang="0">
                  <a:pos x="19" y="29"/>
                </a:cxn>
                <a:cxn ang="0">
                  <a:pos x="10" y="42"/>
                </a:cxn>
                <a:cxn ang="0">
                  <a:pos x="6" y="58"/>
                </a:cxn>
                <a:cxn ang="0">
                  <a:pos x="1" y="76"/>
                </a:cxn>
                <a:cxn ang="0">
                  <a:pos x="0" y="96"/>
                </a:cxn>
                <a:cxn ang="0">
                  <a:pos x="0" y="523"/>
                </a:cxn>
                <a:cxn ang="0">
                  <a:pos x="68" y="523"/>
                </a:cxn>
                <a:cxn ang="0">
                  <a:pos x="68" y="966"/>
                </a:cxn>
                <a:cxn ang="0">
                  <a:pos x="68" y="966"/>
                </a:cxn>
                <a:cxn ang="0">
                  <a:pos x="68" y="975"/>
                </a:cxn>
                <a:cxn ang="0">
                  <a:pos x="70" y="984"/>
                </a:cxn>
                <a:cxn ang="0">
                  <a:pos x="73" y="993"/>
                </a:cxn>
                <a:cxn ang="0">
                  <a:pos x="76" y="1002"/>
                </a:cxn>
                <a:cxn ang="0">
                  <a:pos x="84" y="1018"/>
                </a:cxn>
                <a:cxn ang="0">
                  <a:pos x="95" y="1032"/>
                </a:cxn>
                <a:cxn ang="0">
                  <a:pos x="110" y="1044"/>
                </a:cxn>
                <a:cxn ang="0">
                  <a:pos x="125" y="1053"/>
                </a:cxn>
                <a:cxn ang="0">
                  <a:pos x="134" y="1056"/>
                </a:cxn>
                <a:cxn ang="0">
                  <a:pos x="142" y="1057"/>
                </a:cxn>
                <a:cxn ang="0">
                  <a:pos x="151" y="1059"/>
                </a:cxn>
                <a:cxn ang="0">
                  <a:pos x="162" y="1060"/>
                </a:cxn>
                <a:cxn ang="0">
                  <a:pos x="340" y="1060"/>
                </a:cxn>
                <a:cxn ang="0">
                  <a:pos x="340" y="1060"/>
                </a:cxn>
                <a:cxn ang="0">
                  <a:pos x="349" y="1059"/>
                </a:cxn>
                <a:cxn ang="0">
                  <a:pos x="358" y="1057"/>
                </a:cxn>
                <a:cxn ang="0">
                  <a:pos x="367" y="1056"/>
                </a:cxn>
                <a:cxn ang="0">
                  <a:pos x="376" y="1053"/>
                </a:cxn>
                <a:cxn ang="0">
                  <a:pos x="392" y="1044"/>
                </a:cxn>
                <a:cxn ang="0">
                  <a:pos x="406" y="1032"/>
                </a:cxn>
                <a:cxn ang="0">
                  <a:pos x="418" y="1018"/>
                </a:cxn>
                <a:cxn ang="0">
                  <a:pos x="426" y="1002"/>
                </a:cxn>
                <a:cxn ang="0">
                  <a:pos x="429" y="993"/>
                </a:cxn>
                <a:cxn ang="0">
                  <a:pos x="431" y="984"/>
                </a:cxn>
                <a:cxn ang="0">
                  <a:pos x="432" y="975"/>
                </a:cxn>
                <a:cxn ang="0">
                  <a:pos x="434" y="966"/>
                </a:cxn>
                <a:cxn ang="0">
                  <a:pos x="434" y="523"/>
                </a:cxn>
                <a:cxn ang="0">
                  <a:pos x="501" y="523"/>
                </a:cxn>
                <a:cxn ang="0">
                  <a:pos x="501" y="96"/>
                </a:cxn>
              </a:cxnLst>
              <a:rect l="0" t="0" r="r" b="b"/>
              <a:pathLst>
                <a:path w="501" h="1060">
                  <a:moveTo>
                    <a:pt x="501" y="96"/>
                  </a:moveTo>
                  <a:lnTo>
                    <a:pt x="501" y="96"/>
                  </a:lnTo>
                  <a:lnTo>
                    <a:pt x="501" y="76"/>
                  </a:lnTo>
                  <a:lnTo>
                    <a:pt x="496" y="58"/>
                  </a:lnTo>
                  <a:lnTo>
                    <a:pt x="490" y="42"/>
                  </a:lnTo>
                  <a:lnTo>
                    <a:pt x="483" y="29"/>
                  </a:lnTo>
                  <a:lnTo>
                    <a:pt x="474" y="17"/>
                  </a:lnTo>
                  <a:lnTo>
                    <a:pt x="464" y="8"/>
                  </a:lnTo>
                  <a:lnTo>
                    <a:pt x="458" y="5"/>
                  </a:lnTo>
                  <a:lnTo>
                    <a:pt x="452" y="2"/>
                  </a:lnTo>
                  <a:lnTo>
                    <a:pt x="446" y="0"/>
                  </a:lnTo>
                  <a:lnTo>
                    <a:pt x="438" y="0"/>
                  </a:lnTo>
                  <a:lnTo>
                    <a:pt x="62" y="0"/>
                  </a:lnTo>
                  <a:lnTo>
                    <a:pt x="62" y="0"/>
                  </a:lnTo>
                  <a:lnTo>
                    <a:pt x="56" y="0"/>
                  </a:lnTo>
                  <a:lnTo>
                    <a:pt x="50" y="2"/>
                  </a:lnTo>
                  <a:lnTo>
                    <a:pt x="44" y="5"/>
                  </a:lnTo>
                  <a:lnTo>
                    <a:pt x="38" y="8"/>
                  </a:lnTo>
                  <a:lnTo>
                    <a:pt x="28" y="17"/>
                  </a:lnTo>
                  <a:lnTo>
                    <a:pt x="19" y="29"/>
                  </a:lnTo>
                  <a:lnTo>
                    <a:pt x="10" y="42"/>
                  </a:lnTo>
                  <a:lnTo>
                    <a:pt x="6" y="58"/>
                  </a:lnTo>
                  <a:lnTo>
                    <a:pt x="1" y="76"/>
                  </a:lnTo>
                  <a:lnTo>
                    <a:pt x="0" y="96"/>
                  </a:lnTo>
                  <a:lnTo>
                    <a:pt x="0" y="523"/>
                  </a:lnTo>
                  <a:lnTo>
                    <a:pt x="68" y="523"/>
                  </a:lnTo>
                  <a:lnTo>
                    <a:pt x="68" y="966"/>
                  </a:lnTo>
                  <a:lnTo>
                    <a:pt x="68" y="966"/>
                  </a:lnTo>
                  <a:lnTo>
                    <a:pt x="68" y="975"/>
                  </a:lnTo>
                  <a:lnTo>
                    <a:pt x="70" y="984"/>
                  </a:lnTo>
                  <a:lnTo>
                    <a:pt x="73" y="993"/>
                  </a:lnTo>
                  <a:lnTo>
                    <a:pt x="76" y="1002"/>
                  </a:lnTo>
                  <a:lnTo>
                    <a:pt x="84" y="1018"/>
                  </a:lnTo>
                  <a:lnTo>
                    <a:pt x="95" y="1032"/>
                  </a:lnTo>
                  <a:lnTo>
                    <a:pt x="110" y="1044"/>
                  </a:lnTo>
                  <a:lnTo>
                    <a:pt x="125" y="1053"/>
                  </a:lnTo>
                  <a:lnTo>
                    <a:pt x="134" y="1056"/>
                  </a:lnTo>
                  <a:lnTo>
                    <a:pt x="142" y="1057"/>
                  </a:lnTo>
                  <a:lnTo>
                    <a:pt x="151" y="1059"/>
                  </a:lnTo>
                  <a:lnTo>
                    <a:pt x="162" y="1060"/>
                  </a:lnTo>
                  <a:lnTo>
                    <a:pt x="340" y="1060"/>
                  </a:lnTo>
                  <a:lnTo>
                    <a:pt x="340" y="1060"/>
                  </a:lnTo>
                  <a:lnTo>
                    <a:pt x="349" y="1059"/>
                  </a:lnTo>
                  <a:lnTo>
                    <a:pt x="358" y="1057"/>
                  </a:lnTo>
                  <a:lnTo>
                    <a:pt x="367" y="1056"/>
                  </a:lnTo>
                  <a:lnTo>
                    <a:pt x="376" y="1053"/>
                  </a:lnTo>
                  <a:lnTo>
                    <a:pt x="392" y="1044"/>
                  </a:lnTo>
                  <a:lnTo>
                    <a:pt x="406" y="1032"/>
                  </a:lnTo>
                  <a:lnTo>
                    <a:pt x="418" y="1018"/>
                  </a:lnTo>
                  <a:lnTo>
                    <a:pt x="426" y="1002"/>
                  </a:lnTo>
                  <a:lnTo>
                    <a:pt x="429" y="993"/>
                  </a:lnTo>
                  <a:lnTo>
                    <a:pt x="431" y="984"/>
                  </a:lnTo>
                  <a:lnTo>
                    <a:pt x="432" y="975"/>
                  </a:lnTo>
                  <a:lnTo>
                    <a:pt x="434" y="966"/>
                  </a:lnTo>
                  <a:lnTo>
                    <a:pt x="434" y="523"/>
                  </a:lnTo>
                  <a:lnTo>
                    <a:pt x="501" y="523"/>
                  </a:lnTo>
                  <a:lnTo>
                    <a:pt x="501" y="96"/>
                  </a:lnTo>
                  <a:close/>
                </a:path>
              </a:pathLst>
            </a:custGeom>
            <a:noFill/>
            <a:ln w="6350">
              <a:solidFill>
                <a:srgbClr val="7F7F7F"/>
              </a:solidFill>
              <a:round/>
              <a:headEnd/>
              <a:tailEnd/>
            </a:ln>
          </p:spPr>
          <p:txBody>
            <a:bodyPr vert="horz" wrap="square" lIns="468929" tIns="234465" rIns="468929" bIns="234465" numCol="1" anchor="t" anchorCtr="0" compatLnSpc="1">
              <a:prstTxWarp prst="textNoShape">
                <a:avLst/>
              </a:prstTxWarp>
            </a:bodyPr>
            <a:lstStyle/>
            <a:p>
              <a:pPr>
                <a:buClr>
                  <a:srgbClr val="CC9900"/>
                </a:buClr>
                <a:buFont typeface="Wingdings" pitchFamily="2" charset="2"/>
                <a:buChar char="n"/>
              </a:pPr>
              <a:endParaRPr lang="zh-CN" altLang="en-US" sz="10466" dirty="0">
                <a:solidFill>
                  <a:srgbClr val="000000"/>
                </a:solidFill>
                <a:cs typeface="Arial" panose="020B0604020202020204" pitchFamily="34" charset="0"/>
                <a:sym typeface="Arial" panose="020B0604020202020204" pitchFamily="34" charset="0"/>
              </a:endParaRPr>
            </a:p>
          </p:txBody>
        </p:sp>
        <p:grpSp>
          <p:nvGrpSpPr>
            <p:cNvPr id="309" name="组合 306"/>
            <p:cNvGrpSpPr/>
            <p:nvPr/>
          </p:nvGrpSpPr>
          <p:grpSpPr>
            <a:xfrm>
              <a:off x="784800" y="5611893"/>
              <a:ext cx="488251" cy="867734"/>
              <a:chOff x="784800" y="5611893"/>
              <a:chExt cx="488251" cy="867734"/>
            </a:xfrm>
          </p:grpSpPr>
          <p:sp>
            <p:nvSpPr>
              <p:cNvPr id="310" name="Freeform 774"/>
              <p:cNvSpPr>
                <a:spLocks/>
              </p:cNvSpPr>
              <p:nvPr/>
            </p:nvSpPr>
            <p:spPr bwMode="auto">
              <a:xfrm>
                <a:off x="926418" y="6025802"/>
                <a:ext cx="46819" cy="46718"/>
              </a:xfrm>
              <a:custGeom>
                <a:avLst/>
                <a:gdLst/>
                <a:ahLst/>
                <a:cxnLst>
                  <a:cxn ang="0">
                    <a:pos x="0" y="98"/>
                  </a:cxn>
                  <a:cxn ang="0">
                    <a:pos x="1" y="119"/>
                  </a:cxn>
                  <a:cxn ang="0">
                    <a:pos x="7" y="137"/>
                  </a:cxn>
                  <a:cxn ang="0">
                    <a:pos x="16" y="153"/>
                  </a:cxn>
                  <a:cxn ang="0">
                    <a:pos x="28" y="168"/>
                  </a:cxn>
                  <a:cxn ang="0">
                    <a:pos x="43" y="180"/>
                  </a:cxn>
                  <a:cxn ang="0">
                    <a:pos x="59" y="189"/>
                  </a:cxn>
                  <a:cxn ang="0">
                    <a:pos x="78" y="195"/>
                  </a:cxn>
                  <a:cxn ang="0">
                    <a:pos x="98" y="198"/>
                  </a:cxn>
                  <a:cxn ang="0">
                    <a:pos x="108" y="196"/>
                  </a:cxn>
                  <a:cxn ang="0">
                    <a:pos x="127" y="193"/>
                  </a:cxn>
                  <a:cxn ang="0">
                    <a:pos x="145" y="186"/>
                  </a:cxn>
                  <a:cxn ang="0">
                    <a:pos x="162" y="174"/>
                  </a:cxn>
                  <a:cxn ang="0">
                    <a:pos x="175" y="161"/>
                  </a:cxn>
                  <a:cxn ang="0">
                    <a:pos x="185" y="146"/>
                  </a:cxn>
                  <a:cxn ang="0">
                    <a:pos x="193" y="128"/>
                  </a:cxn>
                  <a:cxn ang="0">
                    <a:pos x="196" y="109"/>
                  </a:cxn>
                  <a:cxn ang="0">
                    <a:pos x="197" y="98"/>
                  </a:cxn>
                  <a:cxn ang="0">
                    <a:pos x="194" y="79"/>
                  </a:cxn>
                  <a:cxn ang="0">
                    <a:pos x="190" y="59"/>
                  </a:cxn>
                  <a:cxn ang="0">
                    <a:pos x="179" y="43"/>
                  </a:cxn>
                  <a:cxn ang="0">
                    <a:pos x="168" y="28"/>
                  </a:cxn>
                  <a:cxn ang="0">
                    <a:pos x="153" y="16"/>
                  </a:cxn>
                  <a:cxn ang="0">
                    <a:pos x="136" y="7"/>
                  </a:cxn>
                  <a:cxn ang="0">
                    <a:pos x="118" y="1"/>
                  </a:cxn>
                  <a:cxn ang="0">
                    <a:pos x="98" y="0"/>
                  </a:cxn>
                  <a:cxn ang="0">
                    <a:pos x="87" y="0"/>
                  </a:cxn>
                  <a:cxn ang="0">
                    <a:pos x="68" y="4"/>
                  </a:cxn>
                  <a:cxn ang="0">
                    <a:pos x="52" y="12"/>
                  </a:cxn>
                  <a:cxn ang="0">
                    <a:pos x="35" y="22"/>
                  </a:cxn>
                  <a:cxn ang="0">
                    <a:pos x="22" y="36"/>
                  </a:cxn>
                  <a:cxn ang="0">
                    <a:pos x="11" y="50"/>
                  </a:cxn>
                  <a:cxn ang="0">
                    <a:pos x="4" y="68"/>
                  </a:cxn>
                  <a:cxn ang="0">
                    <a:pos x="0" y="88"/>
                  </a:cxn>
                  <a:cxn ang="0">
                    <a:pos x="0" y="98"/>
                  </a:cxn>
                </a:cxnLst>
                <a:rect l="0" t="0" r="r" b="b"/>
                <a:pathLst>
                  <a:path w="197" h="198">
                    <a:moveTo>
                      <a:pt x="0" y="98"/>
                    </a:moveTo>
                    <a:lnTo>
                      <a:pt x="0" y="98"/>
                    </a:lnTo>
                    <a:lnTo>
                      <a:pt x="0" y="109"/>
                    </a:lnTo>
                    <a:lnTo>
                      <a:pt x="1" y="119"/>
                    </a:lnTo>
                    <a:lnTo>
                      <a:pt x="4" y="128"/>
                    </a:lnTo>
                    <a:lnTo>
                      <a:pt x="7" y="137"/>
                    </a:lnTo>
                    <a:lnTo>
                      <a:pt x="11" y="146"/>
                    </a:lnTo>
                    <a:lnTo>
                      <a:pt x="16" y="153"/>
                    </a:lnTo>
                    <a:lnTo>
                      <a:pt x="22" y="161"/>
                    </a:lnTo>
                    <a:lnTo>
                      <a:pt x="28" y="168"/>
                    </a:lnTo>
                    <a:lnTo>
                      <a:pt x="35" y="174"/>
                    </a:lnTo>
                    <a:lnTo>
                      <a:pt x="43" y="180"/>
                    </a:lnTo>
                    <a:lnTo>
                      <a:pt x="52" y="186"/>
                    </a:lnTo>
                    <a:lnTo>
                      <a:pt x="59" y="189"/>
                    </a:lnTo>
                    <a:lnTo>
                      <a:pt x="68" y="193"/>
                    </a:lnTo>
                    <a:lnTo>
                      <a:pt x="78" y="195"/>
                    </a:lnTo>
                    <a:lnTo>
                      <a:pt x="87" y="196"/>
                    </a:lnTo>
                    <a:lnTo>
                      <a:pt x="98" y="198"/>
                    </a:lnTo>
                    <a:lnTo>
                      <a:pt x="98" y="198"/>
                    </a:lnTo>
                    <a:lnTo>
                      <a:pt x="108" y="196"/>
                    </a:lnTo>
                    <a:lnTo>
                      <a:pt x="118" y="195"/>
                    </a:lnTo>
                    <a:lnTo>
                      <a:pt x="127" y="193"/>
                    </a:lnTo>
                    <a:lnTo>
                      <a:pt x="136" y="189"/>
                    </a:lnTo>
                    <a:lnTo>
                      <a:pt x="145" y="186"/>
                    </a:lnTo>
                    <a:lnTo>
                      <a:pt x="153" y="180"/>
                    </a:lnTo>
                    <a:lnTo>
                      <a:pt x="162" y="174"/>
                    </a:lnTo>
                    <a:lnTo>
                      <a:pt x="168" y="168"/>
                    </a:lnTo>
                    <a:lnTo>
                      <a:pt x="175" y="161"/>
                    </a:lnTo>
                    <a:lnTo>
                      <a:pt x="179" y="153"/>
                    </a:lnTo>
                    <a:lnTo>
                      <a:pt x="185" y="146"/>
                    </a:lnTo>
                    <a:lnTo>
                      <a:pt x="190" y="137"/>
                    </a:lnTo>
                    <a:lnTo>
                      <a:pt x="193" y="128"/>
                    </a:lnTo>
                    <a:lnTo>
                      <a:pt x="194" y="119"/>
                    </a:lnTo>
                    <a:lnTo>
                      <a:pt x="196" y="109"/>
                    </a:lnTo>
                    <a:lnTo>
                      <a:pt x="197" y="98"/>
                    </a:lnTo>
                    <a:lnTo>
                      <a:pt x="197" y="98"/>
                    </a:lnTo>
                    <a:lnTo>
                      <a:pt x="196" y="88"/>
                    </a:lnTo>
                    <a:lnTo>
                      <a:pt x="194" y="79"/>
                    </a:lnTo>
                    <a:lnTo>
                      <a:pt x="193" y="68"/>
                    </a:lnTo>
                    <a:lnTo>
                      <a:pt x="190" y="59"/>
                    </a:lnTo>
                    <a:lnTo>
                      <a:pt x="185" y="50"/>
                    </a:lnTo>
                    <a:lnTo>
                      <a:pt x="179" y="43"/>
                    </a:lnTo>
                    <a:lnTo>
                      <a:pt x="175" y="36"/>
                    </a:lnTo>
                    <a:lnTo>
                      <a:pt x="168" y="28"/>
                    </a:lnTo>
                    <a:lnTo>
                      <a:pt x="162" y="22"/>
                    </a:lnTo>
                    <a:lnTo>
                      <a:pt x="153" y="16"/>
                    </a:lnTo>
                    <a:lnTo>
                      <a:pt x="145" y="12"/>
                    </a:lnTo>
                    <a:lnTo>
                      <a:pt x="136" y="7"/>
                    </a:lnTo>
                    <a:lnTo>
                      <a:pt x="127" y="4"/>
                    </a:lnTo>
                    <a:lnTo>
                      <a:pt x="118" y="1"/>
                    </a:lnTo>
                    <a:lnTo>
                      <a:pt x="108" y="0"/>
                    </a:lnTo>
                    <a:lnTo>
                      <a:pt x="98" y="0"/>
                    </a:lnTo>
                    <a:lnTo>
                      <a:pt x="98" y="0"/>
                    </a:lnTo>
                    <a:lnTo>
                      <a:pt x="87" y="0"/>
                    </a:lnTo>
                    <a:lnTo>
                      <a:pt x="78" y="1"/>
                    </a:lnTo>
                    <a:lnTo>
                      <a:pt x="68" y="4"/>
                    </a:lnTo>
                    <a:lnTo>
                      <a:pt x="59" y="7"/>
                    </a:lnTo>
                    <a:lnTo>
                      <a:pt x="52" y="12"/>
                    </a:lnTo>
                    <a:lnTo>
                      <a:pt x="43" y="16"/>
                    </a:lnTo>
                    <a:lnTo>
                      <a:pt x="35" y="22"/>
                    </a:lnTo>
                    <a:lnTo>
                      <a:pt x="28" y="28"/>
                    </a:lnTo>
                    <a:lnTo>
                      <a:pt x="22" y="36"/>
                    </a:lnTo>
                    <a:lnTo>
                      <a:pt x="16" y="43"/>
                    </a:lnTo>
                    <a:lnTo>
                      <a:pt x="11" y="50"/>
                    </a:lnTo>
                    <a:lnTo>
                      <a:pt x="7" y="59"/>
                    </a:lnTo>
                    <a:lnTo>
                      <a:pt x="4" y="68"/>
                    </a:lnTo>
                    <a:lnTo>
                      <a:pt x="1" y="79"/>
                    </a:lnTo>
                    <a:lnTo>
                      <a:pt x="0" y="88"/>
                    </a:lnTo>
                    <a:lnTo>
                      <a:pt x="0" y="98"/>
                    </a:lnTo>
                    <a:lnTo>
                      <a:pt x="0" y="98"/>
                    </a:lnTo>
                    <a:close/>
                  </a:path>
                </a:pathLst>
              </a:custGeom>
              <a:noFill/>
              <a:ln w="6350">
                <a:solidFill>
                  <a:srgbClr val="7F7F7F"/>
                </a:solidFill>
                <a:round/>
                <a:headEnd/>
                <a:tailEnd/>
              </a:ln>
            </p:spPr>
            <p:txBody>
              <a:bodyPr vert="horz" wrap="square" lIns="468929" tIns="234465" rIns="468929" bIns="234465" numCol="1" anchor="t" anchorCtr="0" compatLnSpc="1">
                <a:prstTxWarp prst="textNoShape">
                  <a:avLst/>
                </a:prstTxWarp>
              </a:bodyPr>
              <a:lstStyle/>
              <a:p>
                <a:pPr>
                  <a:buClr>
                    <a:srgbClr val="CC9900"/>
                  </a:buClr>
                  <a:buFont typeface="Wingdings" pitchFamily="2" charset="2"/>
                  <a:buChar char="n"/>
                </a:pPr>
                <a:endParaRPr lang="zh-CN" altLang="en-US" sz="12544" dirty="0">
                  <a:solidFill>
                    <a:srgbClr val="000000"/>
                  </a:solidFill>
                  <a:cs typeface="Arial" panose="020B0604020202020204" pitchFamily="34" charset="0"/>
                  <a:sym typeface="Arial" panose="020B0604020202020204" pitchFamily="34" charset="0"/>
                </a:endParaRPr>
              </a:p>
            </p:txBody>
          </p:sp>
          <p:sp>
            <p:nvSpPr>
              <p:cNvPr id="311" name="Freeform 775"/>
              <p:cNvSpPr>
                <a:spLocks/>
              </p:cNvSpPr>
              <p:nvPr/>
            </p:nvSpPr>
            <p:spPr bwMode="auto">
              <a:xfrm>
                <a:off x="898221" y="6078654"/>
                <a:ext cx="99311" cy="209993"/>
              </a:xfrm>
              <a:custGeom>
                <a:avLst/>
                <a:gdLst/>
                <a:ahLst/>
                <a:cxnLst>
                  <a:cxn ang="0">
                    <a:pos x="0" y="80"/>
                  </a:cxn>
                  <a:cxn ang="0">
                    <a:pos x="0" y="80"/>
                  </a:cxn>
                  <a:cxn ang="0">
                    <a:pos x="0" y="64"/>
                  </a:cxn>
                  <a:cxn ang="0">
                    <a:pos x="3" y="49"/>
                  </a:cxn>
                  <a:cxn ang="0">
                    <a:pos x="9" y="36"/>
                  </a:cxn>
                  <a:cxn ang="0">
                    <a:pos x="15" y="24"/>
                  </a:cxn>
                  <a:cxn ang="0">
                    <a:pos x="22" y="14"/>
                  </a:cxn>
                  <a:cxn ang="0">
                    <a:pos x="31" y="6"/>
                  </a:cxn>
                  <a:cxn ang="0">
                    <a:pos x="42" y="2"/>
                  </a:cxn>
                  <a:cxn ang="0">
                    <a:pos x="52" y="0"/>
                  </a:cxn>
                  <a:cxn ang="0">
                    <a:pos x="369" y="0"/>
                  </a:cxn>
                  <a:cxn ang="0">
                    <a:pos x="369" y="0"/>
                  </a:cxn>
                  <a:cxn ang="0">
                    <a:pos x="379" y="2"/>
                  </a:cxn>
                  <a:cxn ang="0">
                    <a:pos x="388" y="6"/>
                  </a:cxn>
                  <a:cxn ang="0">
                    <a:pos x="397" y="14"/>
                  </a:cxn>
                  <a:cxn ang="0">
                    <a:pos x="406" y="24"/>
                  </a:cxn>
                  <a:cxn ang="0">
                    <a:pos x="412" y="36"/>
                  </a:cxn>
                  <a:cxn ang="0">
                    <a:pos x="416" y="49"/>
                  </a:cxn>
                  <a:cxn ang="0">
                    <a:pos x="419" y="64"/>
                  </a:cxn>
                  <a:cxn ang="0">
                    <a:pos x="421" y="80"/>
                  </a:cxn>
                  <a:cxn ang="0">
                    <a:pos x="421" y="439"/>
                  </a:cxn>
                  <a:cxn ang="0">
                    <a:pos x="363" y="439"/>
                  </a:cxn>
                  <a:cxn ang="0">
                    <a:pos x="363" y="811"/>
                  </a:cxn>
                  <a:cxn ang="0">
                    <a:pos x="363" y="811"/>
                  </a:cxn>
                  <a:cxn ang="0">
                    <a:pos x="361" y="828"/>
                  </a:cxn>
                  <a:cxn ang="0">
                    <a:pos x="357" y="842"/>
                  </a:cxn>
                  <a:cxn ang="0">
                    <a:pos x="349" y="856"/>
                  </a:cxn>
                  <a:cxn ang="0">
                    <a:pos x="341" y="868"/>
                  </a:cxn>
                  <a:cxn ang="0">
                    <a:pos x="329" y="877"/>
                  </a:cxn>
                  <a:cxn ang="0">
                    <a:pos x="315" y="884"/>
                  </a:cxn>
                  <a:cxn ang="0">
                    <a:pos x="300" y="889"/>
                  </a:cxn>
                  <a:cxn ang="0">
                    <a:pos x="286" y="890"/>
                  </a:cxn>
                  <a:cxn ang="0">
                    <a:pos x="135" y="890"/>
                  </a:cxn>
                  <a:cxn ang="0">
                    <a:pos x="135" y="890"/>
                  </a:cxn>
                  <a:cxn ang="0">
                    <a:pos x="119" y="889"/>
                  </a:cxn>
                  <a:cxn ang="0">
                    <a:pos x="104" y="884"/>
                  </a:cxn>
                  <a:cxn ang="0">
                    <a:pos x="91" y="877"/>
                  </a:cxn>
                  <a:cxn ang="0">
                    <a:pos x="80" y="868"/>
                  </a:cxn>
                  <a:cxn ang="0">
                    <a:pos x="70" y="856"/>
                  </a:cxn>
                  <a:cxn ang="0">
                    <a:pos x="62" y="842"/>
                  </a:cxn>
                  <a:cxn ang="0">
                    <a:pos x="58" y="828"/>
                  </a:cxn>
                  <a:cxn ang="0">
                    <a:pos x="57" y="811"/>
                  </a:cxn>
                  <a:cxn ang="0">
                    <a:pos x="57" y="439"/>
                  </a:cxn>
                  <a:cxn ang="0">
                    <a:pos x="0" y="439"/>
                  </a:cxn>
                  <a:cxn ang="0">
                    <a:pos x="0" y="80"/>
                  </a:cxn>
                </a:cxnLst>
                <a:rect l="0" t="0" r="r" b="b"/>
                <a:pathLst>
                  <a:path w="421" h="890">
                    <a:moveTo>
                      <a:pt x="0" y="80"/>
                    </a:moveTo>
                    <a:lnTo>
                      <a:pt x="0" y="80"/>
                    </a:lnTo>
                    <a:lnTo>
                      <a:pt x="0" y="64"/>
                    </a:lnTo>
                    <a:lnTo>
                      <a:pt x="3" y="49"/>
                    </a:lnTo>
                    <a:lnTo>
                      <a:pt x="9" y="36"/>
                    </a:lnTo>
                    <a:lnTo>
                      <a:pt x="15" y="24"/>
                    </a:lnTo>
                    <a:lnTo>
                      <a:pt x="22" y="14"/>
                    </a:lnTo>
                    <a:lnTo>
                      <a:pt x="31" y="6"/>
                    </a:lnTo>
                    <a:lnTo>
                      <a:pt x="42" y="2"/>
                    </a:lnTo>
                    <a:lnTo>
                      <a:pt x="52" y="0"/>
                    </a:lnTo>
                    <a:lnTo>
                      <a:pt x="369" y="0"/>
                    </a:lnTo>
                    <a:lnTo>
                      <a:pt x="369" y="0"/>
                    </a:lnTo>
                    <a:lnTo>
                      <a:pt x="379" y="2"/>
                    </a:lnTo>
                    <a:lnTo>
                      <a:pt x="388" y="6"/>
                    </a:lnTo>
                    <a:lnTo>
                      <a:pt x="397" y="14"/>
                    </a:lnTo>
                    <a:lnTo>
                      <a:pt x="406" y="24"/>
                    </a:lnTo>
                    <a:lnTo>
                      <a:pt x="412" y="36"/>
                    </a:lnTo>
                    <a:lnTo>
                      <a:pt x="416" y="49"/>
                    </a:lnTo>
                    <a:lnTo>
                      <a:pt x="419" y="64"/>
                    </a:lnTo>
                    <a:lnTo>
                      <a:pt x="421" y="80"/>
                    </a:lnTo>
                    <a:lnTo>
                      <a:pt x="421" y="439"/>
                    </a:lnTo>
                    <a:lnTo>
                      <a:pt x="363" y="439"/>
                    </a:lnTo>
                    <a:lnTo>
                      <a:pt x="363" y="811"/>
                    </a:lnTo>
                    <a:lnTo>
                      <a:pt x="363" y="811"/>
                    </a:lnTo>
                    <a:lnTo>
                      <a:pt x="361" y="828"/>
                    </a:lnTo>
                    <a:lnTo>
                      <a:pt x="357" y="842"/>
                    </a:lnTo>
                    <a:lnTo>
                      <a:pt x="349" y="856"/>
                    </a:lnTo>
                    <a:lnTo>
                      <a:pt x="341" y="868"/>
                    </a:lnTo>
                    <a:lnTo>
                      <a:pt x="329" y="877"/>
                    </a:lnTo>
                    <a:lnTo>
                      <a:pt x="315" y="884"/>
                    </a:lnTo>
                    <a:lnTo>
                      <a:pt x="300" y="889"/>
                    </a:lnTo>
                    <a:lnTo>
                      <a:pt x="286" y="890"/>
                    </a:lnTo>
                    <a:lnTo>
                      <a:pt x="135" y="890"/>
                    </a:lnTo>
                    <a:lnTo>
                      <a:pt x="135" y="890"/>
                    </a:lnTo>
                    <a:lnTo>
                      <a:pt x="119" y="889"/>
                    </a:lnTo>
                    <a:lnTo>
                      <a:pt x="104" y="884"/>
                    </a:lnTo>
                    <a:lnTo>
                      <a:pt x="91" y="877"/>
                    </a:lnTo>
                    <a:lnTo>
                      <a:pt x="80" y="868"/>
                    </a:lnTo>
                    <a:lnTo>
                      <a:pt x="70" y="856"/>
                    </a:lnTo>
                    <a:lnTo>
                      <a:pt x="62" y="842"/>
                    </a:lnTo>
                    <a:lnTo>
                      <a:pt x="58" y="828"/>
                    </a:lnTo>
                    <a:lnTo>
                      <a:pt x="57" y="811"/>
                    </a:lnTo>
                    <a:lnTo>
                      <a:pt x="57" y="439"/>
                    </a:lnTo>
                    <a:lnTo>
                      <a:pt x="0" y="439"/>
                    </a:lnTo>
                    <a:lnTo>
                      <a:pt x="0" y="80"/>
                    </a:lnTo>
                    <a:close/>
                  </a:path>
                </a:pathLst>
              </a:custGeom>
              <a:noFill/>
              <a:ln w="6350">
                <a:solidFill>
                  <a:srgbClr val="7F7F7F"/>
                </a:solidFill>
                <a:round/>
                <a:headEnd/>
                <a:tailEnd/>
              </a:ln>
            </p:spPr>
            <p:txBody>
              <a:bodyPr vert="horz" wrap="square" lIns="468929" tIns="234465" rIns="468929" bIns="234465" numCol="1" anchor="t" anchorCtr="0" compatLnSpc="1">
                <a:prstTxWarp prst="textNoShape">
                  <a:avLst/>
                </a:prstTxWarp>
              </a:bodyPr>
              <a:lstStyle/>
              <a:p>
                <a:pPr>
                  <a:buClr>
                    <a:srgbClr val="CC9900"/>
                  </a:buClr>
                  <a:buFont typeface="Wingdings" pitchFamily="2" charset="2"/>
                  <a:buChar char="n"/>
                </a:pPr>
                <a:endParaRPr lang="zh-CN" altLang="en-US" sz="12544" dirty="0">
                  <a:solidFill>
                    <a:srgbClr val="000000"/>
                  </a:solidFill>
                  <a:cs typeface="Arial" panose="020B0604020202020204" pitchFamily="34" charset="0"/>
                  <a:sym typeface="Arial" panose="020B0604020202020204" pitchFamily="34" charset="0"/>
                </a:endParaRPr>
              </a:p>
            </p:txBody>
          </p:sp>
          <p:sp>
            <p:nvSpPr>
              <p:cNvPr id="312" name="Freeform 776"/>
              <p:cNvSpPr>
                <a:spLocks/>
              </p:cNvSpPr>
              <p:nvPr/>
            </p:nvSpPr>
            <p:spPr bwMode="auto">
              <a:xfrm>
                <a:off x="1039859" y="5975248"/>
                <a:ext cx="55331" cy="55684"/>
              </a:xfrm>
              <a:custGeom>
                <a:avLst/>
                <a:gdLst/>
                <a:ahLst/>
                <a:cxnLst>
                  <a:cxn ang="0">
                    <a:pos x="234" y="118"/>
                  </a:cxn>
                  <a:cxn ang="0">
                    <a:pos x="231" y="141"/>
                  </a:cxn>
                  <a:cxn ang="0">
                    <a:pos x="226" y="164"/>
                  </a:cxn>
                  <a:cxn ang="0">
                    <a:pos x="214" y="183"/>
                  </a:cxn>
                  <a:cxn ang="0">
                    <a:pos x="200" y="201"/>
                  </a:cxn>
                  <a:cxn ang="0">
                    <a:pos x="182" y="216"/>
                  </a:cxn>
                  <a:cxn ang="0">
                    <a:pos x="163" y="226"/>
                  </a:cxn>
                  <a:cxn ang="0">
                    <a:pos x="141" y="234"/>
                  </a:cxn>
                  <a:cxn ang="0">
                    <a:pos x="117" y="235"/>
                  </a:cxn>
                  <a:cxn ang="0">
                    <a:pos x="105" y="235"/>
                  </a:cxn>
                  <a:cxn ang="0">
                    <a:pos x="81" y="231"/>
                  </a:cxn>
                  <a:cxn ang="0">
                    <a:pos x="60" y="222"/>
                  </a:cxn>
                  <a:cxn ang="0">
                    <a:pos x="41" y="208"/>
                  </a:cxn>
                  <a:cxn ang="0">
                    <a:pos x="26" y="192"/>
                  </a:cxn>
                  <a:cxn ang="0">
                    <a:pos x="13" y="174"/>
                  </a:cxn>
                  <a:cxn ang="0">
                    <a:pos x="4" y="153"/>
                  </a:cxn>
                  <a:cxn ang="0">
                    <a:pos x="0" y="129"/>
                  </a:cxn>
                  <a:cxn ang="0">
                    <a:pos x="0" y="118"/>
                  </a:cxn>
                  <a:cxn ang="0">
                    <a:pos x="1" y="94"/>
                  </a:cxn>
                  <a:cxn ang="0">
                    <a:pos x="8" y="71"/>
                  </a:cxn>
                  <a:cxn ang="0">
                    <a:pos x="19" y="52"/>
                  </a:cxn>
                  <a:cxn ang="0">
                    <a:pos x="34" y="34"/>
                  </a:cxn>
                  <a:cxn ang="0">
                    <a:pos x="52" y="19"/>
                  </a:cxn>
                  <a:cxn ang="0">
                    <a:pos x="71" y="9"/>
                  </a:cxn>
                  <a:cxn ang="0">
                    <a:pos x="93" y="3"/>
                  </a:cxn>
                  <a:cxn ang="0">
                    <a:pos x="117" y="0"/>
                  </a:cxn>
                  <a:cxn ang="0">
                    <a:pos x="129" y="0"/>
                  </a:cxn>
                  <a:cxn ang="0">
                    <a:pos x="151" y="4"/>
                  </a:cxn>
                  <a:cxn ang="0">
                    <a:pos x="174" y="13"/>
                  </a:cxn>
                  <a:cxn ang="0">
                    <a:pos x="191" y="27"/>
                  </a:cxn>
                  <a:cxn ang="0">
                    <a:pos x="208" y="43"/>
                  </a:cxn>
                  <a:cxn ang="0">
                    <a:pos x="220" y="61"/>
                  </a:cxn>
                  <a:cxn ang="0">
                    <a:pos x="229" y="83"/>
                  </a:cxn>
                  <a:cxn ang="0">
                    <a:pos x="234" y="106"/>
                  </a:cxn>
                  <a:cxn ang="0">
                    <a:pos x="234" y="118"/>
                  </a:cxn>
                </a:cxnLst>
                <a:rect l="0" t="0" r="r" b="b"/>
                <a:pathLst>
                  <a:path w="234" h="235">
                    <a:moveTo>
                      <a:pt x="234" y="118"/>
                    </a:moveTo>
                    <a:lnTo>
                      <a:pt x="234" y="118"/>
                    </a:lnTo>
                    <a:lnTo>
                      <a:pt x="234" y="129"/>
                    </a:lnTo>
                    <a:lnTo>
                      <a:pt x="231" y="141"/>
                    </a:lnTo>
                    <a:lnTo>
                      <a:pt x="229" y="153"/>
                    </a:lnTo>
                    <a:lnTo>
                      <a:pt x="226" y="164"/>
                    </a:lnTo>
                    <a:lnTo>
                      <a:pt x="220" y="174"/>
                    </a:lnTo>
                    <a:lnTo>
                      <a:pt x="214" y="183"/>
                    </a:lnTo>
                    <a:lnTo>
                      <a:pt x="208" y="192"/>
                    </a:lnTo>
                    <a:lnTo>
                      <a:pt x="200" y="201"/>
                    </a:lnTo>
                    <a:lnTo>
                      <a:pt x="191" y="208"/>
                    </a:lnTo>
                    <a:lnTo>
                      <a:pt x="182" y="216"/>
                    </a:lnTo>
                    <a:lnTo>
                      <a:pt x="174" y="222"/>
                    </a:lnTo>
                    <a:lnTo>
                      <a:pt x="163" y="226"/>
                    </a:lnTo>
                    <a:lnTo>
                      <a:pt x="151" y="231"/>
                    </a:lnTo>
                    <a:lnTo>
                      <a:pt x="141" y="234"/>
                    </a:lnTo>
                    <a:lnTo>
                      <a:pt x="129" y="235"/>
                    </a:lnTo>
                    <a:lnTo>
                      <a:pt x="117" y="235"/>
                    </a:lnTo>
                    <a:lnTo>
                      <a:pt x="117" y="235"/>
                    </a:lnTo>
                    <a:lnTo>
                      <a:pt x="105" y="235"/>
                    </a:lnTo>
                    <a:lnTo>
                      <a:pt x="93" y="234"/>
                    </a:lnTo>
                    <a:lnTo>
                      <a:pt x="81" y="231"/>
                    </a:lnTo>
                    <a:lnTo>
                      <a:pt x="71" y="226"/>
                    </a:lnTo>
                    <a:lnTo>
                      <a:pt x="60" y="222"/>
                    </a:lnTo>
                    <a:lnTo>
                      <a:pt x="52" y="216"/>
                    </a:lnTo>
                    <a:lnTo>
                      <a:pt x="41" y="208"/>
                    </a:lnTo>
                    <a:lnTo>
                      <a:pt x="34" y="201"/>
                    </a:lnTo>
                    <a:lnTo>
                      <a:pt x="26" y="192"/>
                    </a:lnTo>
                    <a:lnTo>
                      <a:pt x="19" y="183"/>
                    </a:lnTo>
                    <a:lnTo>
                      <a:pt x="13" y="174"/>
                    </a:lnTo>
                    <a:lnTo>
                      <a:pt x="8" y="164"/>
                    </a:lnTo>
                    <a:lnTo>
                      <a:pt x="4" y="153"/>
                    </a:lnTo>
                    <a:lnTo>
                      <a:pt x="1" y="141"/>
                    </a:lnTo>
                    <a:lnTo>
                      <a:pt x="0" y="129"/>
                    </a:lnTo>
                    <a:lnTo>
                      <a:pt x="0" y="118"/>
                    </a:lnTo>
                    <a:lnTo>
                      <a:pt x="0" y="118"/>
                    </a:lnTo>
                    <a:lnTo>
                      <a:pt x="0" y="106"/>
                    </a:lnTo>
                    <a:lnTo>
                      <a:pt x="1" y="94"/>
                    </a:lnTo>
                    <a:lnTo>
                      <a:pt x="4" y="83"/>
                    </a:lnTo>
                    <a:lnTo>
                      <a:pt x="8" y="71"/>
                    </a:lnTo>
                    <a:lnTo>
                      <a:pt x="13" y="61"/>
                    </a:lnTo>
                    <a:lnTo>
                      <a:pt x="19" y="52"/>
                    </a:lnTo>
                    <a:lnTo>
                      <a:pt x="26" y="43"/>
                    </a:lnTo>
                    <a:lnTo>
                      <a:pt x="34" y="34"/>
                    </a:lnTo>
                    <a:lnTo>
                      <a:pt x="41" y="27"/>
                    </a:lnTo>
                    <a:lnTo>
                      <a:pt x="52" y="19"/>
                    </a:lnTo>
                    <a:lnTo>
                      <a:pt x="60" y="13"/>
                    </a:lnTo>
                    <a:lnTo>
                      <a:pt x="71" y="9"/>
                    </a:lnTo>
                    <a:lnTo>
                      <a:pt x="81" y="4"/>
                    </a:lnTo>
                    <a:lnTo>
                      <a:pt x="93" y="3"/>
                    </a:lnTo>
                    <a:lnTo>
                      <a:pt x="105" y="0"/>
                    </a:lnTo>
                    <a:lnTo>
                      <a:pt x="117" y="0"/>
                    </a:lnTo>
                    <a:lnTo>
                      <a:pt x="117" y="0"/>
                    </a:lnTo>
                    <a:lnTo>
                      <a:pt x="129" y="0"/>
                    </a:lnTo>
                    <a:lnTo>
                      <a:pt x="141" y="3"/>
                    </a:lnTo>
                    <a:lnTo>
                      <a:pt x="151" y="4"/>
                    </a:lnTo>
                    <a:lnTo>
                      <a:pt x="163" y="9"/>
                    </a:lnTo>
                    <a:lnTo>
                      <a:pt x="174" y="13"/>
                    </a:lnTo>
                    <a:lnTo>
                      <a:pt x="182" y="19"/>
                    </a:lnTo>
                    <a:lnTo>
                      <a:pt x="191" y="27"/>
                    </a:lnTo>
                    <a:lnTo>
                      <a:pt x="200" y="34"/>
                    </a:lnTo>
                    <a:lnTo>
                      <a:pt x="208" y="43"/>
                    </a:lnTo>
                    <a:lnTo>
                      <a:pt x="214" y="52"/>
                    </a:lnTo>
                    <a:lnTo>
                      <a:pt x="220" y="61"/>
                    </a:lnTo>
                    <a:lnTo>
                      <a:pt x="226" y="71"/>
                    </a:lnTo>
                    <a:lnTo>
                      <a:pt x="229" y="83"/>
                    </a:lnTo>
                    <a:lnTo>
                      <a:pt x="231" y="94"/>
                    </a:lnTo>
                    <a:lnTo>
                      <a:pt x="234" y="106"/>
                    </a:lnTo>
                    <a:lnTo>
                      <a:pt x="234" y="118"/>
                    </a:lnTo>
                    <a:lnTo>
                      <a:pt x="234" y="118"/>
                    </a:lnTo>
                    <a:close/>
                  </a:path>
                </a:pathLst>
              </a:custGeom>
              <a:noFill/>
              <a:ln w="6350">
                <a:solidFill>
                  <a:srgbClr val="7F7F7F"/>
                </a:solidFill>
                <a:round/>
                <a:headEnd/>
                <a:tailEnd/>
              </a:ln>
            </p:spPr>
            <p:txBody>
              <a:bodyPr vert="horz" wrap="square" lIns="468929" tIns="234465" rIns="468929" bIns="234465" numCol="1" anchor="t" anchorCtr="0" compatLnSpc="1">
                <a:prstTxWarp prst="textNoShape">
                  <a:avLst/>
                </a:prstTxWarp>
              </a:bodyPr>
              <a:lstStyle/>
              <a:p>
                <a:pPr>
                  <a:buClr>
                    <a:srgbClr val="CC9900"/>
                  </a:buClr>
                  <a:buFont typeface="Wingdings" pitchFamily="2" charset="2"/>
                  <a:buChar char="n"/>
                </a:pPr>
                <a:endParaRPr lang="zh-CN" altLang="en-US" sz="12544" dirty="0">
                  <a:solidFill>
                    <a:srgbClr val="000000"/>
                  </a:solidFill>
                  <a:cs typeface="Arial" panose="020B0604020202020204" pitchFamily="34" charset="0"/>
                  <a:sym typeface="Arial" panose="020B0604020202020204" pitchFamily="34" charset="0"/>
                </a:endParaRPr>
              </a:p>
            </p:txBody>
          </p:sp>
          <p:grpSp>
            <p:nvGrpSpPr>
              <p:cNvPr id="313" name="组合 144"/>
              <p:cNvGrpSpPr/>
              <p:nvPr/>
            </p:nvGrpSpPr>
            <p:grpSpPr>
              <a:xfrm>
                <a:off x="835064" y="5710184"/>
                <a:ext cx="388783" cy="585465"/>
                <a:chOff x="2313820" y="556120"/>
                <a:chExt cx="353177" cy="532987"/>
              </a:xfrm>
            </p:grpSpPr>
            <p:sp>
              <p:nvSpPr>
                <p:cNvPr id="320" name="圆角矩形 319"/>
                <p:cNvSpPr/>
                <p:nvPr/>
              </p:nvSpPr>
              <p:spPr>
                <a:xfrm>
                  <a:off x="2313820" y="650650"/>
                  <a:ext cx="353177" cy="438457"/>
                </a:xfrm>
                <a:prstGeom prst="roundRect">
                  <a:avLst>
                    <a:gd name="adj" fmla="val 1844"/>
                  </a:avLst>
                </a:pr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44">
                    <a:solidFill>
                      <a:srgbClr val="000000"/>
                    </a:solidFill>
                    <a:cs typeface="Arial" panose="020B0604020202020204" pitchFamily="34" charset="0"/>
                    <a:sym typeface="Arial" panose="020B0604020202020204" pitchFamily="34" charset="0"/>
                  </a:endParaRPr>
                </a:p>
              </p:txBody>
            </p:sp>
            <p:grpSp>
              <p:nvGrpSpPr>
                <p:cNvPr id="321" name="组合 139"/>
                <p:cNvGrpSpPr>
                  <a:grpSpLocks noChangeAspect="1"/>
                </p:cNvGrpSpPr>
                <p:nvPr/>
              </p:nvGrpSpPr>
              <p:grpSpPr>
                <a:xfrm>
                  <a:off x="2410790" y="556120"/>
                  <a:ext cx="159240" cy="72000"/>
                  <a:chOff x="2367162" y="530148"/>
                  <a:chExt cx="238860" cy="108000"/>
                </a:xfrm>
              </p:grpSpPr>
              <p:sp>
                <p:nvSpPr>
                  <p:cNvPr id="322" name="椭圆 321"/>
                  <p:cNvSpPr/>
                  <p:nvPr/>
                </p:nvSpPr>
                <p:spPr>
                  <a:xfrm>
                    <a:off x="2367162" y="530148"/>
                    <a:ext cx="108000" cy="108000"/>
                  </a:xfrm>
                  <a:prstGeom prst="ellipse">
                    <a:avLst/>
                  </a:pr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44">
                      <a:solidFill>
                        <a:srgbClr val="000000"/>
                      </a:solidFill>
                      <a:cs typeface="Arial" panose="020B0604020202020204" pitchFamily="34" charset="0"/>
                      <a:sym typeface="Arial" panose="020B0604020202020204" pitchFamily="34" charset="0"/>
                    </a:endParaRPr>
                  </a:p>
                </p:txBody>
              </p:sp>
              <p:sp>
                <p:nvSpPr>
                  <p:cNvPr id="323" name="椭圆 322"/>
                  <p:cNvSpPr/>
                  <p:nvPr/>
                </p:nvSpPr>
                <p:spPr>
                  <a:xfrm>
                    <a:off x="2498022" y="530148"/>
                    <a:ext cx="108000" cy="108000"/>
                  </a:xfrm>
                  <a:prstGeom prst="ellipse">
                    <a:avLst/>
                  </a:pr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44">
                      <a:solidFill>
                        <a:srgbClr val="000000"/>
                      </a:solidFill>
                      <a:cs typeface="Arial" panose="020B0604020202020204" pitchFamily="34" charset="0"/>
                      <a:sym typeface="Arial" panose="020B0604020202020204" pitchFamily="34" charset="0"/>
                    </a:endParaRPr>
                  </a:p>
                </p:txBody>
              </p:sp>
            </p:grpSp>
          </p:grpSp>
          <p:cxnSp>
            <p:nvCxnSpPr>
              <p:cNvPr id="314" name="直接连接符 313"/>
              <p:cNvCxnSpPr/>
              <p:nvPr/>
            </p:nvCxnSpPr>
            <p:spPr>
              <a:xfrm flipV="1">
                <a:off x="1273051" y="5614165"/>
                <a:ext cx="0" cy="859192"/>
              </a:xfrm>
              <a:prstGeom prst="line">
                <a:avLst/>
              </a:prstGeom>
              <a:noFill/>
              <a:ln w="12700">
                <a:solidFill>
                  <a:srgbClr val="7F7F7F"/>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315" name="流程图: 联系 314"/>
              <p:cNvSpPr>
                <a:spLocks noChangeAspect="1"/>
              </p:cNvSpPr>
              <p:nvPr/>
            </p:nvSpPr>
            <p:spPr>
              <a:xfrm flipH="1" flipV="1">
                <a:off x="1161077" y="5988005"/>
                <a:ext cx="16199" cy="16199"/>
              </a:xfrm>
              <a:prstGeom prst="flowChartConnector">
                <a:avLst/>
              </a:prstGeom>
              <a:solidFill>
                <a:srgbClr val="00B0F0"/>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4">
                  <a:solidFill>
                    <a:srgbClr val="000000"/>
                  </a:solidFill>
                  <a:cs typeface="Arial" panose="020B0604020202020204" pitchFamily="34" charset="0"/>
                  <a:sym typeface="Arial" panose="020B0604020202020204" pitchFamily="34" charset="0"/>
                </a:endParaRPr>
              </a:p>
            </p:txBody>
          </p:sp>
          <p:sp>
            <p:nvSpPr>
              <p:cNvPr id="316" name="流程图: 联系 315"/>
              <p:cNvSpPr>
                <a:spLocks noChangeAspect="1"/>
              </p:cNvSpPr>
              <p:nvPr/>
            </p:nvSpPr>
            <p:spPr>
              <a:xfrm flipH="1" flipV="1">
                <a:off x="1161077" y="6023245"/>
                <a:ext cx="16199" cy="16199"/>
              </a:xfrm>
              <a:prstGeom prst="flowChartConnector">
                <a:avLst/>
              </a:prstGeom>
              <a:solidFill>
                <a:srgbClr val="00B0F0"/>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4">
                  <a:solidFill>
                    <a:srgbClr val="000000"/>
                  </a:solidFill>
                  <a:cs typeface="Arial" panose="020B0604020202020204" pitchFamily="34" charset="0"/>
                  <a:sym typeface="Arial" panose="020B0604020202020204" pitchFamily="34" charset="0"/>
                </a:endParaRPr>
              </a:p>
            </p:txBody>
          </p:sp>
          <p:sp>
            <p:nvSpPr>
              <p:cNvPr id="317" name="流程图: 联系 316"/>
              <p:cNvSpPr>
                <a:spLocks noChangeAspect="1"/>
              </p:cNvSpPr>
              <p:nvPr/>
            </p:nvSpPr>
            <p:spPr>
              <a:xfrm flipH="1" flipV="1">
                <a:off x="1158891" y="6058484"/>
                <a:ext cx="20573" cy="20573"/>
              </a:xfrm>
              <a:prstGeom prst="flowChartConnector">
                <a:avLst/>
              </a:prstGeom>
              <a:solidFill>
                <a:srgbClr val="00B0F0"/>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4">
                  <a:solidFill>
                    <a:srgbClr val="000000"/>
                  </a:solidFill>
                  <a:cs typeface="Arial" panose="020B0604020202020204" pitchFamily="34" charset="0"/>
                  <a:sym typeface="Arial" panose="020B0604020202020204" pitchFamily="34" charset="0"/>
                </a:endParaRPr>
              </a:p>
            </p:txBody>
          </p:sp>
          <p:cxnSp>
            <p:nvCxnSpPr>
              <p:cNvPr id="318" name="直接连接符 317"/>
              <p:cNvCxnSpPr/>
              <p:nvPr/>
            </p:nvCxnSpPr>
            <p:spPr>
              <a:xfrm flipV="1">
                <a:off x="1033413" y="5611893"/>
                <a:ext cx="0" cy="173387"/>
              </a:xfrm>
              <a:prstGeom prst="line">
                <a:avLst/>
              </a:prstGeom>
              <a:noFill/>
              <a:ln w="12700">
                <a:solidFill>
                  <a:srgbClr val="7F7F7F"/>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p:cNvCxnSpPr/>
              <p:nvPr/>
            </p:nvCxnSpPr>
            <p:spPr>
              <a:xfrm flipV="1">
                <a:off x="784800" y="5620434"/>
                <a:ext cx="0" cy="859193"/>
              </a:xfrm>
              <a:prstGeom prst="line">
                <a:avLst/>
              </a:prstGeom>
              <a:noFill/>
              <a:ln w="12700">
                <a:solidFill>
                  <a:srgbClr val="7F7F7F"/>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spTree>
    <p:extLst>
      <p:ext uri="{BB962C8B-B14F-4D97-AF65-F5344CB8AC3E}">
        <p14:creationId xmlns:p14="http://schemas.microsoft.com/office/powerpoint/2010/main" val="205097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9"/>
          <p:cNvSpPr/>
          <p:nvPr/>
        </p:nvSpPr>
        <p:spPr>
          <a:xfrm>
            <a:off x="773768" y="1605185"/>
            <a:ext cx="10616124" cy="280306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fontAlgn="ctr"/>
            <a:endParaRPr lang="en-US" sz="1799" dirty="0">
              <a:solidFill>
                <a:prstClr val="white"/>
              </a:solidFill>
              <a:latin typeface="Huawei Sans" panose="020C0503030203020204" pitchFamily="34" charset="0"/>
              <a:cs typeface="Huawei Sans" panose="020C0503030203020204" pitchFamily="34" charset="0"/>
              <a:sym typeface="Arial" panose="020B0604020202020204" pitchFamily="34" charset="0"/>
            </a:endParaRPr>
          </a:p>
        </p:txBody>
      </p:sp>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581" y="3031848"/>
            <a:ext cx="1311691" cy="463953"/>
          </a:xfrm>
          <a:prstGeom prst="rect">
            <a:avLst/>
          </a:prstGeom>
        </p:spPr>
      </p:pic>
      <p:pic>
        <p:nvPicPr>
          <p:cNvPr id="66" name="图片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3440" y="2385966"/>
            <a:ext cx="2163131" cy="1359062"/>
          </a:xfrm>
          <a:prstGeom prst="rect">
            <a:avLst/>
          </a:prstGeom>
        </p:spPr>
      </p:pic>
      <p:pic>
        <p:nvPicPr>
          <p:cNvPr id="73" name="图片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7734" y="2641262"/>
            <a:ext cx="1887827" cy="922743"/>
          </a:xfrm>
          <a:prstGeom prst="rect">
            <a:avLst/>
          </a:prstGeom>
        </p:spPr>
      </p:pic>
      <p:sp>
        <p:nvSpPr>
          <p:cNvPr id="75" name="文本框 74"/>
          <p:cNvSpPr txBox="1"/>
          <p:nvPr/>
        </p:nvSpPr>
        <p:spPr>
          <a:xfrm>
            <a:off x="297404" y="1650632"/>
            <a:ext cx="2266349" cy="522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r>
              <a:rPr lang="en-US" sz="1399" b="1" dirty="0" err="1">
                <a:solidFill>
                  <a:prstClr val="black"/>
                </a:solidFill>
                <a:latin typeface="Huawei Sans" panose="020C0503030203020204" pitchFamily="34" charset="0"/>
                <a:cs typeface="Huawei Sans" panose="020C0503030203020204" pitchFamily="34" charset="0"/>
                <a:sym typeface="Calibri"/>
              </a:rPr>
              <a:t>NetEngine</a:t>
            </a:r>
            <a:endParaRPr lang="en-US" sz="1399" b="1" dirty="0">
              <a:solidFill>
                <a:prstClr val="black"/>
              </a:solidFill>
              <a:latin typeface="Huawei Sans" panose="020C0503030203020204" pitchFamily="34" charset="0"/>
              <a:cs typeface="Huawei Sans" panose="020C0503030203020204" pitchFamily="34" charset="0"/>
              <a:sym typeface="Calibri"/>
            </a:endParaRPr>
          </a:p>
          <a:p>
            <a:pPr algn="ctr" defTabSz="2679636" fontAlgn="ctr" hangingPunct="0"/>
            <a:r>
              <a:rPr lang="en-US" sz="1399" b="1" dirty="0" smtClean="0">
                <a:solidFill>
                  <a:prstClr val="black"/>
                </a:solidFill>
                <a:latin typeface="Huawei Sans" panose="020C0503030203020204" pitchFamily="34" charset="0"/>
                <a:cs typeface="Huawei Sans" panose="020C0503030203020204" pitchFamily="34" charset="0"/>
                <a:sym typeface="Calibri"/>
              </a:rPr>
              <a:t>AR651</a:t>
            </a:r>
            <a:endParaRPr lang="en-US" sz="1399" b="1" dirty="0">
              <a:solidFill>
                <a:prstClr val="black"/>
              </a:solidFill>
              <a:latin typeface="Huawei Sans" panose="020C0503030203020204" pitchFamily="34" charset="0"/>
              <a:cs typeface="Huawei Sans" panose="020C0503030203020204" pitchFamily="34" charset="0"/>
              <a:sym typeface="Calibri"/>
            </a:endParaRPr>
          </a:p>
        </p:txBody>
      </p:sp>
      <p:sp>
        <p:nvSpPr>
          <p:cNvPr id="76" name="文本框 75"/>
          <p:cNvSpPr txBox="1"/>
          <p:nvPr/>
        </p:nvSpPr>
        <p:spPr>
          <a:xfrm>
            <a:off x="2256935" y="1650632"/>
            <a:ext cx="2128002" cy="522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r>
              <a:rPr lang="en-US" sz="1399" b="1" dirty="0" err="1">
                <a:solidFill>
                  <a:prstClr val="black"/>
                </a:solidFill>
                <a:latin typeface="Huawei Sans" panose="020C0503030203020204" pitchFamily="34" charset="0"/>
                <a:cs typeface="Huawei Sans" panose="020C0503030203020204" pitchFamily="34" charset="0"/>
                <a:sym typeface="Calibri"/>
              </a:rPr>
              <a:t>NetEngine</a:t>
            </a:r>
            <a:endParaRPr lang="en-US" sz="1399" b="1" dirty="0">
              <a:solidFill>
                <a:prstClr val="black"/>
              </a:solidFill>
              <a:latin typeface="Huawei Sans" panose="020C0503030203020204" pitchFamily="34" charset="0"/>
              <a:cs typeface="Huawei Sans" panose="020C0503030203020204" pitchFamily="34" charset="0"/>
              <a:sym typeface="Calibri"/>
            </a:endParaRPr>
          </a:p>
          <a:p>
            <a:pPr algn="ctr" defTabSz="2679636" fontAlgn="ctr" hangingPunct="0"/>
            <a:r>
              <a:rPr lang="en-US" sz="1399" b="1" dirty="0">
                <a:solidFill>
                  <a:prstClr val="black"/>
                </a:solidFill>
                <a:latin typeface="Huawei Sans" panose="020C0503030203020204" pitchFamily="34" charset="0"/>
                <a:cs typeface="Huawei Sans" panose="020C0503030203020204" pitchFamily="34" charset="0"/>
                <a:sym typeface="Calibri"/>
              </a:rPr>
              <a:t>AR6121</a:t>
            </a:r>
          </a:p>
        </p:txBody>
      </p:sp>
      <p:sp>
        <p:nvSpPr>
          <p:cNvPr id="77" name="文本框 76"/>
          <p:cNvSpPr txBox="1"/>
          <p:nvPr/>
        </p:nvSpPr>
        <p:spPr>
          <a:xfrm>
            <a:off x="6626769" y="3495799"/>
            <a:ext cx="2525223" cy="684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r>
              <a:rPr 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Calibri"/>
              </a:rPr>
              <a:t>High performance, extensive interfaces </a:t>
            </a:r>
          </a:p>
          <a:p>
            <a:pPr algn="ctr" defTabSz="2679636" fontAlgn="ctr" hangingPunct="0">
              <a:lnSpc>
                <a:spcPct val="150000"/>
              </a:lnSpc>
            </a:pPr>
            <a:r>
              <a:rPr lang="en-US" altLang="zh-CN" sz="1100" b="1" dirty="0">
                <a:solidFill>
                  <a:srgbClr val="00B0F0"/>
                </a:solidFill>
                <a:latin typeface="Huawei Sans" panose="020C0503030203020204" pitchFamily="34" charset="0"/>
                <a:cs typeface="Huawei Sans" panose="020C0503030203020204" pitchFamily="34" charset="0"/>
              </a:rPr>
              <a:t>10Gbps~12Gbps</a:t>
            </a:r>
          </a:p>
        </p:txBody>
      </p:sp>
      <p:sp>
        <p:nvSpPr>
          <p:cNvPr id="78" name="文本框 77"/>
          <p:cNvSpPr txBox="1"/>
          <p:nvPr/>
        </p:nvSpPr>
        <p:spPr>
          <a:xfrm>
            <a:off x="6682523" y="1650632"/>
            <a:ext cx="2011683" cy="522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r>
              <a:rPr lang="en-US" sz="1399" b="1" dirty="0" err="1">
                <a:solidFill>
                  <a:prstClr val="black"/>
                </a:solidFill>
                <a:latin typeface="Huawei Sans" panose="020C0503030203020204" pitchFamily="34" charset="0"/>
                <a:cs typeface="Huawei Sans" panose="020C0503030203020204" pitchFamily="34" charset="0"/>
                <a:sym typeface="Calibri"/>
              </a:rPr>
              <a:t>NetEngine</a:t>
            </a:r>
            <a:endParaRPr lang="en-US" sz="1399" b="1" dirty="0">
              <a:solidFill>
                <a:prstClr val="black"/>
              </a:solidFill>
              <a:latin typeface="Huawei Sans" panose="020C0503030203020204" pitchFamily="34" charset="0"/>
              <a:cs typeface="Huawei Sans" panose="020C0503030203020204" pitchFamily="34" charset="0"/>
              <a:sym typeface="Calibri"/>
            </a:endParaRPr>
          </a:p>
          <a:p>
            <a:pPr algn="ctr" defTabSz="2679636" fontAlgn="ctr" hangingPunct="0"/>
            <a:r>
              <a:rPr lang="en-US" sz="1399" b="1" dirty="0">
                <a:solidFill>
                  <a:prstClr val="black"/>
                </a:solidFill>
                <a:latin typeface="Huawei Sans" panose="020C0503030203020204" pitchFamily="34" charset="0"/>
                <a:cs typeface="Huawei Sans" panose="020C0503030203020204" pitchFamily="34" charset="0"/>
                <a:sym typeface="Calibri"/>
              </a:rPr>
              <a:t>AR6280</a:t>
            </a:r>
          </a:p>
        </p:txBody>
      </p:sp>
      <p:sp>
        <p:nvSpPr>
          <p:cNvPr id="79" name="文本框 78"/>
          <p:cNvSpPr txBox="1"/>
          <p:nvPr/>
        </p:nvSpPr>
        <p:spPr>
          <a:xfrm>
            <a:off x="8922632" y="3495799"/>
            <a:ext cx="2440151" cy="599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lnSpc>
                <a:spcPct val="150000"/>
              </a:lnSpc>
            </a:pPr>
            <a:r>
              <a:rPr 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3x SD-WAN performance</a:t>
            </a:r>
          </a:p>
          <a:p>
            <a:pPr algn="ctr" defTabSz="2679636" fontAlgn="ctr" hangingPunct="0">
              <a:lnSpc>
                <a:spcPct val="150000"/>
              </a:lnSpc>
            </a:pPr>
            <a:r>
              <a:rPr lang="en-US" altLang="zh-CN" sz="1100" b="1" dirty="0">
                <a:solidFill>
                  <a:srgbClr val="00B0F0"/>
                </a:solidFill>
                <a:latin typeface="Huawei Sans" panose="020C0503030203020204" pitchFamily="34" charset="0"/>
                <a:cs typeface="Huawei Sans" panose="020C0503030203020204" pitchFamily="34" charset="0"/>
              </a:rPr>
              <a:t>10Gbps~12Gbps</a:t>
            </a:r>
            <a:endParaRPr lang="en-US" sz="1100" b="1" dirty="0">
              <a:solidFill>
                <a:srgbClr val="00B0F0"/>
              </a:solidFill>
              <a:latin typeface="Huawei Sans" panose="020C0503030203020204" pitchFamily="34" charset="0"/>
              <a:cs typeface="Huawei Sans" panose="020C0503030203020204" pitchFamily="34" charset="0"/>
            </a:endParaRPr>
          </a:p>
        </p:txBody>
      </p:sp>
      <p:sp>
        <p:nvSpPr>
          <p:cNvPr id="80" name="文本框 79"/>
          <p:cNvSpPr txBox="1"/>
          <p:nvPr/>
        </p:nvSpPr>
        <p:spPr>
          <a:xfrm>
            <a:off x="9171759" y="1650632"/>
            <a:ext cx="2011683" cy="522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r>
              <a:rPr lang="en-US" sz="1399" b="1" dirty="0" err="1">
                <a:solidFill>
                  <a:prstClr val="black"/>
                </a:solidFill>
                <a:latin typeface="Huawei Sans" panose="020C0503030203020204" pitchFamily="34" charset="0"/>
                <a:cs typeface="Huawei Sans" panose="020C0503030203020204" pitchFamily="34" charset="0"/>
                <a:sym typeface="Calibri"/>
              </a:rPr>
              <a:t>NetEngine</a:t>
            </a:r>
            <a:endParaRPr lang="en-US" sz="1399" b="1" dirty="0">
              <a:solidFill>
                <a:prstClr val="black"/>
              </a:solidFill>
              <a:latin typeface="Huawei Sans" panose="020C0503030203020204" pitchFamily="34" charset="0"/>
              <a:cs typeface="Huawei Sans" panose="020C0503030203020204" pitchFamily="34" charset="0"/>
              <a:sym typeface="Calibri"/>
            </a:endParaRPr>
          </a:p>
          <a:p>
            <a:pPr algn="ctr" defTabSz="2679636" fontAlgn="ctr" hangingPunct="0"/>
            <a:r>
              <a:rPr lang="en-US" sz="1399" b="1" dirty="0">
                <a:solidFill>
                  <a:prstClr val="black"/>
                </a:solidFill>
                <a:latin typeface="Huawei Sans" panose="020C0503030203020204" pitchFamily="34" charset="0"/>
                <a:cs typeface="Huawei Sans" panose="020C0503030203020204" pitchFamily="34" charset="0"/>
                <a:sym typeface="Calibri"/>
              </a:rPr>
              <a:t>AR6300</a:t>
            </a:r>
          </a:p>
        </p:txBody>
      </p:sp>
      <p:sp>
        <p:nvSpPr>
          <p:cNvPr id="81" name="文本框 80"/>
          <p:cNvSpPr txBox="1"/>
          <p:nvPr/>
        </p:nvSpPr>
        <p:spPr>
          <a:xfrm>
            <a:off x="4413077" y="1650632"/>
            <a:ext cx="2128002" cy="522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r>
              <a:rPr lang="en-US" sz="1399" b="1" dirty="0" err="1">
                <a:solidFill>
                  <a:prstClr val="black"/>
                </a:solidFill>
                <a:latin typeface="Huawei Sans" panose="020C0503030203020204" pitchFamily="34" charset="0"/>
                <a:cs typeface="Huawei Sans" panose="020C0503030203020204" pitchFamily="34" charset="0"/>
                <a:sym typeface="Calibri"/>
              </a:rPr>
              <a:t>NetEngine</a:t>
            </a:r>
            <a:endParaRPr lang="en-US" sz="1399" b="1" dirty="0">
              <a:solidFill>
                <a:prstClr val="black"/>
              </a:solidFill>
              <a:latin typeface="Huawei Sans" panose="020C0503030203020204" pitchFamily="34" charset="0"/>
              <a:cs typeface="Huawei Sans" panose="020C0503030203020204" pitchFamily="34" charset="0"/>
              <a:sym typeface="Calibri"/>
            </a:endParaRPr>
          </a:p>
          <a:p>
            <a:pPr algn="ctr" defTabSz="2679636" fontAlgn="ctr" hangingPunct="0"/>
            <a:r>
              <a:rPr lang="en-US" sz="1399" b="1" dirty="0">
                <a:solidFill>
                  <a:prstClr val="black"/>
                </a:solidFill>
                <a:latin typeface="Huawei Sans" panose="020C0503030203020204" pitchFamily="34" charset="0"/>
                <a:cs typeface="Huawei Sans" panose="020C0503030203020204" pitchFamily="34" charset="0"/>
                <a:sym typeface="Calibri"/>
              </a:rPr>
              <a:t>AR6140</a:t>
            </a:r>
          </a:p>
        </p:txBody>
      </p:sp>
      <p:sp>
        <p:nvSpPr>
          <p:cNvPr id="82" name="文本框 81"/>
          <p:cNvSpPr txBox="1"/>
          <p:nvPr/>
        </p:nvSpPr>
        <p:spPr>
          <a:xfrm>
            <a:off x="4384937" y="3495799"/>
            <a:ext cx="2235399" cy="684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r>
              <a:rPr 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Calibri"/>
              </a:rPr>
              <a:t>High performance, extensive interfaces </a:t>
            </a:r>
          </a:p>
          <a:p>
            <a:pPr algn="ctr" defTabSz="2679636" fontAlgn="ctr" hangingPunct="0">
              <a:lnSpc>
                <a:spcPct val="150000"/>
              </a:lnSpc>
            </a:pPr>
            <a:r>
              <a:rPr lang="en-US" altLang="zh-CN" sz="1100" b="1" dirty="0">
                <a:solidFill>
                  <a:srgbClr val="00B0F0"/>
                </a:solidFill>
                <a:latin typeface="Huawei Sans" panose="020C0503030203020204" pitchFamily="34" charset="0"/>
                <a:cs typeface="Huawei Sans" panose="020C0503030203020204" pitchFamily="34" charset="0"/>
              </a:rPr>
              <a:t>2Gbps~6Gbps</a:t>
            </a:r>
          </a:p>
        </p:txBody>
      </p:sp>
      <p:sp>
        <p:nvSpPr>
          <p:cNvPr id="83" name="文本框 82"/>
          <p:cNvSpPr txBox="1"/>
          <p:nvPr/>
        </p:nvSpPr>
        <p:spPr>
          <a:xfrm>
            <a:off x="2256935" y="3495799"/>
            <a:ext cx="2235399" cy="599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lnSpc>
                <a:spcPct val="150000"/>
              </a:lnSpc>
            </a:pPr>
            <a:r>
              <a:rPr 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Calibri"/>
              </a:rPr>
              <a:t>10GE uplinks &amp; multi-service</a:t>
            </a:r>
          </a:p>
          <a:p>
            <a:pPr algn="ctr" defTabSz="2679636" fontAlgn="ctr" hangingPunct="0">
              <a:lnSpc>
                <a:spcPct val="150000"/>
              </a:lnSpc>
            </a:pPr>
            <a:r>
              <a:rPr lang="en-US" altLang="zh-CN" sz="1100" b="1" dirty="0">
                <a:solidFill>
                  <a:srgbClr val="00B0F0"/>
                </a:solidFill>
                <a:latin typeface="Huawei Sans" panose="020C0503030203020204" pitchFamily="34" charset="0"/>
                <a:cs typeface="Huawei Sans" panose="020C0503030203020204" pitchFamily="34" charset="0"/>
              </a:rPr>
              <a:t>2Gbps</a:t>
            </a:r>
            <a:endParaRPr lang="en-US" sz="1100" b="1" dirty="0">
              <a:solidFill>
                <a:srgbClr val="00B0F0"/>
              </a:solidFill>
              <a:latin typeface="Huawei Sans" panose="020C0503030203020204" pitchFamily="34" charset="0"/>
              <a:cs typeface="Huawei Sans" panose="020C0503030203020204" pitchFamily="34" charset="0"/>
            </a:endParaRPr>
          </a:p>
        </p:txBody>
      </p:sp>
      <p:sp>
        <p:nvSpPr>
          <p:cNvPr id="84" name="文本框 83"/>
          <p:cNvSpPr txBox="1"/>
          <p:nvPr/>
        </p:nvSpPr>
        <p:spPr>
          <a:xfrm>
            <a:off x="332227" y="3495799"/>
            <a:ext cx="2235399" cy="599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lnSpc>
                <a:spcPct val="150000"/>
              </a:lnSpc>
            </a:pPr>
            <a:r>
              <a:rPr 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Calibri"/>
              </a:rPr>
              <a:t>High density, all-GE</a:t>
            </a:r>
          </a:p>
          <a:p>
            <a:pPr algn="ctr" defTabSz="2679636" fontAlgn="ctr" hangingPunct="0">
              <a:lnSpc>
                <a:spcPct val="150000"/>
              </a:lnSpc>
            </a:pPr>
            <a:r>
              <a:rPr lang="en-US" sz="1100" b="1" dirty="0">
                <a:solidFill>
                  <a:srgbClr val="00B0F0"/>
                </a:solidFill>
                <a:latin typeface="Huawei Sans" panose="020C0503030203020204" pitchFamily="34" charset="0"/>
                <a:cs typeface="Huawei Sans" panose="020C0503030203020204" pitchFamily="34" charset="0"/>
              </a:rPr>
              <a:t>2G</a:t>
            </a:r>
            <a:r>
              <a:rPr lang="en-US" altLang="zh-CN" sz="1100" b="1" dirty="0">
                <a:solidFill>
                  <a:srgbClr val="00B0F0"/>
                </a:solidFill>
                <a:latin typeface="Huawei Sans" panose="020C0503030203020204" pitchFamily="34" charset="0"/>
                <a:cs typeface="Huawei Sans" panose="020C0503030203020204" pitchFamily="34" charset="0"/>
              </a:rPr>
              <a:t>bps</a:t>
            </a:r>
            <a:endParaRPr lang="en-US" sz="1100" b="1" dirty="0">
              <a:solidFill>
                <a:srgbClr val="00B0F0"/>
              </a:solidFill>
              <a:latin typeface="Huawei Sans" panose="020C0503030203020204" pitchFamily="34" charset="0"/>
              <a:cs typeface="Huawei Sans" panose="020C0503030203020204" pitchFamily="34" charset="0"/>
            </a:endParaRPr>
          </a:p>
        </p:txBody>
      </p:sp>
      <p:pic>
        <p:nvPicPr>
          <p:cNvPr id="59" name="图片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3076" y="2805289"/>
            <a:ext cx="1939015" cy="703842"/>
          </a:xfrm>
          <a:prstGeom prst="rect">
            <a:avLst/>
          </a:prstGeom>
        </p:spPr>
      </p:pic>
      <p:pic>
        <p:nvPicPr>
          <p:cNvPr id="48" name="图片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94108" y="2959478"/>
            <a:ext cx="1635842" cy="576321"/>
          </a:xfrm>
          <a:prstGeom prst="rect">
            <a:avLst/>
          </a:prstGeom>
        </p:spPr>
      </p:pic>
      <p:sp>
        <p:nvSpPr>
          <p:cNvPr id="96" name="标题 1"/>
          <p:cNvSpPr txBox="1">
            <a:spLocks/>
          </p:cNvSpPr>
          <p:nvPr/>
        </p:nvSpPr>
        <p:spPr>
          <a:xfrm>
            <a:off x="1480538" y="443852"/>
            <a:ext cx="10347396" cy="411689"/>
          </a:xfrm>
          <a:prstGeom prst="rect">
            <a:avLst/>
          </a:prstGeom>
        </p:spPr>
        <p:txBody>
          <a:bodyPr vert="horz" wrap="square" lIns="91404" tIns="45702" rIns="91404" bIns="45702" anchor="t" anchorCtr="0">
            <a:noAutofit/>
          </a:bodyPr>
          <a:lstStyle>
            <a:lvl1pPr defTabSz="914339" fontAlgn="ctr">
              <a:lnSpc>
                <a:spcPct val="100000"/>
              </a:lnSpc>
              <a:spcBef>
                <a:spcPct val="0"/>
              </a:spcBef>
              <a:buNone/>
              <a:defRPr sz="2400" b="1">
                <a:solidFill>
                  <a:prstClr val="black"/>
                </a:solidFill>
                <a:latin typeface="Huawei Sans" panose="020C0503030203020204" pitchFamily="34" charset="0"/>
                <a:ea typeface="微软雅黑"/>
                <a:cs typeface="Arial" pitchFamily="34" charset="0"/>
              </a:defRPr>
            </a:lvl1pPr>
          </a:lstStyle>
          <a:p>
            <a:r>
              <a:rPr lang="en-US" sz="2799" dirty="0">
                <a:cs typeface="Huawei Sans" panose="020C0503030203020204" pitchFamily="34" charset="0"/>
              </a:rPr>
              <a:t>Huawei Next-Generation </a:t>
            </a:r>
            <a:r>
              <a:rPr lang="en-US" sz="2799" dirty="0" err="1">
                <a:cs typeface="Huawei Sans" panose="020C0503030203020204" pitchFamily="34" charset="0"/>
              </a:rPr>
              <a:t>NetEngine</a:t>
            </a:r>
            <a:r>
              <a:rPr lang="en-US" sz="2799" dirty="0">
                <a:cs typeface="Huawei Sans" panose="020C0503030203020204" pitchFamily="34" charset="0"/>
              </a:rPr>
              <a:t> AR Branch Routers</a:t>
            </a:r>
          </a:p>
        </p:txBody>
      </p:sp>
      <p:sp>
        <p:nvSpPr>
          <p:cNvPr id="97" name="Rectangle 9"/>
          <p:cNvSpPr/>
          <p:nvPr/>
        </p:nvSpPr>
        <p:spPr>
          <a:xfrm>
            <a:off x="773767" y="4478652"/>
            <a:ext cx="3021979" cy="80444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1217688" fontAlgn="ctr">
              <a:buClr>
                <a:srgbClr val="A7A7A7"/>
              </a:buClr>
              <a:buSzPct val="75000"/>
              <a:defRPr/>
            </a:pPr>
            <a:r>
              <a:rPr lang="en-US" sz="1999" b="1" dirty="0">
                <a:solidFill>
                  <a:srgbClr val="00B0F0"/>
                </a:solidFill>
                <a:latin typeface="Huawei Sans" panose="020C0503030203020204" pitchFamily="34" charset="0"/>
                <a:cs typeface="Huawei Sans" panose="020C0503030203020204" pitchFamily="34" charset="0"/>
                <a:sym typeface="Arial" panose="020B0604020202020204" pitchFamily="34" charset="0"/>
              </a:rPr>
              <a:t>High performance</a:t>
            </a:r>
          </a:p>
          <a:p>
            <a:pPr algn="ctr" defTabSz="1217688" fontAlgn="ctr">
              <a:buClr>
                <a:srgbClr val="A7A7A7"/>
              </a:buClr>
              <a:buSzPct val="75000"/>
              <a:defRPr/>
            </a:pPr>
            <a:r>
              <a:rPr lang="en-US" sz="1200" dirty="0">
                <a:solidFill>
                  <a:prstClr val="black"/>
                </a:solidFill>
                <a:latin typeface="Huawei Sans" panose="020C0503030203020204" pitchFamily="34" charset="0"/>
                <a:cs typeface="Huawei Sans" panose="020C0503030203020204" pitchFamily="34" charset="0"/>
                <a:sym typeface="Arial" panose="020B0604020202020204" pitchFamily="34" charset="0"/>
              </a:rPr>
              <a:t>3x performance, all series ready for SD-WAN network evolution in the next 5 years</a:t>
            </a:r>
          </a:p>
        </p:txBody>
      </p:sp>
      <p:sp>
        <p:nvSpPr>
          <p:cNvPr id="23" name="Rectangle 9"/>
          <p:cNvSpPr/>
          <p:nvPr/>
        </p:nvSpPr>
        <p:spPr>
          <a:xfrm>
            <a:off x="4317832" y="4478652"/>
            <a:ext cx="3301819" cy="80444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1217688" fontAlgn="ctr">
              <a:buClr>
                <a:srgbClr val="A7A7A7"/>
              </a:buClr>
              <a:buSzPct val="75000"/>
              <a:defRPr/>
            </a:pPr>
            <a:r>
              <a:rPr lang="en-US" sz="1999" b="1" dirty="0">
                <a:solidFill>
                  <a:srgbClr val="00B0F0"/>
                </a:solidFill>
                <a:latin typeface="Huawei Sans" panose="020C0503030203020204" pitchFamily="34" charset="0"/>
                <a:cs typeface="Huawei Sans" panose="020C0503030203020204" pitchFamily="34" charset="0"/>
                <a:sym typeface="Arial" panose="020B0604020202020204" pitchFamily="34" charset="0"/>
              </a:rPr>
              <a:t>Hyper convergence</a:t>
            </a:r>
          </a:p>
          <a:p>
            <a:pPr algn="ctr" defTabSz="1217688" fontAlgn="ctr">
              <a:buClr>
                <a:srgbClr val="A7A7A7"/>
              </a:buClr>
              <a:buSzPct val="75000"/>
              <a:defRPr/>
            </a:pPr>
            <a:r>
              <a:rPr lang="en-US" sz="1200" dirty="0">
                <a:solidFill>
                  <a:prstClr val="black"/>
                </a:solidFill>
                <a:latin typeface="Huawei Sans" panose="020C0503030203020204" pitchFamily="34" charset="0"/>
                <a:cs typeface="Huawei Sans" panose="020C0503030203020204" pitchFamily="34" charset="0"/>
                <a:sym typeface="Arial" panose="020B0604020202020204" pitchFamily="34" charset="0"/>
              </a:rPr>
              <a:t>Simplified network deployment with fewer branch devices required</a:t>
            </a:r>
          </a:p>
        </p:txBody>
      </p:sp>
      <p:sp>
        <p:nvSpPr>
          <p:cNvPr id="25" name="Rectangle 9"/>
          <p:cNvSpPr/>
          <p:nvPr/>
        </p:nvSpPr>
        <p:spPr>
          <a:xfrm>
            <a:off x="8082747" y="4469772"/>
            <a:ext cx="3307144" cy="80444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1217688" fontAlgn="ctr">
              <a:buClr>
                <a:srgbClr val="A7A7A7"/>
              </a:buClr>
              <a:buSzPct val="75000"/>
              <a:defRPr/>
            </a:pPr>
            <a:r>
              <a:rPr lang="en-US" sz="1999" b="1" dirty="0">
                <a:solidFill>
                  <a:srgbClr val="00B0F0"/>
                </a:solidFill>
                <a:latin typeface="Huawei Sans" panose="020C0503030203020204" pitchFamily="34" charset="0"/>
                <a:cs typeface="Huawei Sans" panose="020C0503030203020204" pitchFamily="34" charset="0"/>
                <a:sym typeface="Arial" panose="020B0604020202020204" pitchFamily="34" charset="0"/>
              </a:rPr>
              <a:t>Simplified O&amp;M</a:t>
            </a:r>
          </a:p>
          <a:p>
            <a:pPr algn="ctr" defTabSz="1217688" fontAlgn="ctr">
              <a:buClr>
                <a:srgbClr val="A7A7A7"/>
              </a:buClr>
              <a:buSzPct val="75000"/>
              <a:defRPr/>
            </a:pPr>
            <a:r>
              <a:rPr lang="en-US" sz="1200" dirty="0">
                <a:solidFill>
                  <a:prstClr val="black"/>
                </a:solidFill>
                <a:latin typeface="Huawei Sans" panose="020C0503030203020204" pitchFamily="34" charset="0"/>
                <a:cs typeface="Huawei Sans" panose="020C0503030203020204" pitchFamily="34" charset="0"/>
                <a:sym typeface="Arial" panose="020B0604020202020204" pitchFamily="34" charset="0"/>
              </a:rPr>
              <a:t>Deployment in minutes through ZTP, web-based O&amp;M</a:t>
            </a:r>
          </a:p>
        </p:txBody>
      </p:sp>
      <p:grpSp>
        <p:nvGrpSpPr>
          <p:cNvPr id="2" name="组合 1"/>
          <p:cNvGrpSpPr/>
          <p:nvPr/>
        </p:nvGrpSpPr>
        <p:grpSpPr>
          <a:xfrm>
            <a:off x="773766" y="5358596"/>
            <a:ext cx="10616125" cy="722744"/>
            <a:chOff x="521238" y="4880418"/>
            <a:chExt cx="10900222" cy="872793"/>
          </a:xfrm>
        </p:grpSpPr>
        <p:sp>
          <p:nvSpPr>
            <p:cNvPr id="4" name="梯形 3"/>
            <p:cNvSpPr/>
            <p:nvPr/>
          </p:nvSpPr>
          <p:spPr>
            <a:xfrm>
              <a:off x="521238" y="4880418"/>
              <a:ext cx="10900222" cy="872793"/>
            </a:xfrm>
            <a:prstGeom prst="trapezoid">
              <a:avLst>
                <a:gd name="adj" fmla="val 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7688" fontAlgn="ctr">
                <a:buClr>
                  <a:srgbClr val="A7A7A7"/>
                </a:buClr>
                <a:buSzPct val="75000"/>
              </a:pPr>
              <a:endParaRPr lang="en-US" altLang="zh-CN" sz="2399" b="1" dirty="0">
                <a:solidFill>
                  <a:srgbClr val="C00000"/>
                </a:solidFill>
                <a:latin typeface="Huawei Sans" panose="020C0503030203020204" pitchFamily="34" charset="0"/>
                <a:cs typeface="Huawei Sans" panose="020C0503030203020204" pitchFamily="34" charset="0"/>
              </a:endParaRPr>
            </a:p>
          </p:txBody>
        </p:sp>
        <p:sp>
          <p:nvSpPr>
            <p:cNvPr id="31" name="Rectangle 9"/>
            <p:cNvSpPr/>
            <p:nvPr/>
          </p:nvSpPr>
          <p:spPr>
            <a:xfrm>
              <a:off x="3367372" y="4993568"/>
              <a:ext cx="5462019" cy="62774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1217688" fontAlgn="ctr">
                <a:buClr>
                  <a:srgbClr val="A7A7A7"/>
                </a:buClr>
                <a:buSzPct val="75000"/>
                <a:defRPr/>
              </a:pPr>
              <a:r>
                <a:rPr lang="en-US" sz="2399" b="1" dirty="0">
                  <a:solidFill>
                    <a:srgbClr val="00B0F0"/>
                  </a:solidFill>
                  <a:latin typeface="Huawei Sans" panose="020C0503030203020204" pitchFamily="34" charset="0"/>
                  <a:cs typeface="Huawei Sans" panose="020C0503030203020204" pitchFamily="34" charset="0"/>
                  <a:sym typeface="Arial" panose="020B0604020202020204" pitchFamily="34" charset="0"/>
                </a:rPr>
                <a:t>In-house design and controllability</a:t>
              </a:r>
            </a:p>
            <a:p>
              <a:pPr algn="ctr" defTabSz="1217688" fontAlgn="ctr">
                <a:buClr>
                  <a:srgbClr val="A7A7A7"/>
                </a:buClr>
                <a:buSzPct val="75000"/>
                <a:defRPr/>
              </a:pPr>
              <a:r>
                <a:rPr lang="en-US" sz="1200" dirty="0">
                  <a:solidFill>
                    <a:prstClr val="black"/>
                  </a:solidFill>
                  <a:latin typeface="Huawei Sans" panose="020C0503030203020204" pitchFamily="34" charset="0"/>
                  <a:cs typeface="Huawei Sans" panose="020C0503030203020204" pitchFamily="34" charset="0"/>
                  <a:sym typeface="Arial" panose="020B0604020202020204" pitchFamily="34" charset="0"/>
                </a:rPr>
                <a:t>In-house design for full series, controllable and trustworthy components</a:t>
              </a:r>
            </a:p>
          </p:txBody>
        </p:sp>
      </p:grpSp>
      <p:sp>
        <p:nvSpPr>
          <p:cNvPr id="26" name="文本框 25"/>
          <p:cNvSpPr txBox="1"/>
          <p:nvPr/>
        </p:nvSpPr>
        <p:spPr>
          <a:xfrm>
            <a:off x="292720" y="2082977"/>
            <a:ext cx="2235398" cy="346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lnSpc>
                <a:spcPct val="150000"/>
              </a:lnSpc>
            </a:pPr>
            <a:r>
              <a:rPr 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Calibri"/>
              </a:rPr>
              <a:t>(Small branch)</a:t>
            </a:r>
          </a:p>
        </p:txBody>
      </p:sp>
      <p:sp>
        <p:nvSpPr>
          <p:cNvPr id="27" name="文本框 26"/>
          <p:cNvSpPr txBox="1"/>
          <p:nvPr/>
        </p:nvSpPr>
        <p:spPr>
          <a:xfrm>
            <a:off x="2168384" y="2082977"/>
            <a:ext cx="2235398" cy="346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lnSpc>
                <a:spcPct val="150000"/>
              </a:lnSpc>
            </a:pPr>
            <a:r>
              <a:rPr 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Calibri"/>
              </a:rPr>
              <a:t>(Small/Midsize branch)</a:t>
            </a:r>
          </a:p>
        </p:txBody>
      </p:sp>
      <p:sp>
        <p:nvSpPr>
          <p:cNvPr id="28" name="文本框 27"/>
          <p:cNvSpPr txBox="1"/>
          <p:nvPr/>
        </p:nvSpPr>
        <p:spPr>
          <a:xfrm>
            <a:off x="4402586" y="2082977"/>
            <a:ext cx="2235398" cy="346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lnSpc>
                <a:spcPct val="150000"/>
              </a:lnSpc>
            </a:pPr>
            <a:r>
              <a:rPr 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Calibri"/>
              </a:rPr>
              <a:t>(Midsize branch)</a:t>
            </a:r>
          </a:p>
        </p:txBody>
      </p:sp>
      <p:sp>
        <p:nvSpPr>
          <p:cNvPr id="29" name="文本框 28"/>
          <p:cNvSpPr txBox="1"/>
          <p:nvPr/>
        </p:nvSpPr>
        <p:spPr>
          <a:xfrm>
            <a:off x="6570663" y="2082977"/>
            <a:ext cx="2235398" cy="346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lnSpc>
                <a:spcPct val="150000"/>
              </a:lnSpc>
            </a:pPr>
            <a:r>
              <a:rPr 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Calibri"/>
              </a:rPr>
              <a:t>(Midsize/Large branch)</a:t>
            </a:r>
          </a:p>
        </p:txBody>
      </p:sp>
      <p:sp>
        <p:nvSpPr>
          <p:cNvPr id="30" name="文本框 29"/>
          <p:cNvSpPr txBox="1"/>
          <p:nvPr/>
        </p:nvSpPr>
        <p:spPr>
          <a:xfrm>
            <a:off x="9007845" y="2030245"/>
            <a:ext cx="2235398" cy="346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82" tIns="45682" rIns="45682" bIns="45682" numCol="1" spcCol="38100" rtlCol="0" anchor="t">
            <a:noAutofit/>
          </a:bodyPr>
          <a:lstStyle/>
          <a:p>
            <a:pPr algn="ctr" defTabSz="2679636" fontAlgn="ctr" hangingPunct="0">
              <a:lnSpc>
                <a:spcPct val="150000"/>
              </a:lnSpc>
            </a:pPr>
            <a:r>
              <a:rPr 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Calibri"/>
              </a:rPr>
              <a:t>(HQ/Large branch)</a:t>
            </a:r>
          </a:p>
        </p:txBody>
      </p:sp>
    </p:spTree>
    <p:extLst>
      <p:ext uri="{BB962C8B-B14F-4D97-AF65-F5344CB8AC3E}">
        <p14:creationId xmlns:p14="http://schemas.microsoft.com/office/powerpoint/2010/main" val="184522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4294967295"/>
          </p:nvPr>
        </p:nvSpPr>
        <p:spPr>
          <a:xfrm>
            <a:off x="1571304" y="501971"/>
            <a:ext cx="10324363" cy="411162"/>
          </a:xfrm>
        </p:spPr>
        <p:txBody>
          <a:bodyPr vert="horz" wrap="square" lIns="91404" tIns="45702" rIns="91404" bIns="45702" anchor="ctr" anchorCtr="0">
            <a:noAutofit/>
          </a:bodyPr>
          <a:lstStyle/>
          <a:p>
            <a:pPr marL="0" indent="0" defTabSz="913973" fontAlgn="ctr">
              <a:lnSpc>
                <a:spcPct val="100000"/>
              </a:lnSpc>
              <a:spcBef>
                <a:spcPct val="0"/>
              </a:spcBef>
              <a:buNone/>
            </a:pPr>
            <a:r>
              <a:rPr lang="en-US" sz="3199" b="1" dirty="0">
                <a:latin typeface="Huawei Sans" panose="020C0503030203020204" pitchFamily="34" charset="0"/>
                <a:cs typeface="Huawei Sans" panose="020C0503030203020204" pitchFamily="34" charset="0"/>
              </a:rPr>
              <a:t>Huawei NetEngine AR Series Routers</a:t>
            </a:r>
          </a:p>
        </p:txBody>
      </p:sp>
      <p:sp>
        <p:nvSpPr>
          <p:cNvPr id="63" name="矩形 62"/>
          <p:cNvSpPr/>
          <p:nvPr/>
        </p:nvSpPr>
        <p:spPr>
          <a:xfrm>
            <a:off x="796427" y="1280196"/>
            <a:ext cx="10434701" cy="508516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799" dirty="0">
              <a:solidFill>
                <a:srgbClr val="666666"/>
              </a:solidFill>
              <a:latin typeface="Huawei Sans" panose="020C0503030203020204" pitchFamily="34" charset="0"/>
              <a:cs typeface="Huawei Sans" panose="020C0503030203020204" pitchFamily="34" charset="0"/>
            </a:endParaRPr>
          </a:p>
        </p:txBody>
      </p:sp>
      <p:sp>
        <p:nvSpPr>
          <p:cNvPr id="64" name="Text Box 71"/>
          <p:cNvSpPr txBox="1">
            <a:spLocks noChangeArrowheads="1"/>
          </p:cNvSpPr>
          <p:nvPr/>
        </p:nvSpPr>
        <p:spPr bwMode="auto">
          <a:xfrm>
            <a:off x="3187832" y="1386612"/>
            <a:ext cx="1573351" cy="276574"/>
          </a:xfrm>
          <a:prstGeom prst="rect">
            <a:avLst/>
          </a:prstGeom>
          <a:noFill/>
          <a:ln w="31750" algn="ctr">
            <a:noFill/>
            <a:prstDash val="sysDot"/>
            <a:miter lim="800000"/>
            <a:headEnd/>
            <a:tailEnd/>
          </a:ln>
        </p:spPr>
        <p:txBody>
          <a:bodyPr lIns="121565" tIns="60779" rIns="121565" bIns="60779" anchor="ctr" anchorCtr="1">
            <a:spAutoFit/>
          </a:bodyPr>
          <a:lstStyle/>
          <a:p>
            <a:pPr algn="ctr" defTabSz="1217809" fontAlgn="ctr">
              <a:spcBef>
                <a:spcPct val="0"/>
              </a:spcBef>
              <a:spcAft>
                <a:spcPct val="0"/>
              </a:spcAft>
            </a:pPr>
            <a:r>
              <a:rPr kumimoji="1" lang="en-US" sz="10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NetEngine AR6300</a:t>
            </a:r>
          </a:p>
        </p:txBody>
      </p:sp>
      <p:sp>
        <p:nvSpPr>
          <p:cNvPr id="69" name="矩形 68"/>
          <p:cNvSpPr/>
          <p:nvPr/>
        </p:nvSpPr>
        <p:spPr>
          <a:xfrm>
            <a:off x="2984941" y="2363928"/>
            <a:ext cx="1776243" cy="230742"/>
          </a:xfrm>
          <a:prstGeom prst="rect">
            <a:avLst/>
          </a:prstGeom>
        </p:spPr>
        <p:txBody>
          <a:bodyPr wrap="square">
            <a:spAutoFit/>
          </a:bodyPr>
          <a:lstStyle/>
          <a:p>
            <a:pPr algn="ctr" defTabSz="1217809" fontAlgn="ctr">
              <a:spcBef>
                <a:spcPct val="0"/>
              </a:spcBef>
              <a:spcAft>
                <a:spcPct val="0"/>
              </a:spcAft>
            </a:pPr>
            <a:r>
              <a:rPr kumimoji="1" lang="en-US" sz="900" i="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SRU-400H/SRU-600H</a:t>
            </a:r>
          </a:p>
        </p:txBody>
      </p:sp>
      <p:grpSp>
        <p:nvGrpSpPr>
          <p:cNvPr id="70" name="组合 69"/>
          <p:cNvGrpSpPr/>
          <p:nvPr/>
        </p:nvGrpSpPr>
        <p:grpSpPr>
          <a:xfrm>
            <a:off x="1085428" y="1733997"/>
            <a:ext cx="1464036" cy="573150"/>
            <a:chOff x="705886" y="1270364"/>
            <a:chExt cx="1137038" cy="388200"/>
          </a:xfrm>
        </p:grpSpPr>
        <p:sp>
          <p:nvSpPr>
            <p:cNvPr id="71" name="AutoShape 5"/>
            <p:cNvSpPr>
              <a:spLocks noChangeArrowheads="1"/>
            </p:cNvSpPr>
            <p:nvPr/>
          </p:nvSpPr>
          <p:spPr bwMode="gray">
            <a:xfrm>
              <a:off x="723696" y="1270364"/>
              <a:ext cx="1101419" cy="388200"/>
            </a:xfrm>
            <a:prstGeom prst="roundRect">
              <a:avLst>
                <a:gd name="adj" fmla="val 9979"/>
              </a:avLst>
            </a:prstGeom>
            <a:solidFill>
              <a:srgbClr val="898989"/>
            </a:solidFill>
            <a:ln>
              <a:noFill/>
            </a:ln>
            <a:effectLst/>
            <a:scene3d>
              <a:camera prst="orthographicFront">
                <a:rot lat="0" lon="0" rev="0"/>
              </a:camera>
              <a:lightRig rig="threePt" dir="t">
                <a:rot lat="0" lon="0" rev="1200000"/>
              </a:lightRig>
            </a:scene3d>
            <a:sp3d/>
          </p:spPr>
          <p:txBody>
            <a:bodyPr lIns="35944" tIns="60811" rIns="35944" bIns="60811" anchor="ctr"/>
            <a:lstStyle/>
            <a:p>
              <a:pPr algn="ctr" defTabSz="1217809" fontAlgn="ctr">
                <a:spcBef>
                  <a:spcPct val="0"/>
                </a:spcBef>
                <a:spcAft>
                  <a:spcPct val="0"/>
                </a:spcAft>
                <a:buClr>
                  <a:srgbClr val="990000"/>
                </a:buClr>
                <a:buSzPct val="60000"/>
                <a:defRPr/>
              </a:pPr>
              <a:endParaRPr kumimoji="1" lang="en-US" altLang="zh-CN" sz="1333" b="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74" name="TextBox 128"/>
            <p:cNvSpPr txBox="1">
              <a:spLocks noChangeArrowheads="1"/>
            </p:cNvSpPr>
            <p:nvPr/>
          </p:nvSpPr>
          <p:spPr bwMode="auto">
            <a:xfrm>
              <a:off x="705886" y="1278583"/>
              <a:ext cx="1137038" cy="375008"/>
            </a:xfrm>
            <a:prstGeom prst="rect">
              <a:avLst/>
            </a:prstGeom>
            <a:noFill/>
            <a:ln w="9525">
              <a:noFill/>
              <a:miter lim="800000"/>
              <a:headEnd/>
              <a:tailEnd/>
            </a:ln>
          </p:spPr>
          <p:txBody>
            <a:bodyPr wrap="square" lIns="91298" tIns="45648" rIns="91298" bIns="45648" anchor="ctr">
              <a:spAutoFit/>
            </a:bodyPr>
            <a:lstStyle/>
            <a:p>
              <a:pPr algn="ctr" defTabSz="1217809" eaLnBrk="0" fontAlgn="ctr" hangingPunct="0">
                <a:spcBef>
                  <a:spcPct val="0"/>
                </a:spcBef>
                <a:spcAft>
                  <a:spcPct val="0"/>
                </a:spcAft>
                <a:buSzPct val="100000"/>
              </a:pPr>
              <a:r>
                <a:rPr kumimoji="1" lang="en-US" sz="1000" b="1"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Lucida Grande"/>
                </a:rPr>
                <a:t>NetEngine AR6300/AR6200 series</a:t>
              </a:r>
            </a:p>
          </p:txBody>
        </p:sp>
      </p:grpSp>
      <p:sp>
        <p:nvSpPr>
          <p:cNvPr id="75" name="Rectangle 63"/>
          <p:cNvSpPr>
            <a:spLocks noChangeArrowheads="1"/>
          </p:cNvSpPr>
          <p:nvPr/>
        </p:nvSpPr>
        <p:spPr bwMode="auto">
          <a:xfrm>
            <a:off x="828890" y="3962614"/>
            <a:ext cx="1968751" cy="338297"/>
          </a:xfrm>
          <a:prstGeom prst="rect">
            <a:avLst/>
          </a:prstGeom>
          <a:noFill/>
          <a:ln w="9525" algn="ctr">
            <a:noFill/>
            <a:miter lim="800000"/>
            <a:headEnd/>
            <a:tailEnd/>
          </a:ln>
        </p:spPr>
        <p:txBody>
          <a:bodyPr wrap="square" lIns="121746" tIns="60874" rIns="121746" bIns="60874">
            <a:spAutoFit/>
          </a:bodyPr>
          <a:lstStyle/>
          <a:p>
            <a:pPr algn="ctr" defTabSz="1217809" eaLnBrk="0" fontAlgn="ctr" hangingPunct="0">
              <a:spcBef>
                <a:spcPct val="0"/>
              </a:spcBef>
              <a:spcAft>
                <a:spcPct val="0"/>
              </a:spcAft>
              <a:buSzPct val="100000"/>
            </a:pPr>
            <a:r>
              <a:rPr kumimoji="1" lang="en-US" sz="1399"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Small enterprise</a:t>
            </a:r>
          </a:p>
        </p:txBody>
      </p:sp>
      <p:pic>
        <p:nvPicPr>
          <p:cNvPr id="88" name="图片 87"/>
          <p:cNvPicPr>
            <a:picLocks noChangeAspect="1"/>
          </p:cNvPicPr>
          <p:nvPr/>
        </p:nvPicPr>
        <p:blipFill>
          <a:blip r:embed="rId3"/>
          <a:stretch>
            <a:fillRect/>
          </a:stretch>
        </p:blipFill>
        <p:spPr>
          <a:xfrm>
            <a:off x="6775310" y="4589221"/>
            <a:ext cx="1304499" cy="213861"/>
          </a:xfrm>
          <a:prstGeom prst="rect">
            <a:avLst/>
          </a:prstGeom>
        </p:spPr>
      </p:pic>
      <p:pic>
        <p:nvPicPr>
          <p:cNvPr id="96" name="图片 95"/>
          <p:cNvPicPr>
            <a:picLocks noChangeAspect="1"/>
          </p:cNvPicPr>
          <p:nvPr/>
        </p:nvPicPr>
        <p:blipFill>
          <a:blip r:embed="rId4"/>
          <a:stretch>
            <a:fillRect/>
          </a:stretch>
        </p:blipFill>
        <p:spPr>
          <a:xfrm>
            <a:off x="4828100" y="4603809"/>
            <a:ext cx="1152815" cy="207979"/>
          </a:xfrm>
          <a:prstGeom prst="rect">
            <a:avLst/>
          </a:prstGeom>
        </p:spPr>
      </p:pic>
      <p:sp>
        <p:nvSpPr>
          <p:cNvPr id="109" name="矩形 108"/>
          <p:cNvSpPr/>
          <p:nvPr/>
        </p:nvSpPr>
        <p:spPr>
          <a:xfrm>
            <a:off x="3034080" y="5277022"/>
            <a:ext cx="1764098" cy="258573"/>
          </a:xfrm>
          <a:prstGeom prst="rect">
            <a:avLst/>
          </a:prstGeom>
          <a:noFill/>
        </p:spPr>
        <p:txBody>
          <a:bodyPr wrap="square" lIns="91298" tIns="45648" rIns="91298" bIns="45648">
            <a:spAutoFit/>
            <a:scene3d>
              <a:camera prst="orthographicFront"/>
              <a:lightRig rig="threePt" dir="t"/>
            </a:scene3d>
            <a:sp3d extrusionH="57150">
              <a:bevelT w="82550" h="38100" prst="coolSlant"/>
            </a:sp3d>
          </a:bodyPr>
          <a:lstStyle/>
          <a:p>
            <a:pPr algn="ctr" defTabSz="1217809" fontAlgn="ctr">
              <a:spcBef>
                <a:spcPct val="0"/>
              </a:spcBef>
              <a:spcAft>
                <a:spcPct val="0"/>
              </a:spcAft>
              <a:defRPr/>
            </a:pPr>
            <a:r>
              <a:rPr kumimoji="1" lang="en-US" sz="1067"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Ethernet + Wi-Fi</a:t>
            </a:r>
          </a:p>
        </p:txBody>
      </p:sp>
      <p:cxnSp>
        <p:nvCxnSpPr>
          <p:cNvPr id="113" name="直接连接符 112"/>
          <p:cNvCxnSpPr/>
          <p:nvPr/>
        </p:nvCxnSpPr>
        <p:spPr>
          <a:xfrm>
            <a:off x="3246504" y="5568723"/>
            <a:ext cx="1316481" cy="0"/>
          </a:xfrm>
          <a:prstGeom prst="line">
            <a:avLst/>
          </a:prstGeom>
          <a:noFill/>
          <a:ln w="19050" cap="flat" cmpd="sng" algn="ctr">
            <a:solidFill>
              <a:srgbClr val="00B0F0"/>
            </a:solidFill>
            <a:prstDash val="solid"/>
          </a:ln>
          <a:effectLst/>
        </p:spPr>
      </p:cxnSp>
      <p:cxnSp>
        <p:nvCxnSpPr>
          <p:cNvPr id="114" name="直接连接符 113"/>
          <p:cNvCxnSpPr/>
          <p:nvPr/>
        </p:nvCxnSpPr>
        <p:spPr>
          <a:xfrm>
            <a:off x="796427" y="3756788"/>
            <a:ext cx="10434701" cy="0"/>
          </a:xfrm>
          <a:prstGeom prst="line">
            <a:avLst/>
          </a:prstGeom>
          <a:noFill/>
          <a:ln w="9525" cap="flat" cmpd="sng" algn="ctr">
            <a:solidFill>
              <a:srgbClr val="00B0F0"/>
            </a:solidFill>
            <a:prstDash val="dash"/>
          </a:ln>
          <a:effectLst/>
        </p:spPr>
      </p:cxnSp>
      <p:cxnSp>
        <p:nvCxnSpPr>
          <p:cNvPr id="117" name="直接连接符 116"/>
          <p:cNvCxnSpPr/>
          <p:nvPr/>
        </p:nvCxnSpPr>
        <p:spPr>
          <a:xfrm flipV="1">
            <a:off x="796427" y="2589362"/>
            <a:ext cx="10434361" cy="24721"/>
          </a:xfrm>
          <a:prstGeom prst="line">
            <a:avLst/>
          </a:prstGeom>
          <a:noFill/>
          <a:ln w="9525" cap="flat" cmpd="sng" algn="ctr">
            <a:solidFill>
              <a:srgbClr val="00B0F0"/>
            </a:solidFill>
            <a:prstDash val="dash"/>
          </a:ln>
          <a:effectLst/>
        </p:spPr>
      </p:cxnSp>
      <p:sp>
        <p:nvSpPr>
          <p:cNvPr id="118" name="矩形 117"/>
          <p:cNvSpPr/>
          <p:nvPr/>
        </p:nvSpPr>
        <p:spPr>
          <a:xfrm>
            <a:off x="5632922" y="5276988"/>
            <a:ext cx="1764558" cy="258641"/>
          </a:xfrm>
          <a:prstGeom prst="rect">
            <a:avLst/>
          </a:prstGeom>
          <a:noFill/>
        </p:spPr>
        <p:txBody>
          <a:bodyPr wrap="square" lIns="91322" tIns="45660" rIns="91322" bIns="45660">
            <a:spAutoFit/>
            <a:scene3d>
              <a:camera prst="orthographicFront"/>
              <a:lightRig rig="threePt" dir="t"/>
            </a:scene3d>
            <a:sp3d extrusionH="57150">
              <a:bevelT w="82550" h="38100" prst="coolSlant"/>
            </a:sp3d>
          </a:bodyPr>
          <a:lstStyle/>
          <a:p>
            <a:pPr algn="ctr" defTabSz="1218053" fontAlgn="ctr">
              <a:defRPr/>
            </a:pPr>
            <a:r>
              <a:rPr lang="en-US" sz="1067"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Ethernet + Wi-Fi + voice</a:t>
            </a:r>
          </a:p>
        </p:txBody>
      </p:sp>
      <p:cxnSp>
        <p:nvCxnSpPr>
          <p:cNvPr id="119" name="直接连接符 118"/>
          <p:cNvCxnSpPr/>
          <p:nvPr/>
        </p:nvCxnSpPr>
        <p:spPr>
          <a:xfrm>
            <a:off x="5815597" y="5568723"/>
            <a:ext cx="1316824"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29" name="Rectangle 46"/>
          <p:cNvSpPr>
            <a:spLocks noChangeArrowheads="1"/>
          </p:cNvSpPr>
          <p:nvPr/>
        </p:nvSpPr>
        <p:spPr bwMode="auto">
          <a:xfrm>
            <a:off x="632661" y="2633768"/>
            <a:ext cx="2361210" cy="542957"/>
          </a:xfrm>
          <a:prstGeom prst="rect">
            <a:avLst/>
          </a:prstGeom>
          <a:noFill/>
          <a:ln w="9525" algn="ctr">
            <a:noFill/>
            <a:miter lim="800000"/>
            <a:headEnd/>
            <a:tailEnd/>
          </a:ln>
        </p:spPr>
        <p:txBody>
          <a:bodyPr wrap="square" lIns="111154" tIns="55576" rIns="111154" bIns="55576">
            <a:spAutoFit/>
          </a:bodyPr>
          <a:lstStyle/>
          <a:p>
            <a:pPr algn="ctr" defTabSz="1110585" eaLnBrk="0" fontAlgn="ctr" hangingPunct="0">
              <a:buSzPct val="100000"/>
            </a:pPr>
            <a:r>
              <a:rPr lang="en-US" sz="1399"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Branches of small and midsize enterprises</a:t>
            </a:r>
          </a:p>
        </p:txBody>
      </p:sp>
      <p:sp>
        <p:nvSpPr>
          <p:cNvPr id="130" name="TextBox 147"/>
          <p:cNvSpPr txBox="1">
            <a:spLocks noChangeArrowheads="1"/>
          </p:cNvSpPr>
          <p:nvPr/>
        </p:nvSpPr>
        <p:spPr bwMode="auto">
          <a:xfrm>
            <a:off x="916148" y="1367046"/>
            <a:ext cx="1794238" cy="307489"/>
          </a:xfrm>
          <a:prstGeom prst="rect">
            <a:avLst/>
          </a:prstGeom>
          <a:noFill/>
          <a:ln w="9525">
            <a:noFill/>
            <a:miter lim="800000"/>
            <a:headEnd/>
            <a:tailEnd/>
          </a:ln>
        </p:spPr>
        <p:txBody>
          <a:bodyPr wrap="square" lIns="91343" tIns="45671" rIns="91343" bIns="45671">
            <a:spAutoFit/>
          </a:bodyPr>
          <a:lstStyle/>
          <a:p>
            <a:pPr algn="ctr" defTabSz="1218296" eaLnBrk="0" fontAlgn="ctr" hangingPunct="0">
              <a:buSzPct val="100000"/>
            </a:pPr>
            <a:r>
              <a:rPr lang="en-US" sz="1399"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HQ/Large branch</a:t>
            </a:r>
          </a:p>
        </p:txBody>
      </p:sp>
      <p:grpSp>
        <p:nvGrpSpPr>
          <p:cNvPr id="131" name="组合 130"/>
          <p:cNvGrpSpPr/>
          <p:nvPr/>
        </p:nvGrpSpPr>
        <p:grpSpPr>
          <a:xfrm>
            <a:off x="2969582" y="1726448"/>
            <a:ext cx="2009851" cy="633611"/>
            <a:chOff x="630028" y="1239761"/>
            <a:chExt cx="5453076" cy="1719100"/>
          </a:xfrm>
        </p:grpSpPr>
        <p:pic>
          <p:nvPicPr>
            <p:cNvPr id="132" name="图片 131"/>
            <p:cNvPicPr>
              <a:picLocks noChangeAspect="1"/>
            </p:cNvPicPr>
            <p:nvPr/>
          </p:nvPicPr>
          <p:blipFill rotWithShape="1">
            <a:blip r:embed="rId5"/>
            <a:srcRect l="549" t="65595" r="9472" b="4513"/>
            <a:stretch/>
          </p:blipFill>
          <p:spPr>
            <a:xfrm>
              <a:off x="967640" y="1962598"/>
              <a:ext cx="4641011" cy="465826"/>
            </a:xfrm>
            <a:prstGeom prst="rect">
              <a:avLst/>
            </a:prstGeom>
          </p:spPr>
        </p:pic>
        <p:pic>
          <p:nvPicPr>
            <p:cNvPr id="133" name="Picture 2" descr="C:\Users\s00506297\AppData\Roaming\eSpace_Desktop\UserData\s00506297\imagefiles\originalImgfiles\B3FB9DF0-2493-4F93-846B-59B073C1F38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5256"/>
            <a:stretch/>
          </p:blipFill>
          <p:spPr bwMode="auto">
            <a:xfrm>
              <a:off x="630028" y="1239761"/>
              <a:ext cx="5453076" cy="17191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4" descr="C:\Users\s00506297\AppData\Roaming\eSpace_Desktop\UserData\s00506297\imagefiles\originalImgfiles\B3FB9DF0-2493-4F93-846B-59B073C1F38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11" t="28062" r="8839" b="58476"/>
            <a:stretch/>
          </p:blipFill>
          <p:spPr bwMode="auto">
            <a:xfrm>
              <a:off x="656698" y="1778117"/>
              <a:ext cx="4951953" cy="51931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C:\Users\s00506297\AppData\Roaming\eSpace_Desktop\UserData\s00506297\imagefiles\originalImgfiles\B3FB9DF0-2493-4F93-846B-59B073C1F38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112" t="656" r="8570" b="86459"/>
            <a:stretch/>
          </p:blipFill>
          <p:spPr bwMode="auto">
            <a:xfrm>
              <a:off x="656698" y="1267817"/>
              <a:ext cx="2471224" cy="495060"/>
            </a:xfrm>
            <a:prstGeom prst="rect">
              <a:avLst/>
            </a:prstGeom>
            <a:noFill/>
            <a:extLst>
              <a:ext uri="{909E8E84-426E-40DD-AFC4-6F175D3DCCD1}">
                <a14:hiddenFill xmlns:a14="http://schemas.microsoft.com/office/drawing/2010/main">
                  <a:solidFill>
                    <a:srgbClr val="FFFFFF"/>
                  </a:solidFill>
                </a14:hiddenFill>
              </a:ext>
            </a:extLst>
          </p:spPr>
        </p:pic>
      </p:grpSp>
      <p:sp>
        <p:nvSpPr>
          <p:cNvPr id="136" name="Text Box 71"/>
          <p:cNvSpPr txBox="1">
            <a:spLocks noChangeArrowheads="1"/>
          </p:cNvSpPr>
          <p:nvPr/>
        </p:nvSpPr>
        <p:spPr bwMode="auto">
          <a:xfrm>
            <a:off x="5430471" y="1584462"/>
            <a:ext cx="1573351" cy="276574"/>
          </a:xfrm>
          <a:prstGeom prst="rect">
            <a:avLst/>
          </a:prstGeom>
          <a:noFill/>
          <a:ln w="31750" algn="ctr">
            <a:noFill/>
            <a:prstDash val="sysDot"/>
            <a:miter lim="800000"/>
            <a:headEnd/>
            <a:tailEnd/>
          </a:ln>
        </p:spPr>
        <p:txBody>
          <a:bodyPr lIns="121565" tIns="60779" rIns="121565" bIns="60779" anchor="ctr" anchorCtr="1">
            <a:spAutoFit/>
          </a:bodyPr>
          <a:lstStyle/>
          <a:p>
            <a:pPr algn="ctr" defTabSz="1217809" fontAlgn="ctr">
              <a:spcBef>
                <a:spcPct val="0"/>
              </a:spcBef>
              <a:spcAft>
                <a:spcPct val="0"/>
              </a:spcAft>
            </a:pPr>
            <a:r>
              <a:rPr kumimoji="1" lang="en-US" sz="10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NetEngine AR6280</a:t>
            </a:r>
          </a:p>
        </p:txBody>
      </p:sp>
      <p:pic>
        <p:nvPicPr>
          <p:cNvPr id="137" name="Picture 2" descr="C:\Users\s00506297\AppData\Roaming\eSpace_Desktop\UserData\s00506297\imagefiles\originalImgfiles\54C2ED29-180F-4B49-A26E-C299E848D8F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56854"/>
          <a:stretch/>
        </p:blipFill>
        <p:spPr bwMode="auto">
          <a:xfrm>
            <a:off x="5182168" y="1937332"/>
            <a:ext cx="1995537" cy="415202"/>
          </a:xfrm>
          <a:prstGeom prst="rect">
            <a:avLst/>
          </a:prstGeom>
          <a:noFill/>
          <a:extLst>
            <a:ext uri="{909E8E84-426E-40DD-AFC4-6F175D3DCCD1}">
              <a14:hiddenFill xmlns:a14="http://schemas.microsoft.com/office/drawing/2010/main">
                <a:solidFill>
                  <a:srgbClr val="FFFFFF"/>
                </a:solidFill>
              </a14:hiddenFill>
            </a:ext>
          </a:extLst>
        </p:spPr>
      </p:pic>
      <p:sp>
        <p:nvSpPr>
          <p:cNvPr id="138" name="矩形 137"/>
          <p:cNvSpPr/>
          <p:nvPr/>
        </p:nvSpPr>
        <p:spPr>
          <a:xfrm>
            <a:off x="5316471" y="2363928"/>
            <a:ext cx="1776243" cy="230742"/>
          </a:xfrm>
          <a:prstGeom prst="rect">
            <a:avLst/>
          </a:prstGeom>
        </p:spPr>
        <p:txBody>
          <a:bodyPr wrap="square">
            <a:spAutoFit/>
          </a:bodyPr>
          <a:lstStyle/>
          <a:p>
            <a:pPr algn="ctr" defTabSz="1217809" fontAlgn="ctr">
              <a:spcBef>
                <a:spcPct val="0"/>
              </a:spcBef>
              <a:spcAft>
                <a:spcPct val="0"/>
              </a:spcAft>
            </a:pPr>
            <a:r>
              <a:rPr kumimoji="1" lang="en-US" sz="900" i="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SRU-400H/SRU-600H</a:t>
            </a:r>
          </a:p>
        </p:txBody>
      </p:sp>
      <p:grpSp>
        <p:nvGrpSpPr>
          <p:cNvPr id="139" name="组合 138"/>
          <p:cNvGrpSpPr/>
          <p:nvPr/>
        </p:nvGrpSpPr>
        <p:grpSpPr>
          <a:xfrm>
            <a:off x="1085428" y="3145625"/>
            <a:ext cx="1464036" cy="573150"/>
            <a:chOff x="705886" y="1270364"/>
            <a:chExt cx="1137038" cy="388200"/>
          </a:xfrm>
        </p:grpSpPr>
        <p:sp>
          <p:nvSpPr>
            <p:cNvPr id="140" name="AutoShape 5"/>
            <p:cNvSpPr>
              <a:spLocks noChangeArrowheads="1"/>
            </p:cNvSpPr>
            <p:nvPr/>
          </p:nvSpPr>
          <p:spPr bwMode="gray">
            <a:xfrm>
              <a:off x="723696" y="1270364"/>
              <a:ext cx="1101419" cy="388200"/>
            </a:xfrm>
            <a:prstGeom prst="roundRect">
              <a:avLst>
                <a:gd name="adj" fmla="val 9979"/>
              </a:avLst>
            </a:prstGeom>
            <a:solidFill>
              <a:srgbClr val="898989"/>
            </a:solidFill>
            <a:ln>
              <a:noFill/>
            </a:ln>
            <a:effectLst/>
            <a:scene3d>
              <a:camera prst="orthographicFront">
                <a:rot lat="0" lon="0" rev="0"/>
              </a:camera>
              <a:lightRig rig="threePt" dir="t">
                <a:rot lat="0" lon="0" rev="1200000"/>
              </a:lightRig>
            </a:scene3d>
            <a:sp3d/>
          </p:spPr>
          <p:txBody>
            <a:bodyPr lIns="35944" tIns="60811" rIns="35944" bIns="60811" anchor="ctr"/>
            <a:lstStyle/>
            <a:p>
              <a:pPr algn="ctr" defTabSz="1217809" fontAlgn="ctr">
                <a:spcBef>
                  <a:spcPct val="0"/>
                </a:spcBef>
                <a:spcAft>
                  <a:spcPct val="0"/>
                </a:spcAft>
                <a:buClr>
                  <a:srgbClr val="990000"/>
                </a:buClr>
                <a:buSzPct val="60000"/>
                <a:defRPr/>
              </a:pPr>
              <a:endParaRPr kumimoji="1" lang="en-US" altLang="zh-CN" sz="1333" b="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41" name="TextBox 128"/>
            <p:cNvSpPr txBox="1">
              <a:spLocks noChangeArrowheads="1"/>
            </p:cNvSpPr>
            <p:nvPr/>
          </p:nvSpPr>
          <p:spPr bwMode="auto">
            <a:xfrm>
              <a:off x="705886" y="1330677"/>
              <a:ext cx="1137038" cy="270818"/>
            </a:xfrm>
            <a:prstGeom prst="rect">
              <a:avLst/>
            </a:prstGeom>
            <a:noFill/>
            <a:ln w="9525">
              <a:noFill/>
              <a:miter lim="800000"/>
              <a:headEnd/>
              <a:tailEnd/>
            </a:ln>
          </p:spPr>
          <p:txBody>
            <a:bodyPr wrap="square" lIns="91298" tIns="45648" rIns="91298" bIns="45648" anchor="ctr">
              <a:spAutoFit/>
            </a:bodyPr>
            <a:lstStyle/>
            <a:p>
              <a:pPr algn="ctr" defTabSz="1217809" eaLnBrk="0" fontAlgn="ctr" hangingPunct="0">
                <a:spcBef>
                  <a:spcPct val="0"/>
                </a:spcBef>
                <a:spcAft>
                  <a:spcPct val="0"/>
                </a:spcAft>
                <a:buSzPct val="100000"/>
              </a:pPr>
              <a:r>
                <a:rPr kumimoji="1" lang="en-US" sz="1000" b="1"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Lucida Grande"/>
                </a:rPr>
                <a:t>NetEngine </a:t>
              </a:r>
            </a:p>
            <a:p>
              <a:pPr algn="ctr" defTabSz="1217809" eaLnBrk="0" fontAlgn="ctr" hangingPunct="0">
                <a:spcBef>
                  <a:spcPct val="0"/>
                </a:spcBef>
                <a:spcAft>
                  <a:spcPct val="0"/>
                </a:spcAft>
                <a:buSzPct val="100000"/>
              </a:pPr>
              <a:r>
                <a:rPr kumimoji="1" lang="en-US" sz="1000" b="1"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AR6100 series</a:t>
              </a:r>
            </a:p>
          </p:txBody>
        </p:sp>
      </p:grpSp>
      <p:grpSp>
        <p:nvGrpSpPr>
          <p:cNvPr id="146" name="组合 145"/>
          <p:cNvGrpSpPr/>
          <p:nvPr/>
        </p:nvGrpSpPr>
        <p:grpSpPr>
          <a:xfrm>
            <a:off x="4702469" y="2957968"/>
            <a:ext cx="3787578" cy="490591"/>
            <a:chOff x="5045602" y="3000885"/>
            <a:chExt cx="4740757" cy="614054"/>
          </a:xfrm>
        </p:grpSpPr>
        <p:sp>
          <p:nvSpPr>
            <p:cNvPr id="148" name="Text Box 72"/>
            <p:cNvSpPr txBox="1">
              <a:spLocks noChangeArrowheads="1"/>
            </p:cNvSpPr>
            <p:nvPr/>
          </p:nvSpPr>
          <p:spPr bwMode="auto">
            <a:xfrm>
              <a:off x="5293896" y="3025573"/>
              <a:ext cx="1752210" cy="346177"/>
            </a:xfrm>
            <a:prstGeom prst="rect">
              <a:avLst/>
            </a:prstGeom>
            <a:noFill/>
            <a:ln w="31750" algn="ctr">
              <a:noFill/>
              <a:prstDash val="sysDot"/>
              <a:miter lim="800000"/>
              <a:headEnd/>
              <a:tailEnd/>
            </a:ln>
          </p:spPr>
          <p:txBody>
            <a:bodyPr wrap="square" lIns="121565" tIns="60779" rIns="121565" bIns="60779" anchor="ctr" anchorCtr="1">
              <a:spAutoFit/>
            </a:bodyPr>
            <a:lstStyle/>
            <a:p>
              <a:pPr algn="ctr" defTabSz="1217809" eaLnBrk="0" fontAlgn="ctr" hangingPunct="0">
                <a:spcBef>
                  <a:spcPct val="50000"/>
                </a:spcBef>
                <a:spcAft>
                  <a:spcPct val="0"/>
                </a:spcAft>
                <a:buSzPct val="100000"/>
              </a:pPr>
              <a:r>
                <a:rPr kumimoji="1" lang="en-US" altLang="zh-CN" sz="10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NetEngine</a:t>
              </a:r>
              <a:r>
                <a:rPr kumimoji="1" lang="en-US" altLang="zh-CN" sz="10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 </a:t>
              </a:r>
              <a:r>
                <a:rPr kumimoji="1" lang="en-US" sz="10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AR6121</a:t>
              </a:r>
            </a:p>
          </p:txBody>
        </p:sp>
        <p:sp>
          <p:nvSpPr>
            <p:cNvPr id="149" name="Text Box 72"/>
            <p:cNvSpPr txBox="1">
              <a:spLocks noChangeArrowheads="1"/>
            </p:cNvSpPr>
            <p:nvPr/>
          </p:nvSpPr>
          <p:spPr bwMode="auto">
            <a:xfrm>
              <a:off x="7369380" y="3000885"/>
              <a:ext cx="2406740" cy="346217"/>
            </a:xfrm>
            <a:prstGeom prst="rect">
              <a:avLst/>
            </a:prstGeom>
            <a:noFill/>
            <a:ln w="31750" algn="ctr">
              <a:noFill/>
              <a:prstDash val="sysDot"/>
              <a:miter lim="800000"/>
              <a:headEnd/>
              <a:tailEnd/>
            </a:ln>
          </p:spPr>
          <p:txBody>
            <a:bodyPr wrap="square" lIns="121597" tIns="60795" rIns="121597" bIns="60795" anchor="ctr" anchorCtr="1">
              <a:spAutoFit/>
            </a:bodyPr>
            <a:lstStyle/>
            <a:p>
              <a:pPr defTabSz="1218053" eaLnBrk="0" fontAlgn="ctr" hangingPunct="0">
                <a:spcBef>
                  <a:spcPct val="50000"/>
                </a:spcBef>
                <a:buSzPct val="100000"/>
              </a:pPr>
              <a:r>
                <a:rPr kumimoji="1" lang="en-US" altLang="zh-CN" sz="10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NetEngine</a:t>
              </a:r>
              <a:r>
                <a:rPr kumimoji="1" lang="en-US" altLang="zh-CN" sz="10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 </a:t>
              </a:r>
              <a:r>
                <a:rPr lang="en-US" sz="10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AR6140-9G-2AC</a:t>
              </a:r>
            </a:p>
          </p:txBody>
        </p:sp>
        <p:pic>
          <p:nvPicPr>
            <p:cNvPr id="152" name="图片 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5000" y="3359653"/>
              <a:ext cx="2491359" cy="25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5" descr="C:\Users\s00506297\AppData\Roaming\eSpace_Desktop\UserData\s00506297\imagefiles\originalImgfiles\316654FD-ABBB-4440-988E-00BC89B9FDC8.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45602" y="3348461"/>
              <a:ext cx="2185478" cy="258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组合 153"/>
          <p:cNvGrpSpPr/>
          <p:nvPr/>
        </p:nvGrpSpPr>
        <p:grpSpPr>
          <a:xfrm>
            <a:off x="1085428" y="4291648"/>
            <a:ext cx="1464036" cy="573150"/>
            <a:chOff x="705886" y="1270364"/>
            <a:chExt cx="1137038" cy="388200"/>
          </a:xfrm>
        </p:grpSpPr>
        <p:sp>
          <p:nvSpPr>
            <p:cNvPr id="155" name="AutoShape 5"/>
            <p:cNvSpPr>
              <a:spLocks noChangeArrowheads="1"/>
            </p:cNvSpPr>
            <p:nvPr/>
          </p:nvSpPr>
          <p:spPr bwMode="gray">
            <a:xfrm>
              <a:off x="723696" y="1270364"/>
              <a:ext cx="1101419" cy="388200"/>
            </a:xfrm>
            <a:prstGeom prst="roundRect">
              <a:avLst>
                <a:gd name="adj" fmla="val 9979"/>
              </a:avLst>
            </a:prstGeom>
            <a:solidFill>
              <a:srgbClr val="898989"/>
            </a:solidFill>
            <a:ln>
              <a:noFill/>
            </a:ln>
            <a:effectLst/>
            <a:scene3d>
              <a:camera prst="orthographicFront">
                <a:rot lat="0" lon="0" rev="0"/>
              </a:camera>
              <a:lightRig rig="threePt" dir="t">
                <a:rot lat="0" lon="0" rev="1200000"/>
              </a:lightRig>
            </a:scene3d>
            <a:sp3d/>
          </p:spPr>
          <p:txBody>
            <a:bodyPr lIns="35944" tIns="60811" rIns="35944" bIns="60811" anchor="ctr"/>
            <a:lstStyle/>
            <a:p>
              <a:pPr algn="ctr" defTabSz="1217809" fontAlgn="ctr">
                <a:spcBef>
                  <a:spcPct val="0"/>
                </a:spcBef>
                <a:spcAft>
                  <a:spcPct val="0"/>
                </a:spcAft>
                <a:buClr>
                  <a:srgbClr val="990000"/>
                </a:buClr>
                <a:buSzPct val="60000"/>
                <a:defRPr/>
              </a:pPr>
              <a:endParaRPr kumimoji="1" lang="en-US" altLang="zh-CN" sz="1333" b="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56" name="TextBox 128"/>
            <p:cNvSpPr txBox="1">
              <a:spLocks noChangeArrowheads="1"/>
            </p:cNvSpPr>
            <p:nvPr/>
          </p:nvSpPr>
          <p:spPr bwMode="auto">
            <a:xfrm>
              <a:off x="705886" y="1330677"/>
              <a:ext cx="1137038" cy="270818"/>
            </a:xfrm>
            <a:prstGeom prst="rect">
              <a:avLst/>
            </a:prstGeom>
            <a:noFill/>
            <a:ln w="9525">
              <a:noFill/>
              <a:miter lim="800000"/>
              <a:headEnd/>
              <a:tailEnd/>
            </a:ln>
          </p:spPr>
          <p:txBody>
            <a:bodyPr wrap="square" lIns="91298" tIns="45648" rIns="91298" bIns="45648" anchor="ctr">
              <a:spAutoFit/>
            </a:bodyPr>
            <a:lstStyle/>
            <a:p>
              <a:pPr algn="ctr" defTabSz="1217809" eaLnBrk="0" fontAlgn="ctr" hangingPunct="0">
                <a:spcBef>
                  <a:spcPct val="0"/>
                </a:spcBef>
                <a:spcAft>
                  <a:spcPct val="0"/>
                </a:spcAft>
                <a:buSzPct val="100000"/>
              </a:pPr>
              <a:r>
                <a:rPr kumimoji="1" lang="en-US" sz="1000" b="1"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Lucida Grande"/>
                </a:rPr>
                <a:t>NetEngine </a:t>
              </a:r>
            </a:p>
            <a:p>
              <a:pPr algn="ctr" defTabSz="1217809" eaLnBrk="0" fontAlgn="ctr" hangingPunct="0">
                <a:spcBef>
                  <a:spcPct val="0"/>
                </a:spcBef>
                <a:spcAft>
                  <a:spcPct val="0"/>
                </a:spcAft>
                <a:buSzPct val="100000"/>
              </a:pPr>
              <a:r>
                <a:rPr kumimoji="1" lang="en-US" sz="1000" b="1"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AR650 series</a:t>
              </a:r>
            </a:p>
          </p:txBody>
        </p:sp>
      </p:grpSp>
      <p:sp>
        <p:nvSpPr>
          <p:cNvPr id="157" name="Text Box 35"/>
          <p:cNvSpPr txBox="1">
            <a:spLocks noChangeArrowheads="1"/>
          </p:cNvSpPr>
          <p:nvPr/>
        </p:nvSpPr>
        <p:spPr bwMode="auto">
          <a:xfrm>
            <a:off x="5058792" y="4333061"/>
            <a:ext cx="670134" cy="204852"/>
          </a:xfrm>
          <a:prstGeom prst="rect">
            <a:avLst/>
          </a:prstGeom>
          <a:noFill/>
          <a:ln w="31750" algn="ctr">
            <a:noFill/>
            <a:prstDash val="sysDot"/>
            <a:miter lim="800000"/>
            <a:headEnd/>
            <a:tailEnd/>
          </a:ln>
        </p:spPr>
        <p:txBody>
          <a:bodyPr wrap="none" lIns="121565" tIns="60779" rIns="121565" bIns="60779" anchor="ctr" anchorCtr="1">
            <a:spAutoFit/>
          </a:bodyPr>
          <a:lstStyle/>
          <a:p>
            <a:pPr indent="-397534" algn="ctr" defTabSz="1217809" eaLnBrk="0" fontAlgn="ctr" hangingPunct="0">
              <a:lnSpc>
                <a:spcPct val="50000"/>
              </a:lnSpc>
              <a:spcBef>
                <a:spcPct val="50000"/>
              </a:spcBef>
              <a:spcAft>
                <a:spcPct val="0"/>
              </a:spcAft>
              <a:buSzPct val="100000"/>
            </a:pPr>
            <a:r>
              <a:rPr kumimoji="1" lang="en-US" sz="1067"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AR651</a:t>
            </a:r>
          </a:p>
        </p:txBody>
      </p:sp>
      <p:sp>
        <p:nvSpPr>
          <p:cNvPr id="158" name="Text Box 35"/>
          <p:cNvSpPr txBox="1">
            <a:spLocks noChangeArrowheads="1"/>
          </p:cNvSpPr>
          <p:nvPr/>
        </p:nvSpPr>
        <p:spPr bwMode="auto">
          <a:xfrm>
            <a:off x="7023590" y="4333061"/>
            <a:ext cx="807938" cy="204852"/>
          </a:xfrm>
          <a:prstGeom prst="rect">
            <a:avLst/>
          </a:prstGeom>
          <a:noFill/>
          <a:ln w="31750" algn="ctr">
            <a:noFill/>
            <a:prstDash val="sysDot"/>
            <a:miter lim="800000"/>
            <a:headEnd/>
            <a:tailEnd/>
          </a:ln>
        </p:spPr>
        <p:txBody>
          <a:bodyPr wrap="none" lIns="121565" tIns="60779" rIns="121565" bIns="60779" anchor="ctr" anchorCtr="1">
            <a:spAutoFit/>
          </a:bodyPr>
          <a:lstStyle/>
          <a:p>
            <a:pPr indent="-397534" algn="ctr" defTabSz="1217809" eaLnBrk="0" fontAlgn="ctr" hangingPunct="0">
              <a:lnSpc>
                <a:spcPct val="50000"/>
              </a:lnSpc>
              <a:spcBef>
                <a:spcPct val="50000"/>
              </a:spcBef>
              <a:spcAft>
                <a:spcPct val="0"/>
              </a:spcAft>
              <a:buSzPct val="100000"/>
            </a:pPr>
            <a:r>
              <a:rPr kumimoji="1" lang="en-US" sz="1067"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AR651W</a:t>
            </a:r>
          </a:p>
        </p:txBody>
      </p:sp>
      <p:sp>
        <p:nvSpPr>
          <p:cNvPr id="162" name="矩形 161"/>
          <p:cNvSpPr/>
          <p:nvPr/>
        </p:nvSpPr>
        <p:spPr>
          <a:xfrm>
            <a:off x="4807265" y="3851681"/>
            <a:ext cx="1173191" cy="430610"/>
          </a:xfrm>
          <a:prstGeom prst="rect">
            <a:avLst/>
          </a:prstGeom>
          <a:noFill/>
        </p:spPr>
        <p:txBody>
          <a:bodyPr wrap="square" lIns="91298" tIns="45648" rIns="91298" bIns="45648" anchor="ctr">
            <a:spAutoFit/>
            <a:scene3d>
              <a:camera prst="orthographicFront"/>
              <a:lightRig rig="threePt" dir="t"/>
            </a:scene3d>
            <a:sp3d extrusionH="57150">
              <a:bevelT w="82550" h="38100" prst="coolSlant"/>
            </a:sp3d>
          </a:bodyPr>
          <a:lstStyle/>
          <a:p>
            <a:pPr algn="ctr" defTabSz="1217809" fontAlgn="ctr">
              <a:spcBef>
                <a:spcPct val="0"/>
              </a:spcBef>
              <a:spcAft>
                <a:spcPct val="0"/>
              </a:spcAft>
              <a:defRPr/>
            </a:pPr>
            <a:r>
              <a:rPr kumimoji="1" lang="en-US" sz="11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Ethernet + LTE (MIC)</a:t>
            </a:r>
          </a:p>
        </p:txBody>
      </p:sp>
      <p:cxnSp>
        <p:nvCxnSpPr>
          <p:cNvPr id="163" name="直接连接符 162"/>
          <p:cNvCxnSpPr/>
          <p:nvPr/>
        </p:nvCxnSpPr>
        <p:spPr>
          <a:xfrm>
            <a:off x="4878725" y="4296195"/>
            <a:ext cx="1030271" cy="0"/>
          </a:xfrm>
          <a:prstGeom prst="line">
            <a:avLst/>
          </a:prstGeom>
          <a:noFill/>
          <a:ln w="19050" cap="flat" cmpd="sng" algn="ctr">
            <a:solidFill>
              <a:srgbClr val="00B0F0"/>
            </a:solidFill>
            <a:prstDash val="solid"/>
          </a:ln>
          <a:effectLst/>
        </p:spPr>
      </p:cxnSp>
      <p:sp>
        <p:nvSpPr>
          <p:cNvPr id="164" name="矩形 163"/>
          <p:cNvSpPr/>
          <p:nvPr/>
        </p:nvSpPr>
        <p:spPr>
          <a:xfrm>
            <a:off x="6566113" y="3851681"/>
            <a:ext cx="1722894" cy="430610"/>
          </a:xfrm>
          <a:prstGeom prst="rect">
            <a:avLst/>
          </a:prstGeom>
          <a:noFill/>
        </p:spPr>
        <p:txBody>
          <a:bodyPr wrap="square" lIns="91298" tIns="45648" rIns="91298" bIns="45648" anchor="ctr">
            <a:spAutoFit/>
            <a:scene3d>
              <a:camera prst="orthographicFront"/>
              <a:lightRig rig="threePt" dir="t"/>
            </a:scene3d>
            <a:sp3d extrusionH="57150">
              <a:bevelT w="82550" h="38100" prst="coolSlant"/>
            </a:sp3d>
          </a:bodyPr>
          <a:lstStyle/>
          <a:p>
            <a:pPr algn="ctr" defTabSz="1217809" fontAlgn="ctr">
              <a:spcBef>
                <a:spcPct val="0"/>
              </a:spcBef>
              <a:spcAft>
                <a:spcPct val="0"/>
              </a:spcAft>
              <a:defRPr/>
            </a:pPr>
            <a:r>
              <a:rPr kumimoji="1" lang="en-US" sz="11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Ethernet + Wi-Fi + LTE (MIC)</a:t>
            </a:r>
          </a:p>
        </p:txBody>
      </p:sp>
      <p:cxnSp>
        <p:nvCxnSpPr>
          <p:cNvPr id="165" name="直接连接符 164"/>
          <p:cNvCxnSpPr/>
          <p:nvPr/>
        </p:nvCxnSpPr>
        <p:spPr>
          <a:xfrm>
            <a:off x="6767692" y="4296195"/>
            <a:ext cx="1319735" cy="0"/>
          </a:xfrm>
          <a:prstGeom prst="line">
            <a:avLst/>
          </a:prstGeom>
          <a:noFill/>
          <a:ln w="19050" cap="flat" cmpd="sng" algn="ctr">
            <a:solidFill>
              <a:srgbClr val="00B0F0"/>
            </a:solidFill>
            <a:prstDash val="solid"/>
          </a:ln>
          <a:effectLst/>
        </p:spPr>
      </p:cxnSp>
      <p:cxnSp>
        <p:nvCxnSpPr>
          <p:cNvPr id="166" name="直接连接符 165"/>
          <p:cNvCxnSpPr/>
          <p:nvPr/>
        </p:nvCxnSpPr>
        <p:spPr>
          <a:xfrm>
            <a:off x="796427" y="5037626"/>
            <a:ext cx="10434361" cy="0"/>
          </a:xfrm>
          <a:prstGeom prst="line">
            <a:avLst/>
          </a:prstGeom>
          <a:noFill/>
          <a:ln w="9525" cap="flat" cmpd="sng" algn="ctr">
            <a:solidFill>
              <a:srgbClr val="00B0F0"/>
            </a:solidFill>
            <a:prstDash val="dash"/>
          </a:ln>
          <a:effectLst/>
        </p:spPr>
      </p:cxnSp>
      <p:sp>
        <p:nvSpPr>
          <p:cNvPr id="167" name="Rectangle 63"/>
          <p:cNvSpPr>
            <a:spLocks noChangeArrowheads="1"/>
          </p:cNvSpPr>
          <p:nvPr/>
        </p:nvSpPr>
        <p:spPr bwMode="auto">
          <a:xfrm>
            <a:off x="1189523" y="5234832"/>
            <a:ext cx="1247485" cy="338164"/>
          </a:xfrm>
          <a:prstGeom prst="rect">
            <a:avLst/>
          </a:prstGeom>
          <a:noFill/>
          <a:ln w="9525" algn="ctr">
            <a:noFill/>
            <a:miter lim="800000"/>
            <a:headEnd/>
            <a:tailEnd/>
          </a:ln>
        </p:spPr>
        <p:txBody>
          <a:bodyPr wrap="square" lIns="121746" tIns="60874" rIns="121746" bIns="60874">
            <a:spAutoFit/>
          </a:bodyPr>
          <a:lstStyle/>
          <a:p>
            <a:pPr algn="ctr" defTabSz="1217809" eaLnBrk="0" fontAlgn="ctr" hangingPunct="0">
              <a:spcBef>
                <a:spcPct val="0"/>
              </a:spcBef>
              <a:spcAft>
                <a:spcPct val="0"/>
              </a:spcAft>
              <a:buSzPct val="100000"/>
            </a:pPr>
            <a:r>
              <a:rPr kumimoji="1" lang="en-US" sz="1399"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SOHO </a:t>
            </a:r>
          </a:p>
        </p:txBody>
      </p:sp>
      <p:grpSp>
        <p:nvGrpSpPr>
          <p:cNvPr id="168" name="组合 167"/>
          <p:cNvGrpSpPr/>
          <p:nvPr/>
        </p:nvGrpSpPr>
        <p:grpSpPr>
          <a:xfrm>
            <a:off x="1067171" y="5563867"/>
            <a:ext cx="1464036" cy="573150"/>
            <a:chOff x="705886" y="1270364"/>
            <a:chExt cx="1137038" cy="388200"/>
          </a:xfrm>
        </p:grpSpPr>
        <p:sp>
          <p:nvSpPr>
            <p:cNvPr id="169" name="AutoShape 5"/>
            <p:cNvSpPr>
              <a:spLocks noChangeArrowheads="1"/>
            </p:cNvSpPr>
            <p:nvPr/>
          </p:nvSpPr>
          <p:spPr bwMode="gray">
            <a:xfrm>
              <a:off x="723696" y="1270364"/>
              <a:ext cx="1101419" cy="388200"/>
            </a:xfrm>
            <a:prstGeom prst="roundRect">
              <a:avLst>
                <a:gd name="adj" fmla="val 9979"/>
              </a:avLst>
            </a:prstGeom>
            <a:solidFill>
              <a:srgbClr val="898989"/>
            </a:solidFill>
            <a:ln>
              <a:noFill/>
            </a:ln>
            <a:effectLst/>
            <a:scene3d>
              <a:camera prst="orthographicFront">
                <a:rot lat="0" lon="0" rev="0"/>
              </a:camera>
              <a:lightRig rig="threePt" dir="t">
                <a:rot lat="0" lon="0" rev="1200000"/>
              </a:lightRig>
            </a:scene3d>
            <a:sp3d/>
          </p:spPr>
          <p:txBody>
            <a:bodyPr lIns="35944" tIns="60811" rIns="35944" bIns="60811" anchor="ctr"/>
            <a:lstStyle/>
            <a:p>
              <a:pPr algn="ctr" defTabSz="1217809" fontAlgn="ctr">
                <a:spcBef>
                  <a:spcPct val="0"/>
                </a:spcBef>
                <a:spcAft>
                  <a:spcPct val="0"/>
                </a:spcAft>
                <a:buClr>
                  <a:srgbClr val="990000"/>
                </a:buClr>
                <a:buSzPct val="60000"/>
                <a:defRPr/>
              </a:pPr>
              <a:endParaRPr kumimoji="1" lang="en-US" altLang="zh-CN" sz="1333" b="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70" name="TextBox 128"/>
            <p:cNvSpPr txBox="1">
              <a:spLocks noChangeArrowheads="1"/>
            </p:cNvSpPr>
            <p:nvPr/>
          </p:nvSpPr>
          <p:spPr bwMode="auto">
            <a:xfrm>
              <a:off x="705886" y="1330677"/>
              <a:ext cx="1137038" cy="270818"/>
            </a:xfrm>
            <a:prstGeom prst="rect">
              <a:avLst/>
            </a:prstGeom>
            <a:noFill/>
            <a:ln w="9525">
              <a:noFill/>
              <a:miter lim="800000"/>
              <a:headEnd/>
              <a:tailEnd/>
            </a:ln>
          </p:spPr>
          <p:txBody>
            <a:bodyPr wrap="square" lIns="91298" tIns="45648" rIns="91298" bIns="45648" anchor="ctr">
              <a:spAutoFit/>
            </a:bodyPr>
            <a:lstStyle/>
            <a:p>
              <a:pPr algn="ctr" defTabSz="1217809" eaLnBrk="0" fontAlgn="ctr" hangingPunct="0">
                <a:spcBef>
                  <a:spcPct val="0"/>
                </a:spcBef>
                <a:spcAft>
                  <a:spcPct val="0"/>
                </a:spcAft>
                <a:buSzPct val="100000"/>
              </a:pPr>
              <a:r>
                <a:rPr kumimoji="1" lang="en-US" sz="1000" b="1"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Lucida Grande"/>
                </a:rPr>
                <a:t>NetEngine </a:t>
              </a:r>
            </a:p>
            <a:p>
              <a:pPr algn="ctr" defTabSz="1217809" eaLnBrk="0" fontAlgn="ctr" hangingPunct="0">
                <a:spcBef>
                  <a:spcPct val="0"/>
                </a:spcBef>
                <a:spcAft>
                  <a:spcPct val="0"/>
                </a:spcAft>
                <a:buSzPct val="100000"/>
              </a:pPr>
              <a:r>
                <a:rPr kumimoji="1" lang="en-US" sz="1000" b="1"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AR610 series</a:t>
              </a:r>
            </a:p>
          </p:txBody>
        </p:sp>
      </p:grpSp>
      <p:sp>
        <p:nvSpPr>
          <p:cNvPr id="171" name="Text Box 35"/>
          <p:cNvSpPr txBox="1">
            <a:spLocks noChangeArrowheads="1"/>
          </p:cNvSpPr>
          <p:nvPr/>
        </p:nvSpPr>
        <p:spPr bwMode="auto">
          <a:xfrm>
            <a:off x="6324541" y="5895936"/>
            <a:ext cx="2132658" cy="240719"/>
          </a:xfrm>
          <a:prstGeom prst="rect">
            <a:avLst/>
          </a:prstGeom>
          <a:noFill/>
          <a:ln w="31750" algn="ctr">
            <a:noFill/>
            <a:prstDash val="sysDot"/>
            <a:miter lim="800000"/>
            <a:headEnd/>
            <a:tailEnd/>
          </a:ln>
        </p:spPr>
        <p:txBody>
          <a:bodyPr wrap="square" lIns="121597" tIns="60795" rIns="121597" bIns="60795" anchor="ctr" anchorCtr="1">
            <a:noAutofit/>
          </a:bodyPr>
          <a:lstStyle/>
          <a:p>
            <a:pPr indent="-397614" defTabSz="1218053" eaLnBrk="0" fontAlgn="ctr" hangingPunct="0">
              <a:lnSpc>
                <a:spcPct val="50000"/>
              </a:lnSpc>
              <a:spcBef>
                <a:spcPct val="50000"/>
              </a:spcBef>
              <a:buSzPct val="100000"/>
            </a:pPr>
            <a:r>
              <a:rPr kumimoji="1" lang="en-US" sz="10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NetEngine</a:t>
            </a:r>
            <a:r>
              <a:rPr kumimoji="1" lang="en-US" sz="10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 </a:t>
            </a:r>
            <a:r>
              <a:rPr lang="en-US" sz="10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AR617VW</a:t>
            </a:r>
          </a:p>
        </p:txBody>
      </p:sp>
      <p:pic>
        <p:nvPicPr>
          <p:cNvPr id="172" name="图片 171"/>
          <p:cNvPicPr>
            <a:picLocks noChangeAspect="1"/>
          </p:cNvPicPr>
          <p:nvPr/>
        </p:nvPicPr>
        <p:blipFill>
          <a:blip r:embed="rId11"/>
          <a:stretch>
            <a:fillRect/>
          </a:stretch>
        </p:blipFill>
        <p:spPr>
          <a:xfrm>
            <a:off x="5602266" y="5711334"/>
            <a:ext cx="1034479" cy="425322"/>
          </a:xfrm>
          <a:prstGeom prst="rect">
            <a:avLst/>
          </a:prstGeom>
        </p:spPr>
      </p:pic>
      <p:sp>
        <p:nvSpPr>
          <p:cNvPr id="173" name="Text Box 35"/>
          <p:cNvSpPr txBox="1">
            <a:spLocks noChangeArrowheads="1"/>
          </p:cNvSpPr>
          <p:nvPr/>
        </p:nvSpPr>
        <p:spPr bwMode="auto">
          <a:xfrm>
            <a:off x="8770698" y="4352729"/>
            <a:ext cx="1664885" cy="165517"/>
          </a:xfrm>
          <a:prstGeom prst="rect">
            <a:avLst/>
          </a:prstGeom>
          <a:noFill/>
          <a:ln w="31750" algn="ctr">
            <a:noFill/>
            <a:prstDash val="sysDot"/>
            <a:miter lim="800000"/>
            <a:headEnd/>
            <a:tailEnd/>
          </a:ln>
        </p:spPr>
        <p:txBody>
          <a:bodyPr wrap="square" lIns="121565" tIns="60779" rIns="121565" bIns="60779" anchor="ctr" anchorCtr="1">
            <a:noAutofit/>
          </a:bodyPr>
          <a:lstStyle/>
          <a:p>
            <a:pPr indent="-397534" algn="ctr" defTabSz="1217809" eaLnBrk="0" fontAlgn="ctr" hangingPunct="0">
              <a:lnSpc>
                <a:spcPct val="50000"/>
              </a:lnSpc>
              <a:spcBef>
                <a:spcPct val="50000"/>
              </a:spcBef>
              <a:spcAft>
                <a:spcPct val="0"/>
              </a:spcAft>
              <a:buSzPct val="100000"/>
            </a:pPr>
            <a:r>
              <a:rPr kumimoji="1" lang="en-US" sz="1067"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AR657W</a:t>
            </a:r>
          </a:p>
        </p:txBody>
      </p:sp>
      <p:sp>
        <p:nvSpPr>
          <p:cNvPr id="174" name="矩形 173"/>
          <p:cNvSpPr/>
          <p:nvPr/>
        </p:nvSpPr>
        <p:spPr>
          <a:xfrm>
            <a:off x="8736736" y="3949724"/>
            <a:ext cx="1732807" cy="234527"/>
          </a:xfrm>
          <a:prstGeom prst="rect">
            <a:avLst/>
          </a:prstGeom>
          <a:noFill/>
        </p:spPr>
        <p:txBody>
          <a:bodyPr wrap="square" lIns="91298" tIns="45648" rIns="91298" bIns="45648" anchor="ctr">
            <a:noAutofit/>
            <a:scene3d>
              <a:camera prst="orthographicFront"/>
              <a:lightRig rig="threePt" dir="t"/>
            </a:scene3d>
            <a:sp3d extrusionH="57150">
              <a:bevelT w="82550" h="38100" prst="coolSlant"/>
            </a:sp3d>
          </a:bodyPr>
          <a:lstStyle/>
          <a:p>
            <a:pPr algn="ctr" defTabSz="1217809" fontAlgn="ctr">
              <a:spcBef>
                <a:spcPct val="0"/>
              </a:spcBef>
              <a:spcAft>
                <a:spcPct val="0"/>
              </a:spcAft>
              <a:defRPr/>
            </a:pPr>
            <a:r>
              <a:rPr kumimoji="1" lang="en-US" sz="11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Ethernet + DSL + Wi-Fi + LTE (MIC)</a:t>
            </a:r>
          </a:p>
        </p:txBody>
      </p:sp>
      <p:cxnSp>
        <p:nvCxnSpPr>
          <p:cNvPr id="175" name="直接连接符 174"/>
          <p:cNvCxnSpPr/>
          <p:nvPr/>
        </p:nvCxnSpPr>
        <p:spPr>
          <a:xfrm>
            <a:off x="8943273" y="4296195"/>
            <a:ext cx="1319735" cy="0"/>
          </a:xfrm>
          <a:prstGeom prst="line">
            <a:avLst/>
          </a:prstGeom>
          <a:noFill/>
          <a:ln w="19050" cap="flat" cmpd="sng" algn="ctr">
            <a:solidFill>
              <a:srgbClr val="00B0F0"/>
            </a:solidFill>
            <a:prstDash val="solid"/>
          </a:ln>
          <a:effectLst/>
        </p:spPr>
      </p:cxnSp>
      <p:pic>
        <p:nvPicPr>
          <p:cNvPr id="176" name="图片 175"/>
          <p:cNvPicPr>
            <a:picLocks noChangeAspect="1"/>
          </p:cNvPicPr>
          <p:nvPr/>
        </p:nvPicPr>
        <p:blipFill>
          <a:blip r:embed="rId12"/>
          <a:stretch>
            <a:fillRect/>
          </a:stretch>
        </p:blipFill>
        <p:spPr>
          <a:xfrm>
            <a:off x="8870976" y="4617800"/>
            <a:ext cx="1355721" cy="193989"/>
          </a:xfrm>
          <a:prstGeom prst="rect">
            <a:avLst/>
          </a:prstGeom>
        </p:spPr>
      </p:pic>
      <p:sp>
        <p:nvSpPr>
          <p:cNvPr id="188" name="矩形 187"/>
          <p:cNvSpPr/>
          <p:nvPr/>
        </p:nvSpPr>
        <p:spPr>
          <a:xfrm>
            <a:off x="8311762" y="5278128"/>
            <a:ext cx="2193085" cy="256360"/>
          </a:xfrm>
          <a:prstGeom prst="rect">
            <a:avLst/>
          </a:prstGeom>
          <a:noFill/>
        </p:spPr>
        <p:txBody>
          <a:bodyPr wrap="square" lIns="91322" tIns="45660" rIns="91322" bIns="45660">
            <a:spAutoFit/>
            <a:scene3d>
              <a:camera prst="orthographicFront"/>
              <a:lightRig rig="threePt" dir="t"/>
            </a:scene3d>
            <a:sp3d extrusionH="57150">
              <a:bevelT w="82550" h="38100" prst="coolSlant"/>
            </a:sp3d>
          </a:bodyPr>
          <a:lstStyle/>
          <a:p>
            <a:pPr algn="ctr" defTabSz="1218053" fontAlgn="ctr">
              <a:defRPr/>
            </a:pPr>
            <a:r>
              <a:rPr lang="en-US" sz="1067"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Ethernet + Wi-Fi + LTE + Voice</a:t>
            </a:r>
          </a:p>
        </p:txBody>
      </p:sp>
      <p:cxnSp>
        <p:nvCxnSpPr>
          <p:cNvPr id="189" name="直接连接符 188"/>
          <p:cNvCxnSpPr/>
          <p:nvPr/>
        </p:nvCxnSpPr>
        <p:spPr>
          <a:xfrm>
            <a:off x="8694391" y="5568723"/>
            <a:ext cx="1316824"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90" name="Text Box 35"/>
          <p:cNvSpPr txBox="1">
            <a:spLocks noChangeArrowheads="1"/>
          </p:cNvSpPr>
          <p:nvPr/>
        </p:nvSpPr>
        <p:spPr bwMode="auto">
          <a:xfrm>
            <a:off x="9639877" y="5837379"/>
            <a:ext cx="1849527" cy="299638"/>
          </a:xfrm>
          <a:prstGeom prst="rect">
            <a:avLst/>
          </a:prstGeom>
          <a:noFill/>
          <a:ln w="31750" algn="ctr">
            <a:noFill/>
            <a:prstDash val="sysDot"/>
            <a:miter lim="800000"/>
            <a:headEnd/>
            <a:tailEnd/>
          </a:ln>
        </p:spPr>
        <p:txBody>
          <a:bodyPr wrap="square" lIns="121597" tIns="60795" rIns="121597" bIns="60795" anchor="ctr" anchorCtr="1">
            <a:noAutofit/>
          </a:bodyPr>
          <a:lstStyle/>
          <a:p>
            <a:pPr indent="-397614" defTabSz="1218053" eaLnBrk="0" fontAlgn="ctr" hangingPunct="0">
              <a:lnSpc>
                <a:spcPct val="50000"/>
              </a:lnSpc>
              <a:spcBef>
                <a:spcPct val="50000"/>
              </a:spcBef>
              <a:buSzPct val="100000"/>
            </a:pPr>
            <a:r>
              <a:rPr kumimoji="1" lang="en-US" sz="10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NetEngine</a:t>
            </a:r>
            <a:r>
              <a:rPr kumimoji="1" lang="en-US" sz="10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 </a:t>
            </a:r>
            <a:r>
              <a:rPr lang="en-US" sz="10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AR617VW</a:t>
            </a:r>
          </a:p>
          <a:p>
            <a:pPr indent="-397614" defTabSz="1218053" eaLnBrk="0" fontAlgn="ctr" hangingPunct="0">
              <a:lnSpc>
                <a:spcPct val="50000"/>
              </a:lnSpc>
              <a:spcBef>
                <a:spcPct val="50000"/>
              </a:spcBef>
              <a:buSzPct val="100000"/>
            </a:pPr>
            <a:r>
              <a:rPr lang="en-US" sz="10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-LTE4EA</a:t>
            </a:r>
          </a:p>
        </p:txBody>
      </p:sp>
      <p:pic>
        <p:nvPicPr>
          <p:cNvPr id="191" name="图片 190"/>
          <p:cNvPicPr>
            <a:picLocks noChangeAspect="1"/>
          </p:cNvPicPr>
          <p:nvPr/>
        </p:nvPicPr>
        <p:blipFill>
          <a:blip r:embed="rId11"/>
          <a:stretch>
            <a:fillRect/>
          </a:stretch>
        </p:blipFill>
        <p:spPr>
          <a:xfrm>
            <a:off x="8794450" y="5711334"/>
            <a:ext cx="1034479" cy="425322"/>
          </a:xfrm>
          <a:prstGeom prst="rect">
            <a:avLst/>
          </a:prstGeom>
        </p:spPr>
      </p:pic>
      <p:pic>
        <p:nvPicPr>
          <p:cNvPr id="80" name="图片 79"/>
          <p:cNvPicPr>
            <a:picLocks noChangeAspect="1"/>
          </p:cNvPicPr>
          <p:nvPr/>
        </p:nvPicPr>
        <p:blipFill>
          <a:blip r:embed="rId13"/>
          <a:stretch>
            <a:fillRect/>
          </a:stretch>
        </p:blipFill>
        <p:spPr>
          <a:xfrm>
            <a:off x="3346184" y="5711335"/>
            <a:ext cx="1026336" cy="419537"/>
          </a:xfrm>
          <a:prstGeom prst="rect">
            <a:avLst/>
          </a:prstGeom>
        </p:spPr>
      </p:pic>
      <p:sp>
        <p:nvSpPr>
          <p:cNvPr id="81" name="Text Box 35"/>
          <p:cNvSpPr txBox="1">
            <a:spLocks noChangeArrowheads="1"/>
          </p:cNvSpPr>
          <p:nvPr/>
        </p:nvSpPr>
        <p:spPr bwMode="auto">
          <a:xfrm>
            <a:off x="4171489" y="5969031"/>
            <a:ext cx="1538179" cy="184020"/>
          </a:xfrm>
          <a:prstGeom prst="rect">
            <a:avLst/>
          </a:prstGeom>
          <a:noFill/>
          <a:ln w="31750" algn="ctr">
            <a:noFill/>
            <a:prstDash val="sysDot"/>
            <a:miter lim="800000"/>
            <a:headEnd/>
            <a:tailEnd/>
          </a:ln>
        </p:spPr>
        <p:txBody>
          <a:bodyPr wrap="square" lIns="121565" tIns="60779" rIns="121565" bIns="60779" anchor="ctr" anchorCtr="1">
            <a:noAutofit/>
          </a:bodyPr>
          <a:lstStyle/>
          <a:p>
            <a:pPr indent="-397534" algn="ctr" defTabSz="1217809" eaLnBrk="0" fontAlgn="ctr" hangingPunct="0">
              <a:lnSpc>
                <a:spcPct val="50000"/>
              </a:lnSpc>
              <a:spcBef>
                <a:spcPct val="50000"/>
              </a:spcBef>
              <a:spcAft>
                <a:spcPct val="0"/>
              </a:spcAft>
              <a:buSzPct val="100000"/>
            </a:pPr>
            <a:r>
              <a:rPr kumimoji="1" lang="en-US" altLang="zh-CN" sz="10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NetEngine</a:t>
            </a:r>
            <a:r>
              <a:rPr kumimoji="1" lang="en-US" altLang="zh-CN" sz="10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 </a:t>
            </a:r>
            <a:r>
              <a:rPr kumimoji="1" lang="en-US" sz="10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Calibri" pitchFamily="34" charset="0"/>
              </a:rPr>
              <a:t>AR611W</a:t>
            </a:r>
          </a:p>
        </p:txBody>
      </p:sp>
    </p:spTree>
    <p:extLst>
      <p:ext uri="{BB962C8B-B14F-4D97-AF65-F5344CB8AC3E}">
        <p14:creationId xmlns:p14="http://schemas.microsoft.com/office/powerpoint/2010/main" val="2741704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94177" y="503907"/>
            <a:ext cx="10394623" cy="411528"/>
          </a:xfrm>
          <a:prstGeom prst="rect">
            <a:avLst/>
          </a:prstGeom>
        </p:spPr>
        <p:txBody>
          <a:bodyPr vert="horz" wrap="square" lIns="91368" tIns="45685" rIns="91368" bIns="45685" anchor="ctr" anchorCtr="0"/>
          <a:lstStyle>
            <a:defPPr>
              <a:defRPr lang="en-US"/>
            </a:defPPr>
            <a:lvl1pPr defTabSz="914339" fontAlgn="ctr">
              <a:lnSpc>
                <a:spcPct val="100000"/>
              </a:lnSpc>
              <a:spcBef>
                <a:spcPct val="0"/>
              </a:spcBef>
              <a:buNone/>
              <a:defRPr sz="2399" b="1">
                <a:solidFill>
                  <a:srgbClr val="B30000"/>
                </a:solidFill>
                <a:latin typeface="Arial" panose="020B0604020202020204" pitchFamily="34" charset="0"/>
                <a:ea typeface="微软雅黑" panose="020B0503020204020204" pitchFamily="34" charset="-122"/>
                <a:cs typeface="Arial" panose="020B0604020202020204" pitchFamily="34" charset="0"/>
              </a:defRPr>
            </a:lvl1pPr>
          </a:lstStyle>
          <a:p>
            <a:r>
              <a:rPr lang="en-US" sz="3199" dirty="0">
                <a:solidFill>
                  <a:srgbClr val="1D1D1A"/>
                </a:solidFill>
                <a:latin typeface="Huawei Sans" panose="020C0503030203020204" pitchFamily="34" charset="0"/>
                <a:cs typeface="Huawei Sans" panose="020C0503030203020204" pitchFamily="34" charset="0"/>
                <a:sym typeface="Lucida Grande"/>
              </a:rPr>
              <a:t>NetEngine AR and AR G3 Mapping</a:t>
            </a:r>
          </a:p>
        </p:txBody>
      </p:sp>
      <p:graphicFrame>
        <p:nvGraphicFramePr>
          <p:cNvPr id="6" name="表格 5"/>
          <p:cNvGraphicFramePr>
            <a:graphicFrameLocks noGrp="1"/>
          </p:cNvGraphicFramePr>
          <p:nvPr>
            <p:extLst>
              <p:ext uri="{D42A27DB-BD31-4B8C-83A1-F6EECF244321}">
                <p14:modId xmlns:p14="http://schemas.microsoft.com/office/powerpoint/2010/main" val="3642455311"/>
              </p:ext>
            </p:extLst>
          </p:nvPr>
        </p:nvGraphicFramePr>
        <p:xfrm>
          <a:off x="863822" y="1371198"/>
          <a:ext cx="10466293" cy="4858151"/>
        </p:xfrm>
        <a:graphic>
          <a:graphicData uri="http://schemas.openxmlformats.org/drawingml/2006/table">
            <a:tbl>
              <a:tblPr/>
              <a:tblGrid>
                <a:gridCol w="2241461"/>
                <a:gridCol w="3240074"/>
                <a:gridCol w="4984758"/>
              </a:tblGrid>
              <a:tr h="332278">
                <a:tc>
                  <a:txBody>
                    <a:bodyPr/>
                    <a:lstStyle/>
                    <a:p>
                      <a:pPr marL="0" algn="ctr" defTabSz="914034" rtl="0" eaLnBrk="1" fontAlgn="ctr" latinLnBrk="0" hangingPunct="1"/>
                      <a:r>
                        <a:rPr lang="en-US" sz="1300" b="1" i="0" u="none" strike="noStrike" kern="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Category</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00B0F0">
                        <a:alpha val="10000"/>
                      </a:srgbClr>
                    </a:solidFill>
                  </a:tcPr>
                </a:tc>
                <a:tc>
                  <a:txBody>
                    <a:bodyPr/>
                    <a:lstStyle/>
                    <a:p>
                      <a:pPr algn="ctr" rtl="0" fontAlgn="ctr"/>
                      <a:r>
                        <a:rPr lang="en-US" sz="1300" b="1"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 G3</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00B0F0">
                        <a:alpha val="10000"/>
                      </a:srgbClr>
                    </a:solidFill>
                  </a:tcPr>
                </a:tc>
                <a:tc>
                  <a:txBody>
                    <a:bodyPr/>
                    <a:lstStyle/>
                    <a:p>
                      <a:pPr algn="ctr" rtl="0" fontAlgn="ctr"/>
                      <a:r>
                        <a:rPr lang="en-US" sz="1300" b="1" i="0" u="none" strike="noStrike" dirty="0">
                          <a:solidFill>
                            <a:srgbClr val="FFFFFF"/>
                          </a:solidFill>
                          <a:latin typeface="Huawei Sans" panose="020C0503030203020204" pitchFamily="34" charset="0"/>
                          <a:ea typeface="微软雅黑" panose="020B0503020204020204" pitchFamily="34" charset="-122"/>
                          <a:cs typeface="Huawei Sans" panose="020C0503030203020204" pitchFamily="34" charset="0"/>
                        </a:rPr>
                        <a:t>NetEngine AR</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solidFill>
                      <a:srgbClr val="00B0F0"/>
                    </a:solidFill>
                  </a:tcPr>
                </a:tc>
              </a:tr>
              <a:tr h="313527">
                <a:tc rowSpan="6">
                  <a:txBody>
                    <a:bodyPr/>
                    <a:lstStyle/>
                    <a:p>
                      <a:pPr algn="ctr" rtl="0" fontAlgn="ctr"/>
                      <a:r>
                        <a:rPr lang="en-US" sz="1200" b="1"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a:t>
                      </a:r>
                    </a:p>
                    <a:p>
                      <a:pPr algn="ctr" rtl="0" fontAlgn="ctr"/>
                      <a:r>
                        <a:rPr lang="en-US" sz="1200" b="1"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modular routers</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AR3260</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rtl="0" fontAlgn="ctr"/>
                      <a:r>
                        <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AR6300 + </a:t>
                      </a:r>
                      <a:r>
                        <a:rPr lang="en-US" sz="1200" b="1" i="0" u="none" strike="noStrike"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SRU400-H/600-H</a:t>
                      </a:r>
                      <a:endPar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r h="313527">
                <a:tc vMerge="1">
                  <a:txBody>
                    <a:bodyPr/>
                    <a:lstStyle/>
                    <a:p>
                      <a:pPr algn="l" rtl="0" fontAlgn="ctr"/>
                      <a:endParaRPr lang="zh-CN" altLang="en-US" sz="1200" b="1" i="0" u="none" strike="noStrike" dirty="0">
                        <a:solidFill>
                          <a:srgbClr val="1D1D1A"/>
                        </a:solidFill>
                        <a:effectLst/>
                        <a:latin typeface="微软雅黑" panose="020B0503020204020204" pitchFamily="34" charset="-122"/>
                        <a:ea typeface="微软雅黑" panose="020B0503020204020204" pitchFamily="34" charset="-122"/>
                      </a:endParaRPr>
                    </a:p>
                  </a:txBody>
                  <a:tcPr marL="4258" marR="4258" marT="4258" marB="0"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a:noFill/>
                    </a:lnT>
                    <a:lnB>
                      <a:noFill/>
                    </a:lnB>
                    <a:solidFill>
                      <a:srgbClr val="F2F2F2"/>
                    </a:solid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AR2240/AR2240C</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rtl="0" fontAlgn="ctr"/>
                      <a:r>
                        <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AR6280 + </a:t>
                      </a:r>
                      <a:r>
                        <a:rPr lang="en-US" sz="1200" b="1" i="0" u="none" strike="noStrike"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SRU400-H/600-H</a:t>
                      </a:r>
                      <a:endPar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r h="313527">
                <a:tc vMerge="1">
                  <a:txBody>
                    <a:bodyPr/>
                    <a:lstStyle/>
                    <a:p>
                      <a:pPr algn="l" rtl="0" fontAlgn="ctr"/>
                      <a:endParaRPr lang="zh-CN" altLang="en-US" sz="1200" b="0" i="0" u="none" strike="noStrike" dirty="0">
                        <a:effectLst/>
                        <a:latin typeface="宋体" panose="02010600030101010101" pitchFamily="2" charset="-122"/>
                        <a:ea typeface="宋体" panose="02010600030101010101" pitchFamily="2" charset="-122"/>
                      </a:endParaRPr>
                    </a:p>
                  </a:txBody>
                  <a:tcPr marL="4258" marR="4258" marT="4258" marB="0"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a:noFill/>
                    </a:lnT>
                    <a:lnB>
                      <a:noFill/>
                    </a:lnB>
                    <a:solidFill>
                      <a:srgbClr val="F2F2F2"/>
                    </a:solid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AR2220E</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rtl="0" fontAlgn="ctr"/>
                      <a:r>
                        <a:rPr lang="en-US" sz="1200" b="1" i="0" u="none" strike="noStrike"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AR6140-9G-2AC</a:t>
                      </a:r>
                      <a:endPar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r h="313527">
                <a:tc vMerge="1">
                  <a:txBody>
                    <a:bodyPr/>
                    <a:lstStyle/>
                    <a:p>
                      <a:pPr algn="l" rtl="0" fontAlgn="ctr"/>
                      <a:endParaRPr lang="zh-CN" altLang="en-US" sz="1200" b="0" i="0" u="none" strike="noStrike" dirty="0">
                        <a:effectLst/>
                        <a:latin typeface="宋体" panose="02010600030101010101" pitchFamily="2" charset="-122"/>
                        <a:ea typeface="宋体" panose="02010600030101010101" pitchFamily="2" charset="-122"/>
                      </a:endParaRPr>
                    </a:p>
                  </a:txBody>
                  <a:tcPr marL="4258" marR="4258" marT="4258" marB="0"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a:noFill/>
                    </a:lnT>
                    <a:lnB>
                      <a:noFill/>
                    </a:lnB>
                    <a:solidFill>
                      <a:srgbClr val="F2F2F2"/>
                    </a:solid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AR2204E/AR2204-27GE/27GE-P</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rowSpan="2">
                  <a:txBody>
                    <a:bodyPr/>
                    <a:lstStyle/>
                    <a:p>
                      <a:pPr algn="ctr" rtl="0" fontAlgn="ctr"/>
                      <a:r>
                        <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rPr>
                        <a:t>The AR2204 can be delivered.</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r h="313527">
                <a:tc vMerge="1">
                  <a:txBody>
                    <a:bodyPr/>
                    <a:lstStyle/>
                    <a:p>
                      <a:pPr algn="l" rtl="0" fontAlgn="ctr"/>
                      <a:endParaRPr lang="zh-CN" altLang="en-US" sz="1200" b="0" i="0" u="none" strike="noStrike" dirty="0">
                        <a:effectLst/>
                        <a:latin typeface="宋体" panose="02010600030101010101" pitchFamily="2" charset="-122"/>
                        <a:ea typeface="宋体" panose="02010600030101010101" pitchFamily="2" charset="-122"/>
                      </a:endParaRPr>
                    </a:p>
                  </a:txBody>
                  <a:tcPr marL="4258" marR="4258" marT="4258" marB="0"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a:noFill/>
                    </a:lnT>
                    <a:lnB>
                      <a:noFill/>
                    </a:lnB>
                    <a:solidFill>
                      <a:srgbClr val="F2F2F2"/>
                    </a:solid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AR2204-51GE/51GE-P</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vMerge="1">
                  <a:txBody>
                    <a:bodyPr/>
                    <a:lstStyle/>
                    <a:p>
                      <a:endParaRPr lang="zh-CN" altLang="en-US"/>
                    </a:p>
                  </a:txBody>
                  <a:tcPr/>
                </a:tc>
              </a:tr>
              <a:tr h="313527">
                <a:tc vMerge="1">
                  <a:txBody>
                    <a:bodyPr/>
                    <a:lstStyle/>
                    <a:p>
                      <a:pPr algn="l" rtl="0" fontAlgn="ctr"/>
                      <a:endParaRPr lang="zh-CN" altLang="en-US" sz="1200" b="0" i="0" u="none" strike="noStrike" dirty="0">
                        <a:effectLst/>
                        <a:latin typeface="宋体" panose="02010600030101010101" pitchFamily="2" charset="-122"/>
                        <a:ea typeface="宋体" panose="02010600030101010101" pitchFamily="2" charset="-122"/>
                      </a:endParaRPr>
                    </a:p>
                  </a:txBody>
                  <a:tcPr marL="4258" marR="4258" marT="4258" marB="0"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a:noFill/>
                    </a:lnT>
                    <a:lnB w="6350" cap="flat" cmpd="sng" algn="ctr">
                      <a:solidFill>
                        <a:srgbClr val="1D1D1A"/>
                      </a:solidFill>
                      <a:prstDash val="solid"/>
                      <a:round/>
                      <a:headEnd type="none" w="med" len="med"/>
                      <a:tailEnd type="none" w="med" len="med"/>
                    </a:lnB>
                    <a:solidFill>
                      <a:srgbClr val="F2F2F2"/>
                    </a:solid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AR1220E/AR1220/AR1220C</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en-US" sz="1200" b="1" i="0" u="none" strike="noStrike"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AR6121</a:t>
                      </a:r>
                      <a:endPar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r h="313527">
                <a:tc rowSpan="7">
                  <a:txBody>
                    <a:bodyPr/>
                    <a:lstStyle/>
                    <a:p>
                      <a:pPr algn="ctr" rtl="0" fontAlgn="ctr"/>
                      <a:r>
                        <a:rPr lang="en-US" sz="1200" b="1"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a:t>
                      </a:r>
                    </a:p>
                    <a:p>
                      <a:pPr algn="ctr" rtl="0" fontAlgn="ctr"/>
                      <a:r>
                        <a:rPr lang="en-US" sz="1200" b="1"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fixed-configuration router</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AR161/AR161F</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rtl="0" fontAlgn="ctr"/>
                      <a:r>
                        <a:rPr lang="en-US" sz="1200" b="1" i="0" u="none" strike="noStrike"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AR651</a:t>
                      </a:r>
                      <a:endPar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r h="313527">
                <a:tc vMerge="1">
                  <a:txBody>
                    <a:bodyPr/>
                    <a:lstStyle/>
                    <a:p>
                      <a:pPr algn="l" rtl="0" fontAlgn="ctr"/>
                      <a:endParaRPr lang="zh-CN" altLang="en-US" sz="1200" b="1" i="0" u="none" strike="noStrike" dirty="0">
                        <a:solidFill>
                          <a:srgbClr val="1D1D1A"/>
                        </a:solidFill>
                        <a:effectLst/>
                        <a:latin typeface="微软雅黑" panose="020B0503020204020204" pitchFamily="34" charset="-122"/>
                        <a:ea typeface="微软雅黑" panose="020B0503020204020204" pitchFamily="34" charset="-122"/>
                      </a:endParaRPr>
                    </a:p>
                  </a:txBody>
                  <a:tcPr marL="4258" marR="4258" marT="4258" marB="0"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a:noFill/>
                    </a:lnT>
                    <a:lnB>
                      <a:noFill/>
                    </a:lnB>
                    <a:solidFill>
                      <a:srgbClr val="F2F2F2"/>
                    </a:solid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AR161G-L/AR161FG-L</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rtl="0" fontAlgn="ctr"/>
                      <a:r>
                        <a:rPr lang="en-US" sz="1200" b="1" i="0" u="none" strike="noStrike"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AR651</a:t>
                      </a:r>
                      <a:endPar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r h="313527">
                <a:tc vMerge="1">
                  <a:txBody>
                    <a:bodyPr/>
                    <a:lstStyle/>
                    <a:p>
                      <a:pPr algn="l" rtl="0" fontAlgn="ctr"/>
                      <a:endParaRPr lang="zh-CN" altLang="en-US" sz="1200" b="0" i="0" u="none" strike="noStrike" dirty="0">
                        <a:effectLst/>
                        <a:latin typeface="宋体" panose="02010600030101010101" pitchFamily="2" charset="-122"/>
                        <a:ea typeface="宋体" panose="02010600030101010101" pitchFamily="2" charset="-122"/>
                      </a:endParaRPr>
                    </a:p>
                  </a:txBody>
                  <a:tcPr marL="4258" marR="4258" marT="4258" marB="0"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a:noFill/>
                    </a:lnT>
                    <a:lnB>
                      <a:noFill/>
                    </a:lnB>
                    <a:solidFill>
                      <a:srgbClr val="F2F2F2"/>
                    </a:solid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AR161EW</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fontAlgn="ctr"/>
                      <a:r>
                        <a:rPr lang="en-US" sz="1200" b="0" i="0" u="none" strike="noStrike" dirty="0">
                          <a:solidFill>
                            <a:srgbClr val="00B0F0"/>
                          </a:solidFill>
                          <a:latin typeface="Huawei Sans" panose="020C0503030203020204" pitchFamily="34" charset="0"/>
                          <a:ea typeface="宋体" panose="02010600030101010101" pitchFamily="2" charset="-122"/>
                          <a:cs typeface="Huawei Sans" panose="020C0503030203020204" pitchFamily="34" charset="0"/>
                        </a:rPr>
                        <a:t>　</a:t>
                      </a:r>
                      <a:r>
                        <a:rPr lang="en-US" sz="1200" b="1" i="0" u="none" strike="noStrike"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AR651W</a:t>
                      </a:r>
                      <a:endPar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r h="313527">
                <a:tc vMerge="1">
                  <a:txBody>
                    <a:bodyPr/>
                    <a:lstStyle/>
                    <a:p>
                      <a:pPr algn="l" rtl="0" fontAlgn="ctr"/>
                      <a:endParaRPr lang="zh-CN" altLang="en-US" sz="1200" b="0" i="0" u="none" strike="noStrike" dirty="0">
                        <a:effectLst/>
                        <a:latin typeface="宋体" panose="02010600030101010101" pitchFamily="2" charset="-122"/>
                        <a:ea typeface="宋体" panose="02010600030101010101" pitchFamily="2" charset="-122"/>
                      </a:endParaRPr>
                    </a:p>
                  </a:txBody>
                  <a:tcPr marL="4258" marR="4258" marT="4258" marB="0"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a:noFill/>
                    </a:lnT>
                    <a:lnB>
                      <a:noFill/>
                    </a:lnB>
                    <a:solidFill>
                      <a:srgbClr val="F2F2F2"/>
                    </a:solid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AR169EW/AR169EGW-L</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fontAlgn="ctr"/>
                      <a:r>
                        <a:rPr lang="en-US" sz="1200" b="0" i="0" u="none" strike="noStrike" dirty="0">
                          <a:solidFill>
                            <a:srgbClr val="00B0F0"/>
                          </a:solidFill>
                          <a:latin typeface="Huawei Sans" panose="020C0503030203020204" pitchFamily="34" charset="0"/>
                          <a:ea typeface="宋体" panose="02010600030101010101" pitchFamily="2" charset="-122"/>
                          <a:cs typeface="Huawei Sans" panose="020C0503030203020204" pitchFamily="34" charset="0"/>
                        </a:rPr>
                        <a:t>　</a:t>
                      </a:r>
                      <a:r>
                        <a:rPr lang="en-US" sz="1200" b="1" i="0" u="none" strike="noStrike"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AR657W</a:t>
                      </a:r>
                      <a:endPar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r h="538538">
                <a:tc vMerge="1">
                  <a:txBody>
                    <a:bodyPr/>
                    <a:lstStyle/>
                    <a:p>
                      <a:pPr algn="l" rtl="0" fontAlgn="ctr"/>
                      <a:endParaRPr lang="zh-CN" altLang="en-US" sz="1200" b="0" i="0" u="none" strike="noStrike" dirty="0">
                        <a:effectLst/>
                        <a:latin typeface="宋体" panose="02010600030101010101" pitchFamily="2" charset="-122"/>
                        <a:ea typeface="宋体" panose="02010600030101010101" pitchFamily="2" charset="-122"/>
                      </a:endParaRPr>
                    </a:p>
                  </a:txBody>
                  <a:tcPr marL="4258" marR="4258" marT="4258" marB="0"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a:noFill/>
                    </a:lnT>
                    <a:lnB>
                      <a:noFill/>
                    </a:lnB>
                    <a:solidFill>
                      <a:srgbClr val="F2F2F2"/>
                    </a:solid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AR109/AR109W/AR129CV/AR129CVW/AR169/AR169W/AR169F/AR169FVW</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fontAlgn="ctr"/>
                      <a:r>
                        <a:rPr lang="en-US" sz="1200" b="1" i="0" u="none" strike="noStrike"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AR617VW</a:t>
                      </a:r>
                      <a:endPar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r h="538538">
                <a:tc vMerge="1">
                  <a:txBody>
                    <a:bodyPr/>
                    <a:lstStyle/>
                    <a:p>
                      <a:pPr algn="l" rtl="0" fontAlgn="ctr"/>
                      <a:endParaRPr lang="zh-CN" altLang="en-US" sz="1200" b="0" i="0" u="none" strike="noStrike" dirty="0">
                        <a:effectLst/>
                        <a:latin typeface="宋体" panose="02010600030101010101" pitchFamily="2" charset="-122"/>
                        <a:ea typeface="宋体" panose="02010600030101010101" pitchFamily="2" charset="-122"/>
                      </a:endParaRPr>
                    </a:p>
                  </a:txBody>
                  <a:tcPr marL="4258" marR="4258" marT="4258" marB="0"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a:noFill/>
                    </a:lnT>
                    <a:lnB>
                      <a:noFill/>
                    </a:lnB>
                    <a:solidFill>
                      <a:srgbClr val="F2F2F2"/>
                    </a:solid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AR109G-L/AR129CGVW-L/AR169G-L/AR169FGW-L</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fontAlgn="ctr"/>
                      <a:r>
                        <a:rPr lang="en-US" sz="1200" b="0" i="0" u="none" strike="noStrike" dirty="0">
                          <a:solidFill>
                            <a:srgbClr val="00B0F0"/>
                          </a:solidFill>
                          <a:latin typeface="Huawei Sans" panose="020C0503030203020204" pitchFamily="34" charset="0"/>
                          <a:ea typeface="宋体" panose="02010600030101010101" pitchFamily="2" charset="-122"/>
                          <a:cs typeface="Huawei Sans" panose="020C0503030203020204" pitchFamily="34" charset="0"/>
                        </a:rPr>
                        <a:t>　</a:t>
                      </a:r>
                      <a:r>
                        <a:rPr lang="en-US" sz="1200" b="1" i="0" u="none" strike="noStrike"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AR617VW-LTE4EA</a:t>
                      </a:r>
                      <a:endPar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r h="313527">
                <a:tc vMerge="1">
                  <a:txBody>
                    <a:bodyPr/>
                    <a:lstStyle/>
                    <a:p>
                      <a:pPr algn="l" rtl="0" fontAlgn="ctr"/>
                      <a:endParaRPr lang="zh-CN" altLang="en-US" sz="1200" b="0" i="0" u="none" strike="noStrike" dirty="0">
                        <a:effectLst/>
                        <a:latin typeface="宋体" panose="02010600030101010101" pitchFamily="2" charset="-122"/>
                        <a:ea typeface="宋体" panose="02010600030101010101" pitchFamily="2" charset="-122"/>
                      </a:endParaRPr>
                    </a:p>
                  </a:txBody>
                  <a:tcPr marL="4258" marR="4258" marT="4258" marB="0"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a:noFill/>
                    </a:lnT>
                    <a:lnB>
                      <a:noFill/>
                    </a:lnB>
                    <a:solidFill>
                      <a:srgbClr val="F2F2F2"/>
                    </a:solidFill>
                  </a:tcPr>
                </a:tc>
                <a:tc>
                  <a:txBody>
                    <a:bodyPr/>
                    <a:lstStyle/>
                    <a:p>
                      <a:pPr algn="ctr" rtl="0" fontAlgn="ctr"/>
                      <a:r>
                        <a:rPr lang="en-US" sz="1200" b="0" i="0" u="none" strike="noStrike"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AR161W/AR161FW</a:t>
                      </a: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c>
                  <a:txBody>
                    <a:bodyPr/>
                    <a:lstStyle/>
                    <a:p>
                      <a:pPr algn="ctr" fontAlgn="ctr"/>
                      <a:r>
                        <a:rPr lang="en-US" sz="1200" b="0" i="0" u="none" strike="noStrike" dirty="0">
                          <a:solidFill>
                            <a:srgbClr val="00B0F0"/>
                          </a:solidFill>
                          <a:latin typeface="Huawei Sans" panose="020C0503030203020204" pitchFamily="34" charset="0"/>
                          <a:ea typeface="宋体" panose="02010600030101010101" pitchFamily="2" charset="-122"/>
                          <a:cs typeface="Huawei Sans" panose="020C0503030203020204" pitchFamily="34" charset="0"/>
                        </a:rPr>
                        <a:t>　</a:t>
                      </a:r>
                      <a:r>
                        <a:rPr lang="en-US" sz="1200" b="1" i="0" u="none" strike="noStrike" dirty="0" smtClean="0">
                          <a:solidFill>
                            <a:srgbClr val="00B0F0"/>
                          </a:solidFill>
                          <a:latin typeface="Huawei Sans" panose="020C0503030203020204" pitchFamily="34" charset="0"/>
                          <a:ea typeface="微软雅黑" panose="020B0503020204020204" pitchFamily="34" charset="-122"/>
                          <a:cs typeface="Huawei Sans" panose="020C0503030203020204" pitchFamily="34" charset="0"/>
                        </a:rPr>
                        <a:t>AR611W</a:t>
                      </a:r>
                      <a:endParaRPr lang="en-US" sz="1200" b="1" i="0" u="none" strike="noStrike"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a:txBody>
                  <a:tcPr marL="71944" marR="71944" marT="35971" marB="35971"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103420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594177" y="410400"/>
            <a:ext cx="10151736" cy="640800"/>
          </a:xfrm>
        </p:spPr>
        <p:txBody>
          <a:bodyPr/>
          <a:lstStyle/>
          <a:p>
            <a:r>
              <a:rPr lang="en-US" altLang="zh-CN" sz="2800" dirty="0" smtClean="0"/>
              <a:t>Mapping Between Huawei's Next-Generation </a:t>
            </a:r>
            <a:r>
              <a:rPr lang="en-US" altLang="zh-CN" sz="2800" dirty="0" err="1" smtClean="0"/>
              <a:t>NetEngine</a:t>
            </a:r>
            <a:r>
              <a:rPr lang="en-US" altLang="zh-CN" sz="2800" dirty="0" smtClean="0"/>
              <a:t> AR Series Routers and Cisco ISR Series Routers</a:t>
            </a:r>
            <a:endParaRPr lang="zh-CN" altLang="en-US" sz="2800" dirty="0"/>
          </a:p>
        </p:txBody>
      </p:sp>
      <p:sp>
        <p:nvSpPr>
          <p:cNvPr id="54" name="文本框 53"/>
          <p:cNvSpPr txBox="1"/>
          <p:nvPr/>
        </p:nvSpPr>
        <p:spPr>
          <a:xfrm>
            <a:off x="2979002" y="3726083"/>
            <a:ext cx="184659" cy="528144"/>
          </a:xfrm>
          <a:prstGeom prst="rect">
            <a:avLst/>
          </a:prstGeom>
          <a:noFill/>
        </p:spPr>
        <p:txBody>
          <a:bodyPr wrap="none" rtlCol="0" anchor="ctr">
            <a:spAutoFit/>
          </a:bodyPr>
          <a:lstStyle/>
          <a:p>
            <a:pPr fontAlgn="ctr">
              <a:lnSpc>
                <a:spcPts val="3439"/>
              </a:lnSpc>
            </a:pPr>
            <a:endParaRPr lang="en-US" altLang="zh-CN" sz="1799" dirty="0">
              <a:solidFill>
                <a:srgbClr val="00B0F0"/>
              </a:solidFill>
              <a:latin typeface="Huawei Sans" panose="020C0503030203020204" pitchFamily="34" charset="0"/>
              <a:ea typeface="Arial Unicode MS" panose="020B0604020202020204" pitchFamily="34" charset="-122"/>
              <a:cs typeface="Huawei Sans" panose="020C0503030203020204" pitchFamily="34" charset="0"/>
            </a:endParaRPr>
          </a:p>
        </p:txBody>
      </p:sp>
      <p:sp>
        <p:nvSpPr>
          <p:cNvPr id="58" name="Text Box 126"/>
          <p:cNvSpPr txBox="1">
            <a:spLocks noChangeArrowheads="1"/>
          </p:cNvSpPr>
          <p:nvPr/>
        </p:nvSpPr>
        <p:spPr bwMode="auto">
          <a:xfrm>
            <a:off x="6087513" y="4496836"/>
            <a:ext cx="1703884" cy="242437"/>
          </a:xfrm>
          <a:prstGeom prst="rect">
            <a:avLst/>
          </a:prstGeom>
          <a:noFill/>
          <a:ln w="9525" algn="ctr">
            <a:noFill/>
            <a:miter lim="800000"/>
            <a:headEnd/>
            <a:tailEnd/>
          </a:ln>
        </p:spPr>
        <p:txBody>
          <a:bodyPr wrap="square" lIns="87749" tIns="43876" rIns="87749" bIns="43876" anchor="ctr">
            <a:spAutoFit/>
          </a:bodyPr>
          <a:lstStyle/>
          <a:p>
            <a:pPr algn="ctr" defTabSz="875949" fontAlgn="ctr">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ISR 4331</a:t>
            </a:r>
          </a:p>
        </p:txBody>
      </p:sp>
      <p:sp>
        <p:nvSpPr>
          <p:cNvPr id="59" name="Text Box 127"/>
          <p:cNvSpPr txBox="1">
            <a:spLocks noChangeArrowheads="1"/>
          </p:cNvSpPr>
          <p:nvPr/>
        </p:nvSpPr>
        <p:spPr bwMode="auto">
          <a:xfrm>
            <a:off x="7723687" y="3213262"/>
            <a:ext cx="2227468" cy="303968"/>
          </a:xfrm>
          <a:prstGeom prst="rect">
            <a:avLst/>
          </a:prstGeom>
          <a:noFill/>
          <a:ln w="9525" algn="ctr">
            <a:noFill/>
            <a:miter lim="800000"/>
            <a:headEnd/>
            <a:tailEnd/>
          </a:ln>
        </p:spPr>
        <p:txBody>
          <a:bodyPr lIns="87749" tIns="43876" rIns="87749" bIns="43876" anchor="ctr">
            <a:spAutoFit/>
          </a:bodyPr>
          <a:lstStyle/>
          <a:p>
            <a:pPr algn="ctr" defTabSz="875949" fontAlgn="ctr">
              <a:lnSpc>
                <a:spcPct val="140000"/>
              </a:lnSpc>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ISR 4451-X</a:t>
            </a:r>
          </a:p>
        </p:txBody>
      </p:sp>
      <p:sp>
        <p:nvSpPr>
          <p:cNvPr id="60" name="Text Box 11"/>
          <p:cNvSpPr txBox="1">
            <a:spLocks noChangeArrowheads="1"/>
          </p:cNvSpPr>
          <p:nvPr/>
        </p:nvSpPr>
        <p:spPr bwMode="auto">
          <a:xfrm>
            <a:off x="2289896" y="2946186"/>
            <a:ext cx="1256823" cy="396265"/>
          </a:xfrm>
          <a:prstGeom prst="rect">
            <a:avLst/>
          </a:prstGeom>
          <a:noFill/>
          <a:ln w="9525" algn="ctr">
            <a:noFill/>
            <a:miter lim="800000"/>
            <a:headEnd/>
            <a:tailEnd/>
          </a:ln>
        </p:spPr>
        <p:txBody>
          <a:bodyPr wrap="square" lIns="87749" tIns="43876" rIns="87749" bIns="43876" anchor="ctr">
            <a:spAutoFit/>
          </a:bodyPr>
          <a:lstStyle/>
          <a:p>
            <a:pPr algn="ctr" defTabSz="875949" fontAlgn="ctr">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AR650 (Box, 1 to 2 Gbps)</a:t>
            </a:r>
          </a:p>
        </p:txBody>
      </p:sp>
      <p:sp>
        <p:nvSpPr>
          <p:cNvPr id="61" name="Text Box 12"/>
          <p:cNvSpPr txBox="1">
            <a:spLocks noChangeArrowheads="1"/>
          </p:cNvSpPr>
          <p:nvPr/>
        </p:nvSpPr>
        <p:spPr bwMode="auto">
          <a:xfrm>
            <a:off x="6033349" y="2486586"/>
            <a:ext cx="1954736" cy="242437"/>
          </a:xfrm>
          <a:prstGeom prst="rect">
            <a:avLst/>
          </a:prstGeom>
          <a:noFill/>
          <a:ln w="9525" algn="ctr">
            <a:noFill/>
            <a:miter lim="800000"/>
            <a:headEnd/>
            <a:tailEnd/>
          </a:ln>
        </p:spPr>
        <p:txBody>
          <a:bodyPr wrap="square" lIns="87749" tIns="43876" rIns="87749" bIns="43876" anchor="ctr">
            <a:spAutoFit/>
          </a:bodyPr>
          <a:lstStyle/>
          <a:p>
            <a:pPr algn="ctr" defTabSz="875949" fontAlgn="ctr">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AR6140 (1U, 2 Gbps)</a:t>
            </a:r>
          </a:p>
        </p:txBody>
      </p:sp>
      <p:sp>
        <p:nvSpPr>
          <p:cNvPr id="62" name="Text Box 13"/>
          <p:cNvSpPr txBox="1">
            <a:spLocks noChangeArrowheads="1"/>
          </p:cNvSpPr>
          <p:nvPr/>
        </p:nvSpPr>
        <p:spPr bwMode="auto">
          <a:xfrm>
            <a:off x="8247708" y="1785169"/>
            <a:ext cx="1410297" cy="396265"/>
          </a:xfrm>
          <a:prstGeom prst="rect">
            <a:avLst/>
          </a:prstGeom>
          <a:noFill/>
          <a:ln w="9525" algn="ctr">
            <a:noFill/>
            <a:miter lim="800000"/>
            <a:headEnd/>
            <a:tailEnd/>
          </a:ln>
        </p:spPr>
        <p:txBody>
          <a:bodyPr wrap="square" lIns="87749" tIns="43876" rIns="87749" bIns="43876" anchor="ctr">
            <a:spAutoFit/>
          </a:bodyPr>
          <a:lstStyle/>
          <a:p>
            <a:pPr algn="ctr" defTabSz="875949" fontAlgn="ctr">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AR6280 (2U, 10 to 12 Gbps)</a:t>
            </a:r>
          </a:p>
        </p:txBody>
      </p:sp>
      <p:sp>
        <p:nvSpPr>
          <p:cNvPr id="63" name="TextBox 12"/>
          <p:cNvSpPr txBox="1"/>
          <p:nvPr/>
        </p:nvSpPr>
        <p:spPr>
          <a:xfrm>
            <a:off x="814065" y="4974348"/>
            <a:ext cx="904835" cy="338422"/>
          </a:xfrm>
          <a:prstGeom prst="rect">
            <a:avLst/>
          </a:prstGeom>
          <a:noFill/>
        </p:spPr>
        <p:txBody>
          <a:bodyPr wrap="square" rtlCol="0" anchor="ctr">
            <a:spAutoFit/>
          </a:bodyPr>
          <a:lstStyle/>
          <a:p>
            <a:pPr algn="ctr" fontAlgn="ctr"/>
            <a:r>
              <a:rPr lang="en-US" sz="1599" b="1" dirty="0">
                <a:solidFill>
                  <a:srgbClr val="009999"/>
                </a:solidFill>
                <a:latin typeface="Huawei Sans" panose="020C0503030203020204" pitchFamily="34" charset="0"/>
                <a:cs typeface="Huawei Sans" panose="020C0503030203020204" pitchFamily="34" charset="0"/>
              </a:rPr>
              <a:t>Cisco</a:t>
            </a:r>
          </a:p>
        </p:txBody>
      </p:sp>
      <p:sp>
        <p:nvSpPr>
          <p:cNvPr id="64" name="TextBox 13"/>
          <p:cNvSpPr txBox="1"/>
          <p:nvPr/>
        </p:nvSpPr>
        <p:spPr>
          <a:xfrm>
            <a:off x="807032" y="1865564"/>
            <a:ext cx="1123987" cy="369188"/>
          </a:xfrm>
          <a:prstGeom prst="rect">
            <a:avLst/>
          </a:prstGeom>
          <a:noFill/>
        </p:spPr>
        <p:txBody>
          <a:bodyPr wrap="square" rtlCol="0" anchor="ctr">
            <a:spAutoFit/>
          </a:bodyPr>
          <a:lstStyle/>
          <a:p>
            <a:pPr algn="ctr" fontAlgn="ctr"/>
            <a:r>
              <a:rPr lang="en-US" sz="1799" b="1" dirty="0">
                <a:solidFill>
                  <a:srgbClr val="C00000"/>
                </a:solidFill>
                <a:latin typeface="Huawei Sans" panose="020C0503030203020204" pitchFamily="34" charset="0"/>
                <a:cs typeface="Huawei Sans" panose="020C0503030203020204" pitchFamily="34" charset="0"/>
              </a:rPr>
              <a:t>Huawei</a:t>
            </a:r>
          </a:p>
        </p:txBody>
      </p:sp>
      <p:sp>
        <p:nvSpPr>
          <p:cNvPr id="66" name="Text Box 127"/>
          <p:cNvSpPr txBox="1">
            <a:spLocks noChangeArrowheads="1"/>
          </p:cNvSpPr>
          <p:nvPr/>
        </p:nvSpPr>
        <p:spPr bwMode="auto">
          <a:xfrm>
            <a:off x="10052623" y="2577039"/>
            <a:ext cx="1448553" cy="303968"/>
          </a:xfrm>
          <a:prstGeom prst="rect">
            <a:avLst/>
          </a:prstGeom>
          <a:noFill/>
          <a:ln w="9525" algn="ctr">
            <a:noFill/>
            <a:miter lim="800000"/>
            <a:headEnd/>
            <a:tailEnd/>
          </a:ln>
        </p:spPr>
        <p:txBody>
          <a:bodyPr wrap="square" lIns="87749" tIns="43876" rIns="87749" bIns="43876" anchor="ctr">
            <a:spAutoFit/>
          </a:bodyPr>
          <a:lstStyle/>
          <a:p>
            <a:pPr algn="ctr" defTabSz="875949" fontAlgn="ctr">
              <a:lnSpc>
                <a:spcPct val="140000"/>
              </a:lnSpc>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ISR 4461</a:t>
            </a:r>
          </a:p>
        </p:txBody>
      </p:sp>
      <p:sp>
        <p:nvSpPr>
          <p:cNvPr id="67" name="Text Box 12"/>
          <p:cNvSpPr txBox="1">
            <a:spLocks noChangeArrowheads="1"/>
          </p:cNvSpPr>
          <p:nvPr/>
        </p:nvSpPr>
        <p:spPr bwMode="auto">
          <a:xfrm>
            <a:off x="9628385" y="1221525"/>
            <a:ext cx="1836825" cy="303968"/>
          </a:xfrm>
          <a:prstGeom prst="rect">
            <a:avLst/>
          </a:prstGeom>
          <a:noFill/>
          <a:ln w="9525" algn="ctr">
            <a:noFill/>
            <a:miter lim="800000"/>
            <a:headEnd/>
            <a:tailEnd/>
          </a:ln>
        </p:spPr>
        <p:txBody>
          <a:bodyPr wrap="square" lIns="87749" tIns="43876" rIns="87749" bIns="43876" anchor="ctr">
            <a:spAutoFit/>
          </a:bodyPr>
          <a:lstStyle/>
          <a:p>
            <a:pPr algn="ctr" defTabSz="875949" fontAlgn="ctr">
              <a:lnSpc>
                <a:spcPct val="140000"/>
              </a:lnSpc>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AR6300 (3U, 12 Gbps)</a:t>
            </a:r>
          </a:p>
        </p:txBody>
      </p:sp>
      <p:pic>
        <p:nvPicPr>
          <p:cNvPr id="42" name="Picture 4" descr="C:\Users\z00481306\AppData\Roaming\eSpace_Desktop\UserData\z00481306\imagefiles\F95459E0-93E5-4E0F-AA5B-9D1FB4063E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248" y="5707737"/>
            <a:ext cx="1563741" cy="208133"/>
          </a:xfrm>
          <a:prstGeom prst="rect">
            <a:avLst/>
          </a:prstGeom>
          <a:noFill/>
          <a:extLst>
            <a:ext uri="{909E8E84-426E-40DD-AFC4-6F175D3DCCD1}">
              <a14:hiddenFill xmlns:a14="http://schemas.microsoft.com/office/drawing/2010/main">
                <a:solidFill>
                  <a:srgbClr val="FFFFFF"/>
                </a:solidFill>
              </a14:hiddenFill>
            </a:ext>
          </a:extLst>
        </p:spPr>
      </p:pic>
      <p:sp>
        <p:nvSpPr>
          <p:cNvPr id="43" name="Text Box 125"/>
          <p:cNvSpPr txBox="1">
            <a:spLocks noChangeArrowheads="1"/>
          </p:cNvSpPr>
          <p:nvPr/>
        </p:nvSpPr>
        <p:spPr bwMode="auto">
          <a:xfrm>
            <a:off x="2045775" y="4902663"/>
            <a:ext cx="2166808" cy="303968"/>
          </a:xfrm>
          <a:prstGeom prst="rect">
            <a:avLst/>
          </a:prstGeom>
          <a:noFill/>
          <a:ln w="9525" algn="ctr">
            <a:noFill/>
            <a:miter lim="800000"/>
            <a:headEnd/>
            <a:tailEnd/>
          </a:ln>
        </p:spPr>
        <p:txBody>
          <a:bodyPr wrap="square" lIns="87749" tIns="43876" rIns="87749" bIns="43876" anchor="ctr">
            <a:spAutoFit/>
          </a:bodyPr>
          <a:lstStyle/>
          <a:p>
            <a:pPr algn="ctr" defTabSz="875949" fontAlgn="ctr">
              <a:lnSpc>
                <a:spcPct val="140000"/>
              </a:lnSpc>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ISR 1100-8P</a:t>
            </a:r>
          </a:p>
        </p:txBody>
      </p:sp>
      <p:sp>
        <p:nvSpPr>
          <p:cNvPr id="48" name="矩形 47"/>
          <p:cNvSpPr/>
          <p:nvPr/>
        </p:nvSpPr>
        <p:spPr>
          <a:xfrm>
            <a:off x="4127786" y="2834327"/>
            <a:ext cx="1523174" cy="246221"/>
          </a:xfrm>
          <a:prstGeom prst="rect">
            <a:avLst/>
          </a:prstGeom>
        </p:spPr>
        <p:txBody>
          <a:bodyPr wrap="none" anchor="ctr">
            <a:spAutoFit/>
          </a:bodyPr>
          <a:lstStyle/>
          <a:p>
            <a:pPr algn="ctr" defTabSz="875949" fontAlgn="ctr">
              <a:spcBef>
                <a:spcPct val="50000"/>
              </a:spcBef>
              <a:buClr>
                <a:srgbClr val="777777"/>
              </a:buClr>
              <a:buSzPct val="60000"/>
            </a:pPr>
            <a:r>
              <a:rPr lang="en-US" sz="1000" b="1" dirty="0" smtClean="0">
                <a:solidFill>
                  <a:srgbClr val="00B0F0"/>
                </a:solidFill>
                <a:latin typeface="Huawei Sans" panose="020C0503030203020204" pitchFamily="34" charset="0"/>
                <a:ea typeface="宋体" pitchFamily="2" charset="-122"/>
                <a:cs typeface="Huawei Sans" panose="020C0503030203020204" pitchFamily="34" charset="0"/>
              </a:rPr>
              <a:t>AR6121 </a:t>
            </a:r>
            <a:r>
              <a:rPr lang="en-US" sz="1000" b="1" dirty="0">
                <a:solidFill>
                  <a:srgbClr val="00B0F0"/>
                </a:solidFill>
                <a:latin typeface="Huawei Sans" panose="020C0503030203020204" pitchFamily="34" charset="0"/>
                <a:ea typeface="宋体" pitchFamily="2" charset="-122"/>
                <a:cs typeface="Huawei Sans" panose="020C0503030203020204" pitchFamily="34" charset="0"/>
              </a:rPr>
              <a:t>(1U, 2 Gbps)</a:t>
            </a:r>
          </a:p>
        </p:txBody>
      </p:sp>
      <p:sp>
        <p:nvSpPr>
          <p:cNvPr id="50" name="Text Box 125"/>
          <p:cNvSpPr txBox="1">
            <a:spLocks noChangeArrowheads="1"/>
          </p:cNvSpPr>
          <p:nvPr/>
        </p:nvSpPr>
        <p:spPr bwMode="auto">
          <a:xfrm>
            <a:off x="4335104" y="4899018"/>
            <a:ext cx="1265186" cy="303968"/>
          </a:xfrm>
          <a:prstGeom prst="rect">
            <a:avLst/>
          </a:prstGeom>
          <a:noFill/>
          <a:ln w="9525" algn="ctr">
            <a:noFill/>
            <a:miter lim="800000"/>
            <a:headEnd/>
            <a:tailEnd/>
          </a:ln>
        </p:spPr>
        <p:txBody>
          <a:bodyPr wrap="square" lIns="87749" tIns="43876" rIns="87749" bIns="43876" anchor="ctr">
            <a:spAutoFit/>
          </a:bodyPr>
          <a:lstStyle/>
          <a:p>
            <a:pPr algn="ctr" defTabSz="875949" fontAlgn="ctr">
              <a:lnSpc>
                <a:spcPct val="140000"/>
              </a:lnSpc>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ISR 4221</a:t>
            </a:r>
          </a:p>
        </p:txBody>
      </p:sp>
      <p:sp>
        <p:nvSpPr>
          <p:cNvPr id="75" name="Text Box 11"/>
          <p:cNvSpPr txBox="1">
            <a:spLocks noChangeArrowheads="1"/>
          </p:cNvSpPr>
          <p:nvPr/>
        </p:nvSpPr>
        <p:spPr bwMode="auto">
          <a:xfrm>
            <a:off x="730507" y="3610074"/>
            <a:ext cx="1929677" cy="242437"/>
          </a:xfrm>
          <a:prstGeom prst="rect">
            <a:avLst/>
          </a:prstGeom>
          <a:noFill/>
          <a:ln w="9525" algn="ctr">
            <a:noFill/>
            <a:miter lim="800000"/>
            <a:headEnd/>
            <a:tailEnd/>
          </a:ln>
        </p:spPr>
        <p:txBody>
          <a:bodyPr wrap="square" lIns="87749" tIns="43876" rIns="87749" bIns="43876" anchor="ctr">
            <a:spAutoFit/>
          </a:bodyPr>
          <a:lstStyle/>
          <a:p>
            <a:pPr algn="ctr" defTabSz="875949" fontAlgn="ctr">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AR610 (Box, 300 Mbps)</a:t>
            </a:r>
          </a:p>
        </p:txBody>
      </p:sp>
      <p:sp>
        <p:nvSpPr>
          <p:cNvPr id="77" name="Text Box 125"/>
          <p:cNvSpPr txBox="1">
            <a:spLocks noChangeArrowheads="1"/>
          </p:cNvSpPr>
          <p:nvPr/>
        </p:nvSpPr>
        <p:spPr bwMode="auto">
          <a:xfrm>
            <a:off x="2045775" y="5408393"/>
            <a:ext cx="2166808" cy="303968"/>
          </a:xfrm>
          <a:prstGeom prst="rect">
            <a:avLst/>
          </a:prstGeom>
          <a:noFill/>
          <a:ln w="9525" algn="ctr">
            <a:noFill/>
            <a:miter lim="800000"/>
            <a:headEnd/>
            <a:tailEnd/>
          </a:ln>
        </p:spPr>
        <p:txBody>
          <a:bodyPr wrap="square" lIns="87749" tIns="43876" rIns="87749" bIns="43876" anchor="ctr">
            <a:spAutoFit/>
          </a:bodyPr>
          <a:lstStyle/>
          <a:p>
            <a:pPr algn="ctr" defTabSz="875949" fontAlgn="ctr">
              <a:lnSpc>
                <a:spcPct val="140000"/>
              </a:lnSpc>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ISR 1100-4P</a:t>
            </a:r>
          </a:p>
        </p:txBody>
      </p:sp>
      <p:pic>
        <p:nvPicPr>
          <p:cNvPr id="1026" name="Picture 2" descr="C:\Users\z00481306\AppData\Roaming\eSpace_Desktop\UserData\z00481306\imagefiles\7B4AAAAB-273A-41DF-9BC2-3490D7677F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3490" y="5205428"/>
            <a:ext cx="1582499" cy="2068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7903831" y="3528868"/>
            <a:ext cx="2142177" cy="443209"/>
          </a:xfrm>
          <a:prstGeom prst="rect">
            <a:avLst/>
          </a:prstGeom>
        </p:spPr>
      </p:pic>
      <p:pic>
        <p:nvPicPr>
          <p:cNvPr id="5" name="图片 4"/>
          <p:cNvPicPr>
            <a:picLocks noChangeAspect="1"/>
          </p:cNvPicPr>
          <p:nvPr/>
        </p:nvPicPr>
        <p:blipFill>
          <a:blip r:embed="rId6"/>
          <a:stretch>
            <a:fillRect/>
          </a:stretch>
        </p:blipFill>
        <p:spPr>
          <a:xfrm>
            <a:off x="9859291" y="2875734"/>
            <a:ext cx="1614746" cy="488755"/>
          </a:xfrm>
          <a:prstGeom prst="rect">
            <a:avLst/>
          </a:prstGeom>
        </p:spPr>
      </p:pic>
      <p:pic>
        <p:nvPicPr>
          <p:cNvPr id="9" name="图片 8"/>
          <p:cNvPicPr>
            <a:picLocks noChangeAspect="1"/>
          </p:cNvPicPr>
          <p:nvPr/>
        </p:nvPicPr>
        <p:blipFill>
          <a:blip r:embed="rId7"/>
          <a:stretch>
            <a:fillRect/>
          </a:stretch>
        </p:blipFill>
        <p:spPr>
          <a:xfrm>
            <a:off x="5995574" y="4771686"/>
            <a:ext cx="1874392" cy="177948"/>
          </a:xfrm>
          <a:prstGeom prst="rect">
            <a:avLst/>
          </a:prstGeom>
        </p:spPr>
      </p:pic>
      <p:pic>
        <p:nvPicPr>
          <p:cNvPr id="11" name="图片 10"/>
          <p:cNvPicPr>
            <a:picLocks noChangeAspect="1"/>
          </p:cNvPicPr>
          <p:nvPr/>
        </p:nvPicPr>
        <p:blipFill>
          <a:blip r:embed="rId8"/>
          <a:stretch>
            <a:fillRect/>
          </a:stretch>
        </p:blipFill>
        <p:spPr>
          <a:xfrm>
            <a:off x="4040791" y="5209420"/>
            <a:ext cx="1883045" cy="295079"/>
          </a:xfrm>
          <a:prstGeom prst="rect">
            <a:avLst/>
          </a:prstGeom>
        </p:spPr>
      </p:pic>
      <p:pic>
        <p:nvPicPr>
          <p:cNvPr id="12" name="图片 11"/>
          <p:cNvPicPr>
            <a:picLocks noChangeAspect="1"/>
          </p:cNvPicPr>
          <p:nvPr/>
        </p:nvPicPr>
        <p:blipFill>
          <a:blip r:embed="rId9"/>
          <a:stretch>
            <a:fillRect/>
          </a:stretch>
        </p:blipFill>
        <p:spPr>
          <a:xfrm>
            <a:off x="3887844" y="3096654"/>
            <a:ext cx="2145505" cy="264062"/>
          </a:xfrm>
          <a:prstGeom prst="rect">
            <a:avLst/>
          </a:prstGeom>
        </p:spPr>
      </p:pic>
      <p:pic>
        <p:nvPicPr>
          <p:cNvPr id="14" name="图片 13"/>
          <p:cNvPicPr>
            <a:picLocks noChangeAspect="1"/>
          </p:cNvPicPr>
          <p:nvPr/>
        </p:nvPicPr>
        <p:blipFill>
          <a:blip r:embed="rId10"/>
          <a:stretch>
            <a:fillRect/>
          </a:stretch>
        </p:blipFill>
        <p:spPr>
          <a:xfrm>
            <a:off x="5948316" y="2758897"/>
            <a:ext cx="1995942" cy="187267"/>
          </a:xfrm>
          <a:prstGeom prst="rect">
            <a:avLst/>
          </a:prstGeom>
        </p:spPr>
      </p:pic>
      <p:pic>
        <p:nvPicPr>
          <p:cNvPr id="15" name="图片 14"/>
          <p:cNvPicPr>
            <a:picLocks noChangeAspect="1"/>
          </p:cNvPicPr>
          <p:nvPr/>
        </p:nvPicPr>
        <p:blipFill>
          <a:blip r:embed="rId11"/>
          <a:stretch>
            <a:fillRect/>
          </a:stretch>
        </p:blipFill>
        <p:spPr>
          <a:xfrm>
            <a:off x="2343399" y="3427393"/>
            <a:ext cx="1165679" cy="178847"/>
          </a:xfrm>
          <a:prstGeom prst="rect">
            <a:avLst/>
          </a:prstGeom>
        </p:spPr>
      </p:pic>
      <p:pic>
        <p:nvPicPr>
          <p:cNvPr id="16" name="图片 15"/>
          <p:cNvPicPr>
            <a:picLocks noChangeAspect="1"/>
          </p:cNvPicPr>
          <p:nvPr/>
        </p:nvPicPr>
        <p:blipFill>
          <a:blip r:embed="rId12"/>
          <a:stretch>
            <a:fillRect/>
          </a:stretch>
        </p:blipFill>
        <p:spPr>
          <a:xfrm>
            <a:off x="1207983" y="3835990"/>
            <a:ext cx="1024184" cy="430353"/>
          </a:xfrm>
          <a:prstGeom prst="rect">
            <a:avLst/>
          </a:prstGeom>
        </p:spPr>
      </p:pic>
      <p:pic>
        <p:nvPicPr>
          <p:cNvPr id="17" name="图片 16"/>
          <p:cNvPicPr>
            <a:picLocks noChangeAspect="1"/>
          </p:cNvPicPr>
          <p:nvPr/>
        </p:nvPicPr>
        <p:blipFill>
          <a:blip r:embed="rId13"/>
          <a:stretch>
            <a:fillRect/>
          </a:stretch>
        </p:blipFill>
        <p:spPr>
          <a:xfrm>
            <a:off x="7878227" y="2156891"/>
            <a:ext cx="1947735" cy="394685"/>
          </a:xfrm>
          <a:prstGeom prst="rect">
            <a:avLst/>
          </a:prstGeom>
        </p:spPr>
      </p:pic>
      <p:pic>
        <p:nvPicPr>
          <p:cNvPr id="19" name="图片 18"/>
          <p:cNvPicPr>
            <a:picLocks noChangeAspect="1"/>
          </p:cNvPicPr>
          <p:nvPr/>
        </p:nvPicPr>
        <p:blipFill>
          <a:blip r:embed="rId14"/>
          <a:stretch>
            <a:fillRect/>
          </a:stretch>
        </p:blipFill>
        <p:spPr>
          <a:xfrm>
            <a:off x="9724657" y="1554115"/>
            <a:ext cx="1721659" cy="510731"/>
          </a:xfrm>
          <a:prstGeom prst="rect">
            <a:avLst/>
          </a:prstGeom>
        </p:spPr>
      </p:pic>
      <p:sp>
        <p:nvSpPr>
          <p:cNvPr id="80" name="Text Box 126"/>
          <p:cNvSpPr txBox="1">
            <a:spLocks noChangeArrowheads="1"/>
          </p:cNvSpPr>
          <p:nvPr/>
        </p:nvSpPr>
        <p:spPr bwMode="auto">
          <a:xfrm>
            <a:off x="8122976" y="4059728"/>
            <a:ext cx="1703884" cy="242437"/>
          </a:xfrm>
          <a:prstGeom prst="rect">
            <a:avLst/>
          </a:prstGeom>
          <a:noFill/>
          <a:ln w="9525" algn="ctr">
            <a:noFill/>
            <a:miter lim="800000"/>
            <a:headEnd/>
            <a:tailEnd/>
          </a:ln>
        </p:spPr>
        <p:txBody>
          <a:bodyPr wrap="square" lIns="87749" tIns="43876" rIns="87749" bIns="43876" anchor="ctr">
            <a:spAutoFit/>
          </a:bodyPr>
          <a:lstStyle/>
          <a:p>
            <a:pPr algn="ctr" defTabSz="875949" fontAlgn="ctr">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ISR 4351</a:t>
            </a:r>
          </a:p>
        </p:txBody>
      </p:sp>
      <p:pic>
        <p:nvPicPr>
          <p:cNvPr id="81" name="图片 80"/>
          <p:cNvPicPr>
            <a:picLocks noChangeAspect="1"/>
          </p:cNvPicPr>
          <p:nvPr/>
        </p:nvPicPr>
        <p:blipFill>
          <a:blip r:embed="rId15"/>
          <a:stretch>
            <a:fillRect/>
          </a:stretch>
        </p:blipFill>
        <p:spPr>
          <a:xfrm>
            <a:off x="7903830" y="4275434"/>
            <a:ext cx="2142178" cy="455342"/>
          </a:xfrm>
          <a:prstGeom prst="rect">
            <a:avLst/>
          </a:prstGeom>
        </p:spPr>
      </p:pic>
      <p:sp>
        <p:nvSpPr>
          <p:cNvPr id="82" name="矩形 81"/>
          <p:cNvSpPr/>
          <p:nvPr/>
        </p:nvSpPr>
        <p:spPr>
          <a:xfrm>
            <a:off x="6527483" y="3967404"/>
            <a:ext cx="714981" cy="246125"/>
          </a:xfrm>
          <a:prstGeom prst="rect">
            <a:avLst/>
          </a:prstGeom>
        </p:spPr>
        <p:txBody>
          <a:bodyPr wrap="none" anchor="ctr">
            <a:spAutoFit/>
          </a:bodyPr>
          <a:lstStyle/>
          <a:p>
            <a:pPr fontAlgn="ctr"/>
            <a:r>
              <a:rPr lang="en-US" sz="1000" b="1" dirty="0">
                <a:solidFill>
                  <a:srgbClr val="00B0F0"/>
                </a:solidFill>
                <a:latin typeface="Huawei Sans" panose="020C0503030203020204" pitchFamily="34" charset="0"/>
                <a:ea typeface="宋体" pitchFamily="2" charset="-122"/>
                <a:cs typeface="Huawei Sans" panose="020C0503030203020204" pitchFamily="34" charset="0"/>
              </a:rPr>
              <a:t>ISR 4431</a:t>
            </a:r>
          </a:p>
        </p:txBody>
      </p:sp>
      <p:pic>
        <p:nvPicPr>
          <p:cNvPr id="83" name="图片 82"/>
          <p:cNvPicPr>
            <a:picLocks noChangeAspect="1"/>
          </p:cNvPicPr>
          <p:nvPr/>
        </p:nvPicPr>
        <p:blipFill>
          <a:blip r:embed="rId16"/>
          <a:stretch>
            <a:fillRect/>
          </a:stretch>
        </p:blipFill>
        <p:spPr>
          <a:xfrm>
            <a:off x="5982567" y="4238040"/>
            <a:ext cx="1887400" cy="212332"/>
          </a:xfrm>
          <a:prstGeom prst="rect">
            <a:avLst/>
          </a:prstGeom>
        </p:spPr>
      </p:pic>
      <p:sp>
        <p:nvSpPr>
          <p:cNvPr id="84" name="Text Box 125"/>
          <p:cNvSpPr txBox="1">
            <a:spLocks noChangeArrowheads="1"/>
          </p:cNvSpPr>
          <p:nvPr/>
        </p:nvSpPr>
        <p:spPr bwMode="auto">
          <a:xfrm>
            <a:off x="4062349" y="4440573"/>
            <a:ext cx="1810695" cy="303968"/>
          </a:xfrm>
          <a:prstGeom prst="rect">
            <a:avLst/>
          </a:prstGeom>
          <a:noFill/>
          <a:ln w="9525" algn="ctr">
            <a:noFill/>
            <a:miter lim="800000"/>
            <a:headEnd/>
            <a:tailEnd/>
          </a:ln>
        </p:spPr>
        <p:txBody>
          <a:bodyPr wrap="square" lIns="87749" tIns="43876" rIns="87749" bIns="43876" anchor="ctr">
            <a:spAutoFit/>
          </a:bodyPr>
          <a:lstStyle/>
          <a:p>
            <a:pPr algn="ctr" defTabSz="875949" fontAlgn="ctr">
              <a:lnSpc>
                <a:spcPct val="140000"/>
              </a:lnSpc>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ISR 4321</a:t>
            </a:r>
          </a:p>
        </p:txBody>
      </p:sp>
      <p:pic>
        <p:nvPicPr>
          <p:cNvPr id="85" name="图片 84"/>
          <p:cNvPicPr>
            <a:picLocks noChangeAspect="1"/>
          </p:cNvPicPr>
          <p:nvPr/>
        </p:nvPicPr>
        <p:blipFill>
          <a:blip r:embed="rId17"/>
          <a:stretch>
            <a:fillRect/>
          </a:stretch>
        </p:blipFill>
        <p:spPr>
          <a:xfrm>
            <a:off x="4076755" y="4770328"/>
            <a:ext cx="1847081" cy="249981"/>
          </a:xfrm>
          <a:prstGeom prst="rect">
            <a:avLst/>
          </a:prstGeom>
        </p:spPr>
      </p:pic>
      <p:pic>
        <p:nvPicPr>
          <p:cNvPr id="20" name="图片 19"/>
          <p:cNvPicPr>
            <a:picLocks noChangeAspect="1"/>
          </p:cNvPicPr>
          <p:nvPr/>
        </p:nvPicPr>
        <p:blipFill>
          <a:blip r:embed="rId18"/>
          <a:stretch>
            <a:fillRect/>
          </a:stretch>
        </p:blipFill>
        <p:spPr>
          <a:xfrm>
            <a:off x="1140432" y="6095726"/>
            <a:ext cx="1156936" cy="166017"/>
          </a:xfrm>
          <a:prstGeom prst="rect">
            <a:avLst/>
          </a:prstGeom>
        </p:spPr>
      </p:pic>
      <p:pic>
        <p:nvPicPr>
          <p:cNvPr id="21" name="图片 20"/>
          <p:cNvPicPr>
            <a:picLocks noChangeAspect="1"/>
          </p:cNvPicPr>
          <p:nvPr/>
        </p:nvPicPr>
        <p:blipFill>
          <a:blip r:embed="rId19"/>
          <a:stretch>
            <a:fillRect/>
          </a:stretch>
        </p:blipFill>
        <p:spPr>
          <a:xfrm>
            <a:off x="1187142" y="5680749"/>
            <a:ext cx="1110225" cy="198369"/>
          </a:xfrm>
          <a:prstGeom prst="rect">
            <a:avLst/>
          </a:prstGeom>
        </p:spPr>
      </p:pic>
      <p:sp>
        <p:nvSpPr>
          <p:cNvPr id="86" name="Text Box 125"/>
          <p:cNvSpPr txBox="1">
            <a:spLocks noChangeArrowheads="1"/>
          </p:cNvSpPr>
          <p:nvPr/>
        </p:nvSpPr>
        <p:spPr bwMode="auto">
          <a:xfrm>
            <a:off x="1005544" y="5345027"/>
            <a:ext cx="1426712" cy="303968"/>
          </a:xfrm>
          <a:prstGeom prst="rect">
            <a:avLst/>
          </a:prstGeom>
          <a:noFill/>
          <a:ln w="9525" algn="ctr">
            <a:noFill/>
            <a:miter lim="800000"/>
            <a:headEnd/>
            <a:tailEnd/>
          </a:ln>
        </p:spPr>
        <p:txBody>
          <a:bodyPr wrap="square" lIns="87749" tIns="43876" rIns="87749" bIns="43876" anchor="ctr">
            <a:spAutoFit/>
          </a:bodyPr>
          <a:lstStyle/>
          <a:p>
            <a:pPr algn="ctr" defTabSz="875949" fontAlgn="ctr">
              <a:lnSpc>
                <a:spcPct val="140000"/>
              </a:lnSpc>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ISR 900</a:t>
            </a:r>
          </a:p>
        </p:txBody>
      </p:sp>
      <p:sp>
        <p:nvSpPr>
          <p:cNvPr id="87" name="Text Box 125"/>
          <p:cNvSpPr txBox="1">
            <a:spLocks noChangeArrowheads="1"/>
          </p:cNvSpPr>
          <p:nvPr/>
        </p:nvSpPr>
        <p:spPr bwMode="auto">
          <a:xfrm>
            <a:off x="1005544" y="5793148"/>
            <a:ext cx="1426712" cy="303968"/>
          </a:xfrm>
          <a:prstGeom prst="rect">
            <a:avLst/>
          </a:prstGeom>
          <a:noFill/>
          <a:ln w="9525" algn="ctr">
            <a:noFill/>
            <a:miter lim="800000"/>
            <a:headEnd/>
            <a:tailEnd/>
          </a:ln>
        </p:spPr>
        <p:txBody>
          <a:bodyPr wrap="square" lIns="87749" tIns="43876" rIns="87749" bIns="43876" anchor="ctr">
            <a:spAutoFit/>
          </a:bodyPr>
          <a:lstStyle/>
          <a:p>
            <a:pPr algn="ctr" defTabSz="875949" fontAlgn="ctr">
              <a:lnSpc>
                <a:spcPct val="140000"/>
              </a:lnSpc>
              <a:spcBef>
                <a:spcPct val="50000"/>
              </a:spcBef>
              <a:buClr>
                <a:srgbClr val="777777"/>
              </a:buClr>
              <a:buSzPct val="60000"/>
            </a:pPr>
            <a:r>
              <a:rPr lang="en-US" sz="1000" b="1" dirty="0">
                <a:solidFill>
                  <a:srgbClr val="00B0F0"/>
                </a:solidFill>
                <a:latin typeface="Huawei Sans" panose="020C0503030203020204" pitchFamily="34" charset="0"/>
                <a:ea typeface="宋体" pitchFamily="2" charset="-122"/>
                <a:cs typeface="Huawei Sans" panose="020C0503030203020204" pitchFamily="34" charset="0"/>
              </a:rPr>
              <a:t>ISR 800</a:t>
            </a:r>
          </a:p>
        </p:txBody>
      </p:sp>
      <p:cxnSp>
        <p:nvCxnSpPr>
          <p:cNvPr id="23" name="直接箭头连接符 22"/>
          <p:cNvCxnSpPr/>
          <p:nvPr/>
        </p:nvCxnSpPr>
        <p:spPr>
          <a:xfrm flipV="1">
            <a:off x="807032" y="2191192"/>
            <a:ext cx="10938881" cy="2661055"/>
          </a:xfrm>
          <a:prstGeom prst="straightConnector1">
            <a:avLst/>
          </a:prstGeom>
          <a:ln w="31750">
            <a:solidFill>
              <a:srgbClr val="E57B84"/>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891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4294967295"/>
          </p:nvPr>
        </p:nvSpPr>
        <p:spPr>
          <a:xfrm>
            <a:off x="469900" y="1233488"/>
            <a:ext cx="11274425" cy="4679950"/>
          </a:xfrm>
        </p:spPr>
        <p:txBody>
          <a:bodyPr wrap="square"/>
          <a:lstStyle/>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IP Products Sales Strategy Overview</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Switches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WLAN Products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Data Center Switches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Edge Routing: AR G3 Products</a:t>
            </a:r>
          </a:p>
          <a:p>
            <a:r>
              <a:rPr lang="en-US" altLang="zh-CN" sz="2400" b="1" dirty="0">
                <a:latin typeface="Huawei Sans" panose="020C0503030203020204" pitchFamily="34" charset="0"/>
                <a:ea typeface="微软雅黑" panose="020B0503020204020204" pitchFamily="34" charset="-122"/>
                <a:cs typeface="Huawei Sans" panose="020C0503030203020204" pitchFamily="34" charset="0"/>
              </a:rPr>
              <a:t>Core Routing: NE Products </a:t>
            </a:r>
          </a:p>
          <a:p>
            <a:r>
              <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Security </a:t>
            </a:r>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Products</a:t>
            </a:r>
          </a:p>
          <a:p>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endPar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pPr marL="0" indent="0">
              <a:buNone/>
            </a:pPr>
            <a:endParaRPr lang="en-US"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7081670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11"/>
          <p:cNvSpPr txBox="1">
            <a:spLocks/>
          </p:cNvSpPr>
          <p:nvPr/>
        </p:nvSpPr>
        <p:spPr bwMode="auto">
          <a:xfrm>
            <a:off x="1562238" y="420820"/>
            <a:ext cx="10176933" cy="74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53411" rIns="106824" bIns="53411" numCol="1" anchor="ctr" anchorCtr="0" compatLnSpc="1">
            <a:prstTxWarp prst="textNoShape">
              <a:avLst/>
            </a:prstTxWarp>
          </a:bodyPr>
          <a:lstStyle/>
          <a:p>
            <a:pPr defTabSz="1218651" eaLnBrk="0" hangingPunct="0">
              <a:defRPr/>
            </a:pPr>
            <a:r>
              <a:rPr lang="en-US" altLang="zh-CN" sz="2800" b="1" dirty="0">
                <a:ea typeface="宋体"/>
                <a:cs typeface="Arial" panose="020B0604020202020204" pitchFamily="34" charset="0"/>
              </a:rPr>
              <a:t>NE Router Sales Opportunities &amp; Strategies</a:t>
            </a:r>
            <a:endParaRPr lang="zh-CN" altLang="en-US" sz="4400" b="1" kern="0" dirty="0">
              <a:ea typeface="黑体" pitchFamily="49" charset="-122"/>
              <a:cs typeface="Arial" panose="020B0604020202020204" pitchFamily="34" charset="0"/>
            </a:endParaRPr>
          </a:p>
        </p:txBody>
      </p:sp>
      <p:sp>
        <p:nvSpPr>
          <p:cNvPr id="3" name="矩形 2"/>
          <p:cNvSpPr/>
          <p:nvPr/>
        </p:nvSpPr>
        <p:spPr>
          <a:xfrm>
            <a:off x="883490" y="4733557"/>
            <a:ext cx="10855681" cy="1764057"/>
          </a:xfrm>
          <a:prstGeom prst="rect">
            <a:avLst/>
          </a:prstGeom>
        </p:spPr>
        <p:txBody>
          <a:bodyPr wrap="square" lIns="121903" tIns="60952" rIns="121903" bIns="60952">
            <a:spAutoFit/>
          </a:bodyPr>
          <a:lstStyle/>
          <a:p>
            <a:pPr marL="228594" lvl="1" indent="-228594" eaLnBrk="0" hangingPunct="0">
              <a:buClr>
                <a:schemeClr val="tx1"/>
              </a:buClr>
              <a:buSzPct val="85000"/>
              <a:buFont typeface="Wingdings" panose="05000000000000000000" pitchFamily="2" charset="2"/>
              <a:buChar char="l"/>
              <a:tabLst>
                <a:tab pos="479285" algn="l"/>
              </a:tabLst>
              <a:defRPr/>
            </a:pPr>
            <a:r>
              <a:rPr lang="en-US" altLang="zh-CN" sz="1333" dirty="0">
                <a:ea typeface="微软雅黑" pitchFamily="34" charset="-122"/>
                <a:cs typeface="Arial" panose="020B0604020202020204" pitchFamily="34" charset="0"/>
              </a:rPr>
              <a:t>Focus on cloud n</a:t>
            </a:r>
            <a:r>
              <a:rPr lang="en-US" altLang="zh-CN" sz="1333" dirty="0">
                <a:cs typeface="Arial" panose="020B0604020202020204" pitchFamily="34" charset="0"/>
              </a:rPr>
              <a:t>etwork and network digital transformation in developed countries.</a:t>
            </a:r>
          </a:p>
          <a:p>
            <a:pPr marL="228594" lvl="1" indent="-228594" eaLnBrk="0" hangingPunct="0">
              <a:buClr>
                <a:schemeClr val="tx1"/>
              </a:buClr>
              <a:buSzPct val="85000"/>
              <a:buFont typeface="Wingdings" panose="05000000000000000000" pitchFamily="2" charset="2"/>
              <a:buChar char="l"/>
              <a:tabLst>
                <a:tab pos="479285" algn="l"/>
              </a:tabLst>
              <a:defRPr/>
            </a:pPr>
            <a:r>
              <a:rPr lang="en-US" altLang="zh-CN" sz="1333" dirty="0">
                <a:cs typeface="Arial" panose="020B0604020202020204" pitchFamily="34" charset="0"/>
              </a:rPr>
              <a:t>Focus on construction of infrastructure like national broadband and e-government in developing countries.</a:t>
            </a:r>
          </a:p>
          <a:p>
            <a:pPr marL="228594" lvl="1" indent="-228594" eaLnBrk="0" hangingPunct="0">
              <a:buClr>
                <a:schemeClr val="tx1"/>
              </a:buClr>
              <a:buSzPct val="85000"/>
              <a:buFont typeface="Wingdings" panose="05000000000000000000" pitchFamily="2" charset="2"/>
              <a:buChar char="l"/>
              <a:tabLst>
                <a:tab pos="479285" algn="l"/>
              </a:tabLst>
              <a:defRPr/>
            </a:pPr>
            <a:r>
              <a:rPr lang="en-US" altLang="zh-CN" sz="1333" dirty="0">
                <a:ea typeface="微软雅黑" pitchFamily="34" charset="-122"/>
                <a:cs typeface="Arial" panose="020B0604020202020204" pitchFamily="34" charset="0"/>
              </a:rPr>
              <a:t>OTT players speed up construction in markets outside China. Cloud backbone solutions focus on accelerating provisioning, optimizing bandwidth, and simplifying protocols.</a:t>
            </a:r>
          </a:p>
          <a:p>
            <a:pPr marL="228594" lvl="1" indent="-228594" eaLnBrk="0" hangingPunct="0">
              <a:buClr>
                <a:schemeClr val="tx1"/>
              </a:buClr>
              <a:buSzPct val="85000"/>
              <a:buFont typeface="Wingdings" panose="05000000000000000000" pitchFamily="2" charset="2"/>
              <a:buChar char="l"/>
              <a:tabLst>
                <a:tab pos="479285" algn="l"/>
              </a:tabLst>
              <a:defRPr/>
            </a:pPr>
            <a:r>
              <a:rPr lang="en-US" altLang="zh-CN" sz="1333" dirty="0">
                <a:ea typeface="微软雅黑" pitchFamily="34" charset="-122"/>
                <a:cs typeface="Arial" panose="020B0604020202020204" pitchFamily="34" charset="0"/>
              </a:rPr>
              <a:t>In MAN, NE routers have high reliability, large bandwidth, and high performance.</a:t>
            </a:r>
          </a:p>
          <a:p>
            <a:pPr marL="228594" lvl="1" indent="-228594" eaLnBrk="0" hangingPunct="0">
              <a:buClr>
                <a:schemeClr val="tx1"/>
              </a:buClr>
              <a:buSzPct val="85000"/>
              <a:buFont typeface="Wingdings" panose="05000000000000000000" pitchFamily="2" charset="2"/>
              <a:buChar char="l"/>
              <a:tabLst>
                <a:tab pos="479285" algn="l"/>
              </a:tabLst>
              <a:defRPr/>
            </a:pPr>
            <a:r>
              <a:rPr lang="en-US" altLang="zh-CN" sz="1333" dirty="0">
                <a:ea typeface="微软雅黑" pitchFamily="34" charset="-122"/>
                <a:cs typeface="Arial" panose="020B0604020202020204" pitchFamily="34" charset="0"/>
              </a:rPr>
              <a:t>For IAP, mini-BRAS can be deployed with OLT, saving space and providing large table size for more subscribers.</a:t>
            </a:r>
          </a:p>
          <a:p>
            <a:pPr marL="228594" lvl="1" indent="-228594" eaLnBrk="0" hangingPunct="0">
              <a:buClr>
                <a:schemeClr val="tx1"/>
              </a:buClr>
              <a:buSzPct val="85000"/>
              <a:buFont typeface="Wingdings" panose="05000000000000000000" pitchFamily="2" charset="2"/>
              <a:buChar char="l"/>
              <a:tabLst>
                <a:tab pos="479285" algn="l"/>
              </a:tabLst>
              <a:defRPr/>
            </a:pPr>
            <a:r>
              <a:rPr lang="en-US" altLang="zh-CN" sz="1333" dirty="0">
                <a:ea typeface="微软雅黑" pitchFamily="34" charset="-122"/>
                <a:cs typeface="Arial" panose="020B0604020202020204" pitchFamily="34" charset="0"/>
              </a:rPr>
              <a:t>For electric power and transportation, focus on SDH/</a:t>
            </a:r>
            <a:r>
              <a:rPr lang="en-US" altLang="zh-CN" sz="1333" dirty="0" err="1">
                <a:ea typeface="微软雅黑" pitchFamily="34" charset="-122"/>
                <a:cs typeface="Arial" panose="020B0604020202020204" pitchFamily="34" charset="0"/>
              </a:rPr>
              <a:t>EoS</a:t>
            </a:r>
            <a:r>
              <a:rPr lang="en-US" altLang="zh-CN" sz="1333" dirty="0">
                <a:ea typeface="微软雅黑" pitchFamily="34" charset="-122"/>
                <a:cs typeface="Arial" panose="020B0604020202020204" pitchFamily="34" charset="0"/>
              </a:rPr>
              <a:t>, OT/IT network digital transformation, easy O&amp;M, IP hard pipe for critical services, and 50 </a:t>
            </a:r>
            <a:r>
              <a:rPr lang="en-US" altLang="zh-CN" sz="1333" dirty="0" err="1">
                <a:ea typeface="微软雅黑" pitchFamily="34" charset="-122"/>
                <a:cs typeface="Arial" panose="020B0604020202020204" pitchFamily="34" charset="0"/>
              </a:rPr>
              <a:t>ms</a:t>
            </a:r>
            <a:r>
              <a:rPr lang="en-US" altLang="zh-CN" sz="1333" dirty="0">
                <a:ea typeface="微软雅黑" pitchFamily="34" charset="-122"/>
                <a:cs typeface="Arial" panose="020B0604020202020204" pitchFamily="34" charset="0"/>
              </a:rPr>
              <a:t> protection switchover.</a:t>
            </a:r>
          </a:p>
        </p:txBody>
      </p:sp>
      <p:sp>
        <p:nvSpPr>
          <p:cNvPr id="4" name="TextBox 49"/>
          <p:cNvSpPr txBox="1"/>
          <p:nvPr/>
        </p:nvSpPr>
        <p:spPr bwMode="auto">
          <a:xfrm>
            <a:off x="5227087" y="1028877"/>
            <a:ext cx="2011934" cy="420486"/>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lIns="91363" tIns="45681" rIns="91363" bIns="45681" rtlCol="0">
            <a:spAutoFit/>
          </a:bodyPr>
          <a:lstStyle/>
          <a:p>
            <a:pPr>
              <a:buClr>
                <a:srgbClr val="000000">
                  <a:lumMod val="50000"/>
                  <a:lumOff val="50000"/>
                </a:srgbClr>
              </a:buClr>
              <a:buSzPct val="60000"/>
            </a:pPr>
            <a:r>
              <a:rPr lang="en-US" altLang="zh-CN" sz="2133" b="1" dirty="0">
                <a:solidFill>
                  <a:srgbClr val="00B0F0"/>
                </a:solidFill>
                <a:ea typeface="华文细黑"/>
                <a:cs typeface="Arial" panose="020B0604020202020204" pitchFamily="34" charset="0"/>
              </a:rPr>
              <a:t>Opportunities</a:t>
            </a:r>
            <a:endParaRPr lang="zh-CN" altLang="en-US" sz="2133" b="1" dirty="0">
              <a:solidFill>
                <a:srgbClr val="00B0F0"/>
              </a:solidFill>
              <a:ea typeface="华文细黑"/>
              <a:cs typeface="Arial" panose="020B0604020202020204" pitchFamily="34" charset="0"/>
            </a:endParaRPr>
          </a:p>
        </p:txBody>
      </p:sp>
      <p:sp>
        <p:nvSpPr>
          <p:cNvPr id="5" name="TextBox 27"/>
          <p:cNvSpPr txBox="1"/>
          <p:nvPr/>
        </p:nvSpPr>
        <p:spPr bwMode="auto">
          <a:xfrm>
            <a:off x="5479534" y="4294174"/>
            <a:ext cx="1507041" cy="420514"/>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lIns="91389" tIns="45695" rIns="91389" bIns="45695" rtlCol="0">
            <a:spAutoFit/>
          </a:bodyPr>
          <a:lstStyle/>
          <a:p>
            <a:pPr>
              <a:buClr>
                <a:srgbClr val="000000">
                  <a:lumMod val="50000"/>
                  <a:lumOff val="50000"/>
                </a:srgbClr>
              </a:buClr>
              <a:buSzPct val="60000"/>
            </a:pPr>
            <a:r>
              <a:rPr lang="en-US" altLang="zh-CN" sz="2133" b="1" dirty="0">
                <a:solidFill>
                  <a:srgbClr val="00B0F0"/>
                </a:solidFill>
                <a:ea typeface="华文细黑"/>
                <a:cs typeface="Arial" panose="020B0604020202020204" pitchFamily="34" charset="0"/>
              </a:rPr>
              <a:t>Strategies</a:t>
            </a:r>
            <a:endParaRPr lang="zh-CN" altLang="en-US" sz="2133" b="1" dirty="0">
              <a:solidFill>
                <a:srgbClr val="00B0F0"/>
              </a:solidFill>
              <a:ea typeface="华文细黑"/>
              <a:cs typeface="Arial" panose="020B0604020202020204" pitchFamily="34" charset="0"/>
            </a:endParaRPr>
          </a:p>
        </p:txBody>
      </p:sp>
      <p:grpSp>
        <p:nvGrpSpPr>
          <p:cNvPr id="6" name="组合 6"/>
          <p:cNvGrpSpPr/>
          <p:nvPr/>
        </p:nvGrpSpPr>
        <p:grpSpPr>
          <a:xfrm>
            <a:off x="883489" y="1522103"/>
            <a:ext cx="10710200" cy="2729634"/>
            <a:chOff x="974348" y="1251941"/>
            <a:chExt cx="7180987" cy="1830169"/>
          </a:xfrm>
        </p:grpSpPr>
        <p:sp>
          <p:nvSpPr>
            <p:cNvPr id="7" name="TextBox 31"/>
            <p:cNvSpPr txBox="1"/>
            <p:nvPr/>
          </p:nvSpPr>
          <p:spPr>
            <a:xfrm>
              <a:off x="4654228" y="1876597"/>
              <a:ext cx="1593911" cy="680855"/>
            </a:xfrm>
            <a:prstGeom prst="rect">
              <a:avLst/>
            </a:prstGeom>
            <a:noFill/>
          </p:spPr>
          <p:txBody>
            <a:bodyPr wrap="square" rtlCol="0">
              <a:spAutoFit/>
            </a:bodyPr>
            <a:lstStyle/>
            <a:p>
              <a:pPr>
                <a:lnSpc>
                  <a:spcPct val="150000"/>
                </a:lnSpc>
                <a:buNone/>
              </a:pPr>
              <a:r>
                <a:rPr lang="en-US" altLang="zh-CN" sz="1333" dirty="0">
                  <a:cs typeface="Arial" panose="020B0604020202020204" pitchFamily="34" charset="0"/>
                </a:rPr>
                <a:t>IP MPLS transmission and transformation network</a:t>
              </a:r>
            </a:p>
            <a:p>
              <a:pPr>
                <a:lnSpc>
                  <a:spcPct val="150000"/>
                </a:lnSpc>
                <a:buNone/>
              </a:pPr>
              <a:r>
                <a:rPr lang="en-US" altLang="zh-CN" sz="1333" dirty="0">
                  <a:cs typeface="Arial" panose="020B0604020202020204" pitchFamily="34" charset="0"/>
                </a:rPr>
                <a:t>Oil and gas pipeline</a:t>
              </a:r>
            </a:p>
          </p:txBody>
        </p:sp>
        <p:sp>
          <p:nvSpPr>
            <p:cNvPr id="8" name="矩形 7"/>
            <p:cNvSpPr/>
            <p:nvPr/>
          </p:nvSpPr>
          <p:spPr>
            <a:xfrm>
              <a:off x="4627093" y="1876598"/>
              <a:ext cx="1660053" cy="120551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2667">
                <a:cs typeface="Arial" panose="020B0604020202020204" pitchFamily="34" charset="0"/>
              </a:endParaRPr>
            </a:p>
          </p:txBody>
        </p:sp>
        <p:pic>
          <p:nvPicPr>
            <p:cNvPr id="9" name="Picture 46" descr="E:\01 日常工作\04 展厅相关设计\2015年\PPT\主打胶片\源文件\images\7_09.png"/>
            <p:cNvPicPr>
              <a:picLocks noChangeAspect="1" noChangeArrowheads="1"/>
            </p:cNvPicPr>
            <p:nvPr/>
          </p:nvPicPr>
          <p:blipFill>
            <a:blip r:embed="rId3" cstate="print"/>
            <a:srcRect/>
            <a:stretch>
              <a:fillRect/>
            </a:stretch>
          </p:blipFill>
          <p:spPr bwMode="auto">
            <a:xfrm>
              <a:off x="4627093" y="1251941"/>
              <a:ext cx="824090" cy="575886"/>
            </a:xfrm>
            <a:prstGeom prst="rect">
              <a:avLst/>
            </a:prstGeom>
            <a:noFill/>
          </p:spPr>
        </p:pic>
        <p:sp>
          <p:nvSpPr>
            <p:cNvPr id="10" name="副标题 1"/>
            <p:cNvSpPr txBox="1">
              <a:spLocks/>
            </p:cNvSpPr>
            <p:nvPr/>
          </p:nvSpPr>
          <p:spPr>
            <a:xfrm>
              <a:off x="5451182" y="1251941"/>
              <a:ext cx="835964" cy="577079"/>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buNone/>
              </a:pPr>
              <a:r>
                <a:rPr lang="en-US" altLang="zh-CN" sz="1467" dirty="0">
                  <a:solidFill>
                    <a:schemeClr val="tx1"/>
                  </a:solidFill>
                  <a:cs typeface="Arial" panose="020B0604020202020204" pitchFamily="34" charset="0"/>
                </a:rPr>
                <a:t>Energy</a:t>
              </a:r>
            </a:p>
          </p:txBody>
        </p:sp>
        <p:sp>
          <p:nvSpPr>
            <p:cNvPr id="11" name="TextBox 38"/>
            <p:cNvSpPr txBox="1"/>
            <p:nvPr/>
          </p:nvSpPr>
          <p:spPr>
            <a:xfrm>
              <a:off x="6452465" y="1876597"/>
              <a:ext cx="1593912" cy="680855"/>
            </a:xfrm>
            <a:prstGeom prst="rect">
              <a:avLst/>
            </a:prstGeom>
            <a:noFill/>
          </p:spPr>
          <p:txBody>
            <a:bodyPr wrap="square" rtlCol="0">
              <a:spAutoFit/>
            </a:bodyPr>
            <a:lstStyle/>
            <a:p>
              <a:pPr>
                <a:lnSpc>
                  <a:spcPct val="150000"/>
                </a:lnSpc>
                <a:buNone/>
              </a:pPr>
              <a:r>
                <a:rPr lang="en-US" sz="1333" dirty="0">
                  <a:cs typeface="Arial" panose="020B0604020202020204" pitchFamily="34" charset="0"/>
                </a:rPr>
                <a:t>GSM-R</a:t>
              </a:r>
            </a:p>
            <a:p>
              <a:pPr>
                <a:lnSpc>
                  <a:spcPct val="150000"/>
                </a:lnSpc>
                <a:buNone/>
              </a:pPr>
              <a:r>
                <a:rPr lang="en-US" sz="1333" dirty="0">
                  <a:cs typeface="Arial" panose="020B0604020202020204" pitchFamily="34" charset="0"/>
                </a:rPr>
                <a:t>Railway </a:t>
              </a:r>
              <a:r>
                <a:rPr lang="en-US" altLang="zh-CN" sz="1333" dirty="0">
                  <a:cs typeface="Arial" panose="020B0604020202020204" pitchFamily="34" charset="0"/>
                </a:rPr>
                <a:t>LTE-M</a:t>
              </a:r>
              <a:r>
                <a:rPr lang="en-US" sz="1333" dirty="0">
                  <a:cs typeface="Arial" panose="020B0604020202020204" pitchFamily="34" charset="0"/>
                </a:rPr>
                <a:t> </a:t>
              </a:r>
            </a:p>
            <a:p>
              <a:pPr>
                <a:lnSpc>
                  <a:spcPct val="150000"/>
                </a:lnSpc>
                <a:buNone/>
              </a:pPr>
              <a:r>
                <a:rPr lang="en-US" sz="1333" dirty="0">
                  <a:cs typeface="Arial" panose="020B0604020202020204" pitchFamily="34" charset="0"/>
                </a:rPr>
                <a:t>DCS </a:t>
              </a:r>
            </a:p>
          </p:txBody>
        </p:sp>
        <p:sp>
          <p:nvSpPr>
            <p:cNvPr id="12" name="矩形 11"/>
            <p:cNvSpPr/>
            <p:nvPr/>
          </p:nvSpPr>
          <p:spPr>
            <a:xfrm>
              <a:off x="6408429" y="1876598"/>
              <a:ext cx="1746905" cy="120551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2667">
                <a:cs typeface="Arial" panose="020B0604020202020204" pitchFamily="34" charset="0"/>
              </a:endParaRPr>
            </a:p>
          </p:txBody>
        </p:sp>
        <p:pic>
          <p:nvPicPr>
            <p:cNvPr id="13" name="Picture 45" descr="E:\01 日常工作\04 展厅相关设计\2015年\PPT\主打胶片\源文件\images\7_07.png"/>
            <p:cNvPicPr>
              <a:picLocks noChangeAspect="1" noChangeArrowheads="1"/>
            </p:cNvPicPr>
            <p:nvPr/>
          </p:nvPicPr>
          <p:blipFill>
            <a:blip r:embed="rId4" cstate="print"/>
            <a:srcRect t="24541"/>
            <a:stretch>
              <a:fillRect/>
            </a:stretch>
          </p:blipFill>
          <p:spPr bwMode="auto">
            <a:xfrm>
              <a:off x="6408430" y="1251941"/>
              <a:ext cx="840990" cy="576214"/>
            </a:xfrm>
            <a:prstGeom prst="rect">
              <a:avLst/>
            </a:prstGeom>
            <a:noFill/>
          </p:spPr>
        </p:pic>
        <p:sp>
          <p:nvSpPr>
            <p:cNvPr id="14" name="副标题 1"/>
            <p:cNvSpPr txBox="1">
              <a:spLocks/>
            </p:cNvSpPr>
            <p:nvPr/>
          </p:nvSpPr>
          <p:spPr>
            <a:xfrm>
              <a:off x="7171367" y="1251941"/>
              <a:ext cx="983968" cy="578208"/>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None/>
              </a:pPr>
              <a:r>
                <a:rPr lang="en-US" altLang="zh-CN" sz="1467" dirty="0">
                  <a:solidFill>
                    <a:schemeClr val="tx1"/>
                  </a:solidFill>
                  <a:cs typeface="Arial" panose="020B0604020202020204" pitchFamily="34" charset="0"/>
                </a:rPr>
                <a:t>Transportation</a:t>
              </a:r>
              <a:endParaRPr lang="zh-CN" altLang="en-US" sz="1467" dirty="0">
                <a:solidFill>
                  <a:schemeClr val="tx1"/>
                </a:solidFill>
                <a:cs typeface="Arial" panose="020B0604020202020204" pitchFamily="34" charset="0"/>
              </a:endParaRPr>
            </a:p>
          </p:txBody>
        </p:sp>
        <p:sp>
          <p:nvSpPr>
            <p:cNvPr id="15" name="TextBox 47"/>
            <p:cNvSpPr txBox="1"/>
            <p:nvPr/>
          </p:nvSpPr>
          <p:spPr>
            <a:xfrm>
              <a:off x="1052458" y="1888259"/>
              <a:ext cx="1593911" cy="1093486"/>
            </a:xfrm>
            <a:prstGeom prst="rect">
              <a:avLst/>
            </a:prstGeom>
            <a:noFill/>
          </p:spPr>
          <p:txBody>
            <a:bodyPr wrap="square" rtlCol="0">
              <a:spAutoFit/>
            </a:bodyPr>
            <a:lstStyle/>
            <a:p>
              <a:pPr>
                <a:lnSpc>
                  <a:spcPct val="150000"/>
                </a:lnSpc>
                <a:buNone/>
              </a:pPr>
              <a:r>
                <a:rPr lang="en-US" altLang="zh-CN" sz="1333" dirty="0">
                  <a:cs typeface="Arial" panose="020B0604020202020204" pitchFamily="34" charset="0"/>
                </a:rPr>
                <a:t>OTT: OTT DCI network</a:t>
              </a:r>
            </a:p>
            <a:p>
              <a:pPr>
                <a:lnSpc>
                  <a:spcPct val="150000"/>
                </a:lnSpc>
                <a:buNone/>
              </a:pPr>
              <a:r>
                <a:rPr lang="en-US" altLang="zh-CN" sz="1333" dirty="0">
                  <a:cs typeface="Arial" panose="020B0604020202020204" pitchFamily="34" charset="0"/>
                </a:rPr>
                <a:t>IP Metro</a:t>
              </a:r>
            </a:p>
            <a:p>
              <a:pPr>
                <a:lnSpc>
                  <a:spcPct val="150000"/>
                </a:lnSpc>
                <a:buNone/>
              </a:pPr>
              <a:r>
                <a:rPr lang="en-US" altLang="zh-CN" sz="1333" dirty="0">
                  <a:solidFill>
                    <a:srgbClr val="000000"/>
                  </a:solidFill>
                  <a:ea typeface="微软雅黑" pitchFamily="34" charset="-122"/>
                  <a:cs typeface="Arial" panose="020B0604020202020204" pitchFamily="34" charset="0"/>
                  <a:sym typeface="Arial" pitchFamily="34" charset="0"/>
                </a:rPr>
                <a:t>IAP: BRAS</a:t>
              </a:r>
            </a:p>
            <a:p>
              <a:pPr>
                <a:lnSpc>
                  <a:spcPct val="150000"/>
                </a:lnSpc>
                <a:buNone/>
              </a:pPr>
              <a:r>
                <a:rPr lang="en-US" altLang="zh-CN" sz="1333" dirty="0">
                  <a:solidFill>
                    <a:srgbClr val="000000"/>
                  </a:solidFill>
                  <a:ea typeface="微软雅黑" pitchFamily="34" charset="-122"/>
                  <a:cs typeface="Arial" panose="020B0604020202020204" pitchFamily="34" charset="0"/>
                  <a:sym typeface="Arial" pitchFamily="34" charset="0"/>
                </a:rPr>
                <a:t>Leased lines</a:t>
              </a:r>
            </a:p>
            <a:p>
              <a:pPr>
                <a:lnSpc>
                  <a:spcPct val="150000"/>
                </a:lnSpc>
                <a:buNone/>
              </a:pPr>
              <a:r>
                <a:rPr lang="en-US" altLang="zh-CN" sz="1333" dirty="0">
                  <a:cs typeface="Arial" panose="020B0604020202020204" pitchFamily="34" charset="0"/>
                </a:rPr>
                <a:t>Bandwidth rental</a:t>
              </a:r>
            </a:p>
          </p:txBody>
        </p:sp>
        <p:sp>
          <p:nvSpPr>
            <p:cNvPr id="16" name="矩形 15"/>
            <p:cNvSpPr/>
            <p:nvPr/>
          </p:nvSpPr>
          <p:spPr>
            <a:xfrm>
              <a:off x="974348" y="1888258"/>
              <a:ext cx="1672020" cy="119385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2667" dirty="0">
                <a:cs typeface="Arial" panose="020B0604020202020204" pitchFamily="34" charset="0"/>
              </a:endParaRPr>
            </a:p>
          </p:txBody>
        </p:sp>
        <p:pic>
          <p:nvPicPr>
            <p:cNvPr id="17" name="Picture 174" descr="E:\01 日常工作\04 展厅相关设计\2015年\PPT\主打胶片\源文件\images\9_17.png"/>
            <p:cNvPicPr>
              <a:picLocks noChangeAspect="1" noChangeArrowheads="1"/>
            </p:cNvPicPr>
            <p:nvPr/>
          </p:nvPicPr>
          <p:blipFill>
            <a:blip r:embed="rId5" cstate="print"/>
            <a:srcRect/>
            <a:stretch>
              <a:fillRect/>
            </a:stretch>
          </p:blipFill>
          <p:spPr bwMode="auto">
            <a:xfrm>
              <a:off x="974348" y="1263603"/>
              <a:ext cx="835186" cy="575886"/>
            </a:xfrm>
            <a:prstGeom prst="rect">
              <a:avLst/>
            </a:prstGeom>
            <a:noFill/>
          </p:spPr>
        </p:pic>
        <p:sp>
          <p:nvSpPr>
            <p:cNvPr id="18" name="副标题 1"/>
            <p:cNvSpPr txBox="1">
              <a:spLocks/>
            </p:cNvSpPr>
            <p:nvPr/>
          </p:nvSpPr>
          <p:spPr>
            <a:xfrm>
              <a:off x="1810404" y="1263603"/>
              <a:ext cx="835963" cy="578208"/>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buNone/>
              </a:pPr>
              <a:r>
                <a:rPr lang="en-US" altLang="zh-CN" sz="1467" dirty="0">
                  <a:solidFill>
                    <a:schemeClr val="tx1"/>
                  </a:solidFill>
                  <a:cs typeface="Arial" panose="020B0604020202020204" pitchFamily="34" charset="0"/>
                </a:rPr>
                <a:t>ISP</a:t>
              </a:r>
              <a:endParaRPr lang="zh-CN" altLang="en-US" sz="1467" dirty="0">
                <a:solidFill>
                  <a:schemeClr val="tx1"/>
                </a:solidFill>
                <a:cs typeface="Arial" panose="020B0604020202020204" pitchFamily="34" charset="0"/>
              </a:endParaRPr>
            </a:p>
          </p:txBody>
        </p:sp>
        <p:sp>
          <p:nvSpPr>
            <p:cNvPr id="19" name="TextBox 47"/>
            <p:cNvSpPr txBox="1"/>
            <p:nvPr/>
          </p:nvSpPr>
          <p:spPr>
            <a:xfrm>
              <a:off x="2894996" y="1888259"/>
              <a:ext cx="1593912" cy="1093486"/>
            </a:xfrm>
            <a:prstGeom prst="rect">
              <a:avLst/>
            </a:prstGeom>
            <a:noFill/>
          </p:spPr>
          <p:txBody>
            <a:bodyPr wrap="square" rtlCol="0">
              <a:spAutoFit/>
            </a:bodyPr>
            <a:lstStyle/>
            <a:p>
              <a:pPr>
                <a:lnSpc>
                  <a:spcPct val="150000"/>
                </a:lnSpc>
                <a:buNone/>
              </a:pPr>
              <a:r>
                <a:rPr lang="en-US" altLang="zh-CN" sz="1333" dirty="0">
                  <a:cs typeface="Arial" panose="020B0604020202020204" pitchFamily="34" charset="0"/>
                </a:rPr>
                <a:t>National broadband</a:t>
              </a:r>
            </a:p>
            <a:p>
              <a:pPr>
                <a:lnSpc>
                  <a:spcPct val="150000"/>
                </a:lnSpc>
                <a:buNone/>
              </a:pPr>
              <a:r>
                <a:rPr lang="en-US" altLang="zh-CN" sz="1333" dirty="0">
                  <a:cs typeface="Arial" panose="020B0604020202020204" pitchFamily="34" charset="0"/>
                </a:rPr>
                <a:t>Traditional backbone</a:t>
              </a:r>
            </a:p>
            <a:p>
              <a:pPr>
                <a:lnSpc>
                  <a:spcPct val="150000"/>
                </a:lnSpc>
                <a:buNone/>
              </a:pPr>
              <a:r>
                <a:rPr lang="en-US" altLang="zh-CN" sz="1333" dirty="0">
                  <a:cs typeface="Arial" panose="020B0604020202020204" pitchFamily="34" charset="0"/>
                </a:rPr>
                <a:t>e-Government</a:t>
              </a:r>
            </a:p>
            <a:p>
              <a:pPr>
                <a:lnSpc>
                  <a:spcPct val="150000"/>
                </a:lnSpc>
                <a:buNone/>
              </a:pPr>
              <a:r>
                <a:rPr lang="en-US" altLang="zh-CN" sz="1333" dirty="0">
                  <a:cs typeface="Arial" panose="020B0604020202020204" pitchFamily="34" charset="0"/>
                </a:rPr>
                <a:t>Safe city</a:t>
              </a:r>
            </a:p>
            <a:p>
              <a:pPr>
                <a:lnSpc>
                  <a:spcPct val="150000"/>
                </a:lnSpc>
                <a:buNone/>
              </a:pPr>
              <a:r>
                <a:rPr lang="en-US" altLang="zh-CN" sz="1333" dirty="0">
                  <a:cs typeface="Arial" panose="020B0604020202020204" pitchFamily="34" charset="0"/>
                </a:rPr>
                <a:t>Education backbone NREN</a:t>
              </a:r>
            </a:p>
          </p:txBody>
        </p:sp>
        <p:sp>
          <p:nvSpPr>
            <p:cNvPr id="20" name="矩形 19"/>
            <p:cNvSpPr/>
            <p:nvPr/>
          </p:nvSpPr>
          <p:spPr>
            <a:xfrm>
              <a:off x="2816888" y="1888258"/>
              <a:ext cx="1672020" cy="119385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2667" dirty="0">
                <a:cs typeface="Arial" panose="020B0604020202020204" pitchFamily="34" charset="0"/>
              </a:endParaRPr>
            </a:p>
          </p:txBody>
        </p:sp>
        <p:pic>
          <p:nvPicPr>
            <p:cNvPr id="21" name="Picture 174" descr="E:\01 日常工作\04 展厅相关设计\2015年\PPT\主打胶片\源文件\images\9_17.png"/>
            <p:cNvPicPr>
              <a:picLocks noChangeAspect="1" noChangeArrowheads="1"/>
            </p:cNvPicPr>
            <p:nvPr/>
          </p:nvPicPr>
          <p:blipFill>
            <a:blip r:embed="rId5" cstate="print"/>
            <a:srcRect/>
            <a:stretch>
              <a:fillRect/>
            </a:stretch>
          </p:blipFill>
          <p:spPr bwMode="auto">
            <a:xfrm>
              <a:off x="2816888" y="1263603"/>
              <a:ext cx="835186" cy="575886"/>
            </a:xfrm>
            <a:prstGeom prst="rect">
              <a:avLst/>
            </a:prstGeom>
            <a:noFill/>
          </p:spPr>
        </p:pic>
        <p:sp>
          <p:nvSpPr>
            <p:cNvPr id="22" name="副标题 1"/>
            <p:cNvSpPr txBox="1">
              <a:spLocks/>
            </p:cNvSpPr>
            <p:nvPr/>
          </p:nvSpPr>
          <p:spPr>
            <a:xfrm>
              <a:off x="3652944" y="1263603"/>
              <a:ext cx="835964" cy="578208"/>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6000" rIns="96000" rtlCol="0" anchor="ctr"/>
            <a:lstStyle/>
            <a:p>
              <a:pPr algn="ctr">
                <a:spcBef>
                  <a:spcPct val="20000"/>
                </a:spcBef>
                <a:buNone/>
              </a:pPr>
              <a:r>
                <a:rPr lang="en-US" altLang="zh-CN" sz="1467" dirty="0">
                  <a:solidFill>
                    <a:schemeClr val="tx1"/>
                  </a:solidFill>
                  <a:cs typeface="Arial" panose="020B0604020202020204" pitchFamily="34" charset="0"/>
                </a:rPr>
                <a:t>Government</a:t>
              </a:r>
              <a:endParaRPr lang="zh-CN" altLang="en-US" sz="1467" dirty="0">
                <a:solidFill>
                  <a:schemeClr val="tx1"/>
                </a:solidFill>
                <a:cs typeface="Arial" panose="020B0604020202020204" pitchFamily="34" charset="0"/>
              </a:endParaRPr>
            </a:p>
          </p:txBody>
        </p:sp>
      </p:grpSp>
    </p:spTree>
    <p:extLst>
      <p:ext uri="{BB962C8B-B14F-4D97-AF65-F5344CB8AC3E}">
        <p14:creationId xmlns:p14="http://schemas.microsoft.com/office/powerpoint/2010/main" val="704129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D:\南太\资料\品牌\HC2017\光8528.png"/>
          <p:cNvPicPr>
            <a:picLocks noChangeAspect="1" noChangeArrowheads="1"/>
          </p:cNvPicPr>
          <p:nvPr/>
        </p:nvPicPr>
        <p:blipFill>
          <a:blip r:embed="rId3" cstate="print">
            <a:extLst>
              <a:ext uri="{28A0092B-C50C-407E-A947-70E740481C1C}">
                <a14:useLocalDpi xmlns:a14="http://schemas.microsoft.com/office/drawing/2010/main" val="0"/>
              </a:ext>
            </a:extLst>
          </a:blip>
          <a:srcRect t="38840" b="28435"/>
          <a:stretch>
            <a:fillRect/>
          </a:stretch>
        </p:blipFill>
        <p:spPr bwMode="auto">
          <a:xfrm>
            <a:off x="2403785" y="1698441"/>
            <a:ext cx="3570945" cy="521357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44" name="直接连接符 43"/>
          <p:cNvCxnSpPr/>
          <p:nvPr/>
        </p:nvCxnSpPr>
        <p:spPr>
          <a:xfrm flipH="1">
            <a:off x="2403948" y="2585031"/>
            <a:ext cx="58880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5273400" y="2586619"/>
            <a:ext cx="365029" cy="9523"/>
          </a:xfrm>
          <a:prstGeom prst="line">
            <a:avLst/>
          </a:prstGeom>
        </p:spPr>
        <p:style>
          <a:lnRef idx="1">
            <a:schemeClr val="accent1"/>
          </a:lnRef>
          <a:fillRef idx="0">
            <a:schemeClr val="accent1"/>
          </a:fillRef>
          <a:effectRef idx="0">
            <a:schemeClr val="accent1"/>
          </a:effectRef>
          <a:fontRef idx="minor">
            <a:schemeClr val="tx1"/>
          </a:fontRef>
        </p:style>
      </p:cxnSp>
      <p:sp>
        <p:nvSpPr>
          <p:cNvPr id="47" name="梯形 46"/>
          <p:cNvSpPr/>
          <p:nvPr/>
        </p:nvSpPr>
        <p:spPr>
          <a:xfrm>
            <a:off x="1314188" y="5968859"/>
            <a:ext cx="5399715" cy="462397"/>
          </a:xfrm>
          <a:prstGeom prst="trapezoid">
            <a:avLst>
              <a:gd name="adj" fmla="val 174863"/>
            </a:avLst>
          </a:prstGeom>
          <a:gradFill>
            <a:gsLst>
              <a:gs pos="100000">
                <a:schemeClr val="bg1">
                  <a:lumMod val="85000"/>
                </a:schemeClr>
              </a:gs>
              <a:gs pos="0">
                <a:srgbClr val="00B0F0">
                  <a:alpha val="0"/>
                </a:srgbClr>
              </a:gs>
            </a:gsLst>
            <a:lin ang="5400000" scaled="0"/>
          </a:gradFill>
          <a:ln w="6350">
            <a:gradFill flip="none" rotWithShape="1">
              <a:gsLst>
                <a:gs pos="0">
                  <a:schemeClr val="bg1">
                    <a:alpha val="57000"/>
                  </a:schemeClr>
                </a:gs>
                <a:gs pos="100000">
                  <a:srgbClr val="00FFFF">
                    <a:alpha val="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ctr">
              <a:defRPr/>
            </a:pPr>
            <a:endParaRPr lang="zh-CN" altLang="en-US" sz="3199">
              <a:solidFill>
                <a:schemeClr val="tx1"/>
              </a:solidFill>
              <a:ea typeface="微软雅黑" panose="020B0503020204020204" pitchFamily="34" charset="-122"/>
              <a:cs typeface="Arial" panose="020B0604020202020204" pitchFamily="34" charset="0"/>
            </a:endParaRPr>
          </a:p>
        </p:txBody>
      </p:sp>
      <p:sp>
        <p:nvSpPr>
          <p:cNvPr id="48" name="梯形 47"/>
          <p:cNvSpPr/>
          <p:nvPr/>
        </p:nvSpPr>
        <p:spPr>
          <a:xfrm>
            <a:off x="1342603" y="2840130"/>
            <a:ext cx="5371300" cy="462397"/>
          </a:xfrm>
          <a:prstGeom prst="trapezoid">
            <a:avLst>
              <a:gd name="adj" fmla="val 174863"/>
            </a:avLst>
          </a:prstGeom>
          <a:gradFill>
            <a:gsLst>
              <a:gs pos="100000">
                <a:schemeClr val="bg1">
                  <a:lumMod val="85000"/>
                </a:schemeClr>
              </a:gs>
              <a:gs pos="0">
                <a:srgbClr val="00B0F0">
                  <a:alpha val="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ctr">
              <a:defRPr/>
            </a:pPr>
            <a:endParaRPr lang="zh-CN" altLang="en-US" sz="3199">
              <a:solidFill>
                <a:schemeClr val="tx1"/>
              </a:solidFill>
              <a:ea typeface="微软雅黑" panose="020B0503020204020204" pitchFamily="34" charset="-122"/>
              <a:cs typeface="Arial" panose="020B0604020202020204" pitchFamily="34" charset="0"/>
            </a:endParaRPr>
          </a:p>
        </p:txBody>
      </p:sp>
      <p:sp>
        <p:nvSpPr>
          <p:cNvPr id="49" name="梯形 48"/>
          <p:cNvSpPr/>
          <p:nvPr/>
        </p:nvSpPr>
        <p:spPr>
          <a:xfrm>
            <a:off x="1271908" y="4225468"/>
            <a:ext cx="5441995" cy="462397"/>
          </a:xfrm>
          <a:prstGeom prst="trapezoid">
            <a:avLst>
              <a:gd name="adj" fmla="val 174863"/>
            </a:avLst>
          </a:prstGeom>
          <a:gradFill>
            <a:gsLst>
              <a:gs pos="100000">
                <a:schemeClr val="bg1">
                  <a:lumMod val="85000"/>
                </a:schemeClr>
              </a:gs>
              <a:gs pos="0">
                <a:srgbClr val="00B0F0">
                  <a:alpha val="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ctr">
              <a:defRPr/>
            </a:pPr>
            <a:endParaRPr lang="zh-CN" altLang="en-US" sz="3199">
              <a:solidFill>
                <a:schemeClr val="tx1"/>
              </a:solidFill>
              <a:ea typeface="微软雅黑" panose="020B0503020204020204" pitchFamily="34" charset="-122"/>
              <a:cs typeface="Arial" panose="020B0604020202020204" pitchFamily="34" charset="0"/>
            </a:endParaRPr>
          </a:p>
        </p:txBody>
      </p:sp>
      <p:sp>
        <p:nvSpPr>
          <p:cNvPr id="50" name="400282086"/>
          <p:cNvSpPr>
            <a:spLocks noChangeArrowheads="1"/>
          </p:cNvSpPr>
          <p:nvPr/>
        </p:nvSpPr>
        <p:spPr bwMode="auto">
          <a:xfrm>
            <a:off x="1319967" y="5963939"/>
            <a:ext cx="1428379"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spcBef>
                <a:spcPct val="20000"/>
              </a:spcBef>
              <a:buFont typeface="Arial" panose="020B0604020202020204" pitchFamily="34" charset="0"/>
              <a:buChar char="•"/>
              <a:defRPr sz="2800">
                <a:solidFill>
                  <a:srgbClr val="D2D2D2"/>
                </a:solidFill>
                <a:latin typeface="微软雅黑" panose="020B0503020204020204" pitchFamily="34" charset="-122"/>
                <a:ea typeface="微软雅黑" panose="020B0503020204020204" pitchFamily="34" charset="-122"/>
              </a:defRPr>
            </a:lvl1pPr>
            <a:lvl2pPr marL="742950" indent="-285750" defTabSz="912813">
              <a:spcBef>
                <a:spcPct val="20000"/>
              </a:spcBef>
              <a:buFont typeface="Arial" panose="020B0604020202020204" pitchFamily="34" charset="0"/>
              <a:buChar char="–"/>
              <a:defRPr sz="2400">
                <a:solidFill>
                  <a:srgbClr val="D2D2D2"/>
                </a:solidFill>
                <a:latin typeface="微软雅黑" panose="020B0503020204020204" pitchFamily="34" charset="-122"/>
                <a:ea typeface="微软雅黑" panose="020B0503020204020204" pitchFamily="34" charset="-122"/>
              </a:defRPr>
            </a:lvl2pPr>
            <a:lvl3pPr marL="1143000" indent="-228600" defTabSz="912813">
              <a:spcBef>
                <a:spcPct val="20000"/>
              </a:spcBef>
              <a:buFont typeface="Arial" panose="020B0604020202020204" pitchFamily="34" charset="0"/>
              <a:buChar char="•"/>
              <a:defRPr sz="2000">
                <a:solidFill>
                  <a:srgbClr val="D2D2D2"/>
                </a:solidFill>
                <a:latin typeface="微软雅黑" panose="020B0503020204020204" pitchFamily="34" charset="-122"/>
                <a:ea typeface="微软雅黑" panose="020B0503020204020204" pitchFamily="34" charset="-122"/>
              </a:defRPr>
            </a:lvl3pPr>
            <a:lvl4pPr marL="1600200" indent="-228600" defTabSz="912813">
              <a:spcBef>
                <a:spcPct val="20000"/>
              </a:spcBef>
              <a:buFont typeface="Arial" panose="020B0604020202020204" pitchFamily="34" charset="0"/>
              <a:buChar char="–"/>
              <a:defRPr sz="1700">
                <a:solidFill>
                  <a:srgbClr val="D2D2D2"/>
                </a:solidFill>
                <a:latin typeface="微软雅黑" panose="020B0503020204020204" pitchFamily="34" charset="-122"/>
                <a:ea typeface="微软雅黑" panose="020B0503020204020204" pitchFamily="34" charset="-122"/>
              </a:defRPr>
            </a:lvl4pPr>
            <a:lvl5pPr marL="2057400" indent="-228600" defTabSz="912813">
              <a:spcBef>
                <a:spcPct val="20000"/>
              </a:spcBef>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5pPr>
            <a:lvl6pPr marL="25146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6pPr>
            <a:lvl7pPr marL="29718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7pPr>
            <a:lvl8pPr marL="34290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8pPr>
            <a:lvl9pPr marL="38862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9pPr>
          </a:lstStyle>
          <a:p>
            <a:pPr algn="ctr" eaLnBrk="0" fontAlgn="ctr" hangingPunct="0">
              <a:lnSpc>
                <a:spcPct val="90000"/>
              </a:lnSpc>
              <a:spcBef>
                <a:spcPct val="0"/>
              </a:spcBef>
              <a:spcAft>
                <a:spcPct val="0"/>
              </a:spcAft>
              <a:buFont typeface="Calibri" panose="020F0502020204030204" pitchFamily="34" charset="0"/>
              <a:buNone/>
            </a:pPr>
            <a:r>
              <a:rPr lang="zh-CN" altLang="zh-CN" sz="1200" b="1" dirty="0">
                <a:solidFill>
                  <a:schemeClr val="tx1"/>
                </a:solidFill>
                <a:latin typeface="+mn-lt"/>
                <a:cs typeface="Arial" panose="020B0604020202020204" pitchFamily="34" charset="0"/>
                <a:sym typeface="Arial" panose="020B0604020202020204" pitchFamily="34" charset="0"/>
              </a:rPr>
              <a:t>integrated access</a:t>
            </a:r>
          </a:p>
        </p:txBody>
      </p:sp>
      <p:sp>
        <p:nvSpPr>
          <p:cNvPr id="51" name="1922973421"/>
          <p:cNvSpPr>
            <a:spLocks noChangeArrowheads="1"/>
          </p:cNvSpPr>
          <p:nvPr/>
        </p:nvSpPr>
        <p:spPr bwMode="auto">
          <a:xfrm>
            <a:off x="1385038" y="4322891"/>
            <a:ext cx="1298237"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spcBef>
                <a:spcPct val="20000"/>
              </a:spcBef>
              <a:buFont typeface="Arial" panose="020B0604020202020204" pitchFamily="34" charset="0"/>
              <a:buChar char="•"/>
              <a:defRPr sz="2800">
                <a:solidFill>
                  <a:srgbClr val="D2D2D2"/>
                </a:solidFill>
                <a:latin typeface="微软雅黑" panose="020B0503020204020204" pitchFamily="34" charset="-122"/>
                <a:ea typeface="微软雅黑" panose="020B0503020204020204" pitchFamily="34" charset="-122"/>
              </a:defRPr>
            </a:lvl1pPr>
            <a:lvl2pPr marL="742950" indent="-285750" defTabSz="912813">
              <a:spcBef>
                <a:spcPct val="20000"/>
              </a:spcBef>
              <a:buFont typeface="Arial" panose="020B0604020202020204" pitchFamily="34" charset="0"/>
              <a:buChar char="–"/>
              <a:defRPr sz="2400">
                <a:solidFill>
                  <a:srgbClr val="D2D2D2"/>
                </a:solidFill>
                <a:latin typeface="微软雅黑" panose="020B0503020204020204" pitchFamily="34" charset="-122"/>
                <a:ea typeface="微软雅黑" panose="020B0503020204020204" pitchFamily="34" charset="-122"/>
              </a:defRPr>
            </a:lvl2pPr>
            <a:lvl3pPr marL="1143000" indent="-228600" defTabSz="912813">
              <a:spcBef>
                <a:spcPct val="20000"/>
              </a:spcBef>
              <a:buFont typeface="Arial" panose="020B0604020202020204" pitchFamily="34" charset="0"/>
              <a:buChar char="•"/>
              <a:defRPr sz="2000">
                <a:solidFill>
                  <a:srgbClr val="D2D2D2"/>
                </a:solidFill>
                <a:latin typeface="微软雅黑" panose="020B0503020204020204" pitchFamily="34" charset="-122"/>
                <a:ea typeface="微软雅黑" panose="020B0503020204020204" pitchFamily="34" charset="-122"/>
              </a:defRPr>
            </a:lvl3pPr>
            <a:lvl4pPr marL="1600200" indent="-228600" defTabSz="912813">
              <a:spcBef>
                <a:spcPct val="20000"/>
              </a:spcBef>
              <a:buFont typeface="Arial" panose="020B0604020202020204" pitchFamily="34" charset="0"/>
              <a:buChar char="–"/>
              <a:defRPr sz="1700">
                <a:solidFill>
                  <a:srgbClr val="D2D2D2"/>
                </a:solidFill>
                <a:latin typeface="微软雅黑" panose="020B0503020204020204" pitchFamily="34" charset="-122"/>
                <a:ea typeface="微软雅黑" panose="020B0503020204020204" pitchFamily="34" charset="-122"/>
              </a:defRPr>
            </a:lvl4pPr>
            <a:lvl5pPr marL="2057400" indent="-228600" defTabSz="912813">
              <a:spcBef>
                <a:spcPct val="20000"/>
              </a:spcBef>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5pPr>
            <a:lvl6pPr marL="25146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6pPr>
            <a:lvl7pPr marL="29718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7pPr>
            <a:lvl8pPr marL="34290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8pPr>
            <a:lvl9pPr marL="38862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9pPr>
          </a:lstStyle>
          <a:p>
            <a:pPr algn="ctr" eaLnBrk="0" fontAlgn="ctr" hangingPunct="0">
              <a:lnSpc>
                <a:spcPct val="90000"/>
              </a:lnSpc>
              <a:spcBef>
                <a:spcPct val="0"/>
              </a:spcBef>
              <a:spcAft>
                <a:spcPct val="0"/>
              </a:spcAft>
              <a:buFont typeface="Calibri" panose="020F0502020204030204" pitchFamily="34" charset="0"/>
              <a:buNone/>
            </a:pPr>
            <a:r>
              <a:rPr lang="zh-CN" altLang="zh-CN" sz="1200" b="1" dirty="0">
                <a:solidFill>
                  <a:schemeClr val="tx1"/>
                </a:solidFill>
                <a:latin typeface="+mn-lt"/>
                <a:cs typeface="Arial" panose="020B0604020202020204" pitchFamily="34" charset="0"/>
                <a:sym typeface="Arial" panose="020B0604020202020204" pitchFamily="34" charset="0"/>
              </a:rPr>
              <a:t>converged bearer</a:t>
            </a:r>
          </a:p>
        </p:txBody>
      </p:sp>
      <p:pic>
        <p:nvPicPr>
          <p:cNvPr id="52" name="Picture 74" descr="C:\Users\Administrator\Desktop\云.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7967" y="926525"/>
            <a:ext cx="2071148" cy="123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asted-image.pdf"/>
          <p:cNvPicPr>
            <a:picLocks noChangeAspect="1" noChangeArrowheads="1"/>
          </p:cNvPicPr>
          <p:nvPr/>
        </p:nvPicPr>
        <p:blipFill>
          <a:blip r:embed="rId5" cstate="print">
            <a:duotone>
              <a:schemeClr val="bg2">
                <a:shade val="45000"/>
                <a:satMod val="135000"/>
              </a:schemeClr>
              <a:prstClr val="white"/>
            </a:duotone>
            <a:lum bright="40000"/>
          </a:blip>
          <a:srcRect/>
          <a:stretch>
            <a:fillRect/>
          </a:stretch>
        </p:blipFill>
        <p:spPr bwMode="auto">
          <a:xfrm rot="1128874">
            <a:off x="4142496" y="1620516"/>
            <a:ext cx="106944" cy="101669"/>
          </a:xfrm>
          <a:prstGeom prst="rect">
            <a:avLst/>
          </a:prstGeom>
          <a:noFill/>
          <a:ln w="3175">
            <a:noFill/>
            <a:miter lim="400000"/>
            <a:headEnd/>
            <a:tailEnd/>
          </a:ln>
        </p:spPr>
      </p:pic>
      <p:pic>
        <p:nvPicPr>
          <p:cNvPr id="54" name="243512752"/>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rot="1128874">
            <a:off x="4068468" y="1681094"/>
            <a:ext cx="106945" cy="101669"/>
          </a:xfrm>
          <a:prstGeom prst="rect">
            <a:avLst/>
          </a:prstGeom>
          <a:noFill/>
          <a:ln w="3175">
            <a:noFill/>
            <a:miter lim="400000"/>
            <a:headEnd/>
            <a:tailEnd/>
          </a:ln>
        </p:spPr>
      </p:pic>
      <p:pic>
        <p:nvPicPr>
          <p:cNvPr id="55" name="686914736"/>
          <p:cNvPicPr>
            <a:picLocks noChangeAspect="1" noChangeArrowheads="1"/>
          </p:cNvPicPr>
          <p:nvPr/>
        </p:nvPicPr>
        <p:blipFill>
          <a:blip r:embed="rId7" cstate="print">
            <a:duotone>
              <a:schemeClr val="bg2">
                <a:shade val="45000"/>
                <a:satMod val="135000"/>
              </a:schemeClr>
              <a:prstClr val="white"/>
            </a:duotone>
            <a:lum bright="40000"/>
          </a:blip>
          <a:srcRect/>
          <a:stretch>
            <a:fillRect/>
          </a:stretch>
        </p:blipFill>
        <p:spPr bwMode="auto">
          <a:xfrm rot="1128874">
            <a:off x="3983982" y="1630398"/>
            <a:ext cx="106945" cy="101669"/>
          </a:xfrm>
          <a:prstGeom prst="rect">
            <a:avLst/>
          </a:prstGeom>
          <a:noFill/>
          <a:ln w="3175">
            <a:noFill/>
            <a:miter lim="400000"/>
            <a:headEnd/>
            <a:tailEnd/>
          </a:ln>
        </p:spPr>
      </p:pic>
      <p:pic>
        <p:nvPicPr>
          <p:cNvPr id="56" name="1502673500"/>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rot="1128874">
            <a:off x="4225316" y="1666746"/>
            <a:ext cx="106944" cy="101669"/>
          </a:xfrm>
          <a:prstGeom prst="rect">
            <a:avLst/>
          </a:prstGeom>
          <a:noFill/>
          <a:ln w="3175">
            <a:noFill/>
            <a:miter lim="400000"/>
            <a:headEnd/>
            <a:tailEnd/>
          </a:ln>
        </p:spPr>
      </p:pic>
      <p:pic>
        <p:nvPicPr>
          <p:cNvPr id="57" name="812541537"/>
          <p:cNvPicPr>
            <a:picLocks noChangeAspect="1" noChangeArrowheads="1"/>
          </p:cNvPicPr>
          <p:nvPr/>
        </p:nvPicPr>
        <p:blipFill>
          <a:blip r:embed="rId5" cstate="print">
            <a:duotone>
              <a:schemeClr val="bg2">
                <a:shade val="45000"/>
                <a:satMod val="135000"/>
              </a:schemeClr>
              <a:prstClr val="white"/>
            </a:duotone>
            <a:lum bright="40000"/>
          </a:blip>
          <a:srcRect/>
          <a:stretch>
            <a:fillRect/>
          </a:stretch>
        </p:blipFill>
        <p:spPr bwMode="auto">
          <a:xfrm rot="1128874">
            <a:off x="4315063" y="1643883"/>
            <a:ext cx="106944" cy="101669"/>
          </a:xfrm>
          <a:prstGeom prst="rect">
            <a:avLst/>
          </a:prstGeom>
          <a:noFill/>
          <a:ln w="3175">
            <a:noFill/>
            <a:miter lim="400000"/>
            <a:headEnd/>
            <a:tailEnd/>
          </a:ln>
        </p:spPr>
      </p:pic>
      <p:pic>
        <p:nvPicPr>
          <p:cNvPr id="58" name="1823260110"/>
          <p:cNvPicPr>
            <a:picLocks noChangeAspect="1" noChangeArrowheads="1"/>
          </p:cNvPicPr>
          <p:nvPr/>
        </p:nvPicPr>
        <p:blipFill>
          <a:blip r:embed="rId9" cstate="print">
            <a:lum bright="70000" contrast="-70000"/>
          </a:blip>
          <a:stretch>
            <a:fillRect/>
          </a:stretch>
        </p:blipFill>
        <p:spPr bwMode="auto">
          <a:xfrm>
            <a:off x="3791061" y="1262989"/>
            <a:ext cx="841156" cy="188863"/>
          </a:xfrm>
          <a:prstGeom prst="rect">
            <a:avLst/>
          </a:prstGeom>
          <a:ln>
            <a:noFill/>
          </a:ln>
          <a:effectLst>
            <a:outerShdw blurRad="292100" dist="139700" dir="2700000" algn="tl" rotWithShape="0">
              <a:srgbClr val="333333">
                <a:alpha val="65000"/>
              </a:srgbClr>
            </a:outerShdw>
          </a:effectLst>
        </p:spPr>
      </p:pic>
      <p:cxnSp>
        <p:nvCxnSpPr>
          <p:cNvPr id="59" name="直接连接符 58"/>
          <p:cNvCxnSpPr/>
          <p:nvPr/>
        </p:nvCxnSpPr>
        <p:spPr bwMode="auto">
          <a:xfrm>
            <a:off x="3765667" y="1499463"/>
            <a:ext cx="923684"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0" name="Rectangle 37"/>
          <p:cNvSpPr>
            <a:spLocks noChangeArrowheads="1"/>
          </p:cNvSpPr>
          <p:nvPr/>
        </p:nvSpPr>
        <p:spPr bwMode="auto">
          <a:xfrm>
            <a:off x="7315248" y="3536369"/>
            <a:ext cx="3969357" cy="98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79388" indent="-179388">
              <a:defRPr sz="2400">
                <a:solidFill>
                  <a:schemeClr val="tx1"/>
                </a:solidFill>
                <a:latin typeface="Calibri" panose="020F0502020204030204" pitchFamily="34" charset="0"/>
                <a:ea typeface="宋体" panose="02010600030101010101" pitchFamily="2" charset="-122"/>
              </a:defRPr>
            </a:lvl1pPr>
            <a:lvl2pPr marL="179388" indent="-179388">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marL="228594" lvl="1" indent="-228594" defTabSz="1217258" eaLnBrk="0" fontAlgn="ctr" hangingPunct="0">
              <a:buSzPct val="150000"/>
              <a:buFont typeface="Arial" panose="020B0604020202020204" pitchFamily="34" charset="0"/>
              <a:buChar char="•"/>
            </a:pPr>
            <a:r>
              <a:rPr lang="en-US" altLang="zh-CN" sz="1067" b="1" dirty="0">
                <a:solidFill>
                  <a:srgbClr val="00B0F0"/>
                </a:solidFill>
                <a:latin typeface="+mn-lt"/>
                <a:ea typeface="微软雅黑" panose="020B0503020204020204" pitchFamily="34" charset="-122"/>
                <a:cs typeface="Arial" panose="020B0604020202020204" pitchFamily="34" charset="0"/>
                <a:sym typeface="FZLanTingHei-L-GBK" charset="-122"/>
              </a:rPr>
              <a:t>B</a:t>
            </a:r>
            <a:r>
              <a:rPr lang="zh-CN" altLang="zh-CN" sz="1067" b="1" dirty="0">
                <a:solidFill>
                  <a:srgbClr val="00B0F0"/>
                </a:solidFill>
                <a:latin typeface="+mn-lt"/>
                <a:ea typeface="微软雅黑" panose="020B0503020204020204" pitchFamily="34" charset="-122"/>
                <a:cs typeface="Arial" panose="020B0604020202020204" pitchFamily="34" charset="0"/>
                <a:sym typeface="FZLanTingHei-L-GBK" charset="-122"/>
              </a:rPr>
              <a:t>uilt-in PCM</a:t>
            </a:r>
            <a:r>
              <a:rPr lang="zh-CN" altLang="zh-CN" sz="1067" dirty="0">
                <a:latin typeface="+mn-lt"/>
                <a:ea typeface="微软雅黑" panose="020B0503020204020204" pitchFamily="34" charset="-122"/>
                <a:cs typeface="Arial" panose="020B0604020202020204" pitchFamily="34" charset="0"/>
                <a:sym typeface="FZLanTingHei-L-GBK" charset="-122"/>
              </a:rPr>
              <a:t>, 64K to 100GE </a:t>
            </a:r>
            <a:r>
              <a:rPr lang="zh-CN" altLang="zh-CN" sz="1067" b="1" dirty="0">
                <a:latin typeface="+mn-lt"/>
                <a:ea typeface="微软雅黑" panose="020B0503020204020204" pitchFamily="34" charset="-122"/>
                <a:cs typeface="Arial" panose="020B0604020202020204" pitchFamily="34" charset="0"/>
                <a:sym typeface="FZLanTingHei-L-GBK" charset="-122"/>
              </a:rPr>
              <a:t>any service access</a:t>
            </a:r>
            <a:r>
              <a:rPr lang="zh-CN" altLang="zh-CN" sz="1067" dirty="0">
                <a:latin typeface="+mn-lt"/>
                <a:ea typeface="微软雅黑" panose="020B0503020204020204" pitchFamily="34" charset="-122"/>
                <a:cs typeface="Arial" panose="020B0604020202020204" pitchFamily="34" charset="0"/>
                <a:sym typeface="FZLanTingHei-L-GBK" charset="-122"/>
              </a:rPr>
              <a:t>, </a:t>
            </a:r>
            <a:endParaRPr lang="en-US" altLang="zh-CN" sz="1067" dirty="0">
              <a:latin typeface="+mn-lt"/>
              <a:ea typeface="微软雅黑" panose="020B0503020204020204" pitchFamily="34" charset="-122"/>
              <a:cs typeface="Arial" panose="020B0604020202020204" pitchFamily="34" charset="0"/>
              <a:sym typeface="FZLanTingHei-L-GBK" charset="-122"/>
            </a:endParaRPr>
          </a:p>
          <a:p>
            <a:pPr marL="228594" lvl="1" indent="-228594" defTabSz="1217258" eaLnBrk="0" fontAlgn="ctr" hangingPunct="0">
              <a:buSzPct val="150000"/>
              <a:buFont typeface="Arial" panose="020B0604020202020204" pitchFamily="34" charset="0"/>
              <a:buChar char="•"/>
            </a:pPr>
            <a:r>
              <a:rPr lang="zh-CN" altLang="zh-CN" sz="1067" dirty="0">
                <a:latin typeface="+mn-lt"/>
                <a:ea typeface="微软雅黑" panose="020B0503020204020204" pitchFamily="34" charset="-122"/>
                <a:cs typeface="Arial" panose="020B0604020202020204" pitchFamily="34" charset="0"/>
                <a:sym typeface="Calibri" panose="020F0502020204030204" pitchFamily="34" charset="0"/>
              </a:rPr>
              <a:t>Innovative </a:t>
            </a:r>
            <a:r>
              <a:rPr lang="en-US" altLang="zh-CN" sz="1067" dirty="0">
                <a:latin typeface="+mn-lt"/>
                <a:ea typeface="微软雅黑" panose="020B0503020204020204" pitchFamily="34" charset="-122"/>
                <a:cs typeface="Arial" panose="020B0604020202020204" pitchFamily="34" charset="0"/>
                <a:sym typeface="Calibri" panose="020F0502020204030204" pitchFamily="34" charset="0"/>
              </a:rPr>
              <a:t>IP </a:t>
            </a:r>
            <a:r>
              <a:rPr lang="zh-CN" altLang="zh-CN" sz="1067" dirty="0">
                <a:latin typeface="+mn-lt"/>
                <a:ea typeface="微软雅黑" panose="020B0503020204020204" pitchFamily="34" charset="-122"/>
                <a:cs typeface="Arial" panose="020B0604020202020204" pitchFamily="34" charset="0"/>
                <a:sym typeface="Calibri" panose="020F0502020204030204" pitchFamily="34" charset="0"/>
              </a:rPr>
              <a:t>hard pipe </a:t>
            </a:r>
            <a:r>
              <a:rPr lang="en-US" altLang="zh-CN" sz="1067" b="1" dirty="0">
                <a:latin typeface="+mn-lt"/>
                <a:ea typeface="微软雅黑" panose="020B0503020204020204" pitchFamily="34" charset="-122"/>
                <a:cs typeface="Arial" panose="020B0604020202020204" pitchFamily="34" charset="0"/>
                <a:sym typeface="Calibri" panose="020F0502020204030204" pitchFamily="34" charset="0"/>
              </a:rPr>
              <a:t>Converge OT and IT Network </a:t>
            </a:r>
            <a:r>
              <a:rPr lang="zh-CN" altLang="en-US" sz="1067" b="1" dirty="0">
                <a:latin typeface="+mn-lt"/>
                <a:ea typeface="微软雅黑" panose="020B0503020204020204" pitchFamily="34" charset="-122"/>
                <a:cs typeface="Arial" panose="020B0604020202020204" pitchFamily="34" charset="0"/>
                <a:sym typeface="Calibri" panose="020F0502020204030204" pitchFamily="34" charset="0"/>
              </a:rPr>
              <a:t>，</a:t>
            </a:r>
            <a:r>
              <a:rPr lang="en-US" altLang="zh-CN" sz="1067" b="1" dirty="0">
                <a:latin typeface="+mn-lt"/>
                <a:ea typeface="微软雅黑" panose="020B0503020204020204" pitchFamily="34" charset="-122"/>
                <a:cs typeface="Arial" panose="020B0604020202020204" pitchFamily="34" charset="0"/>
                <a:sym typeface="Calibri" panose="020F0502020204030204" pitchFamily="34" charset="0"/>
              </a:rPr>
              <a:t>Simplify</a:t>
            </a:r>
            <a:r>
              <a:rPr lang="zh-CN" altLang="zh-CN" sz="1067" dirty="0">
                <a:latin typeface="+mn-lt"/>
                <a:ea typeface="微软雅黑" panose="020B0503020204020204" pitchFamily="34" charset="-122"/>
                <a:cs typeface="Arial" panose="020B0604020202020204" pitchFamily="34" charset="0"/>
                <a:sym typeface="Calibri" panose="020F0502020204030204" pitchFamily="34" charset="0"/>
              </a:rPr>
              <a:t>convergence</a:t>
            </a:r>
          </a:p>
          <a:p>
            <a:pPr marL="228594" lvl="1" indent="-228594" defTabSz="1217258" eaLnBrk="0" fontAlgn="ctr" hangingPunct="0">
              <a:buSzPct val="150000"/>
              <a:buFont typeface="Arial" panose="020B0604020202020204" pitchFamily="34" charset="0"/>
              <a:buChar char="•"/>
            </a:pPr>
            <a:r>
              <a:rPr lang="zh-CN" altLang="zh-CN" sz="1067" b="1" dirty="0">
                <a:solidFill>
                  <a:srgbClr val="00B0F0"/>
                </a:solidFill>
                <a:latin typeface="+mn-lt"/>
                <a:ea typeface="微软雅黑" panose="020B0503020204020204" pitchFamily="34" charset="-122"/>
                <a:cs typeface="Arial" panose="020B0604020202020204" pitchFamily="34" charset="0"/>
                <a:sym typeface="Calibri" panose="020F0502020204030204" pitchFamily="34" charset="0"/>
              </a:rPr>
              <a:t>SR/EVPN </a:t>
            </a:r>
            <a:r>
              <a:rPr lang="zh-CN" altLang="zh-CN" sz="1067" dirty="0">
                <a:latin typeface="+mn-lt"/>
                <a:ea typeface="微软雅黑" panose="020B0503020204020204" pitchFamily="34" charset="-122"/>
                <a:cs typeface="Arial" panose="020B0604020202020204" pitchFamily="34" charset="0"/>
                <a:sym typeface="Calibri" panose="020F0502020204030204" pitchFamily="34" charset="0"/>
              </a:rPr>
              <a:t>unified pipe encapsulation, </a:t>
            </a:r>
            <a:r>
              <a:rPr lang="zh-CN" altLang="zh-CN" sz="1067" b="1" dirty="0">
                <a:latin typeface="+mn-lt"/>
                <a:ea typeface="微软雅黑" panose="020B0503020204020204" pitchFamily="34" charset="-122"/>
                <a:cs typeface="Arial" panose="020B0604020202020204" pitchFamily="34" charset="0"/>
                <a:sym typeface="Calibri" panose="020F0502020204030204" pitchFamily="34" charset="0"/>
              </a:rPr>
              <a:t>simplifying protocols</a:t>
            </a:r>
          </a:p>
          <a:p>
            <a:pPr marL="228594" lvl="1" indent="-228594" defTabSz="1217258" eaLnBrk="0" fontAlgn="ctr" hangingPunct="0">
              <a:buSzPct val="150000"/>
              <a:buFont typeface="Arial" panose="020B0604020202020204" pitchFamily="34" charset="0"/>
              <a:buChar char="•"/>
            </a:pPr>
            <a:r>
              <a:rPr lang="zh-CN" altLang="zh-CN" sz="1067" dirty="0">
                <a:latin typeface="+mn-lt"/>
                <a:ea typeface="微软雅黑" panose="020B0503020204020204" pitchFamily="34" charset="-122"/>
                <a:cs typeface="Arial" panose="020B0604020202020204" pitchFamily="34" charset="0"/>
                <a:sym typeface="Calibri" panose="020F0502020204030204" pitchFamily="34" charset="0"/>
              </a:rPr>
              <a:t>Support for the industry's first </a:t>
            </a:r>
            <a:r>
              <a:rPr lang="zh-CN" altLang="zh-CN" sz="1067" b="1" dirty="0">
                <a:solidFill>
                  <a:srgbClr val="00B0F0"/>
                </a:solidFill>
                <a:latin typeface="+mn-lt"/>
                <a:ea typeface="微软雅黑" panose="020B0503020204020204" pitchFamily="34" charset="-122"/>
                <a:cs typeface="Arial" panose="020B0604020202020204" pitchFamily="34" charset="0"/>
                <a:sym typeface="Calibri" panose="020F0502020204030204" pitchFamily="34" charset="0"/>
              </a:rPr>
              <a:t>400GE </a:t>
            </a:r>
            <a:r>
              <a:rPr lang="zh-CN" altLang="zh-CN" sz="1067" dirty="0">
                <a:latin typeface="+mn-lt"/>
                <a:ea typeface="微软雅黑" panose="020B0503020204020204" pitchFamily="34" charset="-122"/>
                <a:cs typeface="Arial" panose="020B0604020202020204" pitchFamily="34" charset="0"/>
                <a:sym typeface="Calibri" panose="020F0502020204030204" pitchFamily="34" charset="0"/>
              </a:rPr>
              <a:t>ports, </a:t>
            </a:r>
            <a:r>
              <a:rPr lang="zh-CN" altLang="zh-CN" sz="1067" b="1" dirty="0">
                <a:latin typeface="+mn-lt"/>
                <a:ea typeface="微软雅黑" panose="020B0503020204020204" pitchFamily="34" charset="-122"/>
                <a:cs typeface="Arial" panose="020B0604020202020204" pitchFamily="34" charset="0"/>
                <a:sym typeface="Calibri" panose="020F0502020204030204" pitchFamily="34" charset="0"/>
              </a:rPr>
              <a:t>simplifying topology</a:t>
            </a:r>
          </a:p>
        </p:txBody>
      </p:sp>
      <p:sp>
        <p:nvSpPr>
          <p:cNvPr id="61" name="1922973421"/>
          <p:cNvSpPr>
            <a:spLocks noChangeArrowheads="1"/>
          </p:cNvSpPr>
          <p:nvPr/>
        </p:nvSpPr>
        <p:spPr bwMode="auto">
          <a:xfrm>
            <a:off x="1137230" y="2780993"/>
            <a:ext cx="194474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12813">
              <a:spcBef>
                <a:spcPct val="20000"/>
              </a:spcBef>
              <a:buFont typeface="Arial" panose="020B0604020202020204" pitchFamily="34" charset="0"/>
              <a:buChar char="•"/>
              <a:defRPr sz="2800">
                <a:solidFill>
                  <a:srgbClr val="D2D2D2"/>
                </a:solidFill>
                <a:latin typeface="微软雅黑" panose="020B0503020204020204" pitchFamily="34" charset="-122"/>
                <a:ea typeface="微软雅黑" panose="020B0503020204020204" pitchFamily="34" charset="-122"/>
              </a:defRPr>
            </a:lvl1pPr>
            <a:lvl2pPr marL="742950" indent="-285750" defTabSz="912813">
              <a:spcBef>
                <a:spcPct val="20000"/>
              </a:spcBef>
              <a:buFont typeface="Arial" panose="020B0604020202020204" pitchFamily="34" charset="0"/>
              <a:buChar char="–"/>
              <a:defRPr sz="2400">
                <a:solidFill>
                  <a:srgbClr val="D2D2D2"/>
                </a:solidFill>
                <a:latin typeface="微软雅黑" panose="020B0503020204020204" pitchFamily="34" charset="-122"/>
                <a:ea typeface="微软雅黑" panose="020B0503020204020204" pitchFamily="34" charset="-122"/>
              </a:defRPr>
            </a:lvl2pPr>
            <a:lvl3pPr marL="1143000" indent="-228600" defTabSz="912813">
              <a:spcBef>
                <a:spcPct val="20000"/>
              </a:spcBef>
              <a:buFont typeface="Arial" panose="020B0604020202020204" pitchFamily="34" charset="0"/>
              <a:buChar char="•"/>
              <a:defRPr sz="2000">
                <a:solidFill>
                  <a:srgbClr val="D2D2D2"/>
                </a:solidFill>
                <a:latin typeface="微软雅黑" panose="020B0503020204020204" pitchFamily="34" charset="-122"/>
                <a:ea typeface="微软雅黑" panose="020B0503020204020204" pitchFamily="34" charset="-122"/>
              </a:defRPr>
            </a:lvl3pPr>
            <a:lvl4pPr marL="1600200" indent="-228600" defTabSz="912813">
              <a:spcBef>
                <a:spcPct val="20000"/>
              </a:spcBef>
              <a:buFont typeface="Arial" panose="020B0604020202020204" pitchFamily="34" charset="0"/>
              <a:buChar char="–"/>
              <a:defRPr sz="1700">
                <a:solidFill>
                  <a:srgbClr val="D2D2D2"/>
                </a:solidFill>
                <a:latin typeface="微软雅黑" panose="020B0503020204020204" pitchFamily="34" charset="-122"/>
                <a:ea typeface="微软雅黑" panose="020B0503020204020204" pitchFamily="34" charset="-122"/>
              </a:defRPr>
            </a:lvl4pPr>
            <a:lvl5pPr marL="2057400" indent="-228600" defTabSz="912813">
              <a:spcBef>
                <a:spcPct val="20000"/>
              </a:spcBef>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5pPr>
            <a:lvl6pPr marL="25146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6pPr>
            <a:lvl7pPr marL="29718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7pPr>
            <a:lvl8pPr marL="34290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8pPr>
            <a:lvl9pPr marL="3886200" indent="-228600" defTabSz="912813" eaLnBrk="0" fontAlgn="base" hangingPunct="0">
              <a:spcBef>
                <a:spcPct val="20000"/>
              </a:spcBef>
              <a:spcAft>
                <a:spcPct val="0"/>
              </a:spcAft>
              <a:buFont typeface="Arial" panose="020B0604020202020204" pitchFamily="34" charset="0"/>
              <a:buChar char="»"/>
              <a:defRPr sz="1600">
                <a:solidFill>
                  <a:srgbClr val="D2D2D2"/>
                </a:solidFill>
                <a:latin typeface="微软雅黑" panose="020B0503020204020204" pitchFamily="34" charset="-122"/>
                <a:ea typeface="微软雅黑" panose="020B0503020204020204" pitchFamily="34" charset="-122"/>
              </a:defRPr>
            </a:lvl9pPr>
          </a:lstStyle>
          <a:p>
            <a:pPr algn="ctr" eaLnBrk="0" fontAlgn="ctr" hangingPunct="0">
              <a:lnSpc>
                <a:spcPct val="90000"/>
              </a:lnSpc>
              <a:spcBef>
                <a:spcPct val="0"/>
              </a:spcBef>
              <a:spcAft>
                <a:spcPct val="0"/>
              </a:spcAft>
              <a:buFont typeface="Calibri" panose="020F0502020204030204" pitchFamily="34" charset="0"/>
              <a:buNone/>
            </a:pPr>
            <a:r>
              <a:rPr lang="zh-CN" altLang="zh-CN" sz="1200" b="1" dirty="0">
                <a:solidFill>
                  <a:schemeClr val="tx1"/>
                </a:solidFill>
                <a:latin typeface="+mn-lt"/>
                <a:cs typeface="Arial" panose="020B0604020202020204" pitchFamily="34" charset="0"/>
                <a:sym typeface="Arial" panose="020B0604020202020204" pitchFamily="34" charset="0"/>
              </a:rPr>
              <a:t>backbone interconnection</a:t>
            </a:r>
          </a:p>
        </p:txBody>
      </p:sp>
      <p:sp>
        <p:nvSpPr>
          <p:cNvPr id="62" name="椭圆 61"/>
          <p:cNvSpPr/>
          <p:nvPr/>
        </p:nvSpPr>
        <p:spPr>
          <a:xfrm rot="3331933">
            <a:off x="3242722" y="4523658"/>
            <a:ext cx="306308" cy="1558519"/>
          </a:xfrm>
          <a:prstGeom prst="ellipse">
            <a:avLst/>
          </a:prstGeom>
          <a:noFill/>
          <a:ln w="12700" cap="flat" cmpd="sng" algn="ctr">
            <a:solidFill>
              <a:schemeClr val="accent4">
                <a:shade val="95000"/>
                <a:satMod val="10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ctr">
              <a:defRPr/>
            </a:pPr>
            <a:endParaRPr lang="zh-CN" altLang="en-US" sz="2400">
              <a:solidFill>
                <a:schemeClr val="tx1"/>
              </a:solidFill>
              <a:ea typeface="微软雅黑" panose="020B0503020204020204" pitchFamily="34" charset="-122"/>
              <a:cs typeface="Arial" panose="020B0604020202020204" pitchFamily="34" charset="0"/>
            </a:endParaRPr>
          </a:p>
        </p:txBody>
      </p:sp>
      <p:cxnSp>
        <p:nvCxnSpPr>
          <p:cNvPr id="63" name="直接连接符 62"/>
          <p:cNvCxnSpPr>
            <a:endCxn id="66" idx="2"/>
          </p:cNvCxnSpPr>
          <p:nvPr/>
        </p:nvCxnSpPr>
        <p:spPr bwMode="auto">
          <a:xfrm flipV="1">
            <a:off x="3706944" y="2202543"/>
            <a:ext cx="895117" cy="766563"/>
          </a:xfrm>
          <a:prstGeom prst="line">
            <a:avLst/>
          </a:prstGeom>
          <a:ln>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64" name="直接连接符 63"/>
          <p:cNvCxnSpPr>
            <a:stCxn id="66" idx="2"/>
          </p:cNvCxnSpPr>
          <p:nvPr/>
        </p:nvCxnSpPr>
        <p:spPr bwMode="auto">
          <a:xfrm flipH="1" flipV="1">
            <a:off x="3105439" y="2578683"/>
            <a:ext cx="2056864" cy="6348"/>
          </a:xfrm>
          <a:prstGeom prst="line">
            <a:avLst/>
          </a:prstGeom>
          <a:ln>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65" name="直接连接符 64"/>
          <p:cNvCxnSpPr>
            <a:stCxn id="66" idx="2"/>
          </p:cNvCxnSpPr>
          <p:nvPr/>
        </p:nvCxnSpPr>
        <p:spPr bwMode="auto">
          <a:xfrm flipH="1" flipV="1">
            <a:off x="3692661" y="2202543"/>
            <a:ext cx="909401" cy="766563"/>
          </a:xfrm>
          <a:prstGeom prst="line">
            <a:avLst/>
          </a:prstGeom>
          <a:ln>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66" name="六边形 65"/>
          <p:cNvSpPr/>
          <p:nvPr/>
        </p:nvSpPr>
        <p:spPr bwMode="auto">
          <a:xfrm>
            <a:off x="3121310" y="2202543"/>
            <a:ext cx="2040993" cy="766563"/>
          </a:xfrm>
          <a:prstGeom prst="hexagon">
            <a:avLst>
              <a:gd name="adj" fmla="val 73083"/>
              <a:gd name="vf" fmla="val 115470"/>
            </a:avLst>
          </a:prstGeom>
          <a:ln>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txBody>
          <a:bodyPr wrap="none" lIns="0" tIns="0" rIns="0" bIns="0"/>
          <a:lstStyle/>
          <a:p>
            <a:pPr algn="ctr" fontAlgn="ctr">
              <a:spcBef>
                <a:spcPct val="0"/>
              </a:spcBef>
              <a:spcAft>
                <a:spcPct val="0"/>
              </a:spcAft>
              <a:defRPr/>
            </a:pPr>
            <a:endParaRPr lang="en-US" sz="1000">
              <a:ea typeface="微软雅黑" panose="020B0503020204020204" pitchFamily="34" charset="-122"/>
              <a:cs typeface="Arial" pitchFamily="34" charset="0"/>
            </a:endParaRPr>
          </a:p>
        </p:txBody>
      </p:sp>
      <p:sp>
        <p:nvSpPr>
          <p:cNvPr id="67" name="椭圆 66"/>
          <p:cNvSpPr/>
          <p:nvPr/>
        </p:nvSpPr>
        <p:spPr>
          <a:xfrm rot="18171781">
            <a:off x="4723473" y="4504613"/>
            <a:ext cx="306307" cy="1523603"/>
          </a:xfrm>
          <a:prstGeom prst="ellipse">
            <a:avLst/>
          </a:prstGeom>
          <a:noFill/>
          <a:ln w="12700" cap="flat" cmpd="sng" algn="ctr">
            <a:solidFill>
              <a:schemeClr val="accent4">
                <a:shade val="95000"/>
                <a:satMod val="10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ctr">
              <a:defRPr/>
            </a:pPr>
            <a:endParaRPr lang="zh-CN" altLang="en-US" sz="2400">
              <a:solidFill>
                <a:schemeClr val="tx1"/>
              </a:solidFill>
              <a:ea typeface="微软雅黑" panose="020B0503020204020204" pitchFamily="34" charset="-122"/>
              <a:cs typeface="Arial" panose="020B0604020202020204" pitchFamily="34" charset="0"/>
            </a:endParaRPr>
          </a:p>
        </p:txBody>
      </p:sp>
      <p:cxnSp>
        <p:nvCxnSpPr>
          <p:cNvPr id="68" name="直接连接符 67"/>
          <p:cNvCxnSpPr>
            <a:endCxn id="79" idx="6"/>
          </p:cNvCxnSpPr>
          <p:nvPr/>
        </p:nvCxnSpPr>
        <p:spPr>
          <a:xfrm flipH="1">
            <a:off x="2856267" y="3134163"/>
            <a:ext cx="849091" cy="91892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562384" y="3134163"/>
            <a:ext cx="823699" cy="92527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70" name="椭圆 69"/>
          <p:cNvSpPr/>
          <p:nvPr/>
        </p:nvSpPr>
        <p:spPr bwMode="auto">
          <a:xfrm rot="5400000">
            <a:off x="3321283" y="3518238"/>
            <a:ext cx="438036" cy="1228405"/>
          </a:xfrm>
          <a:prstGeom prst="ellipse">
            <a:avLst/>
          </a:prstGeom>
          <a:noFill/>
          <a:ln w="12700" cap="flat" cmpd="sng" algn="ctr">
            <a:solidFill>
              <a:schemeClr val="accent4">
                <a:shade val="95000"/>
                <a:satMod val="10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ctr" fontAlgn="ctr">
              <a:spcBef>
                <a:spcPct val="0"/>
              </a:spcBef>
              <a:spcAft>
                <a:spcPct val="0"/>
              </a:spcAft>
              <a:defRPr/>
            </a:pPr>
            <a:endParaRPr lang="zh-CN" altLang="en-US" sz="1000">
              <a:ea typeface="微软雅黑" panose="020B0503020204020204" pitchFamily="34" charset="-122"/>
              <a:cs typeface="Arial" pitchFamily="34" charset="0"/>
            </a:endParaRPr>
          </a:p>
        </p:txBody>
      </p:sp>
      <p:sp>
        <p:nvSpPr>
          <p:cNvPr id="71" name="椭圆 69"/>
          <p:cNvSpPr/>
          <p:nvPr/>
        </p:nvSpPr>
        <p:spPr bwMode="auto">
          <a:xfrm rot="5400000">
            <a:off x="4601269" y="3547599"/>
            <a:ext cx="438036" cy="1169684"/>
          </a:xfrm>
          <a:prstGeom prst="ellipse">
            <a:avLst/>
          </a:prstGeom>
          <a:noFill/>
          <a:ln w="12700" cap="flat" cmpd="sng" algn="ctr">
            <a:solidFill>
              <a:schemeClr val="accent4">
                <a:shade val="95000"/>
                <a:satMod val="10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ctr" fontAlgn="ctr">
              <a:spcBef>
                <a:spcPct val="0"/>
              </a:spcBef>
              <a:spcAft>
                <a:spcPct val="0"/>
              </a:spcAft>
              <a:defRPr/>
            </a:pPr>
            <a:endParaRPr lang="zh-CN" altLang="en-US" sz="1000">
              <a:ea typeface="微软雅黑" panose="020B0503020204020204" pitchFamily="34" charset="-122"/>
              <a:cs typeface="Arial" pitchFamily="34" charset="0"/>
            </a:endParaRPr>
          </a:p>
        </p:txBody>
      </p:sp>
      <p:sp>
        <p:nvSpPr>
          <p:cNvPr id="77" name="Freeform 6"/>
          <p:cNvSpPr>
            <a:spLocks/>
          </p:cNvSpPr>
          <p:nvPr/>
        </p:nvSpPr>
        <p:spPr bwMode="auto">
          <a:xfrm>
            <a:off x="2943557" y="4078480"/>
            <a:ext cx="53961" cy="182515"/>
          </a:xfrm>
          <a:custGeom>
            <a:avLst/>
            <a:gdLst>
              <a:gd name="T0" fmla="*/ 2147483646 w 141"/>
              <a:gd name="T1" fmla="*/ 2147483646 h 430"/>
              <a:gd name="T2" fmla="*/ 2147483646 w 141"/>
              <a:gd name="T3" fmla="*/ 2147483646 h 430"/>
              <a:gd name="T4" fmla="*/ 0 w 141"/>
              <a:gd name="T5" fmla="*/ 2147483646 h 430"/>
              <a:gd name="T6" fmla="*/ 2147483646 w 141"/>
              <a:gd name="T7" fmla="*/ 2147483646 h 430"/>
              <a:gd name="T8" fmla="*/ 2147483646 w 141"/>
              <a:gd name="T9" fmla="*/ 2147483646 h 430"/>
              <a:gd name="T10" fmla="*/ 2147483646 w 141"/>
              <a:gd name="T11" fmla="*/ 2147483646 h 430"/>
              <a:gd name="T12" fmla="*/ 2147483646 w 141"/>
              <a:gd name="T13" fmla="*/ 2147483646 h 430"/>
              <a:gd name="T14" fmla="*/ 2147483646 w 141"/>
              <a:gd name="T15" fmla="*/ 2147483646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1" h="430">
                <a:moveTo>
                  <a:pt x="139" y="11"/>
                </a:moveTo>
                <a:cubicBezTo>
                  <a:pt x="133" y="0"/>
                  <a:pt x="10" y="77"/>
                  <a:pt x="10" y="77"/>
                </a:cubicBezTo>
                <a:cubicBezTo>
                  <a:pt x="0" y="423"/>
                  <a:pt x="0" y="423"/>
                  <a:pt x="0" y="423"/>
                </a:cubicBezTo>
                <a:cubicBezTo>
                  <a:pt x="0" y="423"/>
                  <a:pt x="2" y="430"/>
                  <a:pt x="19" y="415"/>
                </a:cubicBezTo>
                <a:cubicBezTo>
                  <a:pt x="33" y="402"/>
                  <a:pt x="127" y="341"/>
                  <a:pt x="134" y="333"/>
                </a:cubicBezTo>
                <a:cubicBezTo>
                  <a:pt x="140" y="326"/>
                  <a:pt x="141" y="327"/>
                  <a:pt x="141" y="312"/>
                </a:cubicBezTo>
                <a:cubicBezTo>
                  <a:pt x="141" y="30"/>
                  <a:pt x="141" y="30"/>
                  <a:pt x="141" y="30"/>
                </a:cubicBezTo>
                <a:cubicBezTo>
                  <a:pt x="141" y="12"/>
                  <a:pt x="140" y="12"/>
                  <a:pt x="139" y="11"/>
                </a:cubicBezTo>
                <a:close/>
              </a:path>
            </a:pathLst>
          </a:custGeom>
          <a:solidFill>
            <a:srgbClr val="DF8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79" name="Freeform 7"/>
          <p:cNvSpPr>
            <a:spLocks/>
          </p:cNvSpPr>
          <p:nvPr/>
        </p:nvSpPr>
        <p:spPr bwMode="auto">
          <a:xfrm>
            <a:off x="2803892" y="4053087"/>
            <a:ext cx="190451" cy="60309"/>
          </a:xfrm>
          <a:custGeom>
            <a:avLst/>
            <a:gdLst>
              <a:gd name="T0" fmla="*/ 2147483646 w 492"/>
              <a:gd name="T1" fmla="*/ 2147483646 h 140"/>
              <a:gd name="T2" fmla="*/ 2147483646 w 492"/>
              <a:gd name="T3" fmla="*/ 2147483646 h 140"/>
              <a:gd name="T4" fmla="*/ 2147483646 w 492"/>
              <a:gd name="T5" fmla="*/ 2147483646 h 140"/>
              <a:gd name="T6" fmla="*/ 2147483646 w 492"/>
              <a:gd name="T7" fmla="*/ 2147483646 h 140"/>
              <a:gd name="T8" fmla="*/ 2147483646 w 492"/>
              <a:gd name="T9" fmla="*/ 2147483646 h 140"/>
              <a:gd name="T10" fmla="*/ 2147483646 w 492"/>
              <a:gd name="T11" fmla="*/ 2147483646 h 140"/>
              <a:gd name="T12" fmla="*/ 2147483646 w 492"/>
              <a:gd name="T13" fmla="*/ 0 h 140"/>
              <a:gd name="T14" fmla="*/ 2147483646 w 492"/>
              <a:gd name="T15" fmla="*/ 2147483646 h 140"/>
              <a:gd name="T16" fmla="*/ 2147483646 w 492"/>
              <a:gd name="T17" fmla="*/ 2147483646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2" h="140">
                <a:moveTo>
                  <a:pt x="492" y="63"/>
                </a:moveTo>
                <a:cubicBezTo>
                  <a:pt x="369" y="140"/>
                  <a:pt x="369" y="140"/>
                  <a:pt x="369" y="140"/>
                </a:cubicBezTo>
                <a:cubicBezTo>
                  <a:pt x="160" y="104"/>
                  <a:pt x="31" y="78"/>
                  <a:pt x="14" y="75"/>
                </a:cubicBezTo>
                <a:cubicBezTo>
                  <a:pt x="4" y="73"/>
                  <a:pt x="2" y="84"/>
                  <a:pt x="2" y="84"/>
                </a:cubicBezTo>
                <a:cubicBezTo>
                  <a:pt x="2" y="84"/>
                  <a:pt x="0" y="74"/>
                  <a:pt x="7" y="69"/>
                </a:cubicBezTo>
                <a:cubicBezTo>
                  <a:pt x="13" y="65"/>
                  <a:pt x="111" y="11"/>
                  <a:pt x="124" y="2"/>
                </a:cubicBezTo>
                <a:cubicBezTo>
                  <a:pt x="128" y="0"/>
                  <a:pt x="132" y="0"/>
                  <a:pt x="132" y="0"/>
                </a:cubicBezTo>
                <a:cubicBezTo>
                  <a:pt x="132" y="0"/>
                  <a:pt x="473" y="58"/>
                  <a:pt x="478" y="59"/>
                </a:cubicBezTo>
                <a:cubicBezTo>
                  <a:pt x="490" y="61"/>
                  <a:pt x="492" y="63"/>
                  <a:pt x="492" y="63"/>
                </a:cubicBezTo>
                <a:close/>
              </a:path>
            </a:pathLst>
          </a:custGeom>
          <a:solidFill>
            <a:srgbClr val="F9AA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80" name="Freeform 8"/>
          <p:cNvSpPr>
            <a:spLocks/>
          </p:cNvSpPr>
          <p:nvPr/>
        </p:nvSpPr>
        <p:spPr bwMode="auto">
          <a:xfrm>
            <a:off x="2940382" y="4078480"/>
            <a:ext cx="57135" cy="41264"/>
          </a:xfrm>
          <a:custGeom>
            <a:avLst/>
            <a:gdLst>
              <a:gd name="T0" fmla="*/ 0 w 146"/>
              <a:gd name="T1" fmla="*/ 2147483646 h 93"/>
              <a:gd name="T2" fmla="*/ 2147483646 w 146"/>
              <a:gd name="T3" fmla="*/ 0 h 93"/>
              <a:gd name="T4" fmla="*/ 2147483646 w 146"/>
              <a:gd name="T5" fmla="*/ 2147483646 h 93"/>
              <a:gd name="T6" fmla="*/ 2147483646 w 146"/>
              <a:gd name="T7" fmla="*/ 2147483646 h 93"/>
              <a:gd name="T8" fmla="*/ 0 w 146"/>
              <a:gd name="T9" fmla="*/ 2147483646 h 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 h="93">
                <a:moveTo>
                  <a:pt x="0" y="77"/>
                </a:moveTo>
                <a:cubicBezTo>
                  <a:pt x="0" y="77"/>
                  <a:pt x="130" y="2"/>
                  <a:pt x="137" y="0"/>
                </a:cubicBezTo>
                <a:cubicBezTo>
                  <a:pt x="143" y="2"/>
                  <a:pt x="145" y="6"/>
                  <a:pt x="146" y="12"/>
                </a:cubicBezTo>
                <a:cubicBezTo>
                  <a:pt x="13" y="93"/>
                  <a:pt x="13" y="93"/>
                  <a:pt x="13" y="93"/>
                </a:cubicBezTo>
                <a:lnTo>
                  <a:pt x="0" y="77"/>
                </a:lnTo>
                <a:close/>
              </a:path>
            </a:pathLst>
          </a:custGeom>
          <a:solidFill>
            <a:srgbClr val="FBBB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81" name="Freeform 9"/>
          <p:cNvSpPr>
            <a:spLocks/>
          </p:cNvSpPr>
          <p:nvPr/>
        </p:nvSpPr>
        <p:spPr bwMode="auto">
          <a:xfrm>
            <a:off x="2803894" y="4083241"/>
            <a:ext cx="142837" cy="177753"/>
          </a:xfrm>
          <a:custGeom>
            <a:avLst/>
            <a:gdLst>
              <a:gd name="T0" fmla="*/ 2147483646 w 369"/>
              <a:gd name="T1" fmla="*/ 2147483646 h 416"/>
              <a:gd name="T2" fmla="*/ 2147483646 w 369"/>
              <a:gd name="T3" fmla="*/ 2147483646 h 416"/>
              <a:gd name="T4" fmla="*/ 0 w 369"/>
              <a:gd name="T5" fmla="*/ 2147483646 h 416"/>
              <a:gd name="T6" fmla="*/ 0 w 369"/>
              <a:gd name="T7" fmla="*/ 2147483646 h 416"/>
              <a:gd name="T8" fmla="*/ 2147483646 w 369"/>
              <a:gd name="T9" fmla="*/ 2147483646 h 416"/>
              <a:gd name="T10" fmla="*/ 2147483646 w 369"/>
              <a:gd name="T11" fmla="*/ 2147483646 h 416"/>
              <a:gd name="T12" fmla="*/ 2147483646 w 369"/>
              <a:gd name="T13" fmla="*/ 2147483646 h 416"/>
              <a:gd name="T14" fmla="*/ 2147483646 w 369"/>
              <a:gd name="T15" fmla="*/ 2147483646 h 416"/>
              <a:gd name="T16" fmla="*/ 2147483646 w 369"/>
              <a:gd name="T17" fmla="*/ 2147483646 h 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9" h="416">
                <a:moveTo>
                  <a:pt x="358" y="65"/>
                </a:moveTo>
                <a:cubicBezTo>
                  <a:pt x="159" y="30"/>
                  <a:pt x="30" y="6"/>
                  <a:pt x="13" y="3"/>
                </a:cubicBezTo>
                <a:cubicBezTo>
                  <a:pt x="0" y="0"/>
                  <a:pt x="0" y="10"/>
                  <a:pt x="0" y="10"/>
                </a:cubicBezTo>
                <a:cubicBezTo>
                  <a:pt x="0" y="10"/>
                  <a:pt x="0" y="291"/>
                  <a:pt x="0" y="312"/>
                </a:cubicBezTo>
                <a:cubicBezTo>
                  <a:pt x="0" y="333"/>
                  <a:pt x="3" y="334"/>
                  <a:pt x="12" y="337"/>
                </a:cubicBezTo>
                <a:cubicBezTo>
                  <a:pt x="18" y="339"/>
                  <a:pt x="285" y="395"/>
                  <a:pt x="346" y="410"/>
                </a:cubicBezTo>
                <a:cubicBezTo>
                  <a:pt x="369" y="416"/>
                  <a:pt x="368" y="403"/>
                  <a:pt x="368" y="395"/>
                </a:cubicBezTo>
                <a:cubicBezTo>
                  <a:pt x="368" y="395"/>
                  <a:pt x="368" y="93"/>
                  <a:pt x="368" y="82"/>
                </a:cubicBezTo>
                <a:cubicBezTo>
                  <a:pt x="368" y="73"/>
                  <a:pt x="361" y="66"/>
                  <a:pt x="358" y="65"/>
                </a:cubicBezTo>
                <a:close/>
              </a:path>
            </a:pathLst>
          </a:custGeom>
          <a:solidFill>
            <a:srgbClr val="FDC6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82" name="Freeform 10"/>
          <p:cNvSpPr>
            <a:spLocks/>
          </p:cNvSpPr>
          <p:nvPr/>
        </p:nvSpPr>
        <p:spPr bwMode="auto">
          <a:xfrm>
            <a:off x="2808655" y="4088003"/>
            <a:ext cx="134901" cy="166644"/>
          </a:xfrm>
          <a:custGeom>
            <a:avLst/>
            <a:gdLst>
              <a:gd name="T0" fmla="*/ 2147483646 w 346"/>
              <a:gd name="T1" fmla="*/ 2147483646 h 387"/>
              <a:gd name="T2" fmla="*/ 2147483646 w 346"/>
              <a:gd name="T3" fmla="*/ 2147483646 h 387"/>
              <a:gd name="T4" fmla="*/ 0 w 346"/>
              <a:gd name="T5" fmla="*/ 2147483646 h 387"/>
              <a:gd name="T6" fmla="*/ 0 w 346"/>
              <a:gd name="T7" fmla="*/ 2147483646 h 387"/>
              <a:gd name="T8" fmla="*/ 2147483646 w 346"/>
              <a:gd name="T9" fmla="*/ 2147483646 h 387"/>
              <a:gd name="T10" fmla="*/ 2147483646 w 346"/>
              <a:gd name="T11" fmla="*/ 2147483646 h 387"/>
              <a:gd name="T12" fmla="*/ 2147483646 w 346"/>
              <a:gd name="T13" fmla="*/ 2147483646 h 387"/>
              <a:gd name="T14" fmla="*/ 2147483646 w 346"/>
              <a:gd name="T15" fmla="*/ 2147483646 h 387"/>
              <a:gd name="T16" fmla="*/ 2147483646 w 346"/>
              <a:gd name="T17" fmla="*/ 2147483646 h 3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6" h="387">
                <a:moveTo>
                  <a:pt x="334" y="61"/>
                </a:moveTo>
                <a:cubicBezTo>
                  <a:pt x="148" y="28"/>
                  <a:pt x="27" y="5"/>
                  <a:pt x="12" y="2"/>
                </a:cubicBezTo>
                <a:cubicBezTo>
                  <a:pt x="0" y="0"/>
                  <a:pt x="0" y="9"/>
                  <a:pt x="0" y="9"/>
                </a:cubicBezTo>
                <a:cubicBezTo>
                  <a:pt x="0" y="9"/>
                  <a:pt x="0" y="270"/>
                  <a:pt x="0" y="290"/>
                </a:cubicBezTo>
                <a:cubicBezTo>
                  <a:pt x="0" y="309"/>
                  <a:pt x="3" y="310"/>
                  <a:pt x="11" y="313"/>
                </a:cubicBezTo>
                <a:cubicBezTo>
                  <a:pt x="16" y="315"/>
                  <a:pt x="268" y="369"/>
                  <a:pt x="325" y="382"/>
                </a:cubicBezTo>
                <a:cubicBezTo>
                  <a:pt x="346" y="387"/>
                  <a:pt x="341" y="373"/>
                  <a:pt x="343" y="368"/>
                </a:cubicBezTo>
                <a:cubicBezTo>
                  <a:pt x="343" y="368"/>
                  <a:pt x="342" y="87"/>
                  <a:pt x="342" y="76"/>
                </a:cubicBezTo>
                <a:cubicBezTo>
                  <a:pt x="342" y="68"/>
                  <a:pt x="341" y="62"/>
                  <a:pt x="334" y="61"/>
                </a:cubicBezTo>
                <a:close/>
              </a:path>
            </a:pathLst>
          </a:custGeom>
          <a:solidFill>
            <a:srgbClr val="F9A6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83" name="Freeform 11"/>
          <p:cNvSpPr>
            <a:spLocks noEditPoints="1"/>
          </p:cNvSpPr>
          <p:nvPr/>
        </p:nvSpPr>
        <p:spPr bwMode="auto">
          <a:xfrm>
            <a:off x="2808655" y="4088002"/>
            <a:ext cx="134901" cy="165057"/>
          </a:xfrm>
          <a:custGeom>
            <a:avLst/>
            <a:gdLst>
              <a:gd name="T0" fmla="*/ 2147483646 w 346"/>
              <a:gd name="T1" fmla="*/ 2147483646 h 385"/>
              <a:gd name="T2" fmla="*/ 0 w 346"/>
              <a:gd name="T3" fmla="*/ 2147483646 h 385"/>
              <a:gd name="T4" fmla="*/ 0 w 346"/>
              <a:gd name="T5" fmla="*/ 2147483646 h 385"/>
              <a:gd name="T6" fmla="*/ 2147483646 w 346"/>
              <a:gd name="T7" fmla="*/ 2147483646 h 385"/>
              <a:gd name="T8" fmla="*/ 2147483646 w 346"/>
              <a:gd name="T9" fmla="*/ 2147483646 h 385"/>
              <a:gd name="T10" fmla="*/ 2147483646 w 346"/>
              <a:gd name="T11" fmla="*/ 2147483646 h 385"/>
              <a:gd name="T12" fmla="*/ 2147483646 w 346"/>
              <a:gd name="T13" fmla="*/ 2147483646 h 385"/>
              <a:gd name="T14" fmla="*/ 2147483646 w 346"/>
              <a:gd name="T15" fmla="*/ 2147483646 h 385"/>
              <a:gd name="T16" fmla="*/ 2147483646 w 346"/>
              <a:gd name="T17" fmla="*/ 2147483646 h 385"/>
              <a:gd name="T18" fmla="*/ 2147483646 w 346"/>
              <a:gd name="T19" fmla="*/ 2147483646 h 385"/>
              <a:gd name="T20" fmla="*/ 2147483646 w 346"/>
              <a:gd name="T21" fmla="*/ 2147483646 h 385"/>
              <a:gd name="T22" fmla="*/ 2147483646 w 346"/>
              <a:gd name="T23" fmla="*/ 2147483646 h 385"/>
              <a:gd name="T24" fmla="*/ 2147483646 w 346"/>
              <a:gd name="T25" fmla="*/ 2147483646 h 385"/>
              <a:gd name="T26" fmla="*/ 2147483646 w 346"/>
              <a:gd name="T27" fmla="*/ 2147483646 h 385"/>
              <a:gd name="T28" fmla="*/ 2147483646 w 346"/>
              <a:gd name="T29" fmla="*/ 2147483646 h 385"/>
              <a:gd name="T30" fmla="*/ 2147483646 w 346"/>
              <a:gd name="T31" fmla="*/ 2147483646 h 385"/>
              <a:gd name="T32" fmla="*/ 2147483646 w 346"/>
              <a:gd name="T33" fmla="*/ 2147483646 h 385"/>
              <a:gd name="T34" fmla="*/ 2147483646 w 346"/>
              <a:gd name="T35" fmla="*/ 2147483646 h 385"/>
              <a:gd name="T36" fmla="*/ 2147483646 w 346"/>
              <a:gd name="T37" fmla="*/ 2147483646 h 385"/>
              <a:gd name="T38" fmla="*/ 2147483646 w 346"/>
              <a:gd name="T39" fmla="*/ 2147483646 h 385"/>
              <a:gd name="T40" fmla="*/ 2147483646 w 346"/>
              <a:gd name="T41" fmla="*/ 2147483646 h 385"/>
              <a:gd name="T42" fmla="*/ 2147483646 w 346"/>
              <a:gd name="T43" fmla="*/ 2147483646 h 385"/>
              <a:gd name="T44" fmla="*/ 2147483646 w 346"/>
              <a:gd name="T45" fmla="*/ 2147483646 h 385"/>
              <a:gd name="T46" fmla="*/ 2147483646 w 346"/>
              <a:gd name="T47" fmla="*/ 2147483646 h 385"/>
              <a:gd name="T48" fmla="*/ 2147483646 w 346"/>
              <a:gd name="T49" fmla="*/ 2147483646 h 38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6" h="385">
                <a:moveTo>
                  <a:pt x="3" y="2"/>
                </a:moveTo>
                <a:cubicBezTo>
                  <a:pt x="0" y="5"/>
                  <a:pt x="0" y="9"/>
                  <a:pt x="0" y="9"/>
                </a:cubicBezTo>
                <a:cubicBezTo>
                  <a:pt x="0" y="9"/>
                  <a:pt x="0" y="290"/>
                  <a:pt x="0" y="290"/>
                </a:cubicBezTo>
                <a:cubicBezTo>
                  <a:pt x="0" y="309"/>
                  <a:pt x="2" y="311"/>
                  <a:pt x="12" y="314"/>
                </a:cubicBezTo>
                <a:cubicBezTo>
                  <a:pt x="14" y="315"/>
                  <a:pt x="57" y="324"/>
                  <a:pt x="127" y="340"/>
                </a:cubicBezTo>
                <a:cubicBezTo>
                  <a:pt x="326" y="383"/>
                  <a:pt x="326" y="383"/>
                  <a:pt x="326" y="383"/>
                </a:cubicBezTo>
                <a:cubicBezTo>
                  <a:pt x="329" y="384"/>
                  <a:pt x="336" y="385"/>
                  <a:pt x="340" y="383"/>
                </a:cubicBezTo>
                <a:cubicBezTo>
                  <a:pt x="346" y="379"/>
                  <a:pt x="345" y="369"/>
                  <a:pt x="345" y="368"/>
                </a:cubicBezTo>
                <a:cubicBezTo>
                  <a:pt x="345" y="368"/>
                  <a:pt x="345" y="76"/>
                  <a:pt x="345" y="76"/>
                </a:cubicBezTo>
                <a:cubicBezTo>
                  <a:pt x="345" y="68"/>
                  <a:pt x="344" y="61"/>
                  <a:pt x="335" y="59"/>
                </a:cubicBezTo>
                <a:cubicBezTo>
                  <a:pt x="335" y="59"/>
                  <a:pt x="335" y="59"/>
                  <a:pt x="335" y="59"/>
                </a:cubicBezTo>
                <a:cubicBezTo>
                  <a:pt x="13" y="1"/>
                  <a:pt x="13" y="1"/>
                  <a:pt x="13" y="1"/>
                </a:cubicBezTo>
                <a:cubicBezTo>
                  <a:pt x="9" y="0"/>
                  <a:pt x="5" y="1"/>
                  <a:pt x="3" y="2"/>
                </a:cubicBezTo>
                <a:close/>
                <a:moveTo>
                  <a:pt x="326" y="381"/>
                </a:moveTo>
                <a:cubicBezTo>
                  <a:pt x="326" y="381"/>
                  <a:pt x="127" y="337"/>
                  <a:pt x="127" y="337"/>
                </a:cubicBezTo>
                <a:cubicBezTo>
                  <a:pt x="67" y="324"/>
                  <a:pt x="15" y="313"/>
                  <a:pt x="13" y="312"/>
                </a:cubicBezTo>
                <a:cubicBezTo>
                  <a:pt x="4" y="309"/>
                  <a:pt x="2" y="308"/>
                  <a:pt x="2" y="290"/>
                </a:cubicBezTo>
                <a:cubicBezTo>
                  <a:pt x="2" y="9"/>
                  <a:pt x="2" y="9"/>
                  <a:pt x="2" y="9"/>
                </a:cubicBezTo>
                <a:cubicBezTo>
                  <a:pt x="2" y="9"/>
                  <a:pt x="2" y="6"/>
                  <a:pt x="5" y="5"/>
                </a:cubicBezTo>
                <a:cubicBezTo>
                  <a:pt x="6" y="3"/>
                  <a:pt x="9" y="3"/>
                  <a:pt x="12" y="3"/>
                </a:cubicBezTo>
                <a:cubicBezTo>
                  <a:pt x="335" y="62"/>
                  <a:pt x="335" y="62"/>
                  <a:pt x="335" y="62"/>
                </a:cubicBezTo>
                <a:cubicBezTo>
                  <a:pt x="340" y="63"/>
                  <a:pt x="342" y="68"/>
                  <a:pt x="342" y="76"/>
                </a:cubicBezTo>
                <a:cubicBezTo>
                  <a:pt x="342" y="368"/>
                  <a:pt x="342" y="368"/>
                  <a:pt x="342" y="368"/>
                </a:cubicBezTo>
                <a:cubicBezTo>
                  <a:pt x="342" y="368"/>
                  <a:pt x="343" y="377"/>
                  <a:pt x="338" y="380"/>
                </a:cubicBezTo>
                <a:cubicBezTo>
                  <a:pt x="336" y="382"/>
                  <a:pt x="329" y="381"/>
                  <a:pt x="326" y="381"/>
                </a:cubicBezTo>
                <a:close/>
              </a:path>
            </a:pathLst>
          </a:custGeom>
          <a:solidFill>
            <a:srgbClr val="B561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84" name="Freeform 12"/>
          <p:cNvSpPr>
            <a:spLocks/>
          </p:cNvSpPr>
          <p:nvPr/>
        </p:nvSpPr>
        <p:spPr bwMode="auto">
          <a:xfrm>
            <a:off x="2854679" y="4130853"/>
            <a:ext cx="44439" cy="20632"/>
          </a:xfrm>
          <a:custGeom>
            <a:avLst/>
            <a:gdLst>
              <a:gd name="T0" fmla="*/ 2147483646 w 116"/>
              <a:gd name="T1" fmla="*/ 2147483646 h 47"/>
              <a:gd name="T2" fmla="*/ 2147483646 w 116"/>
              <a:gd name="T3" fmla="*/ 2147483646 h 47"/>
              <a:gd name="T4" fmla="*/ 2147483646 w 116"/>
              <a:gd name="T5" fmla="*/ 2147483646 h 47"/>
              <a:gd name="T6" fmla="*/ 2147483646 w 116"/>
              <a:gd name="T7" fmla="*/ 2147483646 h 47"/>
              <a:gd name="T8" fmla="*/ 2147483646 w 116"/>
              <a:gd name="T9" fmla="*/ 0 h 47"/>
              <a:gd name="T10" fmla="*/ 2147483646 w 116"/>
              <a:gd name="T11" fmla="*/ 2147483646 h 47"/>
              <a:gd name="T12" fmla="*/ 2147483646 w 116"/>
              <a:gd name="T13" fmla="*/ 2147483646 h 47"/>
              <a:gd name="T14" fmla="*/ 2147483646 w 116"/>
              <a:gd name="T15" fmla="*/ 2147483646 h 47"/>
              <a:gd name="T16" fmla="*/ 2147483646 w 116"/>
              <a:gd name="T17" fmla="*/ 2147483646 h 47"/>
              <a:gd name="T18" fmla="*/ 2147483646 w 116"/>
              <a:gd name="T19" fmla="*/ 2147483646 h 47"/>
              <a:gd name="T20" fmla="*/ 2147483646 w 116"/>
              <a:gd name="T21" fmla="*/ 2147483646 h 47"/>
              <a:gd name="T22" fmla="*/ 2147483646 w 116"/>
              <a:gd name="T23" fmla="*/ 2147483646 h 47"/>
              <a:gd name="T24" fmla="*/ 2147483646 w 116"/>
              <a:gd name="T25" fmla="*/ 2147483646 h 47"/>
              <a:gd name="T26" fmla="*/ 2147483646 w 116"/>
              <a:gd name="T27" fmla="*/ 2147483646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6" h="47">
                <a:moveTo>
                  <a:pt x="84" y="6"/>
                </a:moveTo>
                <a:cubicBezTo>
                  <a:pt x="84" y="7"/>
                  <a:pt x="84" y="17"/>
                  <a:pt x="83" y="17"/>
                </a:cubicBezTo>
                <a:cubicBezTo>
                  <a:pt x="80" y="16"/>
                  <a:pt x="76" y="15"/>
                  <a:pt x="73" y="15"/>
                </a:cubicBezTo>
                <a:cubicBezTo>
                  <a:pt x="59" y="12"/>
                  <a:pt x="44" y="9"/>
                  <a:pt x="30" y="6"/>
                </a:cubicBezTo>
                <a:cubicBezTo>
                  <a:pt x="20" y="4"/>
                  <a:pt x="11" y="2"/>
                  <a:pt x="1" y="0"/>
                </a:cubicBezTo>
                <a:cubicBezTo>
                  <a:pt x="0" y="0"/>
                  <a:pt x="1" y="11"/>
                  <a:pt x="1" y="12"/>
                </a:cubicBezTo>
                <a:cubicBezTo>
                  <a:pt x="1" y="14"/>
                  <a:pt x="1" y="17"/>
                  <a:pt x="1" y="19"/>
                </a:cubicBezTo>
                <a:cubicBezTo>
                  <a:pt x="1" y="19"/>
                  <a:pt x="2" y="19"/>
                  <a:pt x="2" y="19"/>
                </a:cubicBezTo>
                <a:cubicBezTo>
                  <a:pt x="20" y="23"/>
                  <a:pt x="38" y="26"/>
                  <a:pt x="56" y="30"/>
                </a:cubicBezTo>
                <a:cubicBezTo>
                  <a:pt x="64" y="32"/>
                  <a:pt x="72" y="33"/>
                  <a:pt x="80" y="35"/>
                </a:cubicBezTo>
                <a:cubicBezTo>
                  <a:pt x="80" y="35"/>
                  <a:pt x="84" y="36"/>
                  <a:pt x="84" y="36"/>
                </a:cubicBezTo>
                <a:cubicBezTo>
                  <a:pt x="84" y="39"/>
                  <a:pt x="84" y="43"/>
                  <a:pt x="84" y="47"/>
                </a:cubicBezTo>
                <a:cubicBezTo>
                  <a:pt x="94" y="42"/>
                  <a:pt x="105" y="37"/>
                  <a:pt x="116" y="32"/>
                </a:cubicBezTo>
                <a:cubicBezTo>
                  <a:pt x="105" y="23"/>
                  <a:pt x="94" y="15"/>
                  <a:pt x="84" y="6"/>
                </a:cubicBezTo>
              </a:path>
            </a:pathLst>
          </a:custGeom>
          <a:solidFill>
            <a:srgbClr val="712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85" name="Freeform 13"/>
          <p:cNvSpPr>
            <a:spLocks/>
          </p:cNvSpPr>
          <p:nvPr/>
        </p:nvSpPr>
        <p:spPr bwMode="auto">
          <a:xfrm>
            <a:off x="2854679" y="4161008"/>
            <a:ext cx="44439" cy="20632"/>
          </a:xfrm>
          <a:custGeom>
            <a:avLst/>
            <a:gdLst>
              <a:gd name="T0" fmla="*/ 2147483646 w 116"/>
              <a:gd name="T1" fmla="*/ 2147483646 h 47"/>
              <a:gd name="T2" fmla="*/ 2147483646 w 116"/>
              <a:gd name="T3" fmla="*/ 2147483646 h 47"/>
              <a:gd name="T4" fmla="*/ 2147483646 w 116"/>
              <a:gd name="T5" fmla="*/ 2147483646 h 47"/>
              <a:gd name="T6" fmla="*/ 2147483646 w 116"/>
              <a:gd name="T7" fmla="*/ 2147483646 h 47"/>
              <a:gd name="T8" fmla="*/ 2147483646 w 116"/>
              <a:gd name="T9" fmla="*/ 0 h 47"/>
              <a:gd name="T10" fmla="*/ 2147483646 w 116"/>
              <a:gd name="T11" fmla="*/ 2147483646 h 47"/>
              <a:gd name="T12" fmla="*/ 2147483646 w 116"/>
              <a:gd name="T13" fmla="*/ 2147483646 h 47"/>
              <a:gd name="T14" fmla="*/ 2147483646 w 116"/>
              <a:gd name="T15" fmla="*/ 2147483646 h 47"/>
              <a:gd name="T16" fmla="*/ 2147483646 w 116"/>
              <a:gd name="T17" fmla="*/ 2147483646 h 47"/>
              <a:gd name="T18" fmla="*/ 2147483646 w 116"/>
              <a:gd name="T19" fmla="*/ 2147483646 h 47"/>
              <a:gd name="T20" fmla="*/ 2147483646 w 116"/>
              <a:gd name="T21" fmla="*/ 2147483646 h 47"/>
              <a:gd name="T22" fmla="*/ 2147483646 w 116"/>
              <a:gd name="T23" fmla="*/ 2147483646 h 47"/>
              <a:gd name="T24" fmla="*/ 2147483646 w 116"/>
              <a:gd name="T25" fmla="*/ 2147483646 h 47"/>
              <a:gd name="T26" fmla="*/ 2147483646 w 116"/>
              <a:gd name="T27" fmla="*/ 2147483646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6" h="47">
                <a:moveTo>
                  <a:pt x="84" y="6"/>
                </a:moveTo>
                <a:cubicBezTo>
                  <a:pt x="84" y="8"/>
                  <a:pt x="84" y="17"/>
                  <a:pt x="83" y="17"/>
                </a:cubicBezTo>
                <a:cubicBezTo>
                  <a:pt x="80" y="16"/>
                  <a:pt x="76" y="15"/>
                  <a:pt x="73" y="15"/>
                </a:cubicBezTo>
                <a:cubicBezTo>
                  <a:pt x="59" y="12"/>
                  <a:pt x="44" y="9"/>
                  <a:pt x="30" y="6"/>
                </a:cubicBezTo>
                <a:cubicBezTo>
                  <a:pt x="20" y="4"/>
                  <a:pt x="11" y="2"/>
                  <a:pt x="1" y="0"/>
                </a:cubicBezTo>
                <a:cubicBezTo>
                  <a:pt x="0" y="0"/>
                  <a:pt x="1" y="11"/>
                  <a:pt x="1" y="12"/>
                </a:cubicBezTo>
                <a:cubicBezTo>
                  <a:pt x="1" y="15"/>
                  <a:pt x="1" y="17"/>
                  <a:pt x="1" y="19"/>
                </a:cubicBezTo>
                <a:cubicBezTo>
                  <a:pt x="1" y="19"/>
                  <a:pt x="2" y="19"/>
                  <a:pt x="2" y="19"/>
                </a:cubicBezTo>
                <a:cubicBezTo>
                  <a:pt x="20" y="23"/>
                  <a:pt x="38" y="26"/>
                  <a:pt x="56" y="30"/>
                </a:cubicBezTo>
                <a:cubicBezTo>
                  <a:pt x="64" y="32"/>
                  <a:pt x="72" y="33"/>
                  <a:pt x="80" y="35"/>
                </a:cubicBezTo>
                <a:cubicBezTo>
                  <a:pt x="80" y="35"/>
                  <a:pt x="84" y="36"/>
                  <a:pt x="84" y="36"/>
                </a:cubicBezTo>
                <a:cubicBezTo>
                  <a:pt x="84" y="40"/>
                  <a:pt x="84" y="43"/>
                  <a:pt x="84" y="47"/>
                </a:cubicBezTo>
                <a:cubicBezTo>
                  <a:pt x="94" y="42"/>
                  <a:pt x="105" y="37"/>
                  <a:pt x="116" y="32"/>
                </a:cubicBezTo>
                <a:cubicBezTo>
                  <a:pt x="105" y="23"/>
                  <a:pt x="94" y="15"/>
                  <a:pt x="84" y="6"/>
                </a:cubicBezTo>
              </a:path>
            </a:pathLst>
          </a:custGeom>
          <a:solidFill>
            <a:srgbClr val="712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86" name="Freeform 14"/>
          <p:cNvSpPr>
            <a:spLocks/>
          </p:cNvSpPr>
          <p:nvPr/>
        </p:nvSpPr>
        <p:spPr bwMode="auto">
          <a:xfrm>
            <a:off x="2854679" y="4192751"/>
            <a:ext cx="44439" cy="20632"/>
          </a:xfrm>
          <a:custGeom>
            <a:avLst/>
            <a:gdLst>
              <a:gd name="T0" fmla="*/ 2147483646 w 116"/>
              <a:gd name="T1" fmla="*/ 2147483646 h 47"/>
              <a:gd name="T2" fmla="*/ 2147483646 w 116"/>
              <a:gd name="T3" fmla="*/ 2147483646 h 47"/>
              <a:gd name="T4" fmla="*/ 2147483646 w 116"/>
              <a:gd name="T5" fmla="*/ 2147483646 h 47"/>
              <a:gd name="T6" fmla="*/ 2147483646 w 116"/>
              <a:gd name="T7" fmla="*/ 2147483646 h 47"/>
              <a:gd name="T8" fmla="*/ 2147483646 w 116"/>
              <a:gd name="T9" fmla="*/ 0 h 47"/>
              <a:gd name="T10" fmla="*/ 2147483646 w 116"/>
              <a:gd name="T11" fmla="*/ 2147483646 h 47"/>
              <a:gd name="T12" fmla="*/ 2147483646 w 116"/>
              <a:gd name="T13" fmla="*/ 2147483646 h 47"/>
              <a:gd name="T14" fmla="*/ 2147483646 w 116"/>
              <a:gd name="T15" fmla="*/ 2147483646 h 47"/>
              <a:gd name="T16" fmla="*/ 2147483646 w 116"/>
              <a:gd name="T17" fmla="*/ 2147483646 h 47"/>
              <a:gd name="T18" fmla="*/ 2147483646 w 116"/>
              <a:gd name="T19" fmla="*/ 2147483646 h 47"/>
              <a:gd name="T20" fmla="*/ 2147483646 w 116"/>
              <a:gd name="T21" fmla="*/ 2147483646 h 47"/>
              <a:gd name="T22" fmla="*/ 2147483646 w 116"/>
              <a:gd name="T23" fmla="*/ 2147483646 h 47"/>
              <a:gd name="T24" fmla="*/ 2147483646 w 116"/>
              <a:gd name="T25" fmla="*/ 2147483646 h 47"/>
              <a:gd name="T26" fmla="*/ 2147483646 w 116"/>
              <a:gd name="T27" fmla="*/ 2147483646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6" h="47">
                <a:moveTo>
                  <a:pt x="84" y="6"/>
                </a:moveTo>
                <a:cubicBezTo>
                  <a:pt x="84" y="8"/>
                  <a:pt x="84" y="17"/>
                  <a:pt x="83" y="17"/>
                </a:cubicBezTo>
                <a:cubicBezTo>
                  <a:pt x="80" y="16"/>
                  <a:pt x="76" y="16"/>
                  <a:pt x="73" y="15"/>
                </a:cubicBezTo>
                <a:cubicBezTo>
                  <a:pt x="59" y="12"/>
                  <a:pt x="44" y="9"/>
                  <a:pt x="30" y="6"/>
                </a:cubicBezTo>
                <a:cubicBezTo>
                  <a:pt x="20" y="4"/>
                  <a:pt x="11" y="2"/>
                  <a:pt x="1" y="0"/>
                </a:cubicBezTo>
                <a:cubicBezTo>
                  <a:pt x="0" y="0"/>
                  <a:pt x="1" y="11"/>
                  <a:pt x="1" y="13"/>
                </a:cubicBezTo>
                <a:cubicBezTo>
                  <a:pt x="1" y="15"/>
                  <a:pt x="1" y="17"/>
                  <a:pt x="1" y="19"/>
                </a:cubicBezTo>
                <a:cubicBezTo>
                  <a:pt x="1" y="19"/>
                  <a:pt x="2" y="19"/>
                  <a:pt x="2" y="19"/>
                </a:cubicBezTo>
                <a:cubicBezTo>
                  <a:pt x="20" y="23"/>
                  <a:pt x="38" y="27"/>
                  <a:pt x="56" y="30"/>
                </a:cubicBezTo>
                <a:cubicBezTo>
                  <a:pt x="64" y="32"/>
                  <a:pt x="72" y="34"/>
                  <a:pt x="80" y="35"/>
                </a:cubicBezTo>
                <a:cubicBezTo>
                  <a:pt x="80" y="35"/>
                  <a:pt x="84" y="36"/>
                  <a:pt x="84" y="36"/>
                </a:cubicBezTo>
                <a:cubicBezTo>
                  <a:pt x="84" y="40"/>
                  <a:pt x="84" y="43"/>
                  <a:pt x="84" y="47"/>
                </a:cubicBezTo>
                <a:cubicBezTo>
                  <a:pt x="94" y="42"/>
                  <a:pt x="105" y="37"/>
                  <a:pt x="116" y="32"/>
                </a:cubicBezTo>
                <a:cubicBezTo>
                  <a:pt x="105" y="24"/>
                  <a:pt x="94" y="15"/>
                  <a:pt x="84" y="6"/>
                </a:cubicBezTo>
              </a:path>
            </a:pathLst>
          </a:custGeom>
          <a:solidFill>
            <a:srgbClr val="712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87" name="Freeform 15"/>
          <p:cNvSpPr>
            <a:spLocks/>
          </p:cNvSpPr>
          <p:nvPr/>
        </p:nvSpPr>
        <p:spPr bwMode="auto">
          <a:xfrm>
            <a:off x="2907053" y="4126094"/>
            <a:ext cx="22219" cy="109508"/>
          </a:xfrm>
          <a:custGeom>
            <a:avLst/>
            <a:gdLst>
              <a:gd name="T0" fmla="*/ 2147483646 w 52"/>
              <a:gd name="T1" fmla="*/ 2147483646 h 253"/>
              <a:gd name="T2" fmla="*/ 0 w 52"/>
              <a:gd name="T3" fmla="*/ 0 h 253"/>
              <a:gd name="T4" fmla="*/ 0 w 52"/>
              <a:gd name="T5" fmla="*/ 2147483646 h 253"/>
              <a:gd name="T6" fmla="*/ 0 w 52"/>
              <a:gd name="T7" fmla="*/ 2147483646 h 253"/>
              <a:gd name="T8" fmla="*/ 2147483646 w 52"/>
              <a:gd name="T9" fmla="*/ 2147483646 h 253"/>
              <a:gd name="T10" fmla="*/ 2147483646 w 52"/>
              <a:gd name="T11" fmla="*/ 2147483646 h 253"/>
              <a:gd name="T12" fmla="*/ 2147483646 w 52"/>
              <a:gd name="T13" fmla="*/ 2147483646 h 253"/>
              <a:gd name="T14" fmla="*/ 2147483646 w 52"/>
              <a:gd name="T15" fmla="*/ 2147483646 h 2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253">
                <a:moveTo>
                  <a:pt x="52" y="62"/>
                </a:moveTo>
                <a:cubicBezTo>
                  <a:pt x="35" y="41"/>
                  <a:pt x="17" y="20"/>
                  <a:pt x="0" y="0"/>
                </a:cubicBezTo>
                <a:cubicBezTo>
                  <a:pt x="0" y="35"/>
                  <a:pt x="0" y="71"/>
                  <a:pt x="0" y="106"/>
                </a:cubicBezTo>
                <a:cubicBezTo>
                  <a:pt x="0" y="157"/>
                  <a:pt x="0" y="247"/>
                  <a:pt x="0" y="253"/>
                </a:cubicBezTo>
                <a:cubicBezTo>
                  <a:pt x="18" y="246"/>
                  <a:pt x="39" y="237"/>
                  <a:pt x="52" y="231"/>
                </a:cubicBezTo>
                <a:cubicBezTo>
                  <a:pt x="52" y="224"/>
                  <a:pt x="52" y="216"/>
                  <a:pt x="52" y="209"/>
                </a:cubicBezTo>
                <a:cubicBezTo>
                  <a:pt x="52" y="163"/>
                  <a:pt x="52" y="110"/>
                  <a:pt x="52" y="63"/>
                </a:cubicBezTo>
                <a:cubicBezTo>
                  <a:pt x="52" y="63"/>
                  <a:pt x="52" y="62"/>
                  <a:pt x="52" y="62"/>
                </a:cubicBezTo>
              </a:path>
            </a:pathLst>
          </a:custGeom>
          <a:solidFill>
            <a:srgbClr val="712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88" name="Freeform 16"/>
          <p:cNvSpPr>
            <a:spLocks/>
          </p:cNvSpPr>
          <p:nvPr/>
        </p:nvSpPr>
        <p:spPr bwMode="auto">
          <a:xfrm>
            <a:off x="2824524" y="4111809"/>
            <a:ext cx="19045" cy="107921"/>
          </a:xfrm>
          <a:custGeom>
            <a:avLst/>
            <a:gdLst>
              <a:gd name="T0" fmla="*/ 0 w 47"/>
              <a:gd name="T1" fmla="*/ 2147483646 h 254"/>
              <a:gd name="T2" fmla="*/ 2147483646 w 47"/>
              <a:gd name="T3" fmla="*/ 0 h 254"/>
              <a:gd name="T4" fmla="*/ 2147483646 w 47"/>
              <a:gd name="T5" fmla="*/ 2147483646 h 254"/>
              <a:gd name="T6" fmla="*/ 2147483646 w 47"/>
              <a:gd name="T7" fmla="*/ 2147483646 h 254"/>
              <a:gd name="T8" fmla="*/ 0 w 47"/>
              <a:gd name="T9" fmla="*/ 2147483646 h 254"/>
              <a:gd name="T10" fmla="*/ 0 w 47"/>
              <a:gd name="T11" fmla="*/ 2147483646 h 2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254">
                <a:moveTo>
                  <a:pt x="0" y="24"/>
                </a:moveTo>
                <a:cubicBezTo>
                  <a:pt x="18" y="15"/>
                  <a:pt x="31" y="8"/>
                  <a:pt x="47" y="0"/>
                </a:cubicBezTo>
                <a:cubicBezTo>
                  <a:pt x="47" y="36"/>
                  <a:pt x="47" y="72"/>
                  <a:pt x="47" y="107"/>
                </a:cubicBezTo>
                <a:cubicBezTo>
                  <a:pt x="47" y="158"/>
                  <a:pt x="47" y="248"/>
                  <a:pt x="47" y="254"/>
                </a:cubicBezTo>
                <a:cubicBezTo>
                  <a:pt x="32" y="235"/>
                  <a:pt x="14" y="215"/>
                  <a:pt x="0" y="199"/>
                </a:cubicBezTo>
                <a:cubicBezTo>
                  <a:pt x="0" y="192"/>
                  <a:pt x="0" y="24"/>
                  <a:pt x="0" y="24"/>
                </a:cubicBezTo>
                <a:close/>
              </a:path>
            </a:pathLst>
          </a:custGeom>
          <a:solidFill>
            <a:srgbClr val="712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89" name="Freeform 19"/>
          <p:cNvSpPr>
            <a:spLocks/>
          </p:cNvSpPr>
          <p:nvPr/>
        </p:nvSpPr>
        <p:spPr bwMode="auto">
          <a:xfrm>
            <a:off x="2851506" y="4189576"/>
            <a:ext cx="42852" cy="19045"/>
          </a:xfrm>
          <a:custGeom>
            <a:avLst/>
            <a:gdLst>
              <a:gd name="T0" fmla="*/ 2147483646 w 116"/>
              <a:gd name="T1" fmla="*/ 2147483646 h 47"/>
              <a:gd name="T2" fmla="*/ 2147483646 w 116"/>
              <a:gd name="T3" fmla="*/ 2147483646 h 47"/>
              <a:gd name="T4" fmla="*/ 2147483646 w 116"/>
              <a:gd name="T5" fmla="*/ 2147483646 h 47"/>
              <a:gd name="T6" fmla="*/ 2147483646 w 116"/>
              <a:gd name="T7" fmla="*/ 2147483646 h 47"/>
              <a:gd name="T8" fmla="*/ 2147483646 w 116"/>
              <a:gd name="T9" fmla="*/ 2147483646 h 47"/>
              <a:gd name="T10" fmla="*/ 2147483646 w 116"/>
              <a:gd name="T11" fmla="*/ 2147483646 h 47"/>
              <a:gd name="T12" fmla="*/ 2147483646 w 116"/>
              <a:gd name="T13" fmla="*/ 2147483646 h 47"/>
              <a:gd name="T14" fmla="*/ 2147483646 w 116"/>
              <a:gd name="T15" fmla="*/ 2147483646 h 47"/>
              <a:gd name="T16" fmla="*/ 2147483646 w 116"/>
              <a:gd name="T17" fmla="*/ 2147483646 h 47"/>
              <a:gd name="T18" fmla="*/ 2147483646 w 116"/>
              <a:gd name="T19" fmla="*/ 2147483646 h 47"/>
              <a:gd name="T20" fmla="*/ 2147483646 w 116"/>
              <a:gd name="T21" fmla="*/ 2147483646 h 47"/>
              <a:gd name="T22" fmla="*/ 2147483646 w 116"/>
              <a:gd name="T23" fmla="*/ 2147483646 h 47"/>
              <a:gd name="T24" fmla="*/ 2147483646 w 116"/>
              <a:gd name="T25" fmla="*/ 2147483646 h 47"/>
              <a:gd name="T26" fmla="*/ 2147483646 w 116"/>
              <a:gd name="T27" fmla="*/ 2147483646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6" h="47">
                <a:moveTo>
                  <a:pt x="84" y="6"/>
                </a:moveTo>
                <a:cubicBezTo>
                  <a:pt x="84" y="8"/>
                  <a:pt x="84" y="18"/>
                  <a:pt x="83" y="17"/>
                </a:cubicBezTo>
                <a:cubicBezTo>
                  <a:pt x="80" y="17"/>
                  <a:pt x="76" y="16"/>
                  <a:pt x="73" y="15"/>
                </a:cubicBezTo>
                <a:cubicBezTo>
                  <a:pt x="59" y="12"/>
                  <a:pt x="45" y="9"/>
                  <a:pt x="31" y="7"/>
                </a:cubicBezTo>
                <a:cubicBezTo>
                  <a:pt x="21" y="5"/>
                  <a:pt x="11" y="3"/>
                  <a:pt x="1" y="1"/>
                </a:cubicBezTo>
                <a:cubicBezTo>
                  <a:pt x="0" y="0"/>
                  <a:pt x="1" y="12"/>
                  <a:pt x="1" y="13"/>
                </a:cubicBezTo>
                <a:cubicBezTo>
                  <a:pt x="1" y="15"/>
                  <a:pt x="1" y="17"/>
                  <a:pt x="1" y="19"/>
                </a:cubicBezTo>
                <a:cubicBezTo>
                  <a:pt x="1" y="19"/>
                  <a:pt x="2" y="20"/>
                  <a:pt x="3" y="20"/>
                </a:cubicBezTo>
                <a:cubicBezTo>
                  <a:pt x="20" y="23"/>
                  <a:pt x="38" y="27"/>
                  <a:pt x="56" y="31"/>
                </a:cubicBezTo>
                <a:cubicBezTo>
                  <a:pt x="64" y="32"/>
                  <a:pt x="72" y="34"/>
                  <a:pt x="80" y="36"/>
                </a:cubicBezTo>
                <a:cubicBezTo>
                  <a:pt x="81" y="36"/>
                  <a:pt x="84" y="36"/>
                  <a:pt x="84" y="36"/>
                </a:cubicBezTo>
                <a:cubicBezTo>
                  <a:pt x="84" y="40"/>
                  <a:pt x="84" y="44"/>
                  <a:pt x="84" y="47"/>
                </a:cubicBezTo>
                <a:cubicBezTo>
                  <a:pt x="95" y="42"/>
                  <a:pt x="105" y="37"/>
                  <a:pt x="116" y="33"/>
                </a:cubicBezTo>
                <a:cubicBezTo>
                  <a:pt x="105" y="24"/>
                  <a:pt x="95" y="15"/>
                  <a:pt x="8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90" name="Freeform 21"/>
          <p:cNvSpPr>
            <a:spLocks/>
          </p:cNvSpPr>
          <p:nvPr/>
        </p:nvSpPr>
        <p:spPr bwMode="auto">
          <a:xfrm>
            <a:off x="2822938" y="4108634"/>
            <a:ext cx="15871" cy="109509"/>
          </a:xfrm>
          <a:custGeom>
            <a:avLst/>
            <a:gdLst>
              <a:gd name="T0" fmla="*/ 0 w 46"/>
              <a:gd name="T1" fmla="*/ 2147483646 h 253"/>
              <a:gd name="T2" fmla="*/ 2147483646 w 46"/>
              <a:gd name="T3" fmla="*/ 0 h 253"/>
              <a:gd name="T4" fmla="*/ 2147483646 w 46"/>
              <a:gd name="T5" fmla="*/ 2147483646 h 253"/>
              <a:gd name="T6" fmla="*/ 2147483646 w 46"/>
              <a:gd name="T7" fmla="*/ 2147483646 h 253"/>
              <a:gd name="T8" fmla="*/ 0 w 46"/>
              <a:gd name="T9" fmla="*/ 2147483646 h 253"/>
              <a:gd name="T10" fmla="*/ 0 w 46"/>
              <a:gd name="T11" fmla="*/ 2147483646 h 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253">
                <a:moveTo>
                  <a:pt x="0" y="23"/>
                </a:moveTo>
                <a:cubicBezTo>
                  <a:pt x="17" y="14"/>
                  <a:pt x="30" y="7"/>
                  <a:pt x="46" y="0"/>
                </a:cubicBezTo>
                <a:cubicBezTo>
                  <a:pt x="46" y="35"/>
                  <a:pt x="46" y="71"/>
                  <a:pt x="46" y="106"/>
                </a:cubicBezTo>
                <a:cubicBezTo>
                  <a:pt x="46" y="157"/>
                  <a:pt x="46" y="247"/>
                  <a:pt x="46" y="253"/>
                </a:cubicBezTo>
                <a:cubicBezTo>
                  <a:pt x="31" y="235"/>
                  <a:pt x="13" y="215"/>
                  <a:pt x="0" y="198"/>
                </a:cubicBezTo>
                <a:cubicBezTo>
                  <a:pt x="0" y="191"/>
                  <a:pt x="0" y="23"/>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91" name="Freeform 6"/>
          <p:cNvSpPr>
            <a:spLocks/>
          </p:cNvSpPr>
          <p:nvPr/>
        </p:nvSpPr>
        <p:spPr bwMode="auto">
          <a:xfrm>
            <a:off x="4221162" y="4054673"/>
            <a:ext cx="53961" cy="184103"/>
          </a:xfrm>
          <a:custGeom>
            <a:avLst/>
            <a:gdLst>
              <a:gd name="T0" fmla="*/ 2147483646 w 141"/>
              <a:gd name="T1" fmla="*/ 2147483646 h 430"/>
              <a:gd name="T2" fmla="*/ 2147483646 w 141"/>
              <a:gd name="T3" fmla="*/ 2147483646 h 430"/>
              <a:gd name="T4" fmla="*/ 0 w 141"/>
              <a:gd name="T5" fmla="*/ 2147483646 h 430"/>
              <a:gd name="T6" fmla="*/ 2147483646 w 141"/>
              <a:gd name="T7" fmla="*/ 2147483646 h 430"/>
              <a:gd name="T8" fmla="*/ 2147483646 w 141"/>
              <a:gd name="T9" fmla="*/ 2147483646 h 430"/>
              <a:gd name="T10" fmla="*/ 2147483646 w 141"/>
              <a:gd name="T11" fmla="*/ 2147483646 h 430"/>
              <a:gd name="T12" fmla="*/ 2147483646 w 141"/>
              <a:gd name="T13" fmla="*/ 2147483646 h 430"/>
              <a:gd name="T14" fmla="*/ 2147483646 w 141"/>
              <a:gd name="T15" fmla="*/ 2147483646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1" h="430">
                <a:moveTo>
                  <a:pt x="139" y="11"/>
                </a:moveTo>
                <a:cubicBezTo>
                  <a:pt x="133" y="0"/>
                  <a:pt x="10" y="77"/>
                  <a:pt x="10" y="77"/>
                </a:cubicBezTo>
                <a:cubicBezTo>
                  <a:pt x="0" y="423"/>
                  <a:pt x="0" y="423"/>
                  <a:pt x="0" y="423"/>
                </a:cubicBezTo>
                <a:cubicBezTo>
                  <a:pt x="0" y="423"/>
                  <a:pt x="2" y="430"/>
                  <a:pt x="19" y="415"/>
                </a:cubicBezTo>
                <a:cubicBezTo>
                  <a:pt x="33" y="402"/>
                  <a:pt x="127" y="341"/>
                  <a:pt x="134" y="333"/>
                </a:cubicBezTo>
                <a:cubicBezTo>
                  <a:pt x="140" y="326"/>
                  <a:pt x="141" y="327"/>
                  <a:pt x="141" y="312"/>
                </a:cubicBezTo>
                <a:cubicBezTo>
                  <a:pt x="141" y="30"/>
                  <a:pt x="141" y="30"/>
                  <a:pt x="141" y="30"/>
                </a:cubicBezTo>
                <a:cubicBezTo>
                  <a:pt x="141" y="12"/>
                  <a:pt x="140" y="12"/>
                  <a:pt x="139" y="11"/>
                </a:cubicBezTo>
                <a:close/>
              </a:path>
            </a:pathLst>
          </a:custGeom>
          <a:solidFill>
            <a:srgbClr val="DF8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92" name="Freeform 8"/>
          <p:cNvSpPr>
            <a:spLocks/>
          </p:cNvSpPr>
          <p:nvPr/>
        </p:nvSpPr>
        <p:spPr bwMode="auto">
          <a:xfrm>
            <a:off x="4217987" y="4056261"/>
            <a:ext cx="57135" cy="41264"/>
          </a:xfrm>
          <a:custGeom>
            <a:avLst/>
            <a:gdLst>
              <a:gd name="T0" fmla="*/ 0 w 146"/>
              <a:gd name="T1" fmla="*/ 2147483646 h 93"/>
              <a:gd name="T2" fmla="*/ 2147483646 w 146"/>
              <a:gd name="T3" fmla="*/ 0 h 93"/>
              <a:gd name="T4" fmla="*/ 2147483646 w 146"/>
              <a:gd name="T5" fmla="*/ 2147483646 h 93"/>
              <a:gd name="T6" fmla="*/ 2147483646 w 146"/>
              <a:gd name="T7" fmla="*/ 2147483646 h 93"/>
              <a:gd name="T8" fmla="*/ 0 w 146"/>
              <a:gd name="T9" fmla="*/ 2147483646 h 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 h="93">
                <a:moveTo>
                  <a:pt x="0" y="77"/>
                </a:moveTo>
                <a:cubicBezTo>
                  <a:pt x="0" y="77"/>
                  <a:pt x="130" y="2"/>
                  <a:pt x="137" y="0"/>
                </a:cubicBezTo>
                <a:cubicBezTo>
                  <a:pt x="143" y="2"/>
                  <a:pt x="145" y="6"/>
                  <a:pt x="146" y="12"/>
                </a:cubicBezTo>
                <a:cubicBezTo>
                  <a:pt x="13" y="93"/>
                  <a:pt x="13" y="93"/>
                  <a:pt x="13" y="93"/>
                </a:cubicBezTo>
                <a:lnTo>
                  <a:pt x="0" y="77"/>
                </a:lnTo>
                <a:close/>
              </a:path>
            </a:pathLst>
          </a:custGeom>
          <a:solidFill>
            <a:srgbClr val="FBBB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93" name="Freeform 9"/>
          <p:cNvSpPr>
            <a:spLocks/>
          </p:cNvSpPr>
          <p:nvPr/>
        </p:nvSpPr>
        <p:spPr bwMode="auto">
          <a:xfrm>
            <a:off x="4081499" y="4061022"/>
            <a:ext cx="142837" cy="177753"/>
          </a:xfrm>
          <a:custGeom>
            <a:avLst/>
            <a:gdLst>
              <a:gd name="T0" fmla="*/ 2147483646 w 369"/>
              <a:gd name="T1" fmla="*/ 2147483646 h 416"/>
              <a:gd name="T2" fmla="*/ 2147483646 w 369"/>
              <a:gd name="T3" fmla="*/ 2147483646 h 416"/>
              <a:gd name="T4" fmla="*/ 0 w 369"/>
              <a:gd name="T5" fmla="*/ 2147483646 h 416"/>
              <a:gd name="T6" fmla="*/ 0 w 369"/>
              <a:gd name="T7" fmla="*/ 2147483646 h 416"/>
              <a:gd name="T8" fmla="*/ 2147483646 w 369"/>
              <a:gd name="T9" fmla="*/ 2147483646 h 416"/>
              <a:gd name="T10" fmla="*/ 2147483646 w 369"/>
              <a:gd name="T11" fmla="*/ 2147483646 h 416"/>
              <a:gd name="T12" fmla="*/ 2147483646 w 369"/>
              <a:gd name="T13" fmla="*/ 2147483646 h 416"/>
              <a:gd name="T14" fmla="*/ 2147483646 w 369"/>
              <a:gd name="T15" fmla="*/ 2147483646 h 416"/>
              <a:gd name="T16" fmla="*/ 2147483646 w 369"/>
              <a:gd name="T17" fmla="*/ 2147483646 h 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9" h="416">
                <a:moveTo>
                  <a:pt x="358" y="65"/>
                </a:moveTo>
                <a:cubicBezTo>
                  <a:pt x="159" y="30"/>
                  <a:pt x="30" y="6"/>
                  <a:pt x="13" y="3"/>
                </a:cubicBezTo>
                <a:cubicBezTo>
                  <a:pt x="0" y="0"/>
                  <a:pt x="0" y="10"/>
                  <a:pt x="0" y="10"/>
                </a:cubicBezTo>
                <a:cubicBezTo>
                  <a:pt x="0" y="10"/>
                  <a:pt x="0" y="291"/>
                  <a:pt x="0" y="312"/>
                </a:cubicBezTo>
                <a:cubicBezTo>
                  <a:pt x="0" y="333"/>
                  <a:pt x="3" y="334"/>
                  <a:pt x="12" y="337"/>
                </a:cubicBezTo>
                <a:cubicBezTo>
                  <a:pt x="18" y="339"/>
                  <a:pt x="285" y="395"/>
                  <a:pt x="346" y="410"/>
                </a:cubicBezTo>
                <a:cubicBezTo>
                  <a:pt x="369" y="416"/>
                  <a:pt x="368" y="403"/>
                  <a:pt x="368" y="395"/>
                </a:cubicBezTo>
                <a:cubicBezTo>
                  <a:pt x="368" y="395"/>
                  <a:pt x="368" y="93"/>
                  <a:pt x="368" y="82"/>
                </a:cubicBezTo>
                <a:cubicBezTo>
                  <a:pt x="368" y="73"/>
                  <a:pt x="361" y="66"/>
                  <a:pt x="358" y="65"/>
                </a:cubicBezTo>
                <a:close/>
              </a:path>
            </a:pathLst>
          </a:custGeom>
          <a:solidFill>
            <a:srgbClr val="FDC6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94" name="Freeform 10"/>
          <p:cNvSpPr>
            <a:spLocks/>
          </p:cNvSpPr>
          <p:nvPr/>
        </p:nvSpPr>
        <p:spPr bwMode="auto">
          <a:xfrm>
            <a:off x="4086259" y="4065783"/>
            <a:ext cx="134903" cy="166644"/>
          </a:xfrm>
          <a:custGeom>
            <a:avLst/>
            <a:gdLst>
              <a:gd name="T0" fmla="*/ 2147483646 w 346"/>
              <a:gd name="T1" fmla="*/ 2147483646 h 387"/>
              <a:gd name="T2" fmla="*/ 2147483646 w 346"/>
              <a:gd name="T3" fmla="*/ 2147483646 h 387"/>
              <a:gd name="T4" fmla="*/ 0 w 346"/>
              <a:gd name="T5" fmla="*/ 2147483646 h 387"/>
              <a:gd name="T6" fmla="*/ 0 w 346"/>
              <a:gd name="T7" fmla="*/ 2147483646 h 387"/>
              <a:gd name="T8" fmla="*/ 2147483646 w 346"/>
              <a:gd name="T9" fmla="*/ 2147483646 h 387"/>
              <a:gd name="T10" fmla="*/ 2147483646 w 346"/>
              <a:gd name="T11" fmla="*/ 2147483646 h 387"/>
              <a:gd name="T12" fmla="*/ 2147483646 w 346"/>
              <a:gd name="T13" fmla="*/ 2147483646 h 387"/>
              <a:gd name="T14" fmla="*/ 2147483646 w 346"/>
              <a:gd name="T15" fmla="*/ 2147483646 h 387"/>
              <a:gd name="T16" fmla="*/ 2147483646 w 346"/>
              <a:gd name="T17" fmla="*/ 2147483646 h 3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6" h="387">
                <a:moveTo>
                  <a:pt x="334" y="61"/>
                </a:moveTo>
                <a:cubicBezTo>
                  <a:pt x="148" y="28"/>
                  <a:pt x="27" y="5"/>
                  <a:pt x="12" y="2"/>
                </a:cubicBezTo>
                <a:cubicBezTo>
                  <a:pt x="0" y="0"/>
                  <a:pt x="0" y="9"/>
                  <a:pt x="0" y="9"/>
                </a:cubicBezTo>
                <a:cubicBezTo>
                  <a:pt x="0" y="9"/>
                  <a:pt x="0" y="270"/>
                  <a:pt x="0" y="290"/>
                </a:cubicBezTo>
                <a:cubicBezTo>
                  <a:pt x="0" y="309"/>
                  <a:pt x="3" y="310"/>
                  <a:pt x="11" y="313"/>
                </a:cubicBezTo>
                <a:cubicBezTo>
                  <a:pt x="16" y="315"/>
                  <a:pt x="268" y="369"/>
                  <a:pt x="325" y="382"/>
                </a:cubicBezTo>
                <a:cubicBezTo>
                  <a:pt x="346" y="387"/>
                  <a:pt x="341" y="373"/>
                  <a:pt x="343" y="368"/>
                </a:cubicBezTo>
                <a:cubicBezTo>
                  <a:pt x="343" y="368"/>
                  <a:pt x="342" y="87"/>
                  <a:pt x="342" y="76"/>
                </a:cubicBezTo>
                <a:cubicBezTo>
                  <a:pt x="342" y="68"/>
                  <a:pt x="341" y="62"/>
                  <a:pt x="334" y="61"/>
                </a:cubicBezTo>
                <a:close/>
              </a:path>
            </a:pathLst>
          </a:custGeom>
          <a:solidFill>
            <a:srgbClr val="F9A6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95" name="Freeform 11"/>
          <p:cNvSpPr>
            <a:spLocks noEditPoints="1"/>
          </p:cNvSpPr>
          <p:nvPr/>
        </p:nvSpPr>
        <p:spPr bwMode="auto">
          <a:xfrm>
            <a:off x="4086259" y="4065784"/>
            <a:ext cx="134903" cy="165057"/>
          </a:xfrm>
          <a:custGeom>
            <a:avLst/>
            <a:gdLst>
              <a:gd name="T0" fmla="*/ 2147483646 w 346"/>
              <a:gd name="T1" fmla="*/ 2147483646 h 385"/>
              <a:gd name="T2" fmla="*/ 0 w 346"/>
              <a:gd name="T3" fmla="*/ 2147483646 h 385"/>
              <a:gd name="T4" fmla="*/ 0 w 346"/>
              <a:gd name="T5" fmla="*/ 2147483646 h 385"/>
              <a:gd name="T6" fmla="*/ 2147483646 w 346"/>
              <a:gd name="T7" fmla="*/ 2147483646 h 385"/>
              <a:gd name="T8" fmla="*/ 2147483646 w 346"/>
              <a:gd name="T9" fmla="*/ 2147483646 h 385"/>
              <a:gd name="T10" fmla="*/ 2147483646 w 346"/>
              <a:gd name="T11" fmla="*/ 2147483646 h 385"/>
              <a:gd name="T12" fmla="*/ 2147483646 w 346"/>
              <a:gd name="T13" fmla="*/ 2147483646 h 385"/>
              <a:gd name="T14" fmla="*/ 2147483646 w 346"/>
              <a:gd name="T15" fmla="*/ 2147483646 h 385"/>
              <a:gd name="T16" fmla="*/ 2147483646 w 346"/>
              <a:gd name="T17" fmla="*/ 2147483646 h 385"/>
              <a:gd name="T18" fmla="*/ 2147483646 w 346"/>
              <a:gd name="T19" fmla="*/ 2147483646 h 385"/>
              <a:gd name="T20" fmla="*/ 2147483646 w 346"/>
              <a:gd name="T21" fmla="*/ 2147483646 h 385"/>
              <a:gd name="T22" fmla="*/ 2147483646 w 346"/>
              <a:gd name="T23" fmla="*/ 2147483646 h 385"/>
              <a:gd name="T24" fmla="*/ 2147483646 w 346"/>
              <a:gd name="T25" fmla="*/ 2147483646 h 385"/>
              <a:gd name="T26" fmla="*/ 2147483646 w 346"/>
              <a:gd name="T27" fmla="*/ 2147483646 h 385"/>
              <a:gd name="T28" fmla="*/ 2147483646 w 346"/>
              <a:gd name="T29" fmla="*/ 2147483646 h 385"/>
              <a:gd name="T30" fmla="*/ 2147483646 w 346"/>
              <a:gd name="T31" fmla="*/ 2147483646 h 385"/>
              <a:gd name="T32" fmla="*/ 2147483646 w 346"/>
              <a:gd name="T33" fmla="*/ 2147483646 h 385"/>
              <a:gd name="T34" fmla="*/ 2147483646 w 346"/>
              <a:gd name="T35" fmla="*/ 2147483646 h 385"/>
              <a:gd name="T36" fmla="*/ 2147483646 w 346"/>
              <a:gd name="T37" fmla="*/ 2147483646 h 385"/>
              <a:gd name="T38" fmla="*/ 2147483646 w 346"/>
              <a:gd name="T39" fmla="*/ 2147483646 h 385"/>
              <a:gd name="T40" fmla="*/ 2147483646 w 346"/>
              <a:gd name="T41" fmla="*/ 2147483646 h 385"/>
              <a:gd name="T42" fmla="*/ 2147483646 w 346"/>
              <a:gd name="T43" fmla="*/ 2147483646 h 385"/>
              <a:gd name="T44" fmla="*/ 2147483646 w 346"/>
              <a:gd name="T45" fmla="*/ 2147483646 h 385"/>
              <a:gd name="T46" fmla="*/ 2147483646 w 346"/>
              <a:gd name="T47" fmla="*/ 2147483646 h 385"/>
              <a:gd name="T48" fmla="*/ 2147483646 w 346"/>
              <a:gd name="T49" fmla="*/ 2147483646 h 38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6" h="385">
                <a:moveTo>
                  <a:pt x="3" y="2"/>
                </a:moveTo>
                <a:cubicBezTo>
                  <a:pt x="0" y="5"/>
                  <a:pt x="0" y="9"/>
                  <a:pt x="0" y="9"/>
                </a:cubicBezTo>
                <a:cubicBezTo>
                  <a:pt x="0" y="9"/>
                  <a:pt x="0" y="290"/>
                  <a:pt x="0" y="290"/>
                </a:cubicBezTo>
                <a:cubicBezTo>
                  <a:pt x="0" y="309"/>
                  <a:pt x="2" y="311"/>
                  <a:pt x="12" y="314"/>
                </a:cubicBezTo>
                <a:cubicBezTo>
                  <a:pt x="14" y="315"/>
                  <a:pt x="57" y="324"/>
                  <a:pt x="127" y="340"/>
                </a:cubicBezTo>
                <a:cubicBezTo>
                  <a:pt x="326" y="383"/>
                  <a:pt x="326" y="383"/>
                  <a:pt x="326" y="383"/>
                </a:cubicBezTo>
                <a:cubicBezTo>
                  <a:pt x="329" y="384"/>
                  <a:pt x="336" y="385"/>
                  <a:pt x="340" y="383"/>
                </a:cubicBezTo>
                <a:cubicBezTo>
                  <a:pt x="346" y="379"/>
                  <a:pt x="345" y="369"/>
                  <a:pt x="345" y="368"/>
                </a:cubicBezTo>
                <a:cubicBezTo>
                  <a:pt x="345" y="368"/>
                  <a:pt x="345" y="76"/>
                  <a:pt x="345" y="76"/>
                </a:cubicBezTo>
                <a:cubicBezTo>
                  <a:pt x="345" y="68"/>
                  <a:pt x="344" y="61"/>
                  <a:pt x="335" y="59"/>
                </a:cubicBezTo>
                <a:cubicBezTo>
                  <a:pt x="335" y="59"/>
                  <a:pt x="335" y="59"/>
                  <a:pt x="335" y="59"/>
                </a:cubicBezTo>
                <a:cubicBezTo>
                  <a:pt x="13" y="1"/>
                  <a:pt x="13" y="1"/>
                  <a:pt x="13" y="1"/>
                </a:cubicBezTo>
                <a:cubicBezTo>
                  <a:pt x="9" y="0"/>
                  <a:pt x="5" y="1"/>
                  <a:pt x="3" y="2"/>
                </a:cubicBezTo>
                <a:close/>
                <a:moveTo>
                  <a:pt x="326" y="381"/>
                </a:moveTo>
                <a:cubicBezTo>
                  <a:pt x="326" y="381"/>
                  <a:pt x="127" y="337"/>
                  <a:pt x="127" y="337"/>
                </a:cubicBezTo>
                <a:cubicBezTo>
                  <a:pt x="67" y="324"/>
                  <a:pt x="15" y="313"/>
                  <a:pt x="13" y="312"/>
                </a:cubicBezTo>
                <a:cubicBezTo>
                  <a:pt x="4" y="309"/>
                  <a:pt x="2" y="308"/>
                  <a:pt x="2" y="290"/>
                </a:cubicBezTo>
                <a:cubicBezTo>
                  <a:pt x="2" y="9"/>
                  <a:pt x="2" y="9"/>
                  <a:pt x="2" y="9"/>
                </a:cubicBezTo>
                <a:cubicBezTo>
                  <a:pt x="2" y="9"/>
                  <a:pt x="2" y="6"/>
                  <a:pt x="5" y="5"/>
                </a:cubicBezTo>
                <a:cubicBezTo>
                  <a:pt x="6" y="3"/>
                  <a:pt x="9" y="3"/>
                  <a:pt x="12" y="3"/>
                </a:cubicBezTo>
                <a:cubicBezTo>
                  <a:pt x="335" y="62"/>
                  <a:pt x="335" y="62"/>
                  <a:pt x="335" y="62"/>
                </a:cubicBezTo>
                <a:cubicBezTo>
                  <a:pt x="340" y="63"/>
                  <a:pt x="342" y="68"/>
                  <a:pt x="342" y="76"/>
                </a:cubicBezTo>
                <a:cubicBezTo>
                  <a:pt x="342" y="368"/>
                  <a:pt x="342" y="368"/>
                  <a:pt x="342" y="368"/>
                </a:cubicBezTo>
                <a:cubicBezTo>
                  <a:pt x="342" y="368"/>
                  <a:pt x="343" y="377"/>
                  <a:pt x="338" y="380"/>
                </a:cubicBezTo>
                <a:cubicBezTo>
                  <a:pt x="336" y="382"/>
                  <a:pt x="329" y="381"/>
                  <a:pt x="326" y="381"/>
                </a:cubicBezTo>
                <a:close/>
              </a:path>
            </a:pathLst>
          </a:custGeom>
          <a:solidFill>
            <a:srgbClr val="B561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96" name="Freeform 16"/>
          <p:cNvSpPr>
            <a:spLocks/>
          </p:cNvSpPr>
          <p:nvPr/>
        </p:nvSpPr>
        <p:spPr bwMode="auto">
          <a:xfrm>
            <a:off x="4102130" y="4089590"/>
            <a:ext cx="19045" cy="107921"/>
          </a:xfrm>
          <a:custGeom>
            <a:avLst/>
            <a:gdLst>
              <a:gd name="T0" fmla="*/ 0 w 47"/>
              <a:gd name="T1" fmla="*/ 2147483646 h 254"/>
              <a:gd name="T2" fmla="*/ 2147483646 w 47"/>
              <a:gd name="T3" fmla="*/ 0 h 254"/>
              <a:gd name="T4" fmla="*/ 2147483646 w 47"/>
              <a:gd name="T5" fmla="*/ 2147483646 h 254"/>
              <a:gd name="T6" fmla="*/ 2147483646 w 47"/>
              <a:gd name="T7" fmla="*/ 2147483646 h 254"/>
              <a:gd name="T8" fmla="*/ 0 w 47"/>
              <a:gd name="T9" fmla="*/ 2147483646 h 254"/>
              <a:gd name="T10" fmla="*/ 0 w 47"/>
              <a:gd name="T11" fmla="*/ 2147483646 h 2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254">
                <a:moveTo>
                  <a:pt x="0" y="24"/>
                </a:moveTo>
                <a:cubicBezTo>
                  <a:pt x="18" y="15"/>
                  <a:pt x="31" y="8"/>
                  <a:pt x="47" y="0"/>
                </a:cubicBezTo>
                <a:cubicBezTo>
                  <a:pt x="47" y="36"/>
                  <a:pt x="47" y="72"/>
                  <a:pt x="47" y="107"/>
                </a:cubicBezTo>
                <a:cubicBezTo>
                  <a:pt x="47" y="158"/>
                  <a:pt x="47" y="248"/>
                  <a:pt x="47" y="254"/>
                </a:cubicBezTo>
                <a:cubicBezTo>
                  <a:pt x="32" y="235"/>
                  <a:pt x="14" y="215"/>
                  <a:pt x="0" y="199"/>
                </a:cubicBezTo>
                <a:cubicBezTo>
                  <a:pt x="0" y="192"/>
                  <a:pt x="0" y="24"/>
                  <a:pt x="0" y="24"/>
                </a:cubicBezTo>
                <a:close/>
              </a:path>
            </a:pathLst>
          </a:custGeom>
          <a:solidFill>
            <a:srgbClr val="712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97" name="Freeform 21"/>
          <p:cNvSpPr>
            <a:spLocks/>
          </p:cNvSpPr>
          <p:nvPr/>
        </p:nvSpPr>
        <p:spPr bwMode="auto">
          <a:xfrm>
            <a:off x="4100543" y="4086415"/>
            <a:ext cx="15871" cy="109509"/>
          </a:xfrm>
          <a:custGeom>
            <a:avLst/>
            <a:gdLst>
              <a:gd name="T0" fmla="*/ 0 w 46"/>
              <a:gd name="T1" fmla="*/ 2147483646 h 253"/>
              <a:gd name="T2" fmla="*/ 2147483646 w 46"/>
              <a:gd name="T3" fmla="*/ 0 h 253"/>
              <a:gd name="T4" fmla="*/ 2147483646 w 46"/>
              <a:gd name="T5" fmla="*/ 2147483646 h 253"/>
              <a:gd name="T6" fmla="*/ 2147483646 w 46"/>
              <a:gd name="T7" fmla="*/ 2147483646 h 253"/>
              <a:gd name="T8" fmla="*/ 0 w 46"/>
              <a:gd name="T9" fmla="*/ 2147483646 h 253"/>
              <a:gd name="T10" fmla="*/ 0 w 46"/>
              <a:gd name="T11" fmla="*/ 2147483646 h 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253">
                <a:moveTo>
                  <a:pt x="0" y="23"/>
                </a:moveTo>
                <a:cubicBezTo>
                  <a:pt x="17" y="14"/>
                  <a:pt x="30" y="7"/>
                  <a:pt x="46" y="0"/>
                </a:cubicBezTo>
                <a:cubicBezTo>
                  <a:pt x="46" y="35"/>
                  <a:pt x="46" y="71"/>
                  <a:pt x="46" y="106"/>
                </a:cubicBezTo>
                <a:cubicBezTo>
                  <a:pt x="46" y="157"/>
                  <a:pt x="46" y="247"/>
                  <a:pt x="46" y="253"/>
                </a:cubicBezTo>
                <a:cubicBezTo>
                  <a:pt x="31" y="235"/>
                  <a:pt x="13" y="215"/>
                  <a:pt x="0" y="198"/>
                </a:cubicBezTo>
                <a:cubicBezTo>
                  <a:pt x="0" y="191"/>
                  <a:pt x="0" y="23"/>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98" name="文本框 1505"/>
          <p:cNvSpPr txBox="1">
            <a:spLocks noChangeArrowheads="1"/>
          </p:cNvSpPr>
          <p:nvPr/>
        </p:nvSpPr>
        <p:spPr bwMode="auto">
          <a:xfrm>
            <a:off x="4402089" y="4000714"/>
            <a:ext cx="13902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1217258" eaLnBrk="0" fontAlgn="ctr" hangingPunct="0">
              <a:buSzPct val="100000"/>
            </a:pPr>
            <a:r>
              <a:rPr lang="zh-CN" altLang="zh-CN" sz="1100" dirty="0">
                <a:latin typeface="+mn-lt"/>
                <a:ea typeface="微软雅黑" panose="020B0503020204020204" pitchFamily="34" charset="-122"/>
                <a:cs typeface="Arial" panose="020B0604020202020204" pitchFamily="34" charset="0"/>
                <a:sym typeface="Calibri" panose="020F0502020204030204" pitchFamily="34" charset="0"/>
              </a:rPr>
              <a:t>40G/100G</a:t>
            </a:r>
          </a:p>
        </p:txBody>
      </p:sp>
      <p:sp>
        <p:nvSpPr>
          <p:cNvPr id="99" name="文本框 154"/>
          <p:cNvSpPr txBox="1">
            <a:spLocks noChangeArrowheads="1"/>
          </p:cNvSpPr>
          <p:nvPr/>
        </p:nvSpPr>
        <p:spPr bwMode="auto">
          <a:xfrm>
            <a:off x="3259387" y="4016585"/>
            <a:ext cx="55230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1217258" eaLnBrk="0" fontAlgn="ctr" hangingPunct="0">
              <a:buSzPct val="100000"/>
            </a:pPr>
            <a:r>
              <a:rPr lang="zh-CN" altLang="zh-CN" sz="1100">
                <a:latin typeface="+mn-lt"/>
                <a:ea typeface="微软雅黑" panose="020B0503020204020204" pitchFamily="34" charset="-122"/>
                <a:cs typeface="Arial" panose="020B0604020202020204" pitchFamily="34" charset="0"/>
                <a:sym typeface="Calibri" panose="020F0502020204030204" pitchFamily="34" charset="0"/>
              </a:rPr>
              <a:t>10G</a:t>
            </a:r>
          </a:p>
        </p:txBody>
      </p:sp>
      <p:sp>
        <p:nvSpPr>
          <p:cNvPr id="100" name="文本框 155"/>
          <p:cNvSpPr txBox="1">
            <a:spLocks noChangeArrowheads="1"/>
          </p:cNvSpPr>
          <p:nvPr/>
        </p:nvSpPr>
        <p:spPr bwMode="auto">
          <a:xfrm>
            <a:off x="3514611" y="2322494"/>
            <a:ext cx="13902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1217258" eaLnBrk="0" fontAlgn="ctr" hangingPunct="0">
              <a:buSzPct val="100000"/>
            </a:pPr>
            <a:r>
              <a:rPr lang="zh-CN" altLang="zh-CN" sz="1100" dirty="0">
                <a:latin typeface="+mn-lt"/>
                <a:ea typeface="微软雅黑" panose="020B0503020204020204" pitchFamily="34" charset="-122"/>
                <a:cs typeface="Arial" panose="020B0604020202020204" pitchFamily="34" charset="0"/>
                <a:sym typeface="Calibri" panose="020F0502020204030204" pitchFamily="34" charset="0"/>
              </a:rPr>
              <a:t>100G/200G/400G</a:t>
            </a:r>
          </a:p>
        </p:txBody>
      </p:sp>
      <p:pic>
        <p:nvPicPr>
          <p:cNvPr id="101" name="图片 100" descr="app-icloud.png"/>
          <p:cNvPicPr>
            <a:picLocks noChangeAspect="1"/>
          </p:cNvPicPr>
          <p:nvPr/>
        </p:nvPicPr>
        <p:blipFill>
          <a:blip r:embed="rId10" cstate="print"/>
          <a:srcRect/>
          <a:stretch>
            <a:fillRect/>
          </a:stretch>
        </p:blipFill>
        <p:spPr bwMode="auto">
          <a:xfrm>
            <a:off x="5549073" y="2164165"/>
            <a:ext cx="637675" cy="579248"/>
          </a:xfrm>
          <a:prstGeom prst="rect">
            <a:avLst/>
          </a:prstGeom>
          <a:effectLst>
            <a:reflection blurRad="6350" stA="50000" endA="300" endPos="55000" dir="5400000" sy="-100000" algn="bl" rotWithShape="0"/>
          </a:effectLst>
        </p:spPr>
      </p:pic>
      <p:sp>
        <p:nvSpPr>
          <p:cNvPr id="102" name="Freeform 35"/>
          <p:cNvSpPr>
            <a:spLocks noEditPoints="1"/>
          </p:cNvSpPr>
          <p:nvPr/>
        </p:nvSpPr>
        <p:spPr bwMode="auto">
          <a:xfrm>
            <a:off x="1996066" y="5543361"/>
            <a:ext cx="466604" cy="396772"/>
          </a:xfrm>
          <a:custGeom>
            <a:avLst/>
            <a:gdLst>
              <a:gd name="T0" fmla="*/ 2147483646 w 16560"/>
              <a:gd name="T1" fmla="*/ 2147483646 h 13986"/>
              <a:gd name="T2" fmla="*/ 2147483646 w 16560"/>
              <a:gd name="T3" fmla="*/ 2147483646 h 13986"/>
              <a:gd name="T4" fmla="*/ 2147483646 w 16560"/>
              <a:gd name="T5" fmla="*/ 2147483646 h 13986"/>
              <a:gd name="T6" fmla="*/ 2147483646 w 16560"/>
              <a:gd name="T7" fmla="*/ 2147483646 h 13986"/>
              <a:gd name="T8" fmla="*/ 2147483646 w 16560"/>
              <a:gd name="T9" fmla="*/ 0 h 13986"/>
              <a:gd name="T10" fmla="*/ 2147483646 w 16560"/>
              <a:gd name="T11" fmla="*/ 2147483646 h 13986"/>
              <a:gd name="T12" fmla="*/ 2147483646 w 16560"/>
              <a:gd name="T13" fmla="*/ 2147483646 h 13986"/>
              <a:gd name="T14" fmla="*/ 0 w 16560"/>
              <a:gd name="T15" fmla="*/ 2147483646 h 13986"/>
              <a:gd name="T16" fmla="*/ 2147483646 w 16560"/>
              <a:gd name="T17" fmla="*/ 2147483646 h 13986"/>
              <a:gd name="T18" fmla="*/ 2147483646 w 16560"/>
              <a:gd name="T19" fmla="*/ 2147483646 h 13986"/>
              <a:gd name="T20" fmla="*/ 2147483646 w 16560"/>
              <a:gd name="T21" fmla="*/ 2147483646 h 13986"/>
              <a:gd name="T22" fmla="*/ 2147483646 w 16560"/>
              <a:gd name="T23" fmla="*/ 2147483646 h 13986"/>
              <a:gd name="T24" fmla="*/ 2147483646 w 16560"/>
              <a:gd name="T25" fmla="*/ 2147483646 h 13986"/>
              <a:gd name="T26" fmla="*/ 2147483646 w 16560"/>
              <a:gd name="T27" fmla="*/ 2147483646 h 13986"/>
              <a:gd name="T28" fmla="*/ 2147483646 w 16560"/>
              <a:gd name="T29" fmla="*/ 2147483646 h 13986"/>
              <a:gd name="T30" fmla="*/ 2147483646 w 16560"/>
              <a:gd name="T31" fmla="*/ 2147483646 h 13986"/>
              <a:gd name="T32" fmla="*/ 2147483646 w 16560"/>
              <a:gd name="T33" fmla="*/ 2147483646 h 13986"/>
              <a:gd name="T34" fmla="*/ 2147483646 w 16560"/>
              <a:gd name="T35" fmla="*/ 2147483646 h 13986"/>
              <a:gd name="T36" fmla="*/ 2147483646 w 16560"/>
              <a:gd name="T37" fmla="*/ 2147483646 h 13986"/>
              <a:gd name="T38" fmla="*/ 2147483646 w 16560"/>
              <a:gd name="T39" fmla="*/ 2147483646 h 13986"/>
              <a:gd name="T40" fmla="*/ 2147483646 w 16560"/>
              <a:gd name="T41" fmla="*/ 2147483646 h 13986"/>
              <a:gd name="T42" fmla="*/ 2147483646 w 16560"/>
              <a:gd name="T43" fmla="*/ 2147483646 h 13986"/>
              <a:gd name="T44" fmla="*/ 2147483646 w 16560"/>
              <a:gd name="T45" fmla="*/ 2147483646 h 13986"/>
              <a:gd name="T46" fmla="*/ 2147483646 w 16560"/>
              <a:gd name="T47" fmla="*/ 2147483646 h 13986"/>
              <a:gd name="T48" fmla="*/ 2147483646 w 16560"/>
              <a:gd name="T49" fmla="*/ 2147483646 h 13986"/>
              <a:gd name="T50" fmla="*/ 2147483646 w 16560"/>
              <a:gd name="T51" fmla="*/ 2147483646 h 13986"/>
              <a:gd name="T52" fmla="*/ 2147483646 w 16560"/>
              <a:gd name="T53" fmla="*/ 2147483646 h 13986"/>
              <a:gd name="T54" fmla="*/ 2147483646 w 16560"/>
              <a:gd name="T55" fmla="*/ 2147483646 h 13986"/>
              <a:gd name="T56" fmla="*/ 2147483646 w 16560"/>
              <a:gd name="T57" fmla="*/ 2147483646 h 13986"/>
              <a:gd name="T58" fmla="*/ 2147483646 w 16560"/>
              <a:gd name="T59" fmla="*/ 2147483646 h 13986"/>
              <a:gd name="T60" fmla="*/ 2147483646 w 16560"/>
              <a:gd name="T61" fmla="*/ 2147483646 h 13986"/>
              <a:gd name="T62" fmla="*/ 2147483646 w 16560"/>
              <a:gd name="T63" fmla="*/ 2147483646 h 13986"/>
              <a:gd name="T64" fmla="*/ 2147483646 w 16560"/>
              <a:gd name="T65" fmla="*/ 2147483646 h 13986"/>
              <a:gd name="T66" fmla="*/ 2147483646 w 16560"/>
              <a:gd name="T67" fmla="*/ 2147483646 h 13986"/>
              <a:gd name="T68" fmla="*/ 2147483646 w 16560"/>
              <a:gd name="T69" fmla="*/ 2147483646 h 13986"/>
              <a:gd name="T70" fmla="*/ 2147483646 w 16560"/>
              <a:gd name="T71" fmla="*/ 2147483646 h 13986"/>
              <a:gd name="T72" fmla="*/ 2147483646 w 16560"/>
              <a:gd name="T73" fmla="*/ 2147483646 h 13986"/>
              <a:gd name="T74" fmla="*/ 2147483646 w 16560"/>
              <a:gd name="T75" fmla="*/ 2147483646 h 139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103" name="Freeform 78"/>
          <p:cNvSpPr>
            <a:spLocks noEditPoints="1"/>
          </p:cNvSpPr>
          <p:nvPr/>
        </p:nvSpPr>
        <p:spPr bwMode="auto">
          <a:xfrm>
            <a:off x="1845292" y="3851527"/>
            <a:ext cx="655467" cy="403120"/>
          </a:xfrm>
          <a:custGeom>
            <a:avLst/>
            <a:gdLst>
              <a:gd name="T0" fmla="*/ 2147483646 w 1923"/>
              <a:gd name="T1" fmla="*/ 2147483646 h 1181"/>
              <a:gd name="T2" fmla="*/ 2147483646 w 1923"/>
              <a:gd name="T3" fmla="*/ 2147483646 h 1181"/>
              <a:gd name="T4" fmla="*/ 2147483646 w 1923"/>
              <a:gd name="T5" fmla="*/ 0 h 1181"/>
              <a:gd name="T6" fmla="*/ 2147483646 w 1923"/>
              <a:gd name="T7" fmla="*/ 2147483646 h 1181"/>
              <a:gd name="T8" fmla="*/ 2147483646 w 1923"/>
              <a:gd name="T9" fmla="*/ 2147483646 h 1181"/>
              <a:gd name="T10" fmla="*/ 2147483646 w 1923"/>
              <a:gd name="T11" fmla="*/ 2147483646 h 1181"/>
              <a:gd name="T12" fmla="*/ 2147483646 w 1923"/>
              <a:gd name="T13" fmla="*/ 2147483646 h 1181"/>
              <a:gd name="T14" fmla="*/ 2147483646 w 1923"/>
              <a:gd name="T15" fmla="*/ 2147483646 h 1181"/>
              <a:gd name="T16" fmla="*/ 2147483646 w 1923"/>
              <a:gd name="T17" fmla="*/ 2147483646 h 1181"/>
              <a:gd name="T18" fmla="*/ 2147483646 w 1923"/>
              <a:gd name="T19" fmla="*/ 2147483646 h 1181"/>
              <a:gd name="T20" fmla="*/ 2147483646 w 1923"/>
              <a:gd name="T21" fmla="*/ 2147483646 h 1181"/>
              <a:gd name="T22" fmla="*/ 2147483646 w 1923"/>
              <a:gd name="T23" fmla="*/ 2147483646 h 1181"/>
              <a:gd name="T24" fmla="*/ 2147483646 w 1923"/>
              <a:gd name="T25" fmla="*/ 2147483646 h 1181"/>
              <a:gd name="T26" fmla="*/ 2147483646 w 1923"/>
              <a:gd name="T27" fmla="*/ 2147483646 h 1181"/>
              <a:gd name="T28" fmla="*/ 2147483646 w 1923"/>
              <a:gd name="T29" fmla="*/ 2147483646 h 1181"/>
              <a:gd name="T30" fmla="*/ 2147483646 w 1923"/>
              <a:gd name="T31" fmla="*/ 2147483646 h 1181"/>
              <a:gd name="T32" fmla="*/ 2147483646 w 1923"/>
              <a:gd name="T33" fmla="*/ 2147483646 h 1181"/>
              <a:gd name="T34" fmla="*/ 2147483646 w 1923"/>
              <a:gd name="T35" fmla="*/ 2147483646 h 1181"/>
              <a:gd name="T36" fmla="*/ 2147483646 w 1923"/>
              <a:gd name="T37" fmla="*/ 2147483646 h 1181"/>
              <a:gd name="T38" fmla="*/ 2147483646 w 1923"/>
              <a:gd name="T39" fmla="*/ 2147483646 h 1181"/>
              <a:gd name="T40" fmla="*/ 2147483646 w 1923"/>
              <a:gd name="T41" fmla="*/ 2147483646 h 1181"/>
              <a:gd name="T42" fmla="*/ 2147483646 w 1923"/>
              <a:gd name="T43" fmla="*/ 2147483646 h 1181"/>
              <a:gd name="T44" fmla="*/ 2147483646 w 1923"/>
              <a:gd name="T45" fmla="*/ 2147483646 h 1181"/>
              <a:gd name="T46" fmla="*/ 2147483646 w 1923"/>
              <a:gd name="T47" fmla="*/ 2147483646 h 1181"/>
              <a:gd name="T48" fmla="*/ 2147483646 w 1923"/>
              <a:gd name="T49" fmla="*/ 2147483646 h 1181"/>
              <a:gd name="T50" fmla="*/ 2147483646 w 1923"/>
              <a:gd name="T51" fmla="*/ 2147483646 h 1181"/>
              <a:gd name="T52" fmla="*/ 2147483646 w 1923"/>
              <a:gd name="T53" fmla="*/ 2147483646 h 1181"/>
              <a:gd name="T54" fmla="*/ 2147483646 w 1923"/>
              <a:gd name="T55" fmla="*/ 2147483646 h 1181"/>
              <a:gd name="T56" fmla="*/ 2147483646 w 1923"/>
              <a:gd name="T57" fmla="*/ 2147483646 h 1181"/>
              <a:gd name="T58" fmla="*/ 2147483646 w 1923"/>
              <a:gd name="T59" fmla="*/ 2147483646 h 1181"/>
              <a:gd name="T60" fmla="*/ 2147483646 w 1923"/>
              <a:gd name="T61" fmla="*/ 2147483646 h 1181"/>
              <a:gd name="T62" fmla="*/ 2147483646 w 1923"/>
              <a:gd name="T63" fmla="*/ 2147483646 h 1181"/>
              <a:gd name="T64" fmla="*/ 2147483646 w 1923"/>
              <a:gd name="T65" fmla="*/ 2147483646 h 1181"/>
              <a:gd name="T66" fmla="*/ 2147483646 w 1923"/>
              <a:gd name="T67" fmla="*/ 2147483646 h 1181"/>
              <a:gd name="T68" fmla="*/ 2147483646 w 1923"/>
              <a:gd name="T69" fmla="*/ 2147483646 h 1181"/>
              <a:gd name="T70" fmla="*/ 2147483646 w 1923"/>
              <a:gd name="T71" fmla="*/ 2147483646 h 1181"/>
              <a:gd name="T72" fmla="*/ 2147483646 w 1923"/>
              <a:gd name="T73" fmla="*/ 2147483646 h 1181"/>
              <a:gd name="T74" fmla="*/ 2147483646 w 1923"/>
              <a:gd name="T75" fmla="*/ 2147483646 h 1181"/>
              <a:gd name="T76" fmla="*/ 2147483646 w 1923"/>
              <a:gd name="T77" fmla="*/ 2147483646 h 1181"/>
              <a:gd name="T78" fmla="*/ 2147483646 w 1923"/>
              <a:gd name="T79" fmla="*/ 2147483646 h 1181"/>
              <a:gd name="T80" fmla="*/ 2147483646 w 1923"/>
              <a:gd name="T81" fmla="*/ 2147483646 h 1181"/>
              <a:gd name="T82" fmla="*/ 2147483646 w 1923"/>
              <a:gd name="T83" fmla="*/ 2147483646 h 1181"/>
              <a:gd name="T84" fmla="*/ 2147483646 w 1923"/>
              <a:gd name="T85" fmla="*/ 2147483646 h 1181"/>
              <a:gd name="T86" fmla="*/ 2147483646 w 1923"/>
              <a:gd name="T87" fmla="*/ 2147483646 h 1181"/>
              <a:gd name="T88" fmla="*/ 2147483646 w 1923"/>
              <a:gd name="T89" fmla="*/ 2147483646 h 1181"/>
              <a:gd name="T90" fmla="*/ 2147483646 w 1923"/>
              <a:gd name="T91" fmla="*/ 2147483646 h 1181"/>
              <a:gd name="T92" fmla="*/ 2147483646 w 1923"/>
              <a:gd name="T93" fmla="*/ 2147483646 h 1181"/>
              <a:gd name="T94" fmla="*/ 2147483646 w 1923"/>
              <a:gd name="T95" fmla="*/ 2147483646 h 1181"/>
              <a:gd name="T96" fmla="*/ 2147483646 w 1923"/>
              <a:gd name="T97" fmla="*/ 2147483646 h 1181"/>
              <a:gd name="T98" fmla="*/ 2147483646 w 1923"/>
              <a:gd name="T99" fmla="*/ 2147483646 h 1181"/>
              <a:gd name="T100" fmla="*/ 2147483646 w 1923"/>
              <a:gd name="T101" fmla="*/ 2147483646 h 1181"/>
              <a:gd name="T102" fmla="*/ 2147483646 w 1923"/>
              <a:gd name="T103" fmla="*/ 2147483646 h 1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923" h="1181">
                <a:moveTo>
                  <a:pt x="1820" y="1029"/>
                </a:moveTo>
                <a:lnTo>
                  <a:pt x="1820" y="1029"/>
                </a:lnTo>
                <a:lnTo>
                  <a:pt x="1815" y="1024"/>
                </a:lnTo>
                <a:lnTo>
                  <a:pt x="1810" y="1021"/>
                </a:lnTo>
                <a:lnTo>
                  <a:pt x="1805" y="1019"/>
                </a:lnTo>
                <a:lnTo>
                  <a:pt x="1798" y="1019"/>
                </a:lnTo>
                <a:lnTo>
                  <a:pt x="1750" y="1019"/>
                </a:lnTo>
                <a:lnTo>
                  <a:pt x="1750" y="739"/>
                </a:lnTo>
                <a:lnTo>
                  <a:pt x="1625" y="606"/>
                </a:lnTo>
                <a:lnTo>
                  <a:pt x="1625" y="1019"/>
                </a:lnTo>
                <a:lnTo>
                  <a:pt x="1583" y="1019"/>
                </a:lnTo>
                <a:lnTo>
                  <a:pt x="1583" y="562"/>
                </a:lnTo>
                <a:lnTo>
                  <a:pt x="1583" y="0"/>
                </a:lnTo>
                <a:lnTo>
                  <a:pt x="1218" y="0"/>
                </a:lnTo>
                <a:lnTo>
                  <a:pt x="1176" y="0"/>
                </a:lnTo>
                <a:lnTo>
                  <a:pt x="1176" y="1019"/>
                </a:lnTo>
                <a:lnTo>
                  <a:pt x="1124" y="1019"/>
                </a:lnTo>
                <a:lnTo>
                  <a:pt x="1124" y="562"/>
                </a:lnTo>
                <a:lnTo>
                  <a:pt x="1093" y="562"/>
                </a:lnTo>
                <a:lnTo>
                  <a:pt x="1093" y="494"/>
                </a:lnTo>
                <a:lnTo>
                  <a:pt x="751" y="553"/>
                </a:lnTo>
                <a:lnTo>
                  <a:pt x="751" y="562"/>
                </a:lnTo>
                <a:lnTo>
                  <a:pt x="626" y="562"/>
                </a:lnTo>
                <a:lnTo>
                  <a:pt x="626" y="1019"/>
                </a:lnTo>
                <a:lnTo>
                  <a:pt x="572" y="1019"/>
                </a:lnTo>
                <a:lnTo>
                  <a:pt x="572" y="262"/>
                </a:lnTo>
                <a:lnTo>
                  <a:pt x="525" y="262"/>
                </a:lnTo>
                <a:lnTo>
                  <a:pt x="525" y="181"/>
                </a:lnTo>
                <a:lnTo>
                  <a:pt x="523" y="176"/>
                </a:lnTo>
                <a:lnTo>
                  <a:pt x="522" y="170"/>
                </a:lnTo>
                <a:lnTo>
                  <a:pt x="516" y="169"/>
                </a:lnTo>
                <a:lnTo>
                  <a:pt x="511" y="169"/>
                </a:lnTo>
                <a:lnTo>
                  <a:pt x="314" y="203"/>
                </a:lnTo>
                <a:lnTo>
                  <a:pt x="309" y="204"/>
                </a:lnTo>
                <a:lnTo>
                  <a:pt x="304" y="208"/>
                </a:lnTo>
                <a:lnTo>
                  <a:pt x="301" y="213"/>
                </a:lnTo>
                <a:lnTo>
                  <a:pt x="301" y="218"/>
                </a:lnTo>
                <a:lnTo>
                  <a:pt x="301" y="262"/>
                </a:lnTo>
                <a:lnTo>
                  <a:pt x="181" y="262"/>
                </a:lnTo>
                <a:lnTo>
                  <a:pt x="181" y="1019"/>
                </a:lnTo>
                <a:lnTo>
                  <a:pt x="125" y="1019"/>
                </a:lnTo>
                <a:lnTo>
                  <a:pt x="118" y="1019"/>
                </a:lnTo>
                <a:lnTo>
                  <a:pt x="113" y="1021"/>
                </a:lnTo>
                <a:lnTo>
                  <a:pt x="108" y="1024"/>
                </a:lnTo>
                <a:lnTo>
                  <a:pt x="103" y="1029"/>
                </a:lnTo>
                <a:lnTo>
                  <a:pt x="2" y="1169"/>
                </a:lnTo>
                <a:lnTo>
                  <a:pt x="0" y="1174"/>
                </a:lnTo>
                <a:lnTo>
                  <a:pt x="2" y="1178"/>
                </a:lnTo>
                <a:lnTo>
                  <a:pt x="4" y="1179"/>
                </a:lnTo>
                <a:lnTo>
                  <a:pt x="7" y="1181"/>
                </a:lnTo>
                <a:lnTo>
                  <a:pt x="1917" y="1181"/>
                </a:lnTo>
                <a:lnTo>
                  <a:pt x="1920" y="1179"/>
                </a:lnTo>
                <a:lnTo>
                  <a:pt x="1922" y="1178"/>
                </a:lnTo>
                <a:lnTo>
                  <a:pt x="1923" y="1174"/>
                </a:lnTo>
                <a:lnTo>
                  <a:pt x="1922" y="1169"/>
                </a:lnTo>
                <a:lnTo>
                  <a:pt x="1820" y="1029"/>
                </a:lnTo>
                <a:close/>
                <a:moveTo>
                  <a:pt x="741" y="660"/>
                </a:moveTo>
                <a:lnTo>
                  <a:pt x="879" y="660"/>
                </a:lnTo>
                <a:lnTo>
                  <a:pt x="879" y="756"/>
                </a:lnTo>
                <a:lnTo>
                  <a:pt x="741" y="756"/>
                </a:lnTo>
                <a:lnTo>
                  <a:pt x="741" y="660"/>
                </a:lnTo>
                <a:close/>
                <a:moveTo>
                  <a:pt x="896" y="660"/>
                </a:moveTo>
                <a:lnTo>
                  <a:pt x="1033" y="660"/>
                </a:lnTo>
                <a:lnTo>
                  <a:pt x="1033" y="756"/>
                </a:lnTo>
                <a:lnTo>
                  <a:pt x="896" y="756"/>
                </a:lnTo>
                <a:lnTo>
                  <a:pt x="896" y="660"/>
                </a:lnTo>
                <a:close/>
                <a:moveTo>
                  <a:pt x="1049" y="660"/>
                </a:moveTo>
                <a:lnTo>
                  <a:pt x="1082" y="660"/>
                </a:lnTo>
                <a:lnTo>
                  <a:pt x="1082" y="756"/>
                </a:lnTo>
                <a:lnTo>
                  <a:pt x="1049" y="756"/>
                </a:lnTo>
                <a:lnTo>
                  <a:pt x="1049" y="660"/>
                </a:lnTo>
                <a:close/>
                <a:moveTo>
                  <a:pt x="677" y="660"/>
                </a:moveTo>
                <a:lnTo>
                  <a:pt x="724" y="660"/>
                </a:lnTo>
                <a:lnTo>
                  <a:pt x="724" y="756"/>
                </a:lnTo>
                <a:lnTo>
                  <a:pt x="677" y="756"/>
                </a:lnTo>
                <a:lnTo>
                  <a:pt x="677" y="660"/>
                </a:lnTo>
                <a:close/>
                <a:moveTo>
                  <a:pt x="498" y="606"/>
                </a:moveTo>
                <a:lnTo>
                  <a:pt x="439" y="606"/>
                </a:lnTo>
                <a:lnTo>
                  <a:pt x="434" y="604"/>
                </a:lnTo>
                <a:lnTo>
                  <a:pt x="429" y="601"/>
                </a:lnTo>
                <a:lnTo>
                  <a:pt x="425" y="597"/>
                </a:lnTo>
                <a:lnTo>
                  <a:pt x="425" y="591"/>
                </a:lnTo>
                <a:lnTo>
                  <a:pt x="425" y="533"/>
                </a:lnTo>
                <a:lnTo>
                  <a:pt x="425" y="528"/>
                </a:lnTo>
                <a:lnTo>
                  <a:pt x="429" y="523"/>
                </a:lnTo>
                <a:lnTo>
                  <a:pt x="434" y="521"/>
                </a:lnTo>
                <a:lnTo>
                  <a:pt x="439" y="520"/>
                </a:lnTo>
                <a:lnTo>
                  <a:pt x="498" y="520"/>
                </a:lnTo>
                <a:lnTo>
                  <a:pt x="505" y="521"/>
                </a:lnTo>
                <a:lnTo>
                  <a:pt x="508" y="523"/>
                </a:lnTo>
                <a:lnTo>
                  <a:pt x="511" y="528"/>
                </a:lnTo>
                <a:lnTo>
                  <a:pt x="513" y="533"/>
                </a:lnTo>
                <a:lnTo>
                  <a:pt x="513" y="591"/>
                </a:lnTo>
                <a:lnTo>
                  <a:pt x="511" y="597"/>
                </a:lnTo>
                <a:lnTo>
                  <a:pt x="508" y="601"/>
                </a:lnTo>
                <a:lnTo>
                  <a:pt x="505" y="604"/>
                </a:lnTo>
                <a:lnTo>
                  <a:pt x="498" y="606"/>
                </a:lnTo>
                <a:close/>
                <a:moveTo>
                  <a:pt x="513" y="874"/>
                </a:moveTo>
                <a:lnTo>
                  <a:pt x="513" y="933"/>
                </a:lnTo>
                <a:lnTo>
                  <a:pt x="511" y="938"/>
                </a:lnTo>
                <a:lnTo>
                  <a:pt x="508" y="941"/>
                </a:lnTo>
                <a:lnTo>
                  <a:pt x="505" y="945"/>
                </a:lnTo>
                <a:lnTo>
                  <a:pt x="498" y="947"/>
                </a:lnTo>
                <a:lnTo>
                  <a:pt x="439" y="947"/>
                </a:lnTo>
                <a:lnTo>
                  <a:pt x="434" y="945"/>
                </a:lnTo>
                <a:lnTo>
                  <a:pt x="429" y="941"/>
                </a:lnTo>
                <a:lnTo>
                  <a:pt x="425" y="938"/>
                </a:lnTo>
                <a:lnTo>
                  <a:pt x="425" y="933"/>
                </a:lnTo>
                <a:lnTo>
                  <a:pt x="425" y="874"/>
                </a:lnTo>
                <a:lnTo>
                  <a:pt x="425" y="869"/>
                </a:lnTo>
                <a:lnTo>
                  <a:pt x="429" y="866"/>
                </a:lnTo>
                <a:lnTo>
                  <a:pt x="434" y="862"/>
                </a:lnTo>
                <a:lnTo>
                  <a:pt x="439" y="860"/>
                </a:lnTo>
                <a:lnTo>
                  <a:pt x="498" y="860"/>
                </a:lnTo>
                <a:lnTo>
                  <a:pt x="505" y="862"/>
                </a:lnTo>
                <a:lnTo>
                  <a:pt x="508" y="866"/>
                </a:lnTo>
                <a:lnTo>
                  <a:pt x="511" y="869"/>
                </a:lnTo>
                <a:lnTo>
                  <a:pt x="513" y="874"/>
                </a:lnTo>
                <a:close/>
                <a:moveTo>
                  <a:pt x="348" y="734"/>
                </a:moveTo>
                <a:lnTo>
                  <a:pt x="348" y="791"/>
                </a:lnTo>
                <a:lnTo>
                  <a:pt x="346" y="796"/>
                </a:lnTo>
                <a:lnTo>
                  <a:pt x="343" y="801"/>
                </a:lnTo>
                <a:lnTo>
                  <a:pt x="339" y="805"/>
                </a:lnTo>
                <a:lnTo>
                  <a:pt x="334" y="805"/>
                </a:lnTo>
                <a:lnTo>
                  <a:pt x="274" y="805"/>
                </a:lnTo>
                <a:lnTo>
                  <a:pt x="269" y="805"/>
                </a:lnTo>
                <a:lnTo>
                  <a:pt x="263" y="801"/>
                </a:lnTo>
                <a:lnTo>
                  <a:pt x="262" y="796"/>
                </a:lnTo>
                <a:lnTo>
                  <a:pt x="260" y="791"/>
                </a:lnTo>
                <a:lnTo>
                  <a:pt x="260" y="734"/>
                </a:lnTo>
                <a:lnTo>
                  <a:pt x="262" y="729"/>
                </a:lnTo>
                <a:lnTo>
                  <a:pt x="263" y="724"/>
                </a:lnTo>
                <a:lnTo>
                  <a:pt x="269" y="720"/>
                </a:lnTo>
                <a:lnTo>
                  <a:pt x="274" y="720"/>
                </a:lnTo>
                <a:lnTo>
                  <a:pt x="334" y="720"/>
                </a:lnTo>
                <a:lnTo>
                  <a:pt x="339" y="720"/>
                </a:lnTo>
                <a:lnTo>
                  <a:pt x="343" y="724"/>
                </a:lnTo>
                <a:lnTo>
                  <a:pt x="346" y="729"/>
                </a:lnTo>
                <a:lnTo>
                  <a:pt x="348" y="734"/>
                </a:lnTo>
                <a:close/>
                <a:moveTo>
                  <a:pt x="243" y="397"/>
                </a:moveTo>
                <a:lnTo>
                  <a:pt x="243" y="397"/>
                </a:lnTo>
                <a:lnTo>
                  <a:pt x="245" y="391"/>
                </a:lnTo>
                <a:lnTo>
                  <a:pt x="248" y="386"/>
                </a:lnTo>
                <a:lnTo>
                  <a:pt x="252" y="385"/>
                </a:lnTo>
                <a:lnTo>
                  <a:pt x="258" y="383"/>
                </a:lnTo>
                <a:lnTo>
                  <a:pt x="317" y="383"/>
                </a:lnTo>
                <a:lnTo>
                  <a:pt x="322" y="385"/>
                </a:lnTo>
                <a:lnTo>
                  <a:pt x="328" y="386"/>
                </a:lnTo>
                <a:lnTo>
                  <a:pt x="331" y="391"/>
                </a:lnTo>
                <a:lnTo>
                  <a:pt x="331" y="397"/>
                </a:lnTo>
                <a:lnTo>
                  <a:pt x="331" y="454"/>
                </a:lnTo>
                <a:lnTo>
                  <a:pt x="331" y="461"/>
                </a:lnTo>
                <a:lnTo>
                  <a:pt x="328" y="464"/>
                </a:lnTo>
                <a:lnTo>
                  <a:pt x="322" y="467"/>
                </a:lnTo>
                <a:lnTo>
                  <a:pt x="317" y="469"/>
                </a:lnTo>
                <a:lnTo>
                  <a:pt x="258" y="469"/>
                </a:lnTo>
                <a:lnTo>
                  <a:pt x="252" y="467"/>
                </a:lnTo>
                <a:lnTo>
                  <a:pt x="248" y="464"/>
                </a:lnTo>
                <a:lnTo>
                  <a:pt x="245" y="461"/>
                </a:lnTo>
                <a:lnTo>
                  <a:pt x="243" y="454"/>
                </a:lnTo>
                <a:lnTo>
                  <a:pt x="243" y="397"/>
                </a:lnTo>
                <a:close/>
                <a:moveTo>
                  <a:pt x="1464" y="105"/>
                </a:moveTo>
                <a:lnTo>
                  <a:pt x="1464" y="105"/>
                </a:lnTo>
                <a:lnTo>
                  <a:pt x="1464" y="101"/>
                </a:lnTo>
                <a:lnTo>
                  <a:pt x="1466" y="100"/>
                </a:lnTo>
                <a:lnTo>
                  <a:pt x="1468" y="98"/>
                </a:lnTo>
                <a:lnTo>
                  <a:pt x="1471" y="96"/>
                </a:lnTo>
                <a:lnTo>
                  <a:pt x="1485" y="96"/>
                </a:lnTo>
                <a:lnTo>
                  <a:pt x="1486" y="98"/>
                </a:lnTo>
                <a:lnTo>
                  <a:pt x="1490" y="100"/>
                </a:lnTo>
                <a:lnTo>
                  <a:pt x="1490" y="101"/>
                </a:lnTo>
                <a:lnTo>
                  <a:pt x="1491" y="105"/>
                </a:lnTo>
                <a:lnTo>
                  <a:pt x="1491" y="464"/>
                </a:lnTo>
                <a:lnTo>
                  <a:pt x="1491" y="938"/>
                </a:lnTo>
                <a:lnTo>
                  <a:pt x="1490" y="940"/>
                </a:lnTo>
                <a:lnTo>
                  <a:pt x="1490" y="941"/>
                </a:lnTo>
                <a:lnTo>
                  <a:pt x="1486" y="943"/>
                </a:lnTo>
                <a:lnTo>
                  <a:pt x="1485" y="945"/>
                </a:lnTo>
                <a:lnTo>
                  <a:pt x="1471" y="945"/>
                </a:lnTo>
                <a:lnTo>
                  <a:pt x="1466" y="943"/>
                </a:lnTo>
                <a:lnTo>
                  <a:pt x="1464" y="940"/>
                </a:lnTo>
                <a:lnTo>
                  <a:pt x="1464" y="938"/>
                </a:lnTo>
                <a:lnTo>
                  <a:pt x="1464" y="105"/>
                </a:lnTo>
                <a:close/>
                <a:moveTo>
                  <a:pt x="1356" y="105"/>
                </a:moveTo>
                <a:lnTo>
                  <a:pt x="1356" y="105"/>
                </a:lnTo>
                <a:lnTo>
                  <a:pt x="1358" y="101"/>
                </a:lnTo>
                <a:lnTo>
                  <a:pt x="1360" y="100"/>
                </a:lnTo>
                <a:lnTo>
                  <a:pt x="1362" y="98"/>
                </a:lnTo>
                <a:lnTo>
                  <a:pt x="1363" y="96"/>
                </a:lnTo>
                <a:lnTo>
                  <a:pt x="1377" y="96"/>
                </a:lnTo>
                <a:lnTo>
                  <a:pt x="1380" y="98"/>
                </a:lnTo>
                <a:lnTo>
                  <a:pt x="1382" y="100"/>
                </a:lnTo>
                <a:lnTo>
                  <a:pt x="1383" y="101"/>
                </a:lnTo>
                <a:lnTo>
                  <a:pt x="1383" y="105"/>
                </a:lnTo>
                <a:lnTo>
                  <a:pt x="1383" y="938"/>
                </a:lnTo>
                <a:lnTo>
                  <a:pt x="1383" y="940"/>
                </a:lnTo>
                <a:lnTo>
                  <a:pt x="1382" y="941"/>
                </a:lnTo>
                <a:lnTo>
                  <a:pt x="1380" y="943"/>
                </a:lnTo>
                <a:lnTo>
                  <a:pt x="1377" y="945"/>
                </a:lnTo>
                <a:lnTo>
                  <a:pt x="1363" y="945"/>
                </a:lnTo>
                <a:lnTo>
                  <a:pt x="1362" y="943"/>
                </a:lnTo>
                <a:lnTo>
                  <a:pt x="1360" y="941"/>
                </a:lnTo>
                <a:lnTo>
                  <a:pt x="1358" y="940"/>
                </a:lnTo>
                <a:lnTo>
                  <a:pt x="1356" y="938"/>
                </a:lnTo>
                <a:lnTo>
                  <a:pt x="1356" y="105"/>
                </a:lnTo>
                <a:close/>
                <a:moveTo>
                  <a:pt x="1250" y="105"/>
                </a:moveTo>
                <a:lnTo>
                  <a:pt x="1250" y="105"/>
                </a:lnTo>
                <a:lnTo>
                  <a:pt x="1250" y="101"/>
                </a:lnTo>
                <a:lnTo>
                  <a:pt x="1252" y="100"/>
                </a:lnTo>
                <a:lnTo>
                  <a:pt x="1254" y="98"/>
                </a:lnTo>
                <a:lnTo>
                  <a:pt x="1257" y="96"/>
                </a:lnTo>
                <a:lnTo>
                  <a:pt x="1270" y="96"/>
                </a:lnTo>
                <a:lnTo>
                  <a:pt x="1274" y="98"/>
                </a:lnTo>
                <a:lnTo>
                  <a:pt x="1276" y="100"/>
                </a:lnTo>
                <a:lnTo>
                  <a:pt x="1277" y="101"/>
                </a:lnTo>
                <a:lnTo>
                  <a:pt x="1277" y="105"/>
                </a:lnTo>
                <a:lnTo>
                  <a:pt x="1277" y="938"/>
                </a:lnTo>
                <a:lnTo>
                  <a:pt x="1277" y="940"/>
                </a:lnTo>
                <a:lnTo>
                  <a:pt x="1276" y="941"/>
                </a:lnTo>
                <a:lnTo>
                  <a:pt x="1274" y="943"/>
                </a:lnTo>
                <a:lnTo>
                  <a:pt x="1270" y="945"/>
                </a:lnTo>
                <a:lnTo>
                  <a:pt x="1257" y="945"/>
                </a:lnTo>
                <a:lnTo>
                  <a:pt x="1254" y="943"/>
                </a:lnTo>
                <a:lnTo>
                  <a:pt x="1252" y="941"/>
                </a:lnTo>
                <a:lnTo>
                  <a:pt x="1250" y="940"/>
                </a:lnTo>
                <a:lnTo>
                  <a:pt x="1250" y="938"/>
                </a:lnTo>
                <a:lnTo>
                  <a:pt x="1250" y="105"/>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cxnSp>
        <p:nvCxnSpPr>
          <p:cNvPr id="104" name="直接连接符 103"/>
          <p:cNvCxnSpPr/>
          <p:nvPr/>
        </p:nvCxnSpPr>
        <p:spPr bwMode="auto">
          <a:xfrm>
            <a:off x="2407121" y="4141963"/>
            <a:ext cx="309483"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文本框 15"/>
          <p:cNvSpPr txBox="1">
            <a:spLocks noChangeArrowheads="1"/>
          </p:cNvSpPr>
          <p:nvPr/>
        </p:nvSpPr>
        <p:spPr bwMode="auto">
          <a:xfrm>
            <a:off x="5689216" y="2470762"/>
            <a:ext cx="474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1217258" eaLnBrk="0" fontAlgn="ctr" hangingPunct="0">
              <a:buSzPct val="100000"/>
            </a:pPr>
            <a:r>
              <a:rPr lang="zh-CN" altLang="zh-CN" sz="1100" b="1" dirty="0">
                <a:latin typeface="+mn-lt"/>
                <a:ea typeface="微软雅黑" panose="020B0503020204020204" pitchFamily="34" charset="-122"/>
                <a:cs typeface="Arial" panose="020B0604020202020204" pitchFamily="34" charset="0"/>
                <a:sym typeface="Calibri" panose="020F0502020204030204" pitchFamily="34" charset="0"/>
              </a:rPr>
              <a:t>DC</a:t>
            </a:r>
          </a:p>
        </p:txBody>
      </p:sp>
      <p:sp>
        <p:nvSpPr>
          <p:cNvPr id="106" name="Freeform 17"/>
          <p:cNvSpPr>
            <a:spLocks/>
          </p:cNvSpPr>
          <p:nvPr/>
        </p:nvSpPr>
        <p:spPr bwMode="auto">
          <a:xfrm>
            <a:off x="5752700" y="3791218"/>
            <a:ext cx="99987" cy="326940"/>
          </a:xfrm>
          <a:custGeom>
            <a:avLst/>
            <a:gdLst>
              <a:gd name="T0" fmla="*/ 2147483646 w 128"/>
              <a:gd name="T1" fmla="*/ 2147483646 h 420"/>
              <a:gd name="T2" fmla="*/ 2147483646 w 128"/>
              <a:gd name="T3" fmla="*/ 2147483646 h 420"/>
              <a:gd name="T4" fmla="*/ 2147483646 w 128"/>
              <a:gd name="T5" fmla="*/ 2147483646 h 420"/>
              <a:gd name="T6" fmla="*/ 2147483646 w 128"/>
              <a:gd name="T7" fmla="*/ 0 h 420"/>
              <a:gd name="T8" fmla="*/ 2147483646 w 128"/>
              <a:gd name="T9" fmla="*/ 0 h 420"/>
              <a:gd name="T10" fmla="*/ 2147483646 w 128"/>
              <a:gd name="T11" fmla="*/ 2147483646 h 420"/>
              <a:gd name="T12" fmla="*/ 0 w 128"/>
              <a:gd name="T13" fmla="*/ 2147483646 h 420"/>
              <a:gd name="T14" fmla="*/ 0 w 128"/>
              <a:gd name="T15" fmla="*/ 2147483646 h 420"/>
              <a:gd name="T16" fmla="*/ 2147483646 w 128"/>
              <a:gd name="T17" fmla="*/ 2147483646 h 4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8" h="420">
                <a:moveTo>
                  <a:pt x="128" y="420"/>
                </a:moveTo>
                <a:lnTo>
                  <a:pt x="128" y="398"/>
                </a:lnTo>
                <a:lnTo>
                  <a:pt x="98" y="398"/>
                </a:lnTo>
                <a:lnTo>
                  <a:pt x="86" y="0"/>
                </a:lnTo>
                <a:lnTo>
                  <a:pt x="44" y="0"/>
                </a:lnTo>
                <a:lnTo>
                  <a:pt x="32" y="398"/>
                </a:lnTo>
                <a:lnTo>
                  <a:pt x="0" y="398"/>
                </a:lnTo>
                <a:lnTo>
                  <a:pt x="0" y="420"/>
                </a:lnTo>
                <a:lnTo>
                  <a:pt x="128" y="42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sp>
        <p:nvSpPr>
          <p:cNvPr id="107" name="Freeform 18"/>
          <p:cNvSpPr>
            <a:spLocks noEditPoints="1"/>
          </p:cNvSpPr>
          <p:nvPr/>
        </p:nvSpPr>
        <p:spPr bwMode="auto">
          <a:xfrm>
            <a:off x="5719372" y="4032454"/>
            <a:ext cx="477712" cy="298372"/>
          </a:xfrm>
          <a:custGeom>
            <a:avLst/>
            <a:gdLst>
              <a:gd name="T0" fmla="*/ 2147483646 w 614"/>
              <a:gd name="T1" fmla="*/ 0 h 384"/>
              <a:gd name="T2" fmla="*/ 2147483646 w 614"/>
              <a:gd name="T3" fmla="*/ 0 h 384"/>
              <a:gd name="T4" fmla="*/ 2147483646 w 614"/>
              <a:gd name="T5" fmla="*/ 2147483646 h 384"/>
              <a:gd name="T6" fmla="*/ 2147483646 w 614"/>
              <a:gd name="T7" fmla="*/ 2147483646 h 384"/>
              <a:gd name="T8" fmla="*/ 0 w 614"/>
              <a:gd name="T9" fmla="*/ 2147483646 h 384"/>
              <a:gd name="T10" fmla="*/ 2147483646 w 614"/>
              <a:gd name="T11" fmla="*/ 0 h 384"/>
              <a:gd name="T12" fmla="*/ 2147483646 w 614"/>
              <a:gd name="T13" fmla="*/ 2147483646 h 384"/>
              <a:gd name="T14" fmla="*/ 2147483646 w 614"/>
              <a:gd name="T15" fmla="*/ 2147483646 h 384"/>
              <a:gd name="T16" fmla="*/ 2147483646 w 614"/>
              <a:gd name="T17" fmla="*/ 2147483646 h 384"/>
              <a:gd name="T18" fmla="*/ 2147483646 w 614"/>
              <a:gd name="T19" fmla="*/ 2147483646 h 384"/>
              <a:gd name="T20" fmla="*/ 2147483646 w 614"/>
              <a:gd name="T21" fmla="*/ 2147483646 h 384"/>
              <a:gd name="T22" fmla="*/ 2147483646 w 614"/>
              <a:gd name="T23" fmla="*/ 2147483646 h 384"/>
              <a:gd name="T24" fmla="*/ 2147483646 w 614"/>
              <a:gd name="T25" fmla="*/ 2147483646 h 384"/>
              <a:gd name="T26" fmla="*/ 2147483646 w 614"/>
              <a:gd name="T27" fmla="*/ 2147483646 h 384"/>
              <a:gd name="T28" fmla="*/ 2147483646 w 614"/>
              <a:gd name="T29" fmla="*/ 2147483646 h 384"/>
              <a:gd name="T30" fmla="*/ 2147483646 w 614"/>
              <a:gd name="T31" fmla="*/ 2147483646 h 384"/>
              <a:gd name="T32" fmla="*/ 2147483646 w 614"/>
              <a:gd name="T33" fmla="*/ 2147483646 h 384"/>
              <a:gd name="T34" fmla="*/ 2147483646 w 614"/>
              <a:gd name="T35" fmla="*/ 2147483646 h 384"/>
              <a:gd name="T36" fmla="*/ 2147483646 w 614"/>
              <a:gd name="T37" fmla="*/ 2147483646 h 384"/>
              <a:gd name="T38" fmla="*/ 2147483646 w 614"/>
              <a:gd name="T39" fmla="*/ 2147483646 h 384"/>
              <a:gd name="T40" fmla="*/ 2147483646 w 614"/>
              <a:gd name="T41" fmla="*/ 2147483646 h 384"/>
              <a:gd name="T42" fmla="*/ 2147483646 w 614"/>
              <a:gd name="T43" fmla="*/ 2147483646 h 384"/>
              <a:gd name="T44" fmla="*/ 2147483646 w 614"/>
              <a:gd name="T45" fmla="*/ 2147483646 h 384"/>
              <a:gd name="T46" fmla="*/ 2147483646 w 614"/>
              <a:gd name="T47" fmla="*/ 2147483646 h 384"/>
              <a:gd name="T48" fmla="*/ 2147483646 w 614"/>
              <a:gd name="T49" fmla="*/ 2147483646 h 384"/>
              <a:gd name="T50" fmla="*/ 2147483646 w 614"/>
              <a:gd name="T51" fmla="*/ 2147483646 h 384"/>
              <a:gd name="T52" fmla="*/ 2147483646 w 614"/>
              <a:gd name="T53" fmla="*/ 2147483646 h 384"/>
              <a:gd name="T54" fmla="*/ 2147483646 w 614"/>
              <a:gd name="T55" fmla="*/ 2147483646 h 384"/>
              <a:gd name="T56" fmla="*/ 2147483646 w 614"/>
              <a:gd name="T57" fmla="*/ 2147483646 h 384"/>
              <a:gd name="T58" fmla="*/ 2147483646 w 614"/>
              <a:gd name="T59" fmla="*/ 2147483646 h 384"/>
              <a:gd name="T60" fmla="*/ 2147483646 w 614"/>
              <a:gd name="T61" fmla="*/ 2147483646 h 384"/>
              <a:gd name="T62" fmla="*/ 2147483646 w 614"/>
              <a:gd name="T63" fmla="*/ 2147483646 h 384"/>
              <a:gd name="T64" fmla="*/ 2147483646 w 614"/>
              <a:gd name="T65" fmla="*/ 2147483646 h 384"/>
              <a:gd name="T66" fmla="*/ 2147483646 w 614"/>
              <a:gd name="T67" fmla="*/ 2147483646 h 384"/>
              <a:gd name="T68" fmla="*/ 2147483646 w 614"/>
              <a:gd name="T69" fmla="*/ 2147483646 h 384"/>
              <a:gd name="T70" fmla="*/ 2147483646 w 614"/>
              <a:gd name="T71" fmla="*/ 2147483646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14" h="384">
                <a:moveTo>
                  <a:pt x="482" y="116"/>
                </a:moveTo>
                <a:lnTo>
                  <a:pt x="482" y="0"/>
                </a:lnTo>
                <a:lnTo>
                  <a:pt x="350" y="116"/>
                </a:lnTo>
                <a:lnTo>
                  <a:pt x="350" y="0"/>
                </a:lnTo>
                <a:lnTo>
                  <a:pt x="212" y="122"/>
                </a:lnTo>
                <a:lnTo>
                  <a:pt x="0" y="122"/>
                </a:lnTo>
                <a:lnTo>
                  <a:pt x="0" y="384"/>
                </a:lnTo>
                <a:lnTo>
                  <a:pt x="614" y="384"/>
                </a:lnTo>
                <a:lnTo>
                  <a:pt x="614" y="0"/>
                </a:lnTo>
                <a:lnTo>
                  <a:pt x="482" y="116"/>
                </a:lnTo>
                <a:close/>
                <a:moveTo>
                  <a:pt x="140" y="346"/>
                </a:moveTo>
                <a:lnTo>
                  <a:pt x="26" y="346"/>
                </a:lnTo>
                <a:lnTo>
                  <a:pt x="26" y="310"/>
                </a:lnTo>
                <a:lnTo>
                  <a:pt x="140" y="310"/>
                </a:lnTo>
                <a:lnTo>
                  <a:pt x="140" y="346"/>
                </a:lnTo>
                <a:close/>
                <a:moveTo>
                  <a:pt x="140" y="282"/>
                </a:moveTo>
                <a:lnTo>
                  <a:pt x="26" y="282"/>
                </a:lnTo>
                <a:lnTo>
                  <a:pt x="26" y="246"/>
                </a:lnTo>
                <a:lnTo>
                  <a:pt x="140" y="246"/>
                </a:lnTo>
                <a:lnTo>
                  <a:pt x="140" y="282"/>
                </a:lnTo>
                <a:close/>
                <a:moveTo>
                  <a:pt x="140" y="218"/>
                </a:moveTo>
                <a:lnTo>
                  <a:pt x="26" y="218"/>
                </a:lnTo>
                <a:lnTo>
                  <a:pt x="26" y="182"/>
                </a:lnTo>
                <a:lnTo>
                  <a:pt x="140" y="182"/>
                </a:lnTo>
                <a:lnTo>
                  <a:pt x="140" y="218"/>
                </a:lnTo>
                <a:close/>
                <a:moveTo>
                  <a:pt x="284" y="346"/>
                </a:moveTo>
                <a:lnTo>
                  <a:pt x="164" y="346"/>
                </a:lnTo>
                <a:lnTo>
                  <a:pt x="164" y="310"/>
                </a:lnTo>
                <a:lnTo>
                  <a:pt x="284" y="310"/>
                </a:lnTo>
                <a:lnTo>
                  <a:pt x="284" y="346"/>
                </a:lnTo>
                <a:close/>
                <a:moveTo>
                  <a:pt x="284" y="282"/>
                </a:moveTo>
                <a:lnTo>
                  <a:pt x="164" y="282"/>
                </a:lnTo>
                <a:lnTo>
                  <a:pt x="164" y="246"/>
                </a:lnTo>
                <a:lnTo>
                  <a:pt x="284" y="246"/>
                </a:lnTo>
                <a:lnTo>
                  <a:pt x="284" y="282"/>
                </a:lnTo>
                <a:close/>
                <a:moveTo>
                  <a:pt x="284" y="218"/>
                </a:moveTo>
                <a:lnTo>
                  <a:pt x="164" y="218"/>
                </a:lnTo>
                <a:lnTo>
                  <a:pt x="164" y="182"/>
                </a:lnTo>
                <a:lnTo>
                  <a:pt x="284" y="182"/>
                </a:lnTo>
                <a:lnTo>
                  <a:pt x="284" y="218"/>
                </a:lnTo>
                <a:close/>
                <a:moveTo>
                  <a:pt x="436" y="346"/>
                </a:moveTo>
                <a:lnTo>
                  <a:pt x="308" y="346"/>
                </a:lnTo>
                <a:lnTo>
                  <a:pt x="308" y="310"/>
                </a:lnTo>
                <a:lnTo>
                  <a:pt x="436" y="310"/>
                </a:lnTo>
                <a:lnTo>
                  <a:pt x="436" y="346"/>
                </a:lnTo>
                <a:close/>
                <a:moveTo>
                  <a:pt x="436" y="282"/>
                </a:moveTo>
                <a:lnTo>
                  <a:pt x="308" y="282"/>
                </a:lnTo>
                <a:lnTo>
                  <a:pt x="308" y="246"/>
                </a:lnTo>
                <a:lnTo>
                  <a:pt x="436" y="246"/>
                </a:lnTo>
                <a:lnTo>
                  <a:pt x="436" y="282"/>
                </a:lnTo>
                <a:close/>
                <a:moveTo>
                  <a:pt x="436" y="218"/>
                </a:moveTo>
                <a:lnTo>
                  <a:pt x="308" y="218"/>
                </a:lnTo>
                <a:lnTo>
                  <a:pt x="308" y="182"/>
                </a:lnTo>
                <a:lnTo>
                  <a:pt x="436" y="182"/>
                </a:lnTo>
                <a:lnTo>
                  <a:pt x="436" y="218"/>
                </a:lnTo>
                <a:close/>
                <a:moveTo>
                  <a:pt x="574" y="346"/>
                </a:moveTo>
                <a:lnTo>
                  <a:pt x="460" y="346"/>
                </a:lnTo>
                <a:lnTo>
                  <a:pt x="460" y="310"/>
                </a:lnTo>
                <a:lnTo>
                  <a:pt x="574" y="310"/>
                </a:lnTo>
                <a:lnTo>
                  <a:pt x="574" y="346"/>
                </a:lnTo>
                <a:close/>
                <a:moveTo>
                  <a:pt x="574" y="282"/>
                </a:moveTo>
                <a:lnTo>
                  <a:pt x="460" y="282"/>
                </a:lnTo>
                <a:lnTo>
                  <a:pt x="460" y="246"/>
                </a:lnTo>
                <a:lnTo>
                  <a:pt x="574" y="246"/>
                </a:lnTo>
                <a:lnTo>
                  <a:pt x="574" y="282"/>
                </a:lnTo>
                <a:close/>
                <a:moveTo>
                  <a:pt x="574" y="218"/>
                </a:moveTo>
                <a:lnTo>
                  <a:pt x="460" y="218"/>
                </a:lnTo>
                <a:lnTo>
                  <a:pt x="460" y="182"/>
                </a:lnTo>
                <a:lnTo>
                  <a:pt x="574" y="182"/>
                </a:lnTo>
                <a:lnTo>
                  <a:pt x="574" y="2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258" eaLnBrk="0" hangingPunct="0"/>
            <a:endParaRPr lang="zh-CN" altLang="en-US" sz="2400">
              <a:cs typeface="Arial" panose="020B0604020202020204" pitchFamily="34" charset="0"/>
            </a:endParaRPr>
          </a:p>
        </p:txBody>
      </p:sp>
      <p:cxnSp>
        <p:nvCxnSpPr>
          <p:cNvPr id="108" name="直接连接符 107"/>
          <p:cNvCxnSpPr/>
          <p:nvPr/>
        </p:nvCxnSpPr>
        <p:spPr>
          <a:xfrm>
            <a:off x="5443218" y="4180053"/>
            <a:ext cx="309481" cy="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Freeform 10"/>
          <p:cNvSpPr>
            <a:spLocks/>
          </p:cNvSpPr>
          <p:nvPr/>
        </p:nvSpPr>
        <p:spPr bwMode="auto">
          <a:xfrm>
            <a:off x="4852822" y="6108363"/>
            <a:ext cx="171405" cy="57135"/>
          </a:xfrm>
          <a:custGeom>
            <a:avLst/>
            <a:gdLst>
              <a:gd name="T0" fmla="*/ 597167 w 13208"/>
              <a:gd name="T1" fmla="*/ 430183669 h 2737"/>
              <a:gd name="T2" fmla="*/ 3635225 w 13208"/>
              <a:gd name="T3" fmla="*/ 436829126 h 2737"/>
              <a:gd name="T4" fmla="*/ 6955525 w 13208"/>
              <a:gd name="T5" fmla="*/ 443675140 h 2737"/>
              <a:gd name="T6" fmla="*/ 11214035 w 13208"/>
              <a:gd name="T7" fmla="*/ 452041905 h 2737"/>
              <a:gd name="T8" fmla="*/ 16325667 w 13208"/>
              <a:gd name="T9" fmla="*/ 461163834 h 2737"/>
              <a:gd name="T10" fmla="*/ 22174477 w 13208"/>
              <a:gd name="T11" fmla="*/ 470859518 h 2737"/>
              <a:gd name="T12" fmla="*/ 28705725 w 13208"/>
              <a:gd name="T13" fmla="*/ 480937128 h 2737"/>
              <a:gd name="T14" fmla="*/ 35860245 w 13208"/>
              <a:gd name="T15" fmla="*/ 490632813 h 2737"/>
              <a:gd name="T16" fmla="*/ 43498207 w 13208"/>
              <a:gd name="T17" fmla="*/ 499754742 h 2737"/>
              <a:gd name="T18" fmla="*/ 51560433 w 13208"/>
              <a:gd name="T19" fmla="*/ 507547730 h 2737"/>
              <a:gd name="T20" fmla="*/ 59935418 w 13208"/>
              <a:gd name="T21" fmla="*/ 514011381 h 2737"/>
              <a:gd name="T22" fmla="*/ 68568525 w 13208"/>
              <a:gd name="T23" fmla="*/ 518381382 h 2737"/>
              <a:gd name="T24" fmla="*/ 77341669 w 13208"/>
              <a:gd name="T25" fmla="*/ 520284058 h 2737"/>
              <a:gd name="T26" fmla="*/ 86200070 w 13208"/>
              <a:gd name="T27" fmla="*/ 519337084 h 2737"/>
              <a:gd name="T28" fmla="*/ 95029992 w 13208"/>
              <a:gd name="T29" fmla="*/ 515149327 h 2737"/>
              <a:gd name="T30" fmla="*/ 104284372 w 13208"/>
              <a:gd name="T31" fmla="*/ 507356778 h 2737"/>
              <a:gd name="T32" fmla="*/ 116834958 w 13208"/>
              <a:gd name="T33" fmla="*/ 494620450 h 2737"/>
              <a:gd name="T34" fmla="*/ 132620404 w 13208"/>
              <a:gd name="T35" fmla="*/ 477514121 h 2737"/>
              <a:gd name="T36" fmla="*/ 151104903 w 13208"/>
              <a:gd name="T37" fmla="*/ 456985244 h 2737"/>
              <a:gd name="T38" fmla="*/ 182505280 w 13208"/>
              <a:gd name="T39" fmla="*/ 421243567 h 2737"/>
              <a:gd name="T40" fmla="*/ 228273850 w 13208"/>
              <a:gd name="T41" fmla="*/ 368022363 h 2737"/>
              <a:gd name="T42" fmla="*/ 274241427 w 13208"/>
              <a:gd name="T43" fmla="*/ 313845458 h 2737"/>
              <a:gd name="T44" fmla="*/ 315637594 w 13208"/>
              <a:gd name="T45" fmla="*/ 264611871 h 2737"/>
              <a:gd name="T46" fmla="*/ 347834133 w 13208"/>
              <a:gd name="T47" fmla="*/ 225829551 h 2737"/>
              <a:gd name="T48" fmla="*/ 366176583 w 13208"/>
              <a:gd name="T49" fmla="*/ 203588951 h 2737"/>
              <a:gd name="T50" fmla="*/ 368987166 w 13208"/>
              <a:gd name="T51" fmla="*/ 197699076 h 2737"/>
              <a:gd name="T52" fmla="*/ 370349823 w 13208"/>
              <a:gd name="T53" fmla="*/ 184771337 h 2737"/>
              <a:gd name="T54" fmla="*/ 371541795 w 13208"/>
              <a:gd name="T55" fmla="*/ 171652646 h 2737"/>
              <a:gd name="T56" fmla="*/ 372819206 w 13208"/>
              <a:gd name="T57" fmla="*/ 156258039 h 2737"/>
              <a:gd name="T58" fmla="*/ 373672315 w 13208"/>
              <a:gd name="T59" fmla="*/ 143713123 h 2737"/>
              <a:gd name="T60" fmla="*/ 374155576 w 13208"/>
              <a:gd name="T61" fmla="*/ 134964413 h 2737"/>
              <a:gd name="T62" fmla="*/ 374551555 w 13208"/>
              <a:gd name="T63" fmla="*/ 126224430 h 2737"/>
              <a:gd name="T64" fmla="*/ 374835808 w 13208"/>
              <a:gd name="T65" fmla="*/ 117475740 h 2737"/>
              <a:gd name="T66" fmla="*/ 374978025 w 13208"/>
              <a:gd name="T67" fmla="*/ 109109394 h 2737"/>
              <a:gd name="T68" fmla="*/ 374978025 w 13208"/>
              <a:gd name="T69" fmla="*/ 100943187 h 2737"/>
              <a:gd name="T70" fmla="*/ 374779030 w 13208"/>
              <a:gd name="T71" fmla="*/ 92959225 h 2737"/>
              <a:gd name="T72" fmla="*/ 374269314 w 13208"/>
              <a:gd name="T73" fmla="*/ 84975264 h 2737"/>
              <a:gd name="T74" fmla="*/ 373558578 w 13208"/>
              <a:gd name="T75" fmla="*/ 76799891 h 2737"/>
              <a:gd name="T76" fmla="*/ 372565445 w 13208"/>
              <a:gd name="T77" fmla="*/ 68433544 h 2737"/>
              <a:gd name="T78" fmla="*/ 371456537 w 13208"/>
              <a:gd name="T79" fmla="*/ 60067218 h 2737"/>
              <a:gd name="T80" fmla="*/ 370207618 w 13208"/>
              <a:gd name="T81" fmla="*/ 52082818 h 2737"/>
              <a:gd name="T82" fmla="*/ 368136238 w 13208"/>
              <a:gd name="T83" fmla="*/ 40302631 h 2737"/>
              <a:gd name="T84" fmla="*/ 365354135 w 13208"/>
              <a:gd name="T85" fmla="*/ 26045992 h 2737"/>
              <a:gd name="T86" fmla="*/ 362740353 w 13208"/>
              <a:gd name="T87" fmla="*/ 14065248 h 2737"/>
              <a:gd name="T88" fmla="*/ 359986548 w 13208"/>
              <a:gd name="T89" fmla="*/ 2467306 h 2737"/>
              <a:gd name="T90" fmla="*/ 0 w 13208"/>
              <a:gd name="T91" fmla="*/ 428845164 h 27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3208" h="2737">
                <a:moveTo>
                  <a:pt x="0" y="2256"/>
                </a:moveTo>
                <a:lnTo>
                  <a:pt x="21" y="2263"/>
                </a:lnTo>
                <a:lnTo>
                  <a:pt x="83" y="2284"/>
                </a:lnTo>
                <a:lnTo>
                  <a:pt x="128" y="2298"/>
                </a:lnTo>
                <a:lnTo>
                  <a:pt x="182" y="2315"/>
                </a:lnTo>
                <a:lnTo>
                  <a:pt x="245" y="2334"/>
                </a:lnTo>
                <a:lnTo>
                  <a:pt x="316" y="2355"/>
                </a:lnTo>
                <a:lnTo>
                  <a:pt x="395" y="2378"/>
                </a:lnTo>
                <a:lnTo>
                  <a:pt x="482" y="2401"/>
                </a:lnTo>
                <a:lnTo>
                  <a:pt x="575" y="2426"/>
                </a:lnTo>
                <a:lnTo>
                  <a:pt x="675" y="2452"/>
                </a:lnTo>
                <a:lnTo>
                  <a:pt x="781" y="2477"/>
                </a:lnTo>
                <a:lnTo>
                  <a:pt x="894" y="2504"/>
                </a:lnTo>
                <a:lnTo>
                  <a:pt x="1011" y="2530"/>
                </a:lnTo>
                <a:lnTo>
                  <a:pt x="1135" y="2556"/>
                </a:lnTo>
                <a:lnTo>
                  <a:pt x="1263" y="2581"/>
                </a:lnTo>
                <a:lnTo>
                  <a:pt x="1396" y="2606"/>
                </a:lnTo>
                <a:lnTo>
                  <a:pt x="1532" y="2629"/>
                </a:lnTo>
                <a:lnTo>
                  <a:pt x="1672" y="2651"/>
                </a:lnTo>
                <a:lnTo>
                  <a:pt x="1816" y="2670"/>
                </a:lnTo>
                <a:lnTo>
                  <a:pt x="1961" y="2688"/>
                </a:lnTo>
                <a:lnTo>
                  <a:pt x="2111" y="2704"/>
                </a:lnTo>
                <a:lnTo>
                  <a:pt x="2262" y="2716"/>
                </a:lnTo>
                <a:lnTo>
                  <a:pt x="2415" y="2727"/>
                </a:lnTo>
                <a:lnTo>
                  <a:pt x="2569" y="2733"/>
                </a:lnTo>
                <a:lnTo>
                  <a:pt x="2724" y="2737"/>
                </a:lnTo>
                <a:lnTo>
                  <a:pt x="2880" y="2736"/>
                </a:lnTo>
                <a:lnTo>
                  <a:pt x="3036" y="2732"/>
                </a:lnTo>
                <a:lnTo>
                  <a:pt x="3191" y="2724"/>
                </a:lnTo>
                <a:lnTo>
                  <a:pt x="3347" y="2710"/>
                </a:lnTo>
                <a:lnTo>
                  <a:pt x="3501" y="2693"/>
                </a:lnTo>
                <a:lnTo>
                  <a:pt x="3673" y="2669"/>
                </a:lnTo>
                <a:lnTo>
                  <a:pt x="3878" y="2638"/>
                </a:lnTo>
                <a:lnTo>
                  <a:pt x="4115" y="2602"/>
                </a:lnTo>
                <a:lnTo>
                  <a:pt x="4380" y="2560"/>
                </a:lnTo>
                <a:lnTo>
                  <a:pt x="4671" y="2512"/>
                </a:lnTo>
                <a:lnTo>
                  <a:pt x="4986" y="2461"/>
                </a:lnTo>
                <a:lnTo>
                  <a:pt x="5322" y="2404"/>
                </a:lnTo>
                <a:lnTo>
                  <a:pt x="5676" y="2345"/>
                </a:lnTo>
                <a:lnTo>
                  <a:pt x="6428" y="2216"/>
                </a:lnTo>
                <a:lnTo>
                  <a:pt x="7223" y="2079"/>
                </a:lnTo>
                <a:lnTo>
                  <a:pt x="8040" y="1936"/>
                </a:lnTo>
                <a:lnTo>
                  <a:pt x="8859" y="1792"/>
                </a:lnTo>
                <a:lnTo>
                  <a:pt x="9659" y="1651"/>
                </a:lnTo>
                <a:lnTo>
                  <a:pt x="10418" y="1516"/>
                </a:lnTo>
                <a:lnTo>
                  <a:pt x="11117" y="1392"/>
                </a:lnTo>
                <a:lnTo>
                  <a:pt x="11734" y="1280"/>
                </a:lnTo>
                <a:lnTo>
                  <a:pt x="12251" y="1188"/>
                </a:lnTo>
                <a:lnTo>
                  <a:pt x="12645" y="1117"/>
                </a:lnTo>
                <a:lnTo>
                  <a:pt x="12897" y="1071"/>
                </a:lnTo>
                <a:lnTo>
                  <a:pt x="12986" y="1055"/>
                </a:lnTo>
                <a:lnTo>
                  <a:pt x="12996" y="1040"/>
                </a:lnTo>
                <a:lnTo>
                  <a:pt x="13025" y="1000"/>
                </a:lnTo>
                <a:lnTo>
                  <a:pt x="13044" y="972"/>
                </a:lnTo>
                <a:lnTo>
                  <a:pt x="13065" y="941"/>
                </a:lnTo>
                <a:lnTo>
                  <a:pt x="13086" y="903"/>
                </a:lnTo>
                <a:lnTo>
                  <a:pt x="13109" y="864"/>
                </a:lnTo>
                <a:lnTo>
                  <a:pt x="13131" y="822"/>
                </a:lnTo>
                <a:lnTo>
                  <a:pt x="13151" y="778"/>
                </a:lnTo>
                <a:lnTo>
                  <a:pt x="13161" y="756"/>
                </a:lnTo>
                <a:lnTo>
                  <a:pt x="13170" y="733"/>
                </a:lnTo>
                <a:lnTo>
                  <a:pt x="13178" y="710"/>
                </a:lnTo>
                <a:lnTo>
                  <a:pt x="13185" y="687"/>
                </a:lnTo>
                <a:lnTo>
                  <a:pt x="13192" y="664"/>
                </a:lnTo>
                <a:lnTo>
                  <a:pt x="13198" y="641"/>
                </a:lnTo>
                <a:lnTo>
                  <a:pt x="13202" y="618"/>
                </a:lnTo>
                <a:lnTo>
                  <a:pt x="13205" y="595"/>
                </a:lnTo>
                <a:lnTo>
                  <a:pt x="13207" y="574"/>
                </a:lnTo>
                <a:lnTo>
                  <a:pt x="13208" y="552"/>
                </a:lnTo>
                <a:lnTo>
                  <a:pt x="13207" y="531"/>
                </a:lnTo>
                <a:lnTo>
                  <a:pt x="13205" y="509"/>
                </a:lnTo>
                <a:lnTo>
                  <a:pt x="13200" y="489"/>
                </a:lnTo>
                <a:lnTo>
                  <a:pt x="13192" y="468"/>
                </a:lnTo>
                <a:lnTo>
                  <a:pt x="13182" y="447"/>
                </a:lnTo>
                <a:lnTo>
                  <a:pt x="13170" y="425"/>
                </a:lnTo>
                <a:lnTo>
                  <a:pt x="13157" y="404"/>
                </a:lnTo>
                <a:lnTo>
                  <a:pt x="13140" y="382"/>
                </a:lnTo>
                <a:lnTo>
                  <a:pt x="13122" y="360"/>
                </a:lnTo>
                <a:lnTo>
                  <a:pt x="13104" y="338"/>
                </a:lnTo>
                <a:lnTo>
                  <a:pt x="13083" y="316"/>
                </a:lnTo>
                <a:lnTo>
                  <a:pt x="13061" y="295"/>
                </a:lnTo>
                <a:lnTo>
                  <a:pt x="13039" y="274"/>
                </a:lnTo>
                <a:lnTo>
                  <a:pt x="13015" y="252"/>
                </a:lnTo>
                <a:lnTo>
                  <a:pt x="12966" y="212"/>
                </a:lnTo>
                <a:lnTo>
                  <a:pt x="12917" y="173"/>
                </a:lnTo>
                <a:lnTo>
                  <a:pt x="12868" y="137"/>
                </a:lnTo>
                <a:lnTo>
                  <a:pt x="12821" y="104"/>
                </a:lnTo>
                <a:lnTo>
                  <a:pt x="12776" y="74"/>
                </a:lnTo>
                <a:lnTo>
                  <a:pt x="12737" y="49"/>
                </a:lnTo>
                <a:lnTo>
                  <a:pt x="12679" y="13"/>
                </a:lnTo>
                <a:lnTo>
                  <a:pt x="12658" y="0"/>
                </a:lnTo>
                <a:lnTo>
                  <a:pt x="0" y="2256"/>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10" name="Freeform 11"/>
          <p:cNvSpPr>
            <a:spLocks/>
          </p:cNvSpPr>
          <p:nvPr/>
        </p:nvSpPr>
        <p:spPr bwMode="auto">
          <a:xfrm>
            <a:off x="4894086" y="6136931"/>
            <a:ext cx="125380" cy="79355"/>
          </a:xfrm>
          <a:custGeom>
            <a:avLst/>
            <a:gdLst>
              <a:gd name="T0" fmla="*/ 283394548 w 9557"/>
              <a:gd name="T1" fmla="*/ 0 h 3712"/>
              <a:gd name="T2" fmla="*/ 282120088 w 9557"/>
              <a:gd name="T3" fmla="*/ 145518175 h 3712"/>
              <a:gd name="T4" fmla="*/ 280606102 w 9557"/>
              <a:gd name="T5" fmla="*/ 151785656 h 3712"/>
              <a:gd name="T6" fmla="*/ 277849335 w 9557"/>
              <a:gd name="T7" fmla="*/ 163704287 h 3712"/>
              <a:gd name="T8" fmla="*/ 274084691 w 9557"/>
              <a:gd name="T9" fmla="*/ 181479797 h 3712"/>
              <a:gd name="T10" fmla="*/ 269517750 w 9557"/>
              <a:gd name="T11" fmla="*/ 204271306 h 3712"/>
              <a:gd name="T12" fmla="*/ 265750862 w 9557"/>
              <a:gd name="T13" fmla="*/ 224549779 h 3712"/>
              <a:gd name="T14" fmla="*/ 263082095 w 9557"/>
              <a:gd name="T15" fmla="*/ 239597351 h 3712"/>
              <a:gd name="T16" fmla="*/ 260413327 w 9557"/>
              <a:gd name="T17" fmla="*/ 255485779 h 3712"/>
              <a:gd name="T18" fmla="*/ 257685835 w 9557"/>
              <a:gd name="T19" fmla="*/ 272840614 h 3712"/>
              <a:gd name="T20" fmla="*/ 254956113 w 9557"/>
              <a:gd name="T21" fmla="*/ 290821425 h 3712"/>
              <a:gd name="T22" fmla="*/ 252258069 w 9557"/>
              <a:gd name="T23" fmla="*/ 309848417 h 3712"/>
              <a:gd name="T24" fmla="*/ 249650439 w 9557"/>
              <a:gd name="T25" fmla="*/ 329716287 h 3712"/>
              <a:gd name="T26" fmla="*/ 247365846 w 9557"/>
              <a:gd name="T27" fmla="*/ 348733678 h 3712"/>
              <a:gd name="T28" fmla="*/ 245291345 w 9557"/>
              <a:gd name="T29" fmla="*/ 367350066 h 3712"/>
              <a:gd name="T30" fmla="*/ 243601190 w 9557"/>
              <a:gd name="T31" fmla="*/ 384695300 h 3712"/>
              <a:gd name="T32" fmla="*/ 242087205 w 9557"/>
              <a:gd name="T33" fmla="*/ 401424629 h 3712"/>
              <a:gd name="T34" fmla="*/ 240842021 w 9557"/>
              <a:gd name="T35" fmla="*/ 416892404 h 3712"/>
              <a:gd name="T36" fmla="*/ 239834303 w 9557"/>
              <a:gd name="T37" fmla="*/ 431324049 h 3712"/>
              <a:gd name="T38" fmla="*/ 239004985 w 9557"/>
              <a:gd name="T39" fmla="*/ 444699913 h 3712"/>
              <a:gd name="T40" fmla="*/ 238322548 w 9557"/>
              <a:gd name="T41" fmla="*/ 456833447 h 3712"/>
              <a:gd name="T42" fmla="*/ 237789249 w 9557"/>
              <a:gd name="T43" fmla="*/ 467706346 h 3712"/>
              <a:gd name="T44" fmla="*/ 237314659 w 9557"/>
              <a:gd name="T45" fmla="*/ 481287062 h 3712"/>
              <a:gd name="T46" fmla="*/ 236986963 w 9557"/>
              <a:gd name="T47" fmla="*/ 494672527 h 3712"/>
              <a:gd name="T48" fmla="*/ 236869530 w 9557"/>
              <a:gd name="T49" fmla="*/ 501360234 h 3712"/>
              <a:gd name="T50" fmla="*/ 5396259 w 9557"/>
              <a:gd name="T51" fmla="*/ 776088378 h 3712"/>
              <a:gd name="T52" fmla="*/ 5662817 w 9557"/>
              <a:gd name="T53" fmla="*/ 768979996 h 3712"/>
              <a:gd name="T54" fmla="*/ 6374701 w 9557"/>
              <a:gd name="T55" fmla="*/ 749532330 h 3712"/>
              <a:gd name="T56" fmla="*/ 7353143 w 9557"/>
              <a:gd name="T57" fmla="*/ 720268487 h 3712"/>
              <a:gd name="T58" fmla="*/ 8392552 w 9557"/>
              <a:gd name="T59" fmla="*/ 683886660 h 3712"/>
              <a:gd name="T60" fmla="*/ 8867128 w 9557"/>
              <a:gd name="T61" fmla="*/ 663607717 h 3712"/>
              <a:gd name="T62" fmla="*/ 9310027 w 9557"/>
              <a:gd name="T63" fmla="*/ 642693666 h 3712"/>
              <a:gd name="T64" fmla="*/ 9666999 w 9557"/>
              <a:gd name="T65" fmla="*/ 621163710 h 3712"/>
              <a:gd name="T66" fmla="*/ 9963017 w 9557"/>
              <a:gd name="T67" fmla="*/ 599418830 h 3712"/>
              <a:gd name="T68" fmla="*/ 10141588 w 9557"/>
              <a:gd name="T69" fmla="*/ 577888854 h 3712"/>
              <a:gd name="T70" fmla="*/ 10170865 w 9557"/>
              <a:gd name="T71" fmla="*/ 556769501 h 3712"/>
              <a:gd name="T72" fmla="*/ 10053418 w 9557"/>
              <a:gd name="T73" fmla="*/ 536490579 h 3712"/>
              <a:gd name="T74" fmla="*/ 9755169 w 9557"/>
              <a:gd name="T75" fmla="*/ 517463587 h 3712"/>
              <a:gd name="T76" fmla="*/ 9251317 w 9557"/>
              <a:gd name="T77" fmla="*/ 499267873 h 3712"/>
              <a:gd name="T78" fmla="*/ 8688557 w 9557"/>
              <a:gd name="T79" fmla="*/ 482127941 h 3712"/>
              <a:gd name="T80" fmla="*/ 8035580 w 9557"/>
              <a:gd name="T81" fmla="*/ 466024588 h 3712"/>
              <a:gd name="T82" fmla="*/ 7294420 w 9557"/>
              <a:gd name="T83" fmla="*/ 450556342 h 3712"/>
              <a:gd name="T84" fmla="*/ 6494378 w 9557"/>
              <a:gd name="T85" fmla="*/ 436545372 h 3712"/>
              <a:gd name="T86" fmla="*/ 5694508 w 9557"/>
              <a:gd name="T87" fmla="*/ 423590162 h 3712"/>
              <a:gd name="T88" fmla="*/ 4862946 w 9557"/>
              <a:gd name="T89" fmla="*/ 411456179 h 3712"/>
              <a:gd name="T90" fmla="*/ 4033629 w 9557"/>
              <a:gd name="T91" fmla="*/ 400378448 h 3712"/>
              <a:gd name="T92" fmla="*/ 2519643 w 9557"/>
              <a:gd name="T93" fmla="*/ 382192336 h 3712"/>
              <a:gd name="T94" fmla="*/ 1186290 w 9557"/>
              <a:gd name="T95" fmla="*/ 368806850 h 3712"/>
              <a:gd name="T96" fmla="*/ 325465 w 9557"/>
              <a:gd name="T97" fmla="*/ 360447007 h 3712"/>
              <a:gd name="T98" fmla="*/ 0 w 9557"/>
              <a:gd name="T99" fmla="*/ 357523817 h 371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557" h="3712">
                <a:moveTo>
                  <a:pt x="0" y="1710"/>
                </a:moveTo>
                <a:lnTo>
                  <a:pt x="9557" y="0"/>
                </a:lnTo>
                <a:lnTo>
                  <a:pt x="9520" y="692"/>
                </a:lnTo>
                <a:lnTo>
                  <a:pt x="9514" y="696"/>
                </a:lnTo>
                <a:lnTo>
                  <a:pt x="9494" y="707"/>
                </a:lnTo>
                <a:lnTo>
                  <a:pt x="9463" y="726"/>
                </a:lnTo>
                <a:lnTo>
                  <a:pt x="9422" y="751"/>
                </a:lnTo>
                <a:lnTo>
                  <a:pt x="9370" y="783"/>
                </a:lnTo>
                <a:lnTo>
                  <a:pt x="9310" y="822"/>
                </a:lnTo>
                <a:lnTo>
                  <a:pt x="9243" y="868"/>
                </a:lnTo>
                <a:lnTo>
                  <a:pt x="9169" y="919"/>
                </a:lnTo>
                <a:lnTo>
                  <a:pt x="9089" y="977"/>
                </a:lnTo>
                <a:lnTo>
                  <a:pt x="9006" y="1041"/>
                </a:lnTo>
                <a:lnTo>
                  <a:pt x="8962" y="1074"/>
                </a:lnTo>
                <a:lnTo>
                  <a:pt x="8918" y="1109"/>
                </a:lnTo>
                <a:lnTo>
                  <a:pt x="8872" y="1146"/>
                </a:lnTo>
                <a:lnTo>
                  <a:pt x="8828" y="1183"/>
                </a:lnTo>
                <a:lnTo>
                  <a:pt x="8782" y="1222"/>
                </a:lnTo>
                <a:lnTo>
                  <a:pt x="8736" y="1262"/>
                </a:lnTo>
                <a:lnTo>
                  <a:pt x="8690" y="1305"/>
                </a:lnTo>
                <a:lnTo>
                  <a:pt x="8644" y="1347"/>
                </a:lnTo>
                <a:lnTo>
                  <a:pt x="8598" y="1391"/>
                </a:lnTo>
                <a:lnTo>
                  <a:pt x="8552" y="1435"/>
                </a:lnTo>
                <a:lnTo>
                  <a:pt x="8507" y="1482"/>
                </a:lnTo>
                <a:lnTo>
                  <a:pt x="8462" y="1529"/>
                </a:lnTo>
                <a:lnTo>
                  <a:pt x="8419" y="1577"/>
                </a:lnTo>
                <a:lnTo>
                  <a:pt x="8379" y="1623"/>
                </a:lnTo>
                <a:lnTo>
                  <a:pt x="8342" y="1668"/>
                </a:lnTo>
                <a:lnTo>
                  <a:pt x="8305" y="1712"/>
                </a:lnTo>
                <a:lnTo>
                  <a:pt x="8272" y="1757"/>
                </a:lnTo>
                <a:lnTo>
                  <a:pt x="8242" y="1799"/>
                </a:lnTo>
                <a:lnTo>
                  <a:pt x="8215" y="1840"/>
                </a:lnTo>
                <a:lnTo>
                  <a:pt x="8188" y="1880"/>
                </a:lnTo>
                <a:lnTo>
                  <a:pt x="8164" y="1920"/>
                </a:lnTo>
                <a:lnTo>
                  <a:pt x="8142" y="1958"/>
                </a:lnTo>
                <a:lnTo>
                  <a:pt x="8122" y="1994"/>
                </a:lnTo>
                <a:lnTo>
                  <a:pt x="8104" y="2029"/>
                </a:lnTo>
                <a:lnTo>
                  <a:pt x="8088" y="2063"/>
                </a:lnTo>
                <a:lnTo>
                  <a:pt x="8072" y="2096"/>
                </a:lnTo>
                <a:lnTo>
                  <a:pt x="8060" y="2127"/>
                </a:lnTo>
                <a:lnTo>
                  <a:pt x="8047" y="2156"/>
                </a:lnTo>
                <a:lnTo>
                  <a:pt x="8037" y="2185"/>
                </a:lnTo>
                <a:lnTo>
                  <a:pt x="8028" y="2211"/>
                </a:lnTo>
                <a:lnTo>
                  <a:pt x="8019" y="2237"/>
                </a:lnTo>
                <a:lnTo>
                  <a:pt x="8013" y="2259"/>
                </a:lnTo>
                <a:lnTo>
                  <a:pt x="8003" y="2302"/>
                </a:lnTo>
                <a:lnTo>
                  <a:pt x="7996" y="2337"/>
                </a:lnTo>
                <a:lnTo>
                  <a:pt x="7992" y="2366"/>
                </a:lnTo>
                <a:lnTo>
                  <a:pt x="7989" y="2385"/>
                </a:lnTo>
                <a:lnTo>
                  <a:pt x="7988" y="2398"/>
                </a:lnTo>
                <a:lnTo>
                  <a:pt x="7988" y="2402"/>
                </a:lnTo>
                <a:lnTo>
                  <a:pt x="182" y="3712"/>
                </a:lnTo>
                <a:lnTo>
                  <a:pt x="185" y="3703"/>
                </a:lnTo>
                <a:lnTo>
                  <a:pt x="191" y="3678"/>
                </a:lnTo>
                <a:lnTo>
                  <a:pt x="201" y="3638"/>
                </a:lnTo>
                <a:lnTo>
                  <a:pt x="215" y="3585"/>
                </a:lnTo>
                <a:lnTo>
                  <a:pt x="230" y="3520"/>
                </a:lnTo>
                <a:lnTo>
                  <a:pt x="248" y="3445"/>
                </a:lnTo>
                <a:lnTo>
                  <a:pt x="264" y="3362"/>
                </a:lnTo>
                <a:lnTo>
                  <a:pt x="283" y="3271"/>
                </a:lnTo>
                <a:lnTo>
                  <a:pt x="290" y="3224"/>
                </a:lnTo>
                <a:lnTo>
                  <a:pt x="299" y="3174"/>
                </a:lnTo>
                <a:lnTo>
                  <a:pt x="307" y="3125"/>
                </a:lnTo>
                <a:lnTo>
                  <a:pt x="314" y="3074"/>
                </a:lnTo>
                <a:lnTo>
                  <a:pt x="320" y="3023"/>
                </a:lnTo>
                <a:lnTo>
                  <a:pt x="326" y="2971"/>
                </a:lnTo>
                <a:lnTo>
                  <a:pt x="332" y="2920"/>
                </a:lnTo>
                <a:lnTo>
                  <a:pt x="336" y="2867"/>
                </a:lnTo>
                <a:lnTo>
                  <a:pt x="339" y="2816"/>
                </a:lnTo>
                <a:lnTo>
                  <a:pt x="342" y="2764"/>
                </a:lnTo>
                <a:lnTo>
                  <a:pt x="343" y="2714"/>
                </a:lnTo>
                <a:lnTo>
                  <a:pt x="343" y="2663"/>
                </a:lnTo>
                <a:lnTo>
                  <a:pt x="341" y="2615"/>
                </a:lnTo>
                <a:lnTo>
                  <a:pt x="339" y="2566"/>
                </a:lnTo>
                <a:lnTo>
                  <a:pt x="335" y="2520"/>
                </a:lnTo>
                <a:lnTo>
                  <a:pt x="329" y="2475"/>
                </a:lnTo>
                <a:lnTo>
                  <a:pt x="320" y="2432"/>
                </a:lnTo>
                <a:lnTo>
                  <a:pt x="312" y="2388"/>
                </a:lnTo>
                <a:lnTo>
                  <a:pt x="303" y="2347"/>
                </a:lnTo>
                <a:lnTo>
                  <a:pt x="293" y="2306"/>
                </a:lnTo>
                <a:lnTo>
                  <a:pt x="282" y="2267"/>
                </a:lnTo>
                <a:lnTo>
                  <a:pt x="271" y="2229"/>
                </a:lnTo>
                <a:lnTo>
                  <a:pt x="258" y="2191"/>
                </a:lnTo>
                <a:lnTo>
                  <a:pt x="246" y="2155"/>
                </a:lnTo>
                <a:lnTo>
                  <a:pt x="232" y="2121"/>
                </a:lnTo>
                <a:lnTo>
                  <a:pt x="219" y="2088"/>
                </a:lnTo>
                <a:lnTo>
                  <a:pt x="206" y="2057"/>
                </a:lnTo>
                <a:lnTo>
                  <a:pt x="192" y="2026"/>
                </a:lnTo>
                <a:lnTo>
                  <a:pt x="178" y="1996"/>
                </a:lnTo>
                <a:lnTo>
                  <a:pt x="164" y="1968"/>
                </a:lnTo>
                <a:lnTo>
                  <a:pt x="150" y="1941"/>
                </a:lnTo>
                <a:lnTo>
                  <a:pt x="136" y="1915"/>
                </a:lnTo>
                <a:lnTo>
                  <a:pt x="110" y="1869"/>
                </a:lnTo>
                <a:lnTo>
                  <a:pt x="85" y="1828"/>
                </a:lnTo>
                <a:lnTo>
                  <a:pt x="61" y="1793"/>
                </a:lnTo>
                <a:lnTo>
                  <a:pt x="40" y="1764"/>
                </a:lnTo>
                <a:lnTo>
                  <a:pt x="24" y="1741"/>
                </a:lnTo>
                <a:lnTo>
                  <a:pt x="11" y="1724"/>
                </a:lnTo>
                <a:lnTo>
                  <a:pt x="3" y="1715"/>
                </a:lnTo>
                <a:lnTo>
                  <a:pt x="0" y="171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11" name="Freeform 12"/>
          <p:cNvSpPr>
            <a:spLocks/>
          </p:cNvSpPr>
          <p:nvPr/>
        </p:nvSpPr>
        <p:spPr bwMode="auto">
          <a:xfrm>
            <a:off x="4868692" y="6175021"/>
            <a:ext cx="23805" cy="44439"/>
          </a:xfrm>
          <a:custGeom>
            <a:avLst/>
            <a:gdLst>
              <a:gd name="T0" fmla="*/ 28276086 w 1794"/>
              <a:gd name="T1" fmla="*/ 16621034 h 2082"/>
              <a:gd name="T2" fmla="*/ 28058500 w 1794"/>
              <a:gd name="T3" fmla="*/ 38438746 h 2082"/>
              <a:gd name="T4" fmla="*/ 28058500 w 1794"/>
              <a:gd name="T5" fmla="*/ 71058214 h 2082"/>
              <a:gd name="T6" fmla="*/ 28306376 w 1794"/>
              <a:gd name="T7" fmla="*/ 94325846 h 2082"/>
              <a:gd name="T8" fmla="*/ 28741363 w 1794"/>
              <a:gd name="T9" fmla="*/ 119461852 h 2082"/>
              <a:gd name="T10" fmla="*/ 29485003 w 1794"/>
              <a:gd name="T11" fmla="*/ 145016737 h 2082"/>
              <a:gd name="T12" fmla="*/ 30602667 w 1794"/>
              <a:gd name="T13" fmla="*/ 169743854 h 2082"/>
              <a:gd name="T14" fmla="*/ 32218552 w 1794"/>
              <a:gd name="T15" fmla="*/ 193011507 h 2082"/>
              <a:gd name="T16" fmla="*/ 34266941 w 1794"/>
              <a:gd name="T17" fmla="*/ 213369714 h 2082"/>
              <a:gd name="T18" fmla="*/ 36780806 w 1794"/>
              <a:gd name="T19" fmla="*/ 229572337 h 2082"/>
              <a:gd name="T20" fmla="*/ 39418510 w 1794"/>
              <a:gd name="T21" fmla="*/ 242875099 h 2082"/>
              <a:gd name="T22" fmla="*/ 42086701 w 1794"/>
              <a:gd name="T23" fmla="*/ 252849534 h 2082"/>
              <a:gd name="T24" fmla="*/ 44663627 w 1794"/>
              <a:gd name="T25" fmla="*/ 260323432 h 2082"/>
              <a:gd name="T26" fmla="*/ 47116528 w 1794"/>
              <a:gd name="T27" fmla="*/ 265724299 h 2082"/>
              <a:gd name="T28" fmla="*/ 49382504 w 1794"/>
              <a:gd name="T29" fmla="*/ 269052605 h 2082"/>
              <a:gd name="T30" fmla="*/ 51398136 w 1794"/>
              <a:gd name="T31" fmla="*/ 271339389 h 2082"/>
              <a:gd name="T32" fmla="*/ 54969046 w 1794"/>
              <a:gd name="T33" fmla="*/ 272166240 h 2082"/>
              <a:gd name="T34" fmla="*/ 55588649 w 1794"/>
              <a:gd name="T35" fmla="*/ 279854339 h 2082"/>
              <a:gd name="T36" fmla="*/ 55682198 w 1794"/>
              <a:gd name="T37" fmla="*/ 306654508 h 2082"/>
              <a:gd name="T38" fmla="*/ 55434323 w 1794"/>
              <a:gd name="T39" fmla="*/ 328257977 h 2082"/>
              <a:gd name="T40" fmla="*/ 54905800 w 1794"/>
              <a:gd name="T41" fmla="*/ 351944062 h 2082"/>
              <a:gd name="T42" fmla="*/ 53851210 w 1794"/>
              <a:gd name="T43" fmla="*/ 375630126 h 2082"/>
              <a:gd name="T44" fmla="*/ 52174534 w 1794"/>
              <a:gd name="T45" fmla="*/ 397652048 h 2082"/>
              <a:gd name="T46" fmla="*/ 49754232 w 1794"/>
              <a:gd name="T47" fmla="*/ 415518813 h 2082"/>
              <a:gd name="T48" fmla="*/ 46370592 w 1794"/>
              <a:gd name="T49" fmla="*/ 427984711 h 2082"/>
              <a:gd name="T50" fmla="*/ 42025910 w 1794"/>
              <a:gd name="T51" fmla="*/ 432558727 h 2082"/>
              <a:gd name="T52" fmla="*/ 36593708 w 1794"/>
              <a:gd name="T53" fmla="*/ 428403143 h 2082"/>
              <a:gd name="T54" fmla="*/ 31442313 w 1794"/>
              <a:gd name="T55" fmla="*/ 419051329 h 2082"/>
              <a:gd name="T56" fmla="*/ 26910361 w 1794"/>
              <a:gd name="T57" fmla="*/ 405962789 h 2082"/>
              <a:gd name="T58" fmla="*/ 22967895 w 1794"/>
              <a:gd name="T59" fmla="*/ 389555509 h 2082"/>
              <a:gd name="T60" fmla="*/ 19523305 w 1794"/>
              <a:gd name="T61" fmla="*/ 370851880 h 2082"/>
              <a:gd name="T62" fmla="*/ 16544163 w 1794"/>
              <a:gd name="T63" fmla="*/ 349452599 h 2082"/>
              <a:gd name="T64" fmla="*/ 13936935 w 1794"/>
              <a:gd name="T65" fmla="*/ 326184967 h 2082"/>
              <a:gd name="T66" fmla="*/ 11670959 w 1794"/>
              <a:gd name="T67" fmla="*/ 301457829 h 2082"/>
              <a:gd name="T68" fmla="*/ 9652859 w 1794"/>
              <a:gd name="T69" fmla="*/ 275280323 h 2082"/>
              <a:gd name="T70" fmla="*/ 7852345 w 1794"/>
              <a:gd name="T71" fmla="*/ 248275966 h 2082"/>
              <a:gd name="T72" fmla="*/ 5121080 w 1794"/>
              <a:gd name="T73" fmla="*/ 202363322 h 2082"/>
              <a:gd name="T74" fmla="*/ 3785843 w 1794"/>
              <a:gd name="T75" fmla="*/ 174307878 h 2082"/>
              <a:gd name="T76" fmla="*/ 2700777 w 1794"/>
              <a:gd name="T77" fmla="*/ 146261999 h 2082"/>
              <a:gd name="T78" fmla="*/ 1831002 w 1794"/>
              <a:gd name="T79" fmla="*/ 118839210 h 2082"/>
              <a:gd name="T80" fmla="*/ 993813 w 1794"/>
              <a:gd name="T81" fmla="*/ 84555600 h 2082"/>
              <a:gd name="T82" fmla="*/ 278364 w 1794"/>
              <a:gd name="T83" fmla="*/ 40930209 h 2082"/>
              <a:gd name="T84" fmla="*/ 30475 w 1794"/>
              <a:gd name="T85" fmla="*/ 11015978 h 2082"/>
              <a:gd name="T86" fmla="*/ 0 w 1794"/>
              <a:gd name="T87" fmla="*/ 0 h 20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794" h="2082">
                <a:moveTo>
                  <a:pt x="0" y="0"/>
                </a:moveTo>
                <a:lnTo>
                  <a:pt x="912" y="72"/>
                </a:lnTo>
                <a:lnTo>
                  <a:pt x="911" y="80"/>
                </a:lnTo>
                <a:lnTo>
                  <a:pt x="909" y="103"/>
                </a:lnTo>
                <a:lnTo>
                  <a:pt x="907" y="138"/>
                </a:lnTo>
                <a:lnTo>
                  <a:pt x="904" y="185"/>
                </a:lnTo>
                <a:lnTo>
                  <a:pt x="903" y="242"/>
                </a:lnTo>
                <a:lnTo>
                  <a:pt x="903" y="307"/>
                </a:lnTo>
                <a:lnTo>
                  <a:pt x="904" y="342"/>
                </a:lnTo>
                <a:lnTo>
                  <a:pt x="907" y="378"/>
                </a:lnTo>
                <a:lnTo>
                  <a:pt x="909" y="416"/>
                </a:lnTo>
                <a:lnTo>
                  <a:pt x="912" y="454"/>
                </a:lnTo>
                <a:lnTo>
                  <a:pt x="916" y="494"/>
                </a:lnTo>
                <a:lnTo>
                  <a:pt x="920" y="534"/>
                </a:lnTo>
                <a:lnTo>
                  <a:pt x="926" y="575"/>
                </a:lnTo>
                <a:lnTo>
                  <a:pt x="932" y="616"/>
                </a:lnTo>
                <a:lnTo>
                  <a:pt x="941" y="657"/>
                </a:lnTo>
                <a:lnTo>
                  <a:pt x="950" y="698"/>
                </a:lnTo>
                <a:lnTo>
                  <a:pt x="960" y="738"/>
                </a:lnTo>
                <a:lnTo>
                  <a:pt x="973" y="778"/>
                </a:lnTo>
                <a:lnTo>
                  <a:pt x="986" y="817"/>
                </a:lnTo>
                <a:lnTo>
                  <a:pt x="1002" y="856"/>
                </a:lnTo>
                <a:lnTo>
                  <a:pt x="1018" y="893"/>
                </a:lnTo>
                <a:lnTo>
                  <a:pt x="1038" y="929"/>
                </a:lnTo>
                <a:lnTo>
                  <a:pt x="1057" y="963"/>
                </a:lnTo>
                <a:lnTo>
                  <a:pt x="1080" y="996"/>
                </a:lnTo>
                <a:lnTo>
                  <a:pt x="1104" y="1027"/>
                </a:lnTo>
                <a:lnTo>
                  <a:pt x="1131" y="1054"/>
                </a:lnTo>
                <a:lnTo>
                  <a:pt x="1157" y="1081"/>
                </a:lnTo>
                <a:lnTo>
                  <a:pt x="1185" y="1105"/>
                </a:lnTo>
                <a:lnTo>
                  <a:pt x="1214" y="1129"/>
                </a:lnTo>
                <a:lnTo>
                  <a:pt x="1242" y="1149"/>
                </a:lnTo>
                <a:lnTo>
                  <a:pt x="1270" y="1169"/>
                </a:lnTo>
                <a:lnTo>
                  <a:pt x="1299" y="1186"/>
                </a:lnTo>
                <a:lnTo>
                  <a:pt x="1328" y="1203"/>
                </a:lnTo>
                <a:lnTo>
                  <a:pt x="1356" y="1217"/>
                </a:lnTo>
                <a:lnTo>
                  <a:pt x="1384" y="1231"/>
                </a:lnTo>
                <a:lnTo>
                  <a:pt x="1412" y="1243"/>
                </a:lnTo>
                <a:lnTo>
                  <a:pt x="1439" y="1253"/>
                </a:lnTo>
                <a:lnTo>
                  <a:pt x="1466" y="1264"/>
                </a:lnTo>
                <a:lnTo>
                  <a:pt x="1492" y="1272"/>
                </a:lnTo>
                <a:lnTo>
                  <a:pt x="1518" y="1279"/>
                </a:lnTo>
                <a:lnTo>
                  <a:pt x="1544" y="1285"/>
                </a:lnTo>
                <a:lnTo>
                  <a:pt x="1569" y="1291"/>
                </a:lnTo>
                <a:lnTo>
                  <a:pt x="1591" y="1295"/>
                </a:lnTo>
                <a:lnTo>
                  <a:pt x="1614" y="1300"/>
                </a:lnTo>
                <a:lnTo>
                  <a:pt x="1636" y="1303"/>
                </a:lnTo>
                <a:lnTo>
                  <a:pt x="1656" y="1306"/>
                </a:lnTo>
                <a:lnTo>
                  <a:pt x="1693" y="1309"/>
                </a:lnTo>
                <a:lnTo>
                  <a:pt x="1726" y="1310"/>
                </a:lnTo>
                <a:lnTo>
                  <a:pt x="1771" y="1310"/>
                </a:lnTo>
                <a:lnTo>
                  <a:pt x="1787" y="1309"/>
                </a:lnTo>
                <a:lnTo>
                  <a:pt x="1789" y="1319"/>
                </a:lnTo>
                <a:lnTo>
                  <a:pt x="1791" y="1347"/>
                </a:lnTo>
                <a:lnTo>
                  <a:pt x="1793" y="1389"/>
                </a:lnTo>
                <a:lnTo>
                  <a:pt x="1794" y="1444"/>
                </a:lnTo>
                <a:lnTo>
                  <a:pt x="1794" y="1476"/>
                </a:lnTo>
                <a:lnTo>
                  <a:pt x="1793" y="1509"/>
                </a:lnTo>
                <a:lnTo>
                  <a:pt x="1790" y="1544"/>
                </a:lnTo>
                <a:lnTo>
                  <a:pt x="1786" y="1580"/>
                </a:lnTo>
                <a:lnTo>
                  <a:pt x="1782" y="1617"/>
                </a:lnTo>
                <a:lnTo>
                  <a:pt x="1776" y="1655"/>
                </a:lnTo>
                <a:lnTo>
                  <a:pt x="1769" y="1694"/>
                </a:lnTo>
                <a:lnTo>
                  <a:pt x="1760" y="1732"/>
                </a:lnTo>
                <a:lnTo>
                  <a:pt x="1748" y="1770"/>
                </a:lnTo>
                <a:lnTo>
                  <a:pt x="1735" y="1808"/>
                </a:lnTo>
                <a:lnTo>
                  <a:pt x="1719" y="1845"/>
                </a:lnTo>
                <a:lnTo>
                  <a:pt x="1701" y="1880"/>
                </a:lnTo>
                <a:lnTo>
                  <a:pt x="1681" y="1914"/>
                </a:lnTo>
                <a:lnTo>
                  <a:pt x="1657" y="1944"/>
                </a:lnTo>
                <a:lnTo>
                  <a:pt x="1632" y="1973"/>
                </a:lnTo>
                <a:lnTo>
                  <a:pt x="1603" y="2000"/>
                </a:lnTo>
                <a:lnTo>
                  <a:pt x="1570" y="2024"/>
                </a:lnTo>
                <a:lnTo>
                  <a:pt x="1534" y="2043"/>
                </a:lnTo>
                <a:lnTo>
                  <a:pt x="1494" y="2060"/>
                </a:lnTo>
                <a:lnTo>
                  <a:pt x="1452" y="2072"/>
                </a:lnTo>
                <a:lnTo>
                  <a:pt x="1404" y="2079"/>
                </a:lnTo>
                <a:lnTo>
                  <a:pt x="1354" y="2082"/>
                </a:lnTo>
                <a:lnTo>
                  <a:pt x="1299" y="2080"/>
                </a:lnTo>
                <a:lnTo>
                  <a:pt x="1240" y="2073"/>
                </a:lnTo>
                <a:lnTo>
                  <a:pt x="1179" y="2062"/>
                </a:lnTo>
                <a:lnTo>
                  <a:pt x="1121" y="2048"/>
                </a:lnTo>
                <a:lnTo>
                  <a:pt x="1067" y="2033"/>
                </a:lnTo>
                <a:lnTo>
                  <a:pt x="1013" y="2017"/>
                </a:lnTo>
                <a:lnTo>
                  <a:pt x="962" y="1997"/>
                </a:lnTo>
                <a:lnTo>
                  <a:pt x="914" y="1976"/>
                </a:lnTo>
                <a:lnTo>
                  <a:pt x="867" y="1954"/>
                </a:lnTo>
                <a:lnTo>
                  <a:pt x="823" y="1929"/>
                </a:lnTo>
                <a:lnTo>
                  <a:pt x="781" y="1903"/>
                </a:lnTo>
                <a:lnTo>
                  <a:pt x="740" y="1875"/>
                </a:lnTo>
                <a:lnTo>
                  <a:pt x="701" y="1847"/>
                </a:lnTo>
                <a:lnTo>
                  <a:pt x="665" y="1817"/>
                </a:lnTo>
                <a:lnTo>
                  <a:pt x="629" y="1785"/>
                </a:lnTo>
                <a:lnTo>
                  <a:pt x="596" y="1752"/>
                </a:lnTo>
                <a:lnTo>
                  <a:pt x="564" y="1718"/>
                </a:lnTo>
                <a:lnTo>
                  <a:pt x="533" y="1682"/>
                </a:lnTo>
                <a:lnTo>
                  <a:pt x="504" y="1646"/>
                </a:lnTo>
                <a:lnTo>
                  <a:pt x="476" y="1609"/>
                </a:lnTo>
                <a:lnTo>
                  <a:pt x="449" y="1570"/>
                </a:lnTo>
                <a:lnTo>
                  <a:pt x="423" y="1531"/>
                </a:lnTo>
                <a:lnTo>
                  <a:pt x="399" y="1491"/>
                </a:lnTo>
                <a:lnTo>
                  <a:pt x="376" y="1451"/>
                </a:lnTo>
                <a:lnTo>
                  <a:pt x="353" y="1410"/>
                </a:lnTo>
                <a:lnTo>
                  <a:pt x="332" y="1368"/>
                </a:lnTo>
                <a:lnTo>
                  <a:pt x="311" y="1325"/>
                </a:lnTo>
                <a:lnTo>
                  <a:pt x="291" y="1282"/>
                </a:lnTo>
                <a:lnTo>
                  <a:pt x="271" y="1239"/>
                </a:lnTo>
                <a:lnTo>
                  <a:pt x="253" y="1195"/>
                </a:lnTo>
                <a:lnTo>
                  <a:pt x="217" y="1107"/>
                </a:lnTo>
                <a:lnTo>
                  <a:pt x="183" y="1018"/>
                </a:lnTo>
                <a:lnTo>
                  <a:pt x="165" y="974"/>
                </a:lnTo>
                <a:lnTo>
                  <a:pt x="150" y="929"/>
                </a:lnTo>
                <a:lnTo>
                  <a:pt x="135" y="884"/>
                </a:lnTo>
                <a:lnTo>
                  <a:pt x="122" y="839"/>
                </a:lnTo>
                <a:lnTo>
                  <a:pt x="109" y="794"/>
                </a:lnTo>
                <a:lnTo>
                  <a:pt x="97" y="748"/>
                </a:lnTo>
                <a:lnTo>
                  <a:pt x="87" y="704"/>
                </a:lnTo>
                <a:lnTo>
                  <a:pt x="76" y="660"/>
                </a:lnTo>
                <a:lnTo>
                  <a:pt x="67" y="616"/>
                </a:lnTo>
                <a:lnTo>
                  <a:pt x="59" y="572"/>
                </a:lnTo>
                <a:lnTo>
                  <a:pt x="50" y="530"/>
                </a:lnTo>
                <a:lnTo>
                  <a:pt x="44" y="488"/>
                </a:lnTo>
                <a:lnTo>
                  <a:pt x="32" y="407"/>
                </a:lnTo>
                <a:lnTo>
                  <a:pt x="23" y="331"/>
                </a:lnTo>
                <a:lnTo>
                  <a:pt x="14" y="261"/>
                </a:lnTo>
                <a:lnTo>
                  <a:pt x="9" y="197"/>
                </a:lnTo>
                <a:lnTo>
                  <a:pt x="5" y="141"/>
                </a:lnTo>
                <a:lnTo>
                  <a:pt x="3" y="92"/>
                </a:lnTo>
                <a:lnTo>
                  <a:pt x="1" y="53"/>
                </a:lnTo>
                <a:lnTo>
                  <a:pt x="0" y="24"/>
                </a:lnTo>
                <a:lnTo>
                  <a:pt x="0" y="6"/>
                </a:lnTo>
                <a:lnTo>
                  <a:pt x="0" y="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12" name="Freeform 13"/>
          <p:cNvSpPr>
            <a:spLocks/>
          </p:cNvSpPr>
          <p:nvPr/>
        </p:nvSpPr>
        <p:spPr bwMode="auto">
          <a:xfrm>
            <a:off x="4841712" y="6155976"/>
            <a:ext cx="25393" cy="41264"/>
          </a:xfrm>
          <a:custGeom>
            <a:avLst/>
            <a:gdLst>
              <a:gd name="T0" fmla="*/ 8195269 w 1897"/>
              <a:gd name="T1" fmla="*/ 7026417 h 1964"/>
              <a:gd name="T2" fmla="*/ 9513150 w 1897"/>
              <a:gd name="T3" fmla="*/ 16382602 h 1964"/>
              <a:gd name="T4" fmla="*/ 11152675 w 1897"/>
              <a:gd name="T5" fmla="*/ 26722389 h 1964"/>
              <a:gd name="T6" fmla="*/ 13466646 w 1897"/>
              <a:gd name="T7" fmla="*/ 39011663 h 1964"/>
              <a:gd name="T8" fmla="*/ 14880624 w 1897"/>
              <a:gd name="T9" fmla="*/ 46038080 h 1964"/>
              <a:gd name="T10" fmla="*/ 16424052 w 1897"/>
              <a:gd name="T11" fmla="*/ 52860455 h 1964"/>
              <a:gd name="T12" fmla="*/ 18159674 w 1897"/>
              <a:gd name="T13" fmla="*/ 60081647 h 1964"/>
              <a:gd name="T14" fmla="*/ 20087289 w 1897"/>
              <a:gd name="T15" fmla="*/ 67098796 h 1964"/>
              <a:gd name="T16" fmla="*/ 22144529 w 1897"/>
              <a:gd name="T17" fmla="*/ 73930439 h 1964"/>
              <a:gd name="T18" fmla="*/ 24362590 w 1897"/>
              <a:gd name="T19" fmla="*/ 80566867 h 1964"/>
              <a:gd name="T20" fmla="*/ 26741460 w 1897"/>
              <a:gd name="T21" fmla="*/ 86609262 h 1964"/>
              <a:gd name="T22" fmla="*/ 29312336 w 1897"/>
              <a:gd name="T23" fmla="*/ 92262108 h 1964"/>
              <a:gd name="T24" fmla="*/ 31883226 w 1897"/>
              <a:gd name="T25" fmla="*/ 97339480 h 1964"/>
              <a:gd name="T26" fmla="*/ 34456620 w 1897"/>
              <a:gd name="T27" fmla="*/ 101627582 h 1964"/>
              <a:gd name="T28" fmla="*/ 36897872 w 1897"/>
              <a:gd name="T29" fmla="*/ 105534984 h 1964"/>
              <a:gd name="T30" fmla="*/ 39276742 w 1897"/>
              <a:gd name="T31" fmla="*/ 108654000 h 1964"/>
              <a:gd name="T32" fmla="*/ 43647965 w 1897"/>
              <a:gd name="T33" fmla="*/ 113721641 h 1964"/>
              <a:gd name="T34" fmla="*/ 47472011 w 1897"/>
              <a:gd name="T35" fmla="*/ 117230226 h 1964"/>
              <a:gd name="T36" fmla="*/ 50655138 w 1897"/>
              <a:gd name="T37" fmla="*/ 119189002 h 1964"/>
              <a:gd name="T38" fmla="*/ 53034008 w 1897"/>
              <a:gd name="T39" fmla="*/ 120163294 h 1964"/>
              <a:gd name="T40" fmla="*/ 54575093 w 1897"/>
              <a:gd name="T41" fmla="*/ 120553284 h 1964"/>
              <a:gd name="T42" fmla="*/ 55091074 w 1897"/>
              <a:gd name="T43" fmla="*/ 120748058 h 1964"/>
              <a:gd name="T44" fmla="*/ 54995151 w 1897"/>
              <a:gd name="T45" fmla="*/ 124646633 h 1964"/>
              <a:gd name="T46" fmla="*/ 54800641 w 1897"/>
              <a:gd name="T47" fmla="*/ 134986840 h 1964"/>
              <a:gd name="T48" fmla="*/ 54543909 w 1897"/>
              <a:gd name="T49" fmla="*/ 151369022 h 1964"/>
              <a:gd name="T50" fmla="*/ 54383087 w 1897"/>
              <a:gd name="T51" fmla="*/ 172244232 h 1964"/>
              <a:gd name="T52" fmla="*/ 54383087 w 1897"/>
              <a:gd name="T53" fmla="*/ 196238016 h 1964"/>
              <a:gd name="T54" fmla="*/ 54447812 w 1897"/>
              <a:gd name="T55" fmla="*/ 209112054 h 1964"/>
              <a:gd name="T56" fmla="*/ 54608621 w 1897"/>
              <a:gd name="T57" fmla="*/ 222375640 h 1964"/>
              <a:gd name="T58" fmla="*/ 54834342 w 1897"/>
              <a:gd name="T59" fmla="*/ 236029217 h 1964"/>
              <a:gd name="T60" fmla="*/ 55187157 w 1897"/>
              <a:gd name="T61" fmla="*/ 249683235 h 1964"/>
              <a:gd name="T62" fmla="*/ 55669610 w 1897"/>
              <a:gd name="T63" fmla="*/ 263531586 h 1964"/>
              <a:gd name="T64" fmla="*/ 56279344 w 1897"/>
              <a:gd name="T65" fmla="*/ 276990388 h 1964"/>
              <a:gd name="T66" fmla="*/ 58497392 w 1897"/>
              <a:gd name="T67" fmla="*/ 323223684 h 1964"/>
              <a:gd name="T68" fmla="*/ 59944910 w 1897"/>
              <a:gd name="T69" fmla="*/ 356582522 h 1964"/>
              <a:gd name="T70" fmla="*/ 60715453 w 1897"/>
              <a:gd name="T71" fmla="*/ 376473688 h 1964"/>
              <a:gd name="T72" fmla="*/ 60972359 w 1897"/>
              <a:gd name="T73" fmla="*/ 383110137 h 1964"/>
              <a:gd name="T74" fmla="*/ 59719377 w 1897"/>
              <a:gd name="T75" fmla="*/ 380966296 h 1964"/>
              <a:gd name="T76" fmla="*/ 56375427 w 1897"/>
              <a:gd name="T77" fmla="*/ 373745104 h 1964"/>
              <a:gd name="T78" fmla="*/ 54030085 w 1897"/>
              <a:gd name="T79" fmla="*/ 368287032 h 1964"/>
              <a:gd name="T80" fmla="*/ 51394483 w 1897"/>
              <a:gd name="T81" fmla="*/ 361455830 h 1964"/>
              <a:gd name="T82" fmla="*/ 48437077 w 1897"/>
              <a:gd name="T83" fmla="*/ 353658701 h 1964"/>
              <a:gd name="T84" fmla="*/ 45287477 w 1897"/>
              <a:gd name="T85" fmla="*/ 344293227 h 1964"/>
              <a:gd name="T86" fmla="*/ 41943715 w 1897"/>
              <a:gd name="T87" fmla="*/ 333563471 h 1964"/>
              <a:gd name="T88" fmla="*/ 38568595 w 1897"/>
              <a:gd name="T89" fmla="*/ 321469413 h 1964"/>
              <a:gd name="T90" fmla="*/ 35162263 w 1897"/>
              <a:gd name="T91" fmla="*/ 308205385 h 1964"/>
              <a:gd name="T92" fmla="*/ 31756119 w 1897"/>
              <a:gd name="T93" fmla="*/ 293382280 h 1964"/>
              <a:gd name="T94" fmla="*/ 28510596 w 1897"/>
              <a:gd name="T95" fmla="*/ 277380378 h 1964"/>
              <a:gd name="T96" fmla="*/ 25392381 w 1897"/>
              <a:gd name="T97" fmla="*/ 259633473 h 1964"/>
              <a:gd name="T98" fmla="*/ 22499687 w 1897"/>
              <a:gd name="T99" fmla="*/ 240512535 h 1964"/>
              <a:gd name="T100" fmla="*/ 19928811 w 1897"/>
              <a:gd name="T101" fmla="*/ 220036605 h 1964"/>
              <a:gd name="T102" fmla="*/ 17581125 w 1897"/>
              <a:gd name="T103" fmla="*/ 198966621 h 1964"/>
              <a:gd name="T104" fmla="*/ 15363077 w 1897"/>
              <a:gd name="T105" fmla="*/ 178091853 h 1964"/>
              <a:gd name="T106" fmla="*/ 13305838 w 1897"/>
              <a:gd name="T107" fmla="*/ 157615901 h 1964"/>
              <a:gd name="T108" fmla="*/ 11378383 w 1897"/>
              <a:gd name="T109" fmla="*/ 137910661 h 1964"/>
              <a:gd name="T110" fmla="*/ 7972065 w 1897"/>
              <a:gd name="T111" fmla="*/ 100458054 h 1964"/>
              <a:gd name="T112" fmla="*/ 5110568 w 1897"/>
              <a:gd name="T113" fmla="*/ 67488786 h 1964"/>
              <a:gd name="T114" fmla="*/ 2892507 w 1897"/>
              <a:gd name="T115" fmla="*/ 39791643 h 1964"/>
              <a:gd name="T116" fmla="*/ 1286697 w 1897"/>
              <a:gd name="T117" fmla="*/ 18526885 h 1964"/>
              <a:gd name="T118" fmla="*/ 321631 w 1897"/>
              <a:gd name="T119" fmla="*/ 4872867 h 1964"/>
              <a:gd name="T120" fmla="*/ 0 w 1897"/>
              <a:gd name="T121" fmla="*/ 0 h 19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97" h="1964">
                <a:moveTo>
                  <a:pt x="0" y="0"/>
                </a:moveTo>
                <a:lnTo>
                  <a:pt x="255" y="36"/>
                </a:lnTo>
                <a:lnTo>
                  <a:pt x="265" y="49"/>
                </a:lnTo>
                <a:lnTo>
                  <a:pt x="296" y="84"/>
                </a:lnTo>
                <a:lnTo>
                  <a:pt x="319" y="109"/>
                </a:lnTo>
                <a:lnTo>
                  <a:pt x="347" y="137"/>
                </a:lnTo>
                <a:lnTo>
                  <a:pt x="381" y="167"/>
                </a:lnTo>
                <a:lnTo>
                  <a:pt x="419" y="200"/>
                </a:lnTo>
                <a:lnTo>
                  <a:pt x="440" y="217"/>
                </a:lnTo>
                <a:lnTo>
                  <a:pt x="463" y="236"/>
                </a:lnTo>
                <a:lnTo>
                  <a:pt x="486" y="253"/>
                </a:lnTo>
                <a:lnTo>
                  <a:pt x="511" y="271"/>
                </a:lnTo>
                <a:lnTo>
                  <a:pt x="538" y="289"/>
                </a:lnTo>
                <a:lnTo>
                  <a:pt x="565" y="308"/>
                </a:lnTo>
                <a:lnTo>
                  <a:pt x="594" y="326"/>
                </a:lnTo>
                <a:lnTo>
                  <a:pt x="625" y="344"/>
                </a:lnTo>
                <a:lnTo>
                  <a:pt x="656" y="362"/>
                </a:lnTo>
                <a:lnTo>
                  <a:pt x="689" y="379"/>
                </a:lnTo>
                <a:lnTo>
                  <a:pt x="722" y="397"/>
                </a:lnTo>
                <a:lnTo>
                  <a:pt x="758" y="413"/>
                </a:lnTo>
                <a:lnTo>
                  <a:pt x="794" y="430"/>
                </a:lnTo>
                <a:lnTo>
                  <a:pt x="832" y="444"/>
                </a:lnTo>
                <a:lnTo>
                  <a:pt x="872" y="459"/>
                </a:lnTo>
                <a:lnTo>
                  <a:pt x="912" y="473"/>
                </a:lnTo>
                <a:lnTo>
                  <a:pt x="952" y="486"/>
                </a:lnTo>
                <a:lnTo>
                  <a:pt x="992" y="499"/>
                </a:lnTo>
                <a:lnTo>
                  <a:pt x="1033" y="511"/>
                </a:lnTo>
                <a:lnTo>
                  <a:pt x="1072" y="521"/>
                </a:lnTo>
                <a:lnTo>
                  <a:pt x="1110" y="532"/>
                </a:lnTo>
                <a:lnTo>
                  <a:pt x="1148" y="541"/>
                </a:lnTo>
                <a:lnTo>
                  <a:pt x="1186" y="549"/>
                </a:lnTo>
                <a:lnTo>
                  <a:pt x="1222" y="557"/>
                </a:lnTo>
                <a:lnTo>
                  <a:pt x="1292" y="572"/>
                </a:lnTo>
                <a:lnTo>
                  <a:pt x="1358" y="583"/>
                </a:lnTo>
                <a:lnTo>
                  <a:pt x="1420" y="593"/>
                </a:lnTo>
                <a:lnTo>
                  <a:pt x="1477" y="601"/>
                </a:lnTo>
                <a:lnTo>
                  <a:pt x="1530" y="607"/>
                </a:lnTo>
                <a:lnTo>
                  <a:pt x="1576" y="611"/>
                </a:lnTo>
                <a:lnTo>
                  <a:pt x="1616" y="614"/>
                </a:lnTo>
                <a:lnTo>
                  <a:pt x="1650" y="616"/>
                </a:lnTo>
                <a:lnTo>
                  <a:pt x="1677" y="618"/>
                </a:lnTo>
                <a:lnTo>
                  <a:pt x="1698" y="618"/>
                </a:lnTo>
                <a:lnTo>
                  <a:pt x="1710" y="619"/>
                </a:lnTo>
                <a:lnTo>
                  <a:pt x="1714" y="619"/>
                </a:lnTo>
                <a:lnTo>
                  <a:pt x="1713" y="624"/>
                </a:lnTo>
                <a:lnTo>
                  <a:pt x="1711" y="639"/>
                </a:lnTo>
                <a:lnTo>
                  <a:pt x="1708" y="661"/>
                </a:lnTo>
                <a:lnTo>
                  <a:pt x="1705" y="692"/>
                </a:lnTo>
                <a:lnTo>
                  <a:pt x="1701" y="731"/>
                </a:lnTo>
                <a:lnTo>
                  <a:pt x="1697" y="776"/>
                </a:lnTo>
                <a:lnTo>
                  <a:pt x="1694" y="827"/>
                </a:lnTo>
                <a:lnTo>
                  <a:pt x="1692" y="883"/>
                </a:lnTo>
                <a:lnTo>
                  <a:pt x="1691" y="943"/>
                </a:lnTo>
                <a:lnTo>
                  <a:pt x="1692" y="1006"/>
                </a:lnTo>
                <a:lnTo>
                  <a:pt x="1692" y="1039"/>
                </a:lnTo>
                <a:lnTo>
                  <a:pt x="1694" y="1072"/>
                </a:lnTo>
                <a:lnTo>
                  <a:pt x="1696" y="1106"/>
                </a:lnTo>
                <a:lnTo>
                  <a:pt x="1699" y="1140"/>
                </a:lnTo>
                <a:lnTo>
                  <a:pt x="1702" y="1175"/>
                </a:lnTo>
                <a:lnTo>
                  <a:pt x="1706" y="1210"/>
                </a:lnTo>
                <a:lnTo>
                  <a:pt x="1711" y="1245"/>
                </a:lnTo>
                <a:lnTo>
                  <a:pt x="1717" y="1280"/>
                </a:lnTo>
                <a:lnTo>
                  <a:pt x="1725" y="1315"/>
                </a:lnTo>
                <a:lnTo>
                  <a:pt x="1732" y="1351"/>
                </a:lnTo>
                <a:lnTo>
                  <a:pt x="1741" y="1385"/>
                </a:lnTo>
                <a:lnTo>
                  <a:pt x="1751" y="1420"/>
                </a:lnTo>
                <a:lnTo>
                  <a:pt x="1789" y="1547"/>
                </a:lnTo>
                <a:lnTo>
                  <a:pt x="1820" y="1657"/>
                </a:lnTo>
                <a:lnTo>
                  <a:pt x="1844" y="1752"/>
                </a:lnTo>
                <a:lnTo>
                  <a:pt x="1865" y="1828"/>
                </a:lnTo>
                <a:lnTo>
                  <a:pt x="1880" y="1888"/>
                </a:lnTo>
                <a:lnTo>
                  <a:pt x="1889" y="1930"/>
                </a:lnTo>
                <a:lnTo>
                  <a:pt x="1895" y="1956"/>
                </a:lnTo>
                <a:lnTo>
                  <a:pt x="1897" y="1964"/>
                </a:lnTo>
                <a:lnTo>
                  <a:pt x="1887" y="1961"/>
                </a:lnTo>
                <a:lnTo>
                  <a:pt x="1858" y="1953"/>
                </a:lnTo>
                <a:lnTo>
                  <a:pt x="1814" y="1938"/>
                </a:lnTo>
                <a:lnTo>
                  <a:pt x="1754" y="1916"/>
                </a:lnTo>
                <a:lnTo>
                  <a:pt x="1718" y="1904"/>
                </a:lnTo>
                <a:lnTo>
                  <a:pt x="1681" y="1888"/>
                </a:lnTo>
                <a:lnTo>
                  <a:pt x="1641" y="1872"/>
                </a:lnTo>
                <a:lnTo>
                  <a:pt x="1599" y="1853"/>
                </a:lnTo>
                <a:lnTo>
                  <a:pt x="1553" y="1834"/>
                </a:lnTo>
                <a:lnTo>
                  <a:pt x="1507" y="1813"/>
                </a:lnTo>
                <a:lnTo>
                  <a:pt x="1458" y="1789"/>
                </a:lnTo>
                <a:lnTo>
                  <a:pt x="1409" y="1765"/>
                </a:lnTo>
                <a:lnTo>
                  <a:pt x="1358" y="1739"/>
                </a:lnTo>
                <a:lnTo>
                  <a:pt x="1305" y="1710"/>
                </a:lnTo>
                <a:lnTo>
                  <a:pt x="1253" y="1680"/>
                </a:lnTo>
                <a:lnTo>
                  <a:pt x="1200" y="1648"/>
                </a:lnTo>
                <a:lnTo>
                  <a:pt x="1146" y="1615"/>
                </a:lnTo>
                <a:lnTo>
                  <a:pt x="1094" y="1580"/>
                </a:lnTo>
                <a:lnTo>
                  <a:pt x="1041" y="1543"/>
                </a:lnTo>
                <a:lnTo>
                  <a:pt x="988" y="1504"/>
                </a:lnTo>
                <a:lnTo>
                  <a:pt x="937" y="1464"/>
                </a:lnTo>
                <a:lnTo>
                  <a:pt x="887" y="1422"/>
                </a:lnTo>
                <a:lnTo>
                  <a:pt x="838" y="1377"/>
                </a:lnTo>
                <a:lnTo>
                  <a:pt x="790" y="1331"/>
                </a:lnTo>
                <a:lnTo>
                  <a:pt x="744" y="1284"/>
                </a:lnTo>
                <a:lnTo>
                  <a:pt x="700" y="1233"/>
                </a:lnTo>
                <a:lnTo>
                  <a:pt x="659" y="1182"/>
                </a:lnTo>
                <a:lnTo>
                  <a:pt x="620" y="1128"/>
                </a:lnTo>
                <a:lnTo>
                  <a:pt x="582" y="1073"/>
                </a:lnTo>
                <a:lnTo>
                  <a:pt x="547" y="1020"/>
                </a:lnTo>
                <a:lnTo>
                  <a:pt x="512" y="966"/>
                </a:lnTo>
                <a:lnTo>
                  <a:pt x="478" y="913"/>
                </a:lnTo>
                <a:lnTo>
                  <a:pt x="445" y="860"/>
                </a:lnTo>
                <a:lnTo>
                  <a:pt x="414" y="808"/>
                </a:lnTo>
                <a:lnTo>
                  <a:pt x="383" y="757"/>
                </a:lnTo>
                <a:lnTo>
                  <a:pt x="354" y="707"/>
                </a:lnTo>
                <a:lnTo>
                  <a:pt x="298" y="609"/>
                </a:lnTo>
                <a:lnTo>
                  <a:pt x="248" y="515"/>
                </a:lnTo>
                <a:lnTo>
                  <a:pt x="201" y="428"/>
                </a:lnTo>
                <a:lnTo>
                  <a:pt x="159" y="346"/>
                </a:lnTo>
                <a:lnTo>
                  <a:pt x="122" y="271"/>
                </a:lnTo>
                <a:lnTo>
                  <a:pt x="90" y="204"/>
                </a:lnTo>
                <a:lnTo>
                  <a:pt x="63" y="144"/>
                </a:lnTo>
                <a:lnTo>
                  <a:pt x="40" y="95"/>
                </a:lnTo>
                <a:lnTo>
                  <a:pt x="23" y="55"/>
                </a:lnTo>
                <a:lnTo>
                  <a:pt x="10" y="25"/>
                </a:lnTo>
                <a:lnTo>
                  <a:pt x="2" y="6"/>
                </a:lnTo>
                <a:lnTo>
                  <a:pt x="0" y="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13" name="Rectangle 14"/>
          <p:cNvSpPr>
            <a:spLocks noChangeArrowheads="1"/>
          </p:cNvSpPr>
          <p:nvPr/>
        </p:nvSpPr>
        <p:spPr bwMode="auto">
          <a:xfrm>
            <a:off x="5048033" y="6260723"/>
            <a:ext cx="9523" cy="63484"/>
          </a:xfrm>
          <a:prstGeom prst="rect">
            <a:avLst/>
          </a:prstGeom>
          <a:solidFill>
            <a:schemeClr val="bg1"/>
          </a:solidFill>
          <a:ln w="9525">
            <a:solidFill>
              <a:srgbClr val="0070C0"/>
            </a:solidFill>
            <a:miter lim="800000"/>
            <a:headEnd/>
            <a:tailEnd/>
          </a:ln>
          <a:extLst/>
        </p:spPr>
        <p:txBody>
          <a:bodyPr/>
          <a:lstStyle/>
          <a:p>
            <a:pPr defTabSz="1217258" fontAlgn="ctr"/>
            <a:endParaRPr lang="zh-CN" altLang="en-US" sz="2400">
              <a:ea typeface="微软雅黑" panose="020B0503020204020204" pitchFamily="34" charset="-122"/>
              <a:cs typeface="Arial" panose="020B0604020202020204" pitchFamily="34" charset="0"/>
            </a:endParaRPr>
          </a:p>
        </p:txBody>
      </p:sp>
      <p:sp>
        <p:nvSpPr>
          <p:cNvPr id="114" name="Freeform 15"/>
          <p:cNvSpPr>
            <a:spLocks noEditPoints="1"/>
          </p:cNvSpPr>
          <p:nvPr/>
        </p:nvSpPr>
        <p:spPr bwMode="auto">
          <a:xfrm>
            <a:off x="4933764" y="6202001"/>
            <a:ext cx="107921" cy="112683"/>
          </a:xfrm>
          <a:custGeom>
            <a:avLst/>
            <a:gdLst>
              <a:gd name="T0" fmla="*/ 92584954 w 8195"/>
              <a:gd name="T1" fmla="*/ 281747160 h 5385"/>
              <a:gd name="T2" fmla="*/ 89512970 w 8195"/>
              <a:gd name="T3" fmla="*/ 335297793 h 5385"/>
              <a:gd name="T4" fmla="*/ 86201006 w 8195"/>
              <a:gd name="T5" fmla="*/ 374644913 h 5385"/>
              <a:gd name="T6" fmla="*/ 81595289 w 8195"/>
              <a:gd name="T7" fmla="*/ 414560241 h 5385"/>
              <a:gd name="T8" fmla="*/ 75604373 w 8195"/>
              <a:gd name="T9" fmla="*/ 448919191 h 5385"/>
              <a:gd name="T10" fmla="*/ 69853595 w 8195"/>
              <a:gd name="T11" fmla="*/ 472522026 h 5385"/>
              <a:gd name="T12" fmla="*/ 64854687 w 8195"/>
              <a:gd name="T13" fmla="*/ 486340454 h 5385"/>
              <a:gd name="T14" fmla="*/ 60429606 w 8195"/>
              <a:gd name="T15" fmla="*/ 493832317 h 5385"/>
              <a:gd name="T16" fmla="*/ 58952951 w 8195"/>
              <a:gd name="T17" fmla="*/ 517242401 h 5385"/>
              <a:gd name="T18" fmla="*/ 63108387 w 8195"/>
              <a:gd name="T19" fmla="*/ 580008794 h 5385"/>
              <a:gd name="T20" fmla="*/ 68948343 w 8195"/>
              <a:gd name="T21" fmla="*/ 645837479 h 5385"/>
              <a:gd name="T22" fmla="*/ 76898127 w 8195"/>
              <a:gd name="T23" fmla="*/ 704569452 h 5385"/>
              <a:gd name="T24" fmla="*/ 86742732 w 8195"/>
              <a:gd name="T25" fmla="*/ 738157795 h 5385"/>
              <a:gd name="T26" fmla="*/ 103814586 w 8195"/>
              <a:gd name="T27" fmla="*/ 744869863 h 5385"/>
              <a:gd name="T28" fmla="*/ 133382598 w 8195"/>
              <a:gd name="T29" fmla="*/ 746217886 h 5385"/>
              <a:gd name="T30" fmla="*/ 193841870 w 8195"/>
              <a:gd name="T31" fmla="*/ 742953633 h 5385"/>
              <a:gd name="T32" fmla="*/ 220426905 w 8195"/>
              <a:gd name="T33" fmla="*/ 649294482 h 5385"/>
              <a:gd name="T34" fmla="*/ 101227251 w 8195"/>
              <a:gd name="T35" fmla="*/ 916645400 h 5385"/>
              <a:gd name="T36" fmla="*/ 93067166 w 8195"/>
              <a:gd name="T37" fmla="*/ 907622391 h 5385"/>
              <a:gd name="T38" fmla="*/ 80811330 w 8195"/>
              <a:gd name="T39" fmla="*/ 886898704 h 5385"/>
              <a:gd name="T40" fmla="*/ 66991926 w 8195"/>
              <a:gd name="T41" fmla="*/ 849661024 h 5385"/>
              <a:gd name="T42" fmla="*/ 54738172 w 8195"/>
              <a:gd name="T43" fmla="*/ 792469825 h 5385"/>
              <a:gd name="T44" fmla="*/ 47030805 w 8195"/>
              <a:gd name="T45" fmla="*/ 711474270 h 5385"/>
              <a:gd name="T46" fmla="*/ 42633137 w 8195"/>
              <a:gd name="T47" fmla="*/ 633550217 h 5385"/>
              <a:gd name="T48" fmla="*/ 39353103 w 8195"/>
              <a:gd name="T49" fmla="*/ 565804863 h 5385"/>
              <a:gd name="T50" fmla="*/ 37124420 w 8195"/>
              <a:gd name="T51" fmla="*/ 503231221 h 5385"/>
              <a:gd name="T52" fmla="*/ 33963415 w 8195"/>
              <a:gd name="T53" fmla="*/ 489219602 h 5385"/>
              <a:gd name="T54" fmla="*/ 25202261 w 8195"/>
              <a:gd name="T55" fmla="*/ 465617207 h 5385"/>
              <a:gd name="T56" fmla="*/ 15897129 w 8195"/>
              <a:gd name="T57" fmla="*/ 432413947 h 5385"/>
              <a:gd name="T58" fmla="*/ 7405620 w 8195"/>
              <a:gd name="T59" fmla="*/ 387500821 h 5385"/>
              <a:gd name="T60" fmla="*/ 2198834 w 8195"/>
              <a:gd name="T61" fmla="*/ 331455684 h 5385"/>
              <a:gd name="T62" fmla="*/ 601069 w 8195"/>
              <a:gd name="T63" fmla="*/ 269854191 h 5385"/>
              <a:gd name="T64" fmla="*/ 59343 w 8195"/>
              <a:gd name="T65" fmla="*/ 212461032 h 5385"/>
              <a:gd name="T66" fmla="*/ 301746 w 8195"/>
              <a:gd name="T67" fmla="*/ 132428416 h 5385"/>
              <a:gd name="T68" fmla="*/ 49588476 w 8195"/>
              <a:gd name="T69" fmla="*/ 174461934 h 5385"/>
              <a:gd name="T70" fmla="*/ 54617062 w 8195"/>
              <a:gd name="T71" fmla="*/ 179450083 h 5385"/>
              <a:gd name="T72" fmla="*/ 59074244 w 8195"/>
              <a:gd name="T73" fmla="*/ 193076619 h 5385"/>
              <a:gd name="T74" fmla="*/ 62717620 w 8195"/>
              <a:gd name="T75" fmla="*/ 214001387 h 5385"/>
              <a:gd name="T76" fmla="*/ 65245625 w 8195"/>
              <a:gd name="T77" fmla="*/ 240676142 h 5385"/>
              <a:gd name="T78" fmla="*/ 66509543 w 8195"/>
              <a:gd name="T79" fmla="*/ 271770421 h 5385"/>
              <a:gd name="T80" fmla="*/ 66239885 w 8195"/>
              <a:gd name="T81" fmla="*/ 304588597 h 5385"/>
              <a:gd name="T82" fmla="*/ 64552941 w 8195"/>
              <a:gd name="T83" fmla="*/ 334334853 h 5385"/>
              <a:gd name="T84" fmla="*/ 61631915 w 8195"/>
              <a:gd name="T85" fmla="*/ 359285711 h 5385"/>
              <a:gd name="T86" fmla="*/ 57659368 w 8195"/>
              <a:gd name="T87" fmla="*/ 377909145 h 5385"/>
              <a:gd name="T88" fmla="*/ 52991871 w 8195"/>
              <a:gd name="T89" fmla="*/ 388848844 h 5385"/>
              <a:gd name="T90" fmla="*/ 47842175 w 8195"/>
              <a:gd name="T91" fmla="*/ 390379990 h 5385"/>
              <a:gd name="T92" fmla="*/ 42964548 w 8195"/>
              <a:gd name="T93" fmla="*/ 382512671 h 5385"/>
              <a:gd name="T94" fmla="*/ 38749598 w 8195"/>
              <a:gd name="T95" fmla="*/ 366392051 h 5385"/>
              <a:gd name="T96" fmla="*/ 35467312 w 8195"/>
              <a:gd name="T97" fmla="*/ 343165551 h 5385"/>
              <a:gd name="T98" fmla="*/ 33330244 w 8195"/>
              <a:gd name="T99" fmla="*/ 314950440 h 5385"/>
              <a:gd name="T100" fmla="*/ 32548552 w 8195"/>
              <a:gd name="T101" fmla="*/ 282709659 h 5385"/>
              <a:gd name="T102" fmla="*/ 33330244 w 8195"/>
              <a:gd name="T103" fmla="*/ 250662090 h 5385"/>
              <a:gd name="T104" fmla="*/ 35467312 w 8195"/>
              <a:gd name="T105" fmla="*/ 222446980 h 5385"/>
              <a:gd name="T106" fmla="*/ 38749598 w 8195"/>
              <a:gd name="T107" fmla="*/ 199412791 h 5385"/>
              <a:gd name="T108" fmla="*/ 42964548 w 8195"/>
              <a:gd name="T109" fmla="*/ 183099859 h 5385"/>
              <a:gd name="T110" fmla="*/ 47842175 w 8195"/>
              <a:gd name="T111" fmla="*/ 175039789 h 53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195" h="5385">
                <a:moveTo>
                  <a:pt x="23" y="546"/>
                </a:moveTo>
                <a:lnTo>
                  <a:pt x="3088" y="0"/>
                </a:lnTo>
                <a:lnTo>
                  <a:pt x="3088" y="1418"/>
                </a:lnTo>
                <a:lnTo>
                  <a:pt x="3086" y="1424"/>
                </a:lnTo>
                <a:lnTo>
                  <a:pt x="3081" y="1441"/>
                </a:lnTo>
                <a:lnTo>
                  <a:pt x="3075" y="1468"/>
                </a:lnTo>
                <a:lnTo>
                  <a:pt x="3065" y="1504"/>
                </a:lnTo>
                <a:lnTo>
                  <a:pt x="3050" y="1547"/>
                </a:lnTo>
                <a:lnTo>
                  <a:pt x="3034" y="1598"/>
                </a:lnTo>
                <a:lnTo>
                  <a:pt x="3012" y="1653"/>
                </a:lnTo>
                <a:lnTo>
                  <a:pt x="2987" y="1714"/>
                </a:lnTo>
                <a:lnTo>
                  <a:pt x="2973" y="1747"/>
                </a:lnTo>
                <a:lnTo>
                  <a:pt x="2957" y="1780"/>
                </a:lnTo>
                <a:lnTo>
                  <a:pt x="2941" y="1813"/>
                </a:lnTo>
                <a:lnTo>
                  <a:pt x="2923" y="1847"/>
                </a:lnTo>
                <a:lnTo>
                  <a:pt x="2905" y="1882"/>
                </a:lnTo>
                <a:lnTo>
                  <a:pt x="2885" y="1917"/>
                </a:lnTo>
                <a:lnTo>
                  <a:pt x="2863" y="1952"/>
                </a:lnTo>
                <a:lnTo>
                  <a:pt x="2841" y="1987"/>
                </a:lnTo>
                <a:lnTo>
                  <a:pt x="2817" y="2022"/>
                </a:lnTo>
                <a:lnTo>
                  <a:pt x="2792" y="2057"/>
                </a:lnTo>
                <a:lnTo>
                  <a:pt x="2765" y="2092"/>
                </a:lnTo>
                <a:lnTo>
                  <a:pt x="2739" y="2126"/>
                </a:lnTo>
                <a:lnTo>
                  <a:pt x="2710" y="2160"/>
                </a:lnTo>
                <a:lnTo>
                  <a:pt x="2679" y="2192"/>
                </a:lnTo>
                <a:lnTo>
                  <a:pt x="2647" y="2225"/>
                </a:lnTo>
                <a:lnTo>
                  <a:pt x="2614" y="2256"/>
                </a:lnTo>
                <a:lnTo>
                  <a:pt x="2579" y="2286"/>
                </a:lnTo>
                <a:lnTo>
                  <a:pt x="2545" y="2313"/>
                </a:lnTo>
                <a:lnTo>
                  <a:pt x="2511" y="2339"/>
                </a:lnTo>
                <a:lnTo>
                  <a:pt x="2478" y="2364"/>
                </a:lnTo>
                <a:lnTo>
                  <a:pt x="2446" y="2387"/>
                </a:lnTo>
                <a:lnTo>
                  <a:pt x="2413" y="2407"/>
                </a:lnTo>
                <a:lnTo>
                  <a:pt x="2382" y="2427"/>
                </a:lnTo>
                <a:lnTo>
                  <a:pt x="2351" y="2445"/>
                </a:lnTo>
                <a:lnTo>
                  <a:pt x="2320" y="2462"/>
                </a:lnTo>
                <a:lnTo>
                  <a:pt x="2290" y="2477"/>
                </a:lnTo>
                <a:lnTo>
                  <a:pt x="2261" y="2491"/>
                </a:lnTo>
                <a:lnTo>
                  <a:pt x="2233" y="2503"/>
                </a:lnTo>
                <a:lnTo>
                  <a:pt x="2207" y="2514"/>
                </a:lnTo>
                <a:lnTo>
                  <a:pt x="2180" y="2525"/>
                </a:lnTo>
                <a:lnTo>
                  <a:pt x="2154" y="2534"/>
                </a:lnTo>
                <a:lnTo>
                  <a:pt x="2130" y="2542"/>
                </a:lnTo>
                <a:lnTo>
                  <a:pt x="2106" y="2549"/>
                </a:lnTo>
                <a:lnTo>
                  <a:pt x="2084" y="2556"/>
                </a:lnTo>
                <a:lnTo>
                  <a:pt x="2063" y="2562"/>
                </a:lnTo>
                <a:lnTo>
                  <a:pt x="2043" y="2566"/>
                </a:lnTo>
                <a:lnTo>
                  <a:pt x="2007" y="2573"/>
                </a:lnTo>
                <a:lnTo>
                  <a:pt x="1977" y="2578"/>
                </a:lnTo>
                <a:lnTo>
                  <a:pt x="1935" y="2582"/>
                </a:lnTo>
                <a:lnTo>
                  <a:pt x="1921" y="2583"/>
                </a:lnTo>
                <a:lnTo>
                  <a:pt x="1925" y="2597"/>
                </a:lnTo>
                <a:lnTo>
                  <a:pt x="1937" y="2635"/>
                </a:lnTo>
                <a:lnTo>
                  <a:pt x="1958" y="2695"/>
                </a:lnTo>
                <a:lnTo>
                  <a:pt x="1988" y="2772"/>
                </a:lnTo>
                <a:lnTo>
                  <a:pt x="2005" y="2816"/>
                </a:lnTo>
                <a:lnTo>
                  <a:pt x="2025" y="2864"/>
                </a:lnTo>
                <a:lnTo>
                  <a:pt x="2047" y="2914"/>
                </a:lnTo>
                <a:lnTo>
                  <a:pt x="2070" y="2967"/>
                </a:lnTo>
                <a:lnTo>
                  <a:pt x="2096" y="3022"/>
                </a:lnTo>
                <a:lnTo>
                  <a:pt x="2123" y="3078"/>
                </a:lnTo>
                <a:lnTo>
                  <a:pt x="2153" y="3134"/>
                </a:lnTo>
                <a:lnTo>
                  <a:pt x="2185" y="3192"/>
                </a:lnTo>
                <a:lnTo>
                  <a:pt x="2218" y="3251"/>
                </a:lnTo>
                <a:lnTo>
                  <a:pt x="2253" y="3309"/>
                </a:lnTo>
                <a:lnTo>
                  <a:pt x="2290" y="3365"/>
                </a:lnTo>
                <a:lnTo>
                  <a:pt x="2330" y="3422"/>
                </a:lnTo>
                <a:lnTo>
                  <a:pt x="2371" y="3476"/>
                </a:lnTo>
                <a:lnTo>
                  <a:pt x="2413" y="3529"/>
                </a:lnTo>
                <a:lnTo>
                  <a:pt x="2459" y="3579"/>
                </a:lnTo>
                <a:lnTo>
                  <a:pt x="2505" y="3627"/>
                </a:lnTo>
                <a:lnTo>
                  <a:pt x="2554" y="3671"/>
                </a:lnTo>
                <a:lnTo>
                  <a:pt x="2603" y="3712"/>
                </a:lnTo>
                <a:lnTo>
                  <a:pt x="2656" y="3748"/>
                </a:lnTo>
                <a:lnTo>
                  <a:pt x="2710" y="3781"/>
                </a:lnTo>
                <a:lnTo>
                  <a:pt x="2764" y="3808"/>
                </a:lnTo>
                <a:lnTo>
                  <a:pt x="2822" y="3830"/>
                </a:lnTo>
                <a:lnTo>
                  <a:pt x="2881" y="3846"/>
                </a:lnTo>
                <a:lnTo>
                  <a:pt x="2942" y="3857"/>
                </a:lnTo>
                <a:lnTo>
                  <a:pt x="3012" y="3863"/>
                </a:lnTo>
                <a:lnTo>
                  <a:pt x="3099" y="3869"/>
                </a:lnTo>
                <a:lnTo>
                  <a:pt x="3201" y="3873"/>
                </a:lnTo>
                <a:lnTo>
                  <a:pt x="3318" y="3877"/>
                </a:lnTo>
                <a:lnTo>
                  <a:pt x="3448" y="3881"/>
                </a:lnTo>
                <a:lnTo>
                  <a:pt x="3589" y="3883"/>
                </a:lnTo>
                <a:lnTo>
                  <a:pt x="3741" y="3885"/>
                </a:lnTo>
                <a:lnTo>
                  <a:pt x="3902" y="3887"/>
                </a:lnTo>
                <a:lnTo>
                  <a:pt x="4072" y="3888"/>
                </a:lnTo>
                <a:lnTo>
                  <a:pt x="4248" y="3888"/>
                </a:lnTo>
                <a:lnTo>
                  <a:pt x="4430" y="3888"/>
                </a:lnTo>
                <a:lnTo>
                  <a:pt x="4616" y="3888"/>
                </a:lnTo>
                <a:lnTo>
                  <a:pt x="4995" y="3886"/>
                </a:lnTo>
                <a:lnTo>
                  <a:pt x="5377" y="3883"/>
                </a:lnTo>
                <a:lnTo>
                  <a:pt x="5752" y="3880"/>
                </a:lnTo>
                <a:lnTo>
                  <a:pt x="6108" y="3875"/>
                </a:lnTo>
                <a:lnTo>
                  <a:pt x="6438" y="3871"/>
                </a:lnTo>
                <a:lnTo>
                  <a:pt x="6729" y="3867"/>
                </a:lnTo>
                <a:lnTo>
                  <a:pt x="6973" y="3863"/>
                </a:lnTo>
                <a:lnTo>
                  <a:pt x="7160" y="3860"/>
                </a:lnTo>
                <a:lnTo>
                  <a:pt x="7280" y="3858"/>
                </a:lnTo>
                <a:lnTo>
                  <a:pt x="7321" y="3857"/>
                </a:lnTo>
                <a:lnTo>
                  <a:pt x="7321" y="3383"/>
                </a:lnTo>
                <a:lnTo>
                  <a:pt x="8195" y="3383"/>
                </a:lnTo>
                <a:lnTo>
                  <a:pt x="8195" y="5385"/>
                </a:lnTo>
                <a:lnTo>
                  <a:pt x="7501" y="5385"/>
                </a:lnTo>
                <a:lnTo>
                  <a:pt x="7337" y="4779"/>
                </a:lnTo>
                <a:lnTo>
                  <a:pt x="3379" y="4779"/>
                </a:lnTo>
                <a:lnTo>
                  <a:pt x="3362" y="4776"/>
                </a:lnTo>
                <a:lnTo>
                  <a:pt x="3316" y="4770"/>
                </a:lnTo>
                <a:lnTo>
                  <a:pt x="3282" y="4765"/>
                </a:lnTo>
                <a:lnTo>
                  <a:pt x="3242" y="4758"/>
                </a:lnTo>
                <a:lnTo>
                  <a:pt x="3197" y="4751"/>
                </a:lnTo>
                <a:lnTo>
                  <a:pt x="3145" y="4740"/>
                </a:lnTo>
                <a:lnTo>
                  <a:pt x="3091" y="4729"/>
                </a:lnTo>
                <a:lnTo>
                  <a:pt x="3031" y="4717"/>
                </a:lnTo>
                <a:lnTo>
                  <a:pt x="2967" y="4701"/>
                </a:lnTo>
                <a:lnTo>
                  <a:pt x="2900" y="4685"/>
                </a:lnTo>
                <a:lnTo>
                  <a:pt x="2830" y="4665"/>
                </a:lnTo>
                <a:lnTo>
                  <a:pt x="2758" y="4645"/>
                </a:lnTo>
                <a:lnTo>
                  <a:pt x="2684" y="4621"/>
                </a:lnTo>
                <a:lnTo>
                  <a:pt x="2608" y="4595"/>
                </a:lnTo>
                <a:lnTo>
                  <a:pt x="2532" y="4566"/>
                </a:lnTo>
                <a:lnTo>
                  <a:pt x="2454" y="4535"/>
                </a:lnTo>
                <a:lnTo>
                  <a:pt x="2378" y="4502"/>
                </a:lnTo>
                <a:lnTo>
                  <a:pt x="2302" y="4466"/>
                </a:lnTo>
                <a:lnTo>
                  <a:pt x="2225" y="4427"/>
                </a:lnTo>
                <a:lnTo>
                  <a:pt x="2152" y="4385"/>
                </a:lnTo>
                <a:lnTo>
                  <a:pt x="2080" y="4341"/>
                </a:lnTo>
                <a:lnTo>
                  <a:pt x="2009" y="4292"/>
                </a:lnTo>
                <a:lnTo>
                  <a:pt x="1942" y="4241"/>
                </a:lnTo>
                <a:lnTo>
                  <a:pt x="1878" y="4186"/>
                </a:lnTo>
                <a:lnTo>
                  <a:pt x="1818" y="4129"/>
                </a:lnTo>
                <a:lnTo>
                  <a:pt x="1763" y="4067"/>
                </a:lnTo>
                <a:lnTo>
                  <a:pt x="1712" y="4002"/>
                </a:lnTo>
                <a:lnTo>
                  <a:pt x="1665" y="3933"/>
                </a:lnTo>
                <a:lnTo>
                  <a:pt x="1626" y="3861"/>
                </a:lnTo>
                <a:lnTo>
                  <a:pt x="1592" y="3783"/>
                </a:lnTo>
                <a:lnTo>
                  <a:pt x="1562" y="3707"/>
                </a:lnTo>
                <a:lnTo>
                  <a:pt x="1533" y="3632"/>
                </a:lnTo>
                <a:lnTo>
                  <a:pt x="1506" y="3561"/>
                </a:lnTo>
                <a:lnTo>
                  <a:pt x="1482" y="3492"/>
                </a:lnTo>
                <a:lnTo>
                  <a:pt x="1458" y="3426"/>
                </a:lnTo>
                <a:lnTo>
                  <a:pt x="1436" y="3362"/>
                </a:lnTo>
                <a:lnTo>
                  <a:pt x="1416" y="3301"/>
                </a:lnTo>
                <a:lnTo>
                  <a:pt x="1396" y="3243"/>
                </a:lnTo>
                <a:lnTo>
                  <a:pt x="1378" y="3188"/>
                </a:lnTo>
                <a:lnTo>
                  <a:pt x="1362" y="3134"/>
                </a:lnTo>
                <a:lnTo>
                  <a:pt x="1346" y="3084"/>
                </a:lnTo>
                <a:lnTo>
                  <a:pt x="1332" y="3037"/>
                </a:lnTo>
                <a:lnTo>
                  <a:pt x="1307" y="2948"/>
                </a:lnTo>
                <a:lnTo>
                  <a:pt x="1286" y="2870"/>
                </a:lnTo>
                <a:lnTo>
                  <a:pt x="1269" y="2802"/>
                </a:lnTo>
                <a:lnTo>
                  <a:pt x="1255" y="2742"/>
                </a:lnTo>
                <a:lnTo>
                  <a:pt x="1245" y="2694"/>
                </a:lnTo>
                <a:lnTo>
                  <a:pt x="1238" y="2653"/>
                </a:lnTo>
                <a:lnTo>
                  <a:pt x="1233" y="2622"/>
                </a:lnTo>
                <a:lnTo>
                  <a:pt x="1230" y="2600"/>
                </a:lnTo>
                <a:lnTo>
                  <a:pt x="1228" y="2587"/>
                </a:lnTo>
                <a:lnTo>
                  <a:pt x="1228" y="2583"/>
                </a:lnTo>
                <a:lnTo>
                  <a:pt x="1215" y="2579"/>
                </a:lnTo>
                <a:lnTo>
                  <a:pt x="1181" y="2568"/>
                </a:lnTo>
                <a:lnTo>
                  <a:pt x="1128" y="2549"/>
                </a:lnTo>
                <a:lnTo>
                  <a:pt x="1060" y="2523"/>
                </a:lnTo>
                <a:lnTo>
                  <a:pt x="1021" y="2507"/>
                </a:lnTo>
                <a:lnTo>
                  <a:pt x="979" y="2490"/>
                </a:lnTo>
                <a:lnTo>
                  <a:pt x="933" y="2470"/>
                </a:lnTo>
                <a:lnTo>
                  <a:pt x="887" y="2448"/>
                </a:lnTo>
                <a:lnTo>
                  <a:pt x="837" y="2426"/>
                </a:lnTo>
                <a:lnTo>
                  <a:pt x="788" y="2401"/>
                </a:lnTo>
                <a:lnTo>
                  <a:pt x="736" y="2375"/>
                </a:lnTo>
                <a:lnTo>
                  <a:pt x="684" y="2346"/>
                </a:lnTo>
                <a:lnTo>
                  <a:pt x="632" y="2317"/>
                </a:lnTo>
                <a:lnTo>
                  <a:pt x="580" y="2286"/>
                </a:lnTo>
                <a:lnTo>
                  <a:pt x="528" y="2253"/>
                </a:lnTo>
                <a:lnTo>
                  <a:pt x="477" y="2217"/>
                </a:lnTo>
                <a:lnTo>
                  <a:pt x="427" y="2181"/>
                </a:lnTo>
                <a:lnTo>
                  <a:pt x="379" y="2142"/>
                </a:lnTo>
                <a:lnTo>
                  <a:pt x="332" y="2103"/>
                </a:lnTo>
                <a:lnTo>
                  <a:pt x="289" y="2061"/>
                </a:lnTo>
                <a:lnTo>
                  <a:pt x="246" y="2019"/>
                </a:lnTo>
                <a:lnTo>
                  <a:pt x="208" y="1974"/>
                </a:lnTo>
                <a:lnTo>
                  <a:pt x="173" y="1927"/>
                </a:lnTo>
                <a:lnTo>
                  <a:pt x="141" y="1880"/>
                </a:lnTo>
                <a:lnTo>
                  <a:pt x="114" y="1830"/>
                </a:lnTo>
                <a:lnTo>
                  <a:pt x="91" y="1780"/>
                </a:lnTo>
                <a:lnTo>
                  <a:pt x="73" y="1727"/>
                </a:lnTo>
                <a:lnTo>
                  <a:pt x="60" y="1674"/>
                </a:lnTo>
                <a:lnTo>
                  <a:pt x="50" y="1619"/>
                </a:lnTo>
                <a:lnTo>
                  <a:pt x="41" y="1565"/>
                </a:lnTo>
                <a:lnTo>
                  <a:pt x="34" y="1511"/>
                </a:lnTo>
                <a:lnTo>
                  <a:pt x="27" y="1458"/>
                </a:lnTo>
                <a:lnTo>
                  <a:pt x="20" y="1406"/>
                </a:lnTo>
                <a:lnTo>
                  <a:pt x="16" y="1353"/>
                </a:lnTo>
                <a:lnTo>
                  <a:pt x="11" y="1302"/>
                </a:lnTo>
                <a:lnTo>
                  <a:pt x="8" y="1251"/>
                </a:lnTo>
                <a:lnTo>
                  <a:pt x="5" y="1203"/>
                </a:lnTo>
                <a:lnTo>
                  <a:pt x="3" y="1155"/>
                </a:lnTo>
                <a:lnTo>
                  <a:pt x="2" y="1107"/>
                </a:lnTo>
                <a:lnTo>
                  <a:pt x="1" y="1061"/>
                </a:lnTo>
                <a:lnTo>
                  <a:pt x="0" y="973"/>
                </a:lnTo>
                <a:lnTo>
                  <a:pt x="1" y="891"/>
                </a:lnTo>
                <a:lnTo>
                  <a:pt x="3" y="817"/>
                </a:lnTo>
                <a:lnTo>
                  <a:pt x="6" y="749"/>
                </a:lnTo>
                <a:lnTo>
                  <a:pt x="10" y="690"/>
                </a:lnTo>
                <a:lnTo>
                  <a:pt x="14" y="639"/>
                </a:lnTo>
                <a:lnTo>
                  <a:pt x="17" y="599"/>
                </a:lnTo>
                <a:lnTo>
                  <a:pt x="20" y="570"/>
                </a:lnTo>
                <a:lnTo>
                  <a:pt x="22" y="552"/>
                </a:lnTo>
                <a:lnTo>
                  <a:pt x="23" y="546"/>
                </a:lnTo>
                <a:close/>
                <a:moveTo>
                  <a:pt x="1647" y="909"/>
                </a:moveTo>
                <a:lnTo>
                  <a:pt x="1676" y="910"/>
                </a:lnTo>
                <a:lnTo>
                  <a:pt x="1705" y="912"/>
                </a:lnTo>
                <a:lnTo>
                  <a:pt x="1733" y="916"/>
                </a:lnTo>
                <a:lnTo>
                  <a:pt x="1760" y="921"/>
                </a:lnTo>
                <a:lnTo>
                  <a:pt x="1787" y="928"/>
                </a:lnTo>
                <a:lnTo>
                  <a:pt x="1814" y="935"/>
                </a:lnTo>
                <a:lnTo>
                  <a:pt x="1841" y="944"/>
                </a:lnTo>
                <a:lnTo>
                  <a:pt x="1867" y="954"/>
                </a:lnTo>
                <a:lnTo>
                  <a:pt x="1892" y="965"/>
                </a:lnTo>
                <a:lnTo>
                  <a:pt x="1915" y="977"/>
                </a:lnTo>
                <a:lnTo>
                  <a:pt x="1939" y="992"/>
                </a:lnTo>
                <a:lnTo>
                  <a:pt x="1962" y="1006"/>
                </a:lnTo>
                <a:lnTo>
                  <a:pt x="1985" y="1022"/>
                </a:lnTo>
                <a:lnTo>
                  <a:pt x="2005" y="1039"/>
                </a:lnTo>
                <a:lnTo>
                  <a:pt x="2026" y="1057"/>
                </a:lnTo>
                <a:lnTo>
                  <a:pt x="2047" y="1075"/>
                </a:lnTo>
                <a:lnTo>
                  <a:pt x="2064" y="1095"/>
                </a:lnTo>
                <a:lnTo>
                  <a:pt x="2083" y="1115"/>
                </a:lnTo>
                <a:lnTo>
                  <a:pt x="2099" y="1136"/>
                </a:lnTo>
                <a:lnTo>
                  <a:pt x="2115" y="1159"/>
                </a:lnTo>
                <a:lnTo>
                  <a:pt x="2129" y="1181"/>
                </a:lnTo>
                <a:lnTo>
                  <a:pt x="2144" y="1205"/>
                </a:lnTo>
                <a:lnTo>
                  <a:pt x="2156" y="1230"/>
                </a:lnTo>
                <a:lnTo>
                  <a:pt x="2167" y="1254"/>
                </a:lnTo>
                <a:lnTo>
                  <a:pt x="2178" y="1280"/>
                </a:lnTo>
                <a:lnTo>
                  <a:pt x="2186" y="1306"/>
                </a:lnTo>
                <a:lnTo>
                  <a:pt x="2194" y="1333"/>
                </a:lnTo>
                <a:lnTo>
                  <a:pt x="2200" y="1360"/>
                </a:lnTo>
                <a:lnTo>
                  <a:pt x="2206" y="1388"/>
                </a:lnTo>
                <a:lnTo>
                  <a:pt x="2209" y="1416"/>
                </a:lnTo>
                <a:lnTo>
                  <a:pt x="2211" y="1445"/>
                </a:lnTo>
                <a:lnTo>
                  <a:pt x="2212" y="1473"/>
                </a:lnTo>
                <a:lnTo>
                  <a:pt x="2211" y="1503"/>
                </a:lnTo>
                <a:lnTo>
                  <a:pt x="2209" y="1532"/>
                </a:lnTo>
                <a:lnTo>
                  <a:pt x="2206" y="1559"/>
                </a:lnTo>
                <a:lnTo>
                  <a:pt x="2200" y="1587"/>
                </a:lnTo>
                <a:lnTo>
                  <a:pt x="2194" y="1614"/>
                </a:lnTo>
                <a:lnTo>
                  <a:pt x="2186" y="1641"/>
                </a:lnTo>
                <a:lnTo>
                  <a:pt x="2178" y="1668"/>
                </a:lnTo>
                <a:lnTo>
                  <a:pt x="2167" y="1692"/>
                </a:lnTo>
                <a:lnTo>
                  <a:pt x="2156" y="1718"/>
                </a:lnTo>
                <a:lnTo>
                  <a:pt x="2144" y="1742"/>
                </a:lnTo>
                <a:lnTo>
                  <a:pt x="2129" y="1765"/>
                </a:lnTo>
                <a:lnTo>
                  <a:pt x="2115" y="1788"/>
                </a:lnTo>
                <a:lnTo>
                  <a:pt x="2099" y="1811"/>
                </a:lnTo>
                <a:lnTo>
                  <a:pt x="2083" y="1832"/>
                </a:lnTo>
                <a:lnTo>
                  <a:pt x="2064" y="1852"/>
                </a:lnTo>
                <a:lnTo>
                  <a:pt x="2047" y="1872"/>
                </a:lnTo>
                <a:lnTo>
                  <a:pt x="2026" y="1891"/>
                </a:lnTo>
                <a:lnTo>
                  <a:pt x="2005" y="1909"/>
                </a:lnTo>
                <a:lnTo>
                  <a:pt x="1985" y="1925"/>
                </a:lnTo>
                <a:lnTo>
                  <a:pt x="1962" y="1941"/>
                </a:lnTo>
                <a:lnTo>
                  <a:pt x="1939" y="1956"/>
                </a:lnTo>
                <a:lnTo>
                  <a:pt x="1915" y="1969"/>
                </a:lnTo>
                <a:lnTo>
                  <a:pt x="1892" y="1982"/>
                </a:lnTo>
                <a:lnTo>
                  <a:pt x="1867" y="1993"/>
                </a:lnTo>
                <a:lnTo>
                  <a:pt x="1841" y="2003"/>
                </a:lnTo>
                <a:lnTo>
                  <a:pt x="1814" y="2012"/>
                </a:lnTo>
                <a:lnTo>
                  <a:pt x="1787" y="2020"/>
                </a:lnTo>
                <a:lnTo>
                  <a:pt x="1760" y="2026"/>
                </a:lnTo>
                <a:lnTo>
                  <a:pt x="1733" y="2031"/>
                </a:lnTo>
                <a:lnTo>
                  <a:pt x="1705" y="2034"/>
                </a:lnTo>
                <a:lnTo>
                  <a:pt x="1676" y="2036"/>
                </a:lnTo>
                <a:lnTo>
                  <a:pt x="1647" y="2037"/>
                </a:lnTo>
                <a:lnTo>
                  <a:pt x="1618" y="2036"/>
                </a:lnTo>
                <a:lnTo>
                  <a:pt x="1589" y="2034"/>
                </a:lnTo>
                <a:lnTo>
                  <a:pt x="1560" y="2031"/>
                </a:lnTo>
                <a:lnTo>
                  <a:pt x="1533" y="2026"/>
                </a:lnTo>
                <a:lnTo>
                  <a:pt x="1505" y="2020"/>
                </a:lnTo>
                <a:lnTo>
                  <a:pt x="1479" y="2012"/>
                </a:lnTo>
                <a:lnTo>
                  <a:pt x="1453" y="2003"/>
                </a:lnTo>
                <a:lnTo>
                  <a:pt x="1427" y="1993"/>
                </a:lnTo>
                <a:lnTo>
                  <a:pt x="1401" y="1982"/>
                </a:lnTo>
                <a:lnTo>
                  <a:pt x="1377" y="1969"/>
                </a:lnTo>
                <a:lnTo>
                  <a:pt x="1354" y="1956"/>
                </a:lnTo>
                <a:lnTo>
                  <a:pt x="1331" y="1941"/>
                </a:lnTo>
                <a:lnTo>
                  <a:pt x="1308" y="1925"/>
                </a:lnTo>
                <a:lnTo>
                  <a:pt x="1287" y="1909"/>
                </a:lnTo>
                <a:lnTo>
                  <a:pt x="1267" y="1891"/>
                </a:lnTo>
                <a:lnTo>
                  <a:pt x="1247" y="1872"/>
                </a:lnTo>
                <a:lnTo>
                  <a:pt x="1229" y="1852"/>
                </a:lnTo>
                <a:lnTo>
                  <a:pt x="1210" y="1832"/>
                </a:lnTo>
                <a:lnTo>
                  <a:pt x="1194" y="1811"/>
                </a:lnTo>
                <a:lnTo>
                  <a:pt x="1178" y="1788"/>
                </a:lnTo>
                <a:lnTo>
                  <a:pt x="1163" y="1765"/>
                </a:lnTo>
                <a:lnTo>
                  <a:pt x="1149" y="1742"/>
                </a:lnTo>
                <a:lnTo>
                  <a:pt x="1137" y="1718"/>
                </a:lnTo>
                <a:lnTo>
                  <a:pt x="1125" y="1692"/>
                </a:lnTo>
                <a:lnTo>
                  <a:pt x="1115" y="1668"/>
                </a:lnTo>
                <a:lnTo>
                  <a:pt x="1107" y="1641"/>
                </a:lnTo>
                <a:lnTo>
                  <a:pt x="1098" y="1614"/>
                </a:lnTo>
                <a:lnTo>
                  <a:pt x="1092" y="1587"/>
                </a:lnTo>
                <a:lnTo>
                  <a:pt x="1087" y="1559"/>
                </a:lnTo>
                <a:lnTo>
                  <a:pt x="1084" y="1532"/>
                </a:lnTo>
                <a:lnTo>
                  <a:pt x="1082" y="1503"/>
                </a:lnTo>
                <a:lnTo>
                  <a:pt x="1081" y="1473"/>
                </a:lnTo>
                <a:lnTo>
                  <a:pt x="1082" y="1445"/>
                </a:lnTo>
                <a:lnTo>
                  <a:pt x="1084" y="1416"/>
                </a:lnTo>
                <a:lnTo>
                  <a:pt x="1087" y="1388"/>
                </a:lnTo>
                <a:lnTo>
                  <a:pt x="1092" y="1360"/>
                </a:lnTo>
                <a:lnTo>
                  <a:pt x="1098" y="1333"/>
                </a:lnTo>
                <a:lnTo>
                  <a:pt x="1107" y="1306"/>
                </a:lnTo>
                <a:lnTo>
                  <a:pt x="1115" y="1280"/>
                </a:lnTo>
                <a:lnTo>
                  <a:pt x="1125" y="1254"/>
                </a:lnTo>
                <a:lnTo>
                  <a:pt x="1137" y="1230"/>
                </a:lnTo>
                <a:lnTo>
                  <a:pt x="1149" y="1205"/>
                </a:lnTo>
                <a:lnTo>
                  <a:pt x="1163" y="1181"/>
                </a:lnTo>
                <a:lnTo>
                  <a:pt x="1178" y="1159"/>
                </a:lnTo>
                <a:lnTo>
                  <a:pt x="1194" y="1136"/>
                </a:lnTo>
                <a:lnTo>
                  <a:pt x="1210" y="1115"/>
                </a:lnTo>
                <a:lnTo>
                  <a:pt x="1229" y="1095"/>
                </a:lnTo>
                <a:lnTo>
                  <a:pt x="1247" y="1075"/>
                </a:lnTo>
                <a:lnTo>
                  <a:pt x="1267" y="1057"/>
                </a:lnTo>
                <a:lnTo>
                  <a:pt x="1287" y="1039"/>
                </a:lnTo>
                <a:lnTo>
                  <a:pt x="1308" y="1022"/>
                </a:lnTo>
                <a:lnTo>
                  <a:pt x="1331" y="1006"/>
                </a:lnTo>
                <a:lnTo>
                  <a:pt x="1354" y="992"/>
                </a:lnTo>
                <a:lnTo>
                  <a:pt x="1377" y="977"/>
                </a:lnTo>
                <a:lnTo>
                  <a:pt x="1401" y="965"/>
                </a:lnTo>
                <a:lnTo>
                  <a:pt x="1427" y="954"/>
                </a:lnTo>
                <a:lnTo>
                  <a:pt x="1453" y="944"/>
                </a:lnTo>
                <a:lnTo>
                  <a:pt x="1479" y="935"/>
                </a:lnTo>
                <a:lnTo>
                  <a:pt x="1505" y="928"/>
                </a:lnTo>
                <a:lnTo>
                  <a:pt x="1533" y="921"/>
                </a:lnTo>
                <a:lnTo>
                  <a:pt x="1560" y="916"/>
                </a:lnTo>
                <a:lnTo>
                  <a:pt x="1589" y="912"/>
                </a:lnTo>
                <a:lnTo>
                  <a:pt x="1618" y="910"/>
                </a:lnTo>
                <a:lnTo>
                  <a:pt x="1647" y="909"/>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15" name="Freeform 19"/>
          <p:cNvSpPr>
            <a:spLocks/>
          </p:cNvSpPr>
          <p:nvPr/>
        </p:nvSpPr>
        <p:spPr bwMode="auto">
          <a:xfrm>
            <a:off x="2970463" y="6112830"/>
            <a:ext cx="29343" cy="202977"/>
          </a:xfrm>
          <a:custGeom>
            <a:avLst/>
            <a:gdLst/>
            <a:ahLst/>
            <a:cxnLst>
              <a:cxn ang="0">
                <a:pos x="64" y="47"/>
              </a:cxn>
              <a:cxn ang="0">
                <a:pos x="64" y="47"/>
              </a:cxn>
              <a:cxn ang="0">
                <a:pos x="64" y="0"/>
              </a:cxn>
              <a:cxn ang="0">
                <a:pos x="64" y="0"/>
              </a:cxn>
              <a:cxn ang="0">
                <a:pos x="38" y="4"/>
              </a:cxn>
              <a:cxn ang="0">
                <a:pos x="17" y="17"/>
              </a:cxn>
              <a:cxn ang="0">
                <a:pos x="4" y="26"/>
              </a:cxn>
              <a:cxn ang="0">
                <a:pos x="0" y="43"/>
              </a:cxn>
              <a:cxn ang="0">
                <a:pos x="0" y="368"/>
              </a:cxn>
              <a:cxn ang="0">
                <a:pos x="0" y="368"/>
              </a:cxn>
              <a:cxn ang="0">
                <a:pos x="4" y="381"/>
              </a:cxn>
              <a:cxn ang="0">
                <a:pos x="17" y="394"/>
              </a:cxn>
              <a:cxn ang="0">
                <a:pos x="38" y="402"/>
              </a:cxn>
              <a:cxn ang="0">
                <a:pos x="64" y="407"/>
              </a:cxn>
              <a:cxn ang="0">
                <a:pos x="64" y="407"/>
              </a:cxn>
              <a:cxn ang="0">
                <a:pos x="64" y="376"/>
              </a:cxn>
              <a:cxn ang="0">
                <a:pos x="64" y="47"/>
              </a:cxn>
            </a:cxnLst>
            <a:rect l="0" t="0" r="r" b="b"/>
            <a:pathLst>
              <a:path w="64" h="407">
                <a:moveTo>
                  <a:pt x="64" y="47"/>
                </a:moveTo>
                <a:lnTo>
                  <a:pt x="64" y="47"/>
                </a:lnTo>
                <a:lnTo>
                  <a:pt x="64" y="0"/>
                </a:lnTo>
                <a:lnTo>
                  <a:pt x="64" y="0"/>
                </a:lnTo>
                <a:lnTo>
                  <a:pt x="38" y="4"/>
                </a:lnTo>
                <a:lnTo>
                  <a:pt x="17" y="17"/>
                </a:lnTo>
                <a:lnTo>
                  <a:pt x="4" y="26"/>
                </a:lnTo>
                <a:lnTo>
                  <a:pt x="0" y="43"/>
                </a:lnTo>
                <a:lnTo>
                  <a:pt x="0" y="368"/>
                </a:lnTo>
                <a:lnTo>
                  <a:pt x="0" y="368"/>
                </a:lnTo>
                <a:lnTo>
                  <a:pt x="4" y="381"/>
                </a:lnTo>
                <a:lnTo>
                  <a:pt x="17" y="394"/>
                </a:lnTo>
                <a:lnTo>
                  <a:pt x="38" y="402"/>
                </a:lnTo>
                <a:lnTo>
                  <a:pt x="64" y="407"/>
                </a:lnTo>
                <a:lnTo>
                  <a:pt x="64" y="407"/>
                </a:lnTo>
                <a:lnTo>
                  <a:pt x="64" y="376"/>
                </a:lnTo>
                <a:lnTo>
                  <a:pt x="64" y="47"/>
                </a:lnTo>
                <a:close/>
              </a:path>
            </a:pathLst>
          </a:custGeom>
          <a:solidFill>
            <a:schemeClr val="bg1"/>
          </a:solidFill>
          <a:ln w="9525">
            <a:solidFill>
              <a:srgbClr val="0070C0"/>
            </a:solidFill>
            <a:round/>
            <a:headEnd/>
            <a:tailEnd/>
          </a:ln>
        </p:spPr>
        <p:txBody>
          <a:bodyPr/>
          <a:lstStyle/>
          <a:p>
            <a:pPr fontAlgn="ctr">
              <a:defRPr/>
            </a:pPr>
            <a:endParaRPr lang="zh-CN" altLang="en-US" sz="2400">
              <a:ea typeface="微软雅黑" panose="020B0503020204020204" pitchFamily="34" charset="-122"/>
              <a:cs typeface="Arial" panose="020B0604020202020204" pitchFamily="34" charset="0"/>
            </a:endParaRPr>
          </a:p>
        </p:txBody>
      </p:sp>
      <p:sp>
        <p:nvSpPr>
          <p:cNvPr id="116" name="Freeform 20"/>
          <p:cNvSpPr>
            <a:spLocks noEditPoints="1"/>
          </p:cNvSpPr>
          <p:nvPr/>
        </p:nvSpPr>
        <p:spPr bwMode="auto">
          <a:xfrm>
            <a:off x="3065369" y="6112830"/>
            <a:ext cx="121039" cy="202977"/>
          </a:xfrm>
          <a:custGeom>
            <a:avLst/>
            <a:gdLst/>
            <a:ahLst/>
            <a:cxnLst>
              <a:cxn ang="0">
                <a:pos x="5" y="376"/>
              </a:cxn>
              <a:cxn ang="0">
                <a:pos x="217" y="407"/>
              </a:cxn>
              <a:cxn ang="0">
                <a:pos x="264" y="43"/>
              </a:cxn>
              <a:cxn ang="0">
                <a:pos x="217" y="4"/>
              </a:cxn>
              <a:cxn ang="0">
                <a:pos x="44" y="60"/>
              </a:cxn>
              <a:cxn ang="0">
                <a:pos x="195" y="30"/>
              </a:cxn>
              <a:cxn ang="0">
                <a:pos x="221" y="60"/>
              </a:cxn>
              <a:cxn ang="0">
                <a:pos x="208" y="108"/>
              </a:cxn>
              <a:cxn ang="0">
                <a:pos x="48" y="104"/>
              </a:cxn>
              <a:cxn ang="0">
                <a:pos x="225" y="160"/>
              </a:cxn>
              <a:cxn ang="0">
                <a:pos x="165" y="173"/>
              </a:cxn>
              <a:cxn ang="0">
                <a:pos x="160" y="143"/>
              </a:cxn>
              <a:cxn ang="0">
                <a:pos x="225" y="147"/>
              </a:cxn>
              <a:cxn ang="0">
                <a:pos x="130" y="169"/>
              </a:cxn>
              <a:cxn ang="0">
                <a:pos x="61" y="160"/>
              </a:cxn>
              <a:cxn ang="0">
                <a:pos x="121" y="138"/>
              </a:cxn>
              <a:cxn ang="0">
                <a:pos x="83" y="359"/>
              </a:cxn>
              <a:cxn ang="0">
                <a:pos x="57" y="337"/>
              </a:cxn>
              <a:cxn ang="0">
                <a:pos x="83" y="312"/>
              </a:cxn>
              <a:cxn ang="0">
                <a:pos x="104" y="337"/>
              </a:cxn>
              <a:cxn ang="0">
                <a:pos x="83" y="359"/>
              </a:cxn>
              <a:cxn ang="0">
                <a:pos x="65" y="290"/>
              </a:cxn>
              <a:cxn ang="0">
                <a:pos x="65" y="255"/>
              </a:cxn>
              <a:cxn ang="0">
                <a:pos x="100" y="255"/>
              </a:cxn>
              <a:cxn ang="0">
                <a:pos x="100" y="290"/>
              </a:cxn>
              <a:cxn ang="0">
                <a:pos x="83" y="238"/>
              </a:cxn>
              <a:cxn ang="0">
                <a:pos x="57" y="216"/>
              </a:cxn>
              <a:cxn ang="0">
                <a:pos x="83" y="190"/>
              </a:cxn>
              <a:cxn ang="0">
                <a:pos x="104" y="216"/>
              </a:cxn>
              <a:cxn ang="0">
                <a:pos x="83" y="238"/>
              </a:cxn>
              <a:cxn ang="0">
                <a:pos x="121" y="346"/>
              </a:cxn>
              <a:cxn ang="0">
                <a:pos x="130" y="312"/>
              </a:cxn>
              <a:cxn ang="0">
                <a:pos x="165" y="324"/>
              </a:cxn>
              <a:cxn ang="0">
                <a:pos x="152" y="359"/>
              </a:cxn>
              <a:cxn ang="0">
                <a:pos x="130" y="294"/>
              </a:cxn>
              <a:cxn ang="0">
                <a:pos x="121" y="264"/>
              </a:cxn>
              <a:cxn ang="0">
                <a:pos x="152" y="251"/>
              </a:cxn>
              <a:cxn ang="0">
                <a:pos x="165" y="281"/>
              </a:cxn>
              <a:cxn ang="0">
                <a:pos x="143" y="238"/>
              </a:cxn>
              <a:cxn ang="0">
                <a:pos x="117" y="216"/>
              </a:cxn>
              <a:cxn ang="0">
                <a:pos x="143" y="190"/>
              </a:cxn>
              <a:cxn ang="0">
                <a:pos x="165" y="216"/>
              </a:cxn>
              <a:cxn ang="0">
                <a:pos x="143" y="238"/>
              </a:cxn>
              <a:cxn ang="0">
                <a:pos x="186" y="355"/>
              </a:cxn>
              <a:cxn ang="0">
                <a:pos x="186" y="320"/>
              </a:cxn>
              <a:cxn ang="0">
                <a:pos x="217" y="320"/>
              </a:cxn>
              <a:cxn ang="0">
                <a:pos x="217" y="355"/>
              </a:cxn>
              <a:cxn ang="0">
                <a:pos x="204" y="299"/>
              </a:cxn>
              <a:cxn ang="0">
                <a:pos x="178" y="273"/>
              </a:cxn>
              <a:cxn ang="0">
                <a:pos x="204" y="247"/>
              </a:cxn>
              <a:cxn ang="0">
                <a:pos x="225" y="273"/>
              </a:cxn>
              <a:cxn ang="0">
                <a:pos x="204" y="299"/>
              </a:cxn>
              <a:cxn ang="0">
                <a:pos x="178" y="225"/>
              </a:cxn>
              <a:cxn ang="0">
                <a:pos x="191" y="195"/>
              </a:cxn>
              <a:cxn ang="0">
                <a:pos x="225" y="208"/>
              </a:cxn>
              <a:cxn ang="0">
                <a:pos x="212" y="238"/>
              </a:cxn>
            </a:cxnLst>
            <a:rect l="0" t="0" r="r" b="b"/>
            <a:pathLst>
              <a:path w="264" h="407">
                <a:moveTo>
                  <a:pt x="182" y="0"/>
                </a:moveTo>
                <a:lnTo>
                  <a:pt x="0" y="0"/>
                </a:lnTo>
                <a:lnTo>
                  <a:pt x="0" y="0"/>
                </a:lnTo>
                <a:lnTo>
                  <a:pt x="5" y="47"/>
                </a:lnTo>
                <a:lnTo>
                  <a:pt x="5" y="376"/>
                </a:lnTo>
                <a:lnTo>
                  <a:pt x="5" y="376"/>
                </a:lnTo>
                <a:lnTo>
                  <a:pt x="5" y="407"/>
                </a:lnTo>
                <a:lnTo>
                  <a:pt x="182" y="407"/>
                </a:lnTo>
                <a:lnTo>
                  <a:pt x="182" y="407"/>
                </a:lnTo>
                <a:lnTo>
                  <a:pt x="217" y="407"/>
                </a:lnTo>
                <a:lnTo>
                  <a:pt x="238" y="398"/>
                </a:lnTo>
                <a:lnTo>
                  <a:pt x="256" y="385"/>
                </a:lnTo>
                <a:lnTo>
                  <a:pt x="260" y="376"/>
                </a:lnTo>
                <a:lnTo>
                  <a:pt x="264" y="368"/>
                </a:lnTo>
                <a:lnTo>
                  <a:pt x="264" y="43"/>
                </a:lnTo>
                <a:lnTo>
                  <a:pt x="264" y="43"/>
                </a:lnTo>
                <a:lnTo>
                  <a:pt x="260" y="34"/>
                </a:lnTo>
                <a:lnTo>
                  <a:pt x="256" y="26"/>
                </a:lnTo>
                <a:lnTo>
                  <a:pt x="238" y="13"/>
                </a:lnTo>
                <a:lnTo>
                  <a:pt x="217" y="4"/>
                </a:lnTo>
                <a:lnTo>
                  <a:pt x="182" y="0"/>
                </a:lnTo>
                <a:lnTo>
                  <a:pt x="182" y="0"/>
                </a:lnTo>
                <a:close/>
                <a:moveTo>
                  <a:pt x="44" y="82"/>
                </a:moveTo>
                <a:lnTo>
                  <a:pt x="44" y="60"/>
                </a:lnTo>
                <a:lnTo>
                  <a:pt x="44" y="60"/>
                </a:lnTo>
                <a:lnTo>
                  <a:pt x="44" y="47"/>
                </a:lnTo>
                <a:lnTo>
                  <a:pt x="48" y="39"/>
                </a:lnTo>
                <a:lnTo>
                  <a:pt x="57" y="30"/>
                </a:lnTo>
                <a:lnTo>
                  <a:pt x="70" y="30"/>
                </a:lnTo>
                <a:lnTo>
                  <a:pt x="195" y="30"/>
                </a:lnTo>
                <a:lnTo>
                  <a:pt x="195" y="30"/>
                </a:lnTo>
                <a:lnTo>
                  <a:pt x="208" y="30"/>
                </a:lnTo>
                <a:lnTo>
                  <a:pt x="217" y="39"/>
                </a:lnTo>
                <a:lnTo>
                  <a:pt x="221" y="47"/>
                </a:lnTo>
                <a:lnTo>
                  <a:pt x="221" y="60"/>
                </a:lnTo>
                <a:lnTo>
                  <a:pt x="221" y="82"/>
                </a:lnTo>
                <a:lnTo>
                  <a:pt x="221" y="82"/>
                </a:lnTo>
                <a:lnTo>
                  <a:pt x="221" y="95"/>
                </a:lnTo>
                <a:lnTo>
                  <a:pt x="217" y="104"/>
                </a:lnTo>
                <a:lnTo>
                  <a:pt x="208" y="108"/>
                </a:lnTo>
                <a:lnTo>
                  <a:pt x="195" y="112"/>
                </a:lnTo>
                <a:lnTo>
                  <a:pt x="70" y="112"/>
                </a:lnTo>
                <a:lnTo>
                  <a:pt x="70" y="112"/>
                </a:lnTo>
                <a:lnTo>
                  <a:pt x="57" y="108"/>
                </a:lnTo>
                <a:lnTo>
                  <a:pt x="48" y="104"/>
                </a:lnTo>
                <a:lnTo>
                  <a:pt x="44" y="95"/>
                </a:lnTo>
                <a:lnTo>
                  <a:pt x="44" y="82"/>
                </a:lnTo>
                <a:lnTo>
                  <a:pt x="44" y="82"/>
                </a:lnTo>
                <a:close/>
                <a:moveTo>
                  <a:pt x="225" y="147"/>
                </a:moveTo>
                <a:lnTo>
                  <a:pt x="225" y="160"/>
                </a:lnTo>
                <a:lnTo>
                  <a:pt x="225" y="160"/>
                </a:lnTo>
                <a:lnTo>
                  <a:pt x="221" y="169"/>
                </a:lnTo>
                <a:lnTo>
                  <a:pt x="212" y="173"/>
                </a:lnTo>
                <a:lnTo>
                  <a:pt x="165" y="173"/>
                </a:lnTo>
                <a:lnTo>
                  <a:pt x="165" y="173"/>
                </a:lnTo>
                <a:lnTo>
                  <a:pt x="160" y="169"/>
                </a:lnTo>
                <a:lnTo>
                  <a:pt x="156" y="160"/>
                </a:lnTo>
                <a:lnTo>
                  <a:pt x="156" y="147"/>
                </a:lnTo>
                <a:lnTo>
                  <a:pt x="156" y="147"/>
                </a:lnTo>
                <a:lnTo>
                  <a:pt x="160" y="143"/>
                </a:lnTo>
                <a:lnTo>
                  <a:pt x="165" y="138"/>
                </a:lnTo>
                <a:lnTo>
                  <a:pt x="212" y="138"/>
                </a:lnTo>
                <a:lnTo>
                  <a:pt x="212" y="138"/>
                </a:lnTo>
                <a:lnTo>
                  <a:pt x="221" y="143"/>
                </a:lnTo>
                <a:lnTo>
                  <a:pt x="225" y="147"/>
                </a:lnTo>
                <a:lnTo>
                  <a:pt x="225" y="147"/>
                </a:lnTo>
                <a:close/>
                <a:moveTo>
                  <a:pt x="130" y="147"/>
                </a:moveTo>
                <a:lnTo>
                  <a:pt x="130" y="160"/>
                </a:lnTo>
                <a:lnTo>
                  <a:pt x="130" y="160"/>
                </a:lnTo>
                <a:lnTo>
                  <a:pt x="130" y="169"/>
                </a:lnTo>
                <a:lnTo>
                  <a:pt x="121" y="173"/>
                </a:lnTo>
                <a:lnTo>
                  <a:pt x="70" y="173"/>
                </a:lnTo>
                <a:lnTo>
                  <a:pt x="70" y="173"/>
                </a:lnTo>
                <a:lnTo>
                  <a:pt x="65" y="169"/>
                </a:lnTo>
                <a:lnTo>
                  <a:pt x="61" y="160"/>
                </a:lnTo>
                <a:lnTo>
                  <a:pt x="61" y="147"/>
                </a:lnTo>
                <a:lnTo>
                  <a:pt x="61" y="147"/>
                </a:lnTo>
                <a:lnTo>
                  <a:pt x="65" y="143"/>
                </a:lnTo>
                <a:lnTo>
                  <a:pt x="70" y="138"/>
                </a:lnTo>
                <a:lnTo>
                  <a:pt x="121" y="138"/>
                </a:lnTo>
                <a:lnTo>
                  <a:pt x="121" y="138"/>
                </a:lnTo>
                <a:lnTo>
                  <a:pt x="130" y="143"/>
                </a:lnTo>
                <a:lnTo>
                  <a:pt x="130" y="147"/>
                </a:lnTo>
                <a:lnTo>
                  <a:pt x="130" y="147"/>
                </a:lnTo>
                <a:close/>
                <a:moveTo>
                  <a:pt x="83" y="359"/>
                </a:moveTo>
                <a:lnTo>
                  <a:pt x="83" y="359"/>
                </a:lnTo>
                <a:lnTo>
                  <a:pt x="74" y="359"/>
                </a:lnTo>
                <a:lnTo>
                  <a:pt x="65" y="355"/>
                </a:lnTo>
                <a:lnTo>
                  <a:pt x="61" y="346"/>
                </a:lnTo>
                <a:lnTo>
                  <a:pt x="57" y="337"/>
                </a:lnTo>
                <a:lnTo>
                  <a:pt x="57" y="337"/>
                </a:lnTo>
                <a:lnTo>
                  <a:pt x="61" y="324"/>
                </a:lnTo>
                <a:lnTo>
                  <a:pt x="65" y="320"/>
                </a:lnTo>
                <a:lnTo>
                  <a:pt x="74" y="312"/>
                </a:lnTo>
                <a:lnTo>
                  <a:pt x="83" y="312"/>
                </a:lnTo>
                <a:lnTo>
                  <a:pt x="83" y="312"/>
                </a:lnTo>
                <a:lnTo>
                  <a:pt x="91" y="312"/>
                </a:lnTo>
                <a:lnTo>
                  <a:pt x="100" y="320"/>
                </a:lnTo>
                <a:lnTo>
                  <a:pt x="104" y="324"/>
                </a:lnTo>
                <a:lnTo>
                  <a:pt x="104" y="337"/>
                </a:lnTo>
                <a:lnTo>
                  <a:pt x="104" y="337"/>
                </a:lnTo>
                <a:lnTo>
                  <a:pt x="104" y="346"/>
                </a:lnTo>
                <a:lnTo>
                  <a:pt x="100" y="355"/>
                </a:lnTo>
                <a:lnTo>
                  <a:pt x="91" y="359"/>
                </a:lnTo>
                <a:lnTo>
                  <a:pt x="83" y="359"/>
                </a:lnTo>
                <a:lnTo>
                  <a:pt x="83" y="359"/>
                </a:lnTo>
                <a:close/>
                <a:moveTo>
                  <a:pt x="83" y="299"/>
                </a:moveTo>
                <a:lnTo>
                  <a:pt x="83" y="299"/>
                </a:lnTo>
                <a:lnTo>
                  <a:pt x="74" y="294"/>
                </a:lnTo>
                <a:lnTo>
                  <a:pt x="65" y="290"/>
                </a:lnTo>
                <a:lnTo>
                  <a:pt x="61" y="281"/>
                </a:lnTo>
                <a:lnTo>
                  <a:pt x="57" y="273"/>
                </a:lnTo>
                <a:lnTo>
                  <a:pt x="57" y="273"/>
                </a:lnTo>
                <a:lnTo>
                  <a:pt x="61" y="264"/>
                </a:lnTo>
                <a:lnTo>
                  <a:pt x="65" y="255"/>
                </a:lnTo>
                <a:lnTo>
                  <a:pt x="74" y="251"/>
                </a:lnTo>
                <a:lnTo>
                  <a:pt x="83" y="247"/>
                </a:lnTo>
                <a:lnTo>
                  <a:pt x="83" y="247"/>
                </a:lnTo>
                <a:lnTo>
                  <a:pt x="91" y="251"/>
                </a:lnTo>
                <a:lnTo>
                  <a:pt x="100" y="255"/>
                </a:lnTo>
                <a:lnTo>
                  <a:pt x="104" y="264"/>
                </a:lnTo>
                <a:lnTo>
                  <a:pt x="104" y="273"/>
                </a:lnTo>
                <a:lnTo>
                  <a:pt x="104" y="273"/>
                </a:lnTo>
                <a:lnTo>
                  <a:pt x="104" y="281"/>
                </a:lnTo>
                <a:lnTo>
                  <a:pt x="100" y="290"/>
                </a:lnTo>
                <a:lnTo>
                  <a:pt x="91" y="294"/>
                </a:lnTo>
                <a:lnTo>
                  <a:pt x="83" y="299"/>
                </a:lnTo>
                <a:lnTo>
                  <a:pt x="83" y="299"/>
                </a:lnTo>
                <a:close/>
                <a:moveTo>
                  <a:pt x="83" y="238"/>
                </a:moveTo>
                <a:lnTo>
                  <a:pt x="83" y="238"/>
                </a:lnTo>
                <a:lnTo>
                  <a:pt x="74" y="238"/>
                </a:lnTo>
                <a:lnTo>
                  <a:pt x="65" y="234"/>
                </a:lnTo>
                <a:lnTo>
                  <a:pt x="61" y="225"/>
                </a:lnTo>
                <a:lnTo>
                  <a:pt x="57" y="216"/>
                </a:lnTo>
                <a:lnTo>
                  <a:pt x="57" y="216"/>
                </a:lnTo>
                <a:lnTo>
                  <a:pt x="61" y="208"/>
                </a:lnTo>
                <a:lnTo>
                  <a:pt x="65" y="199"/>
                </a:lnTo>
                <a:lnTo>
                  <a:pt x="74" y="195"/>
                </a:lnTo>
                <a:lnTo>
                  <a:pt x="83" y="190"/>
                </a:lnTo>
                <a:lnTo>
                  <a:pt x="83" y="190"/>
                </a:lnTo>
                <a:lnTo>
                  <a:pt x="91" y="195"/>
                </a:lnTo>
                <a:lnTo>
                  <a:pt x="100" y="199"/>
                </a:lnTo>
                <a:lnTo>
                  <a:pt x="104" y="208"/>
                </a:lnTo>
                <a:lnTo>
                  <a:pt x="104" y="216"/>
                </a:lnTo>
                <a:lnTo>
                  <a:pt x="104" y="216"/>
                </a:lnTo>
                <a:lnTo>
                  <a:pt x="104" y="225"/>
                </a:lnTo>
                <a:lnTo>
                  <a:pt x="100" y="234"/>
                </a:lnTo>
                <a:lnTo>
                  <a:pt x="91" y="238"/>
                </a:lnTo>
                <a:lnTo>
                  <a:pt x="83" y="238"/>
                </a:lnTo>
                <a:lnTo>
                  <a:pt x="83" y="238"/>
                </a:lnTo>
                <a:close/>
                <a:moveTo>
                  <a:pt x="143" y="359"/>
                </a:moveTo>
                <a:lnTo>
                  <a:pt x="143" y="359"/>
                </a:lnTo>
                <a:lnTo>
                  <a:pt x="130" y="359"/>
                </a:lnTo>
                <a:lnTo>
                  <a:pt x="126" y="355"/>
                </a:lnTo>
                <a:lnTo>
                  <a:pt x="121" y="346"/>
                </a:lnTo>
                <a:lnTo>
                  <a:pt x="117" y="337"/>
                </a:lnTo>
                <a:lnTo>
                  <a:pt x="117" y="337"/>
                </a:lnTo>
                <a:lnTo>
                  <a:pt x="121" y="324"/>
                </a:lnTo>
                <a:lnTo>
                  <a:pt x="126" y="320"/>
                </a:lnTo>
                <a:lnTo>
                  <a:pt x="130" y="312"/>
                </a:lnTo>
                <a:lnTo>
                  <a:pt x="143" y="312"/>
                </a:lnTo>
                <a:lnTo>
                  <a:pt x="143" y="312"/>
                </a:lnTo>
                <a:lnTo>
                  <a:pt x="152" y="312"/>
                </a:lnTo>
                <a:lnTo>
                  <a:pt x="160" y="320"/>
                </a:lnTo>
                <a:lnTo>
                  <a:pt x="165" y="324"/>
                </a:lnTo>
                <a:lnTo>
                  <a:pt x="165" y="337"/>
                </a:lnTo>
                <a:lnTo>
                  <a:pt x="165" y="337"/>
                </a:lnTo>
                <a:lnTo>
                  <a:pt x="165" y="346"/>
                </a:lnTo>
                <a:lnTo>
                  <a:pt x="160" y="355"/>
                </a:lnTo>
                <a:lnTo>
                  <a:pt x="152" y="359"/>
                </a:lnTo>
                <a:lnTo>
                  <a:pt x="143" y="359"/>
                </a:lnTo>
                <a:lnTo>
                  <a:pt x="143" y="359"/>
                </a:lnTo>
                <a:close/>
                <a:moveTo>
                  <a:pt x="143" y="299"/>
                </a:moveTo>
                <a:lnTo>
                  <a:pt x="143" y="299"/>
                </a:lnTo>
                <a:lnTo>
                  <a:pt x="130" y="294"/>
                </a:lnTo>
                <a:lnTo>
                  <a:pt x="126" y="290"/>
                </a:lnTo>
                <a:lnTo>
                  <a:pt x="121" y="281"/>
                </a:lnTo>
                <a:lnTo>
                  <a:pt x="117" y="273"/>
                </a:lnTo>
                <a:lnTo>
                  <a:pt x="117" y="273"/>
                </a:lnTo>
                <a:lnTo>
                  <a:pt x="121" y="264"/>
                </a:lnTo>
                <a:lnTo>
                  <a:pt x="126" y="255"/>
                </a:lnTo>
                <a:lnTo>
                  <a:pt x="130" y="251"/>
                </a:lnTo>
                <a:lnTo>
                  <a:pt x="143" y="247"/>
                </a:lnTo>
                <a:lnTo>
                  <a:pt x="143" y="247"/>
                </a:lnTo>
                <a:lnTo>
                  <a:pt x="152" y="251"/>
                </a:lnTo>
                <a:lnTo>
                  <a:pt x="160" y="255"/>
                </a:lnTo>
                <a:lnTo>
                  <a:pt x="165" y="264"/>
                </a:lnTo>
                <a:lnTo>
                  <a:pt x="165" y="273"/>
                </a:lnTo>
                <a:lnTo>
                  <a:pt x="165" y="273"/>
                </a:lnTo>
                <a:lnTo>
                  <a:pt x="165" y="281"/>
                </a:lnTo>
                <a:lnTo>
                  <a:pt x="160" y="290"/>
                </a:lnTo>
                <a:lnTo>
                  <a:pt x="152" y="294"/>
                </a:lnTo>
                <a:lnTo>
                  <a:pt x="143" y="299"/>
                </a:lnTo>
                <a:lnTo>
                  <a:pt x="143" y="299"/>
                </a:lnTo>
                <a:close/>
                <a:moveTo>
                  <a:pt x="143" y="238"/>
                </a:moveTo>
                <a:lnTo>
                  <a:pt x="143" y="238"/>
                </a:lnTo>
                <a:lnTo>
                  <a:pt x="130" y="238"/>
                </a:lnTo>
                <a:lnTo>
                  <a:pt x="126" y="234"/>
                </a:lnTo>
                <a:lnTo>
                  <a:pt x="121" y="225"/>
                </a:lnTo>
                <a:lnTo>
                  <a:pt x="117" y="216"/>
                </a:lnTo>
                <a:lnTo>
                  <a:pt x="117" y="216"/>
                </a:lnTo>
                <a:lnTo>
                  <a:pt x="121" y="208"/>
                </a:lnTo>
                <a:lnTo>
                  <a:pt x="126" y="199"/>
                </a:lnTo>
                <a:lnTo>
                  <a:pt x="130" y="195"/>
                </a:lnTo>
                <a:lnTo>
                  <a:pt x="143" y="190"/>
                </a:lnTo>
                <a:lnTo>
                  <a:pt x="143" y="190"/>
                </a:lnTo>
                <a:lnTo>
                  <a:pt x="152" y="195"/>
                </a:lnTo>
                <a:lnTo>
                  <a:pt x="160" y="199"/>
                </a:lnTo>
                <a:lnTo>
                  <a:pt x="165" y="208"/>
                </a:lnTo>
                <a:lnTo>
                  <a:pt x="165" y="216"/>
                </a:lnTo>
                <a:lnTo>
                  <a:pt x="165" y="216"/>
                </a:lnTo>
                <a:lnTo>
                  <a:pt x="165" y="225"/>
                </a:lnTo>
                <a:lnTo>
                  <a:pt x="160" y="234"/>
                </a:lnTo>
                <a:lnTo>
                  <a:pt x="152" y="238"/>
                </a:lnTo>
                <a:lnTo>
                  <a:pt x="143" y="238"/>
                </a:lnTo>
                <a:lnTo>
                  <a:pt x="143" y="238"/>
                </a:lnTo>
                <a:close/>
                <a:moveTo>
                  <a:pt x="204" y="359"/>
                </a:moveTo>
                <a:lnTo>
                  <a:pt x="204" y="359"/>
                </a:lnTo>
                <a:lnTo>
                  <a:pt x="191" y="359"/>
                </a:lnTo>
                <a:lnTo>
                  <a:pt x="186" y="355"/>
                </a:lnTo>
                <a:lnTo>
                  <a:pt x="178" y="346"/>
                </a:lnTo>
                <a:lnTo>
                  <a:pt x="178" y="337"/>
                </a:lnTo>
                <a:lnTo>
                  <a:pt x="178" y="337"/>
                </a:lnTo>
                <a:lnTo>
                  <a:pt x="178" y="324"/>
                </a:lnTo>
                <a:lnTo>
                  <a:pt x="186" y="320"/>
                </a:lnTo>
                <a:lnTo>
                  <a:pt x="191" y="312"/>
                </a:lnTo>
                <a:lnTo>
                  <a:pt x="204" y="312"/>
                </a:lnTo>
                <a:lnTo>
                  <a:pt x="204" y="312"/>
                </a:lnTo>
                <a:lnTo>
                  <a:pt x="212" y="312"/>
                </a:lnTo>
                <a:lnTo>
                  <a:pt x="217" y="320"/>
                </a:lnTo>
                <a:lnTo>
                  <a:pt x="225" y="324"/>
                </a:lnTo>
                <a:lnTo>
                  <a:pt x="225" y="337"/>
                </a:lnTo>
                <a:lnTo>
                  <a:pt x="225" y="337"/>
                </a:lnTo>
                <a:lnTo>
                  <a:pt x="225" y="346"/>
                </a:lnTo>
                <a:lnTo>
                  <a:pt x="217" y="355"/>
                </a:lnTo>
                <a:lnTo>
                  <a:pt x="212" y="359"/>
                </a:lnTo>
                <a:lnTo>
                  <a:pt x="204" y="359"/>
                </a:lnTo>
                <a:lnTo>
                  <a:pt x="204" y="359"/>
                </a:lnTo>
                <a:close/>
                <a:moveTo>
                  <a:pt x="204" y="299"/>
                </a:moveTo>
                <a:lnTo>
                  <a:pt x="204" y="299"/>
                </a:lnTo>
                <a:lnTo>
                  <a:pt x="191" y="294"/>
                </a:lnTo>
                <a:lnTo>
                  <a:pt x="186" y="290"/>
                </a:lnTo>
                <a:lnTo>
                  <a:pt x="178" y="281"/>
                </a:lnTo>
                <a:lnTo>
                  <a:pt x="178" y="273"/>
                </a:lnTo>
                <a:lnTo>
                  <a:pt x="178" y="273"/>
                </a:lnTo>
                <a:lnTo>
                  <a:pt x="178" y="264"/>
                </a:lnTo>
                <a:lnTo>
                  <a:pt x="186" y="255"/>
                </a:lnTo>
                <a:lnTo>
                  <a:pt x="191" y="251"/>
                </a:lnTo>
                <a:lnTo>
                  <a:pt x="204" y="247"/>
                </a:lnTo>
                <a:lnTo>
                  <a:pt x="204" y="247"/>
                </a:lnTo>
                <a:lnTo>
                  <a:pt x="212" y="251"/>
                </a:lnTo>
                <a:lnTo>
                  <a:pt x="217" y="255"/>
                </a:lnTo>
                <a:lnTo>
                  <a:pt x="225" y="264"/>
                </a:lnTo>
                <a:lnTo>
                  <a:pt x="225" y="273"/>
                </a:lnTo>
                <a:lnTo>
                  <a:pt x="225" y="273"/>
                </a:lnTo>
                <a:lnTo>
                  <a:pt x="225" y="281"/>
                </a:lnTo>
                <a:lnTo>
                  <a:pt x="217" y="290"/>
                </a:lnTo>
                <a:lnTo>
                  <a:pt x="212" y="294"/>
                </a:lnTo>
                <a:lnTo>
                  <a:pt x="204" y="299"/>
                </a:lnTo>
                <a:lnTo>
                  <a:pt x="204" y="299"/>
                </a:lnTo>
                <a:close/>
                <a:moveTo>
                  <a:pt x="204" y="238"/>
                </a:moveTo>
                <a:lnTo>
                  <a:pt x="204" y="238"/>
                </a:lnTo>
                <a:lnTo>
                  <a:pt x="191" y="238"/>
                </a:lnTo>
                <a:lnTo>
                  <a:pt x="186" y="234"/>
                </a:lnTo>
                <a:lnTo>
                  <a:pt x="178" y="225"/>
                </a:lnTo>
                <a:lnTo>
                  <a:pt x="178" y="216"/>
                </a:lnTo>
                <a:lnTo>
                  <a:pt x="178" y="216"/>
                </a:lnTo>
                <a:lnTo>
                  <a:pt x="178" y="208"/>
                </a:lnTo>
                <a:lnTo>
                  <a:pt x="186" y="199"/>
                </a:lnTo>
                <a:lnTo>
                  <a:pt x="191" y="195"/>
                </a:lnTo>
                <a:lnTo>
                  <a:pt x="204" y="190"/>
                </a:lnTo>
                <a:lnTo>
                  <a:pt x="204" y="190"/>
                </a:lnTo>
                <a:lnTo>
                  <a:pt x="212" y="195"/>
                </a:lnTo>
                <a:lnTo>
                  <a:pt x="217" y="199"/>
                </a:lnTo>
                <a:lnTo>
                  <a:pt x="225" y="208"/>
                </a:lnTo>
                <a:lnTo>
                  <a:pt x="225" y="216"/>
                </a:lnTo>
                <a:lnTo>
                  <a:pt x="225" y="216"/>
                </a:lnTo>
                <a:lnTo>
                  <a:pt x="225" y="225"/>
                </a:lnTo>
                <a:lnTo>
                  <a:pt x="217" y="234"/>
                </a:lnTo>
                <a:lnTo>
                  <a:pt x="212" y="238"/>
                </a:lnTo>
                <a:lnTo>
                  <a:pt x="204" y="238"/>
                </a:lnTo>
                <a:lnTo>
                  <a:pt x="204" y="238"/>
                </a:lnTo>
                <a:close/>
              </a:path>
            </a:pathLst>
          </a:custGeom>
          <a:solidFill>
            <a:schemeClr val="bg1"/>
          </a:solidFill>
          <a:ln w="9525">
            <a:solidFill>
              <a:srgbClr val="0070C0"/>
            </a:solidFill>
            <a:round/>
            <a:headEnd/>
            <a:tailEnd/>
          </a:ln>
        </p:spPr>
        <p:txBody>
          <a:bodyPr/>
          <a:lstStyle/>
          <a:p>
            <a:pPr fontAlgn="ctr">
              <a:defRPr/>
            </a:pPr>
            <a:endParaRPr lang="zh-CN" altLang="en-US" sz="2400">
              <a:ea typeface="微软雅黑" panose="020B0503020204020204" pitchFamily="34" charset="-122"/>
              <a:cs typeface="Arial" panose="020B0604020202020204" pitchFamily="34" charset="0"/>
            </a:endParaRPr>
          </a:p>
        </p:txBody>
      </p:sp>
      <p:sp>
        <p:nvSpPr>
          <p:cNvPr id="117" name="Freeform 21"/>
          <p:cNvSpPr>
            <a:spLocks noEditPoints="1"/>
          </p:cNvSpPr>
          <p:nvPr/>
        </p:nvSpPr>
        <p:spPr bwMode="auto">
          <a:xfrm>
            <a:off x="3002098" y="6108341"/>
            <a:ext cx="61436" cy="215944"/>
          </a:xfrm>
          <a:custGeom>
            <a:avLst/>
            <a:gdLst/>
            <a:ahLst/>
            <a:cxnLst>
              <a:cxn ang="0">
                <a:pos x="130" y="0"/>
              </a:cxn>
              <a:cxn ang="0">
                <a:pos x="130" y="0"/>
              </a:cxn>
              <a:cxn ang="0">
                <a:pos x="69" y="0"/>
              </a:cxn>
              <a:cxn ang="0">
                <a:pos x="69" y="0"/>
              </a:cxn>
              <a:cxn ang="0">
                <a:pos x="26" y="0"/>
              </a:cxn>
              <a:cxn ang="0">
                <a:pos x="4" y="5"/>
              </a:cxn>
              <a:cxn ang="0">
                <a:pos x="4" y="5"/>
              </a:cxn>
              <a:cxn ang="0">
                <a:pos x="0" y="82"/>
              </a:cxn>
              <a:cxn ang="0">
                <a:pos x="0" y="346"/>
              </a:cxn>
              <a:cxn ang="0">
                <a:pos x="0" y="346"/>
              </a:cxn>
              <a:cxn ang="0">
                <a:pos x="4" y="403"/>
              </a:cxn>
              <a:cxn ang="0">
                <a:pos x="4" y="429"/>
              </a:cxn>
              <a:cxn ang="0">
                <a:pos x="4" y="429"/>
              </a:cxn>
              <a:cxn ang="0">
                <a:pos x="69" y="433"/>
              </a:cxn>
              <a:cxn ang="0">
                <a:pos x="69" y="433"/>
              </a:cxn>
              <a:cxn ang="0">
                <a:pos x="112" y="429"/>
              </a:cxn>
              <a:cxn ang="0">
                <a:pos x="130" y="429"/>
              </a:cxn>
              <a:cxn ang="0">
                <a:pos x="130" y="429"/>
              </a:cxn>
              <a:cxn ang="0">
                <a:pos x="134" y="346"/>
              </a:cxn>
              <a:cxn ang="0">
                <a:pos x="134" y="82"/>
              </a:cxn>
              <a:cxn ang="0">
                <a:pos x="134" y="82"/>
              </a:cxn>
              <a:cxn ang="0">
                <a:pos x="134" y="26"/>
              </a:cxn>
              <a:cxn ang="0">
                <a:pos x="130" y="0"/>
              </a:cxn>
              <a:cxn ang="0">
                <a:pos x="130" y="0"/>
              </a:cxn>
              <a:cxn ang="0">
                <a:pos x="99" y="199"/>
              </a:cxn>
              <a:cxn ang="0">
                <a:pos x="39" y="199"/>
              </a:cxn>
              <a:cxn ang="0">
                <a:pos x="39" y="199"/>
              </a:cxn>
              <a:cxn ang="0">
                <a:pos x="30" y="195"/>
              </a:cxn>
              <a:cxn ang="0">
                <a:pos x="26" y="186"/>
              </a:cxn>
              <a:cxn ang="0">
                <a:pos x="26" y="186"/>
              </a:cxn>
              <a:cxn ang="0">
                <a:pos x="30" y="178"/>
              </a:cxn>
              <a:cxn ang="0">
                <a:pos x="39" y="178"/>
              </a:cxn>
              <a:cxn ang="0">
                <a:pos x="99" y="178"/>
              </a:cxn>
              <a:cxn ang="0">
                <a:pos x="99" y="178"/>
              </a:cxn>
              <a:cxn ang="0">
                <a:pos x="108" y="178"/>
              </a:cxn>
              <a:cxn ang="0">
                <a:pos x="112" y="186"/>
              </a:cxn>
              <a:cxn ang="0">
                <a:pos x="112" y="186"/>
              </a:cxn>
              <a:cxn ang="0">
                <a:pos x="108" y="195"/>
              </a:cxn>
              <a:cxn ang="0">
                <a:pos x="99" y="199"/>
              </a:cxn>
              <a:cxn ang="0">
                <a:pos x="99" y="199"/>
              </a:cxn>
              <a:cxn ang="0">
                <a:pos x="99" y="165"/>
              </a:cxn>
              <a:cxn ang="0">
                <a:pos x="39" y="165"/>
              </a:cxn>
              <a:cxn ang="0">
                <a:pos x="39" y="165"/>
              </a:cxn>
              <a:cxn ang="0">
                <a:pos x="30" y="160"/>
              </a:cxn>
              <a:cxn ang="0">
                <a:pos x="26" y="152"/>
              </a:cxn>
              <a:cxn ang="0">
                <a:pos x="26" y="152"/>
              </a:cxn>
              <a:cxn ang="0">
                <a:pos x="30" y="143"/>
              </a:cxn>
              <a:cxn ang="0">
                <a:pos x="39" y="139"/>
              </a:cxn>
              <a:cxn ang="0">
                <a:pos x="99" y="139"/>
              </a:cxn>
              <a:cxn ang="0">
                <a:pos x="99" y="139"/>
              </a:cxn>
              <a:cxn ang="0">
                <a:pos x="108" y="143"/>
              </a:cxn>
              <a:cxn ang="0">
                <a:pos x="112" y="152"/>
              </a:cxn>
              <a:cxn ang="0">
                <a:pos x="112" y="152"/>
              </a:cxn>
              <a:cxn ang="0">
                <a:pos x="108" y="160"/>
              </a:cxn>
              <a:cxn ang="0">
                <a:pos x="99" y="165"/>
              </a:cxn>
              <a:cxn ang="0">
                <a:pos x="99" y="165"/>
              </a:cxn>
            </a:cxnLst>
            <a:rect l="0" t="0" r="r" b="b"/>
            <a:pathLst>
              <a:path w="134" h="433">
                <a:moveTo>
                  <a:pt x="130" y="0"/>
                </a:moveTo>
                <a:lnTo>
                  <a:pt x="130" y="0"/>
                </a:lnTo>
                <a:lnTo>
                  <a:pt x="69" y="0"/>
                </a:lnTo>
                <a:lnTo>
                  <a:pt x="69" y="0"/>
                </a:lnTo>
                <a:lnTo>
                  <a:pt x="26" y="0"/>
                </a:lnTo>
                <a:lnTo>
                  <a:pt x="4" y="5"/>
                </a:lnTo>
                <a:lnTo>
                  <a:pt x="4" y="5"/>
                </a:lnTo>
                <a:lnTo>
                  <a:pt x="0" y="82"/>
                </a:lnTo>
                <a:lnTo>
                  <a:pt x="0" y="346"/>
                </a:lnTo>
                <a:lnTo>
                  <a:pt x="0" y="346"/>
                </a:lnTo>
                <a:lnTo>
                  <a:pt x="4" y="403"/>
                </a:lnTo>
                <a:lnTo>
                  <a:pt x="4" y="429"/>
                </a:lnTo>
                <a:lnTo>
                  <a:pt x="4" y="429"/>
                </a:lnTo>
                <a:lnTo>
                  <a:pt x="69" y="433"/>
                </a:lnTo>
                <a:lnTo>
                  <a:pt x="69" y="433"/>
                </a:lnTo>
                <a:lnTo>
                  <a:pt x="112" y="429"/>
                </a:lnTo>
                <a:lnTo>
                  <a:pt x="130" y="429"/>
                </a:lnTo>
                <a:lnTo>
                  <a:pt x="130" y="429"/>
                </a:lnTo>
                <a:lnTo>
                  <a:pt x="134" y="346"/>
                </a:lnTo>
                <a:lnTo>
                  <a:pt x="134" y="82"/>
                </a:lnTo>
                <a:lnTo>
                  <a:pt x="134" y="82"/>
                </a:lnTo>
                <a:lnTo>
                  <a:pt x="134" y="26"/>
                </a:lnTo>
                <a:lnTo>
                  <a:pt x="130" y="0"/>
                </a:lnTo>
                <a:lnTo>
                  <a:pt x="130" y="0"/>
                </a:lnTo>
                <a:close/>
                <a:moveTo>
                  <a:pt x="99" y="199"/>
                </a:moveTo>
                <a:lnTo>
                  <a:pt x="39" y="199"/>
                </a:lnTo>
                <a:lnTo>
                  <a:pt x="39" y="199"/>
                </a:lnTo>
                <a:lnTo>
                  <a:pt x="30" y="195"/>
                </a:lnTo>
                <a:lnTo>
                  <a:pt x="26" y="186"/>
                </a:lnTo>
                <a:lnTo>
                  <a:pt x="26" y="186"/>
                </a:lnTo>
                <a:lnTo>
                  <a:pt x="30" y="178"/>
                </a:lnTo>
                <a:lnTo>
                  <a:pt x="39" y="178"/>
                </a:lnTo>
                <a:lnTo>
                  <a:pt x="99" y="178"/>
                </a:lnTo>
                <a:lnTo>
                  <a:pt x="99" y="178"/>
                </a:lnTo>
                <a:lnTo>
                  <a:pt x="108" y="178"/>
                </a:lnTo>
                <a:lnTo>
                  <a:pt x="112" y="186"/>
                </a:lnTo>
                <a:lnTo>
                  <a:pt x="112" y="186"/>
                </a:lnTo>
                <a:lnTo>
                  <a:pt x="108" y="195"/>
                </a:lnTo>
                <a:lnTo>
                  <a:pt x="99" y="199"/>
                </a:lnTo>
                <a:lnTo>
                  <a:pt x="99" y="199"/>
                </a:lnTo>
                <a:close/>
                <a:moveTo>
                  <a:pt x="99" y="165"/>
                </a:moveTo>
                <a:lnTo>
                  <a:pt x="39" y="165"/>
                </a:lnTo>
                <a:lnTo>
                  <a:pt x="39" y="165"/>
                </a:lnTo>
                <a:lnTo>
                  <a:pt x="30" y="160"/>
                </a:lnTo>
                <a:lnTo>
                  <a:pt x="26" y="152"/>
                </a:lnTo>
                <a:lnTo>
                  <a:pt x="26" y="152"/>
                </a:lnTo>
                <a:lnTo>
                  <a:pt x="30" y="143"/>
                </a:lnTo>
                <a:lnTo>
                  <a:pt x="39" y="139"/>
                </a:lnTo>
                <a:lnTo>
                  <a:pt x="99" y="139"/>
                </a:lnTo>
                <a:lnTo>
                  <a:pt x="99" y="139"/>
                </a:lnTo>
                <a:lnTo>
                  <a:pt x="108" y="143"/>
                </a:lnTo>
                <a:lnTo>
                  <a:pt x="112" y="152"/>
                </a:lnTo>
                <a:lnTo>
                  <a:pt x="112" y="152"/>
                </a:lnTo>
                <a:lnTo>
                  <a:pt x="108" y="160"/>
                </a:lnTo>
                <a:lnTo>
                  <a:pt x="99" y="165"/>
                </a:lnTo>
                <a:lnTo>
                  <a:pt x="99" y="165"/>
                </a:lnTo>
                <a:close/>
              </a:path>
            </a:pathLst>
          </a:custGeom>
          <a:solidFill>
            <a:schemeClr val="bg1"/>
          </a:solidFill>
          <a:ln w="9525">
            <a:solidFill>
              <a:srgbClr val="0070C0"/>
            </a:solidFill>
            <a:round/>
            <a:headEnd/>
            <a:tailEnd/>
          </a:ln>
        </p:spPr>
        <p:txBody>
          <a:bodyPr/>
          <a:lstStyle/>
          <a:p>
            <a:pPr fontAlgn="ctr">
              <a:defRPr/>
            </a:pPr>
            <a:endParaRPr lang="zh-CN" altLang="en-US" sz="2400">
              <a:ea typeface="微软雅黑" panose="020B0503020204020204" pitchFamily="34" charset="-122"/>
              <a:cs typeface="Arial" panose="020B0604020202020204" pitchFamily="34" charset="0"/>
            </a:endParaRPr>
          </a:p>
        </p:txBody>
      </p:sp>
      <p:sp>
        <p:nvSpPr>
          <p:cNvPr id="118" name="矩形 172"/>
          <p:cNvSpPr>
            <a:spLocks noChangeArrowheads="1"/>
          </p:cNvSpPr>
          <p:nvPr/>
        </p:nvSpPr>
        <p:spPr bwMode="auto">
          <a:xfrm>
            <a:off x="3087981" y="6130583"/>
            <a:ext cx="79355" cy="133315"/>
          </a:xfrm>
          <a:prstGeom prst="rect">
            <a:avLst/>
          </a:prstGeom>
          <a:solidFill>
            <a:schemeClr val="bg1"/>
          </a:solidFill>
          <a:ln w="9525" algn="ctr">
            <a:solidFill>
              <a:srgbClr val="007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4013" indent="-6080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3351213" indent="-6080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808413" indent="-6080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4265613" indent="-6080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914133" fontAlgn="ctr">
              <a:buClr>
                <a:srgbClr val="CC9900"/>
              </a:buClr>
              <a:buFont typeface="Wingdings" panose="05000000000000000000" pitchFamily="2" charset="2"/>
              <a:buChar char="n"/>
            </a:pPr>
            <a:endParaRPr lang="zh-CN" altLang="en-US" sz="1800">
              <a:latin typeface="+mn-lt"/>
              <a:ea typeface="微软雅黑" panose="020B0503020204020204" pitchFamily="34" charset="-122"/>
              <a:cs typeface="Arial" panose="020B0604020202020204" pitchFamily="34" charset="0"/>
            </a:endParaRPr>
          </a:p>
        </p:txBody>
      </p:sp>
      <p:sp>
        <p:nvSpPr>
          <p:cNvPr id="119" name="Freeform 37"/>
          <p:cNvSpPr>
            <a:spLocks noEditPoints="1"/>
          </p:cNvSpPr>
          <p:nvPr/>
        </p:nvSpPr>
        <p:spPr bwMode="auto">
          <a:xfrm>
            <a:off x="3618069" y="6108363"/>
            <a:ext cx="215844" cy="215844"/>
          </a:xfrm>
          <a:custGeom>
            <a:avLst/>
            <a:gdLst>
              <a:gd name="T0" fmla="*/ 2147483646 w 13896"/>
              <a:gd name="T1" fmla="*/ 2147483646 h 16632"/>
              <a:gd name="T2" fmla="*/ 2147483646 w 13896"/>
              <a:gd name="T3" fmla="*/ 2147483646 h 16632"/>
              <a:gd name="T4" fmla="*/ 2147483646 w 13896"/>
              <a:gd name="T5" fmla="*/ 2147483646 h 16632"/>
              <a:gd name="T6" fmla="*/ 2147483646 w 13896"/>
              <a:gd name="T7" fmla="*/ 2147483646 h 16632"/>
              <a:gd name="T8" fmla="*/ 2147483646 w 13896"/>
              <a:gd name="T9" fmla="*/ 2147483646 h 16632"/>
              <a:gd name="T10" fmla="*/ 2147483646 w 13896"/>
              <a:gd name="T11" fmla="*/ 2147483646 h 16632"/>
              <a:gd name="T12" fmla="*/ 2147483646 w 13896"/>
              <a:gd name="T13" fmla="*/ 2147483646 h 16632"/>
              <a:gd name="T14" fmla="*/ 2147483646 w 13896"/>
              <a:gd name="T15" fmla="*/ 2147483646 h 16632"/>
              <a:gd name="T16" fmla="*/ 2147483646 w 13896"/>
              <a:gd name="T17" fmla="*/ 2147483646 h 16632"/>
              <a:gd name="T18" fmla="*/ 2147483646 w 13896"/>
              <a:gd name="T19" fmla="*/ 2147483646 h 16632"/>
              <a:gd name="T20" fmla="*/ 2147483646 w 13896"/>
              <a:gd name="T21" fmla="*/ 0 h 16632"/>
              <a:gd name="T22" fmla="*/ 2147483646 w 13896"/>
              <a:gd name="T23" fmla="*/ 0 h 16632"/>
              <a:gd name="T24" fmla="*/ 2147483646 w 13896"/>
              <a:gd name="T25" fmla="*/ 0 h 16632"/>
              <a:gd name="T26" fmla="*/ 2147483646 w 13896"/>
              <a:gd name="T27" fmla="*/ 0 h 16632"/>
              <a:gd name="T28" fmla="*/ 2147483646 w 13896"/>
              <a:gd name="T29" fmla="*/ 2147483646 h 16632"/>
              <a:gd name="T30" fmla="*/ 2147483646 w 13896"/>
              <a:gd name="T31" fmla="*/ 2147483646 h 16632"/>
              <a:gd name="T32" fmla="*/ 2147483646 w 13896"/>
              <a:gd name="T33" fmla="*/ 2147483646 h 16632"/>
              <a:gd name="T34" fmla="*/ 2147483646 w 13896"/>
              <a:gd name="T35" fmla="*/ 2147483646 h 16632"/>
              <a:gd name="T36" fmla="*/ 2147483646 w 13896"/>
              <a:gd name="T37" fmla="*/ 2147483646 h 16632"/>
              <a:gd name="T38" fmla="*/ 2147483646 w 13896"/>
              <a:gd name="T39" fmla="*/ 2147483646 h 16632"/>
              <a:gd name="T40" fmla="*/ 2147483646 w 13896"/>
              <a:gd name="T41" fmla="*/ 2147483646 h 16632"/>
              <a:gd name="T42" fmla="*/ 2147483646 w 13896"/>
              <a:gd name="T43" fmla="*/ 2147483646 h 16632"/>
              <a:gd name="T44" fmla="*/ 2147483646 w 13896"/>
              <a:gd name="T45" fmla="*/ 2147483646 h 16632"/>
              <a:gd name="T46" fmla="*/ 2147483646 w 13896"/>
              <a:gd name="T47" fmla="*/ 2147483646 h 16632"/>
              <a:gd name="T48" fmla="*/ 2147483646 w 13896"/>
              <a:gd name="T49" fmla="*/ 2147483646 h 16632"/>
              <a:gd name="T50" fmla="*/ 0 w 13896"/>
              <a:gd name="T51" fmla="*/ 2147483646 h 16632"/>
              <a:gd name="T52" fmla="*/ 2147483646 w 13896"/>
              <a:gd name="T53" fmla="*/ 2147483646 h 16632"/>
              <a:gd name="T54" fmla="*/ 2147483646 w 13896"/>
              <a:gd name="T55" fmla="*/ 2147483646 h 16632"/>
              <a:gd name="T56" fmla="*/ 2147483646 w 13896"/>
              <a:gd name="T57" fmla="*/ 2147483646 h 16632"/>
              <a:gd name="T58" fmla="*/ 2147483646 w 13896"/>
              <a:gd name="T59" fmla="*/ 2147483646 h 16632"/>
              <a:gd name="T60" fmla="*/ 2147483646 w 13896"/>
              <a:gd name="T61" fmla="*/ 2147483646 h 16632"/>
              <a:gd name="T62" fmla="*/ 2147483646 w 13896"/>
              <a:gd name="T63" fmla="*/ 2147483646 h 16632"/>
              <a:gd name="T64" fmla="*/ 2147483646 w 13896"/>
              <a:gd name="T65" fmla="*/ 2147483646 h 16632"/>
              <a:gd name="T66" fmla="*/ 2147483646 w 13896"/>
              <a:gd name="T67" fmla="*/ 2147483646 h 16632"/>
              <a:gd name="T68" fmla="*/ 2147483646 w 13896"/>
              <a:gd name="T69" fmla="*/ 2147483646 h 16632"/>
              <a:gd name="T70" fmla="*/ 2147483646 w 13896"/>
              <a:gd name="T71" fmla="*/ 2147483646 h 16632"/>
              <a:gd name="T72" fmla="*/ 2147483646 w 13896"/>
              <a:gd name="T73" fmla="*/ 2147483646 h 16632"/>
              <a:gd name="T74" fmla="*/ 2147483646 w 13896"/>
              <a:gd name="T75" fmla="*/ 2147483646 h 16632"/>
              <a:gd name="T76" fmla="*/ 2147483646 w 13896"/>
              <a:gd name="T77" fmla="*/ 2147483646 h 16632"/>
              <a:gd name="T78" fmla="*/ 2147483646 w 13896"/>
              <a:gd name="T79" fmla="*/ 2147483646 h 16632"/>
              <a:gd name="T80" fmla="*/ 2147483646 w 13896"/>
              <a:gd name="T81" fmla="*/ 2147483646 h 16632"/>
              <a:gd name="T82" fmla="*/ 2147483646 w 13896"/>
              <a:gd name="T83" fmla="*/ 2147483646 h 16632"/>
              <a:gd name="T84" fmla="*/ 2147483646 w 13896"/>
              <a:gd name="T85" fmla="*/ 2147483646 h 16632"/>
              <a:gd name="T86" fmla="*/ 2147483646 w 13896"/>
              <a:gd name="T87" fmla="*/ 2147483646 h 16632"/>
              <a:gd name="T88" fmla="*/ 2147483646 w 13896"/>
              <a:gd name="T89" fmla="*/ 2147483646 h 16632"/>
              <a:gd name="T90" fmla="*/ 2147483646 w 13896"/>
              <a:gd name="T91" fmla="*/ 2147483646 h 16632"/>
              <a:gd name="T92" fmla="*/ 2147483646 w 13896"/>
              <a:gd name="T93" fmla="*/ 2147483646 h 16632"/>
              <a:gd name="T94" fmla="*/ 2147483646 w 13896"/>
              <a:gd name="T95" fmla="*/ 2147483646 h 16632"/>
              <a:gd name="T96" fmla="*/ 2147483646 w 13896"/>
              <a:gd name="T97" fmla="*/ 2147483646 h 16632"/>
              <a:gd name="T98" fmla="*/ 2147483646 w 13896"/>
              <a:gd name="T99" fmla="*/ 2147483646 h 16632"/>
              <a:gd name="T100" fmla="*/ 2147483646 w 13896"/>
              <a:gd name="T101" fmla="*/ 2147483646 h 16632"/>
              <a:gd name="T102" fmla="*/ 2147483646 w 13896"/>
              <a:gd name="T103" fmla="*/ 2147483646 h 16632"/>
              <a:gd name="T104" fmla="*/ 2147483646 w 13896"/>
              <a:gd name="T105" fmla="*/ 2147483646 h 16632"/>
              <a:gd name="T106" fmla="*/ 2147483646 w 13896"/>
              <a:gd name="T107" fmla="*/ 2147483646 h 16632"/>
              <a:gd name="T108" fmla="*/ 2147483646 w 13896"/>
              <a:gd name="T109" fmla="*/ 2147483646 h 16632"/>
              <a:gd name="T110" fmla="*/ 2147483646 w 13896"/>
              <a:gd name="T111" fmla="*/ 2147483646 h 166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3896" h="16632">
                <a:moveTo>
                  <a:pt x="11685" y="13579"/>
                </a:moveTo>
                <a:lnTo>
                  <a:pt x="11685" y="12632"/>
                </a:lnTo>
                <a:lnTo>
                  <a:pt x="12107" y="12527"/>
                </a:lnTo>
                <a:lnTo>
                  <a:pt x="12422" y="12316"/>
                </a:lnTo>
                <a:lnTo>
                  <a:pt x="12633" y="12000"/>
                </a:lnTo>
                <a:lnTo>
                  <a:pt x="12738" y="11579"/>
                </a:lnTo>
                <a:lnTo>
                  <a:pt x="12738" y="6842"/>
                </a:lnTo>
                <a:lnTo>
                  <a:pt x="12001" y="1053"/>
                </a:lnTo>
                <a:lnTo>
                  <a:pt x="11896" y="632"/>
                </a:lnTo>
                <a:lnTo>
                  <a:pt x="11685" y="316"/>
                </a:lnTo>
                <a:lnTo>
                  <a:pt x="11370" y="0"/>
                </a:lnTo>
                <a:lnTo>
                  <a:pt x="10949" y="0"/>
                </a:lnTo>
                <a:lnTo>
                  <a:pt x="2526" y="0"/>
                </a:lnTo>
                <a:lnTo>
                  <a:pt x="2105" y="0"/>
                </a:lnTo>
                <a:lnTo>
                  <a:pt x="1789" y="316"/>
                </a:lnTo>
                <a:lnTo>
                  <a:pt x="1579" y="632"/>
                </a:lnTo>
                <a:lnTo>
                  <a:pt x="1474" y="1053"/>
                </a:lnTo>
                <a:lnTo>
                  <a:pt x="737" y="6526"/>
                </a:lnTo>
                <a:lnTo>
                  <a:pt x="737" y="11579"/>
                </a:lnTo>
                <a:lnTo>
                  <a:pt x="842" y="12000"/>
                </a:lnTo>
                <a:lnTo>
                  <a:pt x="1053" y="12316"/>
                </a:lnTo>
                <a:lnTo>
                  <a:pt x="1368" y="12527"/>
                </a:lnTo>
                <a:lnTo>
                  <a:pt x="1789" y="12632"/>
                </a:lnTo>
                <a:lnTo>
                  <a:pt x="2211" y="12632"/>
                </a:lnTo>
                <a:lnTo>
                  <a:pt x="2211" y="13579"/>
                </a:lnTo>
                <a:lnTo>
                  <a:pt x="0" y="16632"/>
                </a:lnTo>
                <a:lnTo>
                  <a:pt x="2211" y="16632"/>
                </a:lnTo>
                <a:lnTo>
                  <a:pt x="3368" y="13579"/>
                </a:lnTo>
                <a:lnTo>
                  <a:pt x="3368" y="12632"/>
                </a:lnTo>
                <a:lnTo>
                  <a:pt x="10633" y="12632"/>
                </a:lnTo>
                <a:lnTo>
                  <a:pt x="10633" y="13579"/>
                </a:lnTo>
                <a:lnTo>
                  <a:pt x="11685" y="16632"/>
                </a:lnTo>
                <a:lnTo>
                  <a:pt x="13896" y="16632"/>
                </a:lnTo>
                <a:lnTo>
                  <a:pt x="11685" y="13579"/>
                </a:lnTo>
                <a:close/>
                <a:moveTo>
                  <a:pt x="4211" y="9369"/>
                </a:moveTo>
                <a:lnTo>
                  <a:pt x="1789" y="9369"/>
                </a:lnTo>
                <a:lnTo>
                  <a:pt x="1789" y="7895"/>
                </a:lnTo>
                <a:lnTo>
                  <a:pt x="4211" y="7895"/>
                </a:lnTo>
                <a:lnTo>
                  <a:pt x="4211" y="9369"/>
                </a:lnTo>
                <a:close/>
                <a:moveTo>
                  <a:pt x="2000" y="6105"/>
                </a:moveTo>
                <a:lnTo>
                  <a:pt x="2526" y="1263"/>
                </a:lnTo>
                <a:lnTo>
                  <a:pt x="10949" y="1263"/>
                </a:lnTo>
                <a:lnTo>
                  <a:pt x="11580" y="6105"/>
                </a:lnTo>
                <a:lnTo>
                  <a:pt x="10422" y="6632"/>
                </a:lnTo>
                <a:lnTo>
                  <a:pt x="9264" y="6842"/>
                </a:lnTo>
                <a:lnTo>
                  <a:pt x="8106" y="7053"/>
                </a:lnTo>
                <a:lnTo>
                  <a:pt x="6842" y="7158"/>
                </a:lnTo>
                <a:lnTo>
                  <a:pt x="5684" y="7053"/>
                </a:lnTo>
                <a:lnTo>
                  <a:pt x="4526" y="6948"/>
                </a:lnTo>
                <a:lnTo>
                  <a:pt x="3263" y="6632"/>
                </a:lnTo>
                <a:lnTo>
                  <a:pt x="2000" y="6105"/>
                </a:lnTo>
                <a:close/>
                <a:moveTo>
                  <a:pt x="11580" y="9369"/>
                </a:moveTo>
                <a:lnTo>
                  <a:pt x="9159" y="9369"/>
                </a:lnTo>
                <a:lnTo>
                  <a:pt x="9159" y="7895"/>
                </a:lnTo>
                <a:lnTo>
                  <a:pt x="11580" y="7895"/>
                </a:lnTo>
                <a:lnTo>
                  <a:pt x="11580" y="9369"/>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20" name="Freeform 11"/>
          <p:cNvSpPr>
            <a:spLocks/>
          </p:cNvSpPr>
          <p:nvPr/>
        </p:nvSpPr>
        <p:spPr bwMode="auto">
          <a:xfrm>
            <a:off x="4441766" y="6198829"/>
            <a:ext cx="19045" cy="26980"/>
          </a:xfrm>
          <a:custGeom>
            <a:avLst/>
            <a:gdLst>
              <a:gd name="T0" fmla="*/ 2147483646 w 1461"/>
              <a:gd name="T1" fmla="*/ 2147483646 h 1937"/>
              <a:gd name="T2" fmla="*/ 2147483646 w 1461"/>
              <a:gd name="T3" fmla="*/ 1426303006 h 1937"/>
              <a:gd name="T4" fmla="*/ 2147483646 w 1461"/>
              <a:gd name="T5" fmla="*/ 1426303006 h 1937"/>
              <a:gd name="T6" fmla="*/ 2147483646 w 1461"/>
              <a:gd name="T7" fmla="*/ 2147483646 h 1937"/>
              <a:gd name="T8" fmla="*/ 2147483646 w 1461"/>
              <a:gd name="T9" fmla="*/ 2147483646 h 1937"/>
              <a:gd name="T10" fmla="*/ 2147483646 w 1461"/>
              <a:gd name="T11" fmla="*/ 2147483646 h 1937"/>
              <a:gd name="T12" fmla="*/ 2147483646 w 1461"/>
              <a:gd name="T13" fmla="*/ 2147483646 h 1937"/>
              <a:gd name="T14" fmla="*/ 2147483646 w 1461"/>
              <a:gd name="T15" fmla="*/ 2147483646 h 1937"/>
              <a:gd name="T16" fmla="*/ 2147483646 w 1461"/>
              <a:gd name="T17" fmla="*/ 2147483646 h 1937"/>
              <a:gd name="T18" fmla="*/ 2147483646 w 1461"/>
              <a:gd name="T19" fmla="*/ 2147483646 h 1937"/>
              <a:gd name="T20" fmla="*/ 2147483646 w 1461"/>
              <a:gd name="T21" fmla="*/ 2147483646 h 1937"/>
              <a:gd name="T22" fmla="*/ 2147483646 w 1461"/>
              <a:gd name="T23" fmla="*/ 2147483646 h 1937"/>
              <a:gd name="T24" fmla="*/ 2147483646 w 1461"/>
              <a:gd name="T25" fmla="*/ 2147483646 h 1937"/>
              <a:gd name="T26" fmla="*/ 2147483646 w 1461"/>
              <a:gd name="T27" fmla="*/ 2147483646 h 1937"/>
              <a:gd name="T28" fmla="*/ 2147483646 w 1461"/>
              <a:gd name="T29" fmla="*/ 2147483646 h 1937"/>
              <a:gd name="T30" fmla="*/ 2147483646 w 1461"/>
              <a:gd name="T31" fmla="*/ 2147483646 h 1937"/>
              <a:gd name="T32" fmla="*/ 2147483646 w 1461"/>
              <a:gd name="T33" fmla="*/ 2147483646 h 1937"/>
              <a:gd name="T34" fmla="*/ 2147483646 w 1461"/>
              <a:gd name="T35" fmla="*/ 2147483646 h 1937"/>
              <a:gd name="T36" fmla="*/ 2147483646 w 1461"/>
              <a:gd name="T37" fmla="*/ 2147483646 h 1937"/>
              <a:gd name="T38" fmla="*/ 2147483646 w 1461"/>
              <a:gd name="T39" fmla="*/ 2147483646 h 1937"/>
              <a:gd name="T40" fmla="*/ 2147483646 w 1461"/>
              <a:gd name="T41" fmla="*/ 2147483646 h 1937"/>
              <a:gd name="T42" fmla="*/ 2147483646 w 1461"/>
              <a:gd name="T43" fmla="*/ 2147483646 h 1937"/>
              <a:gd name="T44" fmla="*/ 2147483646 w 1461"/>
              <a:gd name="T45" fmla="*/ 2147483646 h 1937"/>
              <a:gd name="T46" fmla="*/ 2147483646 w 1461"/>
              <a:gd name="T47" fmla="*/ 2147483646 h 1937"/>
              <a:gd name="T48" fmla="*/ 2147483646 w 1461"/>
              <a:gd name="T49" fmla="*/ 2147483646 h 1937"/>
              <a:gd name="T50" fmla="*/ 2147483646 w 1461"/>
              <a:gd name="T51" fmla="*/ 2147483646 h 1937"/>
              <a:gd name="T52" fmla="*/ 2147483646 w 1461"/>
              <a:gd name="T53" fmla="*/ 2147483646 h 1937"/>
              <a:gd name="T54" fmla="*/ 0 w 1461"/>
              <a:gd name="T55" fmla="*/ 2147483646 h 1937"/>
              <a:gd name="T56" fmla="*/ 2147483646 w 1461"/>
              <a:gd name="T57" fmla="*/ 2147483646 h 1937"/>
              <a:gd name="T58" fmla="*/ 2147483646 w 1461"/>
              <a:gd name="T59" fmla="*/ 2147483646 h 1937"/>
              <a:gd name="T60" fmla="*/ 2147483646 w 1461"/>
              <a:gd name="T61" fmla="*/ 2147483646 h 1937"/>
              <a:gd name="T62" fmla="*/ 2147483646 w 1461"/>
              <a:gd name="T63" fmla="*/ 2147483646 h 1937"/>
              <a:gd name="T64" fmla="*/ 2147483646 w 1461"/>
              <a:gd name="T65" fmla="*/ 2147483646 h 1937"/>
              <a:gd name="T66" fmla="*/ 2147483646 w 1461"/>
              <a:gd name="T67" fmla="*/ 2147483646 h 19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461" h="1937">
                <a:moveTo>
                  <a:pt x="138" y="211"/>
                </a:moveTo>
                <a:lnTo>
                  <a:pt x="793" y="8"/>
                </a:lnTo>
                <a:lnTo>
                  <a:pt x="812" y="4"/>
                </a:lnTo>
                <a:lnTo>
                  <a:pt x="831" y="1"/>
                </a:lnTo>
                <a:lnTo>
                  <a:pt x="850" y="0"/>
                </a:lnTo>
                <a:lnTo>
                  <a:pt x="869" y="1"/>
                </a:lnTo>
                <a:lnTo>
                  <a:pt x="889" y="4"/>
                </a:lnTo>
                <a:lnTo>
                  <a:pt x="907" y="8"/>
                </a:lnTo>
                <a:lnTo>
                  <a:pt x="925" y="15"/>
                </a:lnTo>
                <a:lnTo>
                  <a:pt x="942" y="22"/>
                </a:lnTo>
                <a:lnTo>
                  <a:pt x="958" y="32"/>
                </a:lnTo>
                <a:lnTo>
                  <a:pt x="973" y="43"/>
                </a:lnTo>
                <a:lnTo>
                  <a:pt x="987" y="56"/>
                </a:lnTo>
                <a:lnTo>
                  <a:pt x="1000" y="70"/>
                </a:lnTo>
                <a:lnTo>
                  <a:pt x="1012" y="85"/>
                </a:lnTo>
                <a:lnTo>
                  <a:pt x="1022" y="102"/>
                </a:lnTo>
                <a:lnTo>
                  <a:pt x="1031" y="119"/>
                </a:lnTo>
                <a:lnTo>
                  <a:pt x="1037" y="138"/>
                </a:lnTo>
                <a:lnTo>
                  <a:pt x="1452" y="1480"/>
                </a:lnTo>
                <a:lnTo>
                  <a:pt x="1457" y="1499"/>
                </a:lnTo>
                <a:lnTo>
                  <a:pt x="1460" y="1519"/>
                </a:lnTo>
                <a:lnTo>
                  <a:pt x="1461" y="1538"/>
                </a:lnTo>
                <a:lnTo>
                  <a:pt x="1460" y="1557"/>
                </a:lnTo>
                <a:lnTo>
                  <a:pt x="1457" y="1575"/>
                </a:lnTo>
                <a:lnTo>
                  <a:pt x="1452" y="1595"/>
                </a:lnTo>
                <a:lnTo>
                  <a:pt x="1446" y="1612"/>
                </a:lnTo>
                <a:lnTo>
                  <a:pt x="1438" y="1629"/>
                </a:lnTo>
                <a:lnTo>
                  <a:pt x="1428" y="1646"/>
                </a:lnTo>
                <a:lnTo>
                  <a:pt x="1417" y="1660"/>
                </a:lnTo>
                <a:lnTo>
                  <a:pt x="1405" y="1674"/>
                </a:lnTo>
                <a:lnTo>
                  <a:pt x="1391" y="1688"/>
                </a:lnTo>
                <a:lnTo>
                  <a:pt x="1376" y="1700"/>
                </a:lnTo>
                <a:lnTo>
                  <a:pt x="1359" y="1709"/>
                </a:lnTo>
                <a:lnTo>
                  <a:pt x="1341" y="1718"/>
                </a:lnTo>
                <a:lnTo>
                  <a:pt x="1323" y="1725"/>
                </a:lnTo>
                <a:lnTo>
                  <a:pt x="668" y="1927"/>
                </a:lnTo>
                <a:lnTo>
                  <a:pt x="649" y="1932"/>
                </a:lnTo>
                <a:lnTo>
                  <a:pt x="628" y="1936"/>
                </a:lnTo>
                <a:lnTo>
                  <a:pt x="609" y="1937"/>
                </a:lnTo>
                <a:lnTo>
                  <a:pt x="590" y="1936"/>
                </a:lnTo>
                <a:lnTo>
                  <a:pt x="571" y="1932"/>
                </a:lnTo>
                <a:lnTo>
                  <a:pt x="553" y="1928"/>
                </a:lnTo>
                <a:lnTo>
                  <a:pt x="535" y="1922"/>
                </a:lnTo>
                <a:lnTo>
                  <a:pt x="518" y="1913"/>
                </a:lnTo>
                <a:lnTo>
                  <a:pt x="502" y="1904"/>
                </a:lnTo>
                <a:lnTo>
                  <a:pt x="487" y="1893"/>
                </a:lnTo>
                <a:lnTo>
                  <a:pt x="472" y="1880"/>
                </a:lnTo>
                <a:lnTo>
                  <a:pt x="459" y="1866"/>
                </a:lnTo>
                <a:lnTo>
                  <a:pt x="448" y="1851"/>
                </a:lnTo>
                <a:lnTo>
                  <a:pt x="438" y="1835"/>
                </a:lnTo>
                <a:lnTo>
                  <a:pt x="430" y="1817"/>
                </a:lnTo>
                <a:lnTo>
                  <a:pt x="422" y="1797"/>
                </a:lnTo>
                <a:lnTo>
                  <a:pt x="8" y="456"/>
                </a:lnTo>
                <a:lnTo>
                  <a:pt x="3" y="436"/>
                </a:lnTo>
                <a:lnTo>
                  <a:pt x="1" y="417"/>
                </a:lnTo>
                <a:lnTo>
                  <a:pt x="0" y="398"/>
                </a:lnTo>
                <a:lnTo>
                  <a:pt x="1" y="379"/>
                </a:lnTo>
                <a:lnTo>
                  <a:pt x="3" y="360"/>
                </a:lnTo>
                <a:lnTo>
                  <a:pt x="8" y="342"/>
                </a:lnTo>
                <a:lnTo>
                  <a:pt x="14" y="324"/>
                </a:lnTo>
                <a:lnTo>
                  <a:pt x="22" y="307"/>
                </a:lnTo>
                <a:lnTo>
                  <a:pt x="31" y="291"/>
                </a:lnTo>
                <a:lnTo>
                  <a:pt x="43" y="275"/>
                </a:lnTo>
                <a:lnTo>
                  <a:pt x="55" y="261"/>
                </a:lnTo>
                <a:lnTo>
                  <a:pt x="70" y="248"/>
                </a:lnTo>
                <a:lnTo>
                  <a:pt x="85" y="237"/>
                </a:lnTo>
                <a:lnTo>
                  <a:pt x="102" y="226"/>
                </a:lnTo>
                <a:lnTo>
                  <a:pt x="119" y="218"/>
                </a:lnTo>
                <a:lnTo>
                  <a:pt x="138" y="211"/>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21" name="Freeform 12"/>
          <p:cNvSpPr>
            <a:spLocks/>
          </p:cNvSpPr>
          <p:nvPr/>
        </p:nvSpPr>
        <p:spPr bwMode="auto">
          <a:xfrm>
            <a:off x="4273535" y="6198829"/>
            <a:ext cx="19045" cy="26980"/>
          </a:xfrm>
          <a:custGeom>
            <a:avLst/>
            <a:gdLst>
              <a:gd name="T0" fmla="*/ 2147483646 w 1461"/>
              <a:gd name="T1" fmla="*/ 2147483646 h 1937"/>
              <a:gd name="T2" fmla="*/ 2147483646 w 1461"/>
              <a:gd name="T3" fmla="*/ 1426303006 h 1937"/>
              <a:gd name="T4" fmla="*/ 2147483646 w 1461"/>
              <a:gd name="T5" fmla="*/ 1426303006 h 1937"/>
              <a:gd name="T6" fmla="*/ 2147483646 w 1461"/>
              <a:gd name="T7" fmla="*/ 2147483646 h 1937"/>
              <a:gd name="T8" fmla="*/ 2147483646 w 1461"/>
              <a:gd name="T9" fmla="*/ 2147483646 h 1937"/>
              <a:gd name="T10" fmla="*/ 2147483646 w 1461"/>
              <a:gd name="T11" fmla="*/ 2147483646 h 1937"/>
              <a:gd name="T12" fmla="*/ 2147483646 w 1461"/>
              <a:gd name="T13" fmla="*/ 2147483646 h 1937"/>
              <a:gd name="T14" fmla="*/ 2147483646 w 1461"/>
              <a:gd name="T15" fmla="*/ 2147483646 h 1937"/>
              <a:gd name="T16" fmla="*/ 2147483646 w 1461"/>
              <a:gd name="T17" fmla="*/ 2147483646 h 1937"/>
              <a:gd name="T18" fmla="*/ 2147483646 w 1461"/>
              <a:gd name="T19" fmla="*/ 2147483646 h 1937"/>
              <a:gd name="T20" fmla="*/ 0 w 1461"/>
              <a:gd name="T21" fmla="*/ 2147483646 h 1937"/>
              <a:gd name="T22" fmla="*/ 2147483646 w 1461"/>
              <a:gd name="T23" fmla="*/ 2147483646 h 1937"/>
              <a:gd name="T24" fmla="*/ 2147483646 w 1461"/>
              <a:gd name="T25" fmla="*/ 2147483646 h 1937"/>
              <a:gd name="T26" fmla="*/ 2147483646 w 1461"/>
              <a:gd name="T27" fmla="*/ 2147483646 h 1937"/>
              <a:gd name="T28" fmla="*/ 2147483646 w 1461"/>
              <a:gd name="T29" fmla="*/ 2147483646 h 1937"/>
              <a:gd name="T30" fmla="*/ 2147483646 w 1461"/>
              <a:gd name="T31" fmla="*/ 2147483646 h 1937"/>
              <a:gd name="T32" fmla="*/ 2147483646 w 1461"/>
              <a:gd name="T33" fmla="*/ 2147483646 h 1937"/>
              <a:gd name="T34" fmla="*/ 2147483646 w 1461"/>
              <a:gd name="T35" fmla="*/ 2147483646 h 1937"/>
              <a:gd name="T36" fmla="*/ 2147483646 w 1461"/>
              <a:gd name="T37" fmla="*/ 2147483646 h 1937"/>
              <a:gd name="T38" fmla="*/ 2147483646 w 1461"/>
              <a:gd name="T39" fmla="*/ 2147483646 h 1937"/>
              <a:gd name="T40" fmla="*/ 2147483646 w 1461"/>
              <a:gd name="T41" fmla="*/ 2147483646 h 1937"/>
              <a:gd name="T42" fmla="*/ 2147483646 w 1461"/>
              <a:gd name="T43" fmla="*/ 2147483646 h 1937"/>
              <a:gd name="T44" fmla="*/ 2147483646 w 1461"/>
              <a:gd name="T45" fmla="*/ 2147483646 h 1937"/>
              <a:gd name="T46" fmla="*/ 2147483646 w 1461"/>
              <a:gd name="T47" fmla="*/ 2147483646 h 1937"/>
              <a:gd name="T48" fmla="*/ 2147483646 w 1461"/>
              <a:gd name="T49" fmla="*/ 2147483646 h 1937"/>
              <a:gd name="T50" fmla="*/ 2147483646 w 1461"/>
              <a:gd name="T51" fmla="*/ 2147483646 h 1937"/>
              <a:gd name="T52" fmla="*/ 2147483646 w 1461"/>
              <a:gd name="T53" fmla="*/ 2147483646 h 1937"/>
              <a:gd name="T54" fmla="*/ 2147483646 w 1461"/>
              <a:gd name="T55" fmla="*/ 2147483646 h 1937"/>
              <a:gd name="T56" fmla="*/ 2147483646 w 1461"/>
              <a:gd name="T57" fmla="*/ 2147483646 h 1937"/>
              <a:gd name="T58" fmla="*/ 2147483646 w 1461"/>
              <a:gd name="T59" fmla="*/ 2147483646 h 1937"/>
              <a:gd name="T60" fmla="*/ 2147483646 w 1461"/>
              <a:gd name="T61" fmla="*/ 2147483646 h 1937"/>
              <a:gd name="T62" fmla="*/ 2147483646 w 1461"/>
              <a:gd name="T63" fmla="*/ 2147483646 h 1937"/>
              <a:gd name="T64" fmla="*/ 2147483646 w 1461"/>
              <a:gd name="T65" fmla="*/ 2147483646 h 1937"/>
              <a:gd name="T66" fmla="*/ 2147483646 w 1461"/>
              <a:gd name="T67" fmla="*/ 2147483646 h 19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461" h="1937">
                <a:moveTo>
                  <a:pt x="1323" y="211"/>
                </a:moveTo>
                <a:lnTo>
                  <a:pt x="668" y="8"/>
                </a:lnTo>
                <a:lnTo>
                  <a:pt x="649" y="4"/>
                </a:lnTo>
                <a:lnTo>
                  <a:pt x="629" y="1"/>
                </a:lnTo>
                <a:lnTo>
                  <a:pt x="610" y="0"/>
                </a:lnTo>
                <a:lnTo>
                  <a:pt x="591" y="1"/>
                </a:lnTo>
                <a:lnTo>
                  <a:pt x="572" y="4"/>
                </a:lnTo>
                <a:lnTo>
                  <a:pt x="554" y="8"/>
                </a:lnTo>
                <a:lnTo>
                  <a:pt x="536" y="15"/>
                </a:lnTo>
                <a:lnTo>
                  <a:pt x="519" y="22"/>
                </a:lnTo>
                <a:lnTo>
                  <a:pt x="503" y="32"/>
                </a:lnTo>
                <a:lnTo>
                  <a:pt x="487" y="43"/>
                </a:lnTo>
                <a:lnTo>
                  <a:pt x="473" y="56"/>
                </a:lnTo>
                <a:lnTo>
                  <a:pt x="461" y="70"/>
                </a:lnTo>
                <a:lnTo>
                  <a:pt x="449" y="85"/>
                </a:lnTo>
                <a:lnTo>
                  <a:pt x="438" y="102"/>
                </a:lnTo>
                <a:lnTo>
                  <a:pt x="430" y="119"/>
                </a:lnTo>
                <a:lnTo>
                  <a:pt x="423" y="138"/>
                </a:lnTo>
                <a:lnTo>
                  <a:pt x="8" y="1480"/>
                </a:lnTo>
                <a:lnTo>
                  <a:pt x="4" y="1499"/>
                </a:lnTo>
                <a:lnTo>
                  <a:pt x="1" y="1519"/>
                </a:lnTo>
                <a:lnTo>
                  <a:pt x="0" y="1538"/>
                </a:lnTo>
                <a:lnTo>
                  <a:pt x="1" y="1557"/>
                </a:lnTo>
                <a:lnTo>
                  <a:pt x="4" y="1575"/>
                </a:lnTo>
                <a:lnTo>
                  <a:pt x="8" y="1595"/>
                </a:lnTo>
                <a:lnTo>
                  <a:pt x="15" y="1612"/>
                </a:lnTo>
                <a:lnTo>
                  <a:pt x="23" y="1629"/>
                </a:lnTo>
                <a:lnTo>
                  <a:pt x="33" y="1646"/>
                </a:lnTo>
                <a:lnTo>
                  <a:pt x="43" y="1660"/>
                </a:lnTo>
                <a:lnTo>
                  <a:pt x="56" y="1674"/>
                </a:lnTo>
                <a:lnTo>
                  <a:pt x="70" y="1688"/>
                </a:lnTo>
                <a:lnTo>
                  <a:pt x="85" y="1700"/>
                </a:lnTo>
                <a:lnTo>
                  <a:pt x="102" y="1709"/>
                </a:lnTo>
                <a:lnTo>
                  <a:pt x="120" y="1718"/>
                </a:lnTo>
                <a:lnTo>
                  <a:pt x="138" y="1725"/>
                </a:lnTo>
                <a:lnTo>
                  <a:pt x="793" y="1927"/>
                </a:lnTo>
                <a:lnTo>
                  <a:pt x="812" y="1932"/>
                </a:lnTo>
                <a:lnTo>
                  <a:pt x="832" y="1936"/>
                </a:lnTo>
                <a:lnTo>
                  <a:pt x="851" y="1937"/>
                </a:lnTo>
                <a:lnTo>
                  <a:pt x="870" y="1936"/>
                </a:lnTo>
                <a:lnTo>
                  <a:pt x="890" y="1932"/>
                </a:lnTo>
                <a:lnTo>
                  <a:pt x="908" y="1928"/>
                </a:lnTo>
                <a:lnTo>
                  <a:pt x="926" y="1922"/>
                </a:lnTo>
                <a:lnTo>
                  <a:pt x="943" y="1913"/>
                </a:lnTo>
                <a:lnTo>
                  <a:pt x="959" y="1904"/>
                </a:lnTo>
                <a:lnTo>
                  <a:pt x="973" y="1893"/>
                </a:lnTo>
                <a:lnTo>
                  <a:pt x="987" y="1880"/>
                </a:lnTo>
                <a:lnTo>
                  <a:pt x="1001" y="1866"/>
                </a:lnTo>
                <a:lnTo>
                  <a:pt x="1013" y="1851"/>
                </a:lnTo>
                <a:lnTo>
                  <a:pt x="1022" y="1835"/>
                </a:lnTo>
                <a:lnTo>
                  <a:pt x="1031" y="1817"/>
                </a:lnTo>
                <a:lnTo>
                  <a:pt x="1038" y="1797"/>
                </a:lnTo>
                <a:lnTo>
                  <a:pt x="1452" y="456"/>
                </a:lnTo>
                <a:lnTo>
                  <a:pt x="1458" y="436"/>
                </a:lnTo>
                <a:lnTo>
                  <a:pt x="1460" y="417"/>
                </a:lnTo>
                <a:lnTo>
                  <a:pt x="1461" y="398"/>
                </a:lnTo>
                <a:lnTo>
                  <a:pt x="1460" y="379"/>
                </a:lnTo>
                <a:lnTo>
                  <a:pt x="1458" y="360"/>
                </a:lnTo>
                <a:lnTo>
                  <a:pt x="1452" y="342"/>
                </a:lnTo>
                <a:lnTo>
                  <a:pt x="1446" y="324"/>
                </a:lnTo>
                <a:lnTo>
                  <a:pt x="1439" y="307"/>
                </a:lnTo>
                <a:lnTo>
                  <a:pt x="1429" y="291"/>
                </a:lnTo>
                <a:lnTo>
                  <a:pt x="1417" y="275"/>
                </a:lnTo>
                <a:lnTo>
                  <a:pt x="1405" y="261"/>
                </a:lnTo>
                <a:lnTo>
                  <a:pt x="1391" y="248"/>
                </a:lnTo>
                <a:lnTo>
                  <a:pt x="1376" y="237"/>
                </a:lnTo>
                <a:lnTo>
                  <a:pt x="1360" y="226"/>
                </a:lnTo>
                <a:lnTo>
                  <a:pt x="1342" y="218"/>
                </a:lnTo>
                <a:lnTo>
                  <a:pt x="1323" y="211"/>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22" name="Freeform 13"/>
          <p:cNvSpPr>
            <a:spLocks noEditPoints="1"/>
          </p:cNvSpPr>
          <p:nvPr/>
        </p:nvSpPr>
        <p:spPr bwMode="auto">
          <a:xfrm>
            <a:off x="4265600" y="6163913"/>
            <a:ext cx="203147" cy="136489"/>
          </a:xfrm>
          <a:custGeom>
            <a:avLst/>
            <a:gdLst>
              <a:gd name="T0" fmla="*/ 2147483646 w 15906"/>
              <a:gd name="T1" fmla="*/ 2147483646 h 10098"/>
              <a:gd name="T2" fmla="*/ 2147483646 w 15906"/>
              <a:gd name="T3" fmla="*/ 2147483646 h 10098"/>
              <a:gd name="T4" fmla="*/ 2147483646 w 15906"/>
              <a:gd name="T5" fmla="*/ 2147483646 h 10098"/>
              <a:gd name="T6" fmla="*/ 2147483646 w 15906"/>
              <a:gd name="T7" fmla="*/ 2147483646 h 10098"/>
              <a:gd name="T8" fmla="*/ 2147483646 w 15906"/>
              <a:gd name="T9" fmla="*/ 2147483646 h 10098"/>
              <a:gd name="T10" fmla="*/ 2147483646 w 15906"/>
              <a:gd name="T11" fmla="*/ 2147483646 h 10098"/>
              <a:gd name="T12" fmla="*/ 2147483646 w 15906"/>
              <a:gd name="T13" fmla="*/ 0 h 10098"/>
              <a:gd name="T14" fmla="*/ 2147483646 w 15906"/>
              <a:gd name="T15" fmla="*/ 2147483646 h 10098"/>
              <a:gd name="T16" fmla="*/ 2147483646 w 15906"/>
              <a:gd name="T17" fmla="*/ 2147483646 h 10098"/>
              <a:gd name="T18" fmla="*/ 2147483646 w 15906"/>
              <a:gd name="T19" fmla="*/ 2147483646 h 10098"/>
              <a:gd name="T20" fmla="*/ 2147483646 w 15906"/>
              <a:gd name="T21" fmla="*/ 2147483646 h 10098"/>
              <a:gd name="T22" fmla="*/ 2147483646 w 15906"/>
              <a:gd name="T23" fmla="*/ 2147483646 h 10098"/>
              <a:gd name="T24" fmla="*/ 2147483646 w 15906"/>
              <a:gd name="T25" fmla="*/ 2147483646 h 10098"/>
              <a:gd name="T26" fmla="*/ 2147483646 w 15906"/>
              <a:gd name="T27" fmla="*/ 2147483646 h 10098"/>
              <a:gd name="T28" fmla="*/ 2147483646 w 15906"/>
              <a:gd name="T29" fmla="*/ 2147483646 h 10098"/>
              <a:gd name="T30" fmla="*/ 2147483646 w 15906"/>
              <a:gd name="T31" fmla="*/ 2147483646 h 10098"/>
              <a:gd name="T32" fmla="*/ 2147483646 w 15906"/>
              <a:gd name="T33" fmla="*/ 2147483646 h 10098"/>
              <a:gd name="T34" fmla="*/ 2147483646 w 15906"/>
              <a:gd name="T35" fmla="*/ 2147483646 h 10098"/>
              <a:gd name="T36" fmla="*/ 2147483646 w 15906"/>
              <a:gd name="T37" fmla="*/ 2147483646 h 10098"/>
              <a:gd name="T38" fmla="*/ 2147483646 w 15906"/>
              <a:gd name="T39" fmla="*/ 2147483646 h 10098"/>
              <a:gd name="T40" fmla="*/ 2147483646 w 15906"/>
              <a:gd name="T41" fmla="*/ 2147483646 h 10098"/>
              <a:gd name="T42" fmla="*/ 2147483646 w 15906"/>
              <a:gd name="T43" fmla="*/ 2147483646 h 10098"/>
              <a:gd name="T44" fmla="*/ 2147483646 w 15906"/>
              <a:gd name="T45" fmla="*/ 2147483646 h 10098"/>
              <a:gd name="T46" fmla="*/ 2147483646 w 15906"/>
              <a:gd name="T47" fmla="*/ 2147483646 h 10098"/>
              <a:gd name="T48" fmla="*/ 2147483646 w 15906"/>
              <a:gd name="T49" fmla="*/ 2147483646 h 10098"/>
              <a:gd name="T50" fmla="*/ 2147483646 w 15906"/>
              <a:gd name="T51" fmla="*/ 2147483646 h 10098"/>
              <a:gd name="T52" fmla="*/ 2147483646 w 15906"/>
              <a:gd name="T53" fmla="*/ 2147483646 h 10098"/>
              <a:gd name="T54" fmla="*/ 2147483646 w 15906"/>
              <a:gd name="T55" fmla="*/ 2147483646 h 10098"/>
              <a:gd name="T56" fmla="*/ 2147483646 w 15906"/>
              <a:gd name="T57" fmla="*/ 2147483646 h 10098"/>
              <a:gd name="T58" fmla="*/ 2147483646 w 15906"/>
              <a:gd name="T59" fmla="*/ 2147483646 h 10098"/>
              <a:gd name="T60" fmla="*/ 2147483646 w 15906"/>
              <a:gd name="T61" fmla="*/ 2147483646 h 10098"/>
              <a:gd name="T62" fmla="*/ 2147483646 w 15906"/>
              <a:gd name="T63" fmla="*/ 2147483646 h 10098"/>
              <a:gd name="T64" fmla="*/ 0 w 15906"/>
              <a:gd name="T65" fmla="*/ 2147483646 h 10098"/>
              <a:gd name="T66" fmla="*/ 2147483646 w 15906"/>
              <a:gd name="T67" fmla="*/ 2147483646 h 10098"/>
              <a:gd name="T68" fmla="*/ 2147483646 w 15906"/>
              <a:gd name="T69" fmla="*/ 2147483646 h 10098"/>
              <a:gd name="T70" fmla="*/ 2147483646 w 15906"/>
              <a:gd name="T71" fmla="*/ 2147483646 h 10098"/>
              <a:gd name="T72" fmla="*/ 2147483646 w 15906"/>
              <a:gd name="T73" fmla="*/ 2147483646 h 10098"/>
              <a:gd name="T74" fmla="*/ 2147483646 w 15906"/>
              <a:gd name="T75" fmla="*/ 2147483646 h 10098"/>
              <a:gd name="T76" fmla="*/ 2147483646 w 15906"/>
              <a:gd name="T77" fmla="*/ 2147483646 h 10098"/>
              <a:gd name="T78" fmla="*/ 2147483646 w 15906"/>
              <a:gd name="T79" fmla="*/ 2147483646 h 10098"/>
              <a:gd name="T80" fmla="*/ 2147483646 w 15906"/>
              <a:gd name="T81" fmla="*/ 2147483646 h 10098"/>
              <a:gd name="T82" fmla="*/ 2147483646 w 15906"/>
              <a:gd name="T83" fmla="*/ 2147483646 h 10098"/>
              <a:gd name="T84" fmla="*/ 2147483646 w 15906"/>
              <a:gd name="T85" fmla="*/ 2147483646 h 10098"/>
              <a:gd name="T86" fmla="*/ 2147483646 w 15906"/>
              <a:gd name="T87" fmla="*/ 2147483646 h 10098"/>
              <a:gd name="T88" fmla="*/ 2147483646 w 15906"/>
              <a:gd name="T89" fmla="*/ 2147483646 h 10098"/>
              <a:gd name="T90" fmla="*/ 2147483646 w 15906"/>
              <a:gd name="T91" fmla="*/ 2147483646 h 10098"/>
              <a:gd name="T92" fmla="*/ 2147483646 w 15906"/>
              <a:gd name="T93" fmla="*/ 2147483646 h 10098"/>
              <a:gd name="T94" fmla="*/ 2147483646 w 15906"/>
              <a:gd name="T95" fmla="*/ 2147483646 h 10098"/>
              <a:gd name="T96" fmla="*/ 2147483646 w 15906"/>
              <a:gd name="T97" fmla="*/ 2147483646 h 10098"/>
              <a:gd name="T98" fmla="*/ 2147483646 w 15906"/>
              <a:gd name="T99" fmla="*/ 2147483646 h 10098"/>
              <a:gd name="T100" fmla="*/ 2147483646 w 15906"/>
              <a:gd name="T101" fmla="*/ 2147483646 h 10098"/>
              <a:gd name="T102" fmla="*/ 2147483646 w 15906"/>
              <a:gd name="T103" fmla="*/ 2147483646 h 10098"/>
              <a:gd name="T104" fmla="*/ 2147483646 w 15906"/>
              <a:gd name="T105" fmla="*/ 2147483646 h 10098"/>
              <a:gd name="T106" fmla="*/ 2147483646 w 15906"/>
              <a:gd name="T107" fmla="*/ 2147483646 h 10098"/>
              <a:gd name="T108" fmla="*/ 2147483646 w 15906"/>
              <a:gd name="T109" fmla="*/ 2147483646 h 10098"/>
              <a:gd name="T110" fmla="*/ 2147483646 w 15906"/>
              <a:gd name="T111" fmla="*/ 2147483646 h 10098"/>
              <a:gd name="T112" fmla="*/ 2147483646 w 15906"/>
              <a:gd name="T113" fmla="*/ 2147483646 h 10098"/>
              <a:gd name="T114" fmla="*/ 2147483646 w 15906"/>
              <a:gd name="T115" fmla="*/ 2147483646 h 10098"/>
              <a:gd name="T116" fmla="*/ 2147483646 w 15906"/>
              <a:gd name="T117" fmla="*/ 2147483646 h 10098"/>
              <a:gd name="T118" fmla="*/ 2147483646 w 15906"/>
              <a:gd name="T119" fmla="*/ 2147483646 h 10098"/>
              <a:gd name="T120" fmla="*/ 2147483646 w 15906"/>
              <a:gd name="T121" fmla="*/ 2147483646 h 10098"/>
              <a:gd name="T122" fmla="*/ 2147483646 w 15906"/>
              <a:gd name="T123" fmla="*/ 2147483646 h 100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906" h="10098">
                <a:moveTo>
                  <a:pt x="339" y="5262"/>
                </a:moveTo>
                <a:lnTo>
                  <a:pt x="2034" y="5262"/>
                </a:lnTo>
                <a:lnTo>
                  <a:pt x="2967" y="340"/>
                </a:lnTo>
                <a:lnTo>
                  <a:pt x="2970" y="323"/>
                </a:lnTo>
                <a:lnTo>
                  <a:pt x="2975" y="306"/>
                </a:lnTo>
                <a:lnTo>
                  <a:pt x="2979" y="289"/>
                </a:lnTo>
                <a:lnTo>
                  <a:pt x="2984" y="272"/>
                </a:lnTo>
                <a:lnTo>
                  <a:pt x="2990" y="256"/>
                </a:lnTo>
                <a:lnTo>
                  <a:pt x="2995" y="240"/>
                </a:lnTo>
                <a:lnTo>
                  <a:pt x="3001" y="224"/>
                </a:lnTo>
                <a:lnTo>
                  <a:pt x="3009" y="209"/>
                </a:lnTo>
                <a:lnTo>
                  <a:pt x="3016" y="194"/>
                </a:lnTo>
                <a:lnTo>
                  <a:pt x="3024" y="179"/>
                </a:lnTo>
                <a:lnTo>
                  <a:pt x="3032" y="165"/>
                </a:lnTo>
                <a:lnTo>
                  <a:pt x="3041" y="151"/>
                </a:lnTo>
                <a:lnTo>
                  <a:pt x="3050" y="138"/>
                </a:lnTo>
                <a:lnTo>
                  <a:pt x="3060" y="125"/>
                </a:lnTo>
                <a:lnTo>
                  <a:pt x="3069" y="112"/>
                </a:lnTo>
                <a:lnTo>
                  <a:pt x="3080" y="100"/>
                </a:lnTo>
                <a:lnTo>
                  <a:pt x="3090" y="90"/>
                </a:lnTo>
                <a:lnTo>
                  <a:pt x="3102" y="78"/>
                </a:lnTo>
                <a:lnTo>
                  <a:pt x="3114" y="69"/>
                </a:lnTo>
                <a:lnTo>
                  <a:pt x="3127" y="59"/>
                </a:lnTo>
                <a:lnTo>
                  <a:pt x="3138" y="49"/>
                </a:lnTo>
                <a:lnTo>
                  <a:pt x="3152" y="42"/>
                </a:lnTo>
                <a:lnTo>
                  <a:pt x="3166" y="34"/>
                </a:lnTo>
                <a:lnTo>
                  <a:pt x="3180" y="27"/>
                </a:lnTo>
                <a:lnTo>
                  <a:pt x="3193" y="21"/>
                </a:lnTo>
                <a:lnTo>
                  <a:pt x="3208" y="15"/>
                </a:lnTo>
                <a:lnTo>
                  <a:pt x="3224" y="11"/>
                </a:lnTo>
                <a:lnTo>
                  <a:pt x="3239" y="7"/>
                </a:lnTo>
                <a:lnTo>
                  <a:pt x="3256" y="4"/>
                </a:lnTo>
                <a:lnTo>
                  <a:pt x="3272" y="2"/>
                </a:lnTo>
                <a:lnTo>
                  <a:pt x="3289" y="1"/>
                </a:lnTo>
                <a:lnTo>
                  <a:pt x="3306" y="0"/>
                </a:lnTo>
                <a:lnTo>
                  <a:pt x="12087" y="0"/>
                </a:lnTo>
                <a:lnTo>
                  <a:pt x="12104" y="1"/>
                </a:lnTo>
                <a:lnTo>
                  <a:pt x="12121" y="2"/>
                </a:lnTo>
                <a:lnTo>
                  <a:pt x="12137" y="4"/>
                </a:lnTo>
                <a:lnTo>
                  <a:pt x="12152" y="7"/>
                </a:lnTo>
                <a:lnTo>
                  <a:pt x="12167" y="11"/>
                </a:lnTo>
                <a:lnTo>
                  <a:pt x="12182" y="15"/>
                </a:lnTo>
                <a:lnTo>
                  <a:pt x="12197" y="22"/>
                </a:lnTo>
                <a:lnTo>
                  <a:pt x="12211" y="28"/>
                </a:lnTo>
                <a:lnTo>
                  <a:pt x="12224" y="35"/>
                </a:lnTo>
                <a:lnTo>
                  <a:pt x="12237" y="43"/>
                </a:lnTo>
                <a:lnTo>
                  <a:pt x="12249" y="52"/>
                </a:lnTo>
                <a:lnTo>
                  <a:pt x="12262" y="60"/>
                </a:lnTo>
                <a:lnTo>
                  <a:pt x="12274" y="70"/>
                </a:lnTo>
                <a:lnTo>
                  <a:pt x="12285" y="80"/>
                </a:lnTo>
                <a:lnTo>
                  <a:pt x="12296" y="91"/>
                </a:lnTo>
                <a:lnTo>
                  <a:pt x="12306" y="103"/>
                </a:lnTo>
                <a:lnTo>
                  <a:pt x="12316" y="114"/>
                </a:lnTo>
                <a:lnTo>
                  <a:pt x="12326" y="127"/>
                </a:lnTo>
                <a:lnTo>
                  <a:pt x="12335" y="140"/>
                </a:lnTo>
                <a:lnTo>
                  <a:pt x="12345" y="154"/>
                </a:lnTo>
                <a:lnTo>
                  <a:pt x="12362" y="181"/>
                </a:lnTo>
                <a:lnTo>
                  <a:pt x="12377" y="211"/>
                </a:lnTo>
                <a:lnTo>
                  <a:pt x="12390" y="242"/>
                </a:lnTo>
                <a:lnTo>
                  <a:pt x="12403" y="274"/>
                </a:lnTo>
                <a:lnTo>
                  <a:pt x="12415" y="306"/>
                </a:lnTo>
                <a:lnTo>
                  <a:pt x="12425" y="340"/>
                </a:lnTo>
                <a:lnTo>
                  <a:pt x="13868" y="5262"/>
                </a:lnTo>
                <a:lnTo>
                  <a:pt x="15566" y="5262"/>
                </a:lnTo>
                <a:lnTo>
                  <a:pt x="15584" y="5262"/>
                </a:lnTo>
                <a:lnTo>
                  <a:pt x="15601" y="5263"/>
                </a:lnTo>
                <a:lnTo>
                  <a:pt x="15618" y="5265"/>
                </a:lnTo>
                <a:lnTo>
                  <a:pt x="15635" y="5268"/>
                </a:lnTo>
                <a:lnTo>
                  <a:pt x="15651" y="5272"/>
                </a:lnTo>
                <a:lnTo>
                  <a:pt x="15667" y="5277"/>
                </a:lnTo>
                <a:lnTo>
                  <a:pt x="15683" y="5282"/>
                </a:lnTo>
                <a:lnTo>
                  <a:pt x="15697" y="5288"/>
                </a:lnTo>
                <a:lnTo>
                  <a:pt x="15713" y="5295"/>
                </a:lnTo>
                <a:lnTo>
                  <a:pt x="15727" y="5302"/>
                </a:lnTo>
                <a:lnTo>
                  <a:pt x="15742" y="5311"/>
                </a:lnTo>
                <a:lnTo>
                  <a:pt x="15756" y="5319"/>
                </a:lnTo>
                <a:lnTo>
                  <a:pt x="15769" y="5329"/>
                </a:lnTo>
                <a:lnTo>
                  <a:pt x="15781" y="5339"/>
                </a:lnTo>
                <a:lnTo>
                  <a:pt x="15794" y="5350"/>
                </a:lnTo>
                <a:lnTo>
                  <a:pt x="15806" y="5360"/>
                </a:lnTo>
                <a:lnTo>
                  <a:pt x="15817" y="5373"/>
                </a:lnTo>
                <a:lnTo>
                  <a:pt x="15828" y="5385"/>
                </a:lnTo>
                <a:lnTo>
                  <a:pt x="15838" y="5398"/>
                </a:lnTo>
                <a:lnTo>
                  <a:pt x="15847" y="5411"/>
                </a:lnTo>
                <a:lnTo>
                  <a:pt x="15856" y="5425"/>
                </a:lnTo>
                <a:lnTo>
                  <a:pt x="15864" y="5439"/>
                </a:lnTo>
                <a:lnTo>
                  <a:pt x="15872" y="5454"/>
                </a:lnTo>
                <a:lnTo>
                  <a:pt x="15879" y="5469"/>
                </a:lnTo>
                <a:lnTo>
                  <a:pt x="15884" y="5485"/>
                </a:lnTo>
                <a:lnTo>
                  <a:pt x="15890" y="5500"/>
                </a:lnTo>
                <a:lnTo>
                  <a:pt x="15895" y="5517"/>
                </a:lnTo>
                <a:lnTo>
                  <a:pt x="15898" y="5533"/>
                </a:lnTo>
                <a:lnTo>
                  <a:pt x="15901" y="5550"/>
                </a:lnTo>
                <a:lnTo>
                  <a:pt x="15903" y="5567"/>
                </a:lnTo>
                <a:lnTo>
                  <a:pt x="15905" y="5584"/>
                </a:lnTo>
                <a:lnTo>
                  <a:pt x="15906" y="5601"/>
                </a:lnTo>
                <a:lnTo>
                  <a:pt x="15906" y="8571"/>
                </a:lnTo>
                <a:lnTo>
                  <a:pt x="15905" y="8588"/>
                </a:lnTo>
                <a:lnTo>
                  <a:pt x="15903" y="8605"/>
                </a:lnTo>
                <a:lnTo>
                  <a:pt x="15901" y="8622"/>
                </a:lnTo>
                <a:lnTo>
                  <a:pt x="15898" y="8639"/>
                </a:lnTo>
                <a:lnTo>
                  <a:pt x="15895" y="8655"/>
                </a:lnTo>
                <a:lnTo>
                  <a:pt x="15890" y="8672"/>
                </a:lnTo>
                <a:lnTo>
                  <a:pt x="15884" y="8687"/>
                </a:lnTo>
                <a:lnTo>
                  <a:pt x="15879" y="8703"/>
                </a:lnTo>
                <a:lnTo>
                  <a:pt x="15872" y="8718"/>
                </a:lnTo>
                <a:lnTo>
                  <a:pt x="15864" y="8733"/>
                </a:lnTo>
                <a:lnTo>
                  <a:pt x="15856" y="8746"/>
                </a:lnTo>
                <a:lnTo>
                  <a:pt x="15847" y="8760"/>
                </a:lnTo>
                <a:lnTo>
                  <a:pt x="15838" y="8774"/>
                </a:lnTo>
                <a:lnTo>
                  <a:pt x="15828" y="8787"/>
                </a:lnTo>
                <a:lnTo>
                  <a:pt x="15817" y="8798"/>
                </a:lnTo>
                <a:lnTo>
                  <a:pt x="15806" y="8810"/>
                </a:lnTo>
                <a:lnTo>
                  <a:pt x="15794" y="8822"/>
                </a:lnTo>
                <a:lnTo>
                  <a:pt x="15781" y="8832"/>
                </a:lnTo>
                <a:lnTo>
                  <a:pt x="15769" y="8843"/>
                </a:lnTo>
                <a:lnTo>
                  <a:pt x="15756" y="8853"/>
                </a:lnTo>
                <a:lnTo>
                  <a:pt x="15742" y="8861"/>
                </a:lnTo>
                <a:lnTo>
                  <a:pt x="15727" y="8870"/>
                </a:lnTo>
                <a:lnTo>
                  <a:pt x="15713" y="8877"/>
                </a:lnTo>
                <a:lnTo>
                  <a:pt x="15697" y="8883"/>
                </a:lnTo>
                <a:lnTo>
                  <a:pt x="15683" y="8890"/>
                </a:lnTo>
                <a:lnTo>
                  <a:pt x="15667" y="8895"/>
                </a:lnTo>
                <a:lnTo>
                  <a:pt x="15651" y="8899"/>
                </a:lnTo>
                <a:lnTo>
                  <a:pt x="15635" y="8904"/>
                </a:lnTo>
                <a:lnTo>
                  <a:pt x="15618" y="8907"/>
                </a:lnTo>
                <a:lnTo>
                  <a:pt x="15601" y="8909"/>
                </a:lnTo>
                <a:lnTo>
                  <a:pt x="15584" y="8910"/>
                </a:lnTo>
                <a:lnTo>
                  <a:pt x="15566" y="8910"/>
                </a:lnTo>
                <a:lnTo>
                  <a:pt x="10285" y="8910"/>
                </a:lnTo>
                <a:lnTo>
                  <a:pt x="10285" y="10098"/>
                </a:lnTo>
                <a:lnTo>
                  <a:pt x="5620" y="10098"/>
                </a:lnTo>
                <a:lnTo>
                  <a:pt x="5620" y="8910"/>
                </a:lnTo>
                <a:lnTo>
                  <a:pt x="339" y="8910"/>
                </a:lnTo>
                <a:lnTo>
                  <a:pt x="322" y="8910"/>
                </a:lnTo>
                <a:lnTo>
                  <a:pt x="305" y="8909"/>
                </a:lnTo>
                <a:lnTo>
                  <a:pt x="288" y="8907"/>
                </a:lnTo>
                <a:lnTo>
                  <a:pt x="271" y="8904"/>
                </a:lnTo>
                <a:lnTo>
                  <a:pt x="255" y="8899"/>
                </a:lnTo>
                <a:lnTo>
                  <a:pt x="239" y="8895"/>
                </a:lnTo>
                <a:lnTo>
                  <a:pt x="223" y="8890"/>
                </a:lnTo>
                <a:lnTo>
                  <a:pt x="207" y="8883"/>
                </a:lnTo>
                <a:lnTo>
                  <a:pt x="192" y="8877"/>
                </a:lnTo>
                <a:lnTo>
                  <a:pt x="177" y="8870"/>
                </a:lnTo>
                <a:lnTo>
                  <a:pt x="164" y="8861"/>
                </a:lnTo>
                <a:lnTo>
                  <a:pt x="150" y="8853"/>
                </a:lnTo>
                <a:lnTo>
                  <a:pt x="137" y="8843"/>
                </a:lnTo>
                <a:lnTo>
                  <a:pt x="124" y="8832"/>
                </a:lnTo>
                <a:lnTo>
                  <a:pt x="112" y="8822"/>
                </a:lnTo>
                <a:lnTo>
                  <a:pt x="100" y="8810"/>
                </a:lnTo>
                <a:lnTo>
                  <a:pt x="88" y="8798"/>
                </a:lnTo>
                <a:lnTo>
                  <a:pt x="78" y="8787"/>
                </a:lnTo>
                <a:lnTo>
                  <a:pt x="68" y="8774"/>
                </a:lnTo>
                <a:lnTo>
                  <a:pt x="58" y="8760"/>
                </a:lnTo>
                <a:lnTo>
                  <a:pt x="49" y="8746"/>
                </a:lnTo>
                <a:lnTo>
                  <a:pt x="41" y="8733"/>
                </a:lnTo>
                <a:lnTo>
                  <a:pt x="34" y="8718"/>
                </a:lnTo>
                <a:lnTo>
                  <a:pt x="27" y="8703"/>
                </a:lnTo>
                <a:lnTo>
                  <a:pt x="20" y="8687"/>
                </a:lnTo>
                <a:lnTo>
                  <a:pt x="15" y="8672"/>
                </a:lnTo>
                <a:lnTo>
                  <a:pt x="11" y="8655"/>
                </a:lnTo>
                <a:lnTo>
                  <a:pt x="6" y="8639"/>
                </a:lnTo>
                <a:lnTo>
                  <a:pt x="4" y="8622"/>
                </a:lnTo>
                <a:lnTo>
                  <a:pt x="2" y="8605"/>
                </a:lnTo>
                <a:lnTo>
                  <a:pt x="0" y="8588"/>
                </a:lnTo>
                <a:lnTo>
                  <a:pt x="0" y="8571"/>
                </a:lnTo>
                <a:lnTo>
                  <a:pt x="0" y="5601"/>
                </a:lnTo>
                <a:lnTo>
                  <a:pt x="0" y="5584"/>
                </a:lnTo>
                <a:lnTo>
                  <a:pt x="2" y="5567"/>
                </a:lnTo>
                <a:lnTo>
                  <a:pt x="4" y="5550"/>
                </a:lnTo>
                <a:lnTo>
                  <a:pt x="6" y="5533"/>
                </a:lnTo>
                <a:lnTo>
                  <a:pt x="11" y="5517"/>
                </a:lnTo>
                <a:lnTo>
                  <a:pt x="15" y="5500"/>
                </a:lnTo>
                <a:lnTo>
                  <a:pt x="20" y="5485"/>
                </a:lnTo>
                <a:lnTo>
                  <a:pt x="27" y="5469"/>
                </a:lnTo>
                <a:lnTo>
                  <a:pt x="34" y="5454"/>
                </a:lnTo>
                <a:lnTo>
                  <a:pt x="41" y="5439"/>
                </a:lnTo>
                <a:lnTo>
                  <a:pt x="49" y="5425"/>
                </a:lnTo>
                <a:lnTo>
                  <a:pt x="58" y="5411"/>
                </a:lnTo>
                <a:lnTo>
                  <a:pt x="68" y="5398"/>
                </a:lnTo>
                <a:lnTo>
                  <a:pt x="78" y="5385"/>
                </a:lnTo>
                <a:lnTo>
                  <a:pt x="88" y="5373"/>
                </a:lnTo>
                <a:lnTo>
                  <a:pt x="100" y="5360"/>
                </a:lnTo>
                <a:lnTo>
                  <a:pt x="112" y="5350"/>
                </a:lnTo>
                <a:lnTo>
                  <a:pt x="124" y="5339"/>
                </a:lnTo>
                <a:lnTo>
                  <a:pt x="137" y="5329"/>
                </a:lnTo>
                <a:lnTo>
                  <a:pt x="150" y="5319"/>
                </a:lnTo>
                <a:lnTo>
                  <a:pt x="164" y="5311"/>
                </a:lnTo>
                <a:lnTo>
                  <a:pt x="177" y="5302"/>
                </a:lnTo>
                <a:lnTo>
                  <a:pt x="192" y="5295"/>
                </a:lnTo>
                <a:lnTo>
                  <a:pt x="207" y="5288"/>
                </a:lnTo>
                <a:lnTo>
                  <a:pt x="223" y="5282"/>
                </a:lnTo>
                <a:lnTo>
                  <a:pt x="239" y="5277"/>
                </a:lnTo>
                <a:lnTo>
                  <a:pt x="255" y="5272"/>
                </a:lnTo>
                <a:lnTo>
                  <a:pt x="271" y="5268"/>
                </a:lnTo>
                <a:lnTo>
                  <a:pt x="288" y="5265"/>
                </a:lnTo>
                <a:lnTo>
                  <a:pt x="305" y="5263"/>
                </a:lnTo>
                <a:lnTo>
                  <a:pt x="322" y="5262"/>
                </a:lnTo>
                <a:lnTo>
                  <a:pt x="339" y="5262"/>
                </a:lnTo>
                <a:close/>
                <a:moveTo>
                  <a:pt x="4317" y="1018"/>
                </a:moveTo>
                <a:lnTo>
                  <a:pt x="11261" y="1018"/>
                </a:lnTo>
                <a:lnTo>
                  <a:pt x="11273" y="1018"/>
                </a:lnTo>
                <a:lnTo>
                  <a:pt x="11284" y="1019"/>
                </a:lnTo>
                <a:lnTo>
                  <a:pt x="11293" y="1021"/>
                </a:lnTo>
                <a:lnTo>
                  <a:pt x="11304" y="1023"/>
                </a:lnTo>
                <a:lnTo>
                  <a:pt x="11313" y="1026"/>
                </a:lnTo>
                <a:lnTo>
                  <a:pt x="11323" y="1028"/>
                </a:lnTo>
                <a:lnTo>
                  <a:pt x="11333" y="1032"/>
                </a:lnTo>
                <a:lnTo>
                  <a:pt x="11341" y="1036"/>
                </a:lnTo>
                <a:lnTo>
                  <a:pt x="11358" y="1045"/>
                </a:lnTo>
                <a:lnTo>
                  <a:pt x="11374" y="1057"/>
                </a:lnTo>
                <a:lnTo>
                  <a:pt x="11388" y="1069"/>
                </a:lnTo>
                <a:lnTo>
                  <a:pt x="11402" y="1083"/>
                </a:lnTo>
                <a:lnTo>
                  <a:pt x="11414" y="1099"/>
                </a:lnTo>
                <a:lnTo>
                  <a:pt x="11426" y="1116"/>
                </a:lnTo>
                <a:lnTo>
                  <a:pt x="11437" y="1134"/>
                </a:lnTo>
                <a:lnTo>
                  <a:pt x="11446" y="1152"/>
                </a:lnTo>
                <a:lnTo>
                  <a:pt x="11456" y="1172"/>
                </a:lnTo>
                <a:lnTo>
                  <a:pt x="11464" y="1193"/>
                </a:lnTo>
                <a:lnTo>
                  <a:pt x="11471" y="1213"/>
                </a:lnTo>
                <a:lnTo>
                  <a:pt x="11478" y="1234"/>
                </a:lnTo>
                <a:lnTo>
                  <a:pt x="12396" y="4366"/>
                </a:lnTo>
                <a:lnTo>
                  <a:pt x="12398" y="4377"/>
                </a:lnTo>
                <a:lnTo>
                  <a:pt x="12400" y="4387"/>
                </a:lnTo>
                <a:lnTo>
                  <a:pt x="12401" y="4398"/>
                </a:lnTo>
                <a:lnTo>
                  <a:pt x="12401" y="4409"/>
                </a:lnTo>
                <a:lnTo>
                  <a:pt x="12400" y="4418"/>
                </a:lnTo>
                <a:lnTo>
                  <a:pt x="12398" y="4429"/>
                </a:lnTo>
                <a:lnTo>
                  <a:pt x="12396" y="4438"/>
                </a:lnTo>
                <a:lnTo>
                  <a:pt x="12392" y="4448"/>
                </a:lnTo>
                <a:lnTo>
                  <a:pt x="12388" y="4457"/>
                </a:lnTo>
                <a:lnTo>
                  <a:pt x="12384" y="4467"/>
                </a:lnTo>
                <a:lnTo>
                  <a:pt x="12379" y="4475"/>
                </a:lnTo>
                <a:lnTo>
                  <a:pt x="12373" y="4484"/>
                </a:lnTo>
                <a:lnTo>
                  <a:pt x="12366" y="4494"/>
                </a:lnTo>
                <a:lnTo>
                  <a:pt x="12360" y="4501"/>
                </a:lnTo>
                <a:lnTo>
                  <a:pt x="12352" y="4509"/>
                </a:lnTo>
                <a:lnTo>
                  <a:pt x="12345" y="4517"/>
                </a:lnTo>
                <a:lnTo>
                  <a:pt x="12327" y="4531"/>
                </a:lnTo>
                <a:lnTo>
                  <a:pt x="12309" y="4543"/>
                </a:lnTo>
                <a:lnTo>
                  <a:pt x="12288" y="4555"/>
                </a:lnTo>
                <a:lnTo>
                  <a:pt x="12268" y="4565"/>
                </a:lnTo>
                <a:lnTo>
                  <a:pt x="12246" y="4572"/>
                </a:lnTo>
                <a:lnTo>
                  <a:pt x="12224" y="4577"/>
                </a:lnTo>
                <a:lnTo>
                  <a:pt x="12213" y="4580"/>
                </a:lnTo>
                <a:lnTo>
                  <a:pt x="12201" y="4581"/>
                </a:lnTo>
                <a:lnTo>
                  <a:pt x="12191" y="4582"/>
                </a:lnTo>
                <a:lnTo>
                  <a:pt x="12179" y="4583"/>
                </a:lnTo>
                <a:lnTo>
                  <a:pt x="3723" y="4583"/>
                </a:lnTo>
                <a:lnTo>
                  <a:pt x="3713" y="4582"/>
                </a:lnTo>
                <a:lnTo>
                  <a:pt x="3701" y="4582"/>
                </a:lnTo>
                <a:lnTo>
                  <a:pt x="3690" y="4580"/>
                </a:lnTo>
                <a:lnTo>
                  <a:pt x="3680" y="4577"/>
                </a:lnTo>
                <a:lnTo>
                  <a:pt x="3668" y="4575"/>
                </a:lnTo>
                <a:lnTo>
                  <a:pt x="3658" y="4572"/>
                </a:lnTo>
                <a:lnTo>
                  <a:pt x="3647" y="4569"/>
                </a:lnTo>
                <a:lnTo>
                  <a:pt x="3636" y="4565"/>
                </a:lnTo>
                <a:lnTo>
                  <a:pt x="3616" y="4556"/>
                </a:lnTo>
                <a:lnTo>
                  <a:pt x="3597" y="4545"/>
                </a:lnTo>
                <a:lnTo>
                  <a:pt x="3588" y="4539"/>
                </a:lnTo>
                <a:lnTo>
                  <a:pt x="3579" y="4532"/>
                </a:lnTo>
                <a:lnTo>
                  <a:pt x="3570" y="4525"/>
                </a:lnTo>
                <a:lnTo>
                  <a:pt x="3563" y="4518"/>
                </a:lnTo>
                <a:lnTo>
                  <a:pt x="3556" y="4511"/>
                </a:lnTo>
                <a:lnTo>
                  <a:pt x="3548" y="4503"/>
                </a:lnTo>
                <a:lnTo>
                  <a:pt x="3542" y="4495"/>
                </a:lnTo>
                <a:lnTo>
                  <a:pt x="3535" y="4486"/>
                </a:lnTo>
                <a:lnTo>
                  <a:pt x="3529" y="4478"/>
                </a:lnTo>
                <a:lnTo>
                  <a:pt x="3524" y="4468"/>
                </a:lnTo>
                <a:lnTo>
                  <a:pt x="3519" y="4458"/>
                </a:lnTo>
                <a:lnTo>
                  <a:pt x="3515" y="4449"/>
                </a:lnTo>
                <a:lnTo>
                  <a:pt x="3512" y="4439"/>
                </a:lnTo>
                <a:lnTo>
                  <a:pt x="3509" y="4430"/>
                </a:lnTo>
                <a:lnTo>
                  <a:pt x="3507" y="4419"/>
                </a:lnTo>
                <a:lnTo>
                  <a:pt x="3506" y="4410"/>
                </a:lnTo>
                <a:lnTo>
                  <a:pt x="3505" y="4399"/>
                </a:lnTo>
                <a:lnTo>
                  <a:pt x="3505" y="4388"/>
                </a:lnTo>
                <a:lnTo>
                  <a:pt x="3506" y="4378"/>
                </a:lnTo>
                <a:lnTo>
                  <a:pt x="3508" y="4366"/>
                </a:lnTo>
                <a:lnTo>
                  <a:pt x="4101" y="1234"/>
                </a:lnTo>
                <a:lnTo>
                  <a:pt x="4106" y="1213"/>
                </a:lnTo>
                <a:lnTo>
                  <a:pt x="4112" y="1192"/>
                </a:lnTo>
                <a:lnTo>
                  <a:pt x="4119" y="1171"/>
                </a:lnTo>
                <a:lnTo>
                  <a:pt x="4128" y="1151"/>
                </a:lnTo>
                <a:lnTo>
                  <a:pt x="4138" y="1132"/>
                </a:lnTo>
                <a:lnTo>
                  <a:pt x="4148" y="1114"/>
                </a:lnTo>
                <a:lnTo>
                  <a:pt x="4160" y="1098"/>
                </a:lnTo>
                <a:lnTo>
                  <a:pt x="4174" y="1082"/>
                </a:lnTo>
                <a:lnTo>
                  <a:pt x="4187" y="1068"/>
                </a:lnTo>
                <a:lnTo>
                  <a:pt x="4202" y="1056"/>
                </a:lnTo>
                <a:lnTo>
                  <a:pt x="4219" y="1045"/>
                </a:lnTo>
                <a:lnTo>
                  <a:pt x="4236" y="1035"/>
                </a:lnTo>
                <a:lnTo>
                  <a:pt x="4246" y="1031"/>
                </a:lnTo>
                <a:lnTo>
                  <a:pt x="4255" y="1028"/>
                </a:lnTo>
                <a:lnTo>
                  <a:pt x="4265" y="1025"/>
                </a:lnTo>
                <a:lnTo>
                  <a:pt x="4275" y="1023"/>
                </a:lnTo>
                <a:lnTo>
                  <a:pt x="4285" y="1021"/>
                </a:lnTo>
                <a:lnTo>
                  <a:pt x="4296" y="1019"/>
                </a:lnTo>
                <a:lnTo>
                  <a:pt x="4306" y="1018"/>
                </a:lnTo>
                <a:lnTo>
                  <a:pt x="4317" y="1018"/>
                </a:lnTo>
                <a:close/>
                <a:moveTo>
                  <a:pt x="1336" y="6492"/>
                </a:moveTo>
                <a:lnTo>
                  <a:pt x="2863" y="6492"/>
                </a:lnTo>
                <a:lnTo>
                  <a:pt x="4559" y="7256"/>
                </a:lnTo>
                <a:lnTo>
                  <a:pt x="4559" y="7722"/>
                </a:lnTo>
                <a:lnTo>
                  <a:pt x="1336" y="7722"/>
                </a:lnTo>
                <a:lnTo>
                  <a:pt x="1336" y="6492"/>
                </a:lnTo>
                <a:close/>
                <a:moveTo>
                  <a:pt x="14570" y="6492"/>
                </a:moveTo>
                <a:lnTo>
                  <a:pt x="13042" y="6492"/>
                </a:lnTo>
                <a:lnTo>
                  <a:pt x="11346" y="7256"/>
                </a:lnTo>
                <a:lnTo>
                  <a:pt x="11346" y="7722"/>
                </a:lnTo>
                <a:lnTo>
                  <a:pt x="14570" y="7722"/>
                </a:lnTo>
                <a:lnTo>
                  <a:pt x="14570" y="6492"/>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23" name="Freeform 14"/>
          <p:cNvSpPr>
            <a:spLocks noEditPoints="1"/>
          </p:cNvSpPr>
          <p:nvPr/>
        </p:nvSpPr>
        <p:spPr bwMode="auto">
          <a:xfrm>
            <a:off x="4284645" y="6297227"/>
            <a:ext cx="169817" cy="26980"/>
          </a:xfrm>
          <a:custGeom>
            <a:avLst/>
            <a:gdLst>
              <a:gd name="T0" fmla="*/ 2147483646 w 13297"/>
              <a:gd name="T1" fmla="*/ 0 h 2037"/>
              <a:gd name="T2" fmla="*/ 2147483646 w 13297"/>
              <a:gd name="T3" fmla="*/ 2147483646 h 2037"/>
              <a:gd name="T4" fmla="*/ 2147483646 w 13297"/>
              <a:gd name="T5" fmla="*/ 2147483646 h 2037"/>
              <a:gd name="T6" fmla="*/ 2147483646 w 13297"/>
              <a:gd name="T7" fmla="*/ 2147483646 h 2037"/>
              <a:gd name="T8" fmla="*/ 2147483646 w 13297"/>
              <a:gd name="T9" fmla="*/ 2147483646 h 2037"/>
              <a:gd name="T10" fmla="*/ 2147483646 w 13297"/>
              <a:gd name="T11" fmla="*/ 2147483646 h 2037"/>
              <a:gd name="T12" fmla="*/ 2147483646 w 13297"/>
              <a:gd name="T13" fmla="*/ 2147483646 h 2037"/>
              <a:gd name="T14" fmla="*/ 2147483646 w 13297"/>
              <a:gd name="T15" fmla="*/ 2147483646 h 2037"/>
              <a:gd name="T16" fmla="*/ 2147483646 w 13297"/>
              <a:gd name="T17" fmla="*/ 2147483646 h 2037"/>
              <a:gd name="T18" fmla="*/ 2147483646 w 13297"/>
              <a:gd name="T19" fmla="*/ 2147483646 h 2037"/>
              <a:gd name="T20" fmla="*/ 2147483646 w 13297"/>
              <a:gd name="T21" fmla="*/ 2147483646 h 2037"/>
              <a:gd name="T22" fmla="*/ 2147483646 w 13297"/>
              <a:gd name="T23" fmla="*/ 2147483646 h 2037"/>
              <a:gd name="T24" fmla="*/ 2147483646 w 13297"/>
              <a:gd name="T25" fmla="*/ 2147483646 h 2037"/>
              <a:gd name="T26" fmla="*/ 2147483646 w 13297"/>
              <a:gd name="T27" fmla="*/ 2147483646 h 2037"/>
              <a:gd name="T28" fmla="*/ 2147483646 w 13297"/>
              <a:gd name="T29" fmla="*/ 2147483646 h 2037"/>
              <a:gd name="T30" fmla="*/ 2147483646 w 13297"/>
              <a:gd name="T31" fmla="*/ 2147483646 h 2037"/>
              <a:gd name="T32" fmla="*/ 2147483646 w 13297"/>
              <a:gd name="T33" fmla="*/ 2147483646 h 2037"/>
              <a:gd name="T34" fmla="*/ 2147483646 w 13297"/>
              <a:gd name="T35" fmla="*/ 2147483646 h 2037"/>
              <a:gd name="T36" fmla="*/ 2147483646 w 13297"/>
              <a:gd name="T37" fmla="*/ 2147483646 h 2037"/>
              <a:gd name="T38" fmla="*/ 2147483646 w 13297"/>
              <a:gd name="T39" fmla="*/ 2147483646 h 2037"/>
              <a:gd name="T40" fmla="*/ 2147483646 w 13297"/>
              <a:gd name="T41" fmla="*/ 2147483646 h 2037"/>
              <a:gd name="T42" fmla="*/ 2147483646 w 13297"/>
              <a:gd name="T43" fmla="*/ 2147483646 h 2037"/>
              <a:gd name="T44" fmla="*/ 2147483646 w 13297"/>
              <a:gd name="T45" fmla="*/ 2147483646 h 2037"/>
              <a:gd name="T46" fmla="*/ 2147483646 w 13297"/>
              <a:gd name="T47" fmla="*/ 2147483646 h 2037"/>
              <a:gd name="T48" fmla="*/ 2147483646 w 13297"/>
              <a:gd name="T49" fmla="*/ 2147483646 h 2037"/>
              <a:gd name="T50" fmla="*/ 2147483646 w 13297"/>
              <a:gd name="T51" fmla="*/ 0 h 2037"/>
              <a:gd name="T52" fmla="*/ 2147483646 w 13297"/>
              <a:gd name="T53" fmla="*/ 0 h 2037"/>
              <a:gd name="T54" fmla="*/ 2147483646 w 13297"/>
              <a:gd name="T55" fmla="*/ 0 h 2037"/>
              <a:gd name="T56" fmla="*/ 2147483646 w 13297"/>
              <a:gd name="T57" fmla="*/ 2147483646 h 2037"/>
              <a:gd name="T58" fmla="*/ 2147483646 w 13297"/>
              <a:gd name="T59" fmla="*/ 2147483646 h 2037"/>
              <a:gd name="T60" fmla="*/ 2147483646 w 13297"/>
              <a:gd name="T61" fmla="*/ 2147483646 h 2037"/>
              <a:gd name="T62" fmla="*/ 2147483646 w 13297"/>
              <a:gd name="T63" fmla="*/ 2147483646 h 2037"/>
              <a:gd name="T64" fmla="*/ 2147483646 w 13297"/>
              <a:gd name="T65" fmla="*/ 2147483646 h 2037"/>
              <a:gd name="T66" fmla="*/ 2147483646 w 13297"/>
              <a:gd name="T67" fmla="*/ 2147483646 h 2037"/>
              <a:gd name="T68" fmla="*/ 2147483646 w 13297"/>
              <a:gd name="T69" fmla="*/ 2147483646 h 2037"/>
              <a:gd name="T70" fmla="*/ 2147483646 w 13297"/>
              <a:gd name="T71" fmla="*/ 2147483646 h 2037"/>
              <a:gd name="T72" fmla="*/ 2147483646 w 13297"/>
              <a:gd name="T73" fmla="*/ 2147483646 h 2037"/>
              <a:gd name="T74" fmla="*/ 2147483646 w 13297"/>
              <a:gd name="T75" fmla="*/ 2147483646 h 2037"/>
              <a:gd name="T76" fmla="*/ 2147483646 w 13297"/>
              <a:gd name="T77" fmla="*/ 2147483646 h 2037"/>
              <a:gd name="T78" fmla="*/ 2147483646 w 13297"/>
              <a:gd name="T79" fmla="*/ 2147483646 h 2037"/>
              <a:gd name="T80" fmla="*/ 2147483646 w 13297"/>
              <a:gd name="T81" fmla="*/ 2147483646 h 2037"/>
              <a:gd name="T82" fmla="*/ 2147483646 w 13297"/>
              <a:gd name="T83" fmla="*/ 2147483646 h 2037"/>
              <a:gd name="T84" fmla="*/ 2147483646 w 13297"/>
              <a:gd name="T85" fmla="*/ 2147483646 h 2037"/>
              <a:gd name="T86" fmla="*/ 2147483646 w 13297"/>
              <a:gd name="T87" fmla="*/ 2147483646 h 2037"/>
              <a:gd name="T88" fmla="*/ 2147483646 w 13297"/>
              <a:gd name="T89" fmla="*/ 2147483646 h 2037"/>
              <a:gd name="T90" fmla="*/ 2147483646 w 13297"/>
              <a:gd name="T91" fmla="*/ 2147483646 h 2037"/>
              <a:gd name="T92" fmla="*/ 2147483646 w 13297"/>
              <a:gd name="T93" fmla="*/ 2147483646 h 2037"/>
              <a:gd name="T94" fmla="*/ 2147483646 w 13297"/>
              <a:gd name="T95" fmla="*/ 2147483646 h 2037"/>
              <a:gd name="T96" fmla="*/ 2147483646 w 13297"/>
              <a:gd name="T97" fmla="*/ 2147483646 h 2037"/>
              <a:gd name="T98" fmla="*/ 2147483646 w 13297"/>
              <a:gd name="T99" fmla="*/ 2147483646 h 2037"/>
              <a:gd name="T100" fmla="*/ 0 w 13297"/>
              <a:gd name="T101" fmla="*/ 2147483646 h 2037"/>
              <a:gd name="T102" fmla="*/ 2147483646 w 13297"/>
              <a:gd name="T103" fmla="*/ 0 h 20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297" h="2037">
                <a:moveTo>
                  <a:pt x="10126" y="0"/>
                </a:moveTo>
                <a:lnTo>
                  <a:pt x="12757" y="0"/>
                </a:lnTo>
                <a:lnTo>
                  <a:pt x="12764" y="0"/>
                </a:lnTo>
                <a:lnTo>
                  <a:pt x="12771" y="0"/>
                </a:lnTo>
                <a:lnTo>
                  <a:pt x="13297" y="0"/>
                </a:lnTo>
                <a:lnTo>
                  <a:pt x="13297" y="1019"/>
                </a:lnTo>
                <a:lnTo>
                  <a:pt x="13297" y="1358"/>
                </a:lnTo>
                <a:lnTo>
                  <a:pt x="13266" y="1358"/>
                </a:lnTo>
                <a:lnTo>
                  <a:pt x="13258" y="1395"/>
                </a:lnTo>
                <a:lnTo>
                  <a:pt x="13250" y="1430"/>
                </a:lnTo>
                <a:lnTo>
                  <a:pt x="13241" y="1466"/>
                </a:lnTo>
                <a:lnTo>
                  <a:pt x="13232" y="1500"/>
                </a:lnTo>
                <a:lnTo>
                  <a:pt x="13221" y="1534"/>
                </a:lnTo>
                <a:lnTo>
                  <a:pt x="13211" y="1567"/>
                </a:lnTo>
                <a:lnTo>
                  <a:pt x="13199" y="1599"/>
                </a:lnTo>
                <a:lnTo>
                  <a:pt x="13187" y="1630"/>
                </a:lnTo>
                <a:lnTo>
                  <a:pt x="13175" y="1661"/>
                </a:lnTo>
                <a:lnTo>
                  <a:pt x="13162" y="1691"/>
                </a:lnTo>
                <a:lnTo>
                  <a:pt x="13148" y="1719"/>
                </a:lnTo>
                <a:lnTo>
                  <a:pt x="13133" y="1746"/>
                </a:lnTo>
                <a:lnTo>
                  <a:pt x="13118" y="1772"/>
                </a:lnTo>
                <a:lnTo>
                  <a:pt x="13103" y="1798"/>
                </a:lnTo>
                <a:lnTo>
                  <a:pt x="13087" y="1822"/>
                </a:lnTo>
                <a:lnTo>
                  <a:pt x="13072" y="1846"/>
                </a:lnTo>
                <a:lnTo>
                  <a:pt x="13055" y="1867"/>
                </a:lnTo>
                <a:lnTo>
                  <a:pt x="13036" y="1888"/>
                </a:lnTo>
                <a:lnTo>
                  <a:pt x="13019" y="1908"/>
                </a:lnTo>
                <a:lnTo>
                  <a:pt x="13001" y="1927"/>
                </a:lnTo>
                <a:lnTo>
                  <a:pt x="12982" y="1944"/>
                </a:lnTo>
                <a:lnTo>
                  <a:pt x="12963" y="1959"/>
                </a:lnTo>
                <a:lnTo>
                  <a:pt x="12944" y="1973"/>
                </a:lnTo>
                <a:lnTo>
                  <a:pt x="12925" y="1986"/>
                </a:lnTo>
                <a:lnTo>
                  <a:pt x="12905" y="1998"/>
                </a:lnTo>
                <a:lnTo>
                  <a:pt x="12885" y="2008"/>
                </a:lnTo>
                <a:lnTo>
                  <a:pt x="12864" y="2017"/>
                </a:lnTo>
                <a:lnTo>
                  <a:pt x="12843" y="2024"/>
                </a:lnTo>
                <a:lnTo>
                  <a:pt x="12822" y="2030"/>
                </a:lnTo>
                <a:lnTo>
                  <a:pt x="12801" y="2034"/>
                </a:lnTo>
                <a:lnTo>
                  <a:pt x="12779" y="2036"/>
                </a:lnTo>
                <a:lnTo>
                  <a:pt x="12757" y="2037"/>
                </a:lnTo>
                <a:lnTo>
                  <a:pt x="10126" y="2037"/>
                </a:lnTo>
                <a:lnTo>
                  <a:pt x="10104" y="2036"/>
                </a:lnTo>
                <a:lnTo>
                  <a:pt x="10082" y="2034"/>
                </a:lnTo>
                <a:lnTo>
                  <a:pt x="10061" y="2030"/>
                </a:lnTo>
                <a:lnTo>
                  <a:pt x="10040" y="2024"/>
                </a:lnTo>
                <a:lnTo>
                  <a:pt x="10019" y="2017"/>
                </a:lnTo>
                <a:lnTo>
                  <a:pt x="9998" y="2008"/>
                </a:lnTo>
                <a:lnTo>
                  <a:pt x="9978" y="1998"/>
                </a:lnTo>
                <a:lnTo>
                  <a:pt x="9958" y="1986"/>
                </a:lnTo>
                <a:lnTo>
                  <a:pt x="9939" y="1973"/>
                </a:lnTo>
                <a:lnTo>
                  <a:pt x="9920" y="1959"/>
                </a:lnTo>
                <a:lnTo>
                  <a:pt x="9900" y="1944"/>
                </a:lnTo>
                <a:lnTo>
                  <a:pt x="9882" y="1927"/>
                </a:lnTo>
                <a:lnTo>
                  <a:pt x="9864" y="1908"/>
                </a:lnTo>
                <a:lnTo>
                  <a:pt x="9846" y="1888"/>
                </a:lnTo>
                <a:lnTo>
                  <a:pt x="9829" y="1867"/>
                </a:lnTo>
                <a:lnTo>
                  <a:pt x="9812" y="1846"/>
                </a:lnTo>
                <a:lnTo>
                  <a:pt x="9795" y="1822"/>
                </a:lnTo>
                <a:lnTo>
                  <a:pt x="9779" y="1798"/>
                </a:lnTo>
                <a:lnTo>
                  <a:pt x="9764" y="1772"/>
                </a:lnTo>
                <a:lnTo>
                  <a:pt x="9750" y="1746"/>
                </a:lnTo>
                <a:lnTo>
                  <a:pt x="9736" y="1719"/>
                </a:lnTo>
                <a:lnTo>
                  <a:pt x="9722" y="1691"/>
                </a:lnTo>
                <a:lnTo>
                  <a:pt x="9708" y="1661"/>
                </a:lnTo>
                <a:lnTo>
                  <a:pt x="9695" y="1630"/>
                </a:lnTo>
                <a:lnTo>
                  <a:pt x="9684" y="1599"/>
                </a:lnTo>
                <a:lnTo>
                  <a:pt x="9672" y="1567"/>
                </a:lnTo>
                <a:lnTo>
                  <a:pt x="9661" y="1534"/>
                </a:lnTo>
                <a:lnTo>
                  <a:pt x="9652" y="1500"/>
                </a:lnTo>
                <a:lnTo>
                  <a:pt x="9642" y="1466"/>
                </a:lnTo>
                <a:lnTo>
                  <a:pt x="9633" y="1430"/>
                </a:lnTo>
                <a:lnTo>
                  <a:pt x="9625" y="1395"/>
                </a:lnTo>
                <a:lnTo>
                  <a:pt x="9618" y="1358"/>
                </a:lnTo>
                <a:lnTo>
                  <a:pt x="9586" y="1358"/>
                </a:lnTo>
                <a:lnTo>
                  <a:pt x="9586" y="1019"/>
                </a:lnTo>
                <a:lnTo>
                  <a:pt x="9586" y="0"/>
                </a:lnTo>
                <a:lnTo>
                  <a:pt x="10113" y="0"/>
                </a:lnTo>
                <a:lnTo>
                  <a:pt x="10119" y="0"/>
                </a:lnTo>
                <a:lnTo>
                  <a:pt x="10126" y="0"/>
                </a:lnTo>
                <a:close/>
                <a:moveTo>
                  <a:pt x="540" y="0"/>
                </a:moveTo>
                <a:lnTo>
                  <a:pt x="3172" y="0"/>
                </a:lnTo>
                <a:lnTo>
                  <a:pt x="3178" y="0"/>
                </a:lnTo>
                <a:lnTo>
                  <a:pt x="3185" y="0"/>
                </a:lnTo>
                <a:lnTo>
                  <a:pt x="3711" y="0"/>
                </a:lnTo>
                <a:lnTo>
                  <a:pt x="3711" y="1019"/>
                </a:lnTo>
                <a:lnTo>
                  <a:pt x="3711" y="1358"/>
                </a:lnTo>
                <a:lnTo>
                  <a:pt x="3680" y="1358"/>
                </a:lnTo>
                <a:lnTo>
                  <a:pt x="3673" y="1395"/>
                </a:lnTo>
                <a:lnTo>
                  <a:pt x="3664" y="1430"/>
                </a:lnTo>
                <a:lnTo>
                  <a:pt x="3656" y="1466"/>
                </a:lnTo>
                <a:lnTo>
                  <a:pt x="3646" y="1500"/>
                </a:lnTo>
                <a:lnTo>
                  <a:pt x="3636" y="1534"/>
                </a:lnTo>
                <a:lnTo>
                  <a:pt x="3625" y="1567"/>
                </a:lnTo>
                <a:lnTo>
                  <a:pt x="3613" y="1599"/>
                </a:lnTo>
                <a:lnTo>
                  <a:pt x="3602" y="1630"/>
                </a:lnTo>
                <a:lnTo>
                  <a:pt x="3589" y="1661"/>
                </a:lnTo>
                <a:lnTo>
                  <a:pt x="3576" y="1691"/>
                </a:lnTo>
                <a:lnTo>
                  <a:pt x="3562" y="1719"/>
                </a:lnTo>
                <a:lnTo>
                  <a:pt x="3548" y="1746"/>
                </a:lnTo>
                <a:lnTo>
                  <a:pt x="3533" y="1772"/>
                </a:lnTo>
                <a:lnTo>
                  <a:pt x="3518" y="1798"/>
                </a:lnTo>
                <a:lnTo>
                  <a:pt x="3502" y="1822"/>
                </a:lnTo>
                <a:lnTo>
                  <a:pt x="3486" y="1846"/>
                </a:lnTo>
                <a:lnTo>
                  <a:pt x="3469" y="1867"/>
                </a:lnTo>
                <a:lnTo>
                  <a:pt x="3451" y="1888"/>
                </a:lnTo>
                <a:lnTo>
                  <a:pt x="3434" y="1908"/>
                </a:lnTo>
                <a:lnTo>
                  <a:pt x="3416" y="1927"/>
                </a:lnTo>
                <a:lnTo>
                  <a:pt x="3397" y="1944"/>
                </a:lnTo>
                <a:lnTo>
                  <a:pt x="3378" y="1959"/>
                </a:lnTo>
                <a:lnTo>
                  <a:pt x="3358" y="1973"/>
                </a:lnTo>
                <a:lnTo>
                  <a:pt x="3339" y="1986"/>
                </a:lnTo>
                <a:lnTo>
                  <a:pt x="3319" y="1998"/>
                </a:lnTo>
                <a:lnTo>
                  <a:pt x="3299" y="2008"/>
                </a:lnTo>
                <a:lnTo>
                  <a:pt x="3279" y="2017"/>
                </a:lnTo>
                <a:lnTo>
                  <a:pt x="3258" y="2024"/>
                </a:lnTo>
                <a:lnTo>
                  <a:pt x="3236" y="2030"/>
                </a:lnTo>
                <a:lnTo>
                  <a:pt x="3215" y="2034"/>
                </a:lnTo>
                <a:lnTo>
                  <a:pt x="3194" y="2036"/>
                </a:lnTo>
                <a:lnTo>
                  <a:pt x="3172" y="2037"/>
                </a:lnTo>
                <a:lnTo>
                  <a:pt x="540" y="2037"/>
                </a:lnTo>
                <a:lnTo>
                  <a:pt x="519" y="2036"/>
                </a:lnTo>
                <a:lnTo>
                  <a:pt x="496" y="2034"/>
                </a:lnTo>
                <a:lnTo>
                  <a:pt x="475" y="2030"/>
                </a:lnTo>
                <a:lnTo>
                  <a:pt x="454" y="2024"/>
                </a:lnTo>
                <a:lnTo>
                  <a:pt x="434" y="2017"/>
                </a:lnTo>
                <a:lnTo>
                  <a:pt x="412" y="2008"/>
                </a:lnTo>
                <a:lnTo>
                  <a:pt x="392" y="1998"/>
                </a:lnTo>
                <a:lnTo>
                  <a:pt x="372" y="1986"/>
                </a:lnTo>
                <a:lnTo>
                  <a:pt x="353" y="1973"/>
                </a:lnTo>
                <a:lnTo>
                  <a:pt x="334" y="1959"/>
                </a:lnTo>
                <a:lnTo>
                  <a:pt x="315" y="1944"/>
                </a:lnTo>
                <a:lnTo>
                  <a:pt x="297" y="1927"/>
                </a:lnTo>
                <a:lnTo>
                  <a:pt x="278" y="1908"/>
                </a:lnTo>
                <a:lnTo>
                  <a:pt x="261" y="1888"/>
                </a:lnTo>
                <a:lnTo>
                  <a:pt x="244" y="1867"/>
                </a:lnTo>
                <a:lnTo>
                  <a:pt x="227" y="1846"/>
                </a:lnTo>
                <a:lnTo>
                  <a:pt x="210" y="1822"/>
                </a:lnTo>
                <a:lnTo>
                  <a:pt x="194" y="1798"/>
                </a:lnTo>
                <a:lnTo>
                  <a:pt x="179" y="1772"/>
                </a:lnTo>
                <a:lnTo>
                  <a:pt x="164" y="1746"/>
                </a:lnTo>
                <a:lnTo>
                  <a:pt x="150" y="1719"/>
                </a:lnTo>
                <a:lnTo>
                  <a:pt x="136" y="1691"/>
                </a:lnTo>
                <a:lnTo>
                  <a:pt x="123" y="1661"/>
                </a:lnTo>
                <a:lnTo>
                  <a:pt x="110" y="1630"/>
                </a:lnTo>
                <a:lnTo>
                  <a:pt x="98" y="1599"/>
                </a:lnTo>
                <a:lnTo>
                  <a:pt x="86" y="1567"/>
                </a:lnTo>
                <a:lnTo>
                  <a:pt x="76" y="1534"/>
                </a:lnTo>
                <a:lnTo>
                  <a:pt x="66" y="1500"/>
                </a:lnTo>
                <a:lnTo>
                  <a:pt x="57" y="1466"/>
                </a:lnTo>
                <a:lnTo>
                  <a:pt x="47" y="1430"/>
                </a:lnTo>
                <a:lnTo>
                  <a:pt x="40" y="1395"/>
                </a:lnTo>
                <a:lnTo>
                  <a:pt x="32" y="1358"/>
                </a:lnTo>
                <a:lnTo>
                  <a:pt x="0" y="1358"/>
                </a:lnTo>
                <a:lnTo>
                  <a:pt x="0" y="1019"/>
                </a:lnTo>
                <a:lnTo>
                  <a:pt x="0" y="0"/>
                </a:lnTo>
                <a:lnTo>
                  <a:pt x="527" y="0"/>
                </a:lnTo>
                <a:lnTo>
                  <a:pt x="534" y="0"/>
                </a:lnTo>
                <a:lnTo>
                  <a:pt x="540" y="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24" name="Freeform 15"/>
          <p:cNvSpPr>
            <a:spLocks/>
          </p:cNvSpPr>
          <p:nvPr/>
        </p:nvSpPr>
        <p:spPr bwMode="auto">
          <a:xfrm>
            <a:off x="4422720" y="6132170"/>
            <a:ext cx="39677" cy="44439"/>
          </a:xfrm>
          <a:custGeom>
            <a:avLst/>
            <a:gdLst>
              <a:gd name="T0" fmla="*/ 2147483646 w 3126"/>
              <a:gd name="T1" fmla="*/ 2147483646 h 3273"/>
              <a:gd name="T2" fmla="*/ 2147483646 w 3126"/>
              <a:gd name="T3" fmla="*/ 2147483646 h 3273"/>
              <a:gd name="T4" fmla="*/ 2147483646 w 3126"/>
              <a:gd name="T5" fmla="*/ 2147483646 h 3273"/>
              <a:gd name="T6" fmla="*/ 2147483646 w 3126"/>
              <a:gd name="T7" fmla="*/ 2147483646 h 3273"/>
              <a:gd name="T8" fmla="*/ 2147483646 w 3126"/>
              <a:gd name="T9" fmla="*/ 2147483646 h 3273"/>
              <a:gd name="T10" fmla="*/ 2147483646 w 3126"/>
              <a:gd name="T11" fmla="*/ 2147483646 h 3273"/>
              <a:gd name="T12" fmla="*/ 2147483646 w 3126"/>
              <a:gd name="T13" fmla="*/ 2147483646 h 3273"/>
              <a:gd name="T14" fmla="*/ 2147483646 w 3126"/>
              <a:gd name="T15" fmla="*/ 2147483646 h 3273"/>
              <a:gd name="T16" fmla="*/ 2147483646 w 3126"/>
              <a:gd name="T17" fmla="*/ 2147483646 h 3273"/>
              <a:gd name="T18" fmla="*/ 2147483646 w 3126"/>
              <a:gd name="T19" fmla="*/ 2147483646 h 3273"/>
              <a:gd name="T20" fmla="*/ 2147483646 w 3126"/>
              <a:gd name="T21" fmla="*/ 2147483646 h 3273"/>
              <a:gd name="T22" fmla="*/ 2147483646 w 3126"/>
              <a:gd name="T23" fmla="*/ 2147483646 h 3273"/>
              <a:gd name="T24" fmla="*/ 2147483646 w 3126"/>
              <a:gd name="T25" fmla="*/ 2147483646 h 3273"/>
              <a:gd name="T26" fmla="*/ 2147483646 w 3126"/>
              <a:gd name="T27" fmla="*/ 2147483646 h 3273"/>
              <a:gd name="T28" fmla="*/ 2147483646 w 3126"/>
              <a:gd name="T29" fmla="*/ 2147483646 h 3273"/>
              <a:gd name="T30" fmla="*/ 2147483646 w 3126"/>
              <a:gd name="T31" fmla="*/ 2147483646 h 3273"/>
              <a:gd name="T32" fmla="*/ 2147483646 w 3126"/>
              <a:gd name="T33" fmla="*/ 2147483646 h 3273"/>
              <a:gd name="T34" fmla="*/ 2147483646 w 3126"/>
              <a:gd name="T35" fmla="*/ 2147483646 h 3273"/>
              <a:gd name="T36" fmla="*/ 2147483646 w 3126"/>
              <a:gd name="T37" fmla="*/ 2147483646 h 3273"/>
              <a:gd name="T38" fmla="*/ 2147483646 w 3126"/>
              <a:gd name="T39" fmla="*/ 2147483646 h 3273"/>
              <a:gd name="T40" fmla="*/ 0 w 3126"/>
              <a:gd name="T41" fmla="*/ 2147483646 h 3273"/>
              <a:gd name="T42" fmla="*/ 2147483646 w 3126"/>
              <a:gd name="T43" fmla="*/ 0 h 3273"/>
              <a:gd name="T44" fmla="*/ 2147483646 w 3126"/>
              <a:gd name="T45" fmla="*/ 0 h 3273"/>
              <a:gd name="T46" fmla="*/ 2147483646 w 3126"/>
              <a:gd name="T47" fmla="*/ 2147483646 h 3273"/>
              <a:gd name="T48" fmla="*/ 2147483646 w 3126"/>
              <a:gd name="T49" fmla="*/ 2147483646 h 3273"/>
              <a:gd name="T50" fmla="*/ 2147483646 w 3126"/>
              <a:gd name="T51" fmla="*/ 2147483646 h 3273"/>
              <a:gd name="T52" fmla="*/ 2147483646 w 3126"/>
              <a:gd name="T53" fmla="*/ 2147483646 h 3273"/>
              <a:gd name="T54" fmla="*/ 2147483646 w 3126"/>
              <a:gd name="T55" fmla="*/ 2147483646 h 3273"/>
              <a:gd name="T56" fmla="*/ 2147483646 w 3126"/>
              <a:gd name="T57" fmla="*/ 2147483646 h 3273"/>
              <a:gd name="T58" fmla="*/ 2147483646 w 3126"/>
              <a:gd name="T59" fmla="*/ 2147483646 h 3273"/>
              <a:gd name="T60" fmla="*/ 2147483646 w 3126"/>
              <a:gd name="T61" fmla="*/ 2147483646 h 3273"/>
              <a:gd name="T62" fmla="*/ 2147483646 w 3126"/>
              <a:gd name="T63" fmla="*/ 2147483646 h 3273"/>
              <a:gd name="T64" fmla="*/ 2147483646 w 3126"/>
              <a:gd name="T65" fmla="*/ 2147483646 h 3273"/>
              <a:gd name="T66" fmla="*/ 2147483646 w 3126"/>
              <a:gd name="T67" fmla="*/ 2147483646 h 3273"/>
              <a:gd name="T68" fmla="*/ 2147483646 w 3126"/>
              <a:gd name="T69" fmla="*/ 2147483646 h 3273"/>
              <a:gd name="T70" fmla="*/ 2147483646 w 3126"/>
              <a:gd name="T71" fmla="*/ 2147483646 h 3273"/>
              <a:gd name="T72" fmla="*/ 2147483646 w 3126"/>
              <a:gd name="T73" fmla="*/ 2147483646 h 3273"/>
              <a:gd name="T74" fmla="*/ 2147483646 w 3126"/>
              <a:gd name="T75" fmla="*/ 2147483646 h 3273"/>
              <a:gd name="T76" fmla="*/ 2147483646 w 3126"/>
              <a:gd name="T77" fmla="*/ 2147483646 h 3273"/>
              <a:gd name="T78" fmla="*/ 2147483646 w 3126"/>
              <a:gd name="T79" fmla="*/ 2147483646 h 3273"/>
              <a:gd name="T80" fmla="*/ 2147483646 w 3126"/>
              <a:gd name="T81" fmla="*/ 2147483646 h 32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126" h="3273">
                <a:moveTo>
                  <a:pt x="3124" y="3273"/>
                </a:moveTo>
                <a:lnTo>
                  <a:pt x="2537" y="3259"/>
                </a:lnTo>
                <a:lnTo>
                  <a:pt x="2537" y="3245"/>
                </a:lnTo>
                <a:lnTo>
                  <a:pt x="2539" y="3232"/>
                </a:lnTo>
                <a:lnTo>
                  <a:pt x="2539" y="3218"/>
                </a:lnTo>
                <a:lnTo>
                  <a:pt x="2540" y="3204"/>
                </a:lnTo>
                <a:lnTo>
                  <a:pt x="2540" y="3074"/>
                </a:lnTo>
                <a:lnTo>
                  <a:pt x="2532" y="2944"/>
                </a:lnTo>
                <a:lnTo>
                  <a:pt x="2519" y="2817"/>
                </a:lnTo>
                <a:lnTo>
                  <a:pt x="2500" y="2690"/>
                </a:lnTo>
                <a:lnTo>
                  <a:pt x="2475" y="2566"/>
                </a:lnTo>
                <a:lnTo>
                  <a:pt x="2444" y="2445"/>
                </a:lnTo>
                <a:lnTo>
                  <a:pt x="2407" y="2325"/>
                </a:lnTo>
                <a:lnTo>
                  <a:pt x="2363" y="2208"/>
                </a:lnTo>
                <a:lnTo>
                  <a:pt x="2316" y="2093"/>
                </a:lnTo>
                <a:lnTo>
                  <a:pt x="2261" y="1982"/>
                </a:lnTo>
                <a:lnTo>
                  <a:pt x="2203" y="1873"/>
                </a:lnTo>
                <a:lnTo>
                  <a:pt x="2139" y="1768"/>
                </a:lnTo>
                <a:lnTo>
                  <a:pt x="2070" y="1666"/>
                </a:lnTo>
                <a:lnTo>
                  <a:pt x="1997" y="1568"/>
                </a:lnTo>
                <a:lnTo>
                  <a:pt x="1918" y="1474"/>
                </a:lnTo>
                <a:lnTo>
                  <a:pt x="1837" y="1382"/>
                </a:lnTo>
                <a:lnTo>
                  <a:pt x="1751" y="1295"/>
                </a:lnTo>
                <a:lnTo>
                  <a:pt x="1659" y="1212"/>
                </a:lnTo>
                <a:lnTo>
                  <a:pt x="1565" y="1135"/>
                </a:lnTo>
                <a:lnTo>
                  <a:pt x="1467" y="1060"/>
                </a:lnTo>
                <a:lnTo>
                  <a:pt x="1365" y="991"/>
                </a:lnTo>
                <a:lnTo>
                  <a:pt x="1260" y="928"/>
                </a:lnTo>
                <a:lnTo>
                  <a:pt x="1152" y="868"/>
                </a:lnTo>
                <a:lnTo>
                  <a:pt x="1039" y="814"/>
                </a:lnTo>
                <a:lnTo>
                  <a:pt x="924" y="765"/>
                </a:lnTo>
                <a:lnTo>
                  <a:pt x="807" y="721"/>
                </a:lnTo>
                <a:lnTo>
                  <a:pt x="687" y="684"/>
                </a:lnTo>
                <a:lnTo>
                  <a:pt x="565" y="652"/>
                </a:lnTo>
                <a:lnTo>
                  <a:pt x="440" y="627"/>
                </a:lnTo>
                <a:lnTo>
                  <a:pt x="313" y="607"/>
                </a:lnTo>
                <a:lnTo>
                  <a:pt x="184" y="594"/>
                </a:lnTo>
                <a:lnTo>
                  <a:pt x="53" y="588"/>
                </a:lnTo>
                <a:lnTo>
                  <a:pt x="40" y="587"/>
                </a:lnTo>
                <a:lnTo>
                  <a:pt x="27" y="587"/>
                </a:lnTo>
                <a:lnTo>
                  <a:pt x="13" y="587"/>
                </a:lnTo>
                <a:lnTo>
                  <a:pt x="0" y="587"/>
                </a:lnTo>
                <a:lnTo>
                  <a:pt x="15" y="0"/>
                </a:lnTo>
                <a:lnTo>
                  <a:pt x="28" y="0"/>
                </a:lnTo>
                <a:lnTo>
                  <a:pt x="42" y="0"/>
                </a:lnTo>
                <a:lnTo>
                  <a:pt x="55" y="0"/>
                </a:lnTo>
                <a:lnTo>
                  <a:pt x="68" y="0"/>
                </a:lnTo>
                <a:lnTo>
                  <a:pt x="229" y="9"/>
                </a:lnTo>
                <a:lnTo>
                  <a:pt x="388" y="25"/>
                </a:lnTo>
                <a:lnTo>
                  <a:pt x="544" y="49"/>
                </a:lnTo>
                <a:lnTo>
                  <a:pt x="697" y="81"/>
                </a:lnTo>
                <a:lnTo>
                  <a:pt x="848" y="120"/>
                </a:lnTo>
                <a:lnTo>
                  <a:pt x="995" y="166"/>
                </a:lnTo>
                <a:lnTo>
                  <a:pt x="1140" y="219"/>
                </a:lnTo>
                <a:lnTo>
                  <a:pt x="1281" y="280"/>
                </a:lnTo>
                <a:lnTo>
                  <a:pt x="1418" y="345"/>
                </a:lnTo>
                <a:lnTo>
                  <a:pt x="1552" y="419"/>
                </a:lnTo>
                <a:lnTo>
                  <a:pt x="1682" y="497"/>
                </a:lnTo>
                <a:lnTo>
                  <a:pt x="1807" y="582"/>
                </a:lnTo>
                <a:lnTo>
                  <a:pt x="1927" y="674"/>
                </a:lnTo>
                <a:lnTo>
                  <a:pt x="2044" y="770"/>
                </a:lnTo>
                <a:lnTo>
                  <a:pt x="2155" y="871"/>
                </a:lnTo>
                <a:lnTo>
                  <a:pt x="2261" y="979"/>
                </a:lnTo>
                <a:lnTo>
                  <a:pt x="2362" y="1090"/>
                </a:lnTo>
                <a:lnTo>
                  <a:pt x="2459" y="1207"/>
                </a:lnTo>
                <a:lnTo>
                  <a:pt x="2549" y="1328"/>
                </a:lnTo>
                <a:lnTo>
                  <a:pt x="2633" y="1453"/>
                </a:lnTo>
                <a:lnTo>
                  <a:pt x="2712" y="1582"/>
                </a:lnTo>
                <a:lnTo>
                  <a:pt x="2784" y="1716"/>
                </a:lnTo>
                <a:lnTo>
                  <a:pt x="2850" y="1853"/>
                </a:lnTo>
                <a:lnTo>
                  <a:pt x="2909" y="1993"/>
                </a:lnTo>
                <a:lnTo>
                  <a:pt x="2962" y="2138"/>
                </a:lnTo>
                <a:lnTo>
                  <a:pt x="3008" y="2284"/>
                </a:lnTo>
                <a:lnTo>
                  <a:pt x="3046" y="2434"/>
                </a:lnTo>
                <a:lnTo>
                  <a:pt x="3078" y="2587"/>
                </a:lnTo>
                <a:lnTo>
                  <a:pt x="3101" y="2742"/>
                </a:lnTo>
                <a:lnTo>
                  <a:pt x="3117" y="2899"/>
                </a:lnTo>
                <a:lnTo>
                  <a:pt x="3126" y="3059"/>
                </a:lnTo>
                <a:lnTo>
                  <a:pt x="3126" y="3219"/>
                </a:lnTo>
                <a:lnTo>
                  <a:pt x="3126" y="3233"/>
                </a:lnTo>
                <a:lnTo>
                  <a:pt x="3125" y="3247"/>
                </a:lnTo>
                <a:lnTo>
                  <a:pt x="3125" y="3260"/>
                </a:lnTo>
                <a:lnTo>
                  <a:pt x="3124" y="3273"/>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25" name="Freeform 16"/>
          <p:cNvSpPr>
            <a:spLocks/>
          </p:cNvSpPr>
          <p:nvPr/>
        </p:nvSpPr>
        <p:spPr bwMode="auto">
          <a:xfrm>
            <a:off x="4421135" y="6108364"/>
            <a:ext cx="60309" cy="68245"/>
          </a:xfrm>
          <a:custGeom>
            <a:avLst/>
            <a:gdLst>
              <a:gd name="T0" fmla="*/ 2147483646 w 4865"/>
              <a:gd name="T1" fmla="*/ 2147483646 h 5103"/>
              <a:gd name="T2" fmla="*/ 2147483646 w 4865"/>
              <a:gd name="T3" fmla="*/ 2147483646 h 5103"/>
              <a:gd name="T4" fmla="*/ 2147483646 w 4865"/>
              <a:gd name="T5" fmla="*/ 2147483646 h 5103"/>
              <a:gd name="T6" fmla="*/ 2147483646 w 4865"/>
              <a:gd name="T7" fmla="*/ 2147483646 h 5103"/>
              <a:gd name="T8" fmla="*/ 2147483646 w 4865"/>
              <a:gd name="T9" fmla="*/ 2147483646 h 5103"/>
              <a:gd name="T10" fmla="*/ 2147483646 w 4865"/>
              <a:gd name="T11" fmla="*/ 2147483646 h 5103"/>
              <a:gd name="T12" fmla="*/ 2147483646 w 4865"/>
              <a:gd name="T13" fmla="*/ 2147483646 h 5103"/>
              <a:gd name="T14" fmla="*/ 2147483646 w 4865"/>
              <a:gd name="T15" fmla="*/ 2147483646 h 5103"/>
              <a:gd name="T16" fmla="*/ 2147483646 w 4865"/>
              <a:gd name="T17" fmla="*/ 2147483646 h 5103"/>
              <a:gd name="T18" fmla="*/ 2147483646 w 4865"/>
              <a:gd name="T19" fmla="*/ 2147483646 h 5103"/>
              <a:gd name="T20" fmla="*/ 2147483646 w 4865"/>
              <a:gd name="T21" fmla="*/ 2147483646 h 5103"/>
              <a:gd name="T22" fmla="*/ 2147483646 w 4865"/>
              <a:gd name="T23" fmla="*/ 2147483646 h 5103"/>
              <a:gd name="T24" fmla="*/ 2147483646 w 4865"/>
              <a:gd name="T25" fmla="*/ 2147483646 h 5103"/>
              <a:gd name="T26" fmla="*/ 2147483646 w 4865"/>
              <a:gd name="T27" fmla="*/ 2147483646 h 5103"/>
              <a:gd name="T28" fmla="*/ 2147483646 w 4865"/>
              <a:gd name="T29" fmla="*/ 2147483646 h 5103"/>
              <a:gd name="T30" fmla="*/ 2147483646 w 4865"/>
              <a:gd name="T31" fmla="*/ 2147483646 h 5103"/>
              <a:gd name="T32" fmla="*/ 2147483646 w 4865"/>
              <a:gd name="T33" fmla="*/ 2147483646 h 5103"/>
              <a:gd name="T34" fmla="*/ 2147483646 w 4865"/>
              <a:gd name="T35" fmla="*/ 2147483646 h 5103"/>
              <a:gd name="T36" fmla="*/ 2147483646 w 4865"/>
              <a:gd name="T37" fmla="*/ 2147483646 h 5103"/>
              <a:gd name="T38" fmla="*/ 2147483646 w 4865"/>
              <a:gd name="T39" fmla="*/ 2147483646 h 5103"/>
              <a:gd name="T40" fmla="*/ 2147483646 w 4865"/>
              <a:gd name="T41" fmla="*/ 2147483646 h 5103"/>
              <a:gd name="T42" fmla="*/ 2147483646 w 4865"/>
              <a:gd name="T43" fmla="*/ 2147483646 h 5103"/>
              <a:gd name="T44" fmla="*/ 0 w 4865"/>
              <a:gd name="T45" fmla="*/ 2147483646 h 5103"/>
              <a:gd name="T46" fmla="*/ 2147483646 w 4865"/>
              <a:gd name="T47" fmla="*/ 0 h 5103"/>
              <a:gd name="T48" fmla="*/ 2147483646 w 4865"/>
              <a:gd name="T49" fmla="*/ 0 h 5103"/>
              <a:gd name="T50" fmla="*/ 2147483646 w 4865"/>
              <a:gd name="T51" fmla="*/ 2147483646 h 5103"/>
              <a:gd name="T52" fmla="*/ 2147483646 w 4865"/>
              <a:gd name="T53" fmla="*/ 2147483646 h 5103"/>
              <a:gd name="T54" fmla="*/ 2147483646 w 4865"/>
              <a:gd name="T55" fmla="*/ 2147483646 h 5103"/>
              <a:gd name="T56" fmla="*/ 2147483646 w 4865"/>
              <a:gd name="T57" fmla="*/ 2147483646 h 5103"/>
              <a:gd name="T58" fmla="*/ 2147483646 w 4865"/>
              <a:gd name="T59" fmla="*/ 2147483646 h 5103"/>
              <a:gd name="T60" fmla="*/ 2147483646 w 4865"/>
              <a:gd name="T61" fmla="*/ 2147483646 h 5103"/>
              <a:gd name="T62" fmla="*/ 2147483646 w 4865"/>
              <a:gd name="T63" fmla="*/ 2147483646 h 5103"/>
              <a:gd name="T64" fmla="*/ 2147483646 w 4865"/>
              <a:gd name="T65" fmla="*/ 2147483646 h 5103"/>
              <a:gd name="T66" fmla="*/ 2147483646 w 4865"/>
              <a:gd name="T67" fmla="*/ 2147483646 h 5103"/>
              <a:gd name="T68" fmla="*/ 2147483646 w 4865"/>
              <a:gd name="T69" fmla="*/ 2147483646 h 5103"/>
              <a:gd name="T70" fmla="*/ 2147483646 w 4865"/>
              <a:gd name="T71" fmla="*/ 2147483646 h 5103"/>
              <a:gd name="T72" fmla="*/ 2147483646 w 4865"/>
              <a:gd name="T73" fmla="*/ 2147483646 h 5103"/>
              <a:gd name="T74" fmla="*/ 2147483646 w 4865"/>
              <a:gd name="T75" fmla="*/ 2147483646 h 5103"/>
              <a:gd name="T76" fmla="*/ 2147483646 w 4865"/>
              <a:gd name="T77" fmla="*/ 2147483646 h 5103"/>
              <a:gd name="T78" fmla="*/ 2147483646 w 4865"/>
              <a:gd name="T79" fmla="*/ 2147483646 h 5103"/>
              <a:gd name="T80" fmla="*/ 2147483646 w 4865"/>
              <a:gd name="T81" fmla="*/ 2147483646 h 510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65" h="5103">
                <a:moveTo>
                  <a:pt x="4865" y="5039"/>
                </a:moveTo>
                <a:lnTo>
                  <a:pt x="4864" y="5055"/>
                </a:lnTo>
                <a:lnTo>
                  <a:pt x="4864" y="5071"/>
                </a:lnTo>
                <a:lnTo>
                  <a:pt x="4863" y="5087"/>
                </a:lnTo>
                <a:lnTo>
                  <a:pt x="4863" y="5103"/>
                </a:lnTo>
                <a:lnTo>
                  <a:pt x="4227" y="5086"/>
                </a:lnTo>
                <a:lnTo>
                  <a:pt x="4228" y="5071"/>
                </a:lnTo>
                <a:lnTo>
                  <a:pt x="4228" y="5055"/>
                </a:lnTo>
                <a:lnTo>
                  <a:pt x="4229" y="5039"/>
                </a:lnTo>
                <a:lnTo>
                  <a:pt x="4229" y="5023"/>
                </a:lnTo>
                <a:lnTo>
                  <a:pt x="4229" y="4803"/>
                </a:lnTo>
                <a:lnTo>
                  <a:pt x="4218" y="4586"/>
                </a:lnTo>
                <a:lnTo>
                  <a:pt x="4196" y="4372"/>
                </a:lnTo>
                <a:lnTo>
                  <a:pt x="4164" y="4160"/>
                </a:lnTo>
                <a:lnTo>
                  <a:pt x="4122" y="3953"/>
                </a:lnTo>
                <a:lnTo>
                  <a:pt x="4069" y="3749"/>
                </a:lnTo>
                <a:lnTo>
                  <a:pt x="4007" y="3548"/>
                </a:lnTo>
                <a:lnTo>
                  <a:pt x="3935" y="3352"/>
                </a:lnTo>
                <a:lnTo>
                  <a:pt x="3854" y="3161"/>
                </a:lnTo>
                <a:lnTo>
                  <a:pt x="3764" y="2974"/>
                </a:lnTo>
                <a:lnTo>
                  <a:pt x="3665" y="2792"/>
                </a:lnTo>
                <a:lnTo>
                  <a:pt x="3559" y="2616"/>
                </a:lnTo>
                <a:lnTo>
                  <a:pt x="3443" y="2445"/>
                </a:lnTo>
                <a:lnTo>
                  <a:pt x="3320" y="2280"/>
                </a:lnTo>
                <a:lnTo>
                  <a:pt x="3189" y="2122"/>
                </a:lnTo>
                <a:lnTo>
                  <a:pt x="3051" y="1969"/>
                </a:lnTo>
                <a:lnTo>
                  <a:pt x="2907" y="1823"/>
                </a:lnTo>
                <a:lnTo>
                  <a:pt x="2755" y="1685"/>
                </a:lnTo>
                <a:lnTo>
                  <a:pt x="2597" y="1553"/>
                </a:lnTo>
                <a:lnTo>
                  <a:pt x="2432" y="1430"/>
                </a:lnTo>
                <a:lnTo>
                  <a:pt x="2261" y="1314"/>
                </a:lnTo>
                <a:lnTo>
                  <a:pt x="2085" y="1206"/>
                </a:lnTo>
                <a:lnTo>
                  <a:pt x="1903" y="1107"/>
                </a:lnTo>
                <a:lnTo>
                  <a:pt x="1716" y="1016"/>
                </a:lnTo>
                <a:lnTo>
                  <a:pt x="1524" y="935"/>
                </a:lnTo>
                <a:lnTo>
                  <a:pt x="1326" y="862"/>
                </a:lnTo>
                <a:lnTo>
                  <a:pt x="1126" y="799"/>
                </a:lnTo>
                <a:lnTo>
                  <a:pt x="921" y="746"/>
                </a:lnTo>
                <a:lnTo>
                  <a:pt x="712" y="702"/>
                </a:lnTo>
                <a:lnTo>
                  <a:pt x="498" y="670"/>
                </a:lnTo>
                <a:lnTo>
                  <a:pt x="282" y="648"/>
                </a:lnTo>
                <a:lnTo>
                  <a:pt x="63" y="636"/>
                </a:lnTo>
                <a:lnTo>
                  <a:pt x="47" y="636"/>
                </a:lnTo>
                <a:lnTo>
                  <a:pt x="32" y="636"/>
                </a:lnTo>
                <a:lnTo>
                  <a:pt x="16" y="636"/>
                </a:lnTo>
                <a:lnTo>
                  <a:pt x="0" y="636"/>
                </a:lnTo>
                <a:lnTo>
                  <a:pt x="17" y="0"/>
                </a:lnTo>
                <a:lnTo>
                  <a:pt x="32" y="0"/>
                </a:lnTo>
                <a:lnTo>
                  <a:pt x="48" y="0"/>
                </a:lnTo>
                <a:lnTo>
                  <a:pt x="64" y="0"/>
                </a:lnTo>
                <a:lnTo>
                  <a:pt x="79" y="1"/>
                </a:lnTo>
                <a:lnTo>
                  <a:pt x="330" y="14"/>
                </a:lnTo>
                <a:lnTo>
                  <a:pt x="579" y="39"/>
                </a:lnTo>
                <a:lnTo>
                  <a:pt x="824" y="76"/>
                </a:lnTo>
                <a:lnTo>
                  <a:pt x="1064" y="126"/>
                </a:lnTo>
                <a:lnTo>
                  <a:pt x="1300" y="187"/>
                </a:lnTo>
                <a:lnTo>
                  <a:pt x="1531" y="259"/>
                </a:lnTo>
                <a:lnTo>
                  <a:pt x="1757" y="343"/>
                </a:lnTo>
                <a:lnTo>
                  <a:pt x="1977" y="437"/>
                </a:lnTo>
                <a:lnTo>
                  <a:pt x="2192" y="541"/>
                </a:lnTo>
                <a:lnTo>
                  <a:pt x="2401" y="656"/>
                </a:lnTo>
                <a:lnTo>
                  <a:pt x="2604" y="779"/>
                </a:lnTo>
                <a:lnTo>
                  <a:pt x="2800" y="912"/>
                </a:lnTo>
                <a:lnTo>
                  <a:pt x="2990" y="1054"/>
                </a:lnTo>
                <a:lnTo>
                  <a:pt x="3171" y="1205"/>
                </a:lnTo>
                <a:lnTo>
                  <a:pt x="3345" y="1364"/>
                </a:lnTo>
                <a:lnTo>
                  <a:pt x="3512" y="1531"/>
                </a:lnTo>
                <a:lnTo>
                  <a:pt x="3670" y="1706"/>
                </a:lnTo>
                <a:lnTo>
                  <a:pt x="3821" y="1889"/>
                </a:lnTo>
                <a:lnTo>
                  <a:pt x="3962" y="2078"/>
                </a:lnTo>
                <a:lnTo>
                  <a:pt x="4094" y="2275"/>
                </a:lnTo>
                <a:lnTo>
                  <a:pt x="4217" y="2476"/>
                </a:lnTo>
                <a:lnTo>
                  <a:pt x="4330" y="2686"/>
                </a:lnTo>
                <a:lnTo>
                  <a:pt x="4434" y="2900"/>
                </a:lnTo>
                <a:lnTo>
                  <a:pt x="4526" y="3120"/>
                </a:lnTo>
                <a:lnTo>
                  <a:pt x="4609" y="3346"/>
                </a:lnTo>
                <a:lnTo>
                  <a:pt x="4680" y="3576"/>
                </a:lnTo>
                <a:lnTo>
                  <a:pt x="4741" y="3810"/>
                </a:lnTo>
                <a:lnTo>
                  <a:pt x="4790" y="4049"/>
                </a:lnTo>
                <a:lnTo>
                  <a:pt x="4827" y="4291"/>
                </a:lnTo>
                <a:lnTo>
                  <a:pt x="4852" y="4538"/>
                </a:lnTo>
                <a:lnTo>
                  <a:pt x="4865" y="4787"/>
                </a:lnTo>
                <a:lnTo>
                  <a:pt x="4865" y="5039"/>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26" name="Freeform 28"/>
          <p:cNvSpPr>
            <a:spLocks noEditPoints="1"/>
          </p:cNvSpPr>
          <p:nvPr/>
        </p:nvSpPr>
        <p:spPr bwMode="auto">
          <a:xfrm>
            <a:off x="4483030" y="5698895"/>
            <a:ext cx="215844" cy="217432"/>
          </a:xfrm>
          <a:custGeom>
            <a:avLst/>
            <a:gdLst>
              <a:gd name="T0" fmla="*/ 1605907772 w 11005"/>
              <a:gd name="T1" fmla="*/ 521303334 h 16027"/>
              <a:gd name="T2" fmla="*/ 1532877209 w 11005"/>
              <a:gd name="T3" fmla="*/ 543481153 h 16027"/>
              <a:gd name="T4" fmla="*/ 146060754 w 11005"/>
              <a:gd name="T5" fmla="*/ 543481153 h 16027"/>
              <a:gd name="T6" fmla="*/ 48732328 w 11005"/>
              <a:gd name="T7" fmla="*/ 532393444 h 16027"/>
              <a:gd name="T8" fmla="*/ 0 w 11005"/>
              <a:gd name="T9" fmla="*/ 510215802 h 16027"/>
              <a:gd name="T10" fmla="*/ 0 w 11005"/>
              <a:gd name="T11" fmla="*/ 16650255 h 16027"/>
              <a:gd name="T12" fmla="*/ 97321109 w 11005"/>
              <a:gd name="T13" fmla="*/ 0 h 16027"/>
              <a:gd name="T14" fmla="*/ 1484288428 w 11005"/>
              <a:gd name="T15" fmla="*/ 0 h 16027"/>
              <a:gd name="T16" fmla="*/ 1581465970 w 11005"/>
              <a:gd name="T17" fmla="*/ 5527563 h 16027"/>
              <a:gd name="T18" fmla="*/ 1630198317 w 11005"/>
              <a:gd name="T19" fmla="*/ 33300334 h 16027"/>
              <a:gd name="T20" fmla="*/ 803025660 w 11005"/>
              <a:gd name="T21" fmla="*/ 94303473 h 16027"/>
              <a:gd name="T22" fmla="*/ 608383443 w 11005"/>
              <a:gd name="T23" fmla="*/ 110921323 h 16027"/>
              <a:gd name="T24" fmla="*/ 511054644 w 11005"/>
              <a:gd name="T25" fmla="*/ 160836752 h 16027"/>
              <a:gd name="T26" fmla="*/ 608383443 w 11005"/>
              <a:gd name="T27" fmla="*/ 210719940 h 16027"/>
              <a:gd name="T28" fmla="*/ 803025660 w 11005"/>
              <a:gd name="T29" fmla="*/ 227370019 h 16027"/>
              <a:gd name="T30" fmla="*/ 1021814855 w 11005"/>
              <a:gd name="T31" fmla="*/ 210719940 h 16027"/>
              <a:gd name="T32" fmla="*/ 1119143654 w 11005"/>
              <a:gd name="T33" fmla="*/ 160836752 h 16027"/>
              <a:gd name="T34" fmla="*/ 1021814855 w 11005"/>
              <a:gd name="T35" fmla="*/ 110921323 h 16027"/>
              <a:gd name="T36" fmla="*/ 803025660 w 11005"/>
              <a:gd name="T37" fmla="*/ 94303473 h 16027"/>
              <a:gd name="T38" fmla="*/ 681406316 w 11005"/>
              <a:gd name="T39" fmla="*/ 244017709 h 16027"/>
              <a:gd name="T40" fmla="*/ 486613233 w 11005"/>
              <a:gd name="T41" fmla="*/ 260635369 h 16027"/>
              <a:gd name="T42" fmla="*/ 316261561 w 11005"/>
              <a:gd name="T43" fmla="*/ 299463443 h 16027"/>
              <a:gd name="T44" fmla="*/ 243381863 w 11005"/>
              <a:gd name="T45" fmla="*/ 349378873 h 16027"/>
              <a:gd name="T46" fmla="*/ 243381863 w 11005"/>
              <a:gd name="T47" fmla="*/ 399294479 h 16027"/>
              <a:gd name="T48" fmla="*/ 316261561 w 11005"/>
              <a:gd name="T49" fmla="*/ 449177680 h 16027"/>
              <a:gd name="T50" fmla="*/ 486613233 w 11005"/>
              <a:gd name="T51" fmla="*/ 488002999 h 16027"/>
              <a:gd name="T52" fmla="*/ 681406316 w 11005"/>
              <a:gd name="T53" fmla="*/ 504653255 h 16027"/>
              <a:gd name="T54" fmla="*/ 924493747 w 11005"/>
              <a:gd name="T55" fmla="*/ 504653255 h 16027"/>
              <a:gd name="T56" fmla="*/ 1143585064 w 11005"/>
              <a:gd name="T57" fmla="*/ 488002999 h 16027"/>
              <a:gd name="T58" fmla="*/ 1313936756 w 11005"/>
              <a:gd name="T59" fmla="*/ 449177680 h 16027"/>
              <a:gd name="T60" fmla="*/ 1386816062 w 11005"/>
              <a:gd name="T61" fmla="*/ 399294479 h 16027"/>
              <a:gd name="T62" fmla="*/ 1386816062 w 11005"/>
              <a:gd name="T63" fmla="*/ 349378873 h 16027"/>
              <a:gd name="T64" fmla="*/ 1313936756 w 11005"/>
              <a:gd name="T65" fmla="*/ 299463443 h 16027"/>
              <a:gd name="T66" fmla="*/ 1143585064 w 11005"/>
              <a:gd name="T67" fmla="*/ 260635369 h 16027"/>
              <a:gd name="T68" fmla="*/ 924493747 w 11005"/>
              <a:gd name="T69" fmla="*/ 244017709 h 160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005" h="16027">
                <a:moveTo>
                  <a:pt x="11005" y="15046"/>
                </a:moveTo>
                <a:lnTo>
                  <a:pt x="10841" y="15373"/>
                </a:lnTo>
                <a:lnTo>
                  <a:pt x="10676" y="15700"/>
                </a:lnTo>
                <a:lnTo>
                  <a:pt x="10348" y="16027"/>
                </a:lnTo>
                <a:lnTo>
                  <a:pt x="10020" y="16027"/>
                </a:lnTo>
                <a:lnTo>
                  <a:pt x="986" y="16027"/>
                </a:lnTo>
                <a:lnTo>
                  <a:pt x="657" y="16027"/>
                </a:lnTo>
                <a:lnTo>
                  <a:pt x="329" y="15700"/>
                </a:lnTo>
                <a:lnTo>
                  <a:pt x="0" y="15373"/>
                </a:lnTo>
                <a:lnTo>
                  <a:pt x="0" y="15046"/>
                </a:lnTo>
                <a:lnTo>
                  <a:pt x="0" y="982"/>
                </a:lnTo>
                <a:lnTo>
                  <a:pt x="0" y="491"/>
                </a:lnTo>
                <a:lnTo>
                  <a:pt x="329" y="163"/>
                </a:lnTo>
                <a:lnTo>
                  <a:pt x="657" y="0"/>
                </a:lnTo>
                <a:lnTo>
                  <a:pt x="986" y="0"/>
                </a:lnTo>
                <a:lnTo>
                  <a:pt x="10020" y="0"/>
                </a:lnTo>
                <a:lnTo>
                  <a:pt x="10348" y="0"/>
                </a:lnTo>
                <a:lnTo>
                  <a:pt x="10676" y="163"/>
                </a:lnTo>
                <a:lnTo>
                  <a:pt x="10841" y="491"/>
                </a:lnTo>
                <a:lnTo>
                  <a:pt x="11005" y="982"/>
                </a:lnTo>
                <a:lnTo>
                  <a:pt x="11005" y="15046"/>
                </a:lnTo>
                <a:close/>
                <a:moveTo>
                  <a:pt x="5421" y="2781"/>
                </a:moveTo>
                <a:lnTo>
                  <a:pt x="4764" y="2944"/>
                </a:lnTo>
                <a:lnTo>
                  <a:pt x="4107" y="3271"/>
                </a:lnTo>
                <a:lnTo>
                  <a:pt x="3614" y="3925"/>
                </a:lnTo>
                <a:lnTo>
                  <a:pt x="3450" y="4743"/>
                </a:lnTo>
                <a:lnTo>
                  <a:pt x="3614" y="5560"/>
                </a:lnTo>
                <a:lnTo>
                  <a:pt x="4107" y="6214"/>
                </a:lnTo>
                <a:lnTo>
                  <a:pt x="4764" y="6542"/>
                </a:lnTo>
                <a:lnTo>
                  <a:pt x="5421" y="6705"/>
                </a:lnTo>
                <a:lnTo>
                  <a:pt x="6241" y="6542"/>
                </a:lnTo>
                <a:lnTo>
                  <a:pt x="6898" y="6214"/>
                </a:lnTo>
                <a:lnTo>
                  <a:pt x="7391" y="5560"/>
                </a:lnTo>
                <a:lnTo>
                  <a:pt x="7555" y="4743"/>
                </a:lnTo>
                <a:lnTo>
                  <a:pt x="7391" y="3925"/>
                </a:lnTo>
                <a:lnTo>
                  <a:pt x="6898" y="3271"/>
                </a:lnTo>
                <a:lnTo>
                  <a:pt x="6241" y="2944"/>
                </a:lnTo>
                <a:lnTo>
                  <a:pt x="5421" y="2781"/>
                </a:lnTo>
                <a:close/>
                <a:moveTo>
                  <a:pt x="5421" y="7033"/>
                </a:moveTo>
                <a:lnTo>
                  <a:pt x="4600" y="7196"/>
                </a:lnTo>
                <a:lnTo>
                  <a:pt x="3943" y="7359"/>
                </a:lnTo>
                <a:lnTo>
                  <a:pt x="3285" y="7686"/>
                </a:lnTo>
                <a:lnTo>
                  <a:pt x="2628" y="8177"/>
                </a:lnTo>
                <a:lnTo>
                  <a:pt x="2135" y="8831"/>
                </a:lnTo>
                <a:lnTo>
                  <a:pt x="1807" y="9485"/>
                </a:lnTo>
                <a:lnTo>
                  <a:pt x="1643" y="10303"/>
                </a:lnTo>
                <a:lnTo>
                  <a:pt x="1479" y="11121"/>
                </a:lnTo>
                <a:lnTo>
                  <a:pt x="1643" y="11775"/>
                </a:lnTo>
                <a:lnTo>
                  <a:pt x="1807" y="12593"/>
                </a:lnTo>
                <a:lnTo>
                  <a:pt x="2135" y="13246"/>
                </a:lnTo>
                <a:lnTo>
                  <a:pt x="2628" y="13901"/>
                </a:lnTo>
                <a:lnTo>
                  <a:pt x="3285" y="14391"/>
                </a:lnTo>
                <a:lnTo>
                  <a:pt x="3943" y="14719"/>
                </a:lnTo>
                <a:lnTo>
                  <a:pt x="4600" y="14882"/>
                </a:lnTo>
                <a:lnTo>
                  <a:pt x="5421" y="15046"/>
                </a:lnTo>
                <a:lnTo>
                  <a:pt x="6241" y="14882"/>
                </a:lnTo>
                <a:lnTo>
                  <a:pt x="7063" y="14719"/>
                </a:lnTo>
                <a:lnTo>
                  <a:pt x="7720" y="14391"/>
                </a:lnTo>
                <a:lnTo>
                  <a:pt x="8377" y="13901"/>
                </a:lnTo>
                <a:lnTo>
                  <a:pt x="8870" y="13246"/>
                </a:lnTo>
                <a:lnTo>
                  <a:pt x="9198" y="12593"/>
                </a:lnTo>
                <a:lnTo>
                  <a:pt x="9362" y="11775"/>
                </a:lnTo>
                <a:lnTo>
                  <a:pt x="9527" y="11121"/>
                </a:lnTo>
                <a:lnTo>
                  <a:pt x="9362" y="10303"/>
                </a:lnTo>
                <a:lnTo>
                  <a:pt x="9198" y="9485"/>
                </a:lnTo>
                <a:lnTo>
                  <a:pt x="8870" y="8831"/>
                </a:lnTo>
                <a:lnTo>
                  <a:pt x="8377" y="8177"/>
                </a:lnTo>
                <a:lnTo>
                  <a:pt x="7720" y="7686"/>
                </a:lnTo>
                <a:lnTo>
                  <a:pt x="7063" y="7359"/>
                </a:lnTo>
                <a:lnTo>
                  <a:pt x="6241" y="7196"/>
                </a:lnTo>
                <a:lnTo>
                  <a:pt x="5421" y="7033"/>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27" name="Freeform 29"/>
          <p:cNvSpPr>
            <a:spLocks noEditPoints="1"/>
          </p:cNvSpPr>
          <p:nvPr/>
        </p:nvSpPr>
        <p:spPr bwMode="auto">
          <a:xfrm>
            <a:off x="4524293" y="5805230"/>
            <a:ext cx="128555" cy="88877"/>
          </a:xfrm>
          <a:custGeom>
            <a:avLst/>
            <a:gdLst>
              <a:gd name="T0" fmla="*/ 482181631 w 6570"/>
              <a:gd name="T1" fmla="*/ 223189899 h 6541"/>
              <a:gd name="T2" fmla="*/ 385773884 w 6570"/>
              <a:gd name="T3" fmla="*/ 217629076 h 6541"/>
              <a:gd name="T4" fmla="*/ 313432448 w 6570"/>
              <a:gd name="T5" fmla="*/ 212065656 h 6541"/>
              <a:gd name="T6" fmla="*/ 217024700 w 6570"/>
              <a:gd name="T7" fmla="*/ 200873444 h 6541"/>
              <a:gd name="T8" fmla="*/ 144682873 w 6570"/>
              <a:gd name="T9" fmla="*/ 189751607 h 6541"/>
              <a:gd name="T10" fmla="*/ 96550251 w 6570"/>
              <a:gd name="T11" fmla="*/ 172995975 h 6541"/>
              <a:gd name="T12" fmla="*/ 48275125 w 6570"/>
              <a:gd name="T13" fmla="*/ 150682102 h 6541"/>
              <a:gd name="T14" fmla="*/ 24208815 w 6570"/>
              <a:gd name="T15" fmla="*/ 133926470 h 6541"/>
              <a:gd name="T16" fmla="*/ 0 w 6570"/>
              <a:gd name="T17" fmla="*/ 111612598 h 6541"/>
              <a:gd name="T18" fmla="*/ 24208815 w 6570"/>
              <a:gd name="T19" fmla="*/ 89296129 h 6541"/>
              <a:gd name="T20" fmla="*/ 48275125 w 6570"/>
              <a:gd name="T21" fmla="*/ 66982079 h 6541"/>
              <a:gd name="T22" fmla="*/ 96550251 w 6570"/>
              <a:gd name="T23" fmla="*/ 44630518 h 6541"/>
              <a:gd name="T24" fmla="*/ 144682873 w 6570"/>
              <a:gd name="T25" fmla="*/ 27912575 h 6541"/>
              <a:gd name="T26" fmla="*/ 217024700 w 6570"/>
              <a:gd name="T27" fmla="*/ 16753049 h 6541"/>
              <a:gd name="T28" fmla="*/ 313432448 w 6570"/>
              <a:gd name="T29" fmla="*/ 5596106 h 6541"/>
              <a:gd name="T30" fmla="*/ 385773884 w 6570"/>
              <a:gd name="T31" fmla="*/ 0 h 6541"/>
              <a:gd name="T32" fmla="*/ 482181631 w 6570"/>
              <a:gd name="T33" fmla="*/ 0 h 6541"/>
              <a:gd name="T34" fmla="*/ 578439613 w 6570"/>
              <a:gd name="T35" fmla="*/ 0 h 6541"/>
              <a:gd name="T36" fmla="*/ 674847361 w 6570"/>
              <a:gd name="T37" fmla="*/ 5596106 h 6541"/>
              <a:gd name="T38" fmla="*/ 771247827 w 6570"/>
              <a:gd name="T39" fmla="*/ 16753049 h 6541"/>
              <a:gd name="T40" fmla="*/ 843589263 w 6570"/>
              <a:gd name="T41" fmla="*/ 27912575 h 6541"/>
              <a:gd name="T42" fmla="*/ 891721885 w 6570"/>
              <a:gd name="T43" fmla="*/ 44630518 h 6541"/>
              <a:gd name="T44" fmla="*/ 939997010 w 6570"/>
              <a:gd name="T45" fmla="*/ 66982079 h 6541"/>
              <a:gd name="T46" fmla="*/ 964063713 w 6570"/>
              <a:gd name="T47" fmla="*/ 89296129 h 6541"/>
              <a:gd name="T48" fmla="*/ 964063713 w 6570"/>
              <a:gd name="T49" fmla="*/ 111612598 h 6541"/>
              <a:gd name="T50" fmla="*/ 964063713 w 6570"/>
              <a:gd name="T51" fmla="*/ 133926470 h 6541"/>
              <a:gd name="T52" fmla="*/ 939997010 w 6570"/>
              <a:gd name="T53" fmla="*/ 150682102 h 6541"/>
              <a:gd name="T54" fmla="*/ 891721885 w 6570"/>
              <a:gd name="T55" fmla="*/ 172995975 h 6541"/>
              <a:gd name="T56" fmla="*/ 843589263 w 6570"/>
              <a:gd name="T57" fmla="*/ 189751607 h 6541"/>
              <a:gd name="T58" fmla="*/ 771247827 w 6570"/>
              <a:gd name="T59" fmla="*/ 200873444 h 6541"/>
              <a:gd name="T60" fmla="*/ 674847361 w 6570"/>
              <a:gd name="T61" fmla="*/ 212065656 h 6541"/>
              <a:gd name="T62" fmla="*/ 578439613 w 6570"/>
              <a:gd name="T63" fmla="*/ 217629076 h 6541"/>
              <a:gd name="T64" fmla="*/ 482181631 w 6570"/>
              <a:gd name="T65" fmla="*/ 223189899 h 6541"/>
              <a:gd name="T66" fmla="*/ 819530605 w 6570"/>
              <a:gd name="T67" fmla="*/ 111612598 h 6541"/>
              <a:gd name="T68" fmla="*/ 795314138 w 6570"/>
              <a:gd name="T69" fmla="*/ 139489876 h 6541"/>
              <a:gd name="T70" fmla="*/ 723122486 w 6570"/>
              <a:gd name="T71" fmla="*/ 161839032 h 6541"/>
              <a:gd name="T72" fmla="*/ 626714739 w 6570"/>
              <a:gd name="T73" fmla="*/ 178559381 h 6541"/>
              <a:gd name="T74" fmla="*/ 482181631 w 6570"/>
              <a:gd name="T75" fmla="*/ 189751607 h 6541"/>
              <a:gd name="T76" fmla="*/ 361707573 w 6570"/>
              <a:gd name="T77" fmla="*/ 178559381 h 6541"/>
              <a:gd name="T78" fmla="*/ 241091011 w 6570"/>
              <a:gd name="T79" fmla="*/ 161839032 h 6541"/>
              <a:gd name="T80" fmla="*/ 168749183 w 6570"/>
              <a:gd name="T81" fmla="*/ 139489876 h 6541"/>
              <a:gd name="T82" fmla="*/ 144682873 w 6570"/>
              <a:gd name="T83" fmla="*/ 111612598 h 6541"/>
              <a:gd name="T84" fmla="*/ 168749183 w 6570"/>
              <a:gd name="T85" fmla="*/ 78103917 h 6541"/>
              <a:gd name="T86" fmla="*/ 241091011 w 6570"/>
              <a:gd name="T87" fmla="*/ 55790044 h 6541"/>
              <a:gd name="T88" fmla="*/ 361707573 w 6570"/>
              <a:gd name="T89" fmla="*/ 39069505 h 6541"/>
              <a:gd name="T90" fmla="*/ 482181631 w 6570"/>
              <a:gd name="T91" fmla="*/ 33473398 h 6541"/>
              <a:gd name="T92" fmla="*/ 626714739 w 6570"/>
              <a:gd name="T93" fmla="*/ 39069505 h 6541"/>
              <a:gd name="T94" fmla="*/ 723122486 w 6570"/>
              <a:gd name="T95" fmla="*/ 55790044 h 6541"/>
              <a:gd name="T96" fmla="*/ 795314138 w 6570"/>
              <a:gd name="T97" fmla="*/ 78103917 h 6541"/>
              <a:gd name="T98" fmla="*/ 819530605 w 6570"/>
              <a:gd name="T99" fmla="*/ 111612598 h 65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570" h="6541">
                <a:moveTo>
                  <a:pt x="3286" y="6541"/>
                </a:moveTo>
                <a:lnTo>
                  <a:pt x="2629" y="6378"/>
                </a:lnTo>
                <a:lnTo>
                  <a:pt x="2136" y="6215"/>
                </a:lnTo>
                <a:lnTo>
                  <a:pt x="1479" y="5887"/>
                </a:lnTo>
                <a:lnTo>
                  <a:pt x="986" y="5561"/>
                </a:lnTo>
                <a:lnTo>
                  <a:pt x="658" y="5070"/>
                </a:lnTo>
                <a:lnTo>
                  <a:pt x="329" y="4416"/>
                </a:lnTo>
                <a:lnTo>
                  <a:pt x="165" y="3925"/>
                </a:lnTo>
                <a:lnTo>
                  <a:pt x="0" y="3271"/>
                </a:lnTo>
                <a:lnTo>
                  <a:pt x="165" y="2617"/>
                </a:lnTo>
                <a:lnTo>
                  <a:pt x="329" y="1963"/>
                </a:lnTo>
                <a:lnTo>
                  <a:pt x="658" y="1308"/>
                </a:lnTo>
                <a:lnTo>
                  <a:pt x="986" y="818"/>
                </a:lnTo>
                <a:lnTo>
                  <a:pt x="1479" y="491"/>
                </a:lnTo>
                <a:lnTo>
                  <a:pt x="2136" y="164"/>
                </a:lnTo>
                <a:lnTo>
                  <a:pt x="2629" y="0"/>
                </a:lnTo>
                <a:lnTo>
                  <a:pt x="3286" y="0"/>
                </a:lnTo>
                <a:lnTo>
                  <a:pt x="3942" y="0"/>
                </a:lnTo>
                <a:lnTo>
                  <a:pt x="4599" y="164"/>
                </a:lnTo>
                <a:lnTo>
                  <a:pt x="5256" y="491"/>
                </a:lnTo>
                <a:lnTo>
                  <a:pt x="5749" y="818"/>
                </a:lnTo>
                <a:lnTo>
                  <a:pt x="6077" y="1308"/>
                </a:lnTo>
                <a:lnTo>
                  <a:pt x="6406" y="1963"/>
                </a:lnTo>
                <a:lnTo>
                  <a:pt x="6570" y="2617"/>
                </a:lnTo>
                <a:lnTo>
                  <a:pt x="6570" y="3271"/>
                </a:lnTo>
                <a:lnTo>
                  <a:pt x="6570" y="3925"/>
                </a:lnTo>
                <a:lnTo>
                  <a:pt x="6406" y="4416"/>
                </a:lnTo>
                <a:lnTo>
                  <a:pt x="6077" y="5070"/>
                </a:lnTo>
                <a:lnTo>
                  <a:pt x="5749" y="5561"/>
                </a:lnTo>
                <a:lnTo>
                  <a:pt x="5256" y="5887"/>
                </a:lnTo>
                <a:lnTo>
                  <a:pt x="4599" y="6215"/>
                </a:lnTo>
                <a:lnTo>
                  <a:pt x="3942" y="6378"/>
                </a:lnTo>
                <a:lnTo>
                  <a:pt x="3286" y="6541"/>
                </a:lnTo>
                <a:close/>
                <a:moveTo>
                  <a:pt x="5585" y="3271"/>
                </a:moveTo>
                <a:lnTo>
                  <a:pt x="5420" y="4088"/>
                </a:lnTo>
                <a:lnTo>
                  <a:pt x="4928" y="4743"/>
                </a:lnTo>
                <a:lnTo>
                  <a:pt x="4271" y="5233"/>
                </a:lnTo>
                <a:lnTo>
                  <a:pt x="3286" y="5561"/>
                </a:lnTo>
                <a:lnTo>
                  <a:pt x="2465" y="5233"/>
                </a:lnTo>
                <a:lnTo>
                  <a:pt x="1643" y="4743"/>
                </a:lnTo>
                <a:lnTo>
                  <a:pt x="1150" y="4088"/>
                </a:lnTo>
                <a:lnTo>
                  <a:pt x="986" y="3271"/>
                </a:lnTo>
                <a:lnTo>
                  <a:pt x="1150" y="2289"/>
                </a:lnTo>
                <a:lnTo>
                  <a:pt x="1643" y="1635"/>
                </a:lnTo>
                <a:lnTo>
                  <a:pt x="2465" y="1145"/>
                </a:lnTo>
                <a:lnTo>
                  <a:pt x="3286" y="981"/>
                </a:lnTo>
                <a:lnTo>
                  <a:pt x="4271" y="1145"/>
                </a:lnTo>
                <a:lnTo>
                  <a:pt x="4928" y="1635"/>
                </a:lnTo>
                <a:lnTo>
                  <a:pt x="5420" y="2289"/>
                </a:lnTo>
                <a:lnTo>
                  <a:pt x="5585" y="3271"/>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28" name="Freeform 30"/>
          <p:cNvSpPr>
            <a:spLocks noEditPoints="1"/>
          </p:cNvSpPr>
          <p:nvPr/>
        </p:nvSpPr>
        <p:spPr bwMode="auto">
          <a:xfrm>
            <a:off x="4562385" y="5746509"/>
            <a:ext cx="52375" cy="34916"/>
          </a:xfrm>
          <a:custGeom>
            <a:avLst/>
            <a:gdLst>
              <a:gd name="T0" fmla="*/ 207817911 w 2627"/>
              <a:gd name="T1" fmla="*/ 83105933 h 2616"/>
              <a:gd name="T2" fmla="*/ 129842651 w 2627"/>
              <a:gd name="T3" fmla="*/ 77928155 h 2616"/>
              <a:gd name="T4" fmla="*/ 77967303 w 2627"/>
              <a:gd name="T5" fmla="*/ 72716867 h 2616"/>
              <a:gd name="T6" fmla="*/ 25941652 w 2627"/>
              <a:gd name="T7" fmla="*/ 57118836 h 2616"/>
              <a:gd name="T8" fmla="*/ 0 w 2627"/>
              <a:gd name="T9" fmla="*/ 41554128 h 2616"/>
              <a:gd name="T10" fmla="*/ 25941652 w 2627"/>
              <a:gd name="T11" fmla="*/ 25953774 h 2616"/>
              <a:gd name="T12" fmla="*/ 77967303 w 2627"/>
              <a:gd name="T13" fmla="*/ 10355917 h 2616"/>
              <a:gd name="T14" fmla="*/ 129842651 w 2627"/>
              <a:gd name="T15" fmla="*/ 5177952 h 2616"/>
              <a:gd name="T16" fmla="*/ 207817911 w 2627"/>
              <a:gd name="T17" fmla="*/ 0 h 2616"/>
              <a:gd name="T18" fmla="*/ 285634492 w 2627"/>
              <a:gd name="T19" fmla="*/ 5177952 h 2616"/>
              <a:gd name="T20" fmla="*/ 363601816 w 2627"/>
              <a:gd name="T21" fmla="*/ 10355917 h 2616"/>
              <a:gd name="T22" fmla="*/ 415477143 w 2627"/>
              <a:gd name="T23" fmla="*/ 25953774 h 2616"/>
              <a:gd name="T24" fmla="*/ 415477143 w 2627"/>
              <a:gd name="T25" fmla="*/ 41554128 h 2616"/>
              <a:gd name="T26" fmla="*/ 415477143 w 2627"/>
              <a:gd name="T27" fmla="*/ 57118836 h 2616"/>
              <a:gd name="T28" fmla="*/ 363601816 w 2627"/>
              <a:gd name="T29" fmla="*/ 72716867 h 2616"/>
              <a:gd name="T30" fmla="*/ 285634492 w 2627"/>
              <a:gd name="T31" fmla="*/ 77928155 h 2616"/>
              <a:gd name="T32" fmla="*/ 207817911 w 2627"/>
              <a:gd name="T33" fmla="*/ 83105933 h 2616"/>
              <a:gd name="T34" fmla="*/ 337509840 w 2627"/>
              <a:gd name="T35" fmla="*/ 41554128 h 2616"/>
              <a:gd name="T36" fmla="*/ 337509840 w 2627"/>
              <a:gd name="T37" fmla="*/ 51940871 h 2616"/>
              <a:gd name="T38" fmla="*/ 311568187 w 2627"/>
              <a:gd name="T39" fmla="*/ 57118836 h 2616"/>
              <a:gd name="T40" fmla="*/ 259534579 w 2627"/>
              <a:gd name="T41" fmla="*/ 62330124 h 2616"/>
              <a:gd name="T42" fmla="*/ 207817911 w 2627"/>
              <a:gd name="T43" fmla="*/ 67508076 h 2616"/>
              <a:gd name="T44" fmla="*/ 155783904 w 2627"/>
              <a:gd name="T45" fmla="*/ 62330124 h 2616"/>
              <a:gd name="T46" fmla="*/ 129842651 w 2627"/>
              <a:gd name="T47" fmla="*/ 57118836 h 2616"/>
              <a:gd name="T48" fmla="*/ 103908956 w 2627"/>
              <a:gd name="T49" fmla="*/ 51940871 h 2616"/>
              <a:gd name="T50" fmla="*/ 77967303 w 2627"/>
              <a:gd name="T51" fmla="*/ 41554128 h 2616"/>
              <a:gd name="T52" fmla="*/ 103908956 w 2627"/>
              <a:gd name="T53" fmla="*/ 31134049 h 2616"/>
              <a:gd name="T54" fmla="*/ 129842651 w 2627"/>
              <a:gd name="T55" fmla="*/ 20775996 h 2616"/>
              <a:gd name="T56" fmla="*/ 155783904 w 2627"/>
              <a:gd name="T57" fmla="*/ 15567018 h 2616"/>
              <a:gd name="T58" fmla="*/ 207817911 w 2627"/>
              <a:gd name="T59" fmla="*/ 15567018 h 2616"/>
              <a:gd name="T60" fmla="*/ 259534579 w 2627"/>
              <a:gd name="T61" fmla="*/ 15567018 h 2616"/>
              <a:gd name="T62" fmla="*/ 311568187 w 2627"/>
              <a:gd name="T63" fmla="*/ 20775996 h 2616"/>
              <a:gd name="T64" fmla="*/ 337509840 w 2627"/>
              <a:gd name="T65" fmla="*/ 31134049 h 2616"/>
              <a:gd name="T66" fmla="*/ 337509840 w 2627"/>
              <a:gd name="T67" fmla="*/ 41554128 h 26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7" h="2616">
                <a:moveTo>
                  <a:pt x="1314" y="2616"/>
                </a:moveTo>
                <a:lnTo>
                  <a:pt x="821" y="2453"/>
                </a:lnTo>
                <a:lnTo>
                  <a:pt x="493" y="2289"/>
                </a:lnTo>
                <a:lnTo>
                  <a:pt x="164" y="1798"/>
                </a:lnTo>
                <a:lnTo>
                  <a:pt x="0" y="1308"/>
                </a:lnTo>
                <a:lnTo>
                  <a:pt x="164" y="817"/>
                </a:lnTo>
                <a:lnTo>
                  <a:pt x="493" y="326"/>
                </a:lnTo>
                <a:lnTo>
                  <a:pt x="821" y="163"/>
                </a:lnTo>
                <a:lnTo>
                  <a:pt x="1314" y="0"/>
                </a:lnTo>
                <a:lnTo>
                  <a:pt x="1806" y="163"/>
                </a:lnTo>
                <a:lnTo>
                  <a:pt x="2299" y="326"/>
                </a:lnTo>
                <a:lnTo>
                  <a:pt x="2627" y="817"/>
                </a:lnTo>
                <a:lnTo>
                  <a:pt x="2627" y="1308"/>
                </a:lnTo>
                <a:lnTo>
                  <a:pt x="2627" y="1798"/>
                </a:lnTo>
                <a:lnTo>
                  <a:pt x="2299" y="2289"/>
                </a:lnTo>
                <a:lnTo>
                  <a:pt x="1806" y="2453"/>
                </a:lnTo>
                <a:lnTo>
                  <a:pt x="1314" y="2616"/>
                </a:lnTo>
                <a:close/>
                <a:moveTo>
                  <a:pt x="2134" y="1308"/>
                </a:moveTo>
                <a:lnTo>
                  <a:pt x="2134" y="1635"/>
                </a:lnTo>
                <a:lnTo>
                  <a:pt x="1970" y="1798"/>
                </a:lnTo>
                <a:lnTo>
                  <a:pt x="1641" y="1962"/>
                </a:lnTo>
                <a:lnTo>
                  <a:pt x="1314" y="2125"/>
                </a:lnTo>
                <a:lnTo>
                  <a:pt x="985" y="1962"/>
                </a:lnTo>
                <a:lnTo>
                  <a:pt x="821" y="1798"/>
                </a:lnTo>
                <a:lnTo>
                  <a:pt x="657" y="1635"/>
                </a:lnTo>
                <a:lnTo>
                  <a:pt x="493" y="1308"/>
                </a:lnTo>
                <a:lnTo>
                  <a:pt x="657" y="980"/>
                </a:lnTo>
                <a:lnTo>
                  <a:pt x="821" y="654"/>
                </a:lnTo>
                <a:lnTo>
                  <a:pt x="985" y="490"/>
                </a:lnTo>
                <a:lnTo>
                  <a:pt x="1314" y="490"/>
                </a:lnTo>
                <a:lnTo>
                  <a:pt x="1641" y="490"/>
                </a:lnTo>
                <a:lnTo>
                  <a:pt x="1970" y="654"/>
                </a:lnTo>
                <a:lnTo>
                  <a:pt x="2134" y="980"/>
                </a:lnTo>
                <a:lnTo>
                  <a:pt x="2134" y="1308"/>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29" name="Freeform 51"/>
          <p:cNvSpPr>
            <a:spLocks noEditPoints="1"/>
          </p:cNvSpPr>
          <p:nvPr/>
        </p:nvSpPr>
        <p:spPr bwMode="auto">
          <a:xfrm>
            <a:off x="3979925" y="5724289"/>
            <a:ext cx="215844" cy="215844"/>
          </a:xfrm>
          <a:custGeom>
            <a:avLst/>
            <a:gdLst>
              <a:gd name="T0" fmla="*/ 11651886 w 16432"/>
              <a:gd name="T1" fmla="*/ 199543800 h 16784"/>
              <a:gd name="T2" fmla="*/ 411032330 w 16432"/>
              <a:gd name="T3" fmla="*/ 354978769 h 16784"/>
              <a:gd name="T4" fmla="*/ 394730580 w 16432"/>
              <a:gd name="T5" fmla="*/ 361768750 h 16784"/>
              <a:gd name="T6" fmla="*/ 372229732 w 16432"/>
              <a:gd name="T7" fmla="*/ 367189983 h 16784"/>
              <a:gd name="T8" fmla="*/ 337063127 w 16432"/>
              <a:gd name="T9" fmla="*/ 372555954 h 16784"/>
              <a:gd name="T10" fmla="*/ 301061842 w 16432"/>
              <a:gd name="T11" fmla="*/ 376114677 h 16784"/>
              <a:gd name="T12" fmla="*/ 291018222 w 16432"/>
              <a:gd name="T13" fmla="*/ 373047556 h 16784"/>
              <a:gd name="T14" fmla="*/ 277964549 w 16432"/>
              <a:gd name="T15" fmla="*/ 365191300 h 16784"/>
              <a:gd name="T16" fmla="*/ 271588522 w 16432"/>
              <a:gd name="T17" fmla="*/ 351062469 h 16784"/>
              <a:gd name="T18" fmla="*/ 279633924 w 16432"/>
              <a:gd name="T19" fmla="*/ 339317375 h 16784"/>
              <a:gd name="T20" fmla="*/ 296502781 w 16432"/>
              <a:gd name="T21" fmla="*/ 334307000 h 16784"/>
              <a:gd name="T22" fmla="*/ 316798747 w 16432"/>
              <a:gd name="T23" fmla="*/ 333183134 h 16784"/>
              <a:gd name="T24" fmla="*/ 359087673 w 16432"/>
              <a:gd name="T25" fmla="*/ 332225245 h 16784"/>
              <a:gd name="T26" fmla="*/ 374048944 w 16432"/>
              <a:gd name="T27" fmla="*/ 331431326 h 16784"/>
              <a:gd name="T28" fmla="*/ 391094572 w 16432"/>
              <a:gd name="T29" fmla="*/ 326912554 h 16784"/>
              <a:gd name="T30" fmla="*/ 408469241 w 16432"/>
              <a:gd name="T31" fmla="*/ 313496731 h 16784"/>
              <a:gd name="T32" fmla="*/ 417440127 w 16432"/>
              <a:gd name="T33" fmla="*/ 282339919 h 16784"/>
              <a:gd name="T34" fmla="*/ 434277227 w 16432"/>
              <a:gd name="T35" fmla="*/ 210905666 h 16784"/>
              <a:gd name="T36" fmla="*/ 438897581 w 16432"/>
              <a:gd name="T37" fmla="*/ 197955975 h 16784"/>
              <a:gd name="T38" fmla="*/ 446854426 w 16432"/>
              <a:gd name="T39" fmla="*/ 187360217 h 16784"/>
              <a:gd name="T40" fmla="*/ 459819700 w 16432"/>
              <a:gd name="T41" fmla="*/ 181006745 h 16784"/>
              <a:gd name="T42" fmla="*/ 470965760 w 16432"/>
              <a:gd name="T43" fmla="*/ 185250999 h 16784"/>
              <a:gd name="T44" fmla="*/ 473587713 w 16432"/>
              <a:gd name="T45" fmla="*/ 197215170 h 16784"/>
              <a:gd name="T46" fmla="*/ 472632876 w 16432"/>
              <a:gd name="T47" fmla="*/ 217586937 h 16784"/>
              <a:gd name="T48" fmla="*/ 466762661 w 16432"/>
              <a:gd name="T49" fmla="*/ 248415976 h 16784"/>
              <a:gd name="T50" fmla="*/ 449358640 w 16432"/>
              <a:gd name="T51" fmla="*/ 316400035 h 16784"/>
              <a:gd name="T52" fmla="*/ 446139888 w 16432"/>
              <a:gd name="T53" fmla="*/ 324230655 h 16784"/>
              <a:gd name="T54" fmla="*/ 438062900 w 16432"/>
              <a:gd name="T55" fmla="*/ 334770972 h 16784"/>
              <a:gd name="T56" fmla="*/ 391988300 w 16432"/>
              <a:gd name="T57" fmla="*/ 121017430 h 16784"/>
              <a:gd name="T58" fmla="*/ 384657423 w 16432"/>
              <a:gd name="T59" fmla="*/ 297260508 h 16784"/>
              <a:gd name="T60" fmla="*/ 369934402 w 16432"/>
              <a:gd name="T61" fmla="*/ 312375026 h 16784"/>
              <a:gd name="T62" fmla="*/ 345736915 w 16432"/>
              <a:gd name="T63" fmla="*/ 318892481 h 16784"/>
              <a:gd name="T64" fmla="*/ 279366336 w 16432"/>
              <a:gd name="T65" fmla="*/ 318892481 h 16784"/>
              <a:gd name="T66" fmla="*/ 285773962 w 16432"/>
              <a:gd name="T67" fmla="*/ 193930953 h 16784"/>
              <a:gd name="T68" fmla="*/ 279246009 w 16432"/>
              <a:gd name="T69" fmla="*/ 197681289 h 16784"/>
              <a:gd name="T70" fmla="*/ 268190751 w 16432"/>
              <a:gd name="T71" fmla="*/ 200337719 h 16784"/>
              <a:gd name="T72" fmla="*/ 250369305 w 16432"/>
              <a:gd name="T73" fmla="*/ 200063046 h 16784"/>
              <a:gd name="T74" fmla="*/ 192969441 w 16432"/>
              <a:gd name="T75" fmla="*/ 200282290 h 16784"/>
              <a:gd name="T76" fmla="*/ 179201244 w 16432"/>
              <a:gd name="T77" fmla="*/ 196285079 h 16784"/>
              <a:gd name="T78" fmla="*/ 174283790 w 16432"/>
              <a:gd name="T79" fmla="*/ 188892780 h 16784"/>
              <a:gd name="T80" fmla="*/ 172734584 w 16432"/>
              <a:gd name="T81" fmla="*/ 178844233 h 16784"/>
              <a:gd name="T82" fmla="*/ 179201244 w 16432"/>
              <a:gd name="T83" fmla="*/ 172082050 h 16784"/>
              <a:gd name="T84" fmla="*/ 190435875 w 16432"/>
              <a:gd name="T85" fmla="*/ 169397991 h 16784"/>
              <a:gd name="T86" fmla="*/ 328092411 w 16432"/>
              <a:gd name="T87" fmla="*/ 109655564 h 16784"/>
              <a:gd name="T88" fmla="*/ 339923487 w 16432"/>
              <a:gd name="T89" fmla="*/ 105766727 h 16784"/>
              <a:gd name="T90" fmla="*/ 359026393 w 16432"/>
              <a:gd name="T91" fmla="*/ 104864266 h 16784"/>
              <a:gd name="T92" fmla="*/ 378846242 w 16432"/>
              <a:gd name="T93" fmla="*/ 109519378 h 16784"/>
              <a:gd name="T94" fmla="*/ 388681162 w 16432"/>
              <a:gd name="T95" fmla="*/ 115953775 h 16784"/>
              <a:gd name="T96" fmla="*/ 391988300 w 16432"/>
              <a:gd name="T97" fmla="*/ 121017430 h 16784"/>
              <a:gd name="T98" fmla="*/ 385312914 w 16432"/>
              <a:gd name="T99" fmla="*/ 4244254 h 16784"/>
              <a:gd name="T100" fmla="*/ 402478870 w 16432"/>
              <a:gd name="T101" fmla="*/ 17277030 h 16784"/>
              <a:gd name="T102" fmla="*/ 411270567 w 16432"/>
              <a:gd name="T103" fmla="*/ 36441872 h 16784"/>
              <a:gd name="T104" fmla="*/ 408975066 w 16432"/>
              <a:gd name="T105" fmla="*/ 57688470 h 16784"/>
              <a:gd name="T106" fmla="*/ 396458975 w 16432"/>
              <a:gd name="T107" fmla="*/ 74718457 h 16784"/>
              <a:gd name="T108" fmla="*/ 376700407 w 16432"/>
              <a:gd name="T109" fmla="*/ 84547927 h 16784"/>
              <a:gd name="T110" fmla="*/ 353423925 w 16432"/>
              <a:gd name="T111" fmla="*/ 84547927 h 16784"/>
              <a:gd name="T112" fmla="*/ 333694880 w 16432"/>
              <a:gd name="T113" fmla="*/ 74718457 h 16784"/>
              <a:gd name="T114" fmla="*/ 321178802 w 16432"/>
              <a:gd name="T115" fmla="*/ 57688470 h 16784"/>
              <a:gd name="T116" fmla="*/ 318912812 w 16432"/>
              <a:gd name="T117" fmla="*/ 36441872 h 16784"/>
              <a:gd name="T118" fmla="*/ 327645462 w 16432"/>
              <a:gd name="T119" fmla="*/ 17277030 h 16784"/>
              <a:gd name="T120" fmla="*/ 344840954 w 16432"/>
              <a:gd name="T121" fmla="*/ 4244254 h 167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432" h="16784">
                <a:moveTo>
                  <a:pt x="0" y="7972"/>
                </a:moveTo>
                <a:lnTo>
                  <a:pt x="7829" y="7972"/>
                </a:lnTo>
                <a:lnTo>
                  <a:pt x="7829" y="16784"/>
                </a:lnTo>
                <a:lnTo>
                  <a:pt x="0" y="16784"/>
                </a:lnTo>
                <a:lnTo>
                  <a:pt x="0" y="7972"/>
                </a:lnTo>
                <a:close/>
                <a:moveTo>
                  <a:pt x="695" y="6789"/>
                </a:moveTo>
                <a:lnTo>
                  <a:pt x="4866" y="6789"/>
                </a:lnTo>
                <a:lnTo>
                  <a:pt x="4866" y="7288"/>
                </a:lnTo>
                <a:lnTo>
                  <a:pt x="695" y="7288"/>
                </a:lnTo>
                <a:lnTo>
                  <a:pt x="391" y="7288"/>
                </a:lnTo>
                <a:lnTo>
                  <a:pt x="196" y="7288"/>
                </a:lnTo>
                <a:lnTo>
                  <a:pt x="196" y="2812"/>
                </a:lnTo>
                <a:lnTo>
                  <a:pt x="696" y="2811"/>
                </a:lnTo>
                <a:lnTo>
                  <a:pt x="695" y="6789"/>
                </a:lnTo>
                <a:close/>
                <a:moveTo>
                  <a:pt x="14433" y="12499"/>
                </a:moveTo>
                <a:lnTo>
                  <a:pt x="16432" y="16543"/>
                </a:lnTo>
                <a:lnTo>
                  <a:pt x="15575" y="16543"/>
                </a:lnTo>
                <a:lnTo>
                  <a:pt x="13886" y="12908"/>
                </a:lnTo>
                <a:lnTo>
                  <a:pt x="13839" y="12936"/>
                </a:lnTo>
                <a:lnTo>
                  <a:pt x="13792" y="12965"/>
                </a:lnTo>
                <a:lnTo>
                  <a:pt x="13742" y="12992"/>
                </a:lnTo>
                <a:lnTo>
                  <a:pt x="13693" y="13018"/>
                </a:lnTo>
                <a:lnTo>
                  <a:pt x="13643" y="13045"/>
                </a:lnTo>
                <a:lnTo>
                  <a:pt x="13591" y="13071"/>
                </a:lnTo>
                <a:lnTo>
                  <a:pt x="13539" y="13096"/>
                </a:lnTo>
                <a:lnTo>
                  <a:pt x="13486" y="13120"/>
                </a:lnTo>
                <a:lnTo>
                  <a:pt x="13430" y="13145"/>
                </a:lnTo>
                <a:lnTo>
                  <a:pt x="13371" y="13168"/>
                </a:lnTo>
                <a:lnTo>
                  <a:pt x="13309" y="13191"/>
                </a:lnTo>
                <a:lnTo>
                  <a:pt x="13245" y="13213"/>
                </a:lnTo>
                <a:lnTo>
                  <a:pt x="13179" y="13236"/>
                </a:lnTo>
                <a:lnTo>
                  <a:pt x="13110" y="13257"/>
                </a:lnTo>
                <a:lnTo>
                  <a:pt x="13039" y="13278"/>
                </a:lnTo>
                <a:lnTo>
                  <a:pt x="12965" y="13299"/>
                </a:lnTo>
                <a:lnTo>
                  <a:pt x="12890" y="13319"/>
                </a:lnTo>
                <a:lnTo>
                  <a:pt x="12812" y="13338"/>
                </a:lnTo>
                <a:lnTo>
                  <a:pt x="12734" y="13358"/>
                </a:lnTo>
                <a:lnTo>
                  <a:pt x="12654" y="13376"/>
                </a:lnTo>
                <a:lnTo>
                  <a:pt x="12572" y="13394"/>
                </a:lnTo>
                <a:lnTo>
                  <a:pt x="12490" y="13411"/>
                </a:lnTo>
                <a:lnTo>
                  <a:pt x="12407" y="13428"/>
                </a:lnTo>
                <a:lnTo>
                  <a:pt x="12323" y="13445"/>
                </a:lnTo>
                <a:lnTo>
                  <a:pt x="12238" y="13461"/>
                </a:lnTo>
                <a:lnTo>
                  <a:pt x="12153" y="13477"/>
                </a:lnTo>
                <a:lnTo>
                  <a:pt x="12067" y="13492"/>
                </a:lnTo>
                <a:lnTo>
                  <a:pt x="11982" y="13507"/>
                </a:lnTo>
                <a:lnTo>
                  <a:pt x="11810" y="13534"/>
                </a:lnTo>
                <a:lnTo>
                  <a:pt x="11640" y="13560"/>
                </a:lnTo>
                <a:lnTo>
                  <a:pt x="11473" y="13585"/>
                </a:lnTo>
                <a:lnTo>
                  <a:pt x="11310" y="13607"/>
                </a:lnTo>
                <a:lnTo>
                  <a:pt x="11151" y="13628"/>
                </a:lnTo>
                <a:lnTo>
                  <a:pt x="10999" y="13645"/>
                </a:lnTo>
                <a:lnTo>
                  <a:pt x="9637" y="16543"/>
                </a:lnTo>
                <a:lnTo>
                  <a:pt x="8877" y="16543"/>
                </a:lnTo>
                <a:lnTo>
                  <a:pt x="10243" y="13726"/>
                </a:lnTo>
                <a:lnTo>
                  <a:pt x="10187" y="13731"/>
                </a:lnTo>
                <a:lnTo>
                  <a:pt x="10146" y="13736"/>
                </a:lnTo>
                <a:lnTo>
                  <a:pt x="10121" y="13738"/>
                </a:lnTo>
                <a:lnTo>
                  <a:pt x="10112" y="13739"/>
                </a:lnTo>
                <a:lnTo>
                  <a:pt x="10102" y="13737"/>
                </a:lnTo>
                <a:lnTo>
                  <a:pt x="10071" y="13729"/>
                </a:lnTo>
                <a:lnTo>
                  <a:pt x="10049" y="13724"/>
                </a:lnTo>
                <a:lnTo>
                  <a:pt x="10024" y="13717"/>
                </a:lnTo>
                <a:lnTo>
                  <a:pt x="9995" y="13708"/>
                </a:lnTo>
                <a:lnTo>
                  <a:pt x="9962" y="13698"/>
                </a:lnTo>
                <a:lnTo>
                  <a:pt x="9928" y="13687"/>
                </a:lnTo>
                <a:lnTo>
                  <a:pt x="9890" y="13674"/>
                </a:lnTo>
                <a:lnTo>
                  <a:pt x="9850" y="13660"/>
                </a:lnTo>
                <a:lnTo>
                  <a:pt x="9808" y="13643"/>
                </a:lnTo>
                <a:lnTo>
                  <a:pt x="9765" y="13625"/>
                </a:lnTo>
                <a:lnTo>
                  <a:pt x="9721" y="13606"/>
                </a:lnTo>
                <a:lnTo>
                  <a:pt x="9676" y="13585"/>
                </a:lnTo>
                <a:lnTo>
                  <a:pt x="9631" y="13560"/>
                </a:lnTo>
                <a:lnTo>
                  <a:pt x="9585" y="13535"/>
                </a:lnTo>
                <a:lnTo>
                  <a:pt x="9540" y="13508"/>
                </a:lnTo>
                <a:lnTo>
                  <a:pt x="9495" y="13479"/>
                </a:lnTo>
                <a:lnTo>
                  <a:pt x="9451" y="13446"/>
                </a:lnTo>
                <a:lnTo>
                  <a:pt x="9408" y="13413"/>
                </a:lnTo>
                <a:lnTo>
                  <a:pt x="9367" y="13377"/>
                </a:lnTo>
                <a:lnTo>
                  <a:pt x="9327" y="13338"/>
                </a:lnTo>
                <a:lnTo>
                  <a:pt x="9290" y="13297"/>
                </a:lnTo>
                <a:lnTo>
                  <a:pt x="9256" y="13255"/>
                </a:lnTo>
                <a:lnTo>
                  <a:pt x="9223" y="13209"/>
                </a:lnTo>
                <a:lnTo>
                  <a:pt x="9195" y="13162"/>
                </a:lnTo>
                <a:lnTo>
                  <a:pt x="9171" y="13110"/>
                </a:lnTo>
                <a:lnTo>
                  <a:pt x="9150" y="13058"/>
                </a:lnTo>
                <a:lnTo>
                  <a:pt x="9133" y="13002"/>
                </a:lnTo>
                <a:lnTo>
                  <a:pt x="9121" y="12944"/>
                </a:lnTo>
                <a:lnTo>
                  <a:pt x="9114" y="12883"/>
                </a:lnTo>
                <a:lnTo>
                  <a:pt x="9113" y="12822"/>
                </a:lnTo>
                <a:lnTo>
                  <a:pt x="9117" y="12765"/>
                </a:lnTo>
                <a:lnTo>
                  <a:pt x="9128" y="12712"/>
                </a:lnTo>
                <a:lnTo>
                  <a:pt x="9145" y="12661"/>
                </a:lnTo>
                <a:lnTo>
                  <a:pt x="9165" y="12614"/>
                </a:lnTo>
                <a:lnTo>
                  <a:pt x="9192" y="12570"/>
                </a:lnTo>
                <a:lnTo>
                  <a:pt x="9222" y="12529"/>
                </a:lnTo>
                <a:lnTo>
                  <a:pt x="9257" y="12490"/>
                </a:lnTo>
                <a:lnTo>
                  <a:pt x="9295" y="12456"/>
                </a:lnTo>
                <a:lnTo>
                  <a:pt x="9337" y="12422"/>
                </a:lnTo>
                <a:lnTo>
                  <a:pt x="9383" y="12393"/>
                </a:lnTo>
                <a:lnTo>
                  <a:pt x="9432" y="12365"/>
                </a:lnTo>
                <a:lnTo>
                  <a:pt x="9482" y="12339"/>
                </a:lnTo>
                <a:lnTo>
                  <a:pt x="9536" y="12316"/>
                </a:lnTo>
                <a:lnTo>
                  <a:pt x="9591" y="12295"/>
                </a:lnTo>
                <a:lnTo>
                  <a:pt x="9649" y="12276"/>
                </a:lnTo>
                <a:lnTo>
                  <a:pt x="9708" y="12260"/>
                </a:lnTo>
                <a:lnTo>
                  <a:pt x="9767" y="12245"/>
                </a:lnTo>
                <a:lnTo>
                  <a:pt x="9827" y="12231"/>
                </a:lnTo>
                <a:lnTo>
                  <a:pt x="9888" y="12220"/>
                </a:lnTo>
                <a:lnTo>
                  <a:pt x="9949" y="12210"/>
                </a:lnTo>
                <a:lnTo>
                  <a:pt x="10010" y="12201"/>
                </a:lnTo>
                <a:lnTo>
                  <a:pt x="10070" y="12194"/>
                </a:lnTo>
                <a:lnTo>
                  <a:pt x="10130" y="12187"/>
                </a:lnTo>
                <a:lnTo>
                  <a:pt x="10188" y="12182"/>
                </a:lnTo>
                <a:lnTo>
                  <a:pt x="10245" y="12179"/>
                </a:lnTo>
                <a:lnTo>
                  <a:pt x="10300" y="12176"/>
                </a:lnTo>
                <a:lnTo>
                  <a:pt x="10353" y="12173"/>
                </a:lnTo>
                <a:lnTo>
                  <a:pt x="10453" y="12170"/>
                </a:lnTo>
                <a:lnTo>
                  <a:pt x="10540" y="12169"/>
                </a:lnTo>
                <a:lnTo>
                  <a:pt x="10630" y="12169"/>
                </a:lnTo>
                <a:lnTo>
                  <a:pt x="10741" y="12167"/>
                </a:lnTo>
                <a:lnTo>
                  <a:pt x="10869" y="12165"/>
                </a:lnTo>
                <a:lnTo>
                  <a:pt x="11010" y="12162"/>
                </a:lnTo>
                <a:lnTo>
                  <a:pt x="11159" y="12159"/>
                </a:lnTo>
                <a:lnTo>
                  <a:pt x="11314" y="12155"/>
                </a:lnTo>
                <a:lnTo>
                  <a:pt x="11470" y="12151"/>
                </a:lnTo>
                <a:lnTo>
                  <a:pt x="11626" y="12146"/>
                </a:lnTo>
                <a:lnTo>
                  <a:pt x="11777" y="12142"/>
                </a:lnTo>
                <a:lnTo>
                  <a:pt x="11919" y="12137"/>
                </a:lnTo>
                <a:lnTo>
                  <a:pt x="12049" y="12134"/>
                </a:lnTo>
                <a:lnTo>
                  <a:pt x="12163" y="12130"/>
                </a:lnTo>
                <a:lnTo>
                  <a:pt x="12259" y="12126"/>
                </a:lnTo>
                <a:lnTo>
                  <a:pt x="12331" y="12124"/>
                </a:lnTo>
                <a:lnTo>
                  <a:pt x="12376" y="12122"/>
                </a:lnTo>
                <a:lnTo>
                  <a:pt x="12393" y="12122"/>
                </a:lnTo>
                <a:lnTo>
                  <a:pt x="12408" y="12121"/>
                </a:lnTo>
                <a:lnTo>
                  <a:pt x="12449" y="12118"/>
                </a:lnTo>
                <a:lnTo>
                  <a:pt x="12478" y="12115"/>
                </a:lnTo>
                <a:lnTo>
                  <a:pt x="12512" y="12111"/>
                </a:lnTo>
                <a:lnTo>
                  <a:pt x="12551" y="12105"/>
                </a:lnTo>
                <a:lnTo>
                  <a:pt x="12596" y="12098"/>
                </a:lnTo>
                <a:lnTo>
                  <a:pt x="12644" y="12090"/>
                </a:lnTo>
                <a:lnTo>
                  <a:pt x="12696" y="12079"/>
                </a:lnTo>
                <a:lnTo>
                  <a:pt x="12751" y="12067"/>
                </a:lnTo>
                <a:lnTo>
                  <a:pt x="12808" y="12052"/>
                </a:lnTo>
                <a:lnTo>
                  <a:pt x="12869" y="12035"/>
                </a:lnTo>
                <a:lnTo>
                  <a:pt x="12931" y="12015"/>
                </a:lnTo>
                <a:lnTo>
                  <a:pt x="12994" y="11993"/>
                </a:lnTo>
                <a:lnTo>
                  <a:pt x="13058" y="11968"/>
                </a:lnTo>
                <a:lnTo>
                  <a:pt x="13123" y="11940"/>
                </a:lnTo>
                <a:lnTo>
                  <a:pt x="13188" y="11908"/>
                </a:lnTo>
                <a:lnTo>
                  <a:pt x="13252" y="11874"/>
                </a:lnTo>
                <a:lnTo>
                  <a:pt x="13316" y="11835"/>
                </a:lnTo>
                <a:lnTo>
                  <a:pt x="13379" y="11793"/>
                </a:lnTo>
                <a:lnTo>
                  <a:pt x="13439" y="11746"/>
                </a:lnTo>
                <a:lnTo>
                  <a:pt x="13498" y="11695"/>
                </a:lnTo>
                <a:lnTo>
                  <a:pt x="13556" y="11641"/>
                </a:lnTo>
                <a:lnTo>
                  <a:pt x="13609" y="11582"/>
                </a:lnTo>
                <a:lnTo>
                  <a:pt x="13659" y="11518"/>
                </a:lnTo>
                <a:lnTo>
                  <a:pt x="13706" y="11450"/>
                </a:lnTo>
                <a:lnTo>
                  <a:pt x="13748" y="11376"/>
                </a:lnTo>
                <a:lnTo>
                  <a:pt x="13785" y="11298"/>
                </a:lnTo>
                <a:lnTo>
                  <a:pt x="13818" y="11214"/>
                </a:lnTo>
                <a:lnTo>
                  <a:pt x="13845" y="11125"/>
                </a:lnTo>
                <a:lnTo>
                  <a:pt x="13866" y="11028"/>
                </a:lnTo>
                <a:lnTo>
                  <a:pt x="13885" y="10926"/>
                </a:lnTo>
                <a:lnTo>
                  <a:pt x="13906" y="10816"/>
                </a:lnTo>
                <a:lnTo>
                  <a:pt x="13928" y="10700"/>
                </a:lnTo>
                <a:lnTo>
                  <a:pt x="13953" y="10575"/>
                </a:lnTo>
                <a:lnTo>
                  <a:pt x="14007" y="10312"/>
                </a:lnTo>
                <a:lnTo>
                  <a:pt x="14064" y="10031"/>
                </a:lnTo>
                <a:lnTo>
                  <a:pt x="14126" y="9739"/>
                </a:lnTo>
                <a:lnTo>
                  <a:pt x="14189" y="9441"/>
                </a:lnTo>
                <a:lnTo>
                  <a:pt x="14254" y="9145"/>
                </a:lnTo>
                <a:lnTo>
                  <a:pt x="14317" y="8854"/>
                </a:lnTo>
                <a:lnTo>
                  <a:pt x="14378" y="8577"/>
                </a:lnTo>
                <a:lnTo>
                  <a:pt x="14436" y="8316"/>
                </a:lnTo>
                <a:lnTo>
                  <a:pt x="14488" y="8080"/>
                </a:lnTo>
                <a:lnTo>
                  <a:pt x="14534" y="7874"/>
                </a:lnTo>
                <a:lnTo>
                  <a:pt x="14572" y="7703"/>
                </a:lnTo>
                <a:lnTo>
                  <a:pt x="14601" y="7574"/>
                </a:lnTo>
                <a:lnTo>
                  <a:pt x="14620" y="7492"/>
                </a:lnTo>
                <a:lnTo>
                  <a:pt x="14626" y="7464"/>
                </a:lnTo>
                <a:lnTo>
                  <a:pt x="14630" y="7454"/>
                </a:lnTo>
                <a:lnTo>
                  <a:pt x="14639" y="7427"/>
                </a:lnTo>
                <a:lnTo>
                  <a:pt x="14656" y="7385"/>
                </a:lnTo>
                <a:lnTo>
                  <a:pt x="14680" y="7329"/>
                </a:lnTo>
                <a:lnTo>
                  <a:pt x="14693" y="7299"/>
                </a:lnTo>
                <a:lnTo>
                  <a:pt x="14709" y="7265"/>
                </a:lnTo>
                <a:lnTo>
                  <a:pt x="14727" y="7230"/>
                </a:lnTo>
                <a:lnTo>
                  <a:pt x="14746" y="7193"/>
                </a:lnTo>
                <a:lnTo>
                  <a:pt x="14767" y="7155"/>
                </a:lnTo>
                <a:lnTo>
                  <a:pt x="14790" y="7115"/>
                </a:lnTo>
                <a:lnTo>
                  <a:pt x="14814" y="7076"/>
                </a:lnTo>
                <a:lnTo>
                  <a:pt x="14840" y="7036"/>
                </a:lnTo>
                <a:lnTo>
                  <a:pt x="14868" y="6996"/>
                </a:lnTo>
                <a:lnTo>
                  <a:pt x="14897" y="6956"/>
                </a:lnTo>
                <a:lnTo>
                  <a:pt x="14927" y="6917"/>
                </a:lnTo>
                <a:lnTo>
                  <a:pt x="14960" y="6878"/>
                </a:lnTo>
                <a:lnTo>
                  <a:pt x="14994" y="6843"/>
                </a:lnTo>
                <a:lnTo>
                  <a:pt x="15030" y="6807"/>
                </a:lnTo>
                <a:lnTo>
                  <a:pt x="15068" y="6773"/>
                </a:lnTo>
                <a:lnTo>
                  <a:pt x="15108" y="6742"/>
                </a:lnTo>
                <a:lnTo>
                  <a:pt x="15148" y="6714"/>
                </a:lnTo>
                <a:lnTo>
                  <a:pt x="15191" y="6687"/>
                </a:lnTo>
                <a:lnTo>
                  <a:pt x="15235" y="6664"/>
                </a:lnTo>
                <a:lnTo>
                  <a:pt x="15281" y="6644"/>
                </a:lnTo>
                <a:lnTo>
                  <a:pt x="15328" y="6629"/>
                </a:lnTo>
                <a:lnTo>
                  <a:pt x="15377" y="6617"/>
                </a:lnTo>
                <a:lnTo>
                  <a:pt x="15429" y="6611"/>
                </a:lnTo>
                <a:lnTo>
                  <a:pt x="15482" y="6608"/>
                </a:lnTo>
                <a:lnTo>
                  <a:pt x="15532" y="6610"/>
                </a:lnTo>
                <a:lnTo>
                  <a:pt x="15580" y="6616"/>
                </a:lnTo>
                <a:lnTo>
                  <a:pt x="15623" y="6628"/>
                </a:lnTo>
                <a:lnTo>
                  <a:pt x="15661" y="6641"/>
                </a:lnTo>
                <a:lnTo>
                  <a:pt x="15697" y="6660"/>
                </a:lnTo>
                <a:lnTo>
                  <a:pt x="15728" y="6681"/>
                </a:lnTo>
                <a:lnTo>
                  <a:pt x="15757" y="6706"/>
                </a:lnTo>
                <a:lnTo>
                  <a:pt x="15781" y="6735"/>
                </a:lnTo>
                <a:lnTo>
                  <a:pt x="15803" y="6766"/>
                </a:lnTo>
                <a:lnTo>
                  <a:pt x="15822" y="6801"/>
                </a:lnTo>
                <a:lnTo>
                  <a:pt x="15839" y="6837"/>
                </a:lnTo>
                <a:lnTo>
                  <a:pt x="15852" y="6876"/>
                </a:lnTo>
                <a:lnTo>
                  <a:pt x="15864" y="6917"/>
                </a:lnTo>
                <a:lnTo>
                  <a:pt x="15873" y="6961"/>
                </a:lnTo>
                <a:lnTo>
                  <a:pt x="15879" y="7006"/>
                </a:lnTo>
                <a:lnTo>
                  <a:pt x="15886" y="7053"/>
                </a:lnTo>
                <a:lnTo>
                  <a:pt x="15889" y="7102"/>
                </a:lnTo>
                <a:lnTo>
                  <a:pt x="15891" y="7152"/>
                </a:lnTo>
                <a:lnTo>
                  <a:pt x="15891" y="7203"/>
                </a:lnTo>
                <a:lnTo>
                  <a:pt x="15891" y="7256"/>
                </a:lnTo>
                <a:lnTo>
                  <a:pt x="15888" y="7362"/>
                </a:lnTo>
                <a:lnTo>
                  <a:pt x="15883" y="7470"/>
                </a:lnTo>
                <a:lnTo>
                  <a:pt x="15875" y="7579"/>
                </a:lnTo>
                <a:lnTo>
                  <a:pt x="15869" y="7686"/>
                </a:lnTo>
                <a:lnTo>
                  <a:pt x="15866" y="7740"/>
                </a:lnTo>
                <a:lnTo>
                  <a:pt x="15864" y="7791"/>
                </a:lnTo>
                <a:lnTo>
                  <a:pt x="15862" y="7841"/>
                </a:lnTo>
                <a:lnTo>
                  <a:pt x="15862" y="7892"/>
                </a:lnTo>
                <a:lnTo>
                  <a:pt x="15859" y="7947"/>
                </a:lnTo>
                <a:lnTo>
                  <a:pt x="15853" y="8016"/>
                </a:lnTo>
                <a:lnTo>
                  <a:pt x="15844" y="8097"/>
                </a:lnTo>
                <a:lnTo>
                  <a:pt x="15830" y="8190"/>
                </a:lnTo>
                <a:lnTo>
                  <a:pt x="15814" y="8292"/>
                </a:lnTo>
                <a:lnTo>
                  <a:pt x="15794" y="8404"/>
                </a:lnTo>
                <a:lnTo>
                  <a:pt x="15772" y="8524"/>
                </a:lnTo>
                <a:lnTo>
                  <a:pt x="15748" y="8652"/>
                </a:lnTo>
                <a:lnTo>
                  <a:pt x="15722" y="8787"/>
                </a:lnTo>
                <a:lnTo>
                  <a:pt x="15693" y="8927"/>
                </a:lnTo>
                <a:lnTo>
                  <a:pt x="15662" y="9073"/>
                </a:lnTo>
                <a:lnTo>
                  <a:pt x="15631" y="9222"/>
                </a:lnTo>
                <a:lnTo>
                  <a:pt x="15564" y="9529"/>
                </a:lnTo>
                <a:lnTo>
                  <a:pt x="15494" y="9841"/>
                </a:lnTo>
                <a:lnTo>
                  <a:pt x="15421" y="10150"/>
                </a:lnTo>
                <a:lnTo>
                  <a:pt x="15351" y="10450"/>
                </a:lnTo>
                <a:lnTo>
                  <a:pt x="15283" y="10733"/>
                </a:lnTo>
                <a:lnTo>
                  <a:pt x="15220" y="10994"/>
                </a:lnTo>
                <a:lnTo>
                  <a:pt x="15163" y="11222"/>
                </a:lnTo>
                <a:lnTo>
                  <a:pt x="15116" y="11411"/>
                </a:lnTo>
                <a:lnTo>
                  <a:pt x="15078" y="11556"/>
                </a:lnTo>
                <a:lnTo>
                  <a:pt x="15054" y="11647"/>
                </a:lnTo>
                <a:lnTo>
                  <a:pt x="15048" y="11666"/>
                </a:lnTo>
                <a:lnTo>
                  <a:pt x="15042" y="11685"/>
                </a:lnTo>
                <a:lnTo>
                  <a:pt x="15033" y="11706"/>
                </a:lnTo>
                <a:lnTo>
                  <a:pt x="15026" y="11727"/>
                </a:lnTo>
                <a:lnTo>
                  <a:pt x="15016" y="11749"/>
                </a:lnTo>
                <a:lnTo>
                  <a:pt x="15006" y="11771"/>
                </a:lnTo>
                <a:lnTo>
                  <a:pt x="14995" y="11794"/>
                </a:lnTo>
                <a:lnTo>
                  <a:pt x="14983" y="11818"/>
                </a:lnTo>
                <a:lnTo>
                  <a:pt x="14970" y="11842"/>
                </a:lnTo>
                <a:lnTo>
                  <a:pt x="14957" y="11866"/>
                </a:lnTo>
                <a:lnTo>
                  <a:pt x="14942" y="11893"/>
                </a:lnTo>
                <a:lnTo>
                  <a:pt x="14926" y="11918"/>
                </a:lnTo>
                <a:lnTo>
                  <a:pt x="14893" y="11970"/>
                </a:lnTo>
                <a:lnTo>
                  <a:pt x="14856" y="12025"/>
                </a:lnTo>
                <a:lnTo>
                  <a:pt x="14815" y="12081"/>
                </a:lnTo>
                <a:lnTo>
                  <a:pt x="14771" y="12139"/>
                </a:lnTo>
                <a:lnTo>
                  <a:pt x="14748" y="12168"/>
                </a:lnTo>
                <a:lnTo>
                  <a:pt x="14724" y="12198"/>
                </a:lnTo>
                <a:lnTo>
                  <a:pt x="14699" y="12227"/>
                </a:lnTo>
                <a:lnTo>
                  <a:pt x="14673" y="12257"/>
                </a:lnTo>
                <a:lnTo>
                  <a:pt x="14645" y="12287"/>
                </a:lnTo>
                <a:lnTo>
                  <a:pt x="14618" y="12317"/>
                </a:lnTo>
                <a:lnTo>
                  <a:pt x="14590" y="12347"/>
                </a:lnTo>
                <a:lnTo>
                  <a:pt x="14559" y="12377"/>
                </a:lnTo>
                <a:lnTo>
                  <a:pt x="14529" y="12409"/>
                </a:lnTo>
                <a:lnTo>
                  <a:pt x="14498" y="12438"/>
                </a:lnTo>
                <a:lnTo>
                  <a:pt x="14466" y="12469"/>
                </a:lnTo>
                <a:lnTo>
                  <a:pt x="14433" y="12499"/>
                </a:lnTo>
                <a:close/>
                <a:moveTo>
                  <a:pt x="13153" y="4420"/>
                </a:moveTo>
                <a:lnTo>
                  <a:pt x="13153" y="10411"/>
                </a:lnTo>
                <a:lnTo>
                  <a:pt x="13147" y="10425"/>
                </a:lnTo>
                <a:lnTo>
                  <a:pt x="13129" y="10465"/>
                </a:lnTo>
                <a:lnTo>
                  <a:pt x="13099" y="10526"/>
                </a:lnTo>
                <a:lnTo>
                  <a:pt x="13058" y="10604"/>
                </a:lnTo>
                <a:lnTo>
                  <a:pt x="13033" y="10649"/>
                </a:lnTo>
                <a:lnTo>
                  <a:pt x="13005" y="10698"/>
                </a:lnTo>
                <a:lnTo>
                  <a:pt x="12975" y="10749"/>
                </a:lnTo>
                <a:lnTo>
                  <a:pt x="12942" y="10803"/>
                </a:lnTo>
                <a:lnTo>
                  <a:pt x="12907" y="10857"/>
                </a:lnTo>
                <a:lnTo>
                  <a:pt x="12869" y="10914"/>
                </a:lnTo>
                <a:lnTo>
                  <a:pt x="12828" y="10971"/>
                </a:lnTo>
                <a:lnTo>
                  <a:pt x="12785" y="11029"/>
                </a:lnTo>
                <a:lnTo>
                  <a:pt x="12739" y="11087"/>
                </a:lnTo>
                <a:lnTo>
                  <a:pt x="12691" y="11145"/>
                </a:lnTo>
                <a:lnTo>
                  <a:pt x="12639" y="11201"/>
                </a:lnTo>
                <a:lnTo>
                  <a:pt x="12587" y="11256"/>
                </a:lnTo>
                <a:lnTo>
                  <a:pt x="12531" y="11309"/>
                </a:lnTo>
                <a:lnTo>
                  <a:pt x="12474" y="11361"/>
                </a:lnTo>
                <a:lnTo>
                  <a:pt x="12413" y="11409"/>
                </a:lnTo>
                <a:lnTo>
                  <a:pt x="12351" y="11454"/>
                </a:lnTo>
                <a:lnTo>
                  <a:pt x="12286" y="11496"/>
                </a:lnTo>
                <a:lnTo>
                  <a:pt x="12220" y="11533"/>
                </a:lnTo>
                <a:lnTo>
                  <a:pt x="12151" y="11566"/>
                </a:lnTo>
                <a:lnTo>
                  <a:pt x="12079" y="11594"/>
                </a:lnTo>
                <a:lnTo>
                  <a:pt x="12007" y="11617"/>
                </a:lnTo>
                <a:lnTo>
                  <a:pt x="11932" y="11633"/>
                </a:lnTo>
                <a:lnTo>
                  <a:pt x="11854" y="11643"/>
                </a:lnTo>
                <a:lnTo>
                  <a:pt x="11775" y="11647"/>
                </a:lnTo>
                <a:lnTo>
                  <a:pt x="11601" y="11647"/>
                </a:lnTo>
                <a:lnTo>
                  <a:pt x="11405" y="11647"/>
                </a:lnTo>
                <a:lnTo>
                  <a:pt x="11189" y="11647"/>
                </a:lnTo>
                <a:lnTo>
                  <a:pt x="10961" y="11647"/>
                </a:lnTo>
                <a:lnTo>
                  <a:pt x="10723" y="11647"/>
                </a:lnTo>
                <a:lnTo>
                  <a:pt x="10481" y="11647"/>
                </a:lnTo>
                <a:lnTo>
                  <a:pt x="10239" y="11647"/>
                </a:lnTo>
                <a:lnTo>
                  <a:pt x="10003" y="11647"/>
                </a:lnTo>
                <a:lnTo>
                  <a:pt x="9777" y="11647"/>
                </a:lnTo>
                <a:lnTo>
                  <a:pt x="9566" y="11647"/>
                </a:lnTo>
                <a:lnTo>
                  <a:pt x="9374" y="11647"/>
                </a:lnTo>
                <a:lnTo>
                  <a:pt x="9206" y="11647"/>
                </a:lnTo>
                <a:lnTo>
                  <a:pt x="9068" y="11647"/>
                </a:lnTo>
                <a:lnTo>
                  <a:pt x="8963" y="11647"/>
                </a:lnTo>
                <a:lnTo>
                  <a:pt x="8896" y="11647"/>
                </a:lnTo>
                <a:lnTo>
                  <a:pt x="8873" y="11647"/>
                </a:lnTo>
                <a:lnTo>
                  <a:pt x="8563" y="11825"/>
                </a:lnTo>
                <a:lnTo>
                  <a:pt x="8563" y="9981"/>
                </a:lnTo>
                <a:lnTo>
                  <a:pt x="10732" y="9981"/>
                </a:lnTo>
                <a:lnTo>
                  <a:pt x="10732" y="5939"/>
                </a:lnTo>
                <a:lnTo>
                  <a:pt x="9589" y="7083"/>
                </a:lnTo>
                <a:lnTo>
                  <a:pt x="9586" y="7086"/>
                </a:lnTo>
                <a:lnTo>
                  <a:pt x="9577" y="7095"/>
                </a:lnTo>
                <a:lnTo>
                  <a:pt x="9559" y="7109"/>
                </a:lnTo>
                <a:lnTo>
                  <a:pt x="9536" y="7127"/>
                </a:lnTo>
                <a:lnTo>
                  <a:pt x="9504" y="7148"/>
                </a:lnTo>
                <a:lnTo>
                  <a:pt x="9466" y="7171"/>
                </a:lnTo>
                <a:lnTo>
                  <a:pt x="9444" y="7184"/>
                </a:lnTo>
                <a:lnTo>
                  <a:pt x="9421" y="7195"/>
                </a:lnTo>
                <a:lnTo>
                  <a:pt x="9396" y="7208"/>
                </a:lnTo>
                <a:lnTo>
                  <a:pt x="9370" y="7220"/>
                </a:lnTo>
                <a:lnTo>
                  <a:pt x="9341" y="7232"/>
                </a:lnTo>
                <a:lnTo>
                  <a:pt x="9310" y="7244"/>
                </a:lnTo>
                <a:lnTo>
                  <a:pt x="9278" y="7256"/>
                </a:lnTo>
                <a:lnTo>
                  <a:pt x="9243" y="7266"/>
                </a:lnTo>
                <a:lnTo>
                  <a:pt x="9207" y="7278"/>
                </a:lnTo>
                <a:lnTo>
                  <a:pt x="9170" y="7287"/>
                </a:lnTo>
                <a:lnTo>
                  <a:pt x="9130" y="7296"/>
                </a:lnTo>
                <a:lnTo>
                  <a:pt x="9088" y="7304"/>
                </a:lnTo>
                <a:lnTo>
                  <a:pt x="9045" y="7312"/>
                </a:lnTo>
                <a:lnTo>
                  <a:pt x="8999" y="7317"/>
                </a:lnTo>
                <a:lnTo>
                  <a:pt x="8952" y="7321"/>
                </a:lnTo>
                <a:lnTo>
                  <a:pt x="8902" y="7324"/>
                </a:lnTo>
                <a:lnTo>
                  <a:pt x="8851" y="7326"/>
                </a:lnTo>
                <a:lnTo>
                  <a:pt x="8798" y="7326"/>
                </a:lnTo>
                <a:lnTo>
                  <a:pt x="8744" y="7324"/>
                </a:lnTo>
                <a:lnTo>
                  <a:pt x="8687" y="7321"/>
                </a:lnTo>
                <a:lnTo>
                  <a:pt x="8625" y="7317"/>
                </a:lnTo>
                <a:lnTo>
                  <a:pt x="8556" y="7314"/>
                </a:lnTo>
                <a:lnTo>
                  <a:pt x="8482" y="7310"/>
                </a:lnTo>
                <a:lnTo>
                  <a:pt x="8401" y="7307"/>
                </a:lnTo>
                <a:lnTo>
                  <a:pt x="8225" y="7303"/>
                </a:lnTo>
                <a:lnTo>
                  <a:pt x="8032" y="7301"/>
                </a:lnTo>
                <a:lnTo>
                  <a:pt x="7829" y="7300"/>
                </a:lnTo>
                <a:lnTo>
                  <a:pt x="7618" y="7300"/>
                </a:lnTo>
                <a:lnTo>
                  <a:pt x="7406" y="7301"/>
                </a:lnTo>
                <a:lnTo>
                  <a:pt x="7196" y="7303"/>
                </a:lnTo>
                <a:lnTo>
                  <a:pt x="6993" y="7306"/>
                </a:lnTo>
                <a:lnTo>
                  <a:pt x="6802" y="7308"/>
                </a:lnTo>
                <a:lnTo>
                  <a:pt x="6628" y="7312"/>
                </a:lnTo>
                <a:lnTo>
                  <a:pt x="6475" y="7315"/>
                </a:lnTo>
                <a:lnTo>
                  <a:pt x="6348" y="7317"/>
                </a:lnTo>
                <a:lnTo>
                  <a:pt x="6252" y="7319"/>
                </a:lnTo>
                <a:lnTo>
                  <a:pt x="6190" y="7321"/>
                </a:lnTo>
                <a:lnTo>
                  <a:pt x="6169" y="7321"/>
                </a:lnTo>
                <a:lnTo>
                  <a:pt x="6152" y="7307"/>
                </a:lnTo>
                <a:lnTo>
                  <a:pt x="6109" y="7270"/>
                </a:lnTo>
                <a:lnTo>
                  <a:pt x="6080" y="7242"/>
                </a:lnTo>
                <a:lnTo>
                  <a:pt x="6048" y="7209"/>
                </a:lnTo>
                <a:lnTo>
                  <a:pt x="6030" y="7190"/>
                </a:lnTo>
                <a:lnTo>
                  <a:pt x="6013" y="7169"/>
                </a:lnTo>
                <a:lnTo>
                  <a:pt x="5996" y="7148"/>
                </a:lnTo>
                <a:lnTo>
                  <a:pt x="5978" y="7125"/>
                </a:lnTo>
                <a:lnTo>
                  <a:pt x="5960" y="7101"/>
                </a:lnTo>
                <a:lnTo>
                  <a:pt x="5942" y="7076"/>
                </a:lnTo>
                <a:lnTo>
                  <a:pt x="5925" y="7049"/>
                </a:lnTo>
                <a:lnTo>
                  <a:pt x="5909" y="7022"/>
                </a:lnTo>
                <a:lnTo>
                  <a:pt x="5892" y="6994"/>
                </a:lnTo>
                <a:lnTo>
                  <a:pt x="5876" y="6963"/>
                </a:lnTo>
                <a:lnTo>
                  <a:pt x="5861" y="6932"/>
                </a:lnTo>
                <a:lnTo>
                  <a:pt x="5848" y="6899"/>
                </a:lnTo>
                <a:lnTo>
                  <a:pt x="5834" y="6867"/>
                </a:lnTo>
                <a:lnTo>
                  <a:pt x="5823" y="6832"/>
                </a:lnTo>
                <a:lnTo>
                  <a:pt x="5813" y="6798"/>
                </a:lnTo>
                <a:lnTo>
                  <a:pt x="5805" y="6762"/>
                </a:lnTo>
                <a:lnTo>
                  <a:pt x="5797" y="6725"/>
                </a:lnTo>
                <a:lnTo>
                  <a:pt x="5792" y="6686"/>
                </a:lnTo>
                <a:lnTo>
                  <a:pt x="5789" y="6648"/>
                </a:lnTo>
                <a:lnTo>
                  <a:pt x="5788" y="6608"/>
                </a:lnTo>
                <a:lnTo>
                  <a:pt x="5790" y="6569"/>
                </a:lnTo>
                <a:lnTo>
                  <a:pt x="5796" y="6532"/>
                </a:lnTo>
                <a:lnTo>
                  <a:pt x="5806" y="6499"/>
                </a:lnTo>
                <a:lnTo>
                  <a:pt x="5818" y="6467"/>
                </a:lnTo>
                <a:lnTo>
                  <a:pt x="5834" y="6438"/>
                </a:lnTo>
                <a:lnTo>
                  <a:pt x="5854" y="6409"/>
                </a:lnTo>
                <a:lnTo>
                  <a:pt x="5875" y="6384"/>
                </a:lnTo>
                <a:lnTo>
                  <a:pt x="5899" y="6360"/>
                </a:lnTo>
                <a:lnTo>
                  <a:pt x="5925" y="6339"/>
                </a:lnTo>
                <a:lnTo>
                  <a:pt x="5954" y="6319"/>
                </a:lnTo>
                <a:lnTo>
                  <a:pt x="5982" y="6301"/>
                </a:lnTo>
                <a:lnTo>
                  <a:pt x="6013" y="6285"/>
                </a:lnTo>
                <a:lnTo>
                  <a:pt x="6045" y="6270"/>
                </a:lnTo>
                <a:lnTo>
                  <a:pt x="6077" y="6256"/>
                </a:lnTo>
                <a:lnTo>
                  <a:pt x="6111" y="6245"/>
                </a:lnTo>
                <a:lnTo>
                  <a:pt x="6145" y="6233"/>
                </a:lnTo>
                <a:lnTo>
                  <a:pt x="6178" y="6224"/>
                </a:lnTo>
                <a:lnTo>
                  <a:pt x="6211" y="6216"/>
                </a:lnTo>
                <a:lnTo>
                  <a:pt x="6243" y="6209"/>
                </a:lnTo>
                <a:lnTo>
                  <a:pt x="6276" y="6203"/>
                </a:lnTo>
                <a:lnTo>
                  <a:pt x="6335" y="6193"/>
                </a:lnTo>
                <a:lnTo>
                  <a:pt x="6390" y="6187"/>
                </a:lnTo>
                <a:lnTo>
                  <a:pt x="6471" y="6181"/>
                </a:lnTo>
                <a:lnTo>
                  <a:pt x="6501" y="6180"/>
                </a:lnTo>
                <a:lnTo>
                  <a:pt x="8639" y="6180"/>
                </a:lnTo>
                <a:lnTo>
                  <a:pt x="10873" y="4088"/>
                </a:lnTo>
                <a:lnTo>
                  <a:pt x="10878" y="4084"/>
                </a:lnTo>
                <a:lnTo>
                  <a:pt x="10895" y="4072"/>
                </a:lnTo>
                <a:lnTo>
                  <a:pt x="10922" y="4054"/>
                </a:lnTo>
                <a:lnTo>
                  <a:pt x="10961" y="4031"/>
                </a:lnTo>
                <a:lnTo>
                  <a:pt x="10983" y="4019"/>
                </a:lnTo>
                <a:lnTo>
                  <a:pt x="11009" y="4005"/>
                </a:lnTo>
                <a:lnTo>
                  <a:pt x="11037" y="3990"/>
                </a:lnTo>
                <a:lnTo>
                  <a:pt x="11068" y="3976"/>
                </a:lnTo>
                <a:lnTo>
                  <a:pt x="11101" y="3961"/>
                </a:lnTo>
                <a:lnTo>
                  <a:pt x="11137" y="3945"/>
                </a:lnTo>
                <a:lnTo>
                  <a:pt x="11176" y="3931"/>
                </a:lnTo>
                <a:lnTo>
                  <a:pt x="11216" y="3916"/>
                </a:lnTo>
                <a:lnTo>
                  <a:pt x="11260" y="3902"/>
                </a:lnTo>
                <a:lnTo>
                  <a:pt x="11307" y="3889"/>
                </a:lnTo>
                <a:lnTo>
                  <a:pt x="11355" y="3875"/>
                </a:lnTo>
                <a:lnTo>
                  <a:pt x="11406" y="3863"/>
                </a:lnTo>
                <a:lnTo>
                  <a:pt x="11459" y="3853"/>
                </a:lnTo>
                <a:lnTo>
                  <a:pt x="11515" y="3842"/>
                </a:lnTo>
                <a:lnTo>
                  <a:pt x="11573" y="3835"/>
                </a:lnTo>
                <a:lnTo>
                  <a:pt x="11634" y="3828"/>
                </a:lnTo>
                <a:lnTo>
                  <a:pt x="11697" y="3823"/>
                </a:lnTo>
                <a:lnTo>
                  <a:pt x="11762" y="3819"/>
                </a:lnTo>
                <a:lnTo>
                  <a:pt x="11830" y="3818"/>
                </a:lnTo>
                <a:lnTo>
                  <a:pt x="11900" y="3820"/>
                </a:lnTo>
                <a:lnTo>
                  <a:pt x="11972" y="3824"/>
                </a:lnTo>
                <a:lnTo>
                  <a:pt x="12047" y="3830"/>
                </a:lnTo>
                <a:lnTo>
                  <a:pt x="12123" y="3839"/>
                </a:lnTo>
                <a:lnTo>
                  <a:pt x="12203" y="3851"/>
                </a:lnTo>
                <a:lnTo>
                  <a:pt x="12281" y="3866"/>
                </a:lnTo>
                <a:lnTo>
                  <a:pt x="12354" y="3880"/>
                </a:lnTo>
                <a:lnTo>
                  <a:pt x="12423" y="3898"/>
                </a:lnTo>
                <a:lnTo>
                  <a:pt x="12489" y="3916"/>
                </a:lnTo>
                <a:lnTo>
                  <a:pt x="12550" y="3936"/>
                </a:lnTo>
                <a:lnTo>
                  <a:pt x="12608" y="3957"/>
                </a:lnTo>
                <a:lnTo>
                  <a:pt x="12661" y="3978"/>
                </a:lnTo>
                <a:lnTo>
                  <a:pt x="12712" y="4000"/>
                </a:lnTo>
                <a:lnTo>
                  <a:pt x="12759" y="4023"/>
                </a:lnTo>
                <a:lnTo>
                  <a:pt x="12802" y="4046"/>
                </a:lnTo>
                <a:lnTo>
                  <a:pt x="12842" y="4070"/>
                </a:lnTo>
                <a:lnTo>
                  <a:pt x="12879" y="4094"/>
                </a:lnTo>
                <a:lnTo>
                  <a:pt x="12913" y="4118"/>
                </a:lnTo>
                <a:lnTo>
                  <a:pt x="12944" y="4143"/>
                </a:lnTo>
                <a:lnTo>
                  <a:pt x="12973" y="4166"/>
                </a:lnTo>
                <a:lnTo>
                  <a:pt x="12999" y="4190"/>
                </a:lnTo>
                <a:lnTo>
                  <a:pt x="13021" y="4213"/>
                </a:lnTo>
                <a:lnTo>
                  <a:pt x="13042" y="4235"/>
                </a:lnTo>
                <a:lnTo>
                  <a:pt x="13061" y="4257"/>
                </a:lnTo>
                <a:lnTo>
                  <a:pt x="13078" y="4279"/>
                </a:lnTo>
                <a:lnTo>
                  <a:pt x="13092" y="4299"/>
                </a:lnTo>
                <a:lnTo>
                  <a:pt x="13105" y="4318"/>
                </a:lnTo>
                <a:lnTo>
                  <a:pt x="13115" y="4336"/>
                </a:lnTo>
                <a:lnTo>
                  <a:pt x="13125" y="4352"/>
                </a:lnTo>
                <a:lnTo>
                  <a:pt x="13138" y="4381"/>
                </a:lnTo>
                <a:lnTo>
                  <a:pt x="13147" y="4403"/>
                </a:lnTo>
                <a:lnTo>
                  <a:pt x="13152" y="4416"/>
                </a:lnTo>
                <a:lnTo>
                  <a:pt x="13153" y="4420"/>
                </a:lnTo>
                <a:close/>
                <a:moveTo>
                  <a:pt x="12250" y="0"/>
                </a:moveTo>
                <a:lnTo>
                  <a:pt x="12331" y="2"/>
                </a:lnTo>
                <a:lnTo>
                  <a:pt x="12410" y="8"/>
                </a:lnTo>
                <a:lnTo>
                  <a:pt x="12488" y="19"/>
                </a:lnTo>
                <a:lnTo>
                  <a:pt x="12565" y="33"/>
                </a:lnTo>
                <a:lnTo>
                  <a:pt x="12640" y="50"/>
                </a:lnTo>
                <a:lnTo>
                  <a:pt x="12715" y="71"/>
                </a:lnTo>
                <a:lnTo>
                  <a:pt x="12788" y="95"/>
                </a:lnTo>
                <a:lnTo>
                  <a:pt x="12860" y="124"/>
                </a:lnTo>
                <a:lnTo>
                  <a:pt x="12929" y="155"/>
                </a:lnTo>
                <a:lnTo>
                  <a:pt x="12996" y="190"/>
                </a:lnTo>
                <a:lnTo>
                  <a:pt x="13062" y="228"/>
                </a:lnTo>
                <a:lnTo>
                  <a:pt x="13126" y="269"/>
                </a:lnTo>
                <a:lnTo>
                  <a:pt x="13187" y="313"/>
                </a:lnTo>
                <a:lnTo>
                  <a:pt x="13246" y="360"/>
                </a:lnTo>
                <a:lnTo>
                  <a:pt x="13303" y="409"/>
                </a:lnTo>
                <a:lnTo>
                  <a:pt x="13359" y="461"/>
                </a:lnTo>
                <a:lnTo>
                  <a:pt x="13410" y="515"/>
                </a:lnTo>
                <a:lnTo>
                  <a:pt x="13459" y="572"/>
                </a:lnTo>
                <a:lnTo>
                  <a:pt x="13505" y="631"/>
                </a:lnTo>
                <a:lnTo>
                  <a:pt x="13550" y="693"/>
                </a:lnTo>
                <a:lnTo>
                  <a:pt x="13590" y="757"/>
                </a:lnTo>
                <a:lnTo>
                  <a:pt x="13628" y="822"/>
                </a:lnTo>
                <a:lnTo>
                  <a:pt x="13663" y="891"/>
                </a:lnTo>
                <a:lnTo>
                  <a:pt x="13694" y="960"/>
                </a:lnTo>
                <a:lnTo>
                  <a:pt x="13723" y="1031"/>
                </a:lnTo>
                <a:lnTo>
                  <a:pt x="13748" y="1104"/>
                </a:lnTo>
                <a:lnTo>
                  <a:pt x="13769" y="1178"/>
                </a:lnTo>
                <a:lnTo>
                  <a:pt x="13786" y="1254"/>
                </a:lnTo>
                <a:lnTo>
                  <a:pt x="13800" y="1331"/>
                </a:lnTo>
                <a:lnTo>
                  <a:pt x="13811" y="1409"/>
                </a:lnTo>
                <a:lnTo>
                  <a:pt x="13816" y="1489"/>
                </a:lnTo>
                <a:lnTo>
                  <a:pt x="13819" y="1568"/>
                </a:lnTo>
                <a:lnTo>
                  <a:pt x="13816" y="1650"/>
                </a:lnTo>
                <a:lnTo>
                  <a:pt x="13811" y="1729"/>
                </a:lnTo>
                <a:lnTo>
                  <a:pt x="13800" y="1807"/>
                </a:lnTo>
                <a:lnTo>
                  <a:pt x="13786" y="1884"/>
                </a:lnTo>
                <a:lnTo>
                  <a:pt x="13769" y="1961"/>
                </a:lnTo>
                <a:lnTo>
                  <a:pt x="13748" y="2035"/>
                </a:lnTo>
                <a:lnTo>
                  <a:pt x="13723" y="2107"/>
                </a:lnTo>
                <a:lnTo>
                  <a:pt x="13694" y="2179"/>
                </a:lnTo>
                <a:lnTo>
                  <a:pt x="13663" y="2248"/>
                </a:lnTo>
                <a:lnTo>
                  <a:pt x="13628" y="2316"/>
                </a:lnTo>
                <a:lnTo>
                  <a:pt x="13590" y="2382"/>
                </a:lnTo>
                <a:lnTo>
                  <a:pt x="13550" y="2445"/>
                </a:lnTo>
                <a:lnTo>
                  <a:pt x="13505" y="2507"/>
                </a:lnTo>
                <a:lnTo>
                  <a:pt x="13459" y="2566"/>
                </a:lnTo>
                <a:lnTo>
                  <a:pt x="13410" y="2623"/>
                </a:lnTo>
                <a:lnTo>
                  <a:pt x="13359" y="2677"/>
                </a:lnTo>
                <a:lnTo>
                  <a:pt x="13303" y="2729"/>
                </a:lnTo>
                <a:lnTo>
                  <a:pt x="13246" y="2779"/>
                </a:lnTo>
                <a:lnTo>
                  <a:pt x="13187" y="2825"/>
                </a:lnTo>
                <a:lnTo>
                  <a:pt x="13126" y="2869"/>
                </a:lnTo>
                <a:lnTo>
                  <a:pt x="13062" y="2910"/>
                </a:lnTo>
                <a:lnTo>
                  <a:pt x="12996" y="2948"/>
                </a:lnTo>
                <a:lnTo>
                  <a:pt x="12929" y="2983"/>
                </a:lnTo>
                <a:lnTo>
                  <a:pt x="12860" y="3014"/>
                </a:lnTo>
                <a:lnTo>
                  <a:pt x="12788" y="3042"/>
                </a:lnTo>
                <a:lnTo>
                  <a:pt x="12715" y="3067"/>
                </a:lnTo>
                <a:lnTo>
                  <a:pt x="12640" y="3088"/>
                </a:lnTo>
                <a:lnTo>
                  <a:pt x="12565" y="3106"/>
                </a:lnTo>
                <a:lnTo>
                  <a:pt x="12488" y="3120"/>
                </a:lnTo>
                <a:lnTo>
                  <a:pt x="12410" y="3129"/>
                </a:lnTo>
                <a:lnTo>
                  <a:pt x="12331" y="3135"/>
                </a:lnTo>
                <a:lnTo>
                  <a:pt x="12250" y="3138"/>
                </a:lnTo>
                <a:lnTo>
                  <a:pt x="12170" y="3135"/>
                </a:lnTo>
                <a:lnTo>
                  <a:pt x="12090" y="3129"/>
                </a:lnTo>
                <a:lnTo>
                  <a:pt x="12011" y="3120"/>
                </a:lnTo>
                <a:lnTo>
                  <a:pt x="11935" y="3106"/>
                </a:lnTo>
                <a:lnTo>
                  <a:pt x="11859" y="3088"/>
                </a:lnTo>
                <a:lnTo>
                  <a:pt x="11785" y="3067"/>
                </a:lnTo>
                <a:lnTo>
                  <a:pt x="11711" y="3042"/>
                </a:lnTo>
                <a:lnTo>
                  <a:pt x="11641" y="3014"/>
                </a:lnTo>
                <a:lnTo>
                  <a:pt x="11571" y="2983"/>
                </a:lnTo>
                <a:lnTo>
                  <a:pt x="11504" y="2948"/>
                </a:lnTo>
                <a:lnTo>
                  <a:pt x="11438" y="2910"/>
                </a:lnTo>
                <a:lnTo>
                  <a:pt x="11375" y="2869"/>
                </a:lnTo>
                <a:lnTo>
                  <a:pt x="11313" y="2825"/>
                </a:lnTo>
                <a:lnTo>
                  <a:pt x="11253" y="2779"/>
                </a:lnTo>
                <a:lnTo>
                  <a:pt x="11197" y="2729"/>
                </a:lnTo>
                <a:lnTo>
                  <a:pt x="11143" y="2677"/>
                </a:lnTo>
                <a:lnTo>
                  <a:pt x="11091" y="2623"/>
                </a:lnTo>
                <a:lnTo>
                  <a:pt x="11041" y="2566"/>
                </a:lnTo>
                <a:lnTo>
                  <a:pt x="10994" y="2507"/>
                </a:lnTo>
                <a:lnTo>
                  <a:pt x="10950" y="2445"/>
                </a:lnTo>
                <a:lnTo>
                  <a:pt x="10909" y="2382"/>
                </a:lnTo>
                <a:lnTo>
                  <a:pt x="10871" y="2316"/>
                </a:lnTo>
                <a:lnTo>
                  <a:pt x="10837" y="2248"/>
                </a:lnTo>
                <a:lnTo>
                  <a:pt x="10805" y="2179"/>
                </a:lnTo>
                <a:lnTo>
                  <a:pt x="10777" y="2107"/>
                </a:lnTo>
                <a:lnTo>
                  <a:pt x="10753" y="2035"/>
                </a:lnTo>
                <a:lnTo>
                  <a:pt x="10731" y="1961"/>
                </a:lnTo>
                <a:lnTo>
                  <a:pt x="10714" y="1884"/>
                </a:lnTo>
                <a:lnTo>
                  <a:pt x="10701" y="1807"/>
                </a:lnTo>
                <a:lnTo>
                  <a:pt x="10690" y="1729"/>
                </a:lnTo>
                <a:lnTo>
                  <a:pt x="10684" y="1650"/>
                </a:lnTo>
                <a:lnTo>
                  <a:pt x="10683" y="1568"/>
                </a:lnTo>
                <a:lnTo>
                  <a:pt x="10684" y="1489"/>
                </a:lnTo>
                <a:lnTo>
                  <a:pt x="10690" y="1409"/>
                </a:lnTo>
                <a:lnTo>
                  <a:pt x="10701" y="1331"/>
                </a:lnTo>
                <a:lnTo>
                  <a:pt x="10714" y="1254"/>
                </a:lnTo>
                <a:lnTo>
                  <a:pt x="10731" y="1178"/>
                </a:lnTo>
                <a:lnTo>
                  <a:pt x="10753" y="1104"/>
                </a:lnTo>
                <a:lnTo>
                  <a:pt x="10777" y="1031"/>
                </a:lnTo>
                <a:lnTo>
                  <a:pt x="10805" y="960"/>
                </a:lnTo>
                <a:lnTo>
                  <a:pt x="10837" y="891"/>
                </a:lnTo>
                <a:lnTo>
                  <a:pt x="10871" y="822"/>
                </a:lnTo>
                <a:lnTo>
                  <a:pt x="10909" y="757"/>
                </a:lnTo>
                <a:lnTo>
                  <a:pt x="10950" y="693"/>
                </a:lnTo>
                <a:lnTo>
                  <a:pt x="10994" y="631"/>
                </a:lnTo>
                <a:lnTo>
                  <a:pt x="11041" y="572"/>
                </a:lnTo>
                <a:lnTo>
                  <a:pt x="11091" y="515"/>
                </a:lnTo>
                <a:lnTo>
                  <a:pt x="11143" y="461"/>
                </a:lnTo>
                <a:lnTo>
                  <a:pt x="11197" y="409"/>
                </a:lnTo>
                <a:lnTo>
                  <a:pt x="11253" y="360"/>
                </a:lnTo>
                <a:lnTo>
                  <a:pt x="11313" y="313"/>
                </a:lnTo>
                <a:lnTo>
                  <a:pt x="11375" y="269"/>
                </a:lnTo>
                <a:lnTo>
                  <a:pt x="11438" y="228"/>
                </a:lnTo>
                <a:lnTo>
                  <a:pt x="11504" y="190"/>
                </a:lnTo>
                <a:lnTo>
                  <a:pt x="11571" y="155"/>
                </a:lnTo>
                <a:lnTo>
                  <a:pt x="11641" y="124"/>
                </a:lnTo>
                <a:lnTo>
                  <a:pt x="11711" y="95"/>
                </a:lnTo>
                <a:lnTo>
                  <a:pt x="11785" y="71"/>
                </a:lnTo>
                <a:lnTo>
                  <a:pt x="11859" y="50"/>
                </a:lnTo>
                <a:lnTo>
                  <a:pt x="11935" y="33"/>
                </a:lnTo>
                <a:lnTo>
                  <a:pt x="12011" y="19"/>
                </a:lnTo>
                <a:lnTo>
                  <a:pt x="12090" y="8"/>
                </a:lnTo>
                <a:lnTo>
                  <a:pt x="12170" y="2"/>
                </a:lnTo>
                <a:lnTo>
                  <a:pt x="12250" y="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30" name="Freeform 52"/>
          <p:cNvSpPr>
            <a:spLocks/>
          </p:cNvSpPr>
          <p:nvPr/>
        </p:nvSpPr>
        <p:spPr bwMode="auto">
          <a:xfrm rot="8896630">
            <a:off x="4049757" y="5732225"/>
            <a:ext cx="17457" cy="57135"/>
          </a:xfrm>
          <a:custGeom>
            <a:avLst/>
            <a:gdLst>
              <a:gd name="T0" fmla="*/ 2147483646 w 24"/>
              <a:gd name="T1" fmla="*/ 0 h 82"/>
              <a:gd name="T2" fmla="*/ 2147483646 w 24"/>
              <a:gd name="T3" fmla="*/ 0 h 82"/>
              <a:gd name="T4" fmla="*/ 2147483646 w 24"/>
              <a:gd name="T5" fmla="*/ 2147483646 h 82"/>
              <a:gd name="T6" fmla="*/ 2147483646 w 24"/>
              <a:gd name="T7" fmla="*/ 2147483646 h 82"/>
              <a:gd name="T8" fmla="*/ 2147483646 w 24"/>
              <a:gd name="T9" fmla="*/ 2147483646 h 82"/>
              <a:gd name="T10" fmla="*/ 0 w 24"/>
              <a:gd name="T11" fmla="*/ 2147483646 h 82"/>
              <a:gd name="T12" fmla="*/ 0 w 24"/>
              <a:gd name="T13" fmla="*/ 2147483646 h 82"/>
              <a:gd name="T14" fmla="*/ 2147483646 w 24"/>
              <a:gd name="T15" fmla="*/ 2147483646 h 82"/>
              <a:gd name="T16" fmla="*/ 2147483646 w 24"/>
              <a:gd name="T17" fmla="*/ 2147483646 h 82"/>
              <a:gd name="T18" fmla="*/ 2147483646 w 24"/>
              <a:gd name="T19" fmla="*/ 2147483646 h 82"/>
              <a:gd name="T20" fmla="*/ 2147483646 w 24"/>
              <a:gd name="T21" fmla="*/ 2147483646 h 82"/>
              <a:gd name="T22" fmla="*/ 2147483646 w 24"/>
              <a:gd name="T23" fmla="*/ 2147483646 h 82"/>
              <a:gd name="T24" fmla="*/ 2147483646 w 24"/>
              <a:gd name="T25" fmla="*/ 2147483646 h 82"/>
              <a:gd name="T26" fmla="*/ 2147483646 w 24"/>
              <a:gd name="T27" fmla="*/ 2147483646 h 82"/>
              <a:gd name="T28" fmla="*/ 2147483646 w 24"/>
              <a:gd name="T29" fmla="*/ 2147483646 h 82"/>
              <a:gd name="T30" fmla="*/ 2147483646 w 24"/>
              <a:gd name="T31" fmla="*/ 2147483646 h 82"/>
              <a:gd name="T32" fmla="*/ 2147483646 w 24"/>
              <a:gd name="T33" fmla="*/ 2147483646 h 82"/>
              <a:gd name="T34" fmla="*/ 2147483646 w 24"/>
              <a:gd name="T35" fmla="*/ 2147483646 h 82"/>
              <a:gd name="T36" fmla="*/ 2147483646 w 24"/>
              <a:gd name="T37" fmla="*/ 2147483646 h 82"/>
              <a:gd name="T38" fmla="*/ 2147483646 w 24"/>
              <a:gd name="T39" fmla="*/ 2147483646 h 82"/>
              <a:gd name="T40" fmla="*/ 2147483646 w 24"/>
              <a:gd name="T41" fmla="*/ 2147483646 h 82"/>
              <a:gd name="T42" fmla="*/ 2147483646 w 24"/>
              <a:gd name="T43" fmla="*/ 2147483646 h 82"/>
              <a:gd name="T44" fmla="*/ 2147483646 w 24"/>
              <a:gd name="T45" fmla="*/ 2147483646 h 82"/>
              <a:gd name="T46" fmla="*/ 2147483646 w 24"/>
              <a:gd name="T47" fmla="*/ 2147483646 h 82"/>
              <a:gd name="T48" fmla="*/ 2147483646 w 24"/>
              <a:gd name="T49" fmla="*/ 2147483646 h 82"/>
              <a:gd name="T50" fmla="*/ 2147483646 w 24"/>
              <a:gd name="T51" fmla="*/ 2147483646 h 82"/>
              <a:gd name="T52" fmla="*/ 2147483646 w 24"/>
              <a:gd name="T53" fmla="*/ 2147483646 h 82"/>
              <a:gd name="T54" fmla="*/ 2147483646 w 24"/>
              <a:gd name="T55" fmla="*/ 2147483646 h 82"/>
              <a:gd name="T56" fmla="*/ 2147483646 w 24"/>
              <a:gd name="T57" fmla="*/ 2147483646 h 82"/>
              <a:gd name="T58" fmla="*/ 2147483646 w 24"/>
              <a:gd name="T59" fmla="*/ 0 h 82"/>
              <a:gd name="T60" fmla="*/ 2147483646 w 24"/>
              <a:gd name="T61" fmla="*/ 0 h 82"/>
              <a:gd name="T62" fmla="*/ 2147483646 w 24"/>
              <a:gd name="T63" fmla="*/ 0 h 82"/>
              <a:gd name="T64" fmla="*/ 2147483646 w 24"/>
              <a:gd name="T65" fmla="*/ 0 h 82"/>
              <a:gd name="T66" fmla="*/ 2147483646 w 24"/>
              <a:gd name="T67" fmla="*/ 0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 h="82">
                <a:moveTo>
                  <a:pt x="16" y="0"/>
                </a:moveTo>
                <a:lnTo>
                  <a:pt x="16" y="0"/>
                </a:lnTo>
                <a:lnTo>
                  <a:pt x="10" y="8"/>
                </a:lnTo>
                <a:lnTo>
                  <a:pt x="4" y="18"/>
                </a:lnTo>
                <a:lnTo>
                  <a:pt x="2" y="28"/>
                </a:lnTo>
                <a:lnTo>
                  <a:pt x="0" y="38"/>
                </a:lnTo>
                <a:lnTo>
                  <a:pt x="2" y="50"/>
                </a:lnTo>
                <a:lnTo>
                  <a:pt x="6" y="60"/>
                </a:lnTo>
                <a:lnTo>
                  <a:pt x="12" y="72"/>
                </a:lnTo>
                <a:lnTo>
                  <a:pt x="18" y="80"/>
                </a:lnTo>
                <a:lnTo>
                  <a:pt x="22" y="82"/>
                </a:lnTo>
                <a:lnTo>
                  <a:pt x="24" y="80"/>
                </a:lnTo>
                <a:lnTo>
                  <a:pt x="24" y="78"/>
                </a:lnTo>
                <a:lnTo>
                  <a:pt x="24" y="76"/>
                </a:lnTo>
                <a:lnTo>
                  <a:pt x="16" y="68"/>
                </a:lnTo>
                <a:lnTo>
                  <a:pt x="12" y="58"/>
                </a:lnTo>
                <a:lnTo>
                  <a:pt x="8" y="48"/>
                </a:lnTo>
                <a:lnTo>
                  <a:pt x="8" y="38"/>
                </a:lnTo>
                <a:lnTo>
                  <a:pt x="8" y="30"/>
                </a:lnTo>
                <a:lnTo>
                  <a:pt x="12" y="20"/>
                </a:lnTo>
                <a:lnTo>
                  <a:pt x="16" y="12"/>
                </a:lnTo>
                <a:lnTo>
                  <a:pt x="22" y="6"/>
                </a:lnTo>
                <a:lnTo>
                  <a:pt x="22" y="2"/>
                </a:lnTo>
                <a:lnTo>
                  <a:pt x="22" y="0"/>
                </a:lnTo>
                <a:lnTo>
                  <a:pt x="18" y="0"/>
                </a:lnTo>
                <a:lnTo>
                  <a:pt x="16" y="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31" name="Freeform 53"/>
          <p:cNvSpPr>
            <a:spLocks/>
          </p:cNvSpPr>
          <p:nvPr/>
        </p:nvSpPr>
        <p:spPr bwMode="auto">
          <a:xfrm rot="8896630">
            <a:off x="4038647" y="5743333"/>
            <a:ext cx="15871" cy="49200"/>
          </a:xfrm>
          <a:custGeom>
            <a:avLst/>
            <a:gdLst>
              <a:gd name="T0" fmla="*/ 2147483646 w 22"/>
              <a:gd name="T1" fmla="*/ 0 h 70"/>
              <a:gd name="T2" fmla="*/ 2147483646 w 22"/>
              <a:gd name="T3" fmla="*/ 0 h 70"/>
              <a:gd name="T4" fmla="*/ 2147483646 w 22"/>
              <a:gd name="T5" fmla="*/ 2147483646 h 70"/>
              <a:gd name="T6" fmla="*/ 2147483646 w 22"/>
              <a:gd name="T7" fmla="*/ 2147483646 h 70"/>
              <a:gd name="T8" fmla="*/ 0 w 22"/>
              <a:gd name="T9" fmla="*/ 2147483646 h 70"/>
              <a:gd name="T10" fmla="*/ 0 w 22"/>
              <a:gd name="T11" fmla="*/ 2147483646 h 70"/>
              <a:gd name="T12" fmla="*/ 0 w 22"/>
              <a:gd name="T13" fmla="*/ 2147483646 h 70"/>
              <a:gd name="T14" fmla="*/ 2147483646 w 22"/>
              <a:gd name="T15" fmla="*/ 2147483646 h 70"/>
              <a:gd name="T16" fmla="*/ 2147483646 w 22"/>
              <a:gd name="T17" fmla="*/ 2147483646 h 70"/>
              <a:gd name="T18" fmla="*/ 2147483646 w 22"/>
              <a:gd name="T19" fmla="*/ 2147483646 h 70"/>
              <a:gd name="T20" fmla="*/ 2147483646 w 22"/>
              <a:gd name="T21" fmla="*/ 2147483646 h 70"/>
              <a:gd name="T22" fmla="*/ 2147483646 w 22"/>
              <a:gd name="T23" fmla="*/ 2147483646 h 70"/>
              <a:gd name="T24" fmla="*/ 2147483646 w 22"/>
              <a:gd name="T25" fmla="*/ 2147483646 h 70"/>
              <a:gd name="T26" fmla="*/ 2147483646 w 22"/>
              <a:gd name="T27" fmla="*/ 2147483646 h 70"/>
              <a:gd name="T28" fmla="*/ 2147483646 w 22"/>
              <a:gd name="T29" fmla="*/ 2147483646 h 70"/>
              <a:gd name="T30" fmla="*/ 2147483646 w 22"/>
              <a:gd name="T31" fmla="*/ 2147483646 h 70"/>
              <a:gd name="T32" fmla="*/ 2147483646 w 22"/>
              <a:gd name="T33" fmla="*/ 2147483646 h 70"/>
              <a:gd name="T34" fmla="*/ 2147483646 w 22"/>
              <a:gd name="T35" fmla="*/ 2147483646 h 70"/>
              <a:gd name="T36" fmla="*/ 2147483646 w 22"/>
              <a:gd name="T37" fmla="*/ 2147483646 h 70"/>
              <a:gd name="T38" fmla="*/ 2147483646 w 22"/>
              <a:gd name="T39" fmla="*/ 2147483646 h 70"/>
              <a:gd name="T40" fmla="*/ 2147483646 w 22"/>
              <a:gd name="T41" fmla="*/ 2147483646 h 70"/>
              <a:gd name="T42" fmla="*/ 2147483646 w 22"/>
              <a:gd name="T43" fmla="*/ 2147483646 h 70"/>
              <a:gd name="T44" fmla="*/ 2147483646 w 22"/>
              <a:gd name="T45" fmla="*/ 2147483646 h 70"/>
              <a:gd name="T46" fmla="*/ 2147483646 w 22"/>
              <a:gd name="T47" fmla="*/ 2147483646 h 70"/>
              <a:gd name="T48" fmla="*/ 2147483646 w 22"/>
              <a:gd name="T49" fmla="*/ 2147483646 h 70"/>
              <a:gd name="T50" fmla="*/ 2147483646 w 22"/>
              <a:gd name="T51" fmla="*/ 2147483646 h 70"/>
              <a:gd name="T52" fmla="*/ 2147483646 w 22"/>
              <a:gd name="T53" fmla="*/ 2147483646 h 70"/>
              <a:gd name="T54" fmla="*/ 2147483646 w 22"/>
              <a:gd name="T55" fmla="*/ 2147483646 h 70"/>
              <a:gd name="T56" fmla="*/ 2147483646 w 22"/>
              <a:gd name="T57" fmla="*/ 2147483646 h 70"/>
              <a:gd name="T58" fmla="*/ 2147483646 w 22"/>
              <a:gd name="T59" fmla="*/ 0 h 70"/>
              <a:gd name="T60" fmla="*/ 2147483646 w 22"/>
              <a:gd name="T61" fmla="*/ 0 h 70"/>
              <a:gd name="T62" fmla="*/ 2147483646 w 22"/>
              <a:gd name="T63" fmla="*/ 0 h 70"/>
              <a:gd name="T64" fmla="*/ 2147483646 w 22"/>
              <a:gd name="T65" fmla="*/ 0 h 70"/>
              <a:gd name="T66" fmla="*/ 2147483646 w 22"/>
              <a:gd name="T67" fmla="*/ 0 h 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 h="70">
                <a:moveTo>
                  <a:pt x="14" y="0"/>
                </a:moveTo>
                <a:lnTo>
                  <a:pt x="14" y="0"/>
                </a:lnTo>
                <a:lnTo>
                  <a:pt x="8" y="8"/>
                </a:lnTo>
                <a:lnTo>
                  <a:pt x="4" y="16"/>
                </a:lnTo>
                <a:lnTo>
                  <a:pt x="0" y="24"/>
                </a:lnTo>
                <a:lnTo>
                  <a:pt x="0" y="32"/>
                </a:lnTo>
                <a:lnTo>
                  <a:pt x="2" y="42"/>
                </a:lnTo>
                <a:lnTo>
                  <a:pt x="4" y="52"/>
                </a:lnTo>
                <a:lnTo>
                  <a:pt x="8" y="60"/>
                </a:lnTo>
                <a:lnTo>
                  <a:pt x="16" y="68"/>
                </a:lnTo>
                <a:lnTo>
                  <a:pt x="18" y="70"/>
                </a:lnTo>
                <a:lnTo>
                  <a:pt x="20" y="68"/>
                </a:lnTo>
                <a:lnTo>
                  <a:pt x="22" y="66"/>
                </a:lnTo>
                <a:lnTo>
                  <a:pt x="20" y="64"/>
                </a:lnTo>
                <a:lnTo>
                  <a:pt x="14" y="56"/>
                </a:lnTo>
                <a:lnTo>
                  <a:pt x="10" y="48"/>
                </a:lnTo>
                <a:lnTo>
                  <a:pt x="8" y="40"/>
                </a:lnTo>
                <a:lnTo>
                  <a:pt x="8" y="32"/>
                </a:lnTo>
                <a:lnTo>
                  <a:pt x="8" y="26"/>
                </a:lnTo>
                <a:lnTo>
                  <a:pt x="10" y="18"/>
                </a:lnTo>
                <a:lnTo>
                  <a:pt x="14" y="12"/>
                </a:lnTo>
                <a:lnTo>
                  <a:pt x="18" y="6"/>
                </a:lnTo>
                <a:lnTo>
                  <a:pt x="20" y="4"/>
                </a:lnTo>
                <a:lnTo>
                  <a:pt x="18" y="0"/>
                </a:lnTo>
                <a:lnTo>
                  <a:pt x="16" y="0"/>
                </a:lnTo>
                <a:lnTo>
                  <a:pt x="14" y="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32" name="Freeform 54"/>
          <p:cNvSpPr>
            <a:spLocks/>
          </p:cNvSpPr>
          <p:nvPr/>
        </p:nvSpPr>
        <p:spPr bwMode="auto">
          <a:xfrm rot="8896630">
            <a:off x="4027537" y="5756030"/>
            <a:ext cx="12697" cy="39677"/>
          </a:xfrm>
          <a:custGeom>
            <a:avLst/>
            <a:gdLst>
              <a:gd name="T0" fmla="*/ 2147483646 w 18"/>
              <a:gd name="T1" fmla="*/ 0 h 58"/>
              <a:gd name="T2" fmla="*/ 2147483646 w 18"/>
              <a:gd name="T3" fmla="*/ 0 h 58"/>
              <a:gd name="T4" fmla="*/ 2147483646 w 18"/>
              <a:gd name="T5" fmla="*/ 2147483646 h 58"/>
              <a:gd name="T6" fmla="*/ 2147483646 w 18"/>
              <a:gd name="T7" fmla="*/ 2147483646 h 58"/>
              <a:gd name="T8" fmla="*/ 0 w 18"/>
              <a:gd name="T9" fmla="*/ 2147483646 h 58"/>
              <a:gd name="T10" fmla="*/ 0 w 18"/>
              <a:gd name="T11" fmla="*/ 2147483646 h 58"/>
              <a:gd name="T12" fmla="*/ 0 w 18"/>
              <a:gd name="T13" fmla="*/ 2147483646 h 58"/>
              <a:gd name="T14" fmla="*/ 0 w 18"/>
              <a:gd name="T15" fmla="*/ 2147483646 h 58"/>
              <a:gd name="T16" fmla="*/ 2147483646 w 18"/>
              <a:gd name="T17" fmla="*/ 2147483646 h 58"/>
              <a:gd name="T18" fmla="*/ 2147483646 w 18"/>
              <a:gd name="T19" fmla="*/ 2147483646 h 58"/>
              <a:gd name="T20" fmla="*/ 2147483646 w 18"/>
              <a:gd name="T21" fmla="*/ 2147483646 h 58"/>
              <a:gd name="T22" fmla="*/ 2147483646 w 18"/>
              <a:gd name="T23" fmla="*/ 2147483646 h 58"/>
              <a:gd name="T24" fmla="*/ 2147483646 w 18"/>
              <a:gd name="T25" fmla="*/ 2147483646 h 58"/>
              <a:gd name="T26" fmla="*/ 2147483646 w 18"/>
              <a:gd name="T27" fmla="*/ 2147483646 h 58"/>
              <a:gd name="T28" fmla="*/ 2147483646 w 18"/>
              <a:gd name="T29" fmla="*/ 2147483646 h 58"/>
              <a:gd name="T30" fmla="*/ 2147483646 w 18"/>
              <a:gd name="T31" fmla="*/ 2147483646 h 58"/>
              <a:gd name="T32" fmla="*/ 2147483646 w 18"/>
              <a:gd name="T33" fmla="*/ 2147483646 h 58"/>
              <a:gd name="T34" fmla="*/ 2147483646 w 18"/>
              <a:gd name="T35" fmla="*/ 2147483646 h 58"/>
              <a:gd name="T36" fmla="*/ 2147483646 w 18"/>
              <a:gd name="T37" fmla="*/ 2147483646 h 58"/>
              <a:gd name="T38" fmla="*/ 2147483646 w 18"/>
              <a:gd name="T39" fmla="*/ 2147483646 h 58"/>
              <a:gd name="T40" fmla="*/ 2147483646 w 18"/>
              <a:gd name="T41" fmla="*/ 2147483646 h 58"/>
              <a:gd name="T42" fmla="*/ 2147483646 w 18"/>
              <a:gd name="T43" fmla="*/ 2147483646 h 58"/>
              <a:gd name="T44" fmla="*/ 2147483646 w 18"/>
              <a:gd name="T45" fmla="*/ 2147483646 h 58"/>
              <a:gd name="T46" fmla="*/ 2147483646 w 18"/>
              <a:gd name="T47" fmla="*/ 2147483646 h 58"/>
              <a:gd name="T48" fmla="*/ 2147483646 w 18"/>
              <a:gd name="T49" fmla="*/ 2147483646 h 58"/>
              <a:gd name="T50" fmla="*/ 2147483646 w 18"/>
              <a:gd name="T51" fmla="*/ 2147483646 h 58"/>
              <a:gd name="T52" fmla="*/ 2147483646 w 18"/>
              <a:gd name="T53" fmla="*/ 2147483646 h 58"/>
              <a:gd name="T54" fmla="*/ 2147483646 w 18"/>
              <a:gd name="T55" fmla="*/ 2147483646 h 58"/>
              <a:gd name="T56" fmla="*/ 2147483646 w 18"/>
              <a:gd name="T57" fmla="*/ 0 h 58"/>
              <a:gd name="T58" fmla="*/ 2147483646 w 18"/>
              <a:gd name="T59" fmla="*/ 0 h 58"/>
              <a:gd name="T60" fmla="*/ 2147483646 w 18"/>
              <a:gd name="T61" fmla="*/ 0 h 58"/>
              <a:gd name="T62" fmla="*/ 2147483646 w 18"/>
              <a:gd name="T63" fmla="*/ 0 h 58"/>
              <a:gd name="T64" fmla="*/ 2147483646 w 18"/>
              <a:gd name="T65" fmla="*/ 0 h 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 h="58">
                <a:moveTo>
                  <a:pt x="10" y="0"/>
                </a:moveTo>
                <a:lnTo>
                  <a:pt x="10" y="0"/>
                </a:lnTo>
                <a:lnTo>
                  <a:pt x="6" y="6"/>
                </a:lnTo>
                <a:lnTo>
                  <a:pt x="2" y="14"/>
                </a:lnTo>
                <a:lnTo>
                  <a:pt x="0" y="20"/>
                </a:lnTo>
                <a:lnTo>
                  <a:pt x="0" y="26"/>
                </a:lnTo>
                <a:lnTo>
                  <a:pt x="0" y="34"/>
                </a:lnTo>
                <a:lnTo>
                  <a:pt x="2" y="42"/>
                </a:lnTo>
                <a:lnTo>
                  <a:pt x="6" y="50"/>
                </a:lnTo>
                <a:lnTo>
                  <a:pt x="12" y="56"/>
                </a:lnTo>
                <a:lnTo>
                  <a:pt x="14" y="58"/>
                </a:lnTo>
                <a:lnTo>
                  <a:pt x="16" y="56"/>
                </a:lnTo>
                <a:lnTo>
                  <a:pt x="18" y="54"/>
                </a:lnTo>
                <a:lnTo>
                  <a:pt x="16" y="52"/>
                </a:lnTo>
                <a:lnTo>
                  <a:pt x="12" y="46"/>
                </a:lnTo>
                <a:lnTo>
                  <a:pt x="10" y="40"/>
                </a:lnTo>
                <a:lnTo>
                  <a:pt x="8" y="34"/>
                </a:lnTo>
                <a:lnTo>
                  <a:pt x="6" y="26"/>
                </a:lnTo>
                <a:lnTo>
                  <a:pt x="8" y="16"/>
                </a:lnTo>
                <a:lnTo>
                  <a:pt x="12" y="10"/>
                </a:lnTo>
                <a:lnTo>
                  <a:pt x="16" y="6"/>
                </a:lnTo>
                <a:lnTo>
                  <a:pt x="16" y="4"/>
                </a:lnTo>
                <a:lnTo>
                  <a:pt x="16" y="0"/>
                </a:lnTo>
                <a:lnTo>
                  <a:pt x="12" y="0"/>
                </a:lnTo>
                <a:lnTo>
                  <a:pt x="10" y="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33" name="Freeform 55"/>
          <p:cNvSpPr>
            <a:spLocks/>
          </p:cNvSpPr>
          <p:nvPr/>
        </p:nvSpPr>
        <p:spPr bwMode="auto">
          <a:xfrm rot="8896630">
            <a:off x="4010078" y="5775075"/>
            <a:ext cx="19045" cy="19045"/>
          </a:xfrm>
          <a:custGeom>
            <a:avLst/>
            <a:gdLst>
              <a:gd name="T0" fmla="*/ 2147483646 w 26"/>
              <a:gd name="T1" fmla="*/ 0 h 26"/>
              <a:gd name="T2" fmla="*/ 2147483646 w 26"/>
              <a:gd name="T3" fmla="*/ 0 h 26"/>
              <a:gd name="T4" fmla="*/ 2147483646 w 26"/>
              <a:gd name="T5" fmla="*/ 0 h 26"/>
              <a:gd name="T6" fmla="*/ 2147483646 w 26"/>
              <a:gd name="T7" fmla="*/ 2147483646 h 26"/>
              <a:gd name="T8" fmla="*/ 2147483646 w 26"/>
              <a:gd name="T9" fmla="*/ 2147483646 h 26"/>
              <a:gd name="T10" fmla="*/ 2147483646 w 26"/>
              <a:gd name="T11" fmla="*/ 2147483646 h 26"/>
              <a:gd name="T12" fmla="*/ 2147483646 w 26"/>
              <a:gd name="T13" fmla="*/ 2147483646 h 26"/>
              <a:gd name="T14" fmla="*/ 2147483646 w 26"/>
              <a:gd name="T15" fmla="*/ 2147483646 h 26"/>
              <a:gd name="T16" fmla="*/ 2147483646 w 26"/>
              <a:gd name="T17" fmla="*/ 2147483646 h 26"/>
              <a:gd name="T18" fmla="*/ 2147483646 w 26"/>
              <a:gd name="T19" fmla="*/ 2147483646 h 26"/>
              <a:gd name="T20" fmla="*/ 2147483646 w 26"/>
              <a:gd name="T21" fmla="*/ 2147483646 h 26"/>
              <a:gd name="T22" fmla="*/ 2147483646 w 26"/>
              <a:gd name="T23" fmla="*/ 2147483646 h 26"/>
              <a:gd name="T24" fmla="*/ 2147483646 w 26"/>
              <a:gd name="T25" fmla="*/ 2147483646 h 26"/>
              <a:gd name="T26" fmla="*/ 2147483646 w 26"/>
              <a:gd name="T27" fmla="*/ 2147483646 h 26"/>
              <a:gd name="T28" fmla="*/ 2147483646 w 26"/>
              <a:gd name="T29" fmla="*/ 2147483646 h 26"/>
              <a:gd name="T30" fmla="*/ 0 w 26"/>
              <a:gd name="T31" fmla="*/ 2147483646 h 26"/>
              <a:gd name="T32" fmla="*/ 0 w 26"/>
              <a:gd name="T33" fmla="*/ 2147483646 h 26"/>
              <a:gd name="T34" fmla="*/ 2147483646 w 26"/>
              <a:gd name="T35" fmla="*/ 2147483646 h 26"/>
              <a:gd name="T36" fmla="*/ 2147483646 w 26"/>
              <a:gd name="T37" fmla="*/ 2147483646 h 26"/>
              <a:gd name="T38" fmla="*/ 2147483646 w 26"/>
              <a:gd name="T39" fmla="*/ 0 h 26"/>
              <a:gd name="T40" fmla="*/ 2147483646 w 26"/>
              <a:gd name="T41" fmla="*/ 0 h 26"/>
              <a:gd name="T42" fmla="*/ 2147483646 w 26"/>
              <a:gd name="T43" fmla="*/ 0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6">
                <a:moveTo>
                  <a:pt x="14" y="0"/>
                </a:moveTo>
                <a:lnTo>
                  <a:pt x="14" y="0"/>
                </a:lnTo>
                <a:lnTo>
                  <a:pt x="18" y="0"/>
                </a:lnTo>
                <a:lnTo>
                  <a:pt x="22" y="4"/>
                </a:lnTo>
                <a:lnTo>
                  <a:pt x="24" y="8"/>
                </a:lnTo>
                <a:lnTo>
                  <a:pt x="26" y="12"/>
                </a:lnTo>
                <a:lnTo>
                  <a:pt x="24" y="18"/>
                </a:lnTo>
                <a:lnTo>
                  <a:pt x="22" y="22"/>
                </a:lnTo>
                <a:lnTo>
                  <a:pt x="18" y="24"/>
                </a:lnTo>
                <a:lnTo>
                  <a:pt x="14" y="26"/>
                </a:lnTo>
                <a:lnTo>
                  <a:pt x="8" y="24"/>
                </a:lnTo>
                <a:lnTo>
                  <a:pt x="4" y="22"/>
                </a:lnTo>
                <a:lnTo>
                  <a:pt x="2" y="18"/>
                </a:lnTo>
                <a:lnTo>
                  <a:pt x="0" y="12"/>
                </a:lnTo>
                <a:lnTo>
                  <a:pt x="2" y="8"/>
                </a:lnTo>
                <a:lnTo>
                  <a:pt x="4" y="4"/>
                </a:lnTo>
                <a:lnTo>
                  <a:pt x="8" y="0"/>
                </a:lnTo>
                <a:lnTo>
                  <a:pt x="14" y="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34" name="Freeform 6"/>
          <p:cNvSpPr>
            <a:spLocks noEditPoints="1"/>
          </p:cNvSpPr>
          <p:nvPr/>
        </p:nvSpPr>
        <p:spPr bwMode="auto">
          <a:xfrm>
            <a:off x="3402399" y="5814752"/>
            <a:ext cx="354967" cy="125115"/>
          </a:xfrm>
          <a:custGeom>
            <a:avLst/>
            <a:gdLst/>
            <a:ahLst/>
            <a:cxnLst>
              <a:cxn ang="0">
                <a:pos x="62" y="330"/>
              </a:cxn>
              <a:cxn ang="0">
                <a:pos x="212" y="278"/>
              </a:cxn>
              <a:cxn ang="0">
                <a:pos x="2393" y="128"/>
              </a:cxn>
              <a:cxn ang="0">
                <a:pos x="4510" y="206"/>
              </a:cxn>
              <a:cxn ang="0">
                <a:pos x="7765" y="353"/>
              </a:cxn>
              <a:cxn ang="0">
                <a:pos x="10877" y="240"/>
              </a:cxn>
              <a:cxn ang="0">
                <a:pos x="13961" y="54"/>
              </a:cxn>
              <a:cxn ang="0">
                <a:pos x="16864" y="102"/>
              </a:cxn>
              <a:cxn ang="0">
                <a:pos x="16999" y="197"/>
              </a:cxn>
              <a:cxn ang="0">
                <a:pos x="16963" y="378"/>
              </a:cxn>
              <a:cxn ang="0">
                <a:pos x="16746" y="799"/>
              </a:cxn>
              <a:cxn ang="0">
                <a:pos x="16144" y="2365"/>
              </a:cxn>
              <a:cxn ang="0">
                <a:pos x="15928" y="2534"/>
              </a:cxn>
              <a:cxn ang="0">
                <a:pos x="15168" y="2502"/>
              </a:cxn>
              <a:cxn ang="0">
                <a:pos x="14362" y="2416"/>
              </a:cxn>
              <a:cxn ang="0">
                <a:pos x="14106" y="2326"/>
              </a:cxn>
              <a:cxn ang="0">
                <a:pos x="13964" y="2178"/>
              </a:cxn>
              <a:cxn ang="0">
                <a:pos x="13919" y="2001"/>
              </a:cxn>
              <a:cxn ang="0">
                <a:pos x="12236" y="3551"/>
              </a:cxn>
              <a:cxn ang="0">
                <a:pos x="12157" y="3752"/>
              </a:cxn>
              <a:cxn ang="0">
                <a:pos x="11921" y="3844"/>
              </a:cxn>
              <a:cxn ang="0">
                <a:pos x="11645" y="3844"/>
              </a:cxn>
              <a:cxn ang="0">
                <a:pos x="10774" y="3204"/>
              </a:cxn>
              <a:cxn ang="0">
                <a:pos x="10657" y="2863"/>
              </a:cxn>
              <a:cxn ang="0">
                <a:pos x="10627" y="2313"/>
              </a:cxn>
              <a:cxn ang="0">
                <a:pos x="6840" y="1774"/>
              </a:cxn>
              <a:cxn ang="0">
                <a:pos x="6783" y="3140"/>
              </a:cxn>
              <a:cxn ang="0">
                <a:pos x="6615" y="3402"/>
              </a:cxn>
              <a:cxn ang="0">
                <a:pos x="6098" y="3899"/>
              </a:cxn>
              <a:cxn ang="0">
                <a:pos x="5811" y="3936"/>
              </a:cxn>
              <a:cxn ang="0">
                <a:pos x="5562" y="3846"/>
              </a:cxn>
              <a:cxn ang="0">
                <a:pos x="5461" y="3601"/>
              </a:cxn>
              <a:cxn ang="0">
                <a:pos x="5457" y="2622"/>
              </a:cxn>
              <a:cxn ang="0">
                <a:pos x="3263" y="2085"/>
              </a:cxn>
              <a:cxn ang="0">
                <a:pos x="3115" y="2420"/>
              </a:cxn>
              <a:cxn ang="0">
                <a:pos x="2862" y="2578"/>
              </a:cxn>
              <a:cxn ang="0">
                <a:pos x="1682" y="2738"/>
              </a:cxn>
              <a:cxn ang="0">
                <a:pos x="1208" y="2739"/>
              </a:cxn>
              <a:cxn ang="0">
                <a:pos x="954" y="2606"/>
              </a:cxn>
              <a:cxn ang="0">
                <a:pos x="728" y="2303"/>
              </a:cxn>
              <a:cxn ang="0">
                <a:pos x="504" y="937"/>
              </a:cxn>
              <a:cxn ang="0">
                <a:pos x="320" y="728"/>
              </a:cxn>
              <a:cxn ang="0">
                <a:pos x="0" y="493"/>
              </a:cxn>
              <a:cxn ang="0">
                <a:pos x="15805" y="1979"/>
              </a:cxn>
              <a:cxn ang="0">
                <a:pos x="15716" y="2093"/>
              </a:cxn>
              <a:cxn ang="0">
                <a:pos x="15355" y="2064"/>
              </a:cxn>
              <a:cxn ang="0">
                <a:pos x="14590" y="1994"/>
              </a:cxn>
              <a:cxn ang="0">
                <a:pos x="12376" y="1529"/>
              </a:cxn>
              <a:cxn ang="0">
                <a:pos x="11066" y="2953"/>
              </a:cxn>
              <a:cxn ang="0">
                <a:pos x="11017" y="2709"/>
              </a:cxn>
              <a:cxn ang="0">
                <a:pos x="11018" y="1948"/>
              </a:cxn>
              <a:cxn ang="0">
                <a:pos x="6398" y="3094"/>
              </a:cxn>
              <a:cxn ang="0">
                <a:pos x="6480" y="2792"/>
              </a:cxn>
              <a:cxn ang="0">
                <a:pos x="6479" y="2171"/>
              </a:cxn>
              <a:cxn ang="0">
                <a:pos x="2589" y="2054"/>
              </a:cxn>
              <a:cxn ang="0">
                <a:pos x="2512" y="2140"/>
              </a:cxn>
              <a:cxn ang="0">
                <a:pos x="1684" y="2267"/>
              </a:cxn>
              <a:cxn ang="0">
                <a:pos x="1357" y="2281"/>
              </a:cxn>
              <a:cxn ang="0">
                <a:pos x="1307" y="2205"/>
              </a:cxn>
            </a:cxnLst>
            <a:rect l="0" t="0" r="r" b="b"/>
            <a:pathLst>
              <a:path w="17010" h="3937">
                <a:moveTo>
                  <a:pt x="0" y="493"/>
                </a:moveTo>
                <a:lnTo>
                  <a:pt x="1" y="483"/>
                </a:lnTo>
                <a:lnTo>
                  <a:pt x="5" y="460"/>
                </a:lnTo>
                <a:lnTo>
                  <a:pt x="10" y="444"/>
                </a:lnTo>
                <a:lnTo>
                  <a:pt x="14" y="426"/>
                </a:lnTo>
                <a:lnTo>
                  <a:pt x="20" y="406"/>
                </a:lnTo>
                <a:lnTo>
                  <a:pt x="28" y="386"/>
                </a:lnTo>
                <a:lnTo>
                  <a:pt x="37" y="366"/>
                </a:lnTo>
                <a:lnTo>
                  <a:pt x="48" y="347"/>
                </a:lnTo>
                <a:lnTo>
                  <a:pt x="54" y="338"/>
                </a:lnTo>
                <a:lnTo>
                  <a:pt x="62" y="330"/>
                </a:lnTo>
                <a:lnTo>
                  <a:pt x="68" y="321"/>
                </a:lnTo>
                <a:lnTo>
                  <a:pt x="77" y="313"/>
                </a:lnTo>
                <a:lnTo>
                  <a:pt x="84" y="306"/>
                </a:lnTo>
                <a:lnTo>
                  <a:pt x="94" y="300"/>
                </a:lnTo>
                <a:lnTo>
                  <a:pt x="103" y="294"/>
                </a:lnTo>
                <a:lnTo>
                  <a:pt x="113" y="289"/>
                </a:lnTo>
                <a:lnTo>
                  <a:pt x="123" y="285"/>
                </a:lnTo>
                <a:lnTo>
                  <a:pt x="135" y="282"/>
                </a:lnTo>
                <a:lnTo>
                  <a:pt x="147" y="281"/>
                </a:lnTo>
                <a:lnTo>
                  <a:pt x="159" y="280"/>
                </a:lnTo>
                <a:lnTo>
                  <a:pt x="212" y="278"/>
                </a:lnTo>
                <a:lnTo>
                  <a:pt x="311" y="272"/>
                </a:lnTo>
                <a:lnTo>
                  <a:pt x="453" y="263"/>
                </a:lnTo>
                <a:lnTo>
                  <a:pt x="627" y="252"/>
                </a:lnTo>
                <a:lnTo>
                  <a:pt x="829" y="238"/>
                </a:lnTo>
                <a:lnTo>
                  <a:pt x="1050" y="222"/>
                </a:lnTo>
                <a:lnTo>
                  <a:pt x="1284" y="206"/>
                </a:lnTo>
                <a:lnTo>
                  <a:pt x="1523" y="189"/>
                </a:lnTo>
                <a:lnTo>
                  <a:pt x="1761" y="172"/>
                </a:lnTo>
                <a:lnTo>
                  <a:pt x="1990" y="156"/>
                </a:lnTo>
                <a:lnTo>
                  <a:pt x="2203" y="141"/>
                </a:lnTo>
                <a:lnTo>
                  <a:pt x="2393" y="128"/>
                </a:lnTo>
                <a:lnTo>
                  <a:pt x="2554" y="116"/>
                </a:lnTo>
                <a:lnTo>
                  <a:pt x="2677" y="107"/>
                </a:lnTo>
                <a:lnTo>
                  <a:pt x="2756" y="101"/>
                </a:lnTo>
                <a:lnTo>
                  <a:pt x="2784" y="99"/>
                </a:lnTo>
                <a:lnTo>
                  <a:pt x="2829" y="102"/>
                </a:lnTo>
                <a:lnTo>
                  <a:pt x="2958" y="111"/>
                </a:lnTo>
                <a:lnTo>
                  <a:pt x="3160" y="123"/>
                </a:lnTo>
                <a:lnTo>
                  <a:pt x="3426" y="140"/>
                </a:lnTo>
                <a:lnTo>
                  <a:pt x="3746" y="161"/>
                </a:lnTo>
                <a:lnTo>
                  <a:pt x="4111" y="183"/>
                </a:lnTo>
                <a:lnTo>
                  <a:pt x="4510" y="206"/>
                </a:lnTo>
                <a:lnTo>
                  <a:pt x="4934" y="231"/>
                </a:lnTo>
                <a:lnTo>
                  <a:pt x="5373" y="255"/>
                </a:lnTo>
                <a:lnTo>
                  <a:pt x="5816" y="279"/>
                </a:lnTo>
                <a:lnTo>
                  <a:pt x="6255" y="300"/>
                </a:lnTo>
                <a:lnTo>
                  <a:pt x="6680" y="319"/>
                </a:lnTo>
                <a:lnTo>
                  <a:pt x="6883" y="328"/>
                </a:lnTo>
                <a:lnTo>
                  <a:pt x="7078" y="335"/>
                </a:lnTo>
                <a:lnTo>
                  <a:pt x="7266" y="341"/>
                </a:lnTo>
                <a:lnTo>
                  <a:pt x="7444" y="347"/>
                </a:lnTo>
                <a:lnTo>
                  <a:pt x="7611" y="350"/>
                </a:lnTo>
                <a:lnTo>
                  <a:pt x="7765" y="353"/>
                </a:lnTo>
                <a:lnTo>
                  <a:pt x="7906" y="354"/>
                </a:lnTo>
                <a:lnTo>
                  <a:pt x="8033" y="354"/>
                </a:lnTo>
                <a:lnTo>
                  <a:pt x="8161" y="352"/>
                </a:lnTo>
                <a:lnTo>
                  <a:pt x="8304" y="350"/>
                </a:lnTo>
                <a:lnTo>
                  <a:pt x="8465" y="346"/>
                </a:lnTo>
                <a:lnTo>
                  <a:pt x="8639" y="340"/>
                </a:lnTo>
                <a:lnTo>
                  <a:pt x="9025" y="326"/>
                </a:lnTo>
                <a:lnTo>
                  <a:pt x="9452" y="309"/>
                </a:lnTo>
                <a:lnTo>
                  <a:pt x="9910" y="287"/>
                </a:lnTo>
                <a:lnTo>
                  <a:pt x="10389" y="265"/>
                </a:lnTo>
                <a:lnTo>
                  <a:pt x="10877" y="240"/>
                </a:lnTo>
                <a:lnTo>
                  <a:pt x="11365" y="214"/>
                </a:lnTo>
                <a:lnTo>
                  <a:pt x="11840" y="188"/>
                </a:lnTo>
                <a:lnTo>
                  <a:pt x="12294" y="163"/>
                </a:lnTo>
                <a:lnTo>
                  <a:pt x="12715" y="138"/>
                </a:lnTo>
                <a:lnTo>
                  <a:pt x="13092" y="116"/>
                </a:lnTo>
                <a:lnTo>
                  <a:pt x="13417" y="95"/>
                </a:lnTo>
                <a:lnTo>
                  <a:pt x="13677" y="78"/>
                </a:lnTo>
                <a:lnTo>
                  <a:pt x="13779" y="70"/>
                </a:lnTo>
                <a:lnTo>
                  <a:pt x="13862" y="64"/>
                </a:lnTo>
                <a:lnTo>
                  <a:pt x="13923" y="59"/>
                </a:lnTo>
                <a:lnTo>
                  <a:pt x="13961" y="54"/>
                </a:lnTo>
                <a:lnTo>
                  <a:pt x="14058" y="41"/>
                </a:lnTo>
                <a:lnTo>
                  <a:pt x="14135" y="31"/>
                </a:lnTo>
                <a:lnTo>
                  <a:pt x="14196" y="21"/>
                </a:lnTo>
                <a:lnTo>
                  <a:pt x="14242" y="14"/>
                </a:lnTo>
                <a:lnTo>
                  <a:pt x="14275" y="7"/>
                </a:lnTo>
                <a:lnTo>
                  <a:pt x="14295" y="3"/>
                </a:lnTo>
                <a:lnTo>
                  <a:pt x="14306" y="0"/>
                </a:lnTo>
                <a:lnTo>
                  <a:pt x="14310" y="0"/>
                </a:lnTo>
                <a:lnTo>
                  <a:pt x="16831" y="91"/>
                </a:lnTo>
                <a:lnTo>
                  <a:pt x="16841" y="94"/>
                </a:lnTo>
                <a:lnTo>
                  <a:pt x="16864" y="102"/>
                </a:lnTo>
                <a:lnTo>
                  <a:pt x="16879" y="107"/>
                </a:lnTo>
                <a:lnTo>
                  <a:pt x="16896" y="115"/>
                </a:lnTo>
                <a:lnTo>
                  <a:pt x="16914" y="123"/>
                </a:lnTo>
                <a:lnTo>
                  <a:pt x="16932" y="134"/>
                </a:lnTo>
                <a:lnTo>
                  <a:pt x="16950" y="146"/>
                </a:lnTo>
                <a:lnTo>
                  <a:pt x="16966" y="159"/>
                </a:lnTo>
                <a:lnTo>
                  <a:pt x="16975" y="165"/>
                </a:lnTo>
                <a:lnTo>
                  <a:pt x="16981" y="172"/>
                </a:lnTo>
                <a:lnTo>
                  <a:pt x="16988" y="180"/>
                </a:lnTo>
                <a:lnTo>
                  <a:pt x="16994" y="188"/>
                </a:lnTo>
                <a:lnTo>
                  <a:pt x="16999" y="197"/>
                </a:lnTo>
                <a:lnTo>
                  <a:pt x="17004" y="205"/>
                </a:lnTo>
                <a:lnTo>
                  <a:pt x="17007" y="215"/>
                </a:lnTo>
                <a:lnTo>
                  <a:pt x="17009" y="224"/>
                </a:lnTo>
                <a:lnTo>
                  <a:pt x="17010" y="234"/>
                </a:lnTo>
                <a:lnTo>
                  <a:pt x="17010" y="244"/>
                </a:lnTo>
                <a:lnTo>
                  <a:pt x="17009" y="254"/>
                </a:lnTo>
                <a:lnTo>
                  <a:pt x="17006" y="266"/>
                </a:lnTo>
                <a:lnTo>
                  <a:pt x="16998" y="289"/>
                </a:lnTo>
                <a:lnTo>
                  <a:pt x="16988" y="317"/>
                </a:lnTo>
                <a:lnTo>
                  <a:pt x="16976" y="346"/>
                </a:lnTo>
                <a:lnTo>
                  <a:pt x="16963" y="378"/>
                </a:lnTo>
                <a:lnTo>
                  <a:pt x="16933" y="443"/>
                </a:lnTo>
                <a:lnTo>
                  <a:pt x="16902" y="510"/>
                </a:lnTo>
                <a:lnTo>
                  <a:pt x="16871" y="574"/>
                </a:lnTo>
                <a:lnTo>
                  <a:pt x="16842" y="631"/>
                </a:lnTo>
                <a:lnTo>
                  <a:pt x="16819" y="677"/>
                </a:lnTo>
                <a:lnTo>
                  <a:pt x="16804" y="706"/>
                </a:lnTo>
                <a:lnTo>
                  <a:pt x="16793" y="727"/>
                </a:lnTo>
                <a:lnTo>
                  <a:pt x="16782" y="746"/>
                </a:lnTo>
                <a:lnTo>
                  <a:pt x="16772" y="763"/>
                </a:lnTo>
                <a:lnTo>
                  <a:pt x="16761" y="778"/>
                </a:lnTo>
                <a:lnTo>
                  <a:pt x="16746" y="799"/>
                </a:lnTo>
                <a:lnTo>
                  <a:pt x="16740" y="807"/>
                </a:lnTo>
                <a:lnTo>
                  <a:pt x="16300" y="899"/>
                </a:lnTo>
                <a:lnTo>
                  <a:pt x="16235" y="2164"/>
                </a:lnTo>
                <a:lnTo>
                  <a:pt x="16230" y="2182"/>
                </a:lnTo>
                <a:lnTo>
                  <a:pt x="16215" y="2228"/>
                </a:lnTo>
                <a:lnTo>
                  <a:pt x="16202" y="2257"/>
                </a:lnTo>
                <a:lnTo>
                  <a:pt x="16186" y="2291"/>
                </a:lnTo>
                <a:lnTo>
                  <a:pt x="16178" y="2309"/>
                </a:lnTo>
                <a:lnTo>
                  <a:pt x="16167" y="2328"/>
                </a:lnTo>
                <a:lnTo>
                  <a:pt x="16155" y="2347"/>
                </a:lnTo>
                <a:lnTo>
                  <a:pt x="16144" y="2365"/>
                </a:lnTo>
                <a:lnTo>
                  <a:pt x="16130" y="2384"/>
                </a:lnTo>
                <a:lnTo>
                  <a:pt x="16115" y="2402"/>
                </a:lnTo>
                <a:lnTo>
                  <a:pt x="16099" y="2420"/>
                </a:lnTo>
                <a:lnTo>
                  <a:pt x="16082" y="2438"/>
                </a:lnTo>
                <a:lnTo>
                  <a:pt x="16064" y="2454"/>
                </a:lnTo>
                <a:lnTo>
                  <a:pt x="16045" y="2471"/>
                </a:lnTo>
                <a:lnTo>
                  <a:pt x="16024" y="2486"/>
                </a:lnTo>
                <a:lnTo>
                  <a:pt x="16002" y="2500"/>
                </a:lnTo>
                <a:lnTo>
                  <a:pt x="15979" y="2513"/>
                </a:lnTo>
                <a:lnTo>
                  <a:pt x="15953" y="2523"/>
                </a:lnTo>
                <a:lnTo>
                  <a:pt x="15928" y="2534"/>
                </a:lnTo>
                <a:lnTo>
                  <a:pt x="15900" y="2541"/>
                </a:lnTo>
                <a:lnTo>
                  <a:pt x="15870" y="2548"/>
                </a:lnTo>
                <a:lnTo>
                  <a:pt x="15839" y="2551"/>
                </a:lnTo>
                <a:lnTo>
                  <a:pt x="15808" y="2553"/>
                </a:lnTo>
                <a:lnTo>
                  <a:pt x="15774" y="2553"/>
                </a:lnTo>
                <a:lnTo>
                  <a:pt x="15697" y="2549"/>
                </a:lnTo>
                <a:lnTo>
                  <a:pt x="15607" y="2541"/>
                </a:lnTo>
                <a:lnTo>
                  <a:pt x="15507" y="2534"/>
                </a:lnTo>
                <a:lnTo>
                  <a:pt x="15398" y="2524"/>
                </a:lnTo>
                <a:lnTo>
                  <a:pt x="15285" y="2514"/>
                </a:lnTo>
                <a:lnTo>
                  <a:pt x="15168" y="2502"/>
                </a:lnTo>
                <a:lnTo>
                  <a:pt x="15050" y="2490"/>
                </a:lnTo>
                <a:lnTo>
                  <a:pt x="14934" y="2479"/>
                </a:lnTo>
                <a:lnTo>
                  <a:pt x="14822" y="2467"/>
                </a:lnTo>
                <a:lnTo>
                  <a:pt x="14718" y="2455"/>
                </a:lnTo>
                <a:lnTo>
                  <a:pt x="14622" y="2445"/>
                </a:lnTo>
                <a:lnTo>
                  <a:pt x="14539" y="2436"/>
                </a:lnTo>
                <a:lnTo>
                  <a:pt x="14469" y="2429"/>
                </a:lnTo>
                <a:lnTo>
                  <a:pt x="14417" y="2422"/>
                </a:lnTo>
                <a:lnTo>
                  <a:pt x="14384" y="2418"/>
                </a:lnTo>
                <a:lnTo>
                  <a:pt x="14372" y="2417"/>
                </a:lnTo>
                <a:lnTo>
                  <a:pt x="14362" y="2416"/>
                </a:lnTo>
                <a:lnTo>
                  <a:pt x="14334" y="2409"/>
                </a:lnTo>
                <a:lnTo>
                  <a:pt x="14315" y="2405"/>
                </a:lnTo>
                <a:lnTo>
                  <a:pt x="14293" y="2400"/>
                </a:lnTo>
                <a:lnTo>
                  <a:pt x="14268" y="2393"/>
                </a:lnTo>
                <a:lnTo>
                  <a:pt x="14242" y="2385"/>
                </a:lnTo>
                <a:lnTo>
                  <a:pt x="14215" y="2376"/>
                </a:lnTo>
                <a:lnTo>
                  <a:pt x="14187" y="2366"/>
                </a:lnTo>
                <a:lnTo>
                  <a:pt x="14159" y="2354"/>
                </a:lnTo>
                <a:lnTo>
                  <a:pt x="14132" y="2340"/>
                </a:lnTo>
                <a:lnTo>
                  <a:pt x="14118" y="2334"/>
                </a:lnTo>
                <a:lnTo>
                  <a:pt x="14106" y="2326"/>
                </a:lnTo>
                <a:lnTo>
                  <a:pt x="14093" y="2318"/>
                </a:lnTo>
                <a:lnTo>
                  <a:pt x="14080" y="2309"/>
                </a:lnTo>
                <a:lnTo>
                  <a:pt x="14068" y="2301"/>
                </a:lnTo>
                <a:lnTo>
                  <a:pt x="14058" y="2291"/>
                </a:lnTo>
                <a:lnTo>
                  <a:pt x="14047" y="2283"/>
                </a:lnTo>
                <a:lnTo>
                  <a:pt x="14038" y="2272"/>
                </a:lnTo>
                <a:lnTo>
                  <a:pt x="14019" y="2252"/>
                </a:lnTo>
                <a:lnTo>
                  <a:pt x="14003" y="2233"/>
                </a:lnTo>
                <a:lnTo>
                  <a:pt x="13989" y="2214"/>
                </a:lnTo>
                <a:lnTo>
                  <a:pt x="13976" y="2196"/>
                </a:lnTo>
                <a:lnTo>
                  <a:pt x="13964" y="2178"/>
                </a:lnTo>
                <a:lnTo>
                  <a:pt x="13955" y="2161"/>
                </a:lnTo>
                <a:lnTo>
                  <a:pt x="13945" y="2143"/>
                </a:lnTo>
                <a:lnTo>
                  <a:pt x="13938" y="2126"/>
                </a:lnTo>
                <a:lnTo>
                  <a:pt x="13932" y="2111"/>
                </a:lnTo>
                <a:lnTo>
                  <a:pt x="13927" y="2093"/>
                </a:lnTo>
                <a:lnTo>
                  <a:pt x="13923" y="2079"/>
                </a:lnTo>
                <a:lnTo>
                  <a:pt x="13921" y="2063"/>
                </a:lnTo>
                <a:lnTo>
                  <a:pt x="13918" y="2047"/>
                </a:lnTo>
                <a:lnTo>
                  <a:pt x="13918" y="2032"/>
                </a:lnTo>
                <a:lnTo>
                  <a:pt x="13918" y="2016"/>
                </a:lnTo>
                <a:lnTo>
                  <a:pt x="13919" y="2001"/>
                </a:lnTo>
                <a:lnTo>
                  <a:pt x="13927" y="1946"/>
                </a:lnTo>
                <a:lnTo>
                  <a:pt x="13932" y="1903"/>
                </a:lnTo>
                <a:lnTo>
                  <a:pt x="13937" y="1875"/>
                </a:lnTo>
                <a:lnTo>
                  <a:pt x="13938" y="1865"/>
                </a:lnTo>
                <a:lnTo>
                  <a:pt x="12265" y="1792"/>
                </a:lnTo>
                <a:lnTo>
                  <a:pt x="12247" y="3421"/>
                </a:lnTo>
                <a:lnTo>
                  <a:pt x="12247" y="3435"/>
                </a:lnTo>
                <a:lnTo>
                  <a:pt x="12245" y="3470"/>
                </a:lnTo>
                <a:lnTo>
                  <a:pt x="12243" y="3494"/>
                </a:lnTo>
                <a:lnTo>
                  <a:pt x="12240" y="3521"/>
                </a:lnTo>
                <a:lnTo>
                  <a:pt x="12236" y="3551"/>
                </a:lnTo>
                <a:lnTo>
                  <a:pt x="12230" y="3582"/>
                </a:lnTo>
                <a:lnTo>
                  <a:pt x="12223" y="3614"/>
                </a:lnTo>
                <a:lnTo>
                  <a:pt x="12214" y="3644"/>
                </a:lnTo>
                <a:lnTo>
                  <a:pt x="12209" y="3660"/>
                </a:lnTo>
                <a:lnTo>
                  <a:pt x="12204" y="3675"/>
                </a:lnTo>
                <a:lnTo>
                  <a:pt x="12197" y="3690"/>
                </a:lnTo>
                <a:lnTo>
                  <a:pt x="12190" y="3704"/>
                </a:lnTo>
                <a:lnTo>
                  <a:pt x="12182" y="3717"/>
                </a:lnTo>
                <a:lnTo>
                  <a:pt x="12175" y="3730"/>
                </a:lnTo>
                <a:lnTo>
                  <a:pt x="12165" y="3741"/>
                </a:lnTo>
                <a:lnTo>
                  <a:pt x="12157" y="3752"/>
                </a:lnTo>
                <a:lnTo>
                  <a:pt x="12146" y="3761"/>
                </a:lnTo>
                <a:lnTo>
                  <a:pt x="12136" y="3770"/>
                </a:lnTo>
                <a:lnTo>
                  <a:pt x="12124" y="3777"/>
                </a:lnTo>
                <a:lnTo>
                  <a:pt x="12111" y="3783"/>
                </a:lnTo>
                <a:lnTo>
                  <a:pt x="12086" y="3793"/>
                </a:lnTo>
                <a:lnTo>
                  <a:pt x="12059" y="3803"/>
                </a:lnTo>
                <a:lnTo>
                  <a:pt x="12032" y="3813"/>
                </a:lnTo>
                <a:lnTo>
                  <a:pt x="12005" y="3821"/>
                </a:lnTo>
                <a:lnTo>
                  <a:pt x="11976" y="3830"/>
                </a:lnTo>
                <a:lnTo>
                  <a:pt x="11948" y="3837"/>
                </a:lnTo>
                <a:lnTo>
                  <a:pt x="11921" y="3844"/>
                </a:lnTo>
                <a:lnTo>
                  <a:pt x="11892" y="3850"/>
                </a:lnTo>
                <a:lnTo>
                  <a:pt x="11864" y="3855"/>
                </a:lnTo>
                <a:lnTo>
                  <a:pt x="11837" y="3859"/>
                </a:lnTo>
                <a:lnTo>
                  <a:pt x="11810" y="3861"/>
                </a:lnTo>
                <a:lnTo>
                  <a:pt x="11784" y="3864"/>
                </a:lnTo>
                <a:lnTo>
                  <a:pt x="11758" y="3864"/>
                </a:lnTo>
                <a:lnTo>
                  <a:pt x="11733" y="3863"/>
                </a:lnTo>
                <a:lnTo>
                  <a:pt x="11709" y="3859"/>
                </a:lnTo>
                <a:lnTo>
                  <a:pt x="11687" y="3855"/>
                </a:lnTo>
                <a:lnTo>
                  <a:pt x="11666" y="3850"/>
                </a:lnTo>
                <a:lnTo>
                  <a:pt x="11645" y="3844"/>
                </a:lnTo>
                <a:lnTo>
                  <a:pt x="11627" y="3838"/>
                </a:lnTo>
                <a:lnTo>
                  <a:pt x="11610" y="3832"/>
                </a:lnTo>
                <a:lnTo>
                  <a:pt x="11594" y="3824"/>
                </a:lnTo>
                <a:lnTo>
                  <a:pt x="11581" y="3818"/>
                </a:lnTo>
                <a:lnTo>
                  <a:pt x="11568" y="3811"/>
                </a:lnTo>
                <a:lnTo>
                  <a:pt x="11557" y="3805"/>
                </a:lnTo>
                <a:lnTo>
                  <a:pt x="11538" y="3792"/>
                </a:lnTo>
                <a:lnTo>
                  <a:pt x="11525" y="3783"/>
                </a:lnTo>
                <a:lnTo>
                  <a:pt x="11518" y="3776"/>
                </a:lnTo>
                <a:lnTo>
                  <a:pt x="11515" y="3774"/>
                </a:lnTo>
                <a:lnTo>
                  <a:pt x="10774" y="3204"/>
                </a:lnTo>
                <a:lnTo>
                  <a:pt x="10768" y="3194"/>
                </a:lnTo>
                <a:lnTo>
                  <a:pt x="10755" y="3165"/>
                </a:lnTo>
                <a:lnTo>
                  <a:pt x="10746" y="3144"/>
                </a:lnTo>
                <a:lnTo>
                  <a:pt x="10735" y="3119"/>
                </a:lnTo>
                <a:lnTo>
                  <a:pt x="10724" y="3091"/>
                </a:lnTo>
                <a:lnTo>
                  <a:pt x="10712" y="3059"/>
                </a:lnTo>
                <a:lnTo>
                  <a:pt x="10700" y="3025"/>
                </a:lnTo>
                <a:lnTo>
                  <a:pt x="10689" y="2988"/>
                </a:lnTo>
                <a:lnTo>
                  <a:pt x="10677" y="2948"/>
                </a:lnTo>
                <a:lnTo>
                  <a:pt x="10666" y="2906"/>
                </a:lnTo>
                <a:lnTo>
                  <a:pt x="10657" y="2863"/>
                </a:lnTo>
                <a:lnTo>
                  <a:pt x="10649" y="2818"/>
                </a:lnTo>
                <a:lnTo>
                  <a:pt x="10645" y="2796"/>
                </a:lnTo>
                <a:lnTo>
                  <a:pt x="10642" y="2772"/>
                </a:lnTo>
                <a:lnTo>
                  <a:pt x="10640" y="2749"/>
                </a:lnTo>
                <a:lnTo>
                  <a:pt x="10638" y="2724"/>
                </a:lnTo>
                <a:lnTo>
                  <a:pt x="10634" y="2672"/>
                </a:lnTo>
                <a:lnTo>
                  <a:pt x="10632" y="2612"/>
                </a:lnTo>
                <a:lnTo>
                  <a:pt x="10630" y="2543"/>
                </a:lnTo>
                <a:lnTo>
                  <a:pt x="10629" y="2469"/>
                </a:lnTo>
                <a:lnTo>
                  <a:pt x="10628" y="2392"/>
                </a:lnTo>
                <a:lnTo>
                  <a:pt x="10627" y="2313"/>
                </a:lnTo>
                <a:lnTo>
                  <a:pt x="10627" y="2233"/>
                </a:lnTo>
                <a:lnTo>
                  <a:pt x="10627" y="2155"/>
                </a:lnTo>
                <a:lnTo>
                  <a:pt x="10627" y="2080"/>
                </a:lnTo>
                <a:lnTo>
                  <a:pt x="10627" y="2008"/>
                </a:lnTo>
                <a:lnTo>
                  <a:pt x="10627" y="1945"/>
                </a:lnTo>
                <a:lnTo>
                  <a:pt x="10628" y="1887"/>
                </a:lnTo>
                <a:lnTo>
                  <a:pt x="10628" y="1840"/>
                </a:lnTo>
                <a:lnTo>
                  <a:pt x="10628" y="1805"/>
                </a:lnTo>
                <a:lnTo>
                  <a:pt x="10629" y="1783"/>
                </a:lnTo>
                <a:lnTo>
                  <a:pt x="10629" y="1774"/>
                </a:lnTo>
                <a:lnTo>
                  <a:pt x="6840" y="1774"/>
                </a:lnTo>
                <a:lnTo>
                  <a:pt x="6840" y="2797"/>
                </a:lnTo>
                <a:lnTo>
                  <a:pt x="6840" y="2812"/>
                </a:lnTo>
                <a:lnTo>
                  <a:pt x="6837" y="2851"/>
                </a:lnTo>
                <a:lnTo>
                  <a:pt x="6835" y="2877"/>
                </a:lnTo>
                <a:lnTo>
                  <a:pt x="6832" y="2908"/>
                </a:lnTo>
                <a:lnTo>
                  <a:pt x="6826" y="2943"/>
                </a:lnTo>
                <a:lnTo>
                  <a:pt x="6821" y="2981"/>
                </a:lnTo>
                <a:lnTo>
                  <a:pt x="6814" y="3019"/>
                </a:lnTo>
                <a:lnTo>
                  <a:pt x="6805" y="3059"/>
                </a:lnTo>
                <a:lnTo>
                  <a:pt x="6795" y="3100"/>
                </a:lnTo>
                <a:lnTo>
                  <a:pt x="6783" y="3140"/>
                </a:lnTo>
                <a:lnTo>
                  <a:pt x="6776" y="3160"/>
                </a:lnTo>
                <a:lnTo>
                  <a:pt x="6769" y="3180"/>
                </a:lnTo>
                <a:lnTo>
                  <a:pt x="6761" y="3199"/>
                </a:lnTo>
                <a:lnTo>
                  <a:pt x="6753" y="3218"/>
                </a:lnTo>
                <a:lnTo>
                  <a:pt x="6744" y="3236"/>
                </a:lnTo>
                <a:lnTo>
                  <a:pt x="6735" y="3253"/>
                </a:lnTo>
                <a:lnTo>
                  <a:pt x="6724" y="3270"/>
                </a:lnTo>
                <a:lnTo>
                  <a:pt x="6714" y="3286"/>
                </a:lnTo>
                <a:lnTo>
                  <a:pt x="6688" y="3319"/>
                </a:lnTo>
                <a:lnTo>
                  <a:pt x="6654" y="3358"/>
                </a:lnTo>
                <a:lnTo>
                  <a:pt x="6615" y="3402"/>
                </a:lnTo>
                <a:lnTo>
                  <a:pt x="6571" y="3449"/>
                </a:lnTo>
                <a:lnTo>
                  <a:pt x="6523" y="3499"/>
                </a:lnTo>
                <a:lnTo>
                  <a:pt x="6473" y="3549"/>
                </a:lnTo>
                <a:lnTo>
                  <a:pt x="6422" y="3600"/>
                </a:lnTo>
                <a:lnTo>
                  <a:pt x="6371" y="3650"/>
                </a:lnTo>
                <a:lnTo>
                  <a:pt x="6275" y="3743"/>
                </a:lnTo>
                <a:lnTo>
                  <a:pt x="6194" y="3820"/>
                </a:lnTo>
                <a:lnTo>
                  <a:pt x="6137" y="3872"/>
                </a:lnTo>
                <a:lnTo>
                  <a:pt x="6117" y="3891"/>
                </a:lnTo>
                <a:lnTo>
                  <a:pt x="6112" y="3893"/>
                </a:lnTo>
                <a:lnTo>
                  <a:pt x="6098" y="3899"/>
                </a:lnTo>
                <a:lnTo>
                  <a:pt x="6075" y="3906"/>
                </a:lnTo>
                <a:lnTo>
                  <a:pt x="6045" y="3915"/>
                </a:lnTo>
                <a:lnTo>
                  <a:pt x="6027" y="3919"/>
                </a:lnTo>
                <a:lnTo>
                  <a:pt x="6008" y="3923"/>
                </a:lnTo>
                <a:lnTo>
                  <a:pt x="5986" y="3926"/>
                </a:lnTo>
                <a:lnTo>
                  <a:pt x="5964" y="3930"/>
                </a:lnTo>
                <a:lnTo>
                  <a:pt x="5941" y="3933"/>
                </a:lnTo>
                <a:lnTo>
                  <a:pt x="5916" y="3935"/>
                </a:lnTo>
                <a:lnTo>
                  <a:pt x="5891" y="3937"/>
                </a:lnTo>
                <a:lnTo>
                  <a:pt x="5864" y="3937"/>
                </a:lnTo>
                <a:lnTo>
                  <a:pt x="5811" y="3936"/>
                </a:lnTo>
                <a:lnTo>
                  <a:pt x="5763" y="3933"/>
                </a:lnTo>
                <a:lnTo>
                  <a:pt x="5721" y="3928"/>
                </a:lnTo>
                <a:lnTo>
                  <a:pt x="5683" y="3923"/>
                </a:lnTo>
                <a:lnTo>
                  <a:pt x="5653" y="3919"/>
                </a:lnTo>
                <a:lnTo>
                  <a:pt x="5630" y="3914"/>
                </a:lnTo>
                <a:lnTo>
                  <a:pt x="5615" y="3911"/>
                </a:lnTo>
                <a:lnTo>
                  <a:pt x="5611" y="3909"/>
                </a:lnTo>
                <a:lnTo>
                  <a:pt x="5604" y="3902"/>
                </a:lnTo>
                <a:lnTo>
                  <a:pt x="5587" y="3880"/>
                </a:lnTo>
                <a:lnTo>
                  <a:pt x="5575" y="3865"/>
                </a:lnTo>
                <a:lnTo>
                  <a:pt x="5562" y="3846"/>
                </a:lnTo>
                <a:lnTo>
                  <a:pt x="5548" y="3824"/>
                </a:lnTo>
                <a:lnTo>
                  <a:pt x="5534" y="3800"/>
                </a:lnTo>
                <a:lnTo>
                  <a:pt x="5520" y="3774"/>
                </a:lnTo>
                <a:lnTo>
                  <a:pt x="5506" y="3746"/>
                </a:lnTo>
                <a:lnTo>
                  <a:pt x="5492" y="3716"/>
                </a:lnTo>
                <a:lnTo>
                  <a:pt x="5481" y="3685"/>
                </a:lnTo>
                <a:lnTo>
                  <a:pt x="5476" y="3669"/>
                </a:lnTo>
                <a:lnTo>
                  <a:pt x="5471" y="3652"/>
                </a:lnTo>
                <a:lnTo>
                  <a:pt x="5467" y="3635"/>
                </a:lnTo>
                <a:lnTo>
                  <a:pt x="5463" y="3618"/>
                </a:lnTo>
                <a:lnTo>
                  <a:pt x="5461" y="3601"/>
                </a:lnTo>
                <a:lnTo>
                  <a:pt x="5459" y="3584"/>
                </a:lnTo>
                <a:lnTo>
                  <a:pt x="5457" y="3566"/>
                </a:lnTo>
                <a:lnTo>
                  <a:pt x="5457" y="3548"/>
                </a:lnTo>
                <a:lnTo>
                  <a:pt x="5457" y="3498"/>
                </a:lnTo>
                <a:lnTo>
                  <a:pt x="5457" y="3420"/>
                </a:lnTo>
                <a:lnTo>
                  <a:pt x="5457" y="3320"/>
                </a:lnTo>
                <a:lnTo>
                  <a:pt x="5457" y="3201"/>
                </a:lnTo>
                <a:lnTo>
                  <a:pt x="5457" y="3067"/>
                </a:lnTo>
                <a:lnTo>
                  <a:pt x="5457" y="2923"/>
                </a:lnTo>
                <a:lnTo>
                  <a:pt x="5457" y="2773"/>
                </a:lnTo>
                <a:lnTo>
                  <a:pt x="5457" y="2622"/>
                </a:lnTo>
                <a:lnTo>
                  <a:pt x="5457" y="2472"/>
                </a:lnTo>
                <a:lnTo>
                  <a:pt x="5457" y="2329"/>
                </a:lnTo>
                <a:lnTo>
                  <a:pt x="5457" y="2197"/>
                </a:lnTo>
                <a:lnTo>
                  <a:pt x="5457" y="2079"/>
                </a:lnTo>
                <a:lnTo>
                  <a:pt x="5457" y="1980"/>
                </a:lnTo>
                <a:lnTo>
                  <a:pt x="5457" y="1903"/>
                </a:lnTo>
                <a:lnTo>
                  <a:pt x="5457" y="1855"/>
                </a:lnTo>
                <a:lnTo>
                  <a:pt x="5457" y="1838"/>
                </a:lnTo>
                <a:lnTo>
                  <a:pt x="3278" y="2009"/>
                </a:lnTo>
                <a:lnTo>
                  <a:pt x="3274" y="2031"/>
                </a:lnTo>
                <a:lnTo>
                  <a:pt x="3263" y="2085"/>
                </a:lnTo>
                <a:lnTo>
                  <a:pt x="3252" y="2121"/>
                </a:lnTo>
                <a:lnTo>
                  <a:pt x="3240" y="2163"/>
                </a:lnTo>
                <a:lnTo>
                  <a:pt x="3226" y="2208"/>
                </a:lnTo>
                <a:lnTo>
                  <a:pt x="3206" y="2255"/>
                </a:lnTo>
                <a:lnTo>
                  <a:pt x="3197" y="2280"/>
                </a:lnTo>
                <a:lnTo>
                  <a:pt x="3185" y="2304"/>
                </a:lnTo>
                <a:lnTo>
                  <a:pt x="3173" y="2328"/>
                </a:lnTo>
                <a:lnTo>
                  <a:pt x="3160" y="2352"/>
                </a:lnTo>
                <a:lnTo>
                  <a:pt x="3146" y="2375"/>
                </a:lnTo>
                <a:lnTo>
                  <a:pt x="3131" y="2398"/>
                </a:lnTo>
                <a:lnTo>
                  <a:pt x="3115" y="2420"/>
                </a:lnTo>
                <a:lnTo>
                  <a:pt x="3099" y="2441"/>
                </a:lnTo>
                <a:lnTo>
                  <a:pt x="3081" y="2462"/>
                </a:lnTo>
                <a:lnTo>
                  <a:pt x="3062" y="2481"/>
                </a:lnTo>
                <a:lnTo>
                  <a:pt x="3042" y="2499"/>
                </a:lnTo>
                <a:lnTo>
                  <a:pt x="3021" y="2515"/>
                </a:lnTo>
                <a:lnTo>
                  <a:pt x="2999" y="2530"/>
                </a:lnTo>
                <a:lnTo>
                  <a:pt x="2976" y="2542"/>
                </a:lnTo>
                <a:lnTo>
                  <a:pt x="2951" y="2553"/>
                </a:lnTo>
                <a:lnTo>
                  <a:pt x="2926" y="2562"/>
                </a:lnTo>
                <a:lnTo>
                  <a:pt x="2896" y="2570"/>
                </a:lnTo>
                <a:lnTo>
                  <a:pt x="2862" y="2578"/>
                </a:lnTo>
                <a:lnTo>
                  <a:pt x="2823" y="2586"/>
                </a:lnTo>
                <a:lnTo>
                  <a:pt x="2778" y="2595"/>
                </a:lnTo>
                <a:lnTo>
                  <a:pt x="2679" y="2612"/>
                </a:lnTo>
                <a:lnTo>
                  <a:pt x="2565" y="2629"/>
                </a:lnTo>
                <a:lnTo>
                  <a:pt x="2442" y="2647"/>
                </a:lnTo>
                <a:lnTo>
                  <a:pt x="2313" y="2664"/>
                </a:lnTo>
                <a:lnTo>
                  <a:pt x="2180" y="2681"/>
                </a:lnTo>
                <a:lnTo>
                  <a:pt x="2048" y="2697"/>
                </a:lnTo>
                <a:lnTo>
                  <a:pt x="1918" y="2712"/>
                </a:lnTo>
                <a:lnTo>
                  <a:pt x="1795" y="2725"/>
                </a:lnTo>
                <a:lnTo>
                  <a:pt x="1682" y="2738"/>
                </a:lnTo>
                <a:lnTo>
                  <a:pt x="1582" y="2749"/>
                </a:lnTo>
                <a:lnTo>
                  <a:pt x="1498" y="2757"/>
                </a:lnTo>
                <a:lnTo>
                  <a:pt x="1434" y="2765"/>
                </a:lnTo>
                <a:lnTo>
                  <a:pt x="1394" y="2769"/>
                </a:lnTo>
                <a:lnTo>
                  <a:pt x="1379" y="2770"/>
                </a:lnTo>
                <a:lnTo>
                  <a:pt x="1366" y="2769"/>
                </a:lnTo>
                <a:lnTo>
                  <a:pt x="1330" y="2766"/>
                </a:lnTo>
                <a:lnTo>
                  <a:pt x="1304" y="2762"/>
                </a:lnTo>
                <a:lnTo>
                  <a:pt x="1276" y="2756"/>
                </a:lnTo>
                <a:lnTo>
                  <a:pt x="1243" y="2749"/>
                </a:lnTo>
                <a:lnTo>
                  <a:pt x="1208" y="2739"/>
                </a:lnTo>
                <a:lnTo>
                  <a:pt x="1171" y="2728"/>
                </a:lnTo>
                <a:lnTo>
                  <a:pt x="1131" y="2713"/>
                </a:lnTo>
                <a:lnTo>
                  <a:pt x="1111" y="2704"/>
                </a:lnTo>
                <a:lnTo>
                  <a:pt x="1091" y="2696"/>
                </a:lnTo>
                <a:lnTo>
                  <a:pt x="1072" y="2685"/>
                </a:lnTo>
                <a:lnTo>
                  <a:pt x="1051" y="2674"/>
                </a:lnTo>
                <a:lnTo>
                  <a:pt x="1031" y="2663"/>
                </a:lnTo>
                <a:lnTo>
                  <a:pt x="1011" y="2650"/>
                </a:lnTo>
                <a:lnTo>
                  <a:pt x="992" y="2636"/>
                </a:lnTo>
                <a:lnTo>
                  <a:pt x="973" y="2622"/>
                </a:lnTo>
                <a:lnTo>
                  <a:pt x="954" y="2606"/>
                </a:lnTo>
                <a:lnTo>
                  <a:pt x="936" y="2589"/>
                </a:lnTo>
                <a:lnTo>
                  <a:pt x="917" y="2572"/>
                </a:lnTo>
                <a:lnTo>
                  <a:pt x="900" y="2553"/>
                </a:lnTo>
                <a:lnTo>
                  <a:pt x="868" y="2515"/>
                </a:lnTo>
                <a:lnTo>
                  <a:pt x="839" y="2479"/>
                </a:lnTo>
                <a:lnTo>
                  <a:pt x="813" y="2443"/>
                </a:lnTo>
                <a:lnTo>
                  <a:pt x="791" y="2412"/>
                </a:lnTo>
                <a:lnTo>
                  <a:pt x="772" y="2381"/>
                </a:lnTo>
                <a:lnTo>
                  <a:pt x="755" y="2353"/>
                </a:lnTo>
                <a:lnTo>
                  <a:pt x="740" y="2326"/>
                </a:lnTo>
                <a:lnTo>
                  <a:pt x="728" y="2303"/>
                </a:lnTo>
                <a:lnTo>
                  <a:pt x="719" y="2282"/>
                </a:lnTo>
                <a:lnTo>
                  <a:pt x="710" y="2263"/>
                </a:lnTo>
                <a:lnTo>
                  <a:pt x="704" y="2247"/>
                </a:lnTo>
                <a:lnTo>
                  <a:pt x="700" y="2234"/>
                </a:lnTo>
                <a:lnTo>
                  <a:pt x="693" y="2215"/>
                </a:lnTo>
                <a:lnTo>
                  <a:pt x="692" y="2209"/>
                </a:lnTo>
                <a:lnTo>
                  <a:pt x="689" y="2085"/>
                </a:lnTo>
                <a:lnTo>
                  <a:pt x="830" y="1948"/>
                </a:lnTo>
                <a:lnTo>
                  <a:pt x="768" y="1021"/>
                </a:lnTo>
                <a:lnTo>
                  <a:pt x="511" y="943"/>
                </a:lnTo>
                <a:lnTo>
                  <a:pt x="504" y="937"/>
                </a:lnTo>
                <a:lnTo>
                  <a:pt x="485" y="921"/>
                </a:lnTo>
                <a:lnTo>
                  <a:pt x="458" y="897"/>
                </a:lnTo>
                <a:lnTo>
                  <a:pt x="425" y="866"/>
                </a:lnTo>
                <a:lnTo>
                  <a:pt x="408" y="848"/>
                </a:lnTo>
                <a:lnTo>
                  <a:pt x="391" y="830"/>
                </a:lnTo>
                <a:lnTo>
                  <a:pt x="374" y="810"/>
                </a:lnTo>
                <a:lnTo>
                  <a:pt x="358" y="789"/>
                </a:lnTo>
                <a:lnTo>
                  <a:pt x="344" y="769"/>
                </a:lnTo>
                <a:lnTo>
                  <a:pt x="332" y="749"/>
                </a:lnTo>
                <a:lnTo>
                  <a:pt x="325" y="738"/>
                </a:lnTo>
                <a:lnTo>
                  <a:pt x="320" y="728"/>
                </a:lnTo>
                <a:lnTo>
                  <a:pt x="316" y="717"/>
                </a:lnTo>
                <a:lnTo>
                  <a:pt x="313" y="707"/>
                </a:lnTo>
                <a:lnTo>
                  <a:pt x="301" y="669"/>
                </a:lnTo>
                <a:lnTo>
                  <a:pt x="291" y="636"/>
                </a:lnTo>
                <a:lnTo>
                  <a:pt x="285" y="608"/>
                </a:lnTo>
                <a:lnTo>
                  <a:pt x="281" y="585"/>
                </a:lnTo>
                <a:lnTo>
                  <a:pt x="279" y="567"/>
                </a:lnTo>
                <a:lnTo>
                  <a:pt x="276" y="554"/>
                </a:lnTo>
                <a:lnTo>
                  <a:pt x="276" y="547"/>
                </a:lnTo>
                <a:lnTo>
                  <a:pt x="276" y="545"/>
                </a:lnTo>
                <a:lnTo>
                  <a:pt x="0" y="493"/>
                </a:lnTo>
                <a:close/>
                <a:moveTo>
                  <a:pt x="1208" y="1116"/>
                </a:moveTo>
                <a:lnTo>
                  <a:pt x="1894" y="1205"/>
                </a:lnTo>
                <a:lnTo>
                  <a:pt x="2601" y="1652"/>
                </a:lnTo>
                <a:lnTo>
                  <a:pt x="2595" y="1817"/>
                </a:lnTo>
                <a:lnTo>
                  <a:pt x="1276" y="1914"/>
                </a:lnTo>
                <a:lnTo>
                  <a:pt x="1208" y="1116"/>
                </a:lnTo>
                <a:close/>
                <a:moveTo>
                  <a:pt x="14533" y="1838"/>
                </a:moveTo>
                <a:lnTo>
                  <a:pt x="15819" y="1936"/>
                </a:lnTo>
                <a:lnTo>
                  <a:pt x="15817" y="1945"/>
                </a:lnTo>
                <a:lnTo>
                  <a:pt x="15811" y="1965"/>
                </a:lnTo>
                <a:lnTo>
                  <a:pt x="15805" y="1979"/>
                </a:lnTo>
                <a:lnTo>
                  <a:pt x="15800" y="1995"/>
                </a:lnTo>
                <a:lnTo>
                  <a:pt x="15793" y="2011"/>
                </a:lnTo>
                <a:lnTo>
                  <a:pt x="15783" y="2026"/>
                </a:lnTo>
                <a:lnTo>
                  <a:pt x="15774" y="2042"/>
                </a:lnTo>
                <a:lnTo>
                  <a:pt x="15761" y="2058"/>
                </a:lnTo>
                <a:lnTo>
                  <a:pt x="15754" y="2066"/>
                </a:lnTo>
                <a:lnTo>
                  <a:pt x="15748" y="2072"/>
                </a:lnTo>
                <a:lnTo>
                  <a:pt x="15741" y="2079"/>
                </a:lnTo>
                <a:lnTo>
                  <a:pt x="15733" y="2084"/>
                </a:lnTo>
                <a:lnTo>
                  <a:pt x="15725" y="2089"/>
                </a:lnTo>
                <a:lnTo>
                  <a:pt x="15716" y="2093"/>
                </a:lnTo>
                <a:lnTo>
                  <a:pt x="15708" y="2097"/>
                </a:lnTo>
                <a:lnTo>
                  <a:pt x="15698" y="2099"/>
                </a:lnTo>
                <a:lnTo>
                  <a:pt x="15689" y="2101"/>
                </a:lnTo>
                <a:lnTo>
                  <a:pt x="15678" y="2101"/>
                </a:lnTo>
                <a:lnTo>
                  <a:pt x="15667" y="2101"/>
                </a:lnTo>
                <a:lnTo>
                  <a:pt x="15657" y="2099"/>
                </a:lnTo>
                <a:lnTo>
                  <a:pt x="15624" y="2093"/>
                </a:lnTo>
                <a:lnTo>
                  <a:pt x="15576" y="2087"/>
                </a:lnTo>
                <a:lnTo>
                  <a:pt x="15512" y="2080"/>
                </a:lnTo>
                <a:lnTo>
                  <a:pt x="15438" y="2072"/>
                </a:lnTo>
                <a:lnTo>
                  <a:pt x="15355" y="2064"/>
                </a:lnTo>
                <a:lnTo>
                  <a:pt x="15265" y="2055"/>
                </a:lnTo>
                <a:lnTo>
                  <a:pt x="15172" y="2046"/>
                </a:lnTo>
                <a:lnTo>
                  <a:pt x="15077" y="2037"/>
                </a:lnTo>
                <a:lnTo>
                  <a:pt x="14984" y="2029"/>
                </a:lnTo>
                <a:lnTo>
                  <a:pt x="14895" y="2020"/>
                </a:lnTo>
                <a:lnTo>
                  <a:pt x="14813" y="2013"/>
                </a:lnTo>
                <a:lnTo>
                  <a:pt x="14739" y="2006"/>
                </a:lnTo>
                <a:lnTo>
                  <a:pt x="14678" y="2001"/>
                </a:lnTo>
                <a:lnTo>
                  <a:pt x="14631" y="1997"/>
                </a:lnTo>
                <a:lnTo>
                  <a:pt x="14601" y="1994"/>
                </a:lnTo>
                <a:lnTo>
                  <a:pt x="14590" y="1994"/>
                </a:lnTo>
                <a:lnTo>
                  <a:pt x="14533" y="1838"/>
                </a:lnTo>
                <a:close/>
                <a:moveTo>
                  <a:pt x="14557" y="1651"/>
                </a:moveTo>
                <a:lnTo>
                  <a:pt x="15811" y="1733"/>
                </a:lnTo>
                <a:lnTo>
                  <a:pt x="15860" y="1007"/>
                </a:lnTo>
                <a:lnTo>
                  <a:pt x="15192" y="1081"/>
                </a:lnTo>
                <a:lnTo>
                  <a:pt x="14549" y="1504"/>
                </a:lnTo>
                <a:lnTo>
                  <a:pt x="14557" y="1651"/>
                </a:lnTo>
                <a:close/>
                <a:moveTo>
                  <a:pt x="12376" y="1529"/>
                </a:moveTo>
                <a:lnTo>
                  <a:pt x="13914" y="1627"/>
                </a:lnTo>
                <a:lnTo>
                  <a:pt x="13947" y="1277"/>
                </a:lnTo>
                <a:lnTo>
                  <a:pt x="12376" y="1529"/>
                </a:lnTo>
                <a:close/>
                <a:moveTo>
                  <a:pt x="11017" y="1773"/>
                </a:moveTo>
                <a:lnTo>
                  <a:pt x="11815" y="1773"/>
                </a:lnTo>
                <a:lnTo>
                  <a:pt x="11799" y="3516"/>
                </a:lnTo>
                <a:lnTo>
                  <a:pt x="11147" y="3092"/>
                </a:lnTo>
                <a:lnTo>
                  <a:pt x="11142" y="3085"/>
                </a:lnTo>
                <a:lnTo>
                  <a:pt x="11126" y="3063"/>
                </a:lnTo>
                <a:lnTo>
                  <a:pt x="11115" y="3047"/>
                </a:lnTo>
                <a:lnTo>
                  <a:pt x="11103" y="3027"/>
                </a:lnTo>
                <a:lnTo>
                  <a:pt x="11092" y="3005"/>
                </a:lnTo>
                <a:lnTo>
                  <a:pt x="11079" y="2981"/>
                </a:lnTo>
                <a:lnTo>
                  <a:pt x="11066" y="2953"/>
                </a:lnTo>
                <a:lnTo>
                  <a:pt x="11054" y="2924"/>
                </a:lnTo>
                <a:lnTo>
                  <a:pt x="11044" y="2892"/>
                </a:lnTo>
                <a:lnTo>
                  <a:pt x="11034" y="2859"/>
                </a:lnTo>
                <a:lnTo>
                  <a:pt x="11030" y="2841"/>
                </a:lnTo>
                <a:lnTo>
                  <a:pt x="11026" y="2823"/>
                </a:lnTo>
                <a:lnTo>
                  <a:pt x="11022" y="2805"/>
                </a:lnTo>
                <a:lnTo>
                  <a:pt x="11020" y="2787"/>
                </a:lnTo>
                <a:lnTo>
                  <a:pt x="11018" y="2768"/>
                </a:lnTo>
                <a:lnTo>
                  <a:pt x="11017" y="2749"/>
                </a:lnTo>
                <a:lnTo>
                  <a:pt x="11016" y="2730"/>
                </a:lnTo>
                <a:lnTo>
                  <a:pt x="11017" y="2709"/>
                </a:lnTo>
                <a:lnTo>
                  <a:pt x="11018" y="2665"/>
                </a:lnTo>
                <a:lnTo>
                  <a:pt x="11019" y="2608"/>
                </a:lnTo>
                <a:lnTo>
                  <a:pt x="11019" y="2545"/>
                </a:lnTo>
                <a:lnTo>
                  <a:pt x="11020" y="2474"/>
                </a:lnTo>
                <a:lnTo>
                  <a:pt x="11020" y="2399"/>
                </a:lnTo>
                <a:lnTo>
                  <a:pt x="11020" y="2320"/>
                </a:lnTo>
                <a:lnTo>
                  <a:pt x="11020" y="2241"/>
                </a:lnTo>
                <a:lnTo>
                  <a:pt x="11020" y="2162"/>
                </a:lnTo>
                <a:lnTo>
                  <a:pt x="11019" y="2086"/>
                </a:lnTo>
                <a:lnTo>
                  <a:pt x="11019" y="2014"/>
                </a:lnTo>
                <a:lnTo>
                  <a:pt x="11018" y="1948"/>
                </a:lnTo>
                <a:lnTo>
                  <a:pt x="11018" y="1889"/>
                </a:lnTo>
                <a:lnTo>
                  <a:pt x="11017" y="1841"/>
                </a:lnTo>
                <a:lnTo>
                  <a:pt x="11017" y="1805"/>
                </a:lnTo>
                <a:lnTo>
                  <a:pt x="11017" y="1782"/>
                </a:lnTo>
                <a:lnTo>
                  <a:pt x="11017" y="1773"/>
                </a:lnTo>
                <a:close/>
                <a:moveTo>
                  <a:pt x="6481" y="1773"/>
                </a:moveTo>
                <a:lnTo>
                  <a:pt x="5876" y="1773"/>
                </a:lnTo>
                <a:lnTo>
                  <a:pt x="5888" y="3559"/>
                </a:lnTo>
                <a:lnTo>
                  <a:pt x="6382" y="3125"/>
                </a:lnTo>
                <a:lnTo>
                  <a:pt x="6386" y="3117"/>
                </a:lnTo>
                <a:lnTo>
                  <a:pt x="6398" y="3094"/>
                </a:lnTo>
                <a:lnTo>
                  <a:pt x="6406" y="3077"/>
                </a:lnTo>
                <a:lnTo>
                  <a:pt x="6415" y="3058"/>
                </a:lnTo>
                <a:lnTo>
                  <a:pt x="6424" y="3036"/>
                </a:lnTo>
                <a:lnTo>
                  <a:pt x="6434" y="3010"/>
                </a:lnTo>
                <a:lnTo>
                  <a:pt x="6443" y="2983"/>
                </a:lnTo>
                <a:lnTo>
                  <a:pt x="6452" y="2952"/>
                </a:lnTo>
                <a:lnTo>
                  <a:pt x="6461" y="2920"/>
                </a:lnTo>
                <a:lnTo>
                  <a:pt x="6468" y="2886"/>
                </a:lnTo>
                <a:lnTo>
                  <a:pt x="6473" y="2850"/>
                </a:lnTo>
                <a:lnTo>
                  <a:pt x="6479" y="2812"/>
                </a:lnTo>
                <a:lnTo>
                  <a:pt x="6480" y="2792"/>
                </a:lnTo>
                <a:lnTo>
                  <a:pt x="6481" y="2773"/>
                </a:lnTo>
                <a:lnTo>
                  <a:pt x="6481" y="2753"/>
                </a:lnTo>
                <a:lnTo>
                  <a:pt x="6481" y="2733"/>
                </a:lnTo>
                <a:lnTo>
                  <a:pt x="6480" y="2686"/>
                </a:lnTo>
                <a:lnTo>
                  <a:pt x="6479" y="2630"/>
                </a:lnTo>
                <a:lnTo>
                  <a:pt x="6479" y="2564"/>
                </a:lnTo>
                <a:lnTo>
                  <a:pt x="6478" y="2491"/>
                </a:lnTo>
                <a:lnTo>
                  <a:pt x="6478" y="2414"/>
                </a:lnTo>
                <a:lnTo>
                  <a:pt x="6478" y="2334"/>
                </a:lnTo>
                <a:lnTo>
                  <a:pt x="6478" y="2252"/>
                </a:lnTo>
                <a:lnTo>
                  <a:pt x="6479" y="2171"/>
                </a:lnTo>
                <a:lnTo>
                  <a:pt x="6479" y="2093"/>
                </a:lnTo>
                <a:lnTo>
                  <a:pt x="6479" y="2020"/>
                </a:lnTo>
                <a:lnTo>
                  <a:pt x="6480" y="1952"/>
                </a:lnTo>
                <a:lnTo>
                  <a:pt x="6480" y="1892"/>
                </a:lnTo>
                <a:lnTo>
                  <a:pt x="6480" y="1844"/>
                </a:lnTo>
                <a:lnTo>
                  <a:pt x="6481" y="1805"/>
                </a:lnTo>
                <a:lnTo>
                  <a:pt x="6481" y="1782"/>
                </a:lnTo>
                <a:lnTo>
                  <a:pt x="6481" y="1773"/>
                </a:lnTo>
                <a:close/>
                <a:moveTo>
                  <a:pt x="1303" y="2202"/>
                </a:moveTo>
                <a:lnTo>
                  <a:pt x="2588" y="2051"/>
                </a:lnTo>
                <a:lnTo>
                  <a:pt x="2589" y="2054"/>
                </a:lnTo>
                <a:lnTo>
                  <a:pt x="2588" y="2062"/>
                </a:lnTo>
                <a:lnTo>
                  <a:pt x="2586" y="2072"/>
                </a:lnTo>
                <a:lnTo>
                  <a:pt x="2581" y="2085"/>
                </a:lnTo>
                <a:lnTo>
                  <a:pt x="2577" y="2092"/>
                </a:lnTo>
                <a:lnTo>
                  <a:pt x="2573" y="2100"/>
                </a:lnTo>
                <a:lnTo>
                  <a:pt x="2566" y="2107"/>
                </a:lnTo>
                <a:lnTo>
                  <a:pt x="2559" y="2115"/>
                </a:lnTo>
                <a:lnTo>
                  <a:pt x="2550" y="2122"/>
                </a:lnTo>
                <a:lnTo>
                  <a:pt x="2540" y="2129"/>
                </a:lnTo>
                <a:lnTo>
                  <a:pt x="2527" y="2135"/>
                </a:lnTo>
                <a:lnTo>
                  <a:pt x="2512" y="2140"/>
                </a:lnTo>
                <a:lnTo>
                  <a:pt x="2487" y="2147"/>
                </a:lnTo>
                <a:lnTo>
                  <a:pt x="2443" y="2155"/>
                </a:lnTo>
                <a:lnTo>
                  <a:pt x="2385" y="2165"/>
                </a:lnTo>
                <a:lnTo>
                  <a:pt x="2312" y="2176"/>
                </a:lnTo>
                <a:lnTo>
                  <a:pt x="2230" y="2189"/>
                </a:lnTo>
                <a:lnTo>
                  <a:pt x="2142" y="2202"/>
                </a:lnTo>
                <a:lnTo>
                  <a:pt x="2048" y="2216"/>
                </a:lnTo>
                <a:lnTo>
                  <a:pt x="1953" y="2230"/>
                </a:lnTo>
                <a:lnTo>
                  <a:pt x="1858" y="2243"/>
                </a:lnTo>
                <a:lnTo>
                  <a:pt x="1768" y="2256"/>
                </a:lnTo>
                <a:lnTo>
                  <a:pt x="1684" y="2267"/>
                </a:lnTo>
                <a:lnTo>
                  <a:pt x="1609" y="2278"/>
                </a:lnTo>
                <a:lnTo>
                  <a:pt x="1546" y="2286"/>
                </a:lnTo>
                <a:lnTo>
                  <a:pt x="1497" y="2292"/>
                </a:lnTo>
                <a:lnTo>
                  <a:pt x="1466" y="2297"/>
                </a:lnTo>
                <a:lnTo>
                  <a:pt x="1454" y="2299"/>
                </a:lnTo>
                <a:lnTo>
                  <a:pt x="1437" y="2298"/>
                </a:lnTo>
                <a:lnTo>
                  <a:pt x="1398" y="2293"/>
                </a:lnTo>
                <a:lnTo>
                  <a:pt x="1387" y="2291"/>
                </a:lnTo>
                <a:lnTo>
                  <a:pt x="1377" y="2288"/>
                </a:lnTo>
                <a:lnTo>
                  <a:pt x="1366" y="2285"/>
                </a:lnTo>
                <a:lnTo>
                  <a:pt x="1357" y="2281"/>
                </a:lnTo>
                <a:lnTo>
                  <a:pt x="1348" y="2276"/>
                </a:lnTo>
                <a:lnTo>
                  <a:pt x="1341" y="2271"/>
                </a:lnTo>
                <a:lnTo>
                  <a:pt x="1337" y="2268"/>
                </a:lnTo>
                <a:lnTo>
                  <a:pt x="1335" y="2265"/>
                </a:lnTo>
                <a:lnTo>
                  <a:pt x="1333" y="2261"/>
                </a:lnTo>
                <a:lnTo>
                  <a:pt x="1331" y="2257"/>
                </a:lnTo>
                <a:lnTo>
                  <a:pt x="1326" y="2243"/>
                </a:lnTo>
                <a:lnTo>
                  <a:pt x="1321" y="2232"/>
                </a:lnTo>
                <a:lnTo>
                  <a:pt x="1316" y="2222"/>
                </a:lnTo>
                <a:lnTo>
                  <a:pt x="1312" y="2215"/>
                </a:lnTo>
                <a:lnTo>
                  <a:pt x="1307" y="2205"/>
                </a:lnTo>
                <a:lnTo>
                  <a:pt x="1303" y="2202"/>
                </a:lnTo>
                <a:close/>
              </a:path>
            </a:pathLst>
          </a:custGeom>
          <a:solidFill>
            <a:schemeClr val="bg1"/>
          </a:solidFill>
          <a:ln w="9525">
            <a:solidFill>
              <a:srgbClr val="0070C0"/>
            </a:solidFill>
            <a:round/>
            <a:headEnd/>
            <a:tailEnd/>
          </a:ln>
        </p:spPr>
        <p:txBody>
          <a:bodyPr/>
          <a:lstStyle/>
          <a:p>
            <a:pPr fontAlgn="ctr">
              <a:defRPr/>
            </a:pPr>
            <a:endParaRPr lang="zh-CN" altLang="en-US" sz="2400">
              <a:ea typeface="微软雅黑" panose="020B0503020204020204" pitchFamily="34" charset="-122"/>
              <a:cs typeface="Arial" panose="020B0604020202020204" pitchFamily="34" charset="0"/>
            </a:endParaRPr>
          </a:p>
        </p:txBody>
      </p:sp>
      <p:sp>
        <p:nvSpPr>
          <p:cNvPr id="135" name="Freeform 7"/>
          <p:cNvSpPr>
            <a:spLocks noEditPoints="1"/>
          </p:cNvSpPr>
          <p:nvPr/>
        </p:nvSpPr>
        <p:spPr bwMode="auto">
          <a:xfrm>
            <a:off x="3438334" y="5723923"/>
            <a:ext cx="278423" cy="96173"/>
          </a:xfrm>
          <a:custGeom>
            <a:avLst/>
            <a:gdLst/>
            <a:ahLst/>
            <a:cxnLst>
              <a:cxn ang="0">
                <a:pos x="12983" y="15"/>
              </a:cxn>
              <a:cxn ang="0">
                <a:pos x="13125" y="80"/>
              </a:cxn>
              <a:cxn ang="0">
                <a:pos x="13238" y="187"/>
              </a:cxn>
              <a:cxn ang="0">
                <a:pos x="13309" y="327"/>
              </a:cxn>
              <a:cxn ang="0">
                <a:pos x="13330" y="2696"/>
              </a:cxn>
              <a:cxn ang="0">
                <a:pos x="12299" y="2713"/>
              </a:cxn>
              <a:cxn ang="0">
                <a:pos x="11963" y="2746"/>
              </a:cxn>
              <a:cxn ang="0">
                <a:pos x="10964" y="2808"/>
              </a:cxn>
              <a:cxn ang="0">
                <a:pos x="9474" y="2891"/>
              </a:cxn>
              <a:cxn ang="0">
                <a:pos x="8162" y="2957"/>
              </a:cxn>
              <a:cxn ang="0">
                <a:pos x="7295" y="2994"/>
              </a:cxn>
              <a:cxn ang="0">
                <a:pos x="6428" y="3021"/>
              </a:cxn>
              <a:cxn ang="0">
                <a:pos x="5784" y="3017"/>
              </a:cxn>
              <a:cxn ang="0">
                <a:pos x="5142" y="2996"/>
              </a:cxn>
              <a:cxn ang="0">
                <a:pos x="3825" y="2933"/>
              </a:cxn>
              <a:cxn ang="0">
                <a:pos x="2239" y="2842"/>
              </a:cxn>
              <a:cxn ang="0">
                <a:pos x="1229" y="2779"/>
              </a:cxn>
              <a:cxn ang="0">
                <a:pos x="923" y="2776"/>
              </a:cxn>
              <a:cxn ang="0">
                <a:pos x="463" y="2809"/>
              </a:cxn>
              <a:cxn ang="0">
                <a:pos x="4" y="2842"/>
              </a:cxn>
              <a:cxn ang="0">
                <a:pos x="2" y="417"/>
              </a:cxn>
              <a:cxn ang="0">
                <a:pos x="45" y="263"/>
              </a:cxn>
              <a:cxn ang="0">
                <a:pos x="136" y="136"/>
              </a:cxn>
              <a:cxn ang="0">
                <a:pos x="262" y="46"/>
              </a:cxn>
              <a:cxn ang="0">
                <a:pos x="416" y="2"/>
              </a:cxn>
              <a:cxn ang="0">
                <a:pos x="6288" y="165"/>
              </a:cxn>
              <a:cxn ang="0">
                <a:pos x="6323" y="197"/>
              </a:cxn>
              <a:cxn ang="0">
                <a:pos x="6331" y="246"/>
              </a:cxn>
              <a:cxn ang="0">
                <a:pos x="6306" y="286"/>
              </a:cxn>
              <a:cxn ang="0">
                <a:pos x="6260" y="303"/>
              </a:cxn>
              <a:cxn ang="0">
                <a:pos x="6215" y="286"/>
              </a:cxn>
              <a:cxn ang="0">
                <a:pos x="6190" y="246"/>
              </a:cxn>
              <a:cxn ang="0">
                <a:pos x="6198" y="197"/>
              </a:cxn>
              <a:cxn ang="0">
                <a:pos x="6233" y="165"/>
              </a:cxn>
              <a:cxn ang="0">
                <a:pos x="6679" y="161"/>
              </a:cxn>
              <a:cxn ang="0">
                <a:pos x="6721" y="186"/>
              </a:cxn>
              <a:cxn ang="0">
                <a:pos x="6737" y="231"/>
              </a:cxn>
              <a:cxn ang="0">
                <a:pos x="6721" y="277"/>
              </a:cxn>
              <a:cxn ang="0">
                <a:pos x="6679" y="301"/>
              </a:cxn>
              <a:cxn ang="0">
                <a:pos x="6631" y="295"/>
              </a:cxn>
              <a:cxn ang="0">
                <a:pos x="6600" y="260"/>
              </a:cxn>
              <a:cxn ang="0">
                <a:pos x="6596" y="210"/>
              </a:cxn>
              <a:cxn ang="0">
                <a:pos x="6625" y="172"/>
              </a:cxn>
              <a:cxn ang="0">
                <a:pos x="7069" y="160"/>
              </a:cxn>
              <a:cxn ang="0">
                <a:pos x="7115" y="177"/>
              </a:cxn>
              <a:cxn ang="0">
                <a:pos x="7140" y="217"/>
              </a:cxn>
              <a:cxn ang="0">
                <a:pos x="7132" y="265"/>
              </a:cxn>
              <a:cxn ang="0">
                <a:pos x="7098" y="297"/>
              </a:cxn>
              <a:cxn ang="0">
                <a:pos x="7048" y="300"/>
              </a:cxn>
              <a:cxn ang="0">
                <a:pos x="7011" y="271"/>
              </a:cxn>
              <a:cxn ang="0">
                <a:pos x="6998" y="224"/>
              </a:cxn>
              <a:cxn ang="0">
                <a:pos x="7019" y="181"/>
              </a:cxn>
              <a:cxn ang="0">
                <a:pos x="7062" y="160"/>
              </a:cxn>
              <a:cxn ang="0">
                <a:pos x="589" y="468"/>
              </a:cxn>
              <a:cxn ang="0">
                <a:pos x="8587" y="2531"/>
              </a:cxn>
              <a:cxn ang="0">
                <a:pos x="8898" y="468"/>
              </a:cxn>
            </a:cxnLst>
            <a:rect l="0" t="0" r="r" b="b"/>
            <a:pathLst>
              <a:path w="13330" h="3022">
                <a:moveTo>
                  <a:pt x="463" y="0"/>
                </a:moveTo>
                <a:lnTo>
                  <a:pt x="12867" y="0"/>
                </a:lnTo>
                <a:lnTo>
                  <a:pt x="12891" y="1"/>
                </a:lnTo>
                <a:lnTo>
                  <a:pt x="12914" y="2"/>
                </a:lnTo>
                <a:lnTo>
                  <a:pt x="12937" y="5"/>
                </a:lnTo>
                <a:lnTo>
                  <a:pt x="12960" y="10"/>
                </a:lnTo>
                <a:lnTo>
                  <a:pt x="12983" y="15"/>
                </a:lnTo>
                <a:lnTo>
                  <a:pt x="13004" y="21"/>
                </a:lnTo>
                <a:lnTo>
                  <a:pt x="13026" y="29"/>
                </a:lnTo>
                <a:lnTo>
                  <a:pt x="13046" y="36"/>
                </a:lnTo>
                <a:lnTo>
                  <a:pt x="13068" y="46"/>
                </a:lnTo>
                <a:lnTo>
                  <a:pt x="13088" y="56"/>
                </a:lnTo>
                <a:lnTo>
                  <a:pt x="13107" y="67"/>
                </a:lnTo>
                <a:lnTo>
                  <a:pt x="13125" y="80"/>
                </a:lnTo>
                <a:lnTo>
                  <a:pt x="13144" y="93"/>
                </a:lnTo>
                <a:lnTo>
                  <a:pt x="13161" y="106"/>
                </a:lnTo>
                <a:lnTo>
                  <a:pt x="13178" y="121"/>
                </a:lnTo>
                <a:lnTo>
                  <a:pt x="13194" y="136"/>
                </a:lnTo>
                <a:lnTo>
                  <a:pt x="13210" y="152"/>
                </a:lnTo>
                <a:lnTo>
                  <a:pt x="13224" y="169"/>
                </a:lnTo>
                <a:lnTo>
                  <a:pt x="13238" y="187"/>
                </a:lnTo>
                <a:lnTo>
                  <a:pt x="13250" y="205"/>
                </a:lnTo>
                <a:lnTo>
                  <a:pt x="13263" y="223"/>
                </a:lnTo>
                <a:lnTo>
                  <a:pt x="13274" y="244"/>
                </a:lnTo>
                <a:lnTo>
                  <a:pt x="13284" y="263"/>
                </a:lnTo>
                <a:lnTo>
                  <a:pt x="13294" y="284"/>
                </a:lnTo>
                <a:lnTo>
                  <a:pt x="13303" y="305"/>
                </a:lnTo>
                <a:lnTo>
                  <a:pt x="13309" y="327"/>
                </a:lnTo>
                <a:lnTo>
                  <a:pt x="13315" y="348"/>
                </a:lnTo>
                <a:lnTo>
                  <a:pt x="13321" y="370"/>
                </a:lnTo>
                <a:lnTo>
                  <a:pt x="13325" y="394"/>
                </a:lnTo>
                <a:lnTo>
                  <a:pt x="13328" y="417"/>
                </a:lnTo>
                <a:lnTo>
                  <a:pt x="13330" y="440"/>
                </a:lnTo>
                <a:lnTo>
                  <a:pt x="13330" y="464"/>
                </a:lnTo>
                <a:lnTo>
                  <a:pt x="13330" y="2696"/>
                </a:lnTo>
                <a:lnTo>
                  <a:pt x="12564" y="2668"/>
                </a:lnTo>
                <a:lnTo>
                  <a:pt x="12520" y="2677"/>
                </a:lnTo>
                <a:lnTo>
                  <a:pt x="12475" y="2686"/>
                </a:lnTo>
                <a:lnTo>
                  <a:pt x="12432" y="2693"/>
                </a:lnTo>
                <a:lnTo>
                  <a:pt x="12387" y="2700"/>
                </a:lnTo>
                <a:lnTo>
                  <a:pt x="12344" y="2707"/>
                </a:lnTo>
                <a:lnTo>
                  <a:pt x="12299" y="2713"/>
                </a:lnTo>
                <a:lnTo>
                  <a:pt x="12255" y="2719"/>
                </a:lnTo>
                <a:lnTo>
                  <a:pt x="12211" y="2724"/>
                </a:lnTo>
                <a:lnTo>
                  <a:pt x="12161" y="2730"/>
                </a:lnTo>
                <a:lnTo>
                  <a:pt x="12112" y="2734"/>
                </a:lnTo>
                <a:lnTo>
                  <a:pt x="12062" y="2738"/>
                </a:lnTo>
                <a:lnTo>
                  <a:pt x="12013" y="2741"/>
                </a:lnTo>
                <a:lnTo>
                  <a:pt x="11963" y="2746"/>
                </a:lnTo>
                <a:lnTo>
                  <a:pt x="11913" y="2749"/>
                </a:lnTo>
                <a:lnTo>
                  <a:pt x="11864" y="2752"/>
                </a:lnTo>
                <a:lnTo>
                  <a:pt x="11814" y="2755"/>
                </a:lnTo>
                <a:lnTo>
                  <a:pt x="11602" y="2769"/>
                </a:lnTo>
                <a:lnTo>
                  <a:pt x="11389" y="2783"/>
                </a:lnTo>
                <a:lnTo>
                  <a:pt x="11176" y="2796"/>
                </a:lnTo>
                <a:lnTo>
                  <a:pt x="10964" y="2808"/>
                </a:lnTo>
                <a:lnTo>
                  <a:pt x="10751" y="2821"/>
                </a:lnTo>
                <a:lnTo>
                  <a:pt x="10538" y="2834"/>
                </a:lnTo>
                <a:lnTo>
                  <a:pt x="10326" y="2846"/>
                </a:lnTo>
                <a:lnTo>
                  <a:pt x="10112" y="2857"/>
                </a:lnTo>
                <a:lnTo>
                  <a:pt x="9899" y="2869"/>
                </a:lnTo>
                <a:lnTo>
                  <a:pt x="9687" y="2881"/>
                </a:lnTo>
                <a:lnTo>
                  <a:pt x="9474" y="2891"/>
                </a:lnTo>
                <a:lnTo>
                  <a:pt x="9262" y="2903"/>
                </a:lnTo>
                <a:lnTo>
                  <a:pt x="9049" y="2914"/>
                </a:lnTo>
                <a:lnTo>
                  <a:pt x="8835" y="2924"/>
                </a:lnTo>
                <a:lnTo>
                  <a:pt x="8623" y="2935"/>
                </a:lnTo>
                <a:lnTo>
                  <a:pt x="8410" y="2946"/>
                </a:lnTo>
                <a:lnTo>
                  <a:pt x="8287" y="2951"/>
                </a:lnTo>
                <a:lnTo>
                  <a:pt x="8162" y="2957"/>
                </a:lnTo>
                <a:lnTo>
                  <a:pt x="8039" y="2963"/>
                </a:lnTo>
                <a:lnTo>
                  <a:pt x="7915" y="2968"/>
                </a:lnTo>
                <a:lnTo>
                  <a:pt x="7791" y="2974"/>
                </a:lnTo>
                <a:lnTo>
                  <a:pt x="7667" y="2980"/>
                </a:lnTo>
                <a:lnTo>
                  <a:pt x="7544" y="2985"/>
                </a:lnTo>
                <a:lnTo>
                  <a:pt x="7419" y="2990"/>
                </a:lnTo>
                <a:lnTo>
                  <a:pt x="7295" y="2994"/>
                </a:lnTo>
                <a:lnTo>
                  <a:pt x="7171" y="3000"/>
                </a:lnTo>
                <a:lnTo>
                  <a:pt x="7047" y="3004"/>
                </a:lnTo>
                <a:lnTo>
                  <a:pt x="6924" y="3008"/>
                </a:lnTo>
                <a:lnTo>
                  <a:pt x="6799" y="3012"/>
                </a:lnTo>
                <a:lnTo>
                  <a:pt x="6676" y="3016"/>
                </a:lnTo>
                <a:lnTo>
                  <a:pt x="6552" y="3019"/>
                </a:lnTo>
                <a:lnTo>
                  <a:pt x="6428" y="3021"/>
                </a:lnTo>
                <a:lnTo>
                  <a:pt x="6336" y="3022"/>
                </a:lnTo>
                <a:lnTo>
                  <a:pt x="6244" y="3022"/>
                </a:lnTo>
                <a:lnTo>
                  <a:pt x="6152" y="3022"/>
                </a:lnTo>
                <a:lnTo>
                  <a:pt x="6061" y="3022"/>
                </a:lnTo>
                <a:lnTo>
                  <a:pt x="5968" y="3021"/>
                </a:lnTo>
                <a:lnTo>
                  <a:pt x="5877" y="3019"/>
                </a:lnTo>
                <a:lnTo>
                  <a:pt x="5784" y="3017"/>
                </a:lnTo>
                <a:lnTo>
                  <a:pt x="5693" y="3015"/>
                </a:lnTo>
                <a:lnTo>
                  <a:pt x="5601" y="3012"/>
                </a:lnTo>
                <a:lnTo>
                  <a:pt x="5509" y="3009"/>
                </a:lnTo>
                <a:lnTo>
                  <a:pt x="5417" y="3006"/>
                </a:lnTo>
                <a:lnTo>
                  <a:pt x="5325" y="3003"/>
                </a:lnTo>
                <a:lnTo>
                  <a:pt x="5233" y="2999"/>
                </a:lnTo>
                <a:lnTo>
                  <a:pt x="5142" y="2996"/>
                </a:lnTo>
                <a:lnTo>
                  <a:pt x="5049" y="2991"/>
                </a:lnTo>
                <a:lnTo>
                  <a:pt x="4958" y="2988"/>
                </a:lnTo>
                <a:lnTo>
                  <a:pt x="4732" y="2977"/>
                </a:lnTo>
                <a:lnTo>
                  <a:pt x="4504" y="2967"/>
                </a:lnTo>
                <a:lnTo>
                  <a:pt x="4278" y="2956"/>
                </a:lnTo>
                <a:lnTo>
                  <a:pt x="4051" y="2944"/>
                </a:lnTo>
                <a:lnTo>
                  <a:pt x="3825" y="2933"/>
                </a:lnTo>
                <a:lnTo>
                  <a:pt x="3598" y="2921"/>
                </a:lnTo>
                <a:lnTo>
                  <a:pt x="3372" y="2908"/>
                </a:lnTo>
                <a:lnTo>
                  <a:pt x="3144" y="2896"/>
                </a:lnTo>
                <a:lnTo>
                  <a:pt x="2918" y="2883"/>
                </a:lnTo>
                <a:lnTo>
                  <a:pt x="2691" y="2870"/>
                </a:lnTo>
                <a:lnTo>
                  <a:pt x="2465" y="2856"/>
                </a:lnTo>
                <a:lnTo>
                  <a:pt x="2239" y="2842"/>
                </a:lnTo>
                <a:lnTo>
                  <a:pt x="2012" y="2829"/>
                </a:lnTo>
                <a:lnTo>
                  <a:pt x="1786" y="2815"/>
                </a:lnTo>
                <a:lnTo>
                  <a:pt x="1559" y="2800"/>
                </a:lnTo>
                <a:lnTo>
                  <a:pt x="1333" y="2786"/>
                </a:lnTo>
                <a:lnTo>
                  <a:pt x="1298" y="2784"/>
                </a:lnTo>
                <a:lnTo>
                  <a:pt x="1264" y="2781"/>
                </a:lnTo>
                <a:lnTo>
                  <a:pt x="1229" y="2779"/>
                </a:lnTo>
                <a:lnTo>
                  <a:pt x="1194" y="2776"/>
                </a:lnTo>
                <a:lnTo>
                  <a:pt x="1158" y="2774"/>
                </a:lnTo>
                <a:lnTo>
                  <a:pt x="1124" y="2772"/>
                </a:lnTo>
                <a:lnTo>
                  <a:pt x="1089" y="2770"/>
                </a:lnTo>
                <a:lnTo>
                  <a:pt x="1054" y="2768"/>
                </a:lnTo>
                <a:lnTo>
                  <a:pt x="988" y="2772"/>
                </a:lnTo>
                <a:lnTo>
                  <a:pt x="923" y="2776"/>
                </a:lnTo>
                <a:lnTo>
                  <a:pt x="858" y="2782"/>
                </a:lnTo>
                <a:lnTo>
                  <a:pt x="792" y="2786"/>
                </a:lnTo>
                <a:lnTo>
                  <a:pt x="726" y="2790"/>
                </a:lnTo>
                <a:lnTo>
                  <a:pt x="660" y="2796"/>
                </a:lnTo>
                <a:lnTo>
                  <a:pt x="595" y="2800"/>
                </a:lnTo>
                <a:lnTo>
                  <a:pt x="529" y="2805"/>
                </a:lnTo>
                <a:lnTo>
                  <a:pt x="463" y="2809"/>
                </a:lnTo>
                <a:lnTo>
                  <a:pt x="397" y="2815"/>
                </a:lnTo>
                <a:lnTo>
                  <a:pt x="332" y="2819"/>
                </a:lnTo>
                <a:lnTo>
                  <a:pt x="266" y="2823"/>
                </a:lnTo>
                <a:lnTo>
                  <a:pt x="201" y="2829"/>
                </a:lnTo>
                <a:lnTo>
                  <a:pt x="135" y="2833"/>
                </a:lnTo>
                <a:lnTo>
                  <a:pt x="69" y="2838"/>
                </a:lnTo>
                <a:lnTo>
                  <a:pt x="4" y="2842"/>
                </a:lnTo>
                <a:lnTo>
                  <a:pt x="2" y="2827"/>
                </a:lnTo>
                <a:lnTo>
                  <a:pt x="1" y="2813"/>
                </a:lnTo>
                <a:lnTo>
                  <a:pt x="0" y="2798"/>
                </a:lnTo>
                <a:lnTo>
                  <a:pt x="0" y="2783"/>
                </a:lnTo>
                <a:lnTo>
                  <a:pt x="0" y="464"/>
                </a:lnTo>
                <a:lnTo>
                  <a:pt x="1" y="440"/>
                </a:lnTo>
                <a:lnTo>
                  <a:pt x="2" y="417"/>
                </a:lnTo>
                <a:lnTo>
                  <a:pt x="5" y="394"/>
                </a:lnTo>
                <a:lnTo>
                  <a:pt x="9" y="370"/>
                </a:lnTo>
                <a:lnTo>
                  <a:pt x="15" y="348"/>
                </a:lnTo>
                <a:lnTo>
                  <a:pt x="21" y="327"/>
                </a:lnTo>
                <a:lnTo>
                  <a:pt x="28" y="305"/>
                </a:lnTo>
                <a:lnTo>
                  <a:pt x="36" y="284"/>
                </a:lnTo>
                <a:lnTo>
                  <a:pt x="45" y="263"/>
                </a:lnTo>
                <a:lnTo>
                  <a:pt x="56" y="244"/>
                </a:lnTo>
                <a:lnTo>
                  <a:pt x="67" y="223"/>
                </a:lnTo>
                <a:lnTo>
                  <a:pt x="79" y="205"/>
                </a:lnTo>
                <a:lnTo>
                  <a:pt x="92" y="187"/>
                </a:lnTo>
                <a:lnTo>
                  <a:pt x="106" y="169"/>
                </a:lnTo>
                <a:lnTo>
                  <a:pt x="121" y="152"/>
                </a:lnTo>
                <a:lnTo>
                  <a:pt x="136" y="136"/>
                </a:lnTo>
                <a:lnTo>
                  <a:pt x="152" y="121"/>
                </a:lnTo>
                <a:lnTo>
                  <a:pt x="169" y="106"/>
                </a:lnTo>
                <a:lnTo>
                  <a:pt x="187" y="93"/>
                </a:lnTo>
                <a:lnTo>
                  <a:pt x="205" y="80"/>
                </a:lnTo>
                <a:lnTo>
                  <a:pt x="223" y="67"/>
                </a:lnTo>
                <a:lnTo>
                  <a:pt x="243" y="56"/>
                </a:lnTo>
                <a:lnTo>
                  <a:pt x="262" y="46"/>
                </a:lnTo>
                <a:lnTo>
                  <a:pt x="283" y="36"/>
                </a:lnTo>
                <a:lnTo>
                  <a:pt x="305" y="29"/>
                </a:lnTo>
                <a:lnTo>
                  <a:pt x="326" y="21"/>
                </a:lnTo>
                <a:lnTo>
                  <a:pt x="347" y="15"/>
                </a:lnTo>
                <a:lnTo>
                  <a:pt x="370" y="10"/>
                </a:lnTo>
                <a:lnTo>
                  <a:pt x="393" y="5"/>
                </a:lnTo>
                <a:lnTo>
                  <a:pt x="416" y="2"/>
                </a:lnTo>
                <a:lnTo>
                  <a:pt x="440" y="1"/>
                </a:lnTo>
                <a:lnTo>
                  <a:pt x="463" y="0"/>
                </a:lnTo>
                <a:close/>
                <a:moveTo>
                  <a:pt x="6260" y="160"/>
                </a:moveTo>
                <a:lnTo>
                  <a:pt x="6268" y="160"/>
                </a:lnTo>
                <a:lnTo>
                  <a:pt x="6274" y="161"/>
                </a:lnTo>
                <a:lnTo>
                  <a:pt x="6282" y="163"/>
                </a:lnTo>
                <a:lnTo>
                  <a:pt x="6288" y="165"/>
                </a:lnTo>
                <a:lnTo>
                  <a:pt x="6294" y="168"/>
                </a:lnTo>
                <a:lnTo>
                  <a:pt x="6300" y="172"/>
                </a:lnTo>
                <a:lnTo>
                  <a:pt x="6306" y="177"/>
                </a:lnTo>
                <a:lnTo>
                  <a:pt x="6310" y="181"/>
                </a:lnTo>
                <a:lnTo>
                  <a:pt x="6316" y="186"/>
                </a:lnTo>
                <a:lnTo>
                  <a:pt x="6320" y="191"/>
                </a:lnTo>
                <a:lnTo>
                  <a:pt x="6323" y="197"/>
                </a:lnTo>
                <a:lnTo>
                  <a:pt x="6326" y="203"/>
                </a:lnTo>
                <a:lnTo>
                  <a:pt x="6328" y="210"/>
                </a:lnTo>
                <a:lnTo>
                  <a:pt x="6331" y="217"/>
                </a:lnTo>
                <a:lnTo>
                  <a:pt x="6332" y="224"/>
                </a:lnTo>
                <a:lnTo>
                  <a:pt x="6332" y="231"/>
                </a:lnTo>
                <a:lnTo>
                  <a:pt x="6332" y="238"/>
                </a:lnTo>
                <a:lnTo>
                  <a:pt x="6331" y="246"/>
                </a:lnTo>
                <a:lnTo>
                  <a:pt x="6328" y="252"/>
                </a:lnTo>
                <a:lnTo>
                  <a:pt x="6326" y="260"/>
                </a:lnTo>
                <a:lnTo>
                  <a:pt x="6323" y="265"/>
                </a:lnTo>
                <a:lnTo>
                  <a:pt x="6320" y="271"/>
                </a:lnTo>
                <a:lnTo>
                  <a:pt x="6316" y="277"/>
                </a:lnTo>
                <a:lnTo>
                  <a:pt x="6310" y="282"/>
                </a:lnTo>
                <a:lnTo>
                  <a:pt x="6306" y="286"/>
                </a:lnTo>
                <a:lnTo>
                  <a:pt x="6300" y="290"/>
                </a:lnTo>
                <a:lnTo>
                  <a:pt x="6294" y="295"/>
                </a:lnTo>
                <a:lnTo>
                  <a:pt x="6288" y="297"/>
                </a:lnTo>
                <a:lnTo>
                  <a:pt x="6282" y="300"/>
                </a:lnTo>
                <a:lnTo>
                  <a:pt x="6274" y="301"/>
                </a:lnTo>
                <a:lnTo>
                  <a:pt x="6268" y="302"/>
                </a:lnTo>
                <a:lnTo>
                  <a:pt x="6260" y="303"/>
                </a:lnTo>
                <a:lnTo>
                  <a:pt x="6253" y="302"/>
                </a:lnTo>
                <a:lnTo>
                  <a:pt x="6246" y="301"/>
                </a:lnTo>
                <a:lnTo>
                  <a:pt x="6239" y="300"/>
                </a:lnTo>
                <a:lnTo>
                  <a:pt x="6233" y="297"/>
                </a:lnTo>
                <a:lnTo>
                  <a:pt x="6226" y="295"/>
                </a:lnTo>
                <a:lnTo>
                  <a:pt x="6220" y="290"/>
                </a:lnTo>
                <a:lnTo>
                  <a:pt x="6215" y="286"/>
                </a:lnTo>
                <a:lnTo>
                  <a:pt x="6209" y="282"/>
                </a:lnTo>
                <a:lnTo>
                  <a:pt x="6205" y="277"/>
                </a:lnTo>
                <a:lnTo>
                  <a:pt x="6201" y="271"/>
                </a:lnTo>
                <a:lnTo>
                  <a:pt x="6198" y="265"/>
                </a:lnTo>
                <a:lnTo>
                  <a:pt x="6194" y="260"/>
                </a:lnTo>
                <a:lnTo>
                  <a:pt x="6192" y="252"/>
                </a:lnTo>
                <a:lnTo>
                  <a:pt x="6190" y="246"/>
                </a:lnTo>
                <a:lnTo>
                  <a:pt x="6189" y="238"/>
                </a:lnTo>
                <a:lnTo>
                  <a:pt x="6189" y="231"/>
                </a:lnTo>
                <a:lnTo>
                  <a:pt x="6189" y="224"/>
                </a:lnTo>
                <a:lnTo>
                  <a:pt x="6190" y="217"/>
                </a:lnTo>
                <a:lnTo>
                  <a:pt x="6192" y="210"/>
                </a:lnTo>
                <a:lnTo>
                  <a:pt x="6194" y="203"/>
                </a:lnTo>
                <a:lnTo>
                  <a:pt x="6198" y="197"/>
                </a:lnTo>
                <a:lnTo>
                  <a:pt x="6201" y="191"/>
                </a:lnTo>
                <a:lnTo>
                  <a:pt x="6205" y="186"/>
                </a:lnTo>
                <a:lnTo>
                  <a:pt x="6209" y="181"/>
                </a:lnTo>
                <a:lnTo>
                  <a:pt x="6215" y="177"/>
                </a:lnTo>
                <a:lnTo>
                  <a:pt x="6220" y="172"/>
                </a:lnTo>
                <a:lnTo>
                  <a:pt x="6226" y="168"/>
                </a:lnTo>
                <a:lnTo>
                  <a:pt x="6233" y="165"/>
                </a:lnTo>
                <a:lnTo>
                  <a:pt x="6239" y="163"/>
                </a:lnTo>
                <a:lnTo>
                  <a:pt x="6246" y="161"/>
                </a:lnTo>
                <a:lnTo>
                  <a:pt x="6253" y="160"/>
                </a:lnTo>
                <a:lnTo>
                  <a:pt x="6260" y="160"/>
                </a:lnTo>
                <a:close/>
                <a:moveTo>
                  <a:pt x="6665" y="160"/>
                </a:moveTo>
                <a:lnTo>
                  <a:pt x="6672" y="160"/>
                </a:lnTo>
                <a:lnTo>
                  <a:pt x="6679" y="161"/>
                </a:lnTo>
                <a:lnTo>
                  <a:pt x="6687" y="163"/>
                </a:lnTo>
                <a:lnTo>
                  <a:pt x="6693" y="165"/>
                </a:lnTo>
                <a:lnTo>
                  <a:pt x="6699" y="168"/>
                </a:lnTo>
                <a:lnTo>
                  <a:pt x="6705" y="172"/>
                </a:lnTo>
                <a:lnTo>
                  <a:pt x="6710" y="177"/>
                </a:lnTo>
                <a:lnTo>
                  <a:pt x="6715" y="181"/>
                </a:lnTo>
                <a:lnTo>
                  <a:pt x="6721" y="186"/>
                </a:lnTo>
                <a:lnTo>
                  <a:pt x="6724" y="191"/>
                </a:lnTo>
                <a:lnTo>
                  <a:pt x="6728" y="197"/>
                </a:lnTo>
                <a:lnTo>
                  <a:pt x="6731" y="203"/>
                </a:lnTo>
                <a:lnTo>
                  <a:pt x="6733" y="210"/>
                </a:lnTo>
                <a:lnTo>
                  <a:pt x="6736" y="217"/>
                </a:lnTo>
                <a:lnTo>
                  <a:pt x="6737" y="224"/>
                </a:lnTo>
                <a:lnTo>
                  <a:pt x="6737" y="231"/>
                </a:lnTo>
                <a:lnTo>
                  <a:pt x="6737" y="238"/>
                </a:lnTo>
                <a:lnTo>
                  <a:pt x="6736" y="246"/>
                </a:lnTo>
                <a:lnTo>
                  <a:pt x="6733" y="252"/>
                </a:lnTo>
                <a:lnTo>
                  <a:pt x="6731" y="260"/>
                </a:lnTo>
                <a:lnTo>
                  <a:pt x="6728" y="265"/>
                </a:lnTo>
                <a:lnTo>
                  <a:pt x="6724" y="271"/>
                </a:lnTo>
                <a:lnTo>
                  <a:pt x="6721" y="277"/>
                </a:lnTo>
                <a:lnTo>
                  <a:pt x="6715" y="282"/>
                </a:lnTo>
                <a:lnTo>
                  <a:pt x="6710" y="286"/>
                </a:lnTo>
                <a:lnTo>
                  <a:pt x="6705" y="290"/>
                </a:lnTo>
                <a:lnTo>
                  <a:pt x="6699" y="295"/>
                </a:lnTo>
                <a:lnTo>
                  <a:pt x="6693" y="297"/>
                </a:lnTo>
                <a:lnTo>
                  <a:pt x="6687" y="300"/>
                </a:lnTo>
                <a:lnTo>
                  <a:pt x="6679" y="301"/>
                </a:lnTo>
                <a:lnTo>
                  <a:pt x="6672" y="302"/>
                </a:lnTo>
                <a:lnTo>
                  <a:pt x="6665" y="303"/>
                </a:lnTo>
                <a:lnTo>
                  <a:pt x="6658" y="302"/>
                </a:lnTo>
                <a:lnTo>
                  <a:pt x="6651" y="301"/>
                </a:lnTo>
                <a:lnTo>
                  <a:pt x="6644" y="300"/>
                </a:lnTo>
                <a:lnTo>
                  <a:pt x="6637" y="297"/>
                </a:lnTo>
                <a:lnTo>
                  <a:pt x="6631" y="295"/>
                </a:lnTo>
                <a:lnTo>
                  <a:pt x="6625" y="290"/>
                </a:lnTo>
                <a:lnTo>
                  <a:pt x="6620" y="286"/>
                </a:lnTo>
                <a:lnTo>
                  <a:pt x="6614" y="282"/>
                </a:lnTo>
                <a:lnTo>
                  <a:pt x="6610" y="277"/>
                </a:lnTo>
                <a:lnTo>
                  <a:pt x="6606" y="271"/>
                </a:lnTo>
                <a:lnTo>
                  <a:pt x="6602" y="265"/>
                </a:lnTo>
                <a:lnTo>
                  <a:pt x="6600" y="260"/>
                </a:lnTo>
                <a:lnTo>
                  <a:pt x="6596" y="252"/>
                </a:lnTo>
                <a:lnTo>
                  <a:pt x="6595" y="246"/>
                </a:lnTo>
                <a:lnTo>
                  <a:pt x="6594" y="238"/>
                </a:lnTo>
                <a:lnTo>
                  <a:pt x="6593" y="231"/>
                </a:lnTo>
                <a:lnTo>
                  <a:pt x="6594" y="224"/>
                </a:lnTo>
                <a:lnTo>
                  <a:pt x="6595" y="217"/>
                </a:lnTo>
                <a:lnTo>
                  <a:pt x="6596" y="210"/>
                </a:lnTo>
                <a:lnTo>
                  <a:pt x="6600" y="203"/>
                </a:lnTo>
                <a:lnTo>
                  <a:pt x="6602" y="197"/>
                </a:lnTo>
                <a:lnTo>
                  <a:pt x="6606" y="191"/>
                </a:lnTo>
                <a:lnTo>
                  <a:pt x="6610" y="186"/>
                </a:lnTo>
                <a:lnTo>
                  <a:pt x="6614" y="181"/>
                </a:lnTo>
                <a:lnTo>
                  <a:pt x="6620" y="177"/>
                </a:lnTo>
                <a:lnTo>
                  <a:pt x="6625" y="172"/>
                </a:lnTo>
                <a:lnTo>
                  <a:pt x="6631" y="168"/>
                </a:lnTo>
                <a:lnTo>
                  <a:pt x="6637" y="165"/>
                </a:lnTo>
                <a:lnTo>
                  <a:pt x="6644" y="163"/>
                </a:lnTo>
                <a:lnTo>
                  <a:pt x="6651" y="161"/>
                </a:lnTo>
                <a:lnTo>
                  <a:pt x="6658" y="160"/>
                </a:lnTo>
                <a:lnTo>
                  <a:pt x="6665" y="160"/>
                </a:lnTo>
                <a:close/>
                <a:moveTo>
                  <a:pt x="7069" y="160"/>
                </a:moveTo>
                <a:lnTo>
                  <a:pt x="7077" y="160"/>
                </a:lnTo>
                <a:lnTo>
                  <a:pt x="7084" y="161"/>
                </a:lnTo>
                <a:lnTo>
                  <a:pt x="7091" y="163"/>
                </a:lnTo>
                <a:lnTo>
                  <a:pt x="7098" y="165"/>
                </a:lnTo>
                <a:lnTo>
                  <a:pt x="7103" y="168"/>
                </a:lnTo>
                <a:lnTo>
                  <a:pt x="7110" y="172"/>
                </a:lnTo>
                <a:lnTo>
                  <a:pt x="7115" y="177"/>
                </a:lnTo>
                <a:lnTo>
                  <a:pt x="7120" y="181"/>
                </a:lnTo>
                <a:lnTo>
                  <a:pt x="7125" y="186"/>
                </a:lnTo>
                <a:lnTo>
                  <a:pt x="7129" y="191"/>
                </a:lnTo>
                <a:lnTo>
                  <a:pt x="7132" y="197"/>
                </a:lnTo>
                <a:lnTo>
                  <a:pt x="7135" y="203"/>
                </a:lnTo>
                <a:lnTo>
                  <a:pt x="7139" y="210"/>
                </a:lnTo>
                <a:lnTo>
                  <a:pt x="7140" y="217"/>
                </a:lnTo>
                <a:lnTo>
                  <a:pt x="7141" y="224"/>
                </a:lnTo>
                <a:lnTo>
                  <a:pt x="7142" y="231"/>
                </a:lnTo>
                <a:lnTo>
                  <a:pt x="7141" y="238"/>
                </a:lnTo>
                <a:lnTo>
                  <a:pt x="7140" y="246"/>
                </a:lnTo>
                <a:lnTo>
                  <a:pt x="7139" y="252"/>
                </a:lnTo>
                <a:lnTo>
                  <a:pt x="7135" y="260"/>
                </a:lnTo>
                <a:lnTo>
                  <a:pt x="7132" y="265"/>
                </a:lnTo>
                <a:lnTo>
                  <a:pt x="7129" y="271"/>
                </a:lnTo>
                <a:lnTo>
                  <a:pt x="7125" y="277"/>
                </a:lnTo>
                <a:lnTo>
                  <a:pt x="7120" y="282"/>
                </a:lnTo>
                <a:lnTo>
                  <a:pt x="7115" y="286"/>
                </a:lnTo>
                <a:lnTo>
                  <a:pt x="7110" y="290"/>
                </a:lnTo>
                <a:lnTo>
                  <a:pt x="7103" y="295"/>
                </a:lnTo>
                <a:lnTo>
                  <a:pt x="7098" y="297"/>
                </a:lnTo>
                <a:lnTo>
                  <a:pt x="7091" y="300"/>
                </a:lnTo>
                <a:lnTo>
                  <a:pt x="7084" y="301"/>
                </a:lnTo>
                <a:lnTo>
                  <a:pt x="7077" y="302"/>
                </a:lnTo>
                <a:lnTo>
                  <a:pt x="7069" y="303"/>
                </a:lnTo>
                <a:lnTo>
                  <a:pt x="7062" y="302"/>
                </a:lnTo>
                <a:lnTo>
                  <a:pt x="7056" y="301"/>
                </a:lnTo>
                <a:lnTo>
                  <a:pt x="7048" y="300"/>
                </a:lnTo>
                <a:lnTo>
                  <a:pt x="7042" y="297"/>
                </a:lnTo>
                <a:lnTo>
                  <a:pt x="7035" y="295"/>
                </a:lnTo>
                <a:lnTo>
                  <a:pt x="7030" y="290"/>
                </a:lnTo>
                <a:lnTo>
                  <a:pt x="7025" y="286"/>
                </a:lnTo>
                <a:lnTo>
                  <a:pt x="7019" y="282"/>
                </a:lnTo>
                <a:lnTo>
                  <a:pt x="7014" y="277"/>
                </a:lnTo>
                <a:lnTo>
                  <a:pt x="7011" y="271"/>
                </a:lnTo>
                <a:lnTo>
                  <a:pt x="7007" y="265"/>
                </a:lnTo>
                <a:lnTo>
                  <a:pt x="7004" y="260"/>
                </a:lnTo>
                <a:lnTo>
                  <a:pt x="7001" y="252"/>
                </a:lnTo>
                <a:lnTo>
                  <a:pt x="6999" y="246"/>
                </a:lnTo>
                <a:lnTo>
                  <a:pt x="6998" y="238"/>
                </a:lnTo>
                <a:lnTo>
                  <a:pt x="6998" y="231"/>
                </a:lnTo>
                <a:lnTo>
                  <a:pt x="6998" y="224"/>
                </a:lnTo>
                <a:lnTo>
                  <a:pt x="6999" y="217"/>
                </a:lnTo>
                <a:lnTo>
                  <a:pt x="7001" y="210"/>
                </a:lnTo>
                <a:lnTo>
                  <a:pt x="7004" y="203"/>
                </a:lnTo>
                <a:lnTo>
                  <a:pt x="7007" y="197"/>
                </a:lnTo>
                <a:lnTo>
                  <a:pt x="7011" y="191"/>
                </a:lnTo>
                <a:lnTo>
                  <a:pt x="7014" y="186"/>
                </a:lnTo>
                <a:lnTo>
                  <a:pt x="7019" y="181"/>
                </a:lnTo>
                <a:lnTo>
                  <a:pt x="7025" y="177"/>
                </a:lnTo>
                <a:lnTo>
                  <a:pt x="7030" y="172"/>
                </a:lnTo>
                <a:lnTo>
                  <a:pt x="7035" y="168"/>
                </a:lnTo>
                <a:lnTo>
                  <a:pt x="7042" y="165"/>
                </a:lnTo>
                <a:lnTo>
                  <a:pt x="7048" y="163"/>
                </a:lnTo>
                <a:lnTo>
                  <a:pt x="7056" y="161"/>
                </a:lnTo>
                <a:lnTo>
                  <a:pt x="7062" y="160"/>
                </a:lnTo>
                <a:lnTo>
                  <a:pt x="7069" y="160"/>
                </a:lnTo>
                <a:close/>
                <a:moveTo>
                  <a:pt x="6044" y="78"/>
                </a:moveTo>
                <a:lnTo>
                  <a:pt x="7286" y="78"/>
                </a:lnTo>
                <a:lnTo>
                  <a:pt x="7286" y="385"/>
                </a:lnTo>
                <a:lnTo>
                  <a:pt x="6044" y="385"/>
                </a:lnTo>
                <a:lnTo>
                  <a:pt x="6044" y="78"/>
                </a:lnTo>
                <a:close/>
                <a:moveTo>
                  <a:pt x="589" y="468"/>
                </a:moveTo>
                <a:lnTo>
                  <a:pt x="4432" y="468"/>
                </a:lnTo>
                <a:lnTo>
                  <a:pt x="4432" y="2531"/>
                </a:lnTo>
                <a:lnTo>
                  <a:pt x="589" y="2531"/>
                </a:lnTo>
                <a:lnTo>
                  <a:pt x="589" y="468"/>
                </a:lnTo>
                <a:close/>
                <a:moveTo>
                  <a:pt x="4743" y="468"/>
                </a:moveTo>
                <a:lnTo>
                  <a:pt x="8587" y="468"/>
                </a:lnTo>
                <a:lnTo>
                  <a:pt x="8587" y="2531"/>
                </a:lnTo>
                <a:lnTo>
                  <a:pt x="4743" y="2531"/>
                </a:lnTo>
                <a:lnTo>
                  <a:pt x="4743" y="468"/>
                </a:lnTo>
                <a:close/>
                <a:moveTo>
                  <a:pt x="8898" y="468"/>
                </a:moveTo>
                <a:lnTo>
                  <a:pt x="12741" y="468"/>
                </a:lnTo>
                <a:lnTo>
                  <a:pt x="12741" y="2531"/>
                </a:lnTo>
                <a:lnTo>
                  <a:pt x="8898" y="2531"/>
                </a:lnTo>
                <a:lnTo>
                  <a:pt x="8898" y="468"/>
                </a:lnTo>
                <a:close/>
              </a:path>
            </a:pathLst>
          </a:custGeom>
          <a:solidFill>
            <a:schemeClr val="bg1"/>
          </a:solidFill>
          <a:ln w="9525">
            <a:solidFill>
              <a:srgbClr val="0070C0"/>
            </a:solidFill>
            <a:round/>
            <a:headEnd/>
            <a:tailEnd/>
          </a:ln>
        </p:spPr>
        <p:txBody>
          <a:bodyPr/>
          <a:lstStyle/>
          <a:p>
            <a:pPr fontAlgn="ctr">
              <a:defRPr/>
            </a:pPr>
            <a:endParaRPr lang="zh-CN" altLang="en-US" sz="2400">
              <a:ea typeface="微软雅黑" panose="020B0503020204020204" pitchFamily="34" charset="-122"/>
              <a:cs typeface="Arial" panose="020B0604020202020204" pitchFamily="34" charset="0"/>
            </a:endParaRPr>
          </a:p>
        </p:txBody>
      </p:sp>
      <p:sp>
        <p:nvSpPr>
          <p:cNvPr id="136" name="Freeform 25"/>
          <p:cNvSpPr>
            <a:spLocks/>
          </p:cNvSpPr>
          <p:nvPr/>
        </p:nvSpPr>
        <p:spPr bwMode="auto">
          <a:xfrm>
            <a:off x="3481579" y="5751269"/>
            <a:ext cx="20632" cy="20632"/>
          </a:xfrm>
          <a:custGeom>
            <a:avLst/>
            <a:gdLst>
              <a:gd name="T0" fmla="*/ 10334566 w 2131"/>
              <a:gd name="T1" fmla="*/ 18611499 h 2134"/>
              <a:gd name="T2" fmla="*/ 11706893 w 2131"/>
              <a:gd name="T3" fmla="*/ 18366388 h 2134"/>
              <a:gd name="T4" fmla="*/ 13008418 w 2131"/>
              <a:gd name="T5" fmla="*/ 17929549 h 2134"/>
              <a:gd name="T6" fmla="*/ 14221789 w 2131"/>
              <a:gd name="T7" fmla="*/ 17308205 h 2134"/>
              <a:gd name="T8" fmla="*/ 15321593 w 2131"/>
              <a:gd name="T9" fmla="*/ 16521427 h 2134"/>
              <a:gd name="T10" fmla="*/ 16297971 w 2131"/>
              <a:gd name="T11" fmla="*/ 15594454 h 2134"/>
              <a:gd name="T12" fmla="*/ 17133484 w 2131"/>
              <a:gd name="T13" fmla="*/ 14535343 h 2134"/>
              <a:gd name="T14" fmla="*/ 17819231 w 2131"/>
              <a:gd name="T15" fmla="*/ 13372321 h 2134"/>
              <a:gd name="T16" fmla="*/ 18320504 w 2131"/>
              <a:gd name="T17" fmla="*/ 12095313 h 2134"/>
              <a:gd name="T18" fmla="*/ 18637496 w 2131"/>
              <a:gd name="T19" fmla="*/ 10748715 h 2134"/>
              <a:gd name="T20" fmla="*/ 18742909 w 2131"/>
              <a:gd name="T21" fmla="*/ 9323379 h 2134"/>
              <a:gd name="T22" fmla="*/ 18637496 w 2131"/>
              <a:gd name="T23" fmla="*/ 7915247 h 2134"/>
              <a:gd name="T24" fmla="*/ 18320504 w 2131"/>
              <a:gd name="T25" fmla="*/ 6559587 h 2134"/>
              <a:gd name="T26" fmla="*/ 17819231 w 2131"/>
              <a:gd name="T27" fmla="*/ 5291640 h 2134"/>
              <a:gd name="T28" fmla="*/ 17133484 w 2131"/>
              <a:gd name="T29" fmla="*/ 4119460 h 2134"/>
              <a:gd name="T30" fmla="*/ 16297971 w 2131"/>
              <a:gd name="T31" fmla="*/ 3061374 h 2134"/>
              <a:gd name="T32" fmla="*/ 15321593 w 2131"/>
              <a:gd name="T33" fmla="*/ 2134402 h 2134"/>
              <a:gd name="T34" fmla="*/ 14221789 w 2131"/>
              <a:gd name="T35" fmla="*/ 1346598 h 2134"/>
              <a:gd name="T36" fmla="*/ 13008418 w 2131"/>
              <a:gd name="T37" fmla="*/ 734412 h 2134"/>
              <a:gd name="T38" fmla="*/ 11706893 w 2131"/>
              <a:gd name="T39" fmla="*/ 288512 h 2134"/>
              <a:gd name="T40" fmla="*/ 10334566 w 2131"/>
              <a:gd name="T41" fmla="*/ 43392 h 2134"/>
              <a:gd name="T42" fmla="*/ 8892358 w 2131"/>
              <a:gd name="T43" fmla="*/ 9071 h 2134"/>
              <a:gd name="T44" fmla="*/ 7484578 w 2131"/>
              <a:gd name="T45" fmla="*/ 183576 h 2134"/>
              <a:gd name="T46" fmla="*/ 6156789 w 2131"/>
              <a:gd name="T47" fmla="*/ 568881 h 2134"/>
              <a:gd name="T48" fmla="*/ 4907965 w 2131"/>
              <a:gd name="T49" fmla="*/ 1128691 h 2134"/>
              <a:gd name="T50" fmla="*/ 3764563 w 2131"/>
              <a:gd name="T51" fmla="*/ 1854032 h 2134"/>
              <a:gd name="T52" fmla="*/ 2743733 w 2131"/>
              <a:gd name="T53" fmla="*/ 2737613 h 2134"/>
              <a:gd name="T54" fmla="*/ 1864603 w 2131"/>
              <a:gd name="T55" fmla="*/ 3752298 h 2134"/>
              <a:gd name="T56" fmla="*/ 1134406 w 2131"/>
              <a:gd name="T57" fmla="*/ 4880061 h 2134"/>
              <a:gd name="T58" fmla="*/ 571231 w 2131"/>
              <a:gd name="T59" fmla="*/ 6130891 h 2134"/>
              <a:gd name="T60" fmla="*/ 193471 w 2131"/>
              <a:gd name="T61" fmla="*/ 7451292 h 2134"/>
              <a:gd name="T62" fmla="*/ 17257 w 2131"/>
              <a:gd name="T63" fmla="*/ 8851291 h 2134"/>
              <a:gd name="T64" fmla="*/ 52711 w 2131"/>
              <a:gd name="T65" fmla="*/ 10276626 h 2134"/>
              <a:gd name="T66" fmla="*/ 298796 w 2131"/>
              <a:gd name="T67" fmla="*/ 11658474 h 2134"/>
              <a:gd name="T68" fmla="*/ 738361 w 2131"/>
              <a:gd name="T69" fmla="*/ 12952706 h 2134"/>
              <a:gd name="T70" fmla="*/ 1363233 w 2131"/>
              <a:gd name="T71" fmla="*/ 14168181 h 2134"/>
              <a:gd name="T72" fmla="*/ 2146141 w 2131"/>
              <a:gd name="T73" fmla="*/ 15261613 h 2134"/>
              <a:gd name="T74" fmla="*/ 3077973 w 2131"/>
              <a:gd name="T75" fmla="*/ 16232915 h 2134"/>
              <a:gd name="T76" fmla="*/ 4142410 w 2131"/>
              <a:gd name="T77" fmla="*/ 17063182 h 2134"/>
              <a:gd name="T78" fmla="*/ 5312173 w 2131"/>
              <a:gd name="T79" fmla="*/ 17736902 h 2134"/>
              <a:gd name="T80" fmla="*/ 6587261 w 2131"/>
              <a:gd name="T81" fmla="*/ 18235265 h 2134"/>
              <a:gd name="T82" fmla="*/ 7942330 w 2131"/>
              <a:gd name="T83" fmla="*/ 18549965 h 2134"/>
              <a:gd name="T84" fmla="*/ 9375531 w 2131"/>
              <a:gd name="T85" fmla="*/ 18663962 h 2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31" h="2134">
                <a:moveTo>
                  <a:pt x="1066" y="2134"/>
                </a:moveTo>
                <a:lnTo>
                  <a:pt x="1120" y="2133"/>
                </a:lnTo>
                <a:lnTo>
                  <a:pt x="1175" y="2128"/>
                </a:lnTo>
                <a:lnTo>
                  <a:pt x="1227" y="2121"/>
                </a:lnTo>
                <a:lnTo>
                  <a:pt x="1279" y="2111"/>
                </a:lnTo>
                <a:lnTo>
                  <a:pt x="1331" y="2100"/>
                </a:lnTo>
                <a:lnTo>
                  <a:pt x="1381" y="2085"/>
                </a:lnTo>
                <a:lnTo>
                  <a:pt x="1431" y="2069"/>
                </a:lnTo>
                <a:lnTo>
                  <a:pt x="1479" y="2050"/>
                </a:lnTo>
                <a:lnTo>
                  <a:pt x="1527" y="2028"/>
                </a:lnTo>
                <a:lnTo>
                  <a:pt x="1573" y="2004"/>
                </a:lnTo>
                <a:lnTo>
                  <a:pt x="1617" y="1979"/>
                </a:lnTo>
                <a:lnTo>
                  <a:pt x="1661" y="1951"/>
                </a:lnTo>
                <a:lnTo>
                  <a:pt x="1702" y="1922"/>
                </a:lnTo>
                <a:lnTo>
                  <a:pt x="1742" y="1889"/>
                </a:lnTo>
                <a:lnTo>
                  <a:pt x="1782" y="1856"/>
                </a:lnTo>
                <a:lnTo>
                  <a:pt x="1818" y="1821"/>
                </a:lnTo>
                <a:lnTo>
                  <a:pt x="1853" y="1783"/>
                </a:lnTo>
                <a:lnTo>
                  <a:pt x="1887" y="1745"/>
                </a:lnTo>
                <a:lnTo>
                  <a:pt x="1919" y="1704"/>
                </a:lnTo>
                <a:lnTo>
                  <a:pt x="1948" y="1662"/>
                </a:lnTo>
                <a:lnTo>
                  <a:pt x="1976" y="1620"/>
                </a:lnTo>
                <a:lnTo>
                  <a:pt x="2002" y="1574"/>
                </a:lnTo>
                <a:lnTo>
                  <a:pt x="2026" y="1529"/>
                </a:lnTo>
                <a:lnTo>
                  <a:pt x="2047" y="1481"/>
                </a:lnTo>
                <a:lnTo>
                  <a:pt x="2066" y="1433"/>
                </a:lnTo>
                <a:lnTo>
                  <a:pt x="2083" y="1383"/>
                </a:lnTo>
                <a:lnTo>
                  <a:pt x="2097" y="1333"/>
                </a:lnTo>
                <a:lnTo>
                  <a:pt x="2110" y="1281"/>
                </a:lnTo>
                <a:lnTo>
                  <a:pt x="2119" y="1229"/>
                </a:lnTo>
                <a:lnTo>
                  <a:pt x="2126" y="1175"/>
                </a:lnTo>
                <a:lnTo>
                  <a:pt x="2130" y="1122"/>
                </a:lnTo>
                <a:lnTo>
                  <a:pt x="2131" y="1066"/>
                </a:lnTo>
                <a:lnTo>
                  <a:pt x="2130" y="1012"/>
                </a:lnTo>
                <a:lnTo>
                  <a:pt x="2126" y="958"/>
                </a:lnTo>
                <a:lnTo>
                  <a:pt x="2119" y="905"/>
                </a:lnTo>
                <a:lnTo>
                  <a:pt x="2110" y="852"/>
                </a:lnTo>
                <a:lnTo>
                  <a:pt x="2097" y="801"/>
                </a:lnTo>
                <a:lnTo>
                  <a:pt x="2083" y="750"/>
                </a:lnTo>
                <a:lnTo>
                  <a:pt x="2066" y="701"/>
                </a:lnTo>
                <a:lnTo>
                  <a:pt x="2047" y="652"/>
                </a:lnTo>
                <a:lnTo>
                  <a:pt x="2026" y="605"/>
                </a:lnTo>
                <a:lnTo>
                  <a:pt x="2002" y="558"/>
                </a:lnTo>
                <a:lnTo>
                  <a:pt x="1976" y="514"/>
                </a:lnTo>
                <a:lnTo>
                  <a:pt x="1948" y="471"/>
                </a:lnTo>
                <a:lnTo>
                  <a:pt x="1919" y="429"/>
                </a:lnTo>
                <a:lnTo>
                  <a:pt x="1887" y="389"/>
                </a:lnTo>
                <a:lnTo>
                  <a:pt x="1853" y="350"/>
                </a:lnTo>
                <a:lnTo>
                  <a:pt x="1818" y="313"/>
                </a:lnTo>
                <a:lnTo>
                  <a:pt x="1782" y="278"/>
                </a:lnTo>
                <a:lnTo>
                  <a:pt x="1742" y="244"/>
                </a:lnTo>
                <a:lnTo>
                  <a:pt x="1702" y="212"/>
                </a:lnTo>
                <a:lnTo>
                  <a:pt x="1661" y="183"/>
                </a:lnTo>
                <a:lnTo>
                  <a:pt x="1617" y="154"/>
                </a:lnTo>
                <a:lnTo>
                  <a:pt x="1573" y="129"/>
                </a:lnTo>
                <a:lnTo>
                  <a:pt x="1527" y="105"/>
                </a:lnTo>
                <a:lnTo>
                  <a:pt x="1479" y="84"/>
                </a:lnTo>
                <a:lnTo>
                  <a:pt x="1431" y="65"/>
                </a:lnTo>
                <a:lnTo>
                  <a:pt x="1381" y="47"/>
                </a:lnTo>
                <a:lnTo>
                  <a:pt x="1331" y="33"/>
                </a:lnTo>
                <a:lnTo>
                  <a:pt x="1279" y="21"/>
                </a:lnTo>
                <a:lnTo>
                  <a:pt x="1227" y="12"/>
                </a:lnTo>
                <a:lnTo>
                  <a:pt x="1175" y="5"/>
                </a:lnTo>
                <a:lnTo>
                  <a:pt x="1120" y="1"/>
                </a:lnTo>
                <a:lnTo>
                  <a:pt x="1066" y="0"/>
                </a:lnTo>
                <a:lnTo>
                  <a:pt x="1011" y="1"/>
                </a:lnTo>
                <a:lnTo>
                  <a:pt x="957" y="5"/>
                </a:lnTo>
                <a:lnTo>
                  <a:pt x="903" y="12"/>
                </a:lnTo>
                <a:lnTo>
                  <a:pt x="851" y="21"/>
                </a:lnTo>
                <a:lnTo>
                  <a:pt x="799" y="33"/>
                </a:lnTo>
                <a:lnTo>
                  <a:pt x="749" y="47"/>
                </a:lnTo>
                <a:lnTo>
                  <a:pt x="700" y="65"/>
                </a:lnTo>
                <a:lnTo>
                  <a:pt x="651" y="84"/>
                </a:lnTo>
                <a:lnTo>
                  <a:pt x="604" y="105"/>
                </a:lnTo>
                <a:lnTo>
                  <a:pt x="558" y="129"/>
                </a:lnTo>
                <a:lnTo>
                  <a:pt x="514" y="154"/>
                </a:lnTo>
                <a:lnTo>
                  <a:pt x="471" y="183"/>
                </a:lnTo>
                <a:lnTo>
                  <a:pt x="428" y="212"/>
                </a:lnTo>
                <a:lnTo>
                  <a:pt x="388" y="244"/>
                </a:lnTo>
                <a:lnTo>
                  <a:pt x="350" y="278"/>
                </a:lnTo>
                <a:lnTo>
                  <a:pt x="312" y="313"/>
                </a:lnTo>
                <a:lnTo>
                  <a:pt x="277" y="350"/>
                </a:lnTo>
                <a:lnTo>
                  <a:pt x="244" y="389"/>
                </a:lnTo>
                <a:lnTo>
                  <a:pt x="212" y="429"/>
                </a:lnTo>
                <a:lnTo>
                  <a:pt x="182" y="471"/>
                </a:lnTo>
                <a:lnTo>
                  <a:pt x="155" y="514"/>
                </a:lnTo>
                <a:lnTo>
                  <a:pt x="129" y="558"/>
                </a:lnTo>
                <a:lnTo>
                  <a:pt x="106" y="605"/>
                </a:lnTo>
                <a:lnTo>
                  <a:pt x="84" y="652"/>
                </a:lnTo>
                <a:lnTo>
                  <a:pt x="65" y="701"/>
                </a:lnTo>
                <a:lnTo>
                  <a:pt x="48" y="750"/>
                </a:lnTo>
                <a:lnTo>
                  <a:pt x="34" y="801"/>
                </a:lnTo>
                <a:lnTo>
                  <a:pt x="22" y="852"/>
                </a:lnTo>
                <a:lnTo>
                  <a:pt x="12" y="905"/>
                </a:lnTo>
                <a:lnTo>
                  <a:pt x="6" y="958"/>
                </a:lnTo>
                <a:lnTo>
                  <a:pt x="2" y="1012"/>
                </a:lnTo>
                <a:lnTo>
                  <a:pt x="0" y="1066"/>
                </a:lnTo>
                <a:lnTo>
                  <a:pt x="2" y="1122"/>
                </a:lnTo>
                <a:lnTo>
                  <a:pt x="6" y="1175"/>
                </a:lnTo>
                <a:lnTo>
                  <a:pt x="12" y="1229"/>
                </a:lnTo>
                <a:lnTo>
                  <a:pt x="22" y="1281"/>
                </a:lnTo>
                <a:lnTo>
                  <a:pt x="34" y="1333"/>
                </a:lnTo>
                <a:lnTo>
                  <a:pt x="48" y="1383"/>
                </a:lnTo>
                <a:lnTo>
                  <a:pt x="65" y="1433"/>
                </a:lnTo>
                <a:lnTo>
                  <a:pt x="84" y="1481"/>
                </a:lnTo>
                <a:lnTo>
                  <a:pt x="106" y="1529"/>
                </a:lnTo>
                <a:lnTo>
                  <a:pt x="129" y="1574"/>
                </a:lnTo>
                <a:lnTo>
                  <a:pt x="155" y="1620"/>
                </a:lnTo>
                <a:lnTo>
                  <a:pt x="182" y="1662"/>
                </a:lnTo>
                <a:lnTo>
                  <a:pt x="212" y="1704"/>
                </a:lnTo>
                <a:lnTo>
                  <a:pt x="244" y="1745"/>
                </a:lnTo>
                <a:lnTo>
                  <a:pt x="277" y="1783"/>
                </a:lnTo>
                <a:lnTo>
                  <a:pt x="312" y="1821"/>
                </a:lnTo>
                <a:lnTo>
                  <a:pt x="350" y="1856"/>
                </a:lnTo>
                <a:lnTo>
                  <a:pt x="388" y="1889"/>
                </a:lnTo>
                <a:lnTo>
                  <a:pt x="428" y="1922"/>
                </a:lnTo>
                <a:lnTo>
                  <a:pt x="471" y="1951"/>
                </a:lnTo>
                <a:lnTo>
                  <a:pt x="514" y="1979"/>
                </a:lnTo>
                <a:lnTo>
                  <a:pt x="558" y="2004"/>
                </a:lnTo>
                <a:lnTo>
                  <a:pt x="604" y="2028"/>
                </a:lnTo>
                <a:lnTo>
                  <a:pt x="651" y="2050"/>
                </a:lnTo>
                <a:lnTo>
                  <a:pt x="700" y="2069"/>
                </a:lnTo>
                <a:lnTo>
                  <a:pt x="749" y="2085"/>
                </a:lnTo>
                <a:lnTo>
                  <a:pt x="799" y="2100"/>
                </a:lnTo>
                <a:lnTo>
                  <a:pt x="851" y="2111"/>
                </a:lnTo>
                <a:lnTo>
                  <a:pt x="903" y="2121"/>
                </a:lnTo>
                <a:lnTo>
                  <a:pt x="957" y="2128"/>
                </a:lnTo>
                <a:lnTo>
                  <a:pt x="1011" y="2133"/>
                </a:lnTo>
                <a:lnTo>
                  <a:pt x="1066" y="2134"/>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37" name="Freeform 26"/>
          <p:cNvSpPr>
            <a:spLocks/>
          </p:cNvSpPr>
          <p:nvPr/>
        </p:nvSpPr>
        <p:spPr bwMode="auto">
          <a:xfrm>
            <a:off x="3472056" y="5773490"/>
            <a:ext cx="38091" cy="26980"/>
          </a:xfrm>
          <a:custGeom>
            <a:avLst/>
            <a:gdLst>
              <a:gd name="T0" fmla="*/ 10093112 w 3913"/>
              <a:gd name="T1" fmla="*/ 0 h 2827"/>
              <a:gd name="T2" fmla="*/ 5527499 w 3913"/>
              <a:gd name="T3" fmla="*/ 25240 h 2827"/>
              <a:gd name="T4" fmla="*/ 4933926 w 3913"/>
              <a:gd name="T5" fmla="*/ 157473 h 2827"/>
              <a:gd name="T6" fmla="*/ 4341297 w 3913"/>
              <a:gd name="T7" fmla="*/ 332350 h 2827"/>
              <a:gd name="T8" fmla="*/ 3667424 w 3913"/>
              <a:gd name="T9" fmla="*/ 573295 h 2827"/>
              <a:gd name="T10" fmla="*/ 3119176 w 3913"/>
              <a:gd name="T11" fmla="*/ 805582 h 2827"/>
              <a:gd name="T12" fmla="*/ 2768399 w 3913"/>
              <a:gd name="T13" fmla="*/ 988209 h 2827"/>
              <a:gd name="T14" fmla="*/ 2408323 w 3913"/>
              <a:gd name="T15" fmla="*/ 1204000 h 2827"/>
              <a:gd name="T16" fmla="*/ 2076036 w 3913"/>
              <a:gd name="T17" fmla="*/ 1436287 h 2827"/>
              <a:gd name="T18" fmla="*/ 1761285 w 3913"/>
              <a:gd name="T19" fmla="*/ 1693728 h 2827"/>
              <a:gd name="T20" fmla="*/ 1474216 w 3913"/>
              <a:gd name="T21" fmla="*/ 1985163 h 2827"/>
              <a:gd name="T22" fmla="*/ 1222131 w 3913"/>
              <a:gd name="T23" fmla="*/ 2300100 h 2827"/>
              <a:gd name="T24" fmla="*/ 997825 w 3913"/>
              <a:gd name="T25" fmla="*/ 2615868 h 2827"/>
              <a:gd name="T26" fmla="*/ 808590 w 3913"/>
              <a:gd name="T27" fmla="*/ 2939464 h 2827"/>
              <a:gd name="T28" fmla="*/ 647038 w 3913"/>
              <a:gd name="T29" fmla="*/ 3263976 h 2827"/>
              <a:gd name="T30" fmla="*/ 503128 w 3913"/>
              <a:gd name="T31" fmla="*/ 3571076 h 2827"/>
              <a:gd name="T32" fmla="*/ 377514 w 3913"/>
              <a:gd name="T33" fmla="*/ 3894681 h 2827"/>
              <a:gd name="T34" fmla="*/ 233507 w 3913"/>
              <a:gd name="T35" fmla="*/ 4343580 h 2827"/>
              <a:gd name="T36" fmla="*/ 107981 w 3913"/>
              <a:gd name="T37" fmla="*/ 4924712 h 2827"/>
              <a:gd name="T38" fmla="*/ 45218 w 3913"/>
              <a:gd name="T39" fmla="*/ 5447517 h 2827"/>
              <a:gd name="T40" fmla="*/ 0 w 3913"/>
              <a:gd name="T41" fmla="*/ 6086881 h 2827"/>
              <a:gd name="T42" fmla="*/ 0 w 3913"/>
              <a:gd name="T43" fmla="*/ 6718503 h 2827"/>
              <a:gd name="T44" fmla="*/ 0 w 3913"/>
              <a:gd name="T45" fmla="*/ 8246099 h 2827"/>
              <a:gd name="T46" fmla="*/ 0 w 3913"/>
              <a:gd name="T47" fmla="*/ 10687998 h 2827"/>
              <a:gd name="T48" fmla="*/ 0 w 3913"/>
              <a:gd name="T49" fmla="*/ 13644043 h 2827"/>
              <a:gd name="T50" fmla="*/ 0 w 3913"/>
              <a:gd name="T51" fmla="*/ 16767137 h 2827"/>
              <a:gd name="T52" fmla="*/ 0 w 3913"/>
              <a:gd name="T53" fmla="*/ 19657027 h 2827"/>
              <a:gd name="T54" fmla="*/ 0 w 3913"/>
              <a:gd name="T55" fmla="*/ 21965872 h 2827"/>
              <a:gd name="T56" fmla="*/ 0 w 3913"/>
              <a:gd name="T57" fmla="*/ 23285514 h 2827"/>
              <a:gd name="T58" fmla="*/ 17014430 w 3913"/>
              <a:gd name="T59" fmla="*/ 23476886 h 2827"/>
              <a:gd name="T60" fmla="*/ 35169825 w 3913"/>
              <a:gd name="T61" fmla="*/ 23476886 h 2827"/>
              <a:gd name="T62" fmla="*/ 35169825 w 3913"/>
              <a:gd name="T63" fmla="*/ 22771367 h 2827"/>
              <a:gd name="T64" fmla="*/ 35169825 w 3913"/>
              <a:gd name="T65" fmla="*/ 20910601 h 2827"/>
              <a:gd name="T66" fmla="*/ 35169825 w 3913"/>
              <a:gd name="T67" fmla="*/ 18270314 h 2827"/>
              <a:gd name="T68" fmla="*/ 35169825 w 3913"/>
              <a:gd name="T69" fmla="*/ 15205547 h 2827"/>
              <a:gd name="T70" fmla="*/ 35169825 w 3913"/>
              <a:gd name="T71" fmla="*/ 12116447 h 2827"/>
              <a:gd name="T72" fmla="*/ 35169825 w 3913"/>
              <a:gd name="T73" fmla="*/ 9376193 h 2827"/>
              <a:gd name="T74" fmla="*/ 35169825 w 3913"/>
              <a:gd name="T75" fmla="*/ 7349208 h 2827"/>
              <a:gd name="T76" fmla="*/ 35169825 w 3913"/>
              <a:gd name="T77" fmla="*/ 6411393 h 2827"/>
              <a:gd name="T78" fmla="*/ 35152289 w 3913"/>
              <a:gd name="T79" fmla="*/ 5680635 h 2827"/>
              <a:gd name="T80" fmla="*/ 35097870 w 3913"/>
              <a:gd name="T81" fmla="*/ 5189991 h 2827"/>
              <a:gd name="T82" fmla="*/ 35008282 w 3913"/>
              <a:gd name="T83" fmla="*/ 4641936 h 2827"/>
              <a:gd name="T84" fmla="*/ 34845882 w 3913"/>
              <a:gd name="T85" fmla="*/ 4044317 h 2827"/>
              <a:gd name="T86" fmla="*/ 34738748 w 3913"/>
              <a:gd name="T87" fmla="*/ 3737208 h 2827"/>
              <a:gd name="T88" fmla="*/ 34612278 w 3913"/>
              <a:gd name="T89" fmla="*/ 3412791 h 2827"/>
              <a:gd name="T90" fmla="*/ 34460024 w 3913"/>
              <a:gd name="T91" fmla="*/ 3097844 h 2827"/>
              <a:gd name="T92" fmla="*/ 34279991 w 3913"/>
              <a:gd name="T93" fmla="*/ 2782086 h 2827"/>
              <a:gd name="T94" fmla="*/ 34063932 w 3913"/>
              <a:gd name="T95" fmla="*/ 2458394 h 2827"/>
              <a:gd name="T96" fmla="*/ 33830424 w 3913"/>
              <a:gd name="T97" fmla="*/ 2142627 h 2827"/>
              <a:gd name="T98" fmla="*/ 33560891 w 3913"/>
              <a:gd name="T99" fmla="*/ 1835526 h 2827"/>
              <a:gd name="T100" fmla="*/ 33264533 w 3913"/>
              <a:gd name="T101" fmla="*/ 1561494 h 2827"/>
              <a:gd name="T102" fmla="*/ 32932246 w 3913"/>
              <a:gd name="T103" fmla="*/ 1320549 h 2827"/>
              <a:gd name="T104" fmla="*/ 32590758 w 3913"/>
              <a:gd name="T105" fmla="*/ 1096100 h 2827"/>
              <a:gd name="T106" fmla="*/ 32239980 w 3913"/>
              <a:gd name="T107" fmla="*/ 896891 h 2827"/>
              <a:gd name="T108" fmla="*/ 31871658 w 3913"/>
              <a:gd name="T109" fmla="*/ 722931 h 2827"/>
              <a:gd name="T110" fmla="*/ 31170104 w 3913"/>
              <a:gd name="T111" fmla="*/ 440154 h 2827"/>
              <a:gd name="T112" fmla="*/ 30522968 w 3913"/>
              <a:gd name="T113" fmla="*/ 240945 h 2827"/>
              <a:gd name="T114" fmla="*/ 29993103 w 3913"/>
              <a:gd name="T115" fmla="*/ 100063 h 2827"/>
              <a:gd name="T116" fmla="*/ 29516809 w 3913"/>
              <a:gd name="T117" fmla="*/ 0 h 2827"/>
              <a:gd name="T118" fmla="*/ 17589513 w 3913"/>
              <a:gd name="T119" fmla="*/ 10713238 h 282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13" h="2827">
                <a:moveTo>
                  <a:pt x="1957" y="1290"/>
                </a:moveTo>
                <a:lnTo>
                  <a:pt x="1123" y="0"/>
                </a:lnTo>
                <a:lnTo>
                  <a:pt x="630" y="0"/>
                </a:lnTo>
                <a:lnTo>
                  <a:pt x="615" y="3"/>
                </a:lnTo>
                <a:lnTo>
                  <a:pt x="576" y="12"/>
                </a:lnTo>
                <a:lnTo>
                  <a:pt x="549" y="19"/>
                </a:lnTo>
                <a:lnTo>
                  <a:pt x="517" y="29"/>
                </a:lnTo>
                <a:lnTo>
                  <a:pt x="483" y="40"/>
                </a:lnTo>
                <a:lnTo>
                  <a:pt x="446" y="53"/>
                </a:lnTo>
                <a:lnTo>
                  <a:pt x="408" y="69"/>
                </a:lnTo>
                <a:lnTo>
                  <a:pt x="367" y="87"/>
                </a:lnTo>
                <a:lnTo>
                  <a:pt x="347" y="97"/>
                </a:lnTo>
                <a:lnTo>
                  <a:pt x="328" y="108"/>
                </a:lnTo>
                <a:lnTo>
                  <a:pt x="308" y="119"/>
                </a:lnTo>
                <a:lnTo>
                  <a:pt x="287" y="132"/>
                </a:lnTo>
                <a:lnTo>
                  <a:pt x="268" y="145"/>
                </a:lnTo>
                <a:lnTo>
                  <a:pt x="249" y="159"/>
                </a:lnTo>
                <a:lnTo>
                  <a:pt x="231" y="173"/>
                </a:lnTo>
                <a:lnTo>
                  <a:pt x="213" y="188"/>
                </a:lnTo>
                <a:lnTo>
                  <a:pt x="196" y="204"/>
                </a:lnTo>
                <a:lnTo>
                  <a:pt x="180" y="221"/>
                </a:lnTo>
                <a:lnTo>
                  <a:pt x="164" y="239"/>
                </a:lnTo>
                <a:lnTo>
                  <a:pt x="149" y="258"/>
                </a:lnTo>
                <a:lnTo>
                  <a:pt x="136" y="277"/>
                </a:lnTo>
                <a:lnTo>
                  <a:pt x="123" y="296"/>
                </a:lnTo>
                <a:lnTo>
                  <a:pt x="111" y="315"/>
                </a:lnTo>
                <a:lnTo>
                  <a:pt x="100" y="335"/>
                </a:lnTo>
                <a:lnTo>
                  <a:pt x="90" y="354"/>
                </a:lnTo>
                <a:lnTo>
                  <a:pt x="81" y="373"/>
                </a:lnTo>
                <a:lnTo>
                  <a:pt x="72" y="393"/>
                </a:lnTo>
                <a:lnTo>
                  <a:pt x="64" y="411"/>
                </a:lnTo>
                <a:lnTo>
                  <a:pt x="56" y="430"/>
                </a:lnTo>
                <a:lnTo>
                  <a:pt x="48" y="450"/>
                </a:lnTo>
                <a:lnTo>
                  <a:pt x="42" y="469"/>
                </a:lnTo>
                <a:lnTo>
                  <a:pt x="36" y="487"/>
                </a:lnTo>
                <a:lnTo>
                  <a:pt x="26" y="523"/>
                </a:lnTo>
                <a:lnTo>
                  <a:pt x="19" y="559"/>
                </a:lnTo>
                <a:lnTo>
                  <a:pt x="12" y="593"/>
                </a:lnTo>
                <a:lnTo>
                  <a:pt x="8" y="625"/>
                </a:lnTo>
                <a:lnTo>
                  <a:pt x="5" y="656"/>
                </a:lnTo>
                <a:lnTo>
                  <a:pt x="2" y="684"/>
                </a:lnTo>
                <a:lnTo>
                  <a:pt x="0" y="733"/>
                </a:lnTo>
                <a:lnTo>
                  <a:pt x="0" y="772"/>
                </a:lnTo>
                <a:lnTo>
                  <a:pt x="0" y="809"/>
                </a:lnTo>
                <a:lnTo>
                  <a:pt x="0" y="885"/>
                </a:lnTo>
                <a:lnTo>
                  <a:pt x="0" y="993"/>
                </a:lnTo>
                <a:lnTo>
                  <a:pt x="0" y="1129"/>
                </a:lnTo>
                <a:lnTo>
                  <a:pt x="0" y="1287"/>
                </a:lnTo>
                <a:lnTo>
                  <a:pt x="0" y="1459"/>
                </a:lnTo>
                <a:lnTo>
                  <a:pt x="0" y="1643"/>
                </a:lnTo>
                <a:lnTo>
                  <a:pt x="0" y="1831"/>
                </a:lnTo>
                <a:lnTo>
                  <a:pt x="0" y="2019"/>
                </a:lnTo>
                <a:lnTo>
                  <a:pt x="0" y="2200"/>
                </a:lnTo>
                <a:lnTo>
                  <a:pt x="0" y="2367"/>
                </a:lnTo>
                <a:lnTo>
                  <a:pt x="0" y="2518"/>
                </a:lnTo>
                <a:lnTo>
                  <a:pt x="0" y="2645"/>
                </a:lnTo>
                <a:lnTo>
                  <a:pt x="0" y="2742"/>
                </a:lnTo>
                <a:lnTo>
                  <a:pt x="0" y="2804"/>
                </a:lnTo>
                <a:lnTo>
                  <a:pt x="0" y="2827"/>
                </a:lnTo>
                <a:lnTo>
                  <a:pt x="1893" y="2827"/>
                </a:lnTo>
                <a:lnTo>
                  <a:pt x="2021" y="2827"/>
                </a:lnTo>
                <a:lnTo>
                  <a:pt x="3913" y="2827"/>
                </a:lnTo>
                <a:lnTo>
                  <a:pt x="3913" y="2804"/>
                </a:lnTo>
                <a:lnTo>
                  <a:pt x="3913" y="2742"/>
                </a:lnTo>
                <a:lnTo>
                  <a:pt x="3913" y="2645"/>
                </a:lnTo>
                <a:lnTo>
                  <a:pt x="3913" y="2518"/>
                </a:lnTo>
                <a:lnTo>
                  <a:pt x="3913" y="2367"/>
                </a:lnTo>
                <a:lnTo>
                  <a:pt x="3913" y="2200"/>
                </a:lnTo>
                <a:lnTo>
                  <a:pt x="3913" y="2019"/>
                </a:lnTo>
                <a:lnTo>
                  <a:pt x="3913" y="1831"/>
                </a:lnTo>
                <a:lnTo>
                  <a:pt x="3913" y="1643"/>
                </a:lnTo>
                <a:lnTo>
                  <a:pt x="3913" y="1459"/>
                </a:lnTo>
                <a:lnTo>
                  <a:pt x="3913" y="1287"/>
                </a:lnTo>
                <a:lnTo>
                  <a:pt x="3913" y="1129"/>
                </a:lnTo>
                <a:lnTo>
                  <a:pt x="3913" y="993"/>
                </a:lnTo>
                <a:lnTo>
                  <a:pt x="3913" y="885"/>
                </a:lnTo>
                <a:lnTo>
                  <a:pt x="3913" y="809"/>
                </a:lnTo>
                <a:lnTo>
                  <a:pt x="3913" y="772"/>
                </a:lnTo>
                <a:lnTo>
                  <a:pt x="3913" y="733"/>
                </a:lnTo>
                <a:lnTo>
                  <a:pt x="3911" y="684"/>
                </a:lnTo>
                <a:lnTo>
                  <a:pt x="3909" y="656"/>
                </a:lnTo>
                <a:lnTo>
                  <a:pt x="3905" y="625"/>
                </a:lnTo>
                <a:lnTo>
                  <a:pt x="3901" y="593"/>
                </a:lnTo>
                <a:lnTo>
                  <a:pt x="3895" y="559"/>
                </a:lnTo>
                <a:lnTo>
                  <a:pt x="3887" y="523"/>
                </a:lnTo>
                <a:lnTo>
                  <a:pt x="3877" y="487"/>
                </a:lnTo>
                <a:lnTo>
                  <a:pt x="3871" y="469"/>
                </a:lnTo>
                <a:lnTo>
                  <a:pt x="3865" y="450"/>
                </a:lnTo>
                <a:lnTo>
                  <a:pt x="3858" y="430"/>
                </a:lnTo>
                <a:lnTo>
                  <a:pt x="3851" y="411"/>
                </a:lnTo>
                <a:lnTo>
                  <a:pt x="3842" y="393"/>
                </a:lnTo>
                <a:lnTo>
                  <a:pt x="3834" y="373"/>
                </a:lnTo>
                <a:lnTo>
                  <a:pt x="3824" y="354"/>
                </a:lnTo>
                <a:lnTo>
                  <a:pt x="3814" y="335"/>
                </a:lnTo>
                <a:lnTo>
                  <a:pt x="3802" y="315"/>
                </a:lnTo>
                <a:lnTo>
                  <a:pt x="3790" y="296"/>
                </a:lnTo>
                <a:lnTo>
                  <a:pt x="3777" y="277"/>
                </a:lnTo>
                <a:lnTo>
                  <a:pt x="3764" y="258"/>
                </a:lnTo>
                <a:lnTo>
                  <a:pt x="3749" y="239"/>
                </a:lnTo>
                <a:lnTo>
                  <a:pt x="3734" y="221"/>
                </a:lnTo>
                <a:lnTo>
                  <a:pt x="3718" y="204"/>
                </a:lnTo>
                <a:lnTo>
                  <a:pt x="3701" y="188"/>
                </a:lnTo>
                <a:lnTo>
                  <a:pt x="3682" y="173"/>
                </a:lnTo>
                <a:lnTo>
                  <a:pt x="3664" y="159"/>
                </a:lnTo>
                <a:lnTo>
                  <a:pt x="3645" y="145"/>
                </a:lnTo>
                <a:lnTo>
                  <a:pt x="3626" y="132"/>
                </a:lnTo>
                <a:lnTo>
                  <a:pt x="3606" y="119"/>
                </a:lnTo>
                <a:lnTo>
                  <a:pt x="3587" y="108"/>
                </a:lnTo>
                <a:lnTo>
                  <a:pt x="3566" y="97"/>
                </a:lnTo>
                <a:lnTo>
                  <a:pt x="3546" y="87"/>
                </a:lnTo>
                <a:lnTo>
                  <a:pt x="3507" y="69"/>
                </a:lnTo>
                <a:lnTo>
                  <a:pt x="3468" y="53"/>
                </a:lnTo>
                <a:lnTo>
                  <a:pt x="3430" y="40"/>
                </a:lnTo>
                <a:lnTo>
                  <a:pt x="3396" y="29"/>
                </a:lnTo>
                <a:lnTo>
                  <a:pt x="3365" y="19"/>
                </a:lnTo>
                <a:lnTo>
                  <a:pt x="3337" y="12"/>
                </a:lnTo>
                <a:lnTo>
                  <a:pt x="3298" y="3"/>
                </a:lnTo>
                <a:lnTo>
                  <a:pt x="3284" y="0"/>
                </a:lnTo>
                <a:lnTo>
                  <a:pt x="2791" y="0"/>
                </a:lnTo>
                <a:lnTo>
                  <a:pt x="1957" y="129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38" name="Freeform 27"/>
          <p:cNvSpPr>
            <a:spLocks/>
          </p:cNvSpPr>
          <p:nvPr/>
        </p:nvSpPr>
        <p:spPr bwMode="auto">
          <a:xfrm>
            <a:off x="3491101" y="5773489"/>
            <a:ext cx="1587" cy="1587"/>
          </a:xfrm>
          <a:custGeom>
            <a:avLst/>
            <a:gdLst>
              <a:gd name="T0" fmla="*/ 660840 w 169"/>
              <a:gd name="T1" fmla="*/ 1956653 h 148"/>
              <a:gd name="T2" fmla="*/ 987903 w 169"/>
              <a:gd name="T3" fmla="*/ 978954 h 148"/>
              <a:gd name="T4" fmla="*/ 1314177 w 169"/>
              <a:gd name="T5" fmla="*/ 0 h 148"/>
              <a:gd name="T6" fmla="*/ 660840 w 169"/>
              <a:gd name="T7" fmla="*/ 0 h 148"/>
              <a:gd name="T8" fmla="*/ 0 w 169"/>
              <a:gd name="T9" fmla="*/ 0 h 148"/>
              <a:gd name="T10" fmla="*/ 326274 w 169"/>
              <a:gd name="T11" fmla="*/ 978954 h 148"/>
              <a:gd name="T12" fmla="*/ 660840 w 169"/>
              <a:gd name="T13" fmla="*/ 1956653 h 1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9" h="148">
                <a:moveTo>
                  <a:pt x="85" y="148"/>
                </a:moveTo>
                <a:lnTo>
                  <a:pt x="127" y="74"/>
                </a:lnTo>
                <a:lnTo>
                  <a:pt x="169" y="0"/>
                </a:lnTo>
                <a:lnTo>
                  <a:pt x="85" y="0"/>
                </a:lnTo>
                <a:lnTo>
                  <a:pt x="0" y="0"/>
                </a:lnTo>
                <a:lnTo>
                  <a:pt x="42" y="74"/>
                </a:lnTo>
                <a:lnTo>
                  <a:pt x="85" y="148"/>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39" name="Freeform 28"/>
          <p:cNvSpPr>
            <a:spLocks/>
          </p:cNvSpPr>
          <p:nvPr/>
        </p:nvSpPr>
        <p:spPr bwMode="auto">
          <a:xfrm>
            <a:off x="3489514" y="5775075"/>
            <a:ext cx="3175" cy="7936"/>
          </a:xfrm>
          <a:custGeom>
            <a:avLst/>
            <a:gdLst>
              <a:gd name="T0" fmla="*/ 839485 w 393"/>
              <a:gd name="T1" fmla="*/ 0 h 963"/>
              <a:gd name="T2" fmla="*/ 1260790 w 393"/>
              <a:gd name="T3" fmla="*/ 1652810 h 963"/>
              <a:gd name="T4" fmla="*/ 1653052 w 393"/>
              <a:gd name="T5" fmla="*/ 3217693 h 963"/>
              <a:gd name="T6" fmla="*/ 1674130 w 393"/>
              <a:gd name="T7" fmla="*/ 3217693 h 963"/>
              <a:gd name="T8" fmla="*/ 1661535 w 393"/>
              <a:gd name="T9" fmla="*/ 3241202 h 963"/>
              <a:gd name="T10" fmla="*/ 1674130 w 393"/>
              <a:gd name="T11" fmla="*/ 3305612 h 963"/>
              <a:gd name="T12" fmla="*/ 1618781 w 393"/>
              <a:gd name="T13" fmla="*/ 3305612 h 963"/>
              <a:gd name="T14" fmla="*/ 1260790 w 393"/>
              <a:gd name="T15" fmla="*/ 3832133 h 963"/>
              <a:gd name="T16" fmla="*/ 839485 w 393"/>
              <a:gd name="T17" fmla="*/ 4445972 h 963"/>
              <a:gd name="T18" fmla="*/ 421831 w 393"/>
              <a:gd name="T19" fmla="*/ 3832133 h 963"/>
              <a:gd name="T20" fmla="*/ 59590 w 393"/>
              <a:gd name="T21" fmla="*/ 3305612 h 963"/>
              <a:gd name="T22" fmla="*/ 0 w 393"/>
              <a:gd name="T23" fmla="*/ 3305612 h 963"/>
              <a:gd name="T24" fmla="*/ 16901 w 393"/>
              <a:gd name="T25" fmla="*/ 3241202 h 963"/>
              <a:gd name="T26" fmla="*/ 0 w 393"/>
              <a:gd name="T27" fmla="*/ 3217693 h 963"/>
              <a:gd name="T28" fmla="*/ 21078 w 393"/>
              <a:gd name="T29" fmla="*/ 3217693 h 963"/>
              <a:gd name="T30" fmla="*/ 421831 w 393"/>
              <a:gd name="T31" fmla="*/ 1652810 h 963"/>
              <a:gd name="T32" fmla="*/ 839485 w 393"/>
              <a:gd name="T33" fmla="*/ 0 h 9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3" h="963">
                <a:moveTo>
                  <a:pt x="197" y="0"/>
                </a:moveTo>
                <a:lnTo>
                  <a:pt x="296" y="358"/>
                </a:lnTo>
                <a:lnTo>
                  <a:pt x="388" y="697"/>
                </a:lnTo>
                <a:lnTo>
                  <a:pt x="393" y="697"/>
                </a:lnTo>
                <a:lnTo>
                  <a:pt x="390" y="702"/>
                </a:lnTo>
                <a:lnTo>
                  <a:pt x="393" y="716"/>
                </a:lnTo>
                <a:lnTo>
                  <a:pt x="380" y="716"/>
                </a:lnTo>
                <a:lnTo>
                  <a:pt x="296" y="830"/>
                </a:lnTo>
                <a:lnTo>
                  <a:pt x="197" y="963"/>
                </a:lnTo>
                <a:lnTo>
                  <a:pt x="99" y="830"/>
                </a:lnTo>
                <a:lnTo>
                  <a:pt x="14" y="716"/>
                </a:lnTo>
                <a:lnTo>
                  <a:pt x="0" y="716"/>
                </a:lnTo>
                <a:lnTo>
                  <a:pt x="4" y="702"/>
                </a:lnTo>
                <a:lnTo>
                  <a:pt x="0" y="697"/>
                </a:lnTo>
                <a:lnTo>
                  <a:pt x="5" y="697"/>
                </a:lnTo>
                <a:lnTo>
                  <a:pt x="99" y="358"/>
                </a:lnTo>
                <a:lnTo>
                  <a:pt x="197" y="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40" name="Freeform 25"/>
          <p:cNvSpPr>
            <a:spLocks/>
          </p:cNvSpPr>
          <p:nvPr/>
        </p:nvSpPr>
        <p:spPr bwMode="auto">
          <a:xfrm>
            <a:off x="3568868" y="5751269"/>
            <a:ext cx="20632" cy="20632"/>
          </a:xfrm>
          <a:custGeom>
            <a:avLst/>
            <a:gdLst>
              <a:gd name="T0" fmla="*/ 10336122 w 2131"/>
              <a:gd name="T1" fmla="*/ 18611499 h 2134"/>
              <a:gd name="T2" fmla="*/ 11708593 w 2131"/>
              <a:gd name="T3" fmla="*/ 18366388 h 2134"/>
              <a:gd name="T4" fmla="*/ 13011179 w 2131"/>
              <a:gd name="T5" fmla="*/ 17929549 h 2134"/>
              <a:gd name="T6" fmla="*/ 14224763 w 2131"/>
              <a:gd name="T7" fmla="*/ 17308205 h 2134"/>
              <a:gd name="T8" fmla="*/ 15324766 w 2131"/>
              <a:gd name="T9" fmla="*/ 16521427 h 2134"/>
              <a:gd name="T10" fmla="*/ 16301241 w 2131"/>
              <a:gd name="T11" fmla="*/ 15594454 h 2134"/>
              <a:gd name="T12" fmla="*/ 17136929 w 2131"/>
              <a:gd name="T13" fmla="*/ 14535343 h 2134"/>
              <a:gd name="T14" fmla="*/ 17822739 w 2131"/>
              <a:gd name="T15" fmla="*/ 13372321 h 2134"/>
              <a:gd name="T16" fmla="*/ 18324152 w 2131"/>
              <a:gd name="T17" fmla="*/ 12095313 h 2134"/>
              <a:gd name="T18" fmla="*/ 18641082 w 2131"/>
              <a:gd name="T19" fmla="*/ 10748715 h 2134"/>
              <a:gd name="T20" fmla="*/ 18746500 w 2131"/>
              <a:gd name="T21" fmla="*/ 9323379 h 2134"/>
              <a:gd name="T22" fmla="*/ 18641082 w 2131"/>
              <a:gd name="T23" fmla="*/ 7915247 h 2134"/>
              <a:gd name="T24" fmla="*/ 18324152 w 2131"/>
              <a:gd name="T25" fmla="*/ 6559587 h 2134"/>
              <a:gd name="T26" fmla="*/ 17822739 w 2131"/>
              <a:gd name="T27" fmla="*/ 5291640 h 2134"/>
              <a:gd name="T28" fmla="*/ 17136929 w 2131"/>
              <a:gd name="T29" fmla="*/ 4119460 h 2134"/>
              <a:gd name="T30" fmla="*/ 16301241 w 2131"/>
              <a:gd name="T31" fmla="*/ 3061374 h 2134"/>
              <a:gd name="T32" fmla="*/ 15324766 w 2131"/>
              <a:gd name="T33" fmla="*/ 2134402 h 2134"/>
              <a:gd name="T34" fmla="*/ 14224763 w 2131"/>
              <a:gd name="T35" fmla="*/ 1346598 h 2134"/>
              <a:gd name="T36" fmla="*/ 13011179 w 2131"/>
              <a:gd name="T37" fmla="*/ 734412 h 2134"/>
              <a:gd name="T38" fmla="*/ 11708593 w 2131"/>
              <a:gd name="T39" fmla="*/ 288512 h 2134"/>
              <a:gd name="T40" fmla="*/ 10336122 w 2131"/>
              <a:gd name="T41" fmla="*/ 43392 h 2134"/>
              <a:gd name="T42" fmla="*/ 8893593 w 2131"/>
              <a:gd name="T43" fmla="*/ 9071 h 2134"/>
              <a:gd name="T44" fmla="*/ 7486616 w 2131"/>
              <a:gd name="T45" fmla="*/ 183576 h 2134"/>
              <a:gd name="T46" fmla="*/ 6157668 w 2131"/>
              <a:gd name="T47" fmla="*/ 568881 h 2134"/>
              <a:gd name="T48" fmla="*/ 4908726 w 2131"/>
              <a:gd name="T49" fmla="*/ 1128691 h 2134"/>
              <a:gd name="T50" fmla="*/ 3765113 w 2131"/>
              <a:gd name="T51" fmla="*/ 1854032 h 2134"/>
              <a:gd name="T52" fmla="*/ 2745028 w 2131"/>
              <a:gd name="T53" fmla="*/ 2737613 h 2134"/>
              <a:gd name="T54" fmla="*/ 1864877 w 2131"/>
              <a:gd name="T55" fmla="*/ 3752298 h 2134"/>
              <a:gd name="T56" fmla="*/ 1134519 w 2131"/>
              <a:gd name="T57" fmla="*/ 4880061 h 2134"/>
              <a:gd name="T58" fmla="*/ 572228 w 2131"/>
              <a:gd name="T59" fmla="*/ 6130891 h 2134"/>
              <a:gd name="T60" fmla="*/ 193490 w 2131"/>
              <a:gd name="T61" fmla="*/ 7451292 h 2134"/>
              <a:gd name="T62" fmla="*/ 17258 w 2131"/>
              <a:gd name="T63" fmla="*/ 8851291 h 2134"/>
              <a:gd name="T64" fmla="*/ 52714 w 2131"/>
              <a:gd name="T65" fmla="*/ 10276626 h 2134"/>
              <a:gd name="T66" fmla="*/ 298820 w 2131"/>
              <a:gd name="T67" fmla="*/ 11658474 h 2134"/>
              <a:gd name="T68" fmla="*/ 739365 w 2131"/>
              <a:gd name="T69" fmla="*/ 12952706 h 2134"/>
              <a:gd name="T70" fmla="*/ 1363464 w 2131"/>
              <a:gd name="T71" fmla="*/ 14168181 h 2134"/>
              <a:gd name="T72" fmla="*/ 2146439 w 2131"/>
              <a:gd name="T73" fmla="*/ 15261613 h 2134"/>
              <a:gd name="T74" fmla="*/ 3079304 w 2131"/>
              <a:gd name="T75" fmla="*/ 16232915 h 2134"/>
              <a:gd name="T76" fmla="*/ 4143008 w 2131"/>
              <a:gd name="T77" fmla="*/ 17063182 h 2134"/>
              <a:gd name="T78" fmla="*/ 5313815 w 2131"/>
              <a:gd name="T79" fmla="*/ 17736902 h 2134"/>
              <a:gd name="T80" fmla="*/ 6589110 w 2131"/>
              <a:gd name="T81" fmla="*/ 18235265 h 2134"/>
              <a:gd name="T82" fmla="*/ 7943480 w 2131"/>
              <a:gd name="T83" fmla="*/ 18549965 h 2134"/>
              <a:gd name="T84" fmla="*/ 9377758 w 2131"/>
              <a:gd name="T85" fmla="*/ 18663962 h 2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31" h="2134">
                <a:moveTo>
                  <a:pt x="1066" y="2134"/>
                </a:moveTo>
                <a:lnTo>
                  <a:pt x="1120" y="2133"/>
                </a:lnTo>
                <a:lnTo>
                  <a:pt x="1175" y="2128"/>
                </a:lnTo>
                <a:lnTo>
                  <a:pt x="1227" y="2121"/>
                </a:lnTo>
                <a:lnTo>
                  <a:pt x="1279" y="2111"/>
                </a:lnTo>
                <a:lnTo>
                  <a:pt x="1331" y="2100"/>
                </a:lnTo>
                <a:lnTo>
                  <a:pt x="1381" y="2085"/>
                </a:lnTo>
                <a:lnTo>
                  <a:pt x="1431" y="2069"/>
                </a:lnTo>
                <a:lnTo>
                  <a:pt x="1479" y="2050"/>
                </a:lnTo>
                <a:lnTo>
                  <a:pt x="1527" y="2028"/>
                </a:lnTo>
                <a:lnTo>
                  <a:pt x="1573" y="2004"/>
                </a:lnTo>
                <a:lnTo>
                  <a:pt x="1617" y="1979"/>
                </a:lnTo>
                <a:lnTo>
                  <a:pt x="1661" y="1951"/>
                </a:lnTo>
                <a:lnTo>
                  <a:pt x="1702" y="1922"/>
                </a:lnTo>
                <a:lnTo>
                  <a:pt x="1742" y="1889"/>
                </a:lnTo>
                <a:lnTo>
                  <a:pt x="1782" y="1856"/>
                </a:lnTo>
                <a:lnTo>
                  <a:pt x="1818" y="1821"/>
                </a:lnTo>
                <a:lnTo>
                  <a:pt x="1853" y="1783"/>
                </a:lnTo>
                <a:lnTo>
                  <a:pt x="1887" y="1745"/>
                </a:lnTo>
                <a:lnTo>
                  <a:pt x="1919" y="1704"/>
                </a:lnTo>
                <a:lnTo>
                  <a:pt x="1948" y="1662"/>
                </a:lnTo>
                <a:lnTo>
                  <a:pt x="1976" y="1620"/>
                </a:lnTo>
                <a:lnTo>
                  <a:pt x="2002" y="1574"/>
                </a:lnTo>
                <a:lnTo>
                  <a:pt x="2026" y="1529"/>
                </a:lnTo>
                <a:lnTo>
                  <a:pt x="2047" y="1481"/>
                </a:lnTo>
                <a:lnTo>
                  <a:pt x="2066" y="1433"/>
                </a:lnTo>
                <a:lnTo>
                  <a:pt x="2083" y="1383"/>
                </a:lnTo>
                <a:lnTo>
                  <a:pt x="2097" y="1333"/>
                </a:lnTo>
                <a:lnTo>
                  <a:pt x="2110" y="1281"/>
                </a:lnTo>
                <a:lnTo>
                  <a:pt x="2119" y="1229"/>
                </a:lnTo>
                <a:lnTo>
                  <a:pt x="2126" y="1175"/>
                </a:lnTo>
                <a:lnTo>
                  <a:pt x="2130" y="1122"/>
                </a:lnTo>
                <a:lnTo>
                  <a:pt x="2131" y="1066"/>
                </a:lnTo>
                <a:lnTo>
                  <a:pt x="2130" y="1012"/>
                </a:lnTo>
                <a:lnTo>
                  <a:pt x="2126" y="958"/>
                </a:lnTo>
                <a:lnTo>
                  <a:pt x="2119" y="905"/>
                </a:lnTo>
                <a:lnTo>
                  <a:pt x="2110" y="852"/>
                </a:lnTo>
                <a:lnTo>
                  <a:pt x="2097" y="801"/>
                </a:lnTo>
                <a:lnTo>
                  <a:pt x="2083" y="750"/>
                </a:lnTo>
                <a:lnTo>
                  <a:pt x="2066" y="701"/>
                </a:lnTo>
                <a:lnTo>
                  <a:pt x="2047" y="652"/>
                </a:lnTo>
                <a:lnTo>
                  <a:pt x="2026" y="605"/>
                </a:lnTo>
                <a:lnTo>
                  <a:pt x="2002" y="558"/>
                </a:lnTo>
                <a:lnTo>
                  <a:pt x="1976" y="514"/>
                </a:lnTo>
                <a:lnTo>
                  <a:pt x="1948" y="471"/>
                </a:lnTo>
                <a:lnTo>
                  <a:pt x="1919" y="429"/>
                </a:lnTo>
                <a:lnTo>
                  <a:pt x="1887" y="389"/>
                </a:lnTo>
                <a:lnTo>
                  <a:pt x="1853" y="350"/>
                </a:lnTo>
                <a:lnTo>
                  <a:pt x="1818" y="313"/>
                </a:lnTo>
                <a:lnTo>
                  <a:pt x="1782" y="278"/>
                </a:lnTo>
                <a:lnTo>
                  <a:pt x="1742" y="244"/>
                </a:lnTo>
                <a:lnTo>
                  <a:pt x="1702" y="212"/>
                </a:lnTo>
                <a:lnTo>
                  <a:pt x="1661" y="183"/>
                </a:lnTo>
                <a:lnTo>
                  <a:pt x="1617" y="154"/>
                </a:lnTo>
                <a:lnTo>
                  <a:pt x="1573" y="129"/>
                </a:lnTo>
                <a:lnTo>
                  <a:pt x="1527" y="105"/>
                </a:lnTo>
                <a:lnTo>
                  <a:pt x="1479" y="84"/>
                </a:lnTo>
                <a:lnTo>
                  <a:pt x="1431" y="65"/>
                </a:lnTo>
                <a:lnTo>
                  <a:pt x="1381" y="47"/>
                </a:lnTo>
                <a:lnTo>
                  <a:pt x="1331" y="33"/>
                </a:lnTo>
                <a:lnTo>
                  <a:pt x="1279" y="21"/>
                </a:lnTo>
                <a:lnTo>
                  <a:pt x="1227" y="12"/>
                </a:lnTo>
                <a:lnTo>
                  <a:pt x="1175" y="5"/>
                </a:lnTo>
                <a:lnTo>
                  <a:pt x="1120" y="1"/>
                </a:lnTo>
                <a:lnTo>
                  <a:pt x="1066" y="0"/>
                </a:lnTo>
                <a:lnTo>
                  <a:pt x="1011" y="1"/>
                </a:lnTo>
                <a:lnTo>
                  <a:pt x="957" y="5"/>
                </a:lnTo>
                <a:lnTo>
                  <a:pt x="903" y="12"/>
                </a:lnTo>
                <a:lnTo>
                  <a:pt x="851" y="21"/>
                </a:lnTo>
                <a:lnTo>
                  <a:pt x="799" y="33"/>
                </a:lnTo>
                <a:lnTo>
                  <a:pt x="749" y="47"/>
                </a:lnTo>
                <a:lnTo>
                  <a:pt x="700" y="65"/>
                </a:lnTo>
                <a:lnTo>
                  <a:pt x="651" y="84"/>
                </a:lnTo>
                <a:lnTo>
                  <a:pt x="604" y="105"/>
                </a:lnTo>
                <a:lnTo>
                  <a:pt x="558" y="129"/>
                </a:lnTo>
                <a:lnTo>
                  <a:pt x="514" y="154"/>
                </a:lnTo>
                <a:lnTo>
                  <a:pt x="471" y="183"/>
                </a:lnTo>
                <a:lnTo>
                  <a:pt x="428" y="212"/>
                </a:lnTo>
                <a:lnTo>
                  <a:pt x="388" y="244"/>
                </a:lnTo>
                <a:lnTo>
                  <a:pt x="350" y="278"/>
                </a:lnTo>
                <a:lnTo>
                  <a:pt x="312" y="313"/>
                </a:lnTo>
                <a:lnTo>
                  <a:pt x="277" y="350"/>
                </a:lnTo>
                <a:lnTo>
                  <a:pt x="244" y="389"/>
                </a:lnTo>
                <a:lnTo>
                  <a:pt x="212" y="429"/>
                </a:lnTo>
                <a:lnTo>
                  <a:pt x="182" y="471"/>
                </a:lnTo>
                <a:lnTo>
                  <a:pt x="155" y="514"/>
                </a:lnTo>
                <a:lnTo>
                  <a:pt x="129" y="558"/>
                </a:lnTo>
                <a:lnTo>
                  <a:pt x="106" y="605"/>
                </a:lnTo>
                <a:lnTo>
                  <a:pt x="84" y="652"/>
                </a:lnTo>
                <a:lnTo>
                  <a:pt x="65" y="701"/>
                </a:lnTo>
                <a:lnTo>
                  <a:pt x="48" y="750"/>
                </a:lnTo>
                <a:lnTo>
                  <a:pt x="34" y="801"/>
                </a:lnTo>
                <a:lnTo>
                  <a:pt x="22" y="852"/>
                </a:lnTo>
                <a:lnTo>
                  <a:pt x="12" y="905"/>
                </a:lnTo>
                <a:lnTo>
                  <a:pt x="6" y="958"/>
                </a:lnTo>
                <a:lnTo>
                  <a:pt x="2" y="1012"/>
                </a:lnTo>
                <a:lnTo>
                  <a:pt x="0" y="1066"/>
                </a:lnTo>
                <a:lnTo>
                  <a:pt x="2" y="1122"/>
                </a:lnTo>
                <a:lnTo>
                  <a:pt x="6" y="1175"/>
                </a:lnTo>
                <a:lnTo>
                  <a:pt x="12" y="1229"/>
                </a:lnTo>
                <a:lnTo>
                  <a:pt x="22" y="1281"/>
                </a:lnTo>
                <a:lnTo>
                  <a:pt x="34" y="1333"/>
                </a:lnTo>
                <a:lnTo>
                  <a:pt x="48" y="1383"/>
                </a:lnTo>
                <a:lnTo>
                  <a:pt x="65" y="1433"/>
                </a:lnTo>
                <a:lnTo>
                  <a:pt x="84" y="1481"/>
                </a:lnTo>
                <a:lnTo>
                  <a:pt x="106" y="1529"/>
                </a:lnTo>
                <a:lnTo>
                  <a:pt x="129" y="1574"/>
                </a:lnTo>
                <a:lnTo>
                  <a:pt x="155" y="1620"/>
                </a:lnTo>
                <a:lnTo>
                  <a:pt x="182" y="1662"/>
                </a:lnTo>
                <a:lnTo>
                  <a:pt x="212" y="1704"/>
                </a:lnTo>
                <a:lnTo>
                  <a:pt x="244" y="1745"/>
                </a:lnTo>
                <a:lnTo>
                  <a:pt x="277" y="1783"/>
                </a:lnTo>
                <a:lnTo>
                  <a:pt x="312" y="1821"/>
                </a:lnTo>
                <a:lnTo>
                  <a:pt x="350" y="1856"/>
                </a:lnTo>
                <a:lnTo>
                  <a:pt x="388" y="1889"/>
                </a:lnTo>
                <a:lnTo>
                  <a:pt x="428" y="1922"/>
                </a:lnTo>
                <a:lnTo>
                  <a:pt x="471" y="1951"/>
                </a:lnTo>
                <a:lnTo>
                  <a:pt x="514" y="1979"/>
                </a:lnTo>
                <a:lnTo>
                  <a:pt x="558" y="2004"/>
                </a:lnTo>
                <a:lnTo>
                  <a:pt x="604" y="2028"/>
                </a:lnTo>
                <a:lnTo>
                  <a:pt x="651" y="2050"/>
                </a:lnTo>
                <a:lnTo>
                  <a:pt x="700" y="2069"/>
                </a:lnTo>
                <a:lnTo>
                  <a:pt x="749" y="2085"/>
                </a:lnTo>
                <a:lnTo>
                  <a:pt x="799" y="2100"/>
                </a:lnTo>
                <a:lnTo>
                  <a:pt x="851" y="2111"/>
                </a:lnTo>
                <a:lnTo>
                  <a:pt x="903" y="2121"/>
                </a:lnTo>
                <a:lnTo>
                  <a:pt x="957" y="2128"/>
                </a:lnTo>
                <a:lnTo>
                  <a:pt x="1011" y="2133"/>
                </a:lnTo>
                <a:lnTo>
                  <a:pt x="1066" y="2134"/>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41" name="Freeform 26"/>
          <p:cNvSpPr>
            <a:spLocks/>
          </p:cNvSpPr>
          <p:nvPr/>
        </p:nvSpPr>
        <p:spPr bwMode="auto">
          <a:xfrm>
            <a:off x="3560932" y="5773490"/>
            <a:ext cx="38091" cy="26980"/>
          </a:xfrm>
          <a:custGeom>
            <a:avLst/>
            <a:gdLst>
              <a:gd name="T0" fmla="*/ 10093112 w 3913"/>
              <a:gd name="T1" fmla="*/ 0 h 2827"/>
              <a:gd name="T2" fmla="*/ 5527499 w 3913"/>
              <a:gd name="T3" fmla="*/ 25240 h 2827"/>
              <a:gd name="T4" fmla="*/ 4933926 w 3913"/>
              <a:gd name="T5" fmla="*/ 157473 h 2827"/>
              <a:gd name="T6" fmla="*/ 4341297 w 3913"/>
              <a:gd name="T7" fmla="*/ 332350 h 2827"/>
              <a:gd name="T8" fmla="*/ 3667424 w 3913"/>
              <a:gd name="T9" fmla="*/ 573295 h 2827"/>
              <a:gd name="T10" fmla="*/ 3119176 w 3913"/>
              <a:gd name="T11" fmla="*/ 805582 h 2827"/>
              <a:gd name="T12" fmla="*/ 2768399 w 3913"/>
              <a:gd name="T13" fmla="*/ 988209 h 2827"/>
              <a:gd name="T14" fmla="*/ 2408323 w 3913"/>
              <a:gd name="T15" fmla="*/ 1204000 h 2827"/>
              <a:gd name="T16" fmla="*/ 2076036 w 3913"/>
              <a:gd name="T17" fmla="*/ 1436287 h 2827"/>
              <a:gd name="T18" fmla="*/ 1761285 w 3913"/>
              <a:gd name="T19" fmla="*/ 1693728 h 2827"/>
              <a:gd name="T20" fmla="*/ 1474216 w 3913"/>
              <a:gd name="T21" fmla="*/ 1985163 h 2827"/>
              <a:gd name="T22" fmla="*/ 1222131 w 3913"/>
              <a:gd name="T23" fmla="*/ 2300100 h 2827"/>
              <a:gd name="T24" fmla="*/ 997825 w 3913"/>
              <a:gd name="T25" fmla="*/ 2615868 h 2827"/>
              <a:gd name="T26" fmla="*/ 808590 w 3913"/>
              <a:gd name="T27" fmla="*/ 2939464 h 2827"/>
              <a:gd name="T28" fmla="*/ 647038 w 3913"/>
              <a:gd name="T29" fmla="*/ 3263976 h 2827"/>
              <a:gd name="T30" fmla="*/ 503128 w 3913"/>
              <a:gd name="T31" fmla="*/ 3571076 h 2827"/>
              <a:gd name="T32" fmla="*/ 377514 w 3913"/>
              <a:gd name="T33" fmla="*/ 3894681 h 2827"/>
              <a:gd name="T34" fmla="*/ 233507 w 3913"/>
              <a:gd name="T35" fmla="*/ 4343580 h 2827"/>
              <a:gd name="T36" fmla="*/ 107981 w 3913"/>
              <a:gd name="T37" fmla="*/ 4924712 h 2827"/>
              <a:gd name="T38" fmla="*/ 45218 w 3913"/>
              <a:gd name="T39" fmla="*/ 5447517 h 2827"/>
              <a:gd name="T40" fmla="*/ 0 w 3913"/>
              <a:gd name="T41" fmla="*/ 6086881 h 2827"/>
              <a:gd name="T42" fmla="*/ 0 w 3913"/>
              <a:gd name="T43" fmla="*/ 6718503 h 2827"/>
              <a:gd name="T44" fmla="*/ 0 w 3913"/>
              <a:gd name="T45" fmla="*/ 8246099 h 2827"/>
              <a:gd name="T46" fmla="*/ 0 w 3913"/>
              <a:gd name="T47" fmla="*/ 10687998 h 2827"/>
              <a:gd name="T48" fmla="*/ 0 w 3913"/>
              <a:gd name="T49" fmla="*/ 13644043 h 2827"/>
              <a:gd name="T50" fmla="*/ 0 w 3913"/>
              <a:gd name="T51" fmla="*/ 16767137 h 2827"/>
              <a:gd name="T52" fmla="*/ 0 w 3913"/>
              <a:gd name="T53" fmla="*/ 19657027 h 2827"/>
              <a:gd name="T54" fmla="*/ 0 w 3913"/>
              <a:gd name="T55" fmla="*/ 21965872 h 2827"/>
              <a:gd name="T56" fmla="*/ 0 w 3913"/>
              <a:gd name="T57" fmla="*/ 23285514 h 2827"/>
              <a:gd name="T58" fmla="*/ 17014430 w 3913"/>
              <a:gd name="T59" fmla="*/ 23476886 h 2827"/>
              <a:gd name="T60" fmla="*/ 35169825 w 3913"/>
              <a:gd name="T61" fmla="*/ 23476886 h 2827"/>
              <a:gd name="T62" fmla="*/ 35169825 w 3913"/>
              <a:gd name="T63" fmla="*/ 22771367 h 2827"/>
              <a:gd name="T64" fmla="*/ 35169825 w 3913"/>
              <a:gd name="T65" fmla="*/ 20910601 h 2827"/>
              <a:gd name="T66" fmla="*/ 35169825 w 3913"/>
              <a:gd name="T67" fmla="*/ 18270314 h 2827"/>
              <a:gd name="T68" fmla="*/ 35169825 w 3913"/>
              <a:gd name="T69" fmla="*/ 15205547 h 2827"/>
              <a:gd name="T70" fmla="*/ 35169825 w 3913"/>
              <a:gd name="T71" fmla="*/ 12116447 h 2827"/>
              <a:gd name="T72" fmla="*/ 35169825 w 3913"/>
              <a:gd name="T73" fmla="*/ 9376193 h 2827"/>
              <a:gd name="T74" fmla="*/ 35169825 w 3913"/>
              <a:gd name="T75" fmla="*/ 7349208 h 2827"/>
              <a:gd name="T76" fmla="*/ 35169825 w 3913"/>
              <a:gd name="T77" fmla="*/ 6411393 h 2827"/>
              <a:gd name="T78" fmla="*/ 35152289 w 3913"/>
              <a:gd name="T79" fmla="*/ 5680635 h 2827"/>
              <a:gd name="T80" fmla="*/ 35097870 w 3913"/>
              <a:gd name="T81" fmla="*/ 5189991 h 2827"/>
              <a:gd name="T82" fmla="*/ 35008282 w 3913"/>
              <a:gd name="T83" fmla="*/ 4641936 h 2827"/>
              <a:gd name="T84" fmla="*/ 34845882 w 3913"/>
              <a:gd name="T85" fmla="*/ 4044317 h 2827"/>
              <a:gd name="T86" fmla="*/ 34738748 w 3913"/>
              <a:gd name="T87" fmla="*/ 3737208 h 2827"/>
              <a:gd name="T88" fmla="*/ 34612278 w 3913"/>
              <a:gd name="T89" fmla="*/ 3412791 h 2827"/>
              <a:gd name="T90" fmla="*/ 34460024 w 3913"/>
              <a:gd name="T91" fmla="*/ 3097844 h 2827"/>
              <a:gd name="T92" fmla="*/ 34279991 w 3913"/>
              <a:gd name="T93" fmla="*/ 2782086 h 2827"/>
              <a:gd name="T94" fmla="*/ 34063932 w 3913"/>
              <a:gd name="T95" fmla="*/ 2458394 h 2827"/>
              <a:gd name="T96" fmla="*/ 33830424 w 3913"/>
              <a:gd name="T97" fmla="*/ 2142627 h 2827"/>
              <a:gd name="T98" fmla="*/ 33560891 w 3913"/>
              <a:gd name="T99" fmla="*/ 1835526 h 2827"/>
              <a:gd name="T100" fmla="*/ 33264533 w 3913"/>
              <a:gd name="T101" fmla="*/ 1561494 h 2827"/>
              <a:gd name="T102" fmla="*/ 32932246 w 3913"/>
              <a:gd name="T103" fmla="*/ 1320549 h 2827"/>
              <a:gd name="T104" fmla="*/ 32590758 w 3913"/>
              <a:gd name="T105" fmla="*/ 1096100 h 2827"/>
              <a:gd name="T106" fmla="*/ 32239980 w 3913"/>
              <a:gd name="T107" fmla="*/ 896891 h 2827"/>
              <a:gd name="T108" fmla="*/ 31871658 w 3913"/>
              <a:gd name="T109" fmla="*/ 722931 h 2827"/>
              <a:gd name="T110" fmla="*/ 31170104 w 3913"/>
              <a:gd name="T111" fmla="*/ 440154 h 2827"/>
              <a:gd name="T112" fmla="*/ 30522968 w 3913"/>
              <a:gd name="T113" fmla="*/ 240945 h 2827"/>
              <a:gd name="T114" fmla="*/ 29993103 w 3913"/>
              <a:gd name="T115" fmla="*/ 100063 h 2827"/>
              <a:gd name="T116" fmla="*/ 29516809 w 3913"/>
              <a:gd name="T117" fmla="*/ 0 h 2827"/>
              <a:gd name="T118" fmla="*/ 17589513 w 3913"/>
              <a:gd name="T119" fmla="*/ 10713238 h 282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13" h="2827">
                <a:moveTo>
                  <a:pt x="1957" y="1290"/>
                </a:moveTo>
                <a:lnTo>
                  <a:pt x="1123" y="0"/>
                </a:lnTo>
                <a:lnTo>
                  <a:pt x="630" y="0"/>
                </a:lnTo>
                <a:lnTo>
                  <a:pt x="615" y="3"/>
                </a:lnTo>
                <a:lnTo>
                  <a:pt x="576" y="12"/>
                </a:lnTo>
                <a:lnTo>
                  <a:pt x="549" y="19"/>
                </a:lnTo>
                <a:lnTo>
                  <a:pt x="517" y="29"/>
                </a:lnTo>
                <a:lnTo>
                  <a:pt x="483" y="40"/>
                </a:lnTo>
                <a:lnTo>
                  <a:pt x="446" y="53"/>
                </a:lnTo>
                <a:lnTo>
                  <a:pt x="408" y="69"/>
                </a:lnTo>
                <a:lnTo>
                  <a:pt x="367" y="87"/>
                </a:lnTo>
                <a:lnTo>
                  <a:pt x="347" y="97"/>
                </a:lnTo>
                <a:lnTo>
                  <a:pt x="328" y="108"/>
                </a:lnTo>
                <a:lnTo>
                  <a:pt x="308" y="119"/>
                </a:lnTo>
                <a:lnTo>
                  <a:pt x="287" y="132"/>
                </a:lnTo>
                <a:lnTo>
                  <a:pt x="268" y="145"/>
                </a:lnTo>
                <a:lnTo>
                  <a:pt x="249" y="159"/>
                </a:lnTo>
                <a:lnTo>
                  <a:pt x="231" y="173"/>
                </a:lnTo>
                <a:lnTo>
                  <a:pt x="213" y="188"/>
                </a:lnTo>
                <a:lnTo>
                  <a:pt x="196" y="204"/>
                </a:lnTo>
                <a:lnTo>
                  <a:pt x="180" y="221"/>
                </a:lnTo>
                <a:lnTo>
                  <a:pt x="164" y="239"/>
                </a:lnTo>
                <a:lnTo>
                  <a:pt x="149" y="258"/>
                </a:lnTo>
                <a:lnTo>
                  <a:pt x="136" y="277"/>
                </a:lnTo>
                <a:lnTo>
                  <a:pt x="123" y="296"/>
                </a:lnTo>
                <a:lnTo>
                  <a:pt x="111" y="315"/>
                </a:lnTo>
                <a:lnTo>
                  <a:pt x="100" y="335"/>
                </a:lnTo>
                <a:lnTo>
                  <a:pt x="90" y="354"/>
                </a:lnTo>
                <a:lnTo>
                  <a:pt x="81" y="373"/>
                </a:lnTo>
                <a:lnTo>
                  <a:pt x="72" y="393"/>
                </a:lnTo>
                <a:lnTo>
                  <a:pt x="64" y="411"/>
                </a:lnTo>
                <a:lnTo>
                  <a:pt x="56" y="430"/>
                </a:lnTo>
                <a:lnTo>
                  <a:pt x="48" y="450"/>
                </a:lnTo>
                <a:lnTo>
                  <a:pt x="42" y="469"/>
                </a:lnTo>
                <a:lnTo>
                  <a:pt x="36" y="487"/>
                </a:lnTo>
                <a:lnTo>
                  <a:pt x="26" y="523"/>
                </a:lnTo>
                <a:lnTo>
                  <a:pt x="19" y="559"/>
                </a:lnTo>
                <a:lnTo>
                  <a:pt x="12" y="593"/>
                </a:lnTo>
                <a:lnTo>
                  <a:pt x="8" y="625"/>
                </a:lnTo>
                <a:lnTo>
                  <a:pt x="5" y="656"/>
                </a:lnTo>
                <a:lnTo>
                  <a:pt x="2" y="684"/>
                </a:lnTo>
                <a:lnTo>
                  <a:pt x="0" y="733"/>
                </a:lnTo>
                <a:lnTo>
                  <a:pt x="0" y="772"/>
                </a:lnTo>
                <a:lnTo>
                  <a:pt x="0" y="809"/>
                </a:lnTo>
                <a:lnTo>
                  <a:pt x="0" y="885"/>
                </a:lnTo>
                <a:lnTo>
                  <a:pt x="0" y="993"/>
                </a:lnTo>
                <a:lnTo>
                  <a:pt x="0" y="1129"/>
                </a:lnTo>
                <a:lnTo>
                  <a:pt x="0" y="1287"/>
                </a:lnTo>
                <a:lnTo>
                  <a:pt x="0" y="1459"/>
                </a:lnTo>
                <a:lnTo>
                  <a:pt x="0" y="1643"/>
                </a:lnTo>
                <a:lnTo>
                  <a:pt x="0" y="1831"/>
                </a:lnTo>
                <a:lnTo>
                  <a:pt x="0" y="2019"/>
                </a:lnTo>
                <a:lnTo>
                  <a:pt x="0" y="2200"/>
                </a:lnTo>
                <a:lnTo>
                  <a:pt x="0" y="2367"/>
                </a:lnTo>
                <a:lnTo>
                  <a:pt x="0" y="2518"/>
                </a:lnTo>
                <a:lnTo>
                  <a:pt x="0" y="2645"/>
                </a:lnTo>
                <a:lnTo>
                  <a:pt x="0" y="2742"/>
                </a:lnTo>
                <a:lnTo>
                  <a:pt x="0" y="2804"/>
                </a:lnTo>
                <a:lnTo>
                  <a:pt x="0" y="2827"/>
                </a:lnTo>
                <a:lnTo>
                  <a:pt x="1893" y="2827"/>
                </a:lnTo>
                <a:lnTo>
                  <a:pt x="2021" y="2827"/>
                </a:lnTo>
                <a:lnTo>
                  <a:pt x="3913" y="2827"/>
                </a:lnTo>
                <a:lnTo>
                  <a:pt x="3913" y="2804"/>
                </a:lnTo>
                <a:lnTo>
                  <a:pt x="3913" y="2742"/>
                </a:lnTo>
                <a:lnTo>
                  <a:pt x="3913" y="2645"/>
                </a:lnTo>
                <a:lnTo>
                  <a:pt x="3913" y="2518"/>
                </a:lnTo>
                <a:lnTo>
                  <a:pt x="3913" y="2367"/>
                </a:lnTo>
                <a:lnTo>
                  <a:pt x="3913" y="2200"/>
                </a:lnTo>
                <a:lnTo>
                  <a:pt x="3913" y="2019"/>
                </a:lnTo>
                <a:lnTo>
                  <a:pt x="3913" y="1831"/>
                </a:lnTo>
                <a:lnTo>
                  <a:pt x="3913" y="1643"/>
                </a:lnTo>
                <a:lnTo>
                  <a:pt x="3913" y="1459"/>
                </a:lnTo>
                <a:lnTo>
                  <a:pt x="3913" y="1287"/>
                </a:lnTo>
                <a:lnTo>
                  <a:pt x="3913" y="1129"/>
                </a:lnTo>
                <a:lnTo>
                  <a:pt x="3913" y="993"/>
                </a:lnTo>
                <a:lnTo>
                  <a:pt x="3913" y="885"/>
                </a:lnTo>
                <a:lnTo>
                  <a:pt x="3913" y="809"/>
                </a:lnTo>
                <a:lnTo>
                  <a:pt x="3913" y="772"/>
                </a:lnTo>
                <a:lnTo>
                  <a:pt x="3913" y="733"/>
                </a:lnTo>
                <a:lnTo>
                  <a:pt x="3911" y="684"/>
                </a:lnTo>
                <a:lnTo>
                  <a:pt x="3909" y="656"/>
                </a:lnTo>
                <a:lnTo>
                  <a:pt x="3905" y="625"/>
                </a:lnTo>
                <a:lnTo>
                  <a:pt x="3901" y="593"/>
                </a:lnTo>
                <a:lnTo>
                  <a:pt x="3895" y="559"/>
                </a:lnTo>
                <a:lnTo>
                  <a:pt x="3887" y="523"/>
                </a:lnTo>
                <a:lnTo>
                  <a:pt x="3877" y="487"/>
                </a:lnTo>
                <a:lnTo>
                  <a:pt x="3871" y="469"/>
                </a:lnTo>
                <a:lnTo>
                  <a:pt x="3865" y="450"/>
                </a:lnTo>
                <a:lnTo>
                  <a:pt x="3858" y="430"/>
                </a:lnTo>
                <a:lnTo>
                  <a:pt x="3851" y="411"/>
                </a:lnTo>
                <a:lnTo>
                  <a:pt x="3842" y="393"/>
                </a:lnTo>
                <a:lnTo>
                  <a:pt x="3834" y="373"/>
                </a:lnTo>
                <a:lnTo>
                  <a:pt x="3824" y="354"/>
                </a:lnTo>
                <a:lnTo>
                  <a:pt x="3814" y="335"/>
                </a:lnTo>
                <a:lnTo>
                  <a:pt x="3802" y="315"/>
                </a:lnTo>
                <a:lnTo>
                  <a:pt x="3790" y="296"/>
                </a:lnTo>
                <a:lnTo>
                  <a:pt x="3777" y="277"/>
                </a:lnTo>
                <a:lnTo>
                  <a:pt x="3764" y="258"/>
                </a:lnTo>
                <a:lnTo>
                  <a:pt x="3749" y="239"/>
                </a:lnTo>
                <a:lnTo>
                  <a:pt x="3734" y="221"/>
                </a:lnTo>
                <a:lnTo>
                  <a:pt x="3718" y="204"/>
                </a:lnTo>
                <a:lnTo>
                  <a:pt x="3701" y="188"/>
                </a:lnTo>
                <a:lnTo>
                  <a:pt x="3682" y="173"/>
                </a:lnTo>
                <a:lnTo>
                  <a:pt x="3664" y="159"/>
                </a:lnTo>
                <a:lnTo>
                  <a:pt x="3645" y="145"/>
                </a:lnTo>
                <a:lnTo>
                  <a:pt x="3626" y="132"/>
                </a:lnTo>
                <a:lnTo>
                  <a:pt x="3606" y="119"/>
                </a:lnTo>
                <a:lnTo>
                  <a:pt x="3587" y="108"/>
                </a:lnTo>
                <a:lnTo>
                  <a:pt x="3566" y="97"/>
                </a:lnTo>
                <a:lnTo>
                  <a:pt x="3546" y="87"/>
                </a:lnTo>
                <a:lnTo>
                  <a:pt x="3507" y="69"/>
                </a:lnTo>
                <a:lnTo>
                  <a:pt x="3468" y="53"/>
                </a:lnTo>
                <a:lnTo>
                  <a:pt x="3430" y="40"/>
                </a:lnTo>
                <a:lnTo>
                  <a:pt x="3396" y="29"/>
                </a:lnTo>
                <a:lnTo>
                  <a:pt x="3365" y="19"/>
                </a:lnTo>
                <a:lnTo>
                  <a:pt x="3337" y="12"/>
                </a:lnTo>
                <a:lnTo>
                  <a:pt x="3298" y="3"/>
                </a:lnTo>
                <a:lnTo>
                  <a:pt x="3284" y="0"/>
                </a:lnTo>
                <a:lnTo>
                  <a:pt x="2791" y="0"/>
                </a:lnTo>
                <a:lnTo>
                  <a:pt x="1957" y="129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42" name="Freeform 27"/>
          <p:cNvSpPr>
            <a:spLocks/>
          </p:cNvSpPr>
          <p:nvPr/>
        </p:nvSpPr>
        <p:spPr bwMode="auto">
          <a:xfrm>
            <a:off x="3578391" y="5773489"/>
            <a:ext cx="1588" cy="1587"/>
          </a:xfrm>
          <a:custGeom>
            <a:avLst/>
            <a:gdLst>
              <a:gd name="T0" fmla="*/ 662910 w 169"/>
              <a:gd name="T1" fmla="*/ 1956653 h 148"/>
              <a:gd name="T2" fmla="*/ 989766 w 169"/>
              <a:gd name="T3" fmla="*/ 978954 h 148"/>
              <a:gd name="T4" fmla="*/ 1317514 w 169"/>
              <a:gd name="T5" fmla="*/ 0 h 148"/>
              <a:gd name="T6" fmla="*/ 662910 w 169"/>
              <a:gd name="T7" fmla="*/ 0 h 148"/>
              <a:gd name="T8" fmla="*/ 0 w 169"/>
              <a:gd name="T9" fmla="*/ 0 h 148"/>
              <a:gd name="T10" fmla="*/ 327748 w 169"/>
              <a:gd name="T11" fmla="*/ 978954 h 148"/>
              <a:gd name="T12" fmla="*/ 662910 w 169"/>
              <a:gd name="T13" fmla="*/ 1956653 h 1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9" h="148">
                <a:moveTo>
                  <a:pt x="85" y="148"/>
                </a:moveTo>
                <a:lnTo>
                  <a:pt x="127" y="74"/>
                </a:lnTo>
                <a:lnTo>
                  <a:pt x="169" y="0"/>
                </a:lnTo>
                <a:lnTo>
                  <a:pt x="85" y="0"/>
                </a:lnTo>
                <a:lnTo>
                  <a:pt x="0" y="0"/>
                </a:lnTo>
                <a:lnTo>
                  <a:pt x="42" y="74"/>
                </a:lnTo>
                <a:lnTo>
                  <a:pt x="85" y="148"/>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43" name="Freeform 28"/>
          <p:cNvSpPr>
            <a:spLocks/>
          </p:cNvSpPr>
          <p:nvPr/>
        </p:nvSpPr>
        <p:spPr bwMode="auto">
          <a:xfrm>
            <a:off x="3578391" y="5775075"/>
            <a:ext cx="3175" cy="7936"/>
          </a:xfrm>
          <a:custGeom>
            <a:avLst/>
            <a:gdLst>
              <a:gd name="T0" fmla="*/ 839485 w 393"/>
              <a:gd name="T1" fmla="*/ 0 h 963"/>
              <a:gd name="T2" fmla="*/ 1260790 w 393"/>
              <a:gd name="T3" fmla="*/ 1652810 h 963"/>
              <a:gd name="T4" fmla="*/ 1653052 w 393"/>
              <a:gd name="T5" fmla="*/ 3217693 h 963"/>
              <a:gd name="T6" fmla="*/ 1674130 w 393"/>
              <a:gd name="T7" fmla="*/ 3217693 h 963"/>
              <a:gd name="T8" fmla="*/ 1661535 w 393"/>
              <a:gd name="T9" fmla="*/ 3241202 h 963"/>
              <a:gd name="T10" fmla="*/ 1674130 w 393"/>
              <a:gd name="T11" fmla="*/ 3305612 h 963"/>
              <a:gd name="T12" fmla="*/ 1618781 w 393"/>
              <a:gd name="T13" fmla="*/ 3305612 h 963"/>
              <a:gd name="T14" fmla="*/ 1260790 w 393"/>
              <a:gd name="T15" fmla="*/ 3832133 h 963"/>
              <a:gd name="T16" fmla="*/ 839485 w 393"/>
              <a:gd name="T17" fmla="*/ 4445972 h 963"/>
              <a:gd name="T18" fmla="*/ 421831 w 393"/>
              <a:gd name="T19" fmla="*/ 3832133 h 963"/>
              <a:gd name="T20" fmla="*/ 59590 w 393"/>
              <a:gd name="T21" fmla="*/ 3305612 h 963"/>
              <a:gd name="T22" fmla="*/ 0 w 393"/>
              <a:gd name="T23" fmla="*/ 3305612 h 963"/>
              <a:gd name="T24" fmla="*/ 16901 w 393"/>
              <a:gd name="T25" fmla="*/ 3241202 h 963"/>
              <a:gd name="T26" fmla="*/ 0 w 393"/>
              <a:gd name="T27" fmla="*/ 3217693 h 963"/>
              <a:gd name="T28" fmla="*/ 21078 w 393"/>
              <a:gd name="T29" fmla="*/ 3217693 h 963"/>
              <a:gd name="T30" fmla="*/ 421831 w 393"/>
              <a:gd name="T31" fmla="*/ 1652810 h 963"/>
              <a:gd name="T32" fmla="*/ 839485 w 393"/>
              <a:gd name="T33" fmla="*/ 0 h 9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3" h="963">
                <a:moveTo>
                  <a:pt x="197" y="0"/>
                </a:moveTo>
                <a:lnTo>
                  <a:pt x="296" y="358"/>
                </a:lnTo>
                <a:lnTo>
                  <a:pt x="388" y="697"/>
                </a:lnTo>
                <a:lnTo>
                  <a:pt x="393" y="697"/>
                </a:lnTo>
                <a:lnTo>
                  <a:pt x="390" y="702"/>
                </a:lnTo>
                <a:lnTo>
                  <a:pt x="393" y="716"/>
                </a:lnTo>
                <a:lnTo>
                  <a:pt x="380" y="716"/>
                </a:lnTo>
                <a:lnTo>
                  <a:pt x="296" y="830"/>
                </a:lnTo>
                <a:lnTo>
                  <a:pt x="197" y="963"/>
                </a:lnTo>
                <a:lnTo>
                  <a:pt x="99" y="830"/>
                </a:lnTo>
                <a:lnTo>
                  <a:pt x="14" y="716"/>
                </a:lnTo>
                <a:lnTo>
                  <a:pt x="0" y="716"/>
                </a:lnTo>
                <a:lnTo>
                  <a:pt x="4" y="702"/>
                </a:lnTo>
                <a:lnTo>
                  <a:pt x="0" y="697"/>
                </a:lnTo>
                <a:lnTo>
                  <a:pt x="5" y="697"/>
                </a:lnTo>
                <a:lnTo>
                  <a:pt x="99" y="358"/>
                </a:lnTo>
                <a:lnTo>
                  <a:pt x="197" y="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44" name="Freeform 25"/>
          <p:cNvSpPr>
            <a:spLocks/>
          </p:cNvSpPr>
          <p:nvPr/>
        </p:nvSpPr>
        <p:spPr bwMode="auto">
          <a:xfrm>
            <a:off x="3654571" y="5751269"/>
            <a:ext cx="20632" cy="20632"/>
          </a:xfrm>
          <a:custGeom>
            <a:avLst/>
            <a:gdLst>
              <a:gd name="T0" fmla="*/ 10336122 w 2131"/>
              <a:gd name="T1" fmla="*/ 18611499 h 2134"/>
              <a:gd name="T2" fmla="*/ 11708593 w 2131"/>
              <a:gd name="T3" fmla="*/ 18366388 h 2134"/>
              <a:gd name="T4" fmla="*/ 13011179 w 2131"/>
              <a:gd name="T5" fmla="*/ 17929549 h 2134"/>
              <a:gd name="T6" fmla="*/ 14224763 w 2131"/>
              <a:gd name="T7" fmla="*/ 17308205 h 2134"/>
              <a:gd name="T8" fmla="*/ 15324766 w 2131"/>
              <a:gd name="T9" fmla="*/ 16521427 h 2134"/>
              <a:gd name="T10" fmla="*/ 16301241 w 2131"/>
              <a:gd name="T11" fmla="*/ 15594454 h 2134"/>
              <a:gd name="T12" fmla="*/ 17136929 w 2131"/>
              <a:gd name="T13" fmla="*/ 14535343 h 2134"/>
              <a:gd name="T14" fmla="*/ 17822739 w 2131"/>
              <a:gd name="T15" fmla="*/ 13372321 h 2134"/>
              <a:gd name="T16" fmla="*/ 18324152 w 2131"/>
              <a:gd name="T17" fmla="*/ 12095313 h 2134"/>
              <a:gd name="T18" fmla="*/ 18641082 w 2131"/>
              <a:gd name="T19" fmla="*/ 10748715 h 2134"/>
              <a:gd name="T20" fmla="*/ 18746500 w 2131"/>
              <a:gd name="T21" fmla="*/ 9323379 h 2134"/>
              <a:gd name="T22" fmla="*/ 18641082 w 2131"/>
              <a:gd name="T23" fmla="*/ 7915247 h 2134"/>
              <a:gd name="T24" fmla="*/ 18324152 w 2131"/>
              <a:gd name="T25" fmla="*/ 6559587 h 2134"/>
              <a:gd name="T26" fmla="*/ 17822739 w 2131"/>
              <a:gd name="T27" fmla="*/ 5291640 h 2134"/>
              <a:gd name="T28" fmla="*/ 17136929 w 2131"/>
              <a:gd name="T29" fmla="*/ 4119460 h 2134"/>
              <a:gd name="T30" fmla="*/ 16301241 w 2131"/>
              <a:gd name="T31" fmla="*/ 3061374 h 2134"/>
              <a:gd name="T32" fmla="*/ 15324766 w 2131"/>
              <a:gd name="T33" fmla="*/ 2134402 h 2134"/>
              <a:gd name="T34" fmla="*/ 14224763 w 2131"/>
              <a:gd name="T35" fmla="*/ 1346598 h 2134"/>
              <a:gd name="T36" fmla="*/ 13011179 w 2131"/>
              <a:gd name="T37" fmla="*/ 734412 h 2134"/>
              <a:gd name="T38" fmla="*/ 11708593 w 2131"/>
              <a:gd name="T39" fmla="*/ 288512 h 2134"/>
              <a:gd name="T40" fmla="*/ 10336122 w 2131"/>
              <a:gd name="T41" fmla="*/ 43392 h 2134"/>
              <a:gd name="T42" fmla="*/ 8893593 w 2131"/>
              <a:gd name="T43" fmla="*/ 9071 h 2134"/>
              <a:gd name="T44" fmla="*/ 7486616 w 2131"/>
              <a:gd name="T45" fmla="*/ 183576 h 2134"/>
              <a:gd name="T46" fmla="*/ 6157668 w 2131"/>
              <a:gd name="T47" fmla="*/ 568881 h 2134"/>
              <a:gd name="T48" fmla="*/ 4908726 w 2131"/>
              <a:gd name="T49" fmla="*/ 1128691 h 2134"/>
              <a:gd name="T50" fmla="*/ 3765113 w 2131"/>
              <a:gd name="T51" fmla="*/ 1854032 h 2134"/>
              <a:gd name="T52" fmla="*/ 2745028 w 2131"/>
              <a:gd name="T53" fmla="*/ 2737613 h 2134"/>
              <a:gd name="T54" fmla="*/ 1864877 w 2131"/>
              <a:gd name="T55" fmla="*/ 3752298 h 2134"/>
              <a:gd name="T56" fmla="*/ 1134519 w 2131"/>
              <a:gd name="T57" fmla="*/ 4880061 h 2134"/>
              <a:gd name="T58" fmla="*/ 572228 w 2131"/>
              <a:gd name="T59" fmla="*/ 6130891 h 2134"/>
              <a:gd name="T60" fmla="*/ 193490 w 2131"/>
              <a:gd name="T61" fmla="*/ 7451292 h 2134"/>
              <a:gd name="T62" fmla="*/ 17258 w 2131"/>
              <a:gd name="T63" fmla="*/ 8851291 h 2134"/>
              <a:gd name="T64" fmla="*/ 52714 w 2131"/>
              <a:gd name="T65" fmla="*/ 10276626 h 2134"/>
              <a:gd name="T66" fmla="*/ 298820 w 2131"/>
              <a:gd name="T67" fmla="*/ 11658474 h 2134"/>
              <a:gd name="T68" fmla="*/ 739365 w 2131"/>
              <a:gd name="T69" fmla="*/ 12952706 h 2134"/>
              <a:gd name="T70" fmla="*/ 1363464 w 2131"/>
              <a:gd name="T71" fmla="*/ 14168181 h 2134"/>
              <a:gd name="T72" fmla="*/ 2146439 w 2131"/>
              <a:gd name="T73" fmla="*/ 15261613 h 2134"/>
              <a:gd name="T74" fmla="*/ 3079304 w 2131"/>
              <a:gd name="T75" fmla="*/ 16232915 h 2134"/>
              <a:gd name="T76" fmla="*/ 4143008 w 2131"/>
              <a:gd name="T77" fmla="*/ 17063182 h 2134"/>
              <a:gd name="T78" fmla="*/ 5313815 w 2131"/>
              <a:gd name="T79" fmla="*/ 17736902 h 2134"/>
              <a:gd name="T80" fmla="*/ 6589110 w 2131"/>
              <a:gd name="T81" fmla="*/ 18235265 h 2134"/>
              <a:gd name="T82" fmla="*/ 7943480 w 2131"/>
              <a:gd name="T83" fmla="*/ 18549965 h 2134"/>
              <a:gd name="T84" fmla="*/ 9377758 w 2131"/>
              <a:gd name="T85" fmla="*/ 18663962 h 2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31" h="2134">
                <a:moveTo>
                  <a:pt x="1066" y="2134"/>
                </a:moveTo>
                <a:lnTo>
                  <a:pt x="1120" y="2133"/>
                </a:lnTo>
                <a:lnTo>
                  <a:pt x="1175" y="2128"/>
                </a:lnTo>
                <a:lnTo>
                  <a:pt x="1227" y="2121"/>
                </a:lnTo>
                <a:lnTo>
                  <a:pt x="1279" y="2111"/>
                </a:lnTo>
                <a:lnTo>
                  <a:pt x="1331" y="2100"/>
                </a:lnTo>
                <a:lnTo>
                  <a:pt x="1381" y="2085"/>
                </a:lnTo>
                <a:lnTo>
                  <a:pt x="1431" y="2069"/>
                </a:lnTo>
                <a:lnTo>
                  <a:pt x="1479" y="2050"/>
                </a:lnTo>
                <a:lnTo>
                  <a:pt x="1527" y="2028"/>
                </a:lnTo>
                <a:lnTo>
                  <a:pt x="1573" y="2004"/>
                </a:lnTo>
                <a:lnTo>
                  <a:pt x="1617" y="1979"/>
                </a:lnTo>
                <a:lnTo>
                  <a:pt x="1661" y="1951"/>
                </a:lnTo>
                <a:lnTo>
                  <a:pt x="1702" y="1922"/>
                </a:lnTo>
                <a:lnTo>
                  <a:pt x="1742" y="1889"/>
                </a:lnTo>
                <a:lnTo>
                  <a:pt x="1782" y="1856"/>
                </a:lnTo>
                <a:lnTo>
                  <a:pt x="1818" y="1821"/>
                </a:lnTo>
                <a:lnTo>
                  <a:pt x="1853" y="1783"/>
                </a:lnTo>
                <a:lnTo>
                  <a:pt x="1887" y="1745"/>
                </a:lnTo>
                <a:lnTo>
                  <a:pt x="1919" y="1704"/>
                </a:lnTo>
                <a:lnTo>
                  <a:pt x="1948" y="1662"/>
                </a:lnTo>
                <a:lnTo>
                  <a:pt x="1976" y="1620"/>
                </a:lnTo>
                <a:lnTo>
                  <a:pt x="2002" y="1574"/>
                </a:lnTo>
                <a:lnTo>
                  <a:pt x="2026" y="1529"/>
                </a:lnTo>
                <a:lnTo>
                  <a:pt x="2047" y="1481"/>
                </a:lnTo>
                <a:lnTo>
                  <a:pt x="2066" y="1433"/>
                </a:lnTo>
                <a:lnTo>
                  <a:pt x="2083" y="1383"/>
                </a:lnTo>
                <a:lnTo>
                  <a:pt x="2097" y="1333"/>
                </a:lnTo>
                <a:lnTo>
                  <a:pt x="2110" y="1281"/>
                </a:lnTo>
                <a:lnTo>
                  <a:pt x="2119" y="1229"/>
                </a:lnTo>
                <a:lnTo>
                  <a:pt x="2126" y="1175"/>
                </a:lnTo>
                <a:lnTo>
                  <a:pt x="2130" y="1122"/>
                </a:lnTo>
                <a:lnTo>
                  <a:pt x="2131" y="1066"/>
                </a:lnTo>
                <a:lnTo>
                  <a:pt x="2130" y="1012"/>
                </a:lnTo>
                <a:lnTo>
                  <a:pt x="2126" y="958"/>
                </a:lnTo>
                <a:lnTo>
                  <a:pt x="2119" y="905"/>
                </a:lnTo>
                <a:lnTo>
                  <a:pt x="2110" y="852"/>
                </a:lnTo>
                <a:lnTo>
                  <a:pt x="2097" y="801"/>
                </a:lnTo>
                <a:lnTo>
                  <a:pt x="2083" y="750"/>
                </a:lnTo>
                <a:lnTo>
                  <a:pt x="2066" y="701"/>
                </a:lnTo>
                <a:lnTo>
                  <a:pt x="2047" y="652"/>
                </a:lnTo>
                <a:lnTo>
                  <a:pt x="2026" y="605"/>
                </a:lnTo>
                <a:lnTo>
                  <a:pt x="2002" y="558"/>
                </a:lnTo>
                <a:lnTo>
                  <a:pt x="1976" y="514"/>
                </a:lnTo>
                <a:lnTo>
                  <a:pt x="1948" y="471"/>
                </a:lnTo>
                <a:lnTo>
                  <a:pt x="1919" y="429"/>
                </a:lnTo>
                <a:lnTo>
                  <a:pt x="1887" y="389"/>
                </a:lnTo>
                <a:lnTo>
                  <a:pt x="1853" y="350"/>
                </a:lnTo>
                <a:lnTo>
                  <a:pt x="1818" y="313"/>
                </a:lnTo>
                <a:lnTo>
                  <a:pt x="1782" y="278"/>
                </a:lnTo>
                <a:lnTo>
                  <a:pt x="1742" y="244"/>
                </a:lnTo>
                <a:lnTo>
                  <a:pt x="1702" y="212"/>
                </a:lnTo>
                <a:lnTo>
                  <a:pt x="1661" y="183"/>
                </a:lnTo>
                <a:lnTo>
                  <a:pt x="1617" y="154"/>
                </a:lnTo>
                <a:lnTo>
                  <a:pt x="1573" y="129"/>
                </a:lnTo>
                <a:lnTo>
                  <a:pt x="1527" y="105"/>
                </a:lnTo>
                <a:lnTo>
                  <a:pt x="1479" y="84"/>
                </a:lnTo>
                <a:lnTo>
                  <a:pt x="1431" y="65"/>
                </a:lnTo>
                <a:lnTo>
                  <a:pt x="1381" y="47"/>
                </a:lnTo>
                <a:lnTo>
                  <a:pt x="1331" y="33"/>
                </a:lnTo>
                <a:lnTo>
                  <a:pt x="1279" y="21"/>
                </a:lnTo>
                <a:lnTo>
                  <a:pt x="1227" y="12"/>
                </a:lnTo>
                <a:lnTo>
                  <a:pt x="1175" y="5"/>
                </a:lnTo>
                <a:lnTo>
                  <a:pt x="1120" y="1"/>
                </a:lnTo>
                <a:lnTo>
                  <a:pt x="1066" y="0"/>
                </a:lnTo>
                <a:lnTo>
                  <a:pt x="1011" y="1"/>
                </a:lnTo>
                <a:lnTo>
                  <a:pt x="957" y="5"/>
                </a:lnTo>
                <a:lnTo>
                  <a:pt x="903" y="12"/>
                </a:lnTo>
                <a:lnTo>
                  <a:pt x="851" y="21"/>
                </a:lnTo>
                <a:lnTo>
                  <a:pt x="799" y="33"/>
                </a:lnTo>
                <a:lnTo>
                  <a:pt x="749" y="47"/>
                </a:lnTo>
                <a:lnTo>
                  <a:pt x="700" y="65"/>
                </a:lnTo>
                <a:lnTo>
                  <a:pt x="651" y="84"/>
                </a:lnTo>
                <a:lnTo>
                  <a:pt x="604" y="105"/>
                </a:lnTo>
                <a:lnTo>
                  <a:pt x="558" y="129"/>
                </a:lnTo>
                <a:lnTo>
                  <a:pt x="514" y="154"/>
                </a:lnTo>
                <a:lnTo>
                  <a:pt x="471" y="183"/>
                </a:lnTo>
                <a:lnTo>
                  <a:pt x="428" y="212"/>
                </a:lnTo>
                <a:lnTo>
                  <a:pt x="388" y="244"/>
                </a:lnTo>
                <a:lnTo>
                  <a:pt x="350" y="278"/>
                </a:lnTo>
                <a:lnTo>
                  <a:pt x="312" y="313"/>
                </a:lnTo>
                <a:lnTo>
                  <a:pt x="277" y="350"/>
                </a:lnTo>
                <a:lnTo>
                  <a:pt x="244" y="389"/>
                </a:lnTo>
                <a:lnTo>
                  <a:pt x="212" y="429"/>
                </a:lnTo>
                <a:lnTo>
                  <a:pt x="182" y="471"/>
                </a:lnTo>
                <a:lnTo>
                  <a:pt x="155" y="514"/>
                </a:lnTo>
                <a:lnTo>
                  <a:pt x="129" y="558"/>
                </a:lnTo>
                <a:lnTo>
                  <a:pt x="106" y="605"/>
                </a:lnTo>
                <a:lnTo>
                  <a:pt x="84" y="652"/>
                </a:lnTo>
                <a:lnTo>
                  <a:pt x="65" y="701"/>
                </a:lnTo>
                <a:lnTo>
                  <a:pt x="48" y="750"/>
                </a:lnTo>
                <a:lnTo>
                  <a:pt x="34" y="801"/>
                </a:lnTo>
                <a:lnTo>
                  <a:pt x="22" y="852"/>
                </a:lnTo>
                <a:lnTo>
                  <a:pt x="12" y="905"/>
                </a:lnTo>
                <a:lnTo>
                  <a:pt x="6" y="958"/>
                </a:lnTo>
                <a:lnTo>
                  <a:pt x="2" y="1012"/>
                </a:lnTo>
                <a:lnTo>
                  <a:pt x="0" y="1066"/>
                </a:lnTo>
                <a:lnTo>
                  <a:pt x="2" y="1122"/>
                </a:lnTo>
                <a:lnTo>
                  <a:pt x="6" y="1175"/>
                </a:lnTo>
                <a:lnTo>
                  <a:pt x="12" y="1229"/>
                </a:lnTo>
                <a:lnTo>
                  <a:pt x="22" y="1281"/>
                </a:lnTo>
                <a:lnTo>
                  <a:pt x="34" y="1333"/>
                </a:lnTo>
                <a:lnTo>
                  <a:pt x="48" y="1383"/>
                </a:lnTo>
                <a:lnTo>
                  <a:pt x="65" y="1433"/>
                </a:lnTo>
                <a:lnTo>
                  <a:pt x="84" y="1481"/>
                </a:lnTo>
                <a:lnTo>
                  <a:pt x="106" y="1529"/>
                </a:lnTo>
                <a:lnTo>
                  <a:pt x="129" y="1574"/>
                </a:lnTo>
                <a:lnTo>
                  <a:pt x="155" y="1620"/>
                </a:lnTo>
                <a:lnTo>
                  <a:pt x="182" y="1662"/>
                </a:lnTo>
                <a:lnTo>
                  <a:pt x="212" y="1704"/>
                </a:lnTo>
                <a:lnTo>
                  <a:pt x="244" y="1745"/>
                </a:lnTo>
                <a:lnTo>
                  <a:pt x="277" y="1783"/>
                </a:lnTo>
                <a:lnTo>
                  <a:pt x="312" y="1821"/>
                </a:lnTo>
                <a:lnTo>
                  <a:pt x="350" y="1856"/>
                </a:lnTo>
                <a:lnTo>
                  <a:pt x="388" y="1889"/>
                </a:lnTo>
                <a:lnTo>
                  <a:pt x="428" y="1922"/>
                </a:lnTo>
                <a:lnTo>
                  <a:pt x="471" y="1951"/>
                </a:lnTo>
                <a:lnTo>
                  <a:pt x="514" y="1979"/>
                </a:lnTo>
                <a:lnTo>
                  <a:pt x="558" y="2004"/>
                </a:lnTo>
                <a:lnTo>
                  <a:pt x="604" y="2028"/>
                </a:lnTo>
                <a:lnTo>
                  <a:pt x="651" y="2050"/>
                </a:lnTo>
                <a:lnTo>
                  <a:pt x="700" y="2069"/>
                </a:lnTo>
                <a:lnTo>
                  <a:pt x="749" y="2085"/>
                </a:lnTo>
                <a:lnTo>
                  <a:pt x="799" y="2100"/>
                </a:lnTo>
                <a:lnTo>
                  <a:pt x="851" y="2111"/>
                </a:lnTo>
                <a:lnTo>
                  <a:pt x="903" y="2121"/>
                </a:lnTo>
                <a:lnTo>
                  <a:pt x="957" y="2128"/>
                </a:lnTo>
                <a:lnTo>
                  <a:pt x="1011" y="2133"/>
                </a:lnTo>
                <a:lnTo>
                  <a:pt x="1066" y="2134"/>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45" name="Freeform 26"/>
          <p:cNvSpPr>
            <a:spLocks/>
          </p:cNvSpPr>
          <p:nvPr/>
        </p:nvSpPr>
        <p:spPr bwMode="auto">
          <a:xfrm>
            <a:off x="3646635" y="5773490"/>
            <a:ext cx="38091" cy="26980"/>
          </a:xfrm>
          <a:custGeom>
            <a:avLst/>
            <a:gdLst>
              <a:gd name="T0" fmla="*/ 10093112 w 3913"/>
              <a:gd name="T1" fmla="*/ 0 h 2827"/>
              <a:gd name="T2" fmla="*/ 5527499 w 3913"/>
              <a:gd name="T3" fmla="*/ 25240 h 2827"/>
              <a:gd name="T4" fmla="*/ 4933926 w 3913"/>
              <a:gd name="T5" fmla="*/ 157473 h 2827"/>
              <a:gd name="T6" fmla="*/ 4341297 w 3913"/>
              <a:gd name="T7" fmla="*/ 332350 h 2827"/>
              <a:gd name="T8" fmla="*/ 3667424 w 3913"/>
              <a:gd name="T9" fmla="*/ 573295 h 2827"/>
              <a:gd name="T10" fmla="*/ 3119176 w 3913"/>
              <a:gd name="T11" fmla="*/ 805582 h 2827"/>
              <a:gd name="T12" fmla="*/ 2768399 w 3913"/>
              <a:gd name="T13" fmla="*/ 988209 h 2827"/>
              <a:gd name="T14" fmla="*/ 2408323 w 3913"/>
              <a:gd name="T15" fmla="*/ 1204000 h 2827"/>
              <a:gd name="T16" fmla="*/ 2076036 w 3913"/>
              <a:gd name="T17" fmla="*/ 1436287 h 2827"/>
              <a:gd name="T18" fmla="*/ 1761285 w 3913"/>
              <a:gd name="T19" fmla="*/ 1693728 h 2827"/>
              <a:gd name="T20" fmla="*/ 1474216 w 3913"/>
              <a:gd name="T21" fmla="*/ 1985163 h 2827"/>
              <a:gd name="T22" fmla="*/ 1222131 w 3913"/>
              <a:gd name="T23" fmla="*/ 2300100 h 2827"/>
              <a:gd name="T24" fmla="*/ 997825 w 3913"/>
              <a:gd name="T25" fmla="*/ 2615868 h 2827"/>
              <a:gd name="T26" fmla="*/ 808590 w 3913"/>
              <a:gd name="T27" fmla="*/ 2939464 h 2827"/>
              <a:gd name="T28" fmla="*/ 647038 w 3913"/>
              <a:gd name="T29" fmla="*/ 3263976 h 2827"/>
              <a:gd name="T30" fmla="*/ 503128 w 3913"/>
              <a:gd name="T31" fmla="*/ 3571076 h 2827"/>
              <a:gd name="T32" fmla="*/ 377514 w 3913"/>
              <a:gd name="T33" fmla="*/ 3894681 h 2827"/>
              <a:gd name="T34" fmla="*/ 233507 w 3913"/>
              <a:gd name="T35" fmla="*/ 4343580 h 2827"/>
              <a:gd name="T36" fmla="*/ 107981 w 3913"/>
              <a:gd name="T37" fmla="*/ 4924712 h 2827"/>
              <a:gd name="T38" fmla="*/ 45218 w 3913"/>
              <a:gd name="T39" fmla="*/ 5447517 h 2827"/>
              <a:gd name="T40" fmla="*/ 0 w 3913"/>
              <a:gd name="T41" fmla="*/ 6086881 h 2827"/>
              <a:gd name="T42" fmla="*/ 0 w 3913"/>
              <a:gd name="T43" fmla="*/ 6718503 h 2827"/>
              <a:gd name="T44" fmla="*/ 0 w 3913"/>
              <a:gd name="T45" fmla="*/ 8246099 h 2827"/>
              <a:gd name="T46" fmla="*/ 0 w 3913"/>
              <a:gd name="T47" fmla="*/ 10687998 h 2827"/>
              <a:gd name="T48" fmla="*/ 0 w 3913"/>
              <a:gd name="T49" fmla="*/ 13644043 h 2827"/>
              <a:gd name="T50" fmla="*/ 0 w 3913"/>
              <a:gd name="T51" fmla="*/ 16767137 h 2827"/>
              <a:gd name="T52" fmla="*/ 0 w 3913"/>
              <a:gd name="T53" fmla="*/ 19657027 h 2827"/>
              <a:gd name="T54" fmla="*/ 0 w 3913"/>
              <a:gd name="T55" fmla="*/ 21965872 h 2827"/>
              <a:gd name="T56" fmla="*/ 0 w 3913"/>
              <a:gd name="T57" fmla="*/ 23285514 h 2827"/>
              <a:gd name="T58" fmla="*/ 17014430 w 3913"/>
              <a:gd name="T59" fmla="*/ 23476886 h 2827"/>
              <a:gd name="T60" fmla="*/ 35169825 w 3913"/>
              <a:gd name="T61" fmla="*/ 23476886 h 2827"/>
              <a:gd name="T62" fmla="*/ 35169825 w 3913"/>
              <a:gd name="T63" fmla="*/ 22771367 h 2827"/>
              <a:gd name="T64" fmla="*/ 35169825 w 3913"/>
              <a:gd name="T65" fmla="*/ 20910601 h 2827"/>
              <a:gd name="T66" fmla="*/ 35169825 w 3913"/>
              <a:gd name="T67" fmla="*/ 18270314 h 2827"/>
              <a:gd name="T68" fmla="*/ 35169825 w 3913"/>
              <a:gd name="T69" fmla="*/ 15205547 h 2827"/>
              <a:gd name="T70" fmla="*/ 35169825 w 3913"/>
              <a:gd name="T71" fmla="*/ 12116447 h 2827"/>
              <a:gd name="T72" fmla="*/ 35169825 w 3913"/>
              <a:gd name="T73" fmla="*/ 9376193 h 2827"/>
              <a:gd name="T74" fmla="*/ 35169825 w 3913"/>
              <a:gd name="T75" fmla="*/ 7349208 h 2827"/>
              <a:gd name="T76" fmla="*/ 35169825 w 3913"/>
              <a:gd name="T77" fmla="*/ 6411393 h 2827"/>
              <a:gd name="T78" fmla="*/ 35152289 w 3913"/>
              <a:gd name="T79" fmla="*/ 5680635 h 2827"/>
              <a:gd name="T80" fmla="*/ 35097870 w 3913"/>
              <a:gd name="T81" fmla="*/ 5189991 h 2827"/>
              <a:gd name="T82" fmla="*/ 35008282 w 3913"/>
              <a:gd name="T83" fmla="*/ 4641936 h 2827"/>
              <a:gd name="T84" fmla="*/ 34845882 w 3913"/>
              <a:gd name="T85" fmla="*/ 4044317 h 2827"/>
              <a:gd name="T86" fmla="*/ 34738748 w 3913"/>
              <a:gd name="T87" fmla="*/ 3737208 h 2827"/>
              <a:gd name="T88" fmla="*/ 34612278 w 3913"/>
              <a:gd name="T89" fmla="*/ 3412791 h 2827"/>
              <a:gd name="T90" fmla="*/ 34460024 w 3913"/>
              <a:gd name="T91" fmla="*/ 3097844 h 2827"/>
              <a:gd name="T92" fmla="*/ 34279991 w 3913"/>
              <a:gd name="T93" fmla="*/ 2782086 h 2827"/>
              <a:gd name="T94" fmla="*/ 34063932 w 3913"/>
              <a:gd name="T95" fmla="*/ 2458394 h 2827"/>
              <a:gd name="T96" fmla="*/ 33830424 w 3913"/>
              <a:gd name="T97" fmla="*/ 2142627 h 2827"/>
              <a:gd name="T98" fmla="*/ 33560891 w 3913"/>
              <a:gd name="T99" fmla="*/ 1835526 h 2827"/>
              <a:gd name="T100" fmla="*/ 33264533 w 3913"/>
              <a:gd name="T101" fmla="*/ 1561494 h 2827"/>
              <a:gd name="T102" fmla="*/ 32932246 w 3913"/>
              <a:gd name="T103" fmla="*/ 1320549 h 2827"/>
              <a:gd name="T104" fmla="*/ 32590758 w 3913"/>
              <a:gd name="T105" fmla="*/ 1096100 h 2827"/>
              <a:gd name="T106" fmla="*/ 32239980 w 3913"/>
              <a:gd name="T107" fmla="*/ 896891 h 2827"/>
              <a:gd name="T108" fmla="*/ 31871658 w 3913"/>
              <a:gd name="T109" fmla="*/ 722931 h 2827"/>
              <a:gd name="T110" fmla="*/ 31170104 w 3913"/>
              <a:gd name="T111" fmla="*/ 440154 h 2827"/>
              <a:gd name="T112" fmla="*/ 30522968 w 3913"/>
              <a:gd name="T113" fmla="*/ 240945 h 2827"/>
              <a:gd name="T114" fmla="*/ 29993103 w 3913"/>
              <a:gd name="T115" fmla="*/ 100063 h 2827"/>
              <a:gd name="T116" fmla="*/ 29516809 w 3913"/>
              <a:gd name="T117" fmla="*/ 0 h 2827"/>
              <a:gd name="T118" fmla="*/ 17589513 w 3913"/>
              <a:gd name="T119" fmla="*/ 10713238 h 282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13" h="2827">
                <a:moveTo>
                  <a:pt x="1957" y="1290"/>
                </a:moveTo>
                <a:lnTo>
                  <a:pt x="1123" y="0"/>
                </a:lnTo>
                <a:lnTo>
                  <a:pt x="630" y="0"/>
                </a:lnTo>
                <a:lnTo>
                  <a:pt x="615" y="3"/>
                </a:lnTo>
                <a:lnTo>
                  <a:pt x="576" y="12"/>
                </a:lnTo>
                <a:lnTo>
                  <a:pt x="549" y="19"/>
                </a:lnTo>
                <a:lnTo>
                  <a:pt x="517" y="29"/>
                </a:lnTo>
                <a:lnTo>
                  <a:pt x="483" y="40"/>
                </a:lnTo>
                <a:lnTo>
                  <a:pt x="446" y="53"/>
                </a:lnTo>
                <a:lnTo>
                  <a:pt x="408" y="69"/>
                </a:lnTo>
                <a:lnTo>
                  <a:pt x="367" y="87"/>
                </a:lnTo>
                <a:lnTo>
                  <a:pt x="347" y="97"/>
                </a:lnTo>
                <a:lnTo>
                  <a:pt x="328" y="108"/>
                </a:lnTo>
                <a:lnTo>
                  <a:pt x="308" y="119"/>
                </a:lnTo>
                <a:lnTo>
                  <a:pt x="287" y="132"/>
                </a:lnTo>
                <a:lnTo>
                  <a:pt x="268" y="145"/>
                </a:lnTo>
                <a:lnTo>
                  <a:pt x="249" y="159"/>
                </a:lnTo>
                <a:lnTo>
                  <a:pt x="231" y="173"/>
                </a:lnTo>
                <a:lnTo>
                  <a:pt x="213" y="188"/>
                </a:lnTo>
                <a:lnTo>
                  <a:pt x="196" y="204"/>
                </a:lnTo>
                <a:lnTo>
                  <a:pt x="180" y="221"/>
                </a:lnTo>
                <a:lnTo>
                  <a:pt x="164" y="239"/>
                </a:lnTo>
                <a:lnTo>
                  <a:pt x="149" y="258"/>
                </a:lnTo>
                <a:lnTo>
                  <a:pt x="136" y="277"/>
                </a:lnTo>
                <a:lnTo>
                  <a:pt x="123" y="296"/>
                </a:lnTo>
                <a:lnTo>
                  <a:pt x="111" y="315"/>
                </a:lnTo>
                <a:lnTo>
                  <a:pt x="100" y="335"/>
                </a:lnTo>
                <a:lnTo>
                  <a:pt x="90" y="354"/>
                </a:lnTo>
                <a:lnTo>
                  <a:pt x="81" y="373"/>
                </a:lnTo>
                <a:lnTo>
                  <a:pt x="72" y="393"/>
                </a:lnTo>
                <a:lnTo>
                  <a:pt x="64" y="411"/>
                </a:lnTo>
                <a:lnTo>
                  <a:pt x="56" y="430"/>
                </a:lnTo>
                <a:lnTo>
                  <a:pt x="48" y="450"/>
                </a:lnTo>
                <a:lnTo>
                  <a:pt x="42" y="469"/>
                </a:lnTo>
                <a:lnTo>
                  <a:pt x="36" y="487"/>
                </a:lnTo>
                <a:lnTo>
                  <a:pt x="26" y="523"/>
                </a:lnTo>
                <a:lnTo>
                  <a:pt x="19" y="559"/>
                </a:lnTo>
                <a:lnTo>
                  <a:pt x="12" y="593"/>
                </a:lnTo>
                <a:lnTo>
                  <a:pt x="8" y="625"/>
                </a:lnTo>
                <a:lnTo>
                  <a:pt x="5" y="656"/>
                </a:lnTo>
                <a:lnTo>
                  <a:pt x="2" y="684"/>
                </a:lnTo>
                <a:lnTo>
                  <a:pt x="0" y="733"/>
                </a:lnTo>
                <a:lnTo>
                  <a:pt x="0" y="772"/>
                </a:lnTo>
                <a:lnTo>
                  <a:pt x="0" y="809"/>
                </a:lnTo>
                <a:lnTo>
                  <a:pt x="0" y="885"/>
                </a:lnTo>
                <a:lnTo>
                  <a:pt x="0" y="993"/>
                </a:lnTo>
                <a:lnTo>
                  <a:pt x="0" y="1129"/>
                </a:lnTo>
                <a:lnTo>
                  <a:pt x="0" y="1287"/>
                </a:lnTo>
                <a:lnTo>
                  <a:pt x="0" y="1459"/>
                </a:lnTo>
                <a:lnTo>
                  <a:pt x="0" y="1643"/>
                </a:lnTo>
                <a:lnTo>
                  <a:pt x="0" y="1831"/>
                </a:lnTo>
                <a:lnTo>
                  <a:pt x="0" y="2019"/>
                </a:lnTo>
                <a:lnTo>
                  <a:pt x="0" y="2200"/>
                </a:lnTo>
                <a:lnTo>
                  <a:pt x="0" y="2367"/>
                </a:lnTo>
                <a:lnTo>
                  <a:pt x="0" y="2518"/>
                </a:lnTo>
                <a:lnTo>
                  <a:pt x="0" y="2645"/>
                </a:lnTo>
                <a:lnTo>
                  <a:pt x="0" y="2742"/>
                </a:lnTo>
                <a:lnTo>
                  <a:pt x="0" y="2804"/>
                </a:lnTo>
                <a:lnTo>
                  <a:pt x="0" y="2827"/>
                </a:lnTo>
                <a:lnTo>
                  <a:pt x="1893" y="2827"/>
                </a:lnTo>
                <a:lnTo>
                  <a:pt x="2021" y="2827"/>
                </a:lnTo>
                <a:lnTo>
                  <a:pt x="3913" y="2827"/>
                </a:lnTo>
                <a:lnTo>
                  <a:pt x="3913" y="2804"/>
                </a:lnTo>
                <a:lnTo>
                  <a:pt x="3913" y="2742"/>
                </a:lnTo>
                <a:lnTo>
                  <a:pt x="3913" y="2645"/>
                </a:lnTo>
                <a:lnTo>
                  <a:pt x="3913" y="2518"/>
                </a:lnTo>
                <a:lnTo>
                  <a:pt x="3913" y="2367"/>
                </a:lnTo>
                <a:lnTo>
                  <a:pt x="3913" y="2200"/>
                </a:lnTo>
                <a:lnTo>
                  <a:pt x="3913" y="2019"/>
                </a:lnTo>
                <a:lnTo>
                  <a:pt x="3913" y="1831"/>
                </a:lnTo>
                <a:lnTo>
                  <a:pt x="3913" y="1643"/>
                </a:lnTo>
                <a:lnTo>
                  <a:pt x="3913" y="1459"/>
                </a:lnTo>
                <a:lnTo>
                  <a:pt x="3913" y="1287"/>
                </a:lnTo>
                <a:lnTo>
                  <a:pt x="3913" y="1129"/>
                </a:lnTo>
                <a:lnTo>
                  <a:pt x="3913" y="993"/>
                </a:lnTo>
                <a:lnTo>
                  <a:pt x="3913" y="885"/>
                </a:lnTo>
                <a:lnTo>
                  <a:pt x="3913" y="809"/>
                </a:lnTo>
                <a:lnTo>
                  <a:pt x="3913" y="772"/>
                </a:lnTo>
                <a:lnTo>
                  <a:pt x="3913" y="733"/>
                </a:lnTo>
                <a:lnTo>
                  <a:pt x="3911" y="684"/>
                </a:lnTo>
                <a:lnTo>
                  <a:pt x="3909" y="656"/>
                </a:lnTo>
                <a:lnTo>
                  <a:pt x="3905" y="625"/>
                </a:lnTo>
                <a:lnTo>
                  <a:pt x="3901" y="593"/>
                </a:lnTo>
                <a:lnTo>
                  <a:pt x="3895" y="559"/>
                </a:lnTo>
                <a:lnTo>
                  <a:pt x="3887" y="523"/>
                </a:lnTo>
                <a:lnTo>
                  <a:pt x="3877" y="487"/>
                </a:lnTo>
                <a:lnTo>
                  <a:pt x="3871" y="469"/>
                </a:lnTo>
                <a:lnTo>
                  <a:pt x="3865" y="450"/>
                </a:lnTo>
                <a:lnTo>
                  <a:pt x="3858" y="430"/>
                </a:lnTo>
                <a:lnTo>
                  <a:pt x="3851" y="411"/>
                </a:lnTo>
                <a:lnTo>
                  <a:pt x="3842" y="393"/>
                </a:lnTo>
                <a:lnTo>
                  <a:pt x="3834" y="373"/>
                </a:lnTo>
                <a:lnTo>
                  <a:pt x="3824" y="354"/>
                </a:lnTo>
                <a:lnTo>
                  <a:pt x="3814" y="335"/>
                </a:lnTo>
                <a:lnTo>
                  <a:pt x="3802" y="315"/>
                </a:lnTo>
                <a:lnTo>
                  <a:pt x="3790" y="296"/>
                </a:lnTo>
                <a:lnTo>
                  <a:pt x="3777" y="277"/>
                </a:lnTo>
                <a:lnTo>
                  <a:pt x="3764" y="258"/>
                </a:lnTo>
                <a:lnTo>
                  <a:pt x="3749" y="239"/>
                </a:lnTo>
                <a:lnTo>
                  <a:pt x="3734" y="221"/>
                </a:lnTo>
                <a:lnTo>
                  <a:pt x="3718" y="204"/>
                </a:lnTo>
                <a:lnTo>
                  <a:pt x="3701" y="188"/>
                </a:lnTo>
                <a:lnTo>
                  <a:pt x="3682" y="173"/>
                </a:lnTo>
                <a:lnTo>
                  <a:pt x="3664" y="159"/>
                </a:lnTo>
                <a:lnTo>
                  <a:pt x="3645" y="145"/>
                </a:lnTo>
                <a:lnTo>
                  <a:pt x="3626" y="132"/>
                </a:lnTo>
                <a:lnTo>
                  <a:pt x="3606" y="119"/>
                </a:lnTo>
                <a:lnTo>
                  <a:pt x="3587" y="108"/>
                </a:lnTo>
                <a:lnTo>
                  <a:pt x="3566" y="97"/>
                </a:lnTo>
                <a:lnTo>
                  <a:pt x="3546" y="87"/>
                </a:lnTo>
                <a:lnTo>
                  <a:pt x="3507" y="69"/>
                </a:lnTo>
                <a:lnTo>
                  <a:pt x="3468" y="53"/>
                </a:lnTo>
                <a:lnTo>
                  <a:pt x="3430" y="40"/>
                </a:lnTo>
                <a:lnTo>
                  <a:pt x="3396" y="29"/>
                </a:lnTo>
                <a:lnTo>
                  <a:pt x="3365" y="19"/>
                </a:lnTo>
                <a:lnTo>
                  <a:pt x="3337" y="12"/>
                </a:lnTo>
                <a:lnTo>
                  <a:pt x="3298" y="3"/>
                </a:lnTo>
                <a:lnTo>
                  <a:pt x="3284" y="0"/>
                </a:lnTo>
                <a:lnTo>
                  <a:pt x="2791" y="0"/>
                </a:lnTo>
                <a:lnTo>
                  <a:pt x="1957" y="129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46" name="Freeform 27"/>
          <p:cNvSpPr>
            <a:spLocks/>
          </p:cNvSpPr>
          <p:nvPr/>
        </p:nvSpPr>
        <p:spPr bwMode="auto">
          <a:xfrm>
            <a:off x="3664094" y="5773489"/>
            <a:ext cx="1588" cy="1587"/>
          </a:xfrm>
          <a:custGeom>
            <a:avLst/>
            <a:gdLst>
              <a:gd name="T0" fmla="*/ 662910 w 169"/>
              <a:gd name="T1" fmla="*/ 1956653 h 148"/>
              <a:gd name="T2" fmla="*/ 989766 w 169"/>
              <a:gd name="T3" fmla="*/ 978954 h 148"/>
              <a:gd name="T4" fmla="*/ 1317514 w 169"/>
              <a:gd name="T5" fmla="*/ 0 h 148"/>
              <a:gd name="T6" fmla="*/ 662910 w 169"/>
              <a:gd name="T7" fmla="*/ 0 h 148"/>
              <a:gd name="T8" fmla="*/ 0 w 169"/>
              <a:gd name="T9" fmla="*/ 0 h 148"/>
              <a:gd name="T10" fmla="*/ 327748 w 169"/>
              <a:gd name="T11" fmla="*/ 978954 h 148"/>
              <a:gd name="T12" fmla="*/ 662910 w 169"/>
              <a:gd name="T13" fmla="*/ 1956653 h 1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9" h="148">
                <a:moveTo>
                  <a:pt x="85" y="148"/>
                </a:moveTo>
                <a:lnTo>
                  <a:pt x="127" y="74"/>
                </a:lnTo>
                <a:lnTo>
                  <a:pt x="169" y="0"/>
                </a:lnTo>
                <a:lnTo>
                  <a:pt x="85" y="0"/>
                </a:lnTo>
                <a:lnTo>
                  <a:pt x="0" y="0"/>
                </a:lnTo>
                <a:lnTo>
                  <a:pt x="42" y="74"/>
                </a:lnTo>
                <a:lnTo>
                  <a:pt x="85" y="148"/>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sp>
        <p:nvSpPr>
          <p:cNvPr id="147" name="Freeform 28"/>
          <p:cNvSpPr>
            <a:spLocks/>
          </p:cNvSpPr>
          <p:nvPr/>
        </p:nvSpPr>
        <p:spPr bwMode="auto">
          <a:xfrm>
            <a:off x="3664094" y="5775075"/>
            <a:ext cx="3175" cy="7936"/>
          </a:xfrm>
          <a:custGeom>
            <a:avLst/>
            <a:gdLst>
              <a:gd name="T0" fmla="*/ 839485 w 393"/>
              <a:gd name="T1" fmla="*/ 0 h 963"/>
              <a:gd name="T2" fmla="*/ 1260790 w 393"/>
              <a:gd name="T3" fmla="*/ 1652810 h 963"/>
              <a:gd name="T4" fmla="*/ 1653052 w 393"/>
              <a:gd name="T5" fmla="*/ 3217693 h 963"/>
              <a:gd name="T6" fmla="*/ 1674130 w 393"/>
              <a:gd name="T7" fmla="*/ 3217693 h 963"/>
              <a:gd name="T8" fmla="*/ 1661535 w 393"/>
              <a:gd name="T9" fmla="*/ 3241202 h 963"/>
              <a:gd name="T10" fmla="*/ 1674130 w 393"/>
              <a:gd name="T11" fmla="*/ 3305612 h 963"/>
              <a:gd name="T12" fmla="*/ 1618781 w 393"/>
              <a:gd name="T13" fmla="*/ 3305612 h 963"/>
              <a:gd name="T14" fmla="*/ 1260790 w 393"/>
              <a:gd name="T15" fmla="*/ 3832133 h 963"/>
              <a:gd name="T16" fmla="*/ 839485 w 393"/>
              <a:gd name="T17" fmla="*/ 4445972 h 963"/>
              <a:gd name="T18" fmla="*/ 421831 w 393"/>
              <a:gd name="T19" fmla="*/ 3832133 h 963"/>
              <a:gd name="T20" fmla="*/ 59590 w 393"/>
              <a:gd name="T21" fmla="*/ 3305612 h 963"/>
              <a:gd name="T22" fmla="*/ 0 w 393"/>
              <a:gd name="T23" fmla="*/ 3305612 h 963"/>
              <a:gd name="T24" fmla="*/ 16901 w 393"/>
              <a:gd name="T25" fmla="*/ 3241202 h 963"/>
              <a:gd name="T26" fmla="*/ 0 w 393"/>
              <a:gd name="T27" fmla="*/ 3217693 h 963"/>
              <a:gd name="T28" fmla="*/ 21078 w 393"/>
              <a:gd name="T29" fmla="*/ 3217693 h 963"/>
              <a:gd name="T30" fmla="*/ 421831 w 393"/>
              <a:gd name="T31" fmla="*/ 1652810 h 963"/>
              <a:gd name="T32" fmla="*/ 839485 w 393"/>
              <a:gd name="T33" fmla="*/ 0 h 9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3" h="963">
                <a:moveTo>
                  <a:pt x="197" y="0"/>
                </a:moveTo>
                <a:lnTo>
                  <a:pt x="296" y="358"/>
                </a:lnTo>
                <a:lnTo>
                  <a:pt x="388" y="697"/>
                </a:lnTo>
                <a:lnTo>
                  <a:pt x="393" y="697"/>
                </a:lnTo>
                <a:lnTo>
                  <a:pt x="390" y="702"/>
                </a:lnTo>
                <a:lnTo>
                  <a:pt x="393" y="716"/>
                </a:lnTo>
                <a:lnTo>
                  <a:pt x="380" y="716"/>
                </a:lnTo>
                <a:lnTo>
                  <a:pt x="296" y="830"/>
                </a:lnTo>
                <a:lnTo>
                  <a:pt x="197" y="963"/>
                </a:lnTo>
                <a:lnTo>
                  <a:pt x="99" y="830"/>
                </a:lnTo>
                <a:lnTo>
                  <a:pt x="14" y="716"/>
                </a:lnTo>
                <a:lnTo>
                  <a:pt x="0" y="716"/>
                </a:lnTo>
                <a:lnTo>
                  <a:pt x="4" y="702"/>
                </a:lnTo>
                <a:lnTo>
                  <a:pt x="0" y="697"/>
                </a:lnTo>
                <a:lnTo>
                  <a:pt x="5" y="697"/>
                </a:lnTo>
                <a:lnTo>
                  <a:pt x="99" y="358"/>
                </a:lnTo>
                <a:lnTo>
                  <a:pt x="197" y="0"/>
                </a:lnTo>
                <a:close/>
              </a:path>
            </a:pathLst>
          </a:custGeom>
          <a:solidFill>
            <a:schemeClr val="bg1"/>
          </a:solidFill>
          <a:ln w="9525">
            <a:solidFill>
              <a:srgbClr val="0070C0"/>
            </a:solidFill>
            <a:round/>
            <a:headEnd/>
            <a:tailEnd/>
          </a:ln>
          <a:extLst/>
        </p:spPr>
        <p:txBody>
          <a:bodyPr/>
          <a:lstStyle/>
          <a:p>
            <a:pPr defTabSz="1217258" eaLnBrk="0" hangingPunct="0"/>
            <a:endParaRPr lang="zh-CN" altLang="en-US" sz="2400">
              <a:cs typeface="Arial" panose="020B0604020202020204" pitchFamily="34" charset="0"/>
            </a:endParaRPr>
          </a:p>
        </p:txBody>
      </p:sp>
      <p:pic>
        <p:nvPicPr>
          <p:cNvPr id="148"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81701" y="5608432"/>
            <a:ext cx="244412" cy="14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99118" y="2554878"/>
            <a:ext cx="344399" cy="198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图片 174" descr="app-icloud.png"/>
          <p:cNvPicPr>
            <a:picLocks noChangeAspect="1"/>
          </p:cNvPicPr>
          <p:nvPr/>
        </p:nvPicPr>
        <p:blipFill>
          <a:blip r:embed="rId10" cstate="print"/>
          <a:srcRect/>
          <a:stretch>
            <a:fillRect/>
          </a:stretch>
        </p:blipFill>
        <p:spPr bwMode="auto">
          <a:xfrm>
            <a:off x="1766109" y="2164165"/>
            <a:ext cx="637675" cy="579248"/>
          </a:xfrm>
          <a:prstGeom prst="rect">
            <a:avLst/>
          </a:prstGeom>
          <a:effectLst>
            <a:reflection blurRad="6350" stA="50000" endA="300" endPos="55000" dir="5400000" sy="-100000" algn="bl" rotWithShape="0"/>
          </a:effectLst>
        </p:spPr>
      </p:pic>
      <p:sp>
        <p:nvSpPr>
          <p:cNvPr id="176" name="文本框 15"/>
          <p:cNvSpPr txBox="1">
            <a:spLocks noChangeArrowheads="1"/>
          </p:cNvSpPr>
          <p:nvPr/>
        </p:nvSpPr>
        <p:spPr bwMode="auto">
          <a:xfrm>
            <a:off x="1863529" y="2470762"/>
            <a:ext cx="49358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defTabSz="1217258" eaLnBrk="0" fontAlgn="ctr" hangingPunct="0">
              <a:buSzPct val="100000"/>
            </a:pPr>
            <a:r>
              <a:rPr lang="zh-CN" altLang="zh-CN" sz="1100" b="1" dirty="0">
                <a:latin typeface="+mn-lt"/>
                <a:ea typeface="微软雅黑" panose="020B0503020204020204" pitchFamily="34" charset="-122"/>
                <a:cs typeface="Arial" panose="020B0604020202020204" pitchFamily="34" charset="0"/>
                <a:sym typeface="Calibri" panose="020F0502020204030204" pitchFamily="34" charset="0"/>
              </a:rPr>
              <a:t>DC</a:t>
            </a:r>
          </a:p>
        </p:txBody>
      </p:sp>
      <p:pic>
        <p:nvPicPr>
          <p:cNvPr id="17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62344" y="2554878"/>
            <a:ext cx="344397" cy="198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16360" y="2124775"/>
            <a:ext cx="344397" cy="19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78391" y="2124775"/>
            <a:ext cx="344399" cy="19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78391" y="2869121"/>
            <a:ext cx="344399" cy="198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86219" y="2869121"/>
            <a:ext cx="344397" cy="198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73697" y="5137067"/>
            <a:ext cx="242825" cy="14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38673" y="4824411"/>
            <a:ext cx="242825" cy="13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60974" y="5402111"/>
            <a:ext cx="244412" cy="14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21162" y="4824411"/>
            <a:ext cx="244412" cy="13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36884" y="5633825"/>
            <a:ext cx="242825" cy="14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16359" y="5260859"/>
            <a:ext cx="244412" cy="14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02021" y="5137067"/>
            <a:ext cx="242825" cy="14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70225" y="4065783"/>
            <a:ext cx="342811" cy="19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02143" y="4065783"/>
            <a:ext cx="342811" cy="19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16603" y="4065783"/>
            <a:ext cx="344397" cy="19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Rectangle 37"/>
          <p:cNvSpPr>
            <a:spLocks noChangeArrowheads="1"/>
          </p:cNvSpPr>
          <p:nvPr/>
        </p:nvSpPr>
        <p:spPr bwMode="auto">
          <a:xfrm>
            <a:off x="7315247" y="1902537"/>
            <a:ext cx="3817740" cy="98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79388" indent="-179388">
              <a:defRPr sz="24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marL="228594" indent="-228594" defTabSz="1217258" eaLnBrk="0" fontAlgn="ctr" hangingPunct="0">
              <a:buSzPct val="150000"/>
              <a:buFont typeface="Arial" panose="020B0604020202020204" pitchFamily="34" charset="0"/>
              <a:buChar char="•"/>
            </a:pPr>
            <a:r>
              <a:rPr lang="en-US" altLang="zh-CN" sz="1067" dirty="0">
                <a:latin typeface="+mn-lt"/>
                <a:ea typeface="微软雅黑" panose="020B0503020204020204" pitchFamily="34" charset="-122"/>
                <a:cs typeface="Arial" panose="020B0604020202020204" pitchFamily="34" charset="0"/>
                <a:sym typeface="Calibri" panose="020F0502020204030204" pitchFamily="34" charset="0"/>
              </a:rPr>
              <a:t>Industry largest capacity (14.4T/slot @ NE8000-X series)</a:t>
            </a:r>
          </a:p>
          <a:p>
            <a:pPr marL="228594" indent="-228594" defTabSz="1217258" eaLnBrk="0" fontAlgn="ctr" hangingPunct="0">
              <a:buSzPct val="150000"/>
              <a:buFont typeface="Arial" panose="020B0604020202020204" pitchFamily="34" charset="0"/>
              <a:buChar char="•"/>
            </a:pPr>
            <a:r>
              <a:rPr lang="en-US" altLang="zh-CN" sz="1067" dirty="0">
                <a:latin typeface="+mn-lt"/>
                <a:ea typeface="微软雅黑" panose="020B0503020204020204" pitchFamily="34" charset="-122"/>
                <a:cs typeface="Arial" panose="020B0604020202020204" pitchFamily="34" charset="0"/>
                <a:sym typeface="Calibri" panose="020F0502020204030204" pitchFamily="34" charset="0"/>
              </a:rPr>
              <a:t>1st 1T NP Chip and 1st 400GE Commercial solution </a:t>
            </a:r>
          </a:p>
          <a:p>
            <a:pPr marL="228594" indent="-228594" defTabSz="1217258" eaLnBrk="0" fontAlgn="ctr" hangingPunct="0">
              <a:buSzPct val="150000"/>
              <a:buFont typeface="Arial" panose="020B0604020202020204" pitchFamily="34" charset="0"/>
              <a:buChar char="•"/>
            </a:pPr>
            <a:r>
              <a:rPr lang="zh-CN" altLang="zh-CN" sz="1067" dirty="0">
                <a:latin typeface="+mn-lt"/>
                <a:ea typeface="微软雅黑" panose="020B0503020204020204" pitchFamily="34" charset="-122"/>
                <a:cs typeface="Arial" panose="020B0604020202020204" pitchFamily="34" charset="0"/>
                <a:sym typeface="Calibri" panose="020F0502020204030204" pitchFamily="34" charset="0"/>
              </a:rPr>
              <a:t>99.999% </a:t>
            </a:r>
            <a:r>
              <a:rPr lang="zh-CN" altLang="zh-CN" sz="1067" b="1" dirty="0">
                <a:latin typeface="+mn-lt"/>
                <a:ea typeface="微软雅黑" panose="020B0503020204020204" pitchFamily="34" charset="-122"/>
                <a:cs typeface="Arial" panose="020B0604020202020204" pitchFamily="34" charset="0"/>
                <a:sym typeface="Calibri" panose="020F0502020204030204" pitchFamily="34" charset="0"/>
              </a:rPr>
              <a:t>high availability</a:t>
            </a:r>
            <a:r>
              <a:rPr lang="zh-CN" altLang="zh-CN" sz="1067" dirty="0">
                <a:latin typeface="+mn-lt"/>
                <a:ea typeface="微软雅黑" panose="020B0503020204020204" pitchFamily="34" charset="-122"/>
                <a:cs typeface="Arial" panose="020B0604020202020204" pitchFamily="34" charset="0"/>
                <a:sym typeface="Calibri" panose="020F0502020204030204" pitchFamily="34" charset="0"/>
              </a:rPr>
              <a:t>, with </a:t>
            </a:r>
            <a:r>
              <a:rPr lang="zh-CN" altLang="zh-CN" sz="1067" b="1" dirty="0">
                <a:latin typeface="+mn-lt"/>
                <a:ea typeface="微软雅黑" panose="020B0503020204020204" pitchFamily="34" charset="-122"/>
                <a:cs typeface="Arial" panose="020B0604020202020204" pitchFamily="34" charset="0"/>
                <a:sym typeface="Calibri" panose="020F0502020204030204" pitchFamily="34" charset="0"/>
              </a:rPr>
              <a:t>50 ms protection switch</a:t>
            </a:r>
            <a:r>
              <a:rPr lang="en-US" altLang="zh-CN" sz="1067" b="1" dirty="0">
                <a:latin typeface="+mn-lt"/>
                <a:ea typeface="微软雅黑" panose="020B0503020204020204" pitchFamily="34" charset="-122"/>
                <a:cs typeface="Arial" panose="020B0604020202020204" pitchFamily="34" charset="0"/>
                <a:sym typeface="Calibri" panose="020F0502020204030204" pitchFamily="34" charset="0"/>
              </a:rPr>
              <a:t>over</a:t>
            </a:r>
            <a:endParaRPr lang="zh-CN" altLang="zh-CN" sz="1067" b="1" dirty="0">
              <a:latin typeface="+mn-lt"/>
              <a:ea typeface="微软雅黑" panose="020B0503020204020204" pitchFamily="34" charset="-122"/>
              <a:cs typeface="Arial" panose="020B0604020202020204" pitchFamily="34" charset="0"/>
              <a:sym typeface="Calibri" panose="020F0502020204030204" pitchFamily="34" charset="0"/>
            </a:endParaRPr>
          </a:p>
          <a:p>
            <a:pPr marL="228594" indent="-228594" defTabSz="1217258" eaLnBrk="0" fontAlgn="ctr" hangingPunct="0">
              <a:buSzPct val="150000"/>
              <a:buFont typeface="Arial" panose="020B0604020202020204" pitchFamily="34" charset="0"/>
              <a:buChar char="•"/>
            </a:pPr>
            <a:r>
              <a:rPr lang="zh-CN" altLang="zh-CN" sz="1067" b="1" dirty="0">
                <a:solidFill>
                  <a:srgbClr val="00B0F0"/>
                </a:solidFill>
                <a:latin typeface="+mn-lt"/>
                <a:ea typeface="微软雅黑" panose="020B0503020204020204" pitchFamily="34" charset="-122"/>
                <a:cs typeface="Arial" panose="020B0604020202020204" pitchFamily="34" charset="0"/>
                <a:sym typeface="Calibri" panose="020F0502020204030204" pitchFamily="34" charset="0"/>
              </a:rPr>
              <a:t>IP hard pipe </a:t>
            </a:r>
            <a:r>
              <a:rPr lang="zh-CN" altLang="zh-CN" sz="1067" dirty="0">
                <a:latin typeface="+mn-lt"/>
                <a:ea typeface="微软雅黑" panose="020B0503020204020204" pitchFamily="34" charset="-122"/>
                <a:cs typeface="Arial" panose="020B0604020202020204" pitchFamily="34" charset="0"/>
                <a:sym typeface="Calibri" panose="020F0502020204030204" pitchFamily="34" charset="0"/>
              </a:rPr>
              <a:t>in support for </a:t>
            </a:r>
            <a:r>
              <a:rPr lang="zh-CN" altLang="zh-CN" sz="1067" b="1" dirty="0">
                <a:latin typeface="+mn-lt"/>
                <a:ea typeface="微软雅黑" panose="020B0503020204020204" pitchFamily="34" charset="-122"/>
                <a:cs typeface="Arial" panose="020B0604020202020204" pitchFamily="34" charset="0"/>
                <a:sym typeface="Calibri" panose="020F0502020204030204" pitchFamily="34" charset="0"/>
              </a:rPr>
              <a:t>SDH-like O&amp;M and SLAs</a:t>
            </a:r>
            <a:r>
              <a:rPr lang="zh-CN" altLang="zh-CN" sz="1067" dirty="0">
                <a:latin typeface="+mn-lt"/>
                <a:ea typeface="微软雅黑" panose="020B0503020204020204" pitchFamily="34" charset="-122"/>
                <a:cs typeface="Arial" panose="020B0604020202020204" pitchFamily="34" charset="0"/>
                <a:sym typeface="Calibri" panose="020F0502020204030204" pitchFamily="34" charset="0"/>
              </a:rPr>
              <a:t> to carry key services</a:t>
            </a:r>
          </a:p>
        </p:txBody>
      </p:sp>
      <p:sp>
        <p:nvSpPr>
          <p:cNvPr id="193" name="Rectangle 37"/>
          <p:cNvSpPr>
            <a:spLocks noChangeArrowheads="1"/>
          </p:cNvSpPr>
          <p:nvPr/>
        </p:nvSpPr>
        <p:spPr bwMode="auto">
          <a:xfrm>
            <a:off x="7281972" y="5094099"/>
            <a:ext cx="40026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79388" indent="-179388">
              <a:defRPr sz="24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pPr marL="228594" indent="-228594" defTabSz="1217258" eaLnBrk="0" fontAlgn="ctr" hangingPunct="0">
              <a:buSzPct val="150000"/>
              <a:buFont typeface="Arial" panose="020B0604020202020204" pitchFamily="34" charset="0"/>
              <a:buChar char="•"/>
            </a:pPr>
            <a:r>
              <a:rPr lang="zh-CN" altLang="zh-CN" sz="1100" dirty="0">
                <a:latin typeface="+mn-lt"/>
                <a:ea typeface="微软雅黑" panose="020B0503020204020204" pitchFamily="34" charset="-122"/>
                <a:cs typeface="Arial" panose="020B0604020202020204" pitchFamily="34" charset="0"/>
                <a:sym typeface="Calibri" panose="020F0502020204030204" pitchFamily="34" charset="0"/>
              </a:rPr>
              <a:t>Minute-level service provisioning and on-demand bandwidth adjustment supported by</a:t>
            </a:r>
            <a:r>
              <a:rPr lang="en-US" altLang="zh-CN" sz="1100" dirty="0">
                <a:latin typeface="+mn-lt"/>
                <a:ea typeface="微软雅黑" panose="020B0503020204020204" pitchFamily="34" charset="-122"/>
                <a:cs typeface="Arial" panose="020B0604020202020204" pitchFamily="34" charset="0"/>
                <a:sym typeface="Calibri" panose="020F0502020204030204" pitchFamily="34" charset="0"/>
              </a:rPr>
              <a:t> the</a:t>
            </a:r>
            <a:r>
              <a:rPr lang="zh-CN" altLang="zh-CN" sz="1100" dirty="0">
                <a:latin typeface="+mn-lt"/>
                <a:ea typeface="微软雅黑" panose="020B0503020204020204" pitchFamily="34" charset="-122"/>
                <a:cs typeface="Arial" panose="020B0604020202020204" pitchFamily="34" charset="0"/>
                <a:sym typeface="Calibri" panose="020F0502020204030204" pitchFamily="34" charset="0"/>
              </a:rPr>
              <a:t> </a:t>
            </a:r>
            <a:r>
              <a:rPr lang="en-US" altLang="zh-CN" sz="1100" b="1" dirty="0">
                <a:solidFill>
                  <a:srgbClr val="00B0F0"/>
                </a:solidFill>
                <a:latin typeface="+mn-lt"/>
                <a:ea typeface="微软雅黑" panose="020B0503020204020204" pitchFamily="34" charset="-122"/>
                <a:cs typeface="Arial" panose="020B0604020202020204" pitchFamily="34" charset="0"/>
                <a:sym typeface="Calibri" panose="020F0502020204030204" pitchFamily="34" charset="0"/>
              </a:rPr>
              <a:t>NCE-IP</a:t>
            </a:r>
          </a:p>
          <a:p>
            <a:pPr marL="228594" indent="-228594" defTabSz="1217258" eaLnBrk="0" fontAlgn="ctr" hangingPunct="0">
              <a:buSzPct val="150000"/>
              <a:buFont typeface="Arial" panose="020B0604020202020204" pitchFamily="34" charset="0"/>
              <a:buChar char="•"/>
            </a:pPr>
            <a:r>
              <a:rPr lang="zh-CN" altLang="zh-CN" sz="1100" b="1" dirty="0">
                <a:solidFill>
                  <a:srgbClr val="00B0F0"/>
                </a:solidFill>
                <a:latin typeface="+mn-lt"/>
                <a:ea typeface="微软雅黑" panose="020B0503020204020204" pitchFamily="34" charset="-122"/>
                <a:cs typeface="Arial" panose="020B0604020202020204" pitchFamily="34" charset="0"/>
                <a:sym typeface="Calibri" panose="020F0502020204030204" pitchFamily="34" charset="0"/>
              </a:rPr>
              <a:t>Telemetry-based </a:t>
            </a:r>
            <a:r>
              <a:rPr lang="en-US" altLang="zh-CN" sz="1100" dirty="0">
                <a:latin typeface="+mn-lt"/>
                <a:ea typeface="微软雅黑" panose="020B0503020204020204" pitchFamily="34" charset="-122"/>
                <a:cs typeface="Arial" panose="020B0604020202020204" pitchFamily="34" charset="0"/>
                <a:sym typeface="Calibri" panose="020F0502020204030204" pitchFamily="34" charset="0"/>
              </a:rPr>
              <a:t>data </a:t>
            </a:r>
            <a:r>
              <a:rPr lang="zh-CN" altLang="zh-CN" sz="1100" dirty="0">
                <a:latin typeface="+mn-lt"/>
                <a:ea typeface="微软雅黑" panose="020B0503020204020204" pitchFamily="34" charset="-122"/>
                <a:cs typeface="Arial" panose="020B0604020202020204" pitchFamily="34" charset="0"/>
                <a:sym typeface="Calibri" panose="020F0502020204030204" pitchFamily="34" charset="0"/>
              </a:rPr>
              <a:t>collection </a:t>
            </a:r>
            <a:r>
              <a:rPr lang="en-US" altLang="zh-CN" sz="1100" dirty="0">
                <a:latin typeface="+mn-lt"/>
                <a:ea typeface="微软雅黑" panose="020B0503020204020204" pitchFamily="34" charset="-122"/>
                <a:cs typeface="Arial" panose="020B0604020202020204" pitchFamily="34" charset="0"/>
                <a:sym typeface="Calibri" panose="020F0502020204030204" pitchFamily="34" charset="0"/>
              </a:rPr>
              <a:t>within </a:t>
            </a:r>
            <a:r>
              <a:rPr lang="zh-CN" altLang="zh-CN" sz="1100" dirty="0">
                <a:latin typeface="+mn-lt"/>
                <a:ea typeface="微软雅黑" panose="020B0503020204020204" pitchFamily="34" charset="-122"/>
                <a:cs typeface="Arial" panose="020B0604020202020204" pitchFamily="34" charset="0"/>
                <a:sym typeface="Calibri" panose="020F0502020204030204" pitchFamily="34" charset="0"/>
              </a:rPr>
              <a:t>millisecond</a:t>
            </a:r>
            <a:r>
              <a:rPr lang="en-US" altLang="zh-CN" sz="1100" dirty="0">
                <a:latin typeface="+mn-lt"/>
                <a:ea typeface="微软雅黑" panose="020B0503020204020204" pitchFamily="34" charset="-122"/>
                <a:cs typeface="Arial" panose="020B0604020202020204" pitchFamily="34" charset="0"/>
                <a:sym typeface="Calibri" panose="020F0502020204030204" pitchFamily="34" charset="0"/>
              </a:rPr>
              <a:t>s</a:t>
            </a:r>
            <a:r>
              <a:rPr lang="zh-CN" altLang="zh-CN" sz="1100" b="1" dirty="0">
                <a:latin typeface="+mn-lt"/>
                <a:ea typeface="微软雅黑" panose="020B0503020204020204" pitchFamily="34" charset="-122"/>
                <a:cs typeface="Arial" panose="020B0604020202020204" pitchFamily="34" charset="0"/>
                <a:sym typeface="Calibri" panose="020F0502020204030204" pitchFamily="34" charset="0"/>
              </a:rPr>
              <a:t>, with clear network </a:t>
            </a:r>
            <a:r>
              <a:rPr lang="zh-CN" altLang="zh-CN" sz="1100" b="1" dirty="0" smtClean="0">
                <a:latin typeface="+mn-lt"/>
                <a:ea typeface="微软雅黑" panose="020B0503020204020204" pitchFamily="34" charset="-122"/>
                <a:cs typeface="Arial" panose="020B0604020202020204" pitchFamily="34" charset="0"/>
                <a:sym typeface="Calibri" panose="020F0502020204030204" pitchFamily="34" charset="0"/>
              </a:rPr>
              <a:t>insights</a:t>
            </a:r>
            <a:endParaRPr lang="zh-CN" altLang="zh-CN" sz="1100" b="1" dirty="0">
              <a:latin typeface="+mn-lt"/>
              <a:ea typeface="微软雅黑" panose="020B0503020204020204" pitchFamily="34" charset="-122"/>
              <a:cs typeface="Arial" panose="020B0604020202020204" pitchFamily="34" charset="0"/>
              <a:sym typeface="Calibri" panose="020F0502020204030204" pitchFamily="34" charset="0"/>
            </a:endParaRPr>
          </a:p>
          <a:p>
            <a:pPr marL="228594" indent="-228594" defTabSz="1217258" eaLnBrk="0" fontAlgn="ctr" hangingPunct="0">
              <a:buSzPct val="150000"/>
              <a:buFont typeface="Arial" panose="020B0604020202020204" pitchFamily="34" charset="0"/>
              <a:buChar char="•"/>
            </a:pPr>
            <a:r>
              <a:rPr lang="zh-CN" altLang="zh-CN" sz="1100" dirty="0">
                <a:latin typeface="+mn-lt"/>
                <a:ea typeface="微软雅黑" panose="020B0503020204020204" pitchFamily="34" charset="-122"/>
                <a:cs typeface="Arial" panose="020B0604020202020204" pitchFamily="34" charset="0"/>
                <a:sym typeface="Calibri" panose="020F0502020204030204" pitchFamily="34" charset="0"/>
              </a:rPr>
              <a:t>Real</a:t>
            </a:r>
            <a:r>
              <a:rPr lang="en-US" altLang="zh-CN" sz="1100" dirty="0">
                <a:latin typeface="+mn-lt"/>
                <a:ea typeface="微软雅黑" panose="020B0503020204020204" pitchFamily="34" charset="-122"/>
                <a:cs typeface="Arial" panose="020B0604020202020204" pitchFamily="34" charset="0"/>
                <a:sym typeface="Calibri" panose="020F0502020204030204" pitchFamily="34" charset="0"/>
              </a:rPr>
              <a:t>-time</a:t>
            </a:r>
            <a:r>
              <a:rPr lang="zh-CN" altLang="zh-CN" sz="1100" dirty="0">
                <a:latin typeface="+mn-lt"/>
                <a:ea typeface="微软雅黑" panose="020B0503020204020204" pitchFamily="34" charset="-122"/>
                <a:cs typeface="Arial" panose="020B0604020202020204" pitchFamily="34" charset="0"/>
                <a:sym typeface="Calibri" panose="020F0502020204030204" pitchFamily="34" charset="0"/>
              </a:rPr>
              <a:t> </a:t>
            </a:r>
            <a:r>
              <a:rPr lang="en-US" altLang="zh-CN" sz="1100" dirty="0">
                <a:latin typeface="+mn-lt"/>
                <a:ea typeface="微软雅黑" panose="020B0503020204020204" pitchFamily="34" charset="-122"/>
                <a:cs typeface="Arial" panose="020B0604020202020204" pitchFamily="34" charset="0"/>
                <a:sym typeface="Calibri" panose="020F0502020204030204" pitchFamily="34" charset="0"/>
              </a:rPr>
              <a:t>flow</a:t>
            </a:r>
            <a:r>
              <a:rPr lang="zh-CN" altLang="zh-CN" sz="1100" dirty="0">
                <a:latin typeface="+mn-lt"/>
                <a:ea typeface="微软雅黑" panose="020B0503020204020204" pitchFamily="34" charset="-122"/>
                <a:cs typeface="Arial" panose="020B0604020202020204" pitchFamily="34" charset="0"/>
                <a:sym typeface="Calibri" panose="020F0502020204030204" pitchFamily="34" charset="0"/>
              </a:rPr>
              <a:t>-based</a:t>
            </a:r>
            <a:r>
              <a:rPr lang="zh-CN" altLang="zh-CN" sz="1100" dirty="0">
                <a:solidFill>
                  <a:srgbClr val="00B0F0"/>
                </a:solidFill>
                <a:latin typeface="+mn-lt"/>
                <a:ea typeface="微软雅黑" panose="020B0503020204020204" pitchFamily="34" charset="-122"/>
                <a:cs typeface="Arial" panose="020B0604020202020204" pitchFamily="34" charset="0"/>
                <a:sym typeface="Calibri" panose="020F0502020204030204" pitchFamily="34" charset="0"/>
              </a:rPr>
              <a:t> </a:t>
            </a:r>
            <a:r>
              <a:rPr lang="en-US" altLang="zh-CN" sz="1100" b="1" dirty="0" err="1" smtClean="0">
                <a:solidFill>
                  <a:srgbClr val="00B0F0"/>
                </a:solidFill>
                <a:latin typeface="+mn-lt"/>
                <a:ea typeface="微软雅黑" panose="020B0503020204020204" pitchFamily="34" charset="-122"/>
                <a:cs typeface="Arial" panose="020B0604020202020204" pitchFamily="34" charset="0"/>
                <a:sym typeface="Calibri" panose="020F0502020204030204" pitchFamily="34" charset="0"/>
              </a:rPr>
              <a:t>iFIT</a:t>
            </a:r>
            <a:r>
              <a:rPr lang="zh-CN" altLang="zh-CN" sz="1100" dirty="0" smtClean="0">
                <a:latin typeface="+mn-lt"/>
                <a:ea typeface="微软雅黑" panose="020B0503020204020204" pitchFamily="34" charset="-122"/>
                <a:cs typeface="Arial" panose="020B0604020202020204" pitchFamily="34" charset="0"/>
                <a:sym typeface="Calibri" panose="020F0502020204030204" pitchFamily="34" charset="0"/>
              </a:rPr>
              <a:t>, </a:t>
            </a:r>
            <a:r>
              <a:rPr lang="zh-CN" altLang="zh-CN" sz="1100" b="1" dirty="0">
                <a:latin typeface="+mn-lt"/>
                <a:ea typeface="微软雅黑" panose="020B0503020204020204" pitchFamily="34" charset="-122"/>
                <a:cs typeface="Arial" panose="020B0604020202020204" pitchFamily="34" charset="0"/>
                <a:sym typeface="Calibri" panose="020F0502020204030204" pitchFamily="34" charset="0"/>
              </a:rPr>
              <a:t>accurate </a:t>
            </a:r>
            <a:r>
              <a:rPr lang="en-US" altLang="zh-CN" sz="1100" b="1" dirty="0">
                <a:latin typeface="+mn-lt"/>
                <a:ea typeface="微软雅黑" panose="020B0503020204020204" pitchFamily="34" charset="-122"/>
                <a:cs typeface="Arial" panose="020B0604020202020204" pitchFamily="34" charset="0"/>
                <a:sym typeface="Calibri" panose="020F0502020204030204" pitchFamily="34" charset="0"/>
              </a:rPr>
              <a:t>service </a:t>
            </a:r>
            <a:r>
              <a:rPr lang="zh-CN" altLang="zh-CN" sz="1100" b="1" dirty="0">
                <a:latin typeface="+mn-lt"/>
                <a:ea typeface="微软雅黑" panose="020B0503020204020204" pitchFamily="34" charset="-122"/>
                <a:cs typeface="Arial" panose="020B0604020202020204" pitchFamily="34" charset="0"/>
                <a:sym typeface="Calibri" panose="020F0502020204030204" pitchFamily="34" charset="0"/>
              </a:rPr>
              <a:t>insights,</a:t>
            </a:r>
            <a:r>
              <a:rPr lang="zh-CN" altLang="zh-CN" sz="1100" dirty="0">
                <a:latin typeface="+mn-lt"/>
                <a:ea typeface="微软雅黑" panose="020B0503020204020204" pitchFamily="34" charset="-122"/>
                <a:cs typeface="Arial" panose="020B0604020202020204" pitchFamily="34" charset="0"/>
                <a:sym typeface="Calibri" panose="020F0502020204030204" pitchFamily="34" charset="0"/>
              </a:rPr>
              <a:t> and quick troubleshooting</a:t>
            </a:r>
          </a:p>
        </p:txBody>
      </p:sp>
      <p:sp>
        <p:nvSpPr>
          <p:cNvPr id="194" name="标题 5"/>
          <p:cNvSpPr>
            <a:spLocks noGrp="1"/>
          </p:cNvSpPr>
          <p:nvPr>
            <p:ph type="title"/>
          </p:nvPr>
        </p:nvSpPr>
        <p:spPr>
          <a:xfrm>
            <a:off x="1511859" y="545763"/>
            <a:ext cx="11606775" cy="490135"/>
          </a:xfrm>
        </p:spPr>
        <p:txBody>
          <a:bodyPr/>
          <a:lstStyle/>
          <a:p>
            <a:r>
              <a:rPr lang="en-US" altLang="zh-CN" sz="2800" b="1" dirty="0">
                <a:latin typeface="+mn-lt"/>
              </a:rPr>
              <a:t>Key Selling Points of NE Routers</a:t>
            </a:r>
            <a:endParaRPr lang="zh-CN" altLang="en-US" sz="2800" b="1" dirty="0">
              <a:latin typeface="+mn-lt"/>
            </a:endParaRPr>
          </a:p>
        </p:txBody>
      </p:sp>
      <p:sp>
        <p:nvSpPr>
          <p:cNvPr id="195" name="文本框 194"/>
          <p:cNvSpPr txBox="1"/>
          <p:nvPr/>
        </p:nvSpPr>
        <p:spPr>
          <a:xfrm>
            <a:off x="7576079" y="1546283"/>
            <a:ext cx="3454792" cy="318100"/>
          </a:xfrm>
          <a:prstGeom prst="rect">
            <a:avLst/>
          </a:prstGeom>
          <a:noFill/>
        </p:spPr>
        <p:txBody>
          <a:bodyPr wrap="none" rtlCol="0">
            <a:spAutoFit/>
          </a:bodyPr>
          <a:lstStyle/>
          <a:p>
            <a:r>
              <a:rPr lang="en-US" sz="1467" b="1" dirty="0">
                <a:cs typeface="Arial" panose="020B0604020202020204" pitchFamily="34" charset="0"/>
              </a:rPr>
              <a:t>High-</a:t>
            </a:r>
            <a:r>
              <a:rPr lang="en-US" altLang="zh-CN" sz="1467" b="1" dirty="0">
                <a:cs typeface="Arial" panose="020B0604020202020204" pitchFamily="34" charset="0"/>
              </a:rPr>
              <a:t>S</a:t>
            </a:r>
            <a:r>
              <a:rPr lang="en-US" sz="1467" b="1" dirty="0">
                <a:cs typeface="Arial" panose="020B0604020202020204" pitchFamily="34" charset="0"/>
              </a:rPr>
              <a:t>peed </a:t>
            </a:r>
            <a:r>
              <a:rPr lang="en-US" altLang="zh-CN" sz="1467" b="1" dirty="0">
                <a:cs typeface="Arial" panose="020B0604020202020204" pitchFamily="34" charset="0"/>
              </a:rPr>
              <a:t>and Reliability </a:t>
            </a:r>
            <a:r>
              <a:rPr lang="en-US" sz="1467" b="1" dirty="0">
                <a:cs typeface="Arial" panose="020B0604020202020204" pitchFamily="34" charset="0"/>
              </a:rPr>
              <a:t>Network</a:t>
            </a:r>
          </a:p>
        </p:txBody>
      </p:sp>
      <p:sp>
        <p:nvSpPr>
          <p:cNvPr id="196" name="文本框 195"/>
          <p:cNvSpPr txBox="1"/>
          <p:nvPr/>
        </p:nvSpPr>
        <p:spPr>
          <a:xfrm>
            <a:off x="8308418" y="3145196"/>
            <a:ext cx="1954381" cy="318100"/>
          </a:xfrm>
          <a:prstGeom prst="rect">
            <a:avLst/>
          </a:prstGeom>
          <a:noFill/>
        </p:spPr>
        <p:txBody>
          <a:bodyPr wrap="none" rtlCol="0">
            <a:spAutoFit/>
          </a:bodyPr>
          <a:lstStyle/>
          <a:p>
            <a:r>
              <a:rPr lang="en-US" sz="1467" b="1" dirty="0">
                <a:cs typeface="Arial" panose="020B0604020202020204" pitchFamily="34" charset="0"/>
              </a:rPr>
              <a:t>Simple architecture</a:t>
            </a:r>
          </a:p>
        </p:txBody>
      </p:sp>
      <p:sp>
        <p:nvSpPr>
          <p:cNvPr id="197" name="文本框 196"/>
          <p:cNvSpPr txBox="1"/>
          <p:nvPr/>
        </p:nvSpPr>
        <p:spPr>
          <a:xfrm>
            <a:off x="8736653" y="4704415"/>
            <a:ext cx="1029449" cy="297454"/>
          </a:xfrm>
          <a:prstGeom prst="rect">
            <a:avLst/>
          </a:prstGeom>
          <a:noFill/>
        </p:spPr>
        <p:txBody>
          <a:bodyPr wrap="none" rtlCol="0">
            <a:spAutoFit/>
          </a:bodyPr>
          <a:lstStyle/>
          <a:p>
            <a:r>
              <a:rPr lang="en-US" sz="1333" b="1" dirty="0">
                <a:cs typeface="Arial" panose="020B0604020202020204" pitchFamily="34" charset="0"/>
              </a:rPr>
              <a:t>Easy O&amp;M</a:t>
            </a:r>
          </a:p>
        </p:txBody>
      </p:sp>
      <p:cxnSp>
        <p:nvCxnSpPr>
          <p:cNvPr id="198" name="肘形连接符 197"/>
          <p:cNvCxnSpPr>
            <a:stCxn id="195" idx="1"/>
            <a:endCxn id="195" idx="3"/>
          </p:cNvCxnSpPr>
          <p:nvPr/>
        </p:nvCxnSpPr>
        <p:spPr bwMode="auto">
          <a:xfrm rot="10800000" flipH="1">
            <a:off x="7576079" y="1705333"/>
            <a:ext cx="3454792" cy="12700"/>
          </a:xfrm>
          <a:prstGeom prst="bentConnector5">
            <a:avLst>
              <a:gd name="adj1" fmla="val -6617"/>
              <a:gd name="adj2" fmla="val 3052362"/>
              <a:gd name="adj3" fmla="val 106617"/>
            </a:avLst>
          </a:prstGeom>
          <a:noFill/>
          <a:ln w="9525">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9" name="肘形连接符 198"/>
          <p:cNvCxnSpPr/>
          <p:nvPr/>
        </p:nvCxnSpPr>
        <p:spPr bwMode="auto">
          <a:xfrm rot="10800000" flipH="1">
            <a:off x="7576079" y="3294107"/>
            <a:ext cx="3409480" cy="16933"/>
          </a:xfrm>
          <a:prstGeom prst="bentConnector5">
            <a:avLst>
              <a:gd name="adj1" fmla="val -8940"/>
              <a:gd name="adj2" fmla="val -8206535"/>
              <a:gd name="adj3" fmla="val 108940"/>
            </a:avLst>
          </a:prstGeom>
          <a:noFill/>
          <a:ln w="9525">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0" name="肘形连接符 199"/>
          <p:cNvCxnSpPr/>
          <p:nvPr/>
        </p:nvCxnSpPr>
        <p:spPr bwMode="auto">
          <a:xfrm rot="10800000" flipH="1">
            <a:off x="7576079" y="4860098"/>
            <a:ext cx="3409480" cy="16933"/>
          </a:xfrm>
          <a:prstGeom prst="bentConnector5">
            <a:avLst>
              <a:gd name="adj1" fmla="val -8940"/>
              <a:gd name="adj2" fmla="val -8206535"/>
              <a:gd name="adj3" fmla="val 108940"/>
            </a:avLst>
          </a:prstGeom>
          <a:noFill/>
          <a:ln w="9525">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42621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nvPr>
        </p:nvGraphicFramePr>
        <p:xfrm>
          <a:off x="2035266" y="2504930"/>
          <a:ext cx="8448159" cy="3134456"/>
        </p:xfrm>
        <a:graphic>
          <a:graphicData uri="http://schemas.openxmlformats.org/drawingml/2006/chart">
            <c:chart xmlns:c="http://schemas.openxmlformats.org/drawingml/2006/chart" xmlns:r="http://schemas.openxmlformats.org/officeDocument/2006/relationships" r:id="rId3"/>
          </a:graphicData>
        </a:graphic>
      </p:graphicFrame>
      <p:sp>
        <p:nvSpPr>
          <p:cNvPr id="22" name="矩形 12"/>
          <p:cNvSpPr>
            <a:spLocks noChangeArrowheads="1"/>
          </p:cNvSpPr>
          <p:nvPr/>
        </p:nvSpPr>
        <p:spPr bwMode="auto">
          <a:xfrm>
            <a:off x="889458" y="1278778"/>
            <a:ext cx="10169772" cy="399981"/>
          </a:xfrm>
          <a:prstGeom prst="rect">
            <a:avLst/>
          </a:prstGeom>
          <a:noFill/>
          <a:ln w="9525">
            <a:noFill/>
            <a:miter lim="800000"/>
          </a:ln>
        </p:spPr>
        <p:txBody>
          <a:bodyPr wrap="none">
            <a:spAutoFit/>
          </a:bodyPr>
          <a:lstStyle/>
          <a:p>
            <a:pPr algn="ctr" defTabSz="812475" fontAlgn="ctr">
              <a:spcBef>
                <a:spcPct val="50000"/>
              </a:spcBef>
              <a:buClr>
                <a:srgbClr val="CC9900"/>
              </a:buClr>
            </a:pPr>
            <a:r>
              <a:rPr lang="en-US" altLang="zh-CN" sz="1999" dirty="0">
                <a:cs typeface="Huawei Sans" panose="020C0503030203020204" pitchFamily="34" charset="0"/>
                <a:sym typeface="Arial" panose="020B0604020202020204" pitchFamily="34" charset="0"/>
              </a:rPr>
              <a:t>Huawei ranks </a:t>
            </a:r>
            <a:r>
              <a:rPr lang="en-US" altLang="zh-CN" sz="1799" dirty="0">
                <a:solidFill>
                  <a:srgbClr val="00B0F0"/>
                </a:solidFill>
                <a:latin typeface="Huawei Sans" panose="020C0503030203020204" pitchFamily="34" charset="0"/>
                <a:sym typeface="Arial" panose="020B0604020202020204" pitchFamily="34" charset="0"/>
              </a:rPr>
              <a:t>No. 2 </a:t>
            </a:r>
            <a:r>
              <a:rPr lang="en-US" altLang="zh-CN" sz="1999" dirty="0">
                <a:cs typeface="Huawei Sans" panose="020C0503030203020204" pitchFamily="34" charset="0"/>
                <a:sym typeface="Arial" panose="020B0604020202020204" pitchFamily="34" charset="0"/>
              </a:rPr>
              <a:t>in the industry in terms of the number of IETF drafts and authors.</a:t>
            </a:r>
          </a:p>
        </p:txBody>
      </p:sp>
      <p:pic>
        <p:nvPicPr>
          <p:cNvPr id="25" name="Picture 104" descr="ietflogo2f"/>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040003" y="2529100"/>
            <a:ext cx="1076952" cy="645196"/>
          </a:xfrm>
          <a:prstGeom prst="rect">
            <a:avLst/>
          </a:prstGeom>
          <a:noFill/>
          <a:ln w="9525">
            <a:noFill/>
            <a:miter lim="800000"/>
            <a:headEnd/>
            <a:tailEnd/>
          </a:ln>
        </p:spPr>
      </p:pic>
      <p:sp>
        <p:nvSpPr>
          <p:cNvPr id="26" name="矩形 9"/>
          <p:cNvSpPr>
            <a:spLocks noChangeArrowheads="1"/>
          </p:cNvSpPr>
          <p:nvPr/>
        </p:nvSpPr>
        <p:spPr bwMode="auto">
          <a:xfrm>
            <a:off x="6132483" y="5371831"/>
            <a:ext cx="4224217" cy="138499"/>
          </a:xfrm>
          <a:prstGeom prst="rect">
            <a:avLst/>
          </a:prstGeom>
          <a:noFill/>
          <a:ln w="9525">
            <a:noFill/>
            <a:miter lim="800000"/>
          </a:ln>
        </p:spPr>
        <p:txBody>
          <a:bodyPr lIns="0" tIns="0" rIns="0" bIns="0">
            <a:spAutoFit/>
          </a:bodyPr>
          <a:lstStyle/>
          <a:p>
            <a:pPr marL="257072" indent="-257072" algn="r" defTabSz="625225" eaLnBrk="0" fontAlgn="ctr" hangingPunct="0">
              <a:spcAft>
                <a:spcPts val="600"/>
              </a:spcAft>
              <a:buClr>
                <a:schemeClr val="tx2"/>
              </a:buClr>
              <a:buSzPct val="70000"/>
            </a:pPr>
            <a:r>
              <a:rPr lang="en-US" altLang="zh-CN" sz="900" dirty="0">
                <a:solidFill>
                  <a:schemeClr val="bg1"/>
                </a:solidFill>
                <a:sym typeface="Arial" panose="020B0604020202020204" pitchFamily="34" charset="0"/>
              </a:rPr>
              <a:t>Source: http://</a:t>
            </a:r>
            <a:r>
              <a:rPr lang="en-US" altLang="zh-CN" sz="900" dirty="0">
                <a:sym typeface="Arial" panose="020B0604020202020204" pitchFamily="34" charset="0"/>
              </a:rPr>
              <a:t>www.arkko.com/tools/allstats/companies.html</a:t>
            </a:r>
          </a:p>
        </p:txBody>
      </p:sp>
      <p:sp>
        <p:nvSpPr>
          <p:cNvPr id="27" name="矩形 10"/>
          <p:cNvSpPr>
            <a:spLocks noChangeArrowheads="1"/>
          </p:cNvSpPr>
          <p:nvPr/>
        </p:nvSpPr>
        <p:spPr bwMode="auto">
          <a:xfrm>
            <a:off x="4737816" y="2554778"/>
            <a:ext cx="4327586" cy="322974"/>
          </a:xfrm>
          <a:prstGeom prst="rect">
            <a:avLst/>
          </a:prstGeom>
          <a:noFill/>
          <a:ln w="9525">
            <a:noFill/>
            <a:miter lim="800000"/>
          </a:ln>
        </p:spPr>
        <p:txBody>
          <a:bodyPr wrap="square" lIns="0" tIns="0" rIns="0" bIns="0" anchor="ctr">
            <a:spAutoFit/>
          </a:bodyPr>
          <a:lstStyle/>
          <a:p>
            <a:pPr marL="257072" indent="-257072" algn="ctr" defTabSz="625225" eaLnBrk="0" fontAlgn="ctr" hangingPunct="0">
              <a:lnSpc>
                <a:spcPct val="150000"/>
              </a:lnSpc>
              <a:spcAft>
                <a:spcPts val="600"/>
              </a:spcAft>
              <a:buClr>
                <a:schemeClr val="tx2"/>
              </a:buClr>
              <a:buSzPct val="70000"/>
            </a:pPr>
            <a:r>
              <a:rPr lang="en-US" altLang="zh-CN" sz="1399" b="1" dirty="0">
                <a:sym typeface="Arial" panose="020B0604020202020204" pitchFamily="34" charset="0"/>
              </a:rPr>
              <a:t>IETF </a:t>
            </a:r>
            <a:r>
              <a:rPr lang="en-US" altLang="zh-CN" sz="1399" b="1">
                <a:sym typeface="Arial" panose="020B0604020202020204" pitchFamily="34" charset="0"/>
              </a:rPr>
              <a:t>(</a:t>
            </a:r>
            <a:r>
              <a:rPr lang="en-US" altLang="zh-CN" sz="1399" b="1" smtClean="0">
                <a:sym typeface="Arial" panose="020B0604020202020204" pitchFamily="34" charset="0"/>
              </a:rPr>
              <a:t>Authors/Documents) </a:t>
            </a:r>
            <a:r>
              <a:rPr lang="en-US" altLang="zh-CN" sz="1399" b="1" dirty="0">
                <a:sym typeface="Arial" panose="020B0604020202020204" pitchFamily="34" charset="0"/>
              </a:rPr>
              <a:t>As of </a:t>
            </a:r>
            <a:r>
              <a:rPr lang="en-US" altLang="zh-CN" sz="1399" b="1">
                <a:sym typeface="Arial" panose="020B0604020202020204" pitchFamily="34" charset="0"/>
              </a:rPr>
              <a:t>June </a:t>
            </a:r>
            <a:r>
              <a:rPr lang="en-US" altLang="zh-CN" sz="1399" b="1" smtClean="0">
                <a:sym typeface="Arial" panose="020B0604020202020204" pitchFamily="34" charset="0"/>
              </a:rPr>
              <a:t>2019.12</a:t>
            </a:r>
            <a:endParaRPr lang="en-US" altLang="zh-CN" sz="1399" b="1" dirty="0">
              <a:sym typeface="Arial" panose="020B0604020202020204" pitchFamily="34" charset="0"/>
            </a:endParaRPr>
          </a:p>
        </p:txBody>
      </p:sp>
      <p:cxnSp>
        <p:nvCxnSpPr>
          <p:cNvPr id="28" name="直接连接符 14"/>
          <p:cNvCxnSpPr>
            <a:cxnSpLocks noChangeShapeType="1"/>
          </p:cNvCxnSpPr>
          <p:nvPr/>
        </p:nvCxnSpPr>
        <p:spPr bwMode="auto">
          <a:xfrm>
            <a:off x="2159294" y="4956033"/>
            <a:ext cx="7946379" cy="0"/>
          </a:xfrm>
          <a:prstGeom prst="line">
            <a:avLst/>
          </a:prstGeom>
          <a:noFill/>
          <a:ln w="6350">
            <a:solidFill>
              <a:schemeClr val="tx1"/>
            </a:solidFill>
            <a:round/>
          </a:ln>
        </p:spPr>
      </p:cxnSp>
      <p:sp>
        <p:nvSpPr>
          <p:cNvPr id="42" name="矩形 41"/>
          <p:cNvSpPr/>
          <p:nvPr/>
        </p:nvSpPr>
        <p:spPr>
          <a:xfrm>
            <a:off x="1560715" y="2299001"/>
            <a:ext cx="8922710" cy="3272782"/>
          </a:xfrm>
          <a:prstGeom prst="rect">
            <a:avLst/>
          </a:prstGeom>
          <a:noFill/>
          <a:ln w="19050">
            <a:solidFill>
              <a:srgbClr val="3996CE"/>
            </a:solidFill>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8420" tIns="4209" rIns="8420" bIns="4209" anchor="ctr"/>
          <a:lstStyle/>
          <a:p>
            <a:pPr eaLnBrk="0" fontAlgn="ctr" hangingPunct="0">
              <a:buClr>
                <a:srgbClr val="CC9900"/>
              </a:buClr>
              <a:buFont typeface="Wingdings" panose="05000000000000000000" pitchFamily="2" charset="2"/>
              <a:buChar char="n"/>
              <a:defRPr/>
            </a:pPr>
            <a:endParaRPr lang="en-US" altLang="zh-CN" sz="900" noProof="1">
              <a:solidFill>
                <a:schemeClr val="bg1"/>
              </a:solidFill>
              <a:cs typeface="Huawei Sans" panose="020C0503030203020204" pitchFamily="34" charset="0"/>
              <a:sym typeface="+mn-ea"/>
            </a:endParaRPr>
          </a:p>
        </p:txBody>
      </p:sp>
      <p:sp>
        <p:nvSpPr>
          <p:cNvPr id="3" name="标题 2"/>
          <p:cNvSpPr>
            <a:spLocks noGrp="1"/>
          </p:cNvSpPr>
          <p:nvPr>
            <p:ph type="title"/>
          </p:nvPr>
        </p:nvSpPr>
        <p:spPr/>
        <p:txBody>
          <a:bodyPr/>
          <a:lstStyle/>
          <a:p>
            <a:r>
              <a:rPr lang="en-US" altLang="zh-CN" sz="3600" noProof="1">
                <a:ln w="10541" cmpd="sng">
                  <a:noFill/>
                  <a:prstDash val="solid"/>
                </a:ln>
                <a:latin typeface="Huawei Sans" panose="020C0503030203020204" pitchFamily="34" charset="0"/>
                <a:sym typeface="Arial" panose="020B0604020202020204"/>
              </a:rPr>
              <a:t>Standards and </a:t>
            </a:r>
            <a:r>
              <a:rPr lang="en-US" altLang="zh-CN" sz="3600" noProof="1" smtClean="0">
                <a:ln w="10541" cmpd="sng">
                  <a:noFill/>
                  <a:prstDash val="solid"/>
                </a:ln>
                <a:latin typeface="Huawei Sans" panose="020C0503030203020204" pitchFamily="34" charset="0"/>
                <a:sym typeface="Arial" panose="020B0604020202020204"/>
              </a:rPr>
              <a:t>Patents</a:t>
            </a:r>
            <a:endParaRPr lang="zh-CN" altLang="en-US" dirty="0"/>
          </a:p>
        </p:txBody>
      </p:sp>
    </p:spTree>
    <p:extLst>
      <p:ext uri="{BB962C8B-B14F-4D97-AF65-F5344CB8AC3E}">
        <p14:creationId xmlns:p14="http://schemas.microsoft.com/office/powerpoint/2010/main" val="50608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txBox="1"/>
          <p:nvPr/>
        </p:nvSpPr>
        <p:spPr>
          <a:xfrm>
            <a:off x="1213648" y="3670752"/>
            <a:ext cx="2908191" cy="1404415"/>
          </a:xfrm>
          <a:prstGeom prst="rect">
            <a:avLst/>
          </a:prstGeom>
          <a:noFill/>
        </p:spPr>
        <p:txBody>
          <a:bodyPr wrap="square" rtlCol="0">
            <a:noAutofit/>
          </a:bodyPr>
          <a:lstStyle/>
          <a:p>
            <a:pPr algn="ctr" defTabSz="608735" fontAlgn="ctr"/>
            <a:endParaRPr lang="zh-CN" altLang="en-US" sz="1999" dirty="0">
              <a:solidFill>
                <a:srgbClr val="C7000A"/>
              </a:solidFill>
              <a:latin typeface="Huawei Sans" panose="020C0503030203020204" pitchFamily="34" charset="0"/>
              <a:ea typeface="方正兰亭黑简体" panose="02000000000000000000" pitchFamily="2" charset="-122"/>
              <a:cs typeface="Huawei Sans" panose="020C0503030203020204" pitchFamily="34" charset="0"/>
            </a:endParaRPr>
          </a:p>
          <a:p>
            <a:pPr algn="ctr" defTabSz="608735" fontAlgn="ctr"/>
            <a:r>
              <a:rPr sz="3998" b="1" dirty="0">
                <a:solidFill>
                  <a:srgbClr val="00B0F0"/>
                </a:solidFill>
                <a:latin typeface="Huawei Sans" panose="020C0503030203020204" pitchFamily="34" charset="0"/>
              </a:rPr>
              <a:t>10</a:t>
            </a:r>
            <a:r>
              <a:rPr lang="en-US" sz="3998" b="1" dirty="0">
                <a:solidFill>
                  <a:srgbClr val="00B0F0"/>
                </a:solidFill>
                <a:latin typeface="Huawei Sans" panose="020C0503030203020204" pitchFamily="34" charset="0"/>
              </a:rPr>
              <a:t>x</a:t>
            </a:r>
            <a:endParaRPr sz="3998" b="1" dirty="0">
              <a:solidFill>
                <a:srgbClr val="00B0F0"/>
              </a:solidFill>
              <a:latin typeface="Huawei Sans" panose="020C0503030203020204" pitchFamily="34" charset="0"/>
            </a:endParaRPr>
          </a:p>
          <a:p>
            <a:pPr algn="ctr" defTabSz="1218195" fontAlgn="ctr"/>
            <a:r>
              <a:rPr lang="en-US" sz="1799" dirty="0">
                <a:solidFill>
                  <a:srgbClr val="1D1D1A">
                    <a:lumMod val="90000"/>
                    <a:lumOff val="10000"/>
                  </a:srgbClr>
                </a:solidFill>
                <a:latin typeface="Huawei Sans" panose="020C0503030203020204" pitchFamily="34" charset="0"/>
              </a:rPr>
              <a:t>higher</a:t>
            </a:r>
            <a:r>
              <a:rPr sz="1799" dirty="0">
                <a:solidFill>
                  <a:srgbClr val="1D1D1A">
                    <a:lumMod val="90000"/>
                    <a:lumOff val="10000"/>
                  </a:srgbClr>
                </a:solidFill>
                <a:latin typeface="Huawei Sans" panose="020C0503030203020204" pitchFamily="34" charset="0"/>
              </a:rPr>
              <a:t> bandwidth</a:t>
            </a:r>
            <a:endParaRPr lang="en-US" altLang="zh-CN" sz="1799" dirty="0">
              <a:solidFill>
                <a:srgbClr val="1D1D1A">
                  <a:lumMod val="90000"/>
                  <a:lumOff val="10000"/>
                </a:srgbClr>
              </a:solidFill>
              <a:latin typeface="Huawei Sans" panose="020C0503030203020204" pitchFamily="34" charset="0"/>
              <a:ea typeface="方正兰亭黑简体" panose="02000000000000000000" pitchFamily="2" charset="-122"/>
            </a:endParaRPr>
          </a:p>
        </p:txBody>
      </p:sp>
      <p:sp>
        <p:nvSpPr>
          <p:cNvPr id="41" name="TextBox 13"/>
          <p:cNvSpPr txBox="1"/>
          <p:nvPr/>
        </p:nvSpPr>
        <p:spPr>
          <a:xfrm>
            <a:off x="4676900" y="3670752"/>
            <a:ext cx="2908191" cy="1404415"/>
          </a:xfrm>
          <a:prstGeom prst="rect">
            <a:avLst/>
          </a:prstGeom>
          <a:noFill/>
        </p:spPr>
        <p:txBody>
          <a:bodyPr wrap="square" rtlCol="0">
            <a:noAutofit/>
          </a:bodyPr>
          <a:lstStyle/>
          <a:p>
            <a:pPr algn="ctr" defTabSz="608735" fontAlgn="ctr"/>
            <a:endParaRPr lang="zh-CN" altLang="en-US" sz="1999" dirty="0">
              <a:solidFill>
                <a:srgbClr val="C7000A"/>
              </a:solidFill>
              <a:latin typeface="Huawei Sans" panose="020C0503030203020204" pitchFamily="34" charset="0"/>
              <a:ea typeface="方正兰亭黑简体" panose="02000000000000000000" pitchFamily="2" charset="-122"/>
              <a:cs typeface="Huawei Sans" panose="020C0503030203020204" pitchFamily="34" charset="0"/>
            </a:endParaRPr>
          </a:p>
          <a:p>
            <a:pPr algn="ctr" defTabSz="608735" fontAlgn="ctr"/>
            <a:r>
              <a:rPr sz="3998" b="1" dirty="0">
                <a:solidFill>
                  <a:srgbClr val="00B0F0"/>
                </a:solidFill>
                <a:latin typeface="Huawei Sans" panose="020C0503030203020204" pitchFamily="34" charset="0"/>
              </a:rPr>
              <a:t>SLA</a:t>
            </a:r>
          </a:p>
          <a:p>
            <a:pPr algn="ctr" defTabSz="1218195" fontAlgn="ctr"/>
            <a:r>
              <a:rPr sz="1799" dirty="0">
                <a:solidFill>
                  <a:srgbClr val="1D1D1A">
                    <a:lumMod val="90000"/>
                    <a:lumOff val="10000"/>
                  </a:srgbClr>
                </a:solidFill>
                <a:latin typeface="Huawei Sans" panose="020C0503030203020204" pitchFamily="34" charset="0"/>
              </a:rPr>
              <a:t>assurance</a:t>
            </a:r>
            <a:endParaRPr lang="en-US" altLang="zh-CN" sz="1799" dirty="0">
              <a:solidFill>
                <a:srgbClr val="1D1D1A">
                  <a:lumMod val="90000"/>
                  <a:lumOff val="10000"/>
                </a:srgbClr>
              </a:solidFill>
              <a:latin typeface="Huawei Sans" panose="020C0503030203020204" pitchFamily="34" charset="0"/>
              <a:ea typeface="方正兰亭黑简体" panose="02000000000000000000" pitchFamily="2" charset="-122"/>
            </a:endParaRP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557" y="2278154"/>
            <a:ext cx="1620467" cy="1582763"/>
          </a:xfrm>
          <a:prstGeom prst="ellipse">
            <a:avLst/>
          </a:prstGeom>
          <a:ln w="19050" cap="rnd">
            <a:solidFill>
              <a:srgbClr val="EBEBEB"/>
            </a:solidFill>
          </a:ln>
          <a:effectLst/>
          <a:scene3d>
            <a:camera prst="orthographicFront"/>
            <a:lightRig rig="contrasting" dir="t">
              <a:rot lat="0" lon="0" rev="3000000"/>
            </a:lightRig>
          </a:scene3d>
          <a:sp3d contourW="7620">
            <a:bevelT w="95250" h="31750"/>
            <a:contourClr>
              <a:srgbClr val="333333"/>
            </a:contourClr>
          </a:sp3d>
        </p:spPr>
      </p:pic>
      <p:sp>
        <p:nvSpPr>
          <p:cNvPr id="72" name="文本框 71"/>
          <p:cNvSpPr txBox="1"/>
          <p:nvPr/>
        </p:nvSpPr>
        <p:spPr>
          <a:xfrm>
            <a:off x="1448020" y="1467529"/>
            <a:ext cx="2534256" cy="666333"/>
          </a:xfrm>
          <a:prstGeom prst="rect">
            <a:avLst/>
          </a:prstGeom>
          <a:noFill/>
        </p:spPr>
        <p:txBody>
          <a:bodyPr wrap="square" rtlCol="0">
            <a:noAutofit/>
          </a:bodyPr>
          <a:lstStyle>
            <a:defPPr>
              <a:defRPr lang="en-US"/>
            </a:defPPr>
            <a:lvl1pPr algn="ctr" defTabSz="1218682" fontAlgn="ctr">
              <a:defRPr b="1">
                <a:solidFill>
                  <a:srgbClr val="1D1D1A"/>
                </a:solidFill>
                <a:latin typeface="Arial" panose="020B0604020202020204" pitchFamily="34" charset="0"/>
              </a:defRPr>
            </a:lvl1pPr>
          </a:lstStyle>
          <a:p>
            <a:r>
              <a:rPr sz="1799" dirty="0">
                <a:latin typeface="Huawei Sans" panose="020C0503030203020204" pitchFamily="34" charset="0"/>
              </a:rPr>
              <a:t>Immersive experience services</a:t>
            </a:r>
          </a:p>
        </p:txBody>
      </p:sp>
      <p:sp>
        <p:nvSpPr>
          <p:cNvPr id="73" name="文本框 72"/>
          <p:cNvSpPr txBox="1"/>
          <p:nvPr/>
        </p:nvSpPr>
        <p:spPr>
          <a:xfrm>
            <a:off x="4650181" y="1537993"/>
            <a:ext cx="2934908" cy="379360"/>
          </a:xfrm>
          <a:prstGeom prst="rect">
            <a:avLst/>
          </a:prstGeom>
          <a:noFill/>
        </p:spPr>
        <p:txBody>
          <a:bodyPr wrap="square" rtlCol="0">
            <a:noAutofit/>
          </a:bodyPr>
          <a:lstStyle>
            <a:defPPr>
              <a:defRPr lang="en-US"/>
            </a:defPPr>
            <a:lvl1pPr algn="ctr" defTabSz="1218682" fontAlgn="ctr">
              <a:defRPr b="1">
                <a:solidFill>
                  <a:srgbClr val="1D1D1A"/>
                </a:solidFill>
                <a:latin typeface="Arial" panose="020B0604020202020204" pitchFamily="34" charset="0"/>
              </a:defRPr>
            </a:lvl1pPr>
          </a:lstStyle>
          <a:p>
            <a:r>
              <a:rPr sz="1799" dirty="0">
                <a:latin typeface="Huawei Sans" panose="020C0503030203020204" pitchFamily="34" charset="0"/>
              </a:rPr>
              <a:t>Vertical industries</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9879" y="2228830"/>
            <a:ext cx="1659680" cy="1582763"/>
          </a:xfrm>
          <a:prstGeom prst="ellipse">
            <a:avLst/>
          </a:prstGeom>
          <a:ln w="19050" cap="rnd">
            <a:solidFill>
              <a:srgbClr val="EBEBEB"/>
            </a:solidFill>
          </a:ln>
          <a:effectLst/>
          <a:scene3d>
            <a:camera prst="orthographicFront"/>
            <a:lightRig rig="contrasting" dir="t">
              <a:rot lat="0" lon="0" rev="3000000"/>
            </a:lightRig>
          </a:scene3d>
          <a:sp3d contourW="7620">
            <a:bevelT w="95250" h="31750"/>
            <a:contourClr>
              <a:srgbClr val="333333"/>
            </a:contourClr>
          </a:sp3d>
        </p:spPr>
      </p:pic>
      <p:sp>
        <p:nvSpPr>
          <p:cNvPr id="74" name="文本框 73"/>
          <p:cNvSpPr txBox="1"/>
          <p:nvPr/>
        </p:nvSpPr>
        <p:spPr>
          <a:xfrm>
            <a:off x="8385339" y="1467529"/>
            <a:ext cx="2157681" cy="666333"/>
          </a:xfrm>
          <a:prstGeom prst="rect">
            <a:avLst/>
          </a:prstGeom>
          <a:noFill/>
        </p:spPr>
        <p:txBody>
          <a:bodyPr wrap="square" rtlCol="0">
            <a:noAutofit/>
          </a:bodyPr>
          <a:lstStyle>
            <a:defPPr>
              <a:defRPr lang="en-US"/>
            </a:defPPr>
            <a:lvl1pPr algn="ctr" defTabSz="1218682" fontAlgn="ctr">
              <a:defRPr b="1">
                <a:solidFill>
                  <a:srgbClr val="1D1D1A"/>
                </a:solidFill>
                <a:latin typeface="Arial" panose="020B0604020202020204" pitchFamily="34" charset="0"/>
              </a:defRPr>
            </a:lvl1pPr>
          </a:lstStyle>
          <a:p>
            <a:r>
              <a:rPr sz="1799" dirty="0">
                <a:latin typeface="Huawei Sans" panose="020C0503030203020204" pitchFamily="34" charset="0"/>
              </a:rPr>
              <a:t>Site-to-cloud private lines</a:t>
            </a:r>
          </a:p>
        </p:txBody>
      </p:sp>
      <p:sp>
        <p:nvSpPr>
          <p:cNvPr id="45" name="矩形 44"/>
          <p:cNvSpPr/>
          <p:nvPr/>
        </p:nvSpPr>
        <p:spPr>
          <a:xfrm>
            <a:off x="8261107" y="3999808"/>
            <a:ext cx="2679495" cy="666397"/>
          </a:xfrm>
          <a:prstGeom prst="rect">
            <a:avLst/>
          </a:prstGeom>
        </p:spPr>
        <p:txBody>
          <a:bodyPr wrap="square">
            <a:noAutofit/>
          </a:bodyPr>
          <a:lstStyle/>
          <a:p>
            <a:pPr defTabSz="1218195" fontAlgn="ctr"/>
            <a:r>
              <a:rPr sz="3599" b="1" dirty="0">
                <a:solidFill>
                  <a:srgbClr val="00B0F0"/>
                </a:solidFill>
                <a:latin typeface="Huawei Sans" panose="020C0503030203020204" pitchFamily="34" charset="0"/>
              </a:rPr>
              <a:t>Automated</a:t>
            </a:r>
          </a:p>
        </p:txBody>
      </p:sp>
      <p:sp>
        <p:nvSpPr>
          <p:cNvPr id="75" name="文本框 74"/>
          <p:cNvSpPr txBox="1"/>
          <p:nvPr/>
        </p:nvSpPr>
        <p:spPr>
          <a:xfrm>
            <a:off x="8125597" y="4582600"/>
            <a:ext cx="3010169" cy="379360"/>
          </a:xfrm>
          <a:prstGeom prst="rect">
            <a:avLst/>
          </a:prstGeom>
          <a:noFill/>
        </p:spPr>
        <p:txBody>
          <a:bodyPr wrap="square" rtlCol="0">
            <a:noAutofit/>
          </a:bodyPr>
          <a:lstStyle/>
          <a:p>
            <a:pPr algn="ctr" defTabSz="1218195" fontAlgn="ctr"/>
            <a:r>
              <a:rPr sz="1799" dirty="0">
                <a:solidFill>
                  <a:srgbClr val="1D1D1A">
                    <a:lumMod val="90000"/>
                    <a:lumOff val="10000"/>
                  </a:srgbClr>
                </a:solidFill>
                <a:latin typeface="Huawei Sans" panose="020C0503030203020204" pitchFamily="34" charset="0"/>
              </a:rPr>
              <a:t>one-hop to the cloud</a:t>
            </a:r>
            <a:endParaRPr lang="en-US" altLang="zh-CN" sz="1799" dirty="0">
              <a:solidFill>
                <a:srgbClr val="1D1D1A">
                  <a:lumMod val="90000"/>
                  <a:lumOff val="10000"/>
                </a:srgbClr>
              </a:solidFill>
              <a:latin typeface="Huawei Sans" panose="020C0503030203020204" pitchFamily="34" charset="0"/>
              <a:ea typeface="方正兰亭黑简体" panose="02000000000000000000" pitchFamily="2" charset="-122"/>
            </a:endParaRPr>
          </a:p>
        </p:txBody>
      </p:sp>
      <p:sp>
        <p:nvSpPr>
          <p:cNvPr id="2" name="矩形 1"/>
          <p:cNvSpPr/>
          <p:nvPr/>
        </p:nvSpPr>
        <p:spPr>
          <a:xfrm>
            <a:off x="1066236" y="5065428"/>
            <a:ext cx="3277850" cy="910663"/>
          </a:xfrm>
          <a:prstGeom prst="rect">
            <a:avLst/>
          </a:prstGeom>
        </p:spPr>
        <p:txBody>
          <a:bodyPr wrap="square">
            <a:noAutofit/>
          </a:bodyPr>
          <a:lstStyle/>
          <a:p>
            <a:pPr marL="143884" indent="-143884" defTabSz="913746" fontAlgn="ctr">
              <a:spcAft>
                <a:spcPts val="500"/>
              </a:spcAft>
              <a:buFont typeface="Arial" panose="020B0604020202020204" pitchFamily="34" charset="0"/>
              <a:buChar char="•"/>
            </a:pPr>
            <a:r>
              <a:rPr lang="en-US" altLang="zh-CN" sz="1200" b="1" dirty="0">
                <a:solidFill>
                  <a:srgbClr val="666666"/>
                </a:solidFill>
                <a:latin typeface="Huawei Sans" panose="020C0503030203020204" pitchFamily="34" charset="0"/>
              </a:rPr>
              <a:t>LG </a:t>
            </a:r>
            <a:r>
              <a:rPr lang="en-US" altLang="zh-CN" sz="1200" b="1" dirty="0">
                <a:solidFill>
                  <a:srgbClr val="1D1D1A"/>
                </a:solidFill>
                <a:latin typeface="Huawei Sans" panose="020C0503030203020204" pitchFamily="34" charset="0"/>
              </a:rPr>
              <a:t>U+ (South Korea)</a:t>
            </a:r>
            <a:r>
              <a:rPr lang="en-US" altLang="zh-CN" sz="1200" dirty="0">
                <a:solidFill>
                  <a:srgbClr val="1D1D1A"/>
                </a:solidFill>
                <a:latin typeface="Huawei Sans" panose="020C0503030203020204" pitchFamily="34" charset="0"/>
              </a:rPr>
              <a:t>: </a:t>
            </a:r>
            <a:r>
              <a:rPr sz="1200" dirty="0">
                <a:solidFill>
                  <a:srgbClr val="1D1D1A"/>
                </a:solidFill>
                <a:latin typeface="Huawei Sans" panose="020C0503030203020204" pitchFamily="34" charset="0"/>
              </a:rPr>
              <a:t>8K</a:t>
            </a:r>
            <a:r>
              <a:rPr lang="en-US" sz="1200" dirty="0">
                <a:solidFill>
                  <a:srgbClr val="1D1D1A"/>
                </a:solidFill>
                <a:latin typeface="Huawei Sans" panose="020C0503030203020204" pitchFamily="34" charset="0"/>
              </a:rPr>
              <a:t> </a:t>
            </a:r>
            <a:r>
              <a:rPr sz="1200" dirty="0">
                <a:solidFill>
                  <a:srgbClr val="1D1D1A"/>
                </a:solidFill>
                <a:latin typeface="Huawei Sans" panose="020C0503030203020204" pitchFamily="34" charset="0"/>
              </a:rPr>
              <a:t>VR </a:t>
            </a:r>
            <a:r>
              <a:rPr sz="1200" dirty="0">
                <a:solidFill>
                  <a:srgbClr val="666666"/>
                </a:solidFill>
                <a:latin typeface="Huawei Sans" panose="020C0503030203020204" pitchFamily="34" charset="0"/>
              </a:rPr>
              <a:t>games </a:t>
            </a:r>
            <a:r>
              <a:rPr lang="en-US" sz="1200" dirty="0">
                <a:solidFill>
                  <a:srgbClr val="666666"/>
                </a:solidFill>
                <a:latin typeface="Huawei Sans" panose="020C0503030203020204" pitchFamily="34" charset="0"/>
              </a:rPr>
              <a:t>b/w</a:t>
            </a:r>
            <a:r>
              <a:rPr sz="1200" dirty="0">
                <a:solidFill>
                  <a:srgbClr val="1D1D1A"/>
                </a:solidFill>
                <a:latin typeface="Huawei Sans" panose="020C0503030203020204" pitchFamily="34" charset="0"/>
              </a:rPr>
              <a:t> </a:t>
            </a:r>
            <a:endParaRPr lang="en-US" sz="1200" dirty="0">
              <a:solidFill>
                <a:srgbClr val="1D1D1A"/>
              </a:solidFill>
              <a:latin typeface="Huawei Sans" panose="020C0503030203020204" pitchFamily="34" charset="0"/>
            </a:endParaRPr>
          </a:p>
          <a:p>
            <a:pPr defTabSz="913746" fontAlgn="ctr">
              <a:spcAft>
                <a:spcPts val="500"/>
              </a:spcAft>
            </a:pPr>
            <a:r>
              <a:rPr lang="en-US" sz="1200" dirty="0">
                <a:solidFill>
                  <a:srgbClr val="EC7061"/>
                </a:solidFill>
                <a:latin typeface="Huawei Sans" panose="020C0503030203020204" pitchFamily="34" charset="0"/>
              </a:rPr>
              <a:t>   </a:t>
            </a:r>
            <a:r>
              <a:rPr sz="1200" dirty="0">
                <a:solidFill>
                  <a:srgbClr val="EC7061"/>
                </a:solidFill>
                <a:latin typeface="Huawei Sans" panose="020C0503030203020204" pitchFamily="34" charset="0"/>
              </a:rPr>
              <a:t>&gt;200Mbps</a:t>
            </a:r>
          </a:p>
          <a:p>
            <a:pPr marL="143884" indent="-143884" defTabSz="913746" fontAlgn="ctr">
              <a:spcAft>
                <a:spcPts val="500"/>
              </a:spcAft>
              <a:buFont typeface="Arial" panose="020B0604020202020204" pitchFamily="34" charset="0"/>
              <a:buChar char="•"/>
            </a:pPr>
            <a:r>
              <a:rPr lang="en-US" altLang="zh-CN" sz="1200" b="1" dirty="0">
                <a:solidFill>
                  <a:srgbClr val="1D1D1A"/>
                </a:solidFill>
                <a:latin typeface="Huawei Sans" panose="020C0503030203020204" pitchFamily="34" charset="0"/>
              </a:rPr>
              <a:t>CCTV New Year's Gala 2019 (China): </a:t>
            </a:r>
            <a:r>
              <a:rPr sz="1200" dirty="0">
                <a:solidFill>
                  <a:srgbClr val="1D1D1A"/>
                </a:solidFill>
                <a:latin typeface="Huawei Sans" panose="020C0503030203020204" pitchFamily="34" charset="0"/>
              </a:rPr>
              <a:t>4K live broadcast </a:t>
            </a:r>
            <a:r>
              <a:rPr lang="en-US" sz="1200" dirty="0">
                <a:solidFill>
                  <a:srgbClr val="1D1D1A"/>
                </a:solidFill>
                <a:latin typeface="Huawei Sans" panose="020C0503030203020204" pitchFamily="34" charset="0"/>
              </a:rPr>
              <a:t>b/w</a:t>
            </a:r>
            <a:r>
              <a:rPr sz="1200" dirty="0">
                <a:solidFill>
                  <a:srgbClr val="1D1D1A"/>
                </a:solidFill>
                <a:latin typeface="Huawei Sans" panose="020C0503030203020204" pitchFamily="34" charset="0"/>
              </a:rPr>
              <a:t> </a:t>
            </a:r>
            <a:r>
              <a:rPr sz="1200" dirty="0" smtClean="0">
                <a:solidFill>
                  <a:srgbClr val="EC7061"/>
                </a:solidFill>
                <a:latin typeface="Huawei Sans" panose="020C0503030203020204" pitchFamily="34" charset="0"/>
              </a:rPr>
              <a:t>40</a:t>
            </a:r>
            <a:r>
              <a:rPr lang="en-US" altLang="zh-CN" sz="1200" dirty="0">
                <a:solidFill>
                  <a:srgbClr val="EC7061"/>
                </a:solidFill>
                <a:latin typeface="Huawei Sans" panose="020C0503030203020204" pitchFamily="34" charset="0"/>
              </a:rPr>
              <a:t>Mbps</a:t>
            </a:r>
            <a:r>
              <a:rPr lang="en-US" altLang="zh-CN" sz="1200" dirty="0" smtClean="0">
                <a:solidFill>
                  <a:srgbClr val="EC7061"/>
                </a:solidFill>
                <a:latin typeface="Huawei Sans" panose="020C0503030203020204" pitchFamily="34" charset="0"/>
              </a:rPr>
              <a:t>~</a:t>
            </a:r>
            <a:r>
              <a:rPr sz="1200" dirty="0" smtClean="0">
                <a:solidFill>
                  <a:srgbClr val="EC7061"/>
                </a:solidFill>
                <a:latin typeface="Huawei Sans" panose="020C0503030203020204" pitchFamily="34" charset="0"/>
              </a:rPr>
              <a:t>90Mbps </a:t>
            </a:r>
            <a:endParaRPr sz="1200" dirty="0">
              <a:solidFill>
                <a:srgbClr val="EC7061"/>
              </a:solidFill>
              <a:latin typeface="Huawei Sans" panose="020C0503030203020204" pitchFamily="34" charset="0"/>
            </a:endParaRPr>
          </a:p>
          <a:p>
            <a:pPr marL="143884" indent="-143884" defTabSz="913746" fontAlgn="ctr">
              <a:spcAft>
                <a:spcPts val="500"/>
              </a:spcAft>
              <a:buFont typeface="Arial" panose="020B0604020202020204" pitchFamily="34" charset="0"/>
              <a:buChar char="•"/>
            </a:pPr>
            <a:endParaRPr lang="en-US" altLang="zh-CN" sz="1200" dirty="0">
              <a:solidFill>
                <a:srgbClr val="1D1D1A"/>
              </a:solidFill>
              <a:latin typeface="Huawei Sans" panose="020C0503030203020204" pitchFamily="34" charset="0"/>
              <a:ea typeface="方正兰亭黑简体" panose="02000000000000000000" pitchFamily="2" charset="-122"/>
            </a:endParaRPr>
          </a:p>
        </p:txBody>
      </p:sp>
      <p:sp>
        <p:nvSpPr>
          <p:cNvPr id="76" name="矩形 75"/>
          <p:cNvSpPr/>
          <p:nvPr/>
        </p:nvSpPr>
        <p:spPr>
          <a:xfrm>
            <a:off x="4519555" y="5065428"/>
            <a:ext cx="3283666" cy="910663"/>
          </a:xfrm>
          <a:prstGeom prst="rect">
            <a:avLst/>
          </a:prstGeom>
        </p:spPr>
        <p:txBody>
          <a:bodyPr wrap="square">
            <a:noAutofit/>
          </a:bodyPr>
          <a:lstStyle/>
          <a:p>
            <a:pPr marL="143884" indent="-143884" defTabSz="913746" fontAlgn="ctr">
              <a:spcAft>
                <a:spcPts val="500"/>
              </a:spcAft>
              <a:buFont typeface="Arial" panose="020B0604020202020204" pitchFamily="34" charset="0"/>
              <a:buChar char="•"/>
            </a:pPr>
            <a:r>
              <a:rPr lang="en-US" altLang="zh-CN" sz="1200" b="1" dirty="0">
                <a:solidFill>
                  <a:srgbClr val="1D1D1A"/>
                </a:solidFill>
                <a:latin typeface="Huawei Sans" panose="020C0503030203020204" pitchFamily="34" charset="0"/>
              </a:rPr>
              <a:t>China Southern Power Grid</a:t>
            </a:r>
            <a:r>
              <a:rPr lang="en-US" altLang="zh-CN" sz="1200" dirty="0">
                <a:solidFill>
                  <a:srgbClr val="1D1D1A"/>
                </a:solidFill>
                <a:latin typeface="Huawei Sans" panose="020C0503030203020204" pitchFamily="34" charset="0"/>
              </a:rPr>
              <a:t>: </a:t>
            </a:r>
            <a:r>
              <a:rPr sz="1200" dirty="0">
                <a:solidFill>
                  <a:srgbClr val="1D1D1A"/>
                </a:solidFill>
                <a:latin typeface="Huawei Sans" panose="020C0503030203020204" pitchFamily="34" charset="0"/>
              </a:rPr>
              <a:t>Latency for differential protection: </a:t>
            </a:r>
            <a:r>
              <a:rPr lang="en-US" sz="1200" dirty="0" smtClean="0">
                <a:solidFill>
                  <a:srgbClr val="EC7061"/>
                </a:solidFill>
                <a:latin typeface="Huawei Sans" panose="020C0503030203020204" pitchFamily="34" charset="0"/>
              </a:rPr>
              <a:t>5</a:t>
            </a:r>
            <a:r>
              <a:rPr lang="en-US" altLang="zh-CN" sz="1200" dirty="0" smtClean="0">
                <a:solidFill>
                  <a:srgbClr val="EC7061"/>
                </a:solidFill>
                <a:latin typeface="Huawei Sans" panose="020C0503030203020204" pitchFamily="34" charset="0"/>
              </a:rPr>
              <a:t>ms</a:t>
            </a:r>
            <a:r>
              <a:rPr lang="en-US" sz="1200" dirty="0" smtClean="0">
                <a:solidFill>
                  <a:srgbClr val="EC7061"/>
                </a:solidFill>
                <a:latin typeface="Huawei Sans" panose="020C0503030203020204" pitchFamily="34" charset="0"/>
              </a:rPr>
              <a:t>~10</a:t>
            </a:r>
            <a:r>
              <a:rPr sz="1200" dirty="0">
                <a:solidFill>
                  <a:srgbClr val="EC7061"/>
                </a:solidFill>
                <a:latin typeface="Huawei Sans" panose="020C0503030203020204" pitchFamily="34" charset="0"/>
              </a:rPr>
              <a:t>ms</a:t>
            </a:r>
          </a:p>
          <a:p>
            <a:pPr marL="143884" indent="-143884" defTabSz="913746" fontAlgn="ctr">
              <a:spcAft>
                <a:spcPts val="500"/>
              </a:spcAft>
              <a:buFont typeface="Arial" panose="020B0604020202020204" pitchFamily="34" charset="0"/>
              <a:buChar char="•"/>
            </a:pPr>
            <a:r>
              <a:rPr lang="en-US" altLang="zh-CN" sz="1200" b="1" dirty="0">
                <a:solidFill>
                  <a:srgbClr val="1D1D1A"/>
                </a:solidFill>
                <a:latin typeface="Huawei Sans" panose="020C0503030203020204" pitchFamily="34" charset="0"/>
              </a:rPr>
              <a:t>China Mobile (Zhejiang): </a:t>
            </a:r>
            <a:r>
              <a:rPr sz="1200" dirty="0">
                <a:solidFill>
                  <a:srgbClr val="1D1D1A"/>
                </a:solidFill>
                <a:latin typeface="Huawei Sans" panose="020C0503030203020204" pitchFamily="34" charset="0"/>
              </a:rPr>
              <a:t>Latency for remote medical rescue: </a:t>
            </a:r>
            <a:r>
              <a:rPr sz="1200" dirty="0" smtClean="0">
                <a:solidFill>
                  <a:srgbClr val="EC7061"/>
                </a:solidFill>
                <a:latin typeface="Huawei Sans" panose="020C0503030203020204" pitchFamily="34" charset="0"/>
              </a:rPr>
              <a:t>15</a:t>
            </a:r>
            <a:r>
              <a:rPr lang="en-US" altLang="zh-CN" sz="1200" dirty="0" smtClean="0">
                <a:solidFill>
                  <a:srgbClr val="EC7061"/>
                </a:solidFill>
                <a:latin typeface="Huawei Sans" panose="020C0503030203020204" pitchFamily="34" charset="0"/>
              </a:rPr>
              <a:t>ms~</a:t>
            </a:r>
            <a:r>
              <a:rPr sz="1200" dirty="0" smtClean="0">
                <a:solidFill>
                  <a:srgbClr val="EC7061"/>
                </a:solidFill>
                <a:latin typeface="Huawei Sans" panose="020C0503030203020204" pitchFamily="34" charset="0"/>
              </a:rPr>
              <a:t>20ms</a:t>
            </a:r>
            <a:endParaRPr sz="1200" dirty="0">
              <a:solidFill>
                <a:srgbClr val="EC7061"/>
              </a:solidFill>
              <a:latin typeface="Huawei Sans" panose="020C0503030203020204" pitchFamily="34" charset="0"/>
            </a:endParaRPr>
          </a:p>
        </p:txBody>
      </p:sp>
      <p:sp>
        <p:nvSpPr>
          <p:cNvPr id="78" name="矩形 77"/>
          <p:cNvSpPr/>
          <p:nvPr/>
        </p:nvSpPr>
        <p:spPr>
          <a:xfrm>
            <a:off x="8026228" y="5065427"/>
            <a:ext cx="3297256" cy="786591"/>
          </a:xfrm>
          <a:prstGeom prst="rect">
            <a:avLst/>
          </a:prstGeom>
        </p:spPr>
        <p:txBody>
          <a:bodyPr wrap="square">
            <a:noAutofit/>
          </a:bodyPr>
          <a:lstStyle/>
          <a:p>
            <a:pPr marL="171312" indent="-171312" defTabSz="913746" fontAlgn="ctr">
              <a:spcAft>
                <a:spcPts val="500"/>
              </a:spcAft>
              <a:buFont typeface="Arial" panose="020B0604020202020204" pitchFamily="34" charset="0"/>
              <a:buChar char="•"/>
            </a:pPr>
            <a:r>
              <a:rPr sz="1200" b="1" dirty="0">
                <a:solidFill>
                  <a:srgbClr val="1D1D1A"/>
                </a:solidFill>
                <a:latin typeface="Huawei Sans" panose="020C0503030203020204" pitchFamily="34" charset="0"/>
              </a:rPr>
              <a:t>China Unicom </a:t>
            </a:r>
            <a:r>
              <a:rPr lang="en-US" sz="1200" b="1" dirty="0">
                <a:solidFill>
                  <a:srgbClr val="1D1D1A"/>
                </a:solidFill>
                <a:latin typeface="Huawei Sans" panose="020C0503030203020204" pitchFamily="34" charset="0"/>
              </a:rPr>
              <a:t>(</a:t>
            </a:r>
            <a:r>
              <a:rPr sz="1200" b="1" dirty="0">
                <a:solidFill>
                  <a:srgbClr val="1D1D1A"/>
                </a:solidFill>
                <a:latin typeface="Huawei Sans" panose="020C0503030203020204" pitchFamily="34" charset="0"/>
              </a:rPr>
              <a:t>Guangdong</a:t>
            </a:r>
            <a:r>
              <a:rPr lang="en-US" sz="1200" b="1" dirty="0">
                <a:solidFill>
                  <a:srgbClr val="1D1D1A"/>
                </a:solidFill>
                <a:latin typeface="Huawei Sans" panose="020C0503030203020204" pitchFamily="34" charset="0"/>
              </a:rPr>
              <a:t>)</a:t>
            </a:r>
            <a:r>
              <a:rPr sz="1200" dirty="0">
                <a:solidFill>
                  <a:srgbClr val="1D1D1A"/>
                </a:solidFill>
                <a:latin typeface="Huawei Sans" panose="020C0503030203020204" pitchFamily="34" charset="0"/>
              </a:rPr>
              <a:t>: site-to-cloud private line services </a:t>
            </a:r>
            <a:r>
              <a:rPr lang="en-US" altLang="zh-CN" sz="1200" dirty="0">
                <a:solidFill>
                  <a:srgbClr val="1D1D1A"/>
                </a:solidFill>
                <a:latin typeface="Huawei Sans" panose="020C0503030203020204" pitchFamily="34" charset="0"/>
              </a:rPr>
              <a:t>p</a:t>
            </a:r>
            <a:r>
              <a:rPr sz="1200" dirty="0">
                <a:solidFill>
                  <a:srgbClr val="1D1D1A"/>
                </a:solidFill>
                <a:latin typeface="Huawei Sans" panose="020C0503030203020204" pitchFamily="34" charset="0"/>
              </a:rPr>
              <a:t>rovisioned within </a:t>
            </a:r>
            <a:r>
              <a:rPr sz="1200" dirty="0">
                <a:solidFill>
                  <a:srgbClr val="EC7061"/>
                </a:solidFill>
                <a:latin typeface="Huawei Sans" panose="020C0503030203020204" pitchFamily="34" charset="0"/>
              </a:rPr>
              <a:t>2 days</a:t>
            </a:r>
            <a:r>
              <a:rPr lang="en-US" sz="1200" dirty="0">
                <a:solidFill>
                  <a:srgbClr val="EC7061"/>
                </a:solidFill>
                <a:latin typeface="Huawei Sans" panose="020C0503030203020204" pitchFamily="34" charset="0"/>
              </a:rPr>
              <a:t> </a:t>
            </a:r>
            <a:r>
              <a:rPr sz="1200" dirty="0">
                <a:solidFill>
                  <a:srgbClr val="EC7061"/>
                </a:solidFill>
                <a:latin typeface="Huawei Sans" panose="020C0503030203020204" pitchFamily="34" charset="0"/>
              </a:rPr>
              <a:t>and real-time bandwidth adjustment </a:t>
            </a:r>
            <a:r>
              <a:rPr sz="1200" dirty="0">
                <a:solidFill>
                  <a:srgbClr val="1D1D1A"/>
                </a:solidFill>
                <a:latin typeface="Huawei Sans" panose="020C0503030203020204" pitchFamily="34" charset="0"/>
              </a:rPr>
              <a:t>through app-based self service </a:t>
            </a:r>
            <a:endParaRPr lang="en-US" altLang="zh-CN" sz="1200" dirty="0">
              <a:solidFill>
                <a:srgbClr val="1D1D1A"/>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4" name="标题 3"/>
          <p:cNvSpPr>
            <a:spLocks noGrp="1"/>
          </p:cNvSpPr>
          <p:nvPr>
            <p:ph type="title"/>
          </p:nvPr>
        </p:nvSpPr>
        <p:spPr>
          <a:xfrm>
            <a:off x="1594177" y="410400"/>
            <a:ext cx="10151736" cy="640800"/>
          </a:xfrm>
        </p:spPr>
        <p:txBody>
          <a:bodyPr/>
          <a:lstStyle/>
          <a:p>
            <a:r>
              <a:rPr lang="en-US" altLang="zh-CN" sz="3200" dirty="0" smtClean="0"/>
              <a:t>New Requirements at Cloud Era on IP Networks</a:t>
            </a:r>
            <a:endParaRPr lang="zh-CN" altLang="en-US" sz="3200" dirty="0"/>
          </a:p>
        </p:txBody>
      </p:sp>
      <p:grpSp>
        <p:nvGrpSpPr>
          <p:cNvPr id="150" name="组合 149"/>
          <p:cNvGrpSpPr/>
          <p:nvPr/>
        </p:nvGrpSpPr>
        <p:grpSpPr>
          <a:xfrm>
            <a:off x="8591769" y="2194774"/>
            <a:ext cx="1650555" cy="1650555"/>
            <a:chOff x="6583211" y="1700675"/>
            <a:chExt cx="1238400" cy="1238400"/>
          </a:xfrm>
        </p:grpSpPr>
        <p:sp>
          <p:nvSpPr>
            <p:cNvPr id="151" name="椭圆 150"/>
            <p:cNvSpPr/>
            <p:nvPr/>
          </p:nvSpPr>
          <p:spPr>
            <a:xfrm>
              <a:off x="6583211" y="1700675"/>
              <a:ext cx="1238400" cy="1238400"/>
            </a:xfrm>
            <a:prstGeom prst="ellipse">
              <a:avLst/>
            </a:prstGeom>
            <a:solidFill>
              <a:srgbClr val="DDD8D4"/>
            </a:solidFill>
            <a:ln w="3175" cap="flat" cmpd="sng" algn="ctr">
              <a:solidFill>
                <a:srgbClr val="666666">
                  <a:lumMod val="50000"/>
                  <a:lumOff val="50000"/>
                </a:srgbClr>
              </a:solidFill>
              <a:prstDash val="solid"/>
              <a:miter lim="800000"/>
            </a:ln>
            <a:effectLst/>
          </p:spPr>
          <p:txBody>
            <a:bodyPr wrap="square" rtlCol="0" anchor="ctr">
              <a:noAutofit/>
            </a:bodyPr>
            <a:lstStyle/>
            <a:p>
              <a:pPr marL="0" marR="0" lvl="0" indent="0" algn="ctr" defTabSz="1218682" eaLnBrk="1" fontAlgn="ctr"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endParaRPr>
            </a:p>
          </p:txBody>
        </p:sp>
        <p:grpSp>
          <p:nvGrpSpPr>
            <p:cNvPr id="152" name="组合 151"/>
            <p:cNvGrpSpPr>
              <a:grpSpLocks noChangeAspect="1"/>
            </p:cNvGrpSpPr>
            <p:nvPr/>
          </p:nvGrpSpPr>
          <p:grpSpPr>
            <a:xfrm>
              <a:off x="6747638" y="1817941"/>
              <a:ext cx="909545" cy="896686"/>
              <a:chOff x="8414835" y="1894489"/>
              <a:chExt cx="2641859" cy="3366790"/>
            </a:xfrm>
          </p:grpSpPr>
          <p:sp>
            <p:nvSpPr>
              <p:cNvPr id="153" name="流程图: 磁盘 183"/>
              <p:cNvSpPr>
                <a:spLocks noChangeArrowheads="1"/>
              </p:cNvSpPr>
              <p:nvPr/>
            </p:nvSpPr>
            <p:spPr bwMode="auto">
              <a:xfrm>
                <a:off x="8713878" y="3273651"/>
                <a:ext cx="2033307" cy="1022979"/>
              </a:xfrm>
              <a:prstGeom prst="flowChartMagneticDisk">
                <a:avLst/>
              </a:prstGeom>
              <a:solidFill>
                <a:sysClr val="window" lastClr="FFFFFF">
                  <a:lumMod val="75000"/>
                </a:sysClr>
              </a:solidFill>
              <a:ln w="9525">
                <a:noFill/>
                <a:round/>
                <a:headEnd/>
                <a:tailEnd/>
              </a:ln>
            </p:spPr>
            <p:txBody>
              <a:bodyPr wrap="square">
                <a:noAutofit/>
              </a:bodyPr>
              <a:lstStyle/>
              <a:p>
                <a:pPr marL="0" marR="0" lvl="0" indent="0" defTabSz="1624043" eaLnBrk="1" fontAlgn="ctr" latinLnBrk="0" hangingPunct="1">
                  <a:lnSpc>
                    <a:spcPct val="100000"/>
                  </a:lnSpc>
                  <a:spcBef>
                    <a:spcPts val="0"/>
                  </a:spcBef>
                  <a:spcAft>
                    <a:spcPts val="0"/>
                  </a:spcAft>
                  <a:buClrTx/>
                  <a:buSzTx/>
                  <a:buFontTx/>
                  <a:buNone/>
                  <a:tabLst/>
                  <a:defRPr/>
                </a:pPr>
                <a:endParaRPr kumimoji="0" lang="en-US" altLang="zh-CN"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54" name="弧形 153"/>
              <p:cNvSpPr/>
              <p:nvPr/>
            </p:nvSpPr>
            <p:spPr bwMode="auto">
              <a:xfrm rot="16200000" flipV="1">
                <a:off x="9551356" y="2438654"/>
                <a:ext cx="358353" cy="2033307"/>
              </a:xfrm>
              <a:prstGeom prst="arc">
                <a:avLst>
                  <a:gd name="adj1" fmla="val 16200003"/>
                  <a:gd name="adj2" fmla="val 5395979"/>
                </a:avLst>
              </a:prstGeom>
              <a:noFill/>
              <a:ln w="19050" cap="flat" cmpd="sng" algn="ctr">
                <a:solidFill>
                  <a:sysClr val="window" lastClr="FFFFFF"/>
                </a:solidFill>
                <a:prstDash val="solid"/>
                <a:round/>
                <a:headEnd type="none" w="med" len="med"/>
                <a:tailEnd type="none" w="med" len="med"/>
              </a:ln>
              <a:effectLst/>
              <a:extLst/>
            </p:spPr>
            <p:txBody>
              <a:bodyPr wrap="square" lIns="162534" tIns="81267" rIns="162534" bIns="81267">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006" algn="l" rtl="0" fontAlgn="base">
                  <a:spcBef>
                    <a:spcPct val="0"/>
                  </a:spcBef>
                  <a:spcAft>
                    <a:spcPct val="0"/>
                  </a:spcAft>
                  <a:defRPr kern="1200">
                    <a:solidFill>
                      <a:schemeClr val="tx1"/>
                    </a:solidFill>
                    <a:latin typeface="Arial" charset="0"/>
                    <a:ea typeface="+mn-ea"/>
                    <a:cs typeface="+mn-cs"/>
                  </a:defRPr>
                </a:lvl2pPr>
                <a:lvl3pPr marL="914011" algn="l" rtl="0" fontAlgn="base">
                  <a:spcBef>
                    <a:spcPct val="0"/>
                  </a:spcBef>
                  <a:spcAft>
                    <a:spcPct val="0"/>
                  </a:spcAft>
                  <a:defRPr kern="1200">
                    <a:solidFill>
                      <a:schemeClr val="tx1"/>
                    </a:solidFill>
                    <a:latin typeface="Arial" charset="0"/>
                    <a:ea typeface="+mn-ea"/>
                    <a:cs typeface="+mn-cs"/>
                  </a:defRPr>
                </a:lvl3pPr>
                <a:lvl4pPr marL="1371018" algn="l" rtl="0" fontAlgn="base">
                  <a:spcBef>
                    <a:spcPct val="0"/>
                  </a:spcBef>
                  <a:spcAft>
                    <a:spcPct val="0"/>
                  </a:spcAft>
                  <a:defRPr kern="1200">
                    <a:solidFill>
                      <a:schemeClr val="tx1"/>
                    </a:solidFill>
                    <a:latin typeface="Arial" charset="0"/>
                    <a:ea typeface="+mn-ea"/>
                    <a:cs typeface="+mn-cs"/>
                  </a:defRPr>
                </a:lvl4pPr>
                <a:lvl5pPr marL="1828023" algn="l" rtl="0" fontAlgn="base">
                  <a:spcBef>
                    <a:spcPct val="0"/>
                  </a:spcBef>
                  <a:spcAft>
                    <a:spcPct val="0"/>
                  </a:spcAft>
                  <a:defRPr kern="1200">
                    <a:solidFill>
                      <a:schemeClr val="tx1"/>
                    </a:solidFill>
                    <a:latin typeface="Arial" charset="0"/>
                    <a:ea typeface="+mn-ea"/>
                    <a:cs typeface="+mn-cs"/>
                  </a:defRPr>
                </a:lvl5pPr>
                <a:lvl6pPr marL="2285028" algn="l" defTabSz="914011" rtl="0" eaLnBrk="1" latinLnBrk="0" hangingPunct="1">
                  <a:defRPr kern="1200">
                    <a:solidFill>
                      <a:schemeClr val="tx1"/>
                    </a:solidFill>
                    <a:latin typeface="Arial" charset="0"/>
                    <a:ea typeface="+mn-ea"/>
                    <a:cs typeface="+mn-cs"/>
                  </a:defRPr>
                </a:lvl6pPr>
                <a:lvl7pPr marL="2742034" algn="l" defTabSz="914011" rtl="0" eaLnBrk="1" latinLnBrk="0" hangingPunct="1">
                  <a:defRPr kern="1200">
                    <a:solidFill>
                      <a:schemeClr val="tx1"/>
                    </a:solidFill>
                    <a:latin typeface="Arial" charset="0"/>
                    <a:ea typeface="+mn-ea"/>
                    <a:cs typeface="+mn-cs"/>
                  </a:defRPr>
                </a:lvl7pPr>
                <a:lvl8pPr marL="3199040" algn="l" defTabSz="914011" rtl="0" eaLnBrk="1" latinLnBrk="0" hangingPunct="1">
                  <a:defRPr kern="1200">
                    <a:solidFill>
                      <a:schemeClr val="tx1"/>
                    </a:solidFill>
                    <a:latin typeface="Arial" charset="0"/>
                    <a:ea typeface="+mn-ea"/>
                    <a:cs typeface="+mn-cs"/>
                  </a:defRPr>
                </a:lvl8pPr>
                <a:lvl9pPr marL="3656046" algn="l" defTabSz="914011" rtl="0" eaLnBrk="1" latinLnBrk="0" hangingPunct="1">
                  <a:defRPr kern="1200">
                    <a:solidFill>
                      <a:schemeClr val="tx1"/>
                    </a:solidFill>
                    <a:latin typeface="Arial" charset="0"/>
                    <a:ea typeface="+mn-ea"/>
                    <a:cs typeface="+mn-cs"/>
                  </a:defRPr>
                </a:lvl9pPr>
              </a:lstStyle>
              <a:p>
                <a:pPr marL="0" marR="0" lvl="0" indent="0" algn="l" defTabSz="1625195" rtl="0" eaLnBrk="1" fontAlgn="ctr" latinLnBrk="0" hangingPunct="1">
                  <a:lnSpc>
                    <a:spcPct val="100000"/>
                  </a:lnSpc>
                  <a:spcBef>
                    <a:spcPct val="0"/>
                  </a:spcBef>
                  <a:spcAft>
                    <a:spcPct val="0"/>
                  </a:spcAft>
                  <a:buClrTx/>
                  <a:buSzTx/>
                  <a:buFontTx/>
                  <a:buNone/>
                  <a:tabLst/>
                  <a:defRPr/>
                </a:pPr>
                <a:endParaRPr kumimoji="0" lang="zh-CN" altLang="en-US" sz="2666"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grpSp>
            <p:nvGrpSpPr>
              <p:cNvPr id="155" name="组合 28"/>
              <p:cNvGrpSpPr>
                <a:grpSpLocks/>
              </p:cNvGrpSpPr>
              <p:nvPr/>
            </p:nvGrpSpPr>
            <p:grpSpPr bwMode="auto">
              <a:xfrm>
                <a:off x="8638398" y="2800507"/>
                <a:ext cx="2224911" cy="2068278"/>
                <a:chOff x="5137763" y="1784151"/>
                <a:chExt cx="3482155" cy="3031732"/>
              </a:xfrm>
            </p:grpSpPr>
            <p:sp>
              <p:nvSpPr>
                <p:cNvPr id="161" name="Freeform 87"/>
                <p:cNvSpPr>
                  <a:spLocks/>
                </p:cNvSpPr>
                <p:nvPr/>
              </p:nvSpPr>
              <p:spPr bwMode="auto">
                <a:xfrm rot="5400000">
                  <a:off x="5580174" y="2970142"/>
                  <a:ext cx="2646404" cy="354395"/>
                </a:xfrm>
                <a:custGeom>
                  <a:avLst/>
                  <a:gdLst>
                    <a:gd name="T0" fmla="*/ 1305374 w 1607"/>
                    <a:gd name="T1" fmla="*/ 215989 h 214"/>
                    <a:gd name="T2" fmla="*/ 0 w 1607"/>
                    <a:gd name="T3" fmla="*/ 256953 h 214"/>
                    <a:gd name="T4" fmla="*/ 0 w 1607"/>
                    <a:gd name="T5" fmla="*/ 312812 h 214"/>
                    <a:gd name="T6" fmla="*/ 1309082 w 1607"/>
                    <a:gd name="T7" fmla="*/ 353776 h 214"/>
                    <a:gd name="T8" fmla="*/ 2835109 w 1607"/>
                    <a:gd name="T9" fmla="*/ 398463 h 214"/>
                    <a:gd name="T10" fmla="*/ 2970467 w 1607"/>
                    <a:gd name="T11" fmla="*/ 389153 h 214"/>
                    <a:gd name="T12" fmla="*/ 2979738 w 1607"/>
                    <a:gd name="T13" fmla="*/ 0 h 214"/>
                    <a:gd name="T14" fmla="*/ 1305374 w 1607"/>
                    <a:gd name="T15" fmla="*/ 215989 h 2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07" h="214">
                      <a:moveTo>
                        <a:pt x="704" y="116"/>
                      </a:moveTo>
                      <a:cubicBezTo>
                        <a:pt x="0" y="138"/>
                        <a:pt x="0" y="138"/>
                        <a:pt x="0" y="138"/>
                      </a:cubicBezTo>
                      <a:cubicBezTo>
                        <a:pt x="0" y="168"/>
                        <a:pt x="0" y="168"/>
                        <a:pt x="0" y="168"/>
                      </a:cubicBezTo>
                      <a:cubicBezTo>
                        <a:pt x="706" y="190"/>
                        <a:pt x="706" y="190"/>
                        <a:pt x="706" y="190"/>
                      </a:cubicBezTo>
                      <a:cubicBezTo>
                        <a:pt x="1529" y="214"/>
                        <a:pt x="1529" y="214"/>
                        <a:pt x="1529" y="214"/>
                      </a:cubicBezTo>
                      <a:cubicBezTo>
                        <a:pt x="1602" y="209"/>
                        <a:pt x="1602" y="209"/>
                        <a:pt x="1602" y="209"/>
                      </a:cubicBezTo>
                      <a:cubicBezTo>
                        <a:pt x="1607" y="0"/>
                        <a:pt x="1607" y="0"/>
                        <a:pt x="1607" y="0"/>
                      </a:cubicBezTo>
                      <a:cubicBezTo>
                        <a:pt x="1607" y="0"/>
                        <a:pt x="1090" y="92"/>
                        <a:pt x="704" y="116"/>
                      </a:cubicBezTo>
                    </a:path>
                  </a:pathLst>
                </a:custGeom>
                <a:solidFill>
                  <a:srgbClr val="C0504D">
                    <a:lumMod val="20000"/>
                    <a:lumOff val="80000"/>
                  </a:srgbClr>
                </a:solidFill>
                <a:ln>
                  <a:noFill/>
                </a:ln>
              </p:spPr>
              <p:txBody>
                <a:bodyPr wrap="square">
                  <a:noAutofit/>
                </a:bodyPr>
                <a:lstStyle/>
                <a:p>
                  <a:pPr marL="0" marR="0" lvl="0" indent="0" defTabSz="1625195" eaLnBrk="1" fontAlgn="ctr" latinLnBrk="0" hangingPunct="1">
                    <a:lnSpc>
                      <a:spcPct val="100000"/>
                    </a:lnSpc>
                    <a:spcBef>
                      <a:spcPts val="0"/>
                    </a:spcBef>
                    <a:spcAft>
                      <a:spcPts val="0"/>
                    </a:spcAft>
                    <a:buClrTx/>
                    <a:buSzTx/>
                    <a:buFontTx/>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62" name="Freeform 88"/>
                <p:cNvSpPr>
                  <a:spLocks/>
                </p:cNvSpPr>
                <p:nvPr/>
              </p:nvSpPr>
              <p:spPr bwMode="auto">
                <a:xfrm rot="5400000">
                  <a:off x="4815947" y="2633019"/>
                  <a:ext cx="2753642" cy="1135881"/>
                </a:xfrm>
                <a:custGeom>
                  <a:avLst/>
                  <a:gdLst>
                    <a:gd name="T0" fmla="*/ 2320916 w 1672"/>
                    <a:gd name="T1" fmla="*/ 341207 h 690"/>
                    <a:gd name="T2" fmla="*/ 1625197 w 1672"/>
                    <a:gd name="T3" fmla="*/ 122389 h 690"/>
                    <a:gd name="T4" fmla="*/ 530601 w 1672"/>
                    <a:gd name="T5" fmla="*/ 31525 h 690"/>
                    <a:gd name="T6" fmla="*/ 0 w 1672"/>
                    <a:gd name="T7" fmla="*/ 0 h 690"/>
                    <a:gd name="T8" fmla="*/ 0 w 1672"/>
                    <a:gd name="T9" fmla="*/ 46360 h 690"/>
                    <a:gd name="T10" fmla="*/ 532456 w 1672"/>
                    <a:gd name="T11" fmla="*/ 74175 h 690"/>
                    <a:gd name="T12" fmla="*/ 1549132 w 1672"/>
                    <a:gd name="T13" fmla="*/ 224380 h 690"/>
                    <a:gd name="T14" fmla="*/ 2755044 w 1672"/>
                    <a:gd name="T15" fmla="*/ 1108922 h 690"/>
                    <a:gd name="T16" fmla="*/ 3064870 w 1672"/>
                    <a:gd name="T17" fmla="*/ 1272107 h 690"/>
                    <a:gd name="T18" fmla="*/ 3101975 w 1672"/>
                    <a:gd name="T19" fmla="*/ 725064 h 690"/>
                    <a:gd name="T20" fmla="*/ 2320916 w 1672"/>
                    <a:gd name="T21" fmla="*/ 341207 h 6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2" h="690">
                      <a:moveTo>
                        <a:pt x="1251" y="184"/>
                      </a:moveTo>
                      <a:cubicBezTo>
                        <a:pt x="1047" y="98"/>
                        <a:pt x="876" y="66"/>
                        <a:pt x="876" y="66"/>
                      </a:cubicBezTo>
                      <a:cubicBezTo>
                        <a:pt x="712" y="24"/>
                        <a:pt x="286" y="17"/>
                        <a:pt x="286" y="17"/>
                      </a:cubicBezTo>
                      <a:cubicBezTo>
                        <a:pt x="0" y="0"/>
                        <a:pt x="0" y="0"/>
                        <a:pt x="0" y="0"/>
                      </a:cubicBezTo>
                      <a:cubicBezTo>
                        <a:pt x="0" y="25"/>
                        <a:pt x="0" y="25"/>
                        <a:pt x="0" y="25"/>
                      </a:cubicBezTo>
                      <a:cubicBezTo>
                        <a:pt x="287" y="40"/>
                        <a:pt x="287" y="40"/>
                        <a:pt x="287" y="40"/>
                      </a:cubicBezTo>
                      <a:cubicBezTo>
                        <a:pt x="684" y="66"/>
                        <a:pt x="835" y="121"/>
                        <a:pt x="835" y="121"/>
                      </a:cubicBezTo>
                      <a:cubicBezTo>
                        <a:pt x="1038" y="197"/>
                        <a:pt x="1313" y="435"/>
                        <a:pt x="1485" y="598"/>
                      </a:cubicBezTo>
                      <a:cubicBezTo>
                        <a:pt x="1583" y="690"/>
                        <a:pt x="1652" y="686"/>
                        <a:pt x="1652" y="686"/>
                      </a:cubicBezTo>
                      <a:cubicBezTo>
                        <a:pt x="1672" y="391"/>
                        <a:pt x="1672" y="391"/>
                        <a:pt x="1672" y="391"/>
                      </a:cubicBezTo>
                      <a:lnTo>
                        <a:pt x="1251" y="184"/>
                      </a:lnTo>
                      <a:close/>
                    </a:path>
                  </a:pathLst>
                </a:custGeom>
                <a:solidFill>
                  <a:srgbClr val="C0504D">
                    <a:lumMod val="60000"/>
                    <a:lumOff val="40000"/>
                  </a:srgbClr>
                </a:solidFill>
                <a:ln>
                  <a:noFill/>
                </a:ln>
              </p:spPr>
              <p:txBody>
                <a:bodyPr wrap="square">
                  <a:noAutofit/>
                </a:bodyPr>
                <a:lstStyle/>
                <a:p>
                  <a:pPr marL="0" marR="0" lvl="0" indent="0" defTabSz="1625195" eaLnBrk="1" fontAlgn="ctr" latinLnBrk="0" hangingPunct="1">
                    <a:lnSpc>
                      <a:spcPct val="100000"/>
                    </a:lnSpc>
                    <a:spcBef>
                      <a:spcPts val="0"/>
                    </a:spcBef>
                    <a:spcAft>
                      <a:spcPts val="0"/>
                    </a:spcAft>
                    <a:buClrTx/>
                    <a:buSzTx/>
                    <a:buFontTx/>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63" name="Freeform 89"/>
                <p:cNvSpPr>
                  <a:spLocks/>
                </p:cNvSpPr>
                <p:nvPr/>
              </p:nvSpPr>
              <p:spPr bwMode="auto">
                <a:xfrm rot="5400000">
                  <a:off x="5322111" y="2773853"/>
                  <a:ext cx="2437382" cy="537953"/>
                </a:xfrm>
                <a:custGeom>
                  <a:avLst/>
                  <a:gdLst>
                    <a:gd name="T0" fmla="*/ 0 w 1480"/>
                    <a:gd name="T1" fmla="*/ 0 h 326"/>
                    <a:gd name="T2" fmla="*/ 0 w 1480"/>
                    <a:gd name="T3" fmla="*/ 106709379 h 326"/>
                    <a:gd name="T4" fmla="*/ 2147483646 w 1480"/>
                    <a:gd name="T5" fmla="*/ 261610988 h 326"/>
                    <a:gd name="T6" fmla="*/ 2147483646 w 1480"/>
                    <a:gd name="T7" fmla="*/ 981041670 h 326"/>
                    <a:gd name="T8" fmla="*/ 2147483646 w 1480"/>
                    <a:gd name="T9" fmla="*/ 1087752904 h 326"/>
                    <a:gd name="T10" fmla="*/ 2147483646 w 1480"/>
                    <a:gd name="T11" fmla="*/ 154901609 h 326"/>
                    <a:gd name="T12" fmla="*/ 0 w 1480"/>
                    <a:gd name="T13" fmla="*/ 0 h 3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0" h="326">
                      <a:moveTo>
                        <a:pt x="0" y="0"/>
                      </a:moveTo>
                      <a:cubicBezTo>
                        <a:pt x="0" y="31"/>
                        <a:pt x="0" y="31"/>
                        <a:pt x="0" y="31"/>
                      </a:cubicBezTo>
                      <a:cubicBezTo>
                        <a:pt x="726" y="76"/>
                        <a:pt x="726" y="76"/>
                        <a:pt x="726" y="76"/>
                      </a:cubicBezTo>
                      <a:cubicBezTo>
                        <a:pt x="1000" y="98"/>
                        <a:pt x="1244" y="210"/>
                        <a:pt x="1382" y="285"/>
                      </a:cubicBezTo>
                      <a:cubicBezTo>
                        <a:pt x="1457" y="326"/>
                        <a:pt x="1471" y="316"/>
                        <a:pt x="1471" y="316"/>
                      </a:cubicBezTo>
                      <a:cubicBezTo>
                        <a:pt x="1480" y="45"/>
                        <a:pt x="1480" y="45"/>
                        <a:pt x="1480" y="45"/>
                      </a:cubicBezTo>
                      <a:lnTo>
                        <a:pt x="0" y="0"/>
                      </a:lnTo>
                      <a:close/>
                    </a:path>
                  </a:pathLst>
                </a:custGeom>
                <a:solidFill>
                  <a:srgbClr val="4F81BD"/>
                </a:solidFill>
                <a:ln w="9525">
                  <a:noFill/>
                  <a:round/>
                  <a:headEnd/>
                  <a:tailEnd/>
                </a:ln>
              </p:spPr>
              <p:txBody>
                <a:bodyPr wrap="square">
                  <a:noAutofit/>
                </a:bodyPr>
                <a:lstStyle/>
                <a:p>
                  <a:pPr marL="0" marR="0" lvl="0" indent="0" defTabSz="1625195" eaLnBrk="1" fontAlgn="ctr" latinLnBrk="0" hangingPunct="1">
                    <a:lnSpc>
                      <a:spcPct val="100000"/>
                    </a:lnSpc>
                    <a:spcBef>
                      <a:spcPts val="0"/>
                    </a:spcBef>
                    <a:spcAft>
                      <a:spcPts val="0"/>
                    </a:spcAft>
                    <a:buClrTx/>
                    <a:buSzTx/>
                    <a:buFontTx/>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64" name="Freeform 90"/>
                <p:cNvSpPr>
                  <a:spLocks/>
                </p:cNvSpPr>
                <p:nvPr/>
              </p:nvSpPr>
              <p:spPr bwMode="auto">
                <a:xfrm rot="5400000">
                  <a:off x="5855514" y="2812934"/>
                  <a:ext cx="2588241" cy="610649"/>
                </a:xfrm>
                <a:custGeom>
                  <a:avLst/>
                  <a:gdLst>
                    <a:gd name="T0" fmla="*/ 2766227 w 1571"/>
                    <a:gd name="T1" fmla="*/ 0 h 371"/>
                    <a:gd name="T2" fmla="*/ 1346936 w 1571"/>
                    <a:gd name="T3" fmla="*/ 531753 h 371"/>
                    <a:gd name="T4" fmla="*/ 0 w 1571"/>
                    <a:gd name="T5" fmla="*/ 635510 h 371"/>
                    <a:gd name="T6" fmla="*/ 0 w 1571"/>
                    <a:gd name="T7" fmla="*/ 687388 h 371"/>
                    <a:gd name="T8" fmla="*/ 1020406 w 1571"/>
                    <a:gd name="T9" fmla="*/ 668860 h 371"/>
                    <a:gd name="T10" fmla="*/ 2914650 w 1571"/>
                    <a:gd name="T11" fmla="*/ 453935 h 371"/>
                    <a:gd name="T12" fmla="*/ 2766227 w 1571"/>
                    <a:gd name="T13" fmla="*/ 0 h 3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71" h="371">
                      <a:moveTo>
                        <a:pt x="1491" y="0"/>
                      </a:moveTo>
                      <a:cubicBezTo>
                        <a:pt x="1491" y="0"/>
                        <a:pt x="1040" y="255"/>
                        <a:pt x="726" y="287"/>
                      </a:cubicBezTo>
                      <a:cubicBezTo>
                        <a:pt x="726" y="287"/>
                        <a:pt x="451" y="323"/>
                        <a:pt x="0" y="343"/>
                      </a:cubicBezTo>
                      <a:cubicBezTo>
                        <a:pt x="0" y="371"/>
                        <a:pt x="0" y="371"/>
                        <a:pt x="0" y="371"/>
                      </a:cubicBezTo>
                      <a:cubicBezTo>
                        <a:pt x="159" y="368"/>
                        <a:pt x="408" y="363"/>
                        <a:pt x="550" y="361"/>
                      </a:cubicBezTo>
                      <a:cubicBezTo>
                        <a:pt x="1064" y="334"/>
                        <a:pt x="1571" y="245"/>
                        <a:pt x="1571" y="245"/>
                      </a:cubicBezTo>
                      <a:lnTo>
                        <a:pt x="1491" y="0"/>
                      </a:lnTo>
                      <a:close/>
                    </a:path>
                  </a:pathLst>
                </a:custGeom>
                <a:solidFill>
                  <a:srgbClr val="4F81BD">
                    <a:lumMod val="75000"/>
                  </a:srgbClr>
                </a:solidFill>
                <a:ln>
                  <a:noFill/>
                </a:ln>
              </p:spPr>
              <p:txBody>
                <a:bodyPr wrap="square">
                  <a:noAutofit/>
                </a:bodyPr>
                <a:lstStyle/>
                <a:p>
                  <a:pPr marL="0" marR="0" lvl="0" indent="0" defTabSz="1625195" eaLnBrk="1" fontAlgn="ctr" latinLnBrk="0" hangingPunct="1">
                    <a:lnSpc>
                      <a:spcPct val="100000"/>
                    </a:lnSpc>
                    <a:spcBef>
                      <a:spcPts val="0"/>
                    </a:spcBef>
                    <a:spcAft>
                      <a:spcPts val="0"/>
                    </a:spcAft>
                    <a:buClrTx/>
                    <a:buSzTx/>
                    <a:buFontTx/>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65" name="Freeform 91"/>
                <p:cNvSpPr>
                  <a:spLocks/>
                </p:cNvSpPr>
                <p:nvPr/>
              </p:nvSpPr>
              <p:spPr bwMode="auto">
                <a:xfrm rot="5400000">
                  <a:off x="6322582" y="2442188"/>
                  <a:ext cx="2710020" cy="1473919"/>
                </a:xfrm>
                <a:custGeom>
                  <a:avLst/>
                  <a:gdLst>
                    <a:gd name="T0" fmla="*/ 2147483646 w 1646"/>
                    <a:gd name="T1" fmla="*/ 0 h 895"/>
                    <a:gd name="T2" fmla="*/ 2147483646 w 1646"/>
                    <a:gd name="T3" fmla="*/ 2147483646 h 895"/>
                    <a:gd name="T4" fmla="*/ 670751009 w 1646"/>
                    <a:gd name="T5" fmla="*/ 2147483646 h 895"/>
                    <a:gd name="T6" fmla="*/ 0 w 1646"/>
                    <a:gd name="T7" fmla="*/ 2147483646 h 895"/>
                    <a:gd name="T8" fmla="*/ 0 w 1646"/>
                    <a:gd name="T9" fmla="*/ 2147483646 h 895"/>
                    <a:gd name="T10" fmla="*/ 667310623 w 1646"/>
                    <a:gd name="T11" fmla="*/ 2147483646 h 895"/>
                    <a:gd name="T12" fmla="*/ 2147483646 w 1646"/>
                    <a:gd name="T13" fmla="*/ 2147483646 h 895"/>
                    <a:gd name="T14" fmla="*/ 2147483646 w 1646"/>
                    <a:gd name="T15" fmla="*/ 563453194 h 895"/>
                    <a:gd name="T16" fmla="*/ 2147483646 w 1646"/>
                    <a:gd name="T17" fmla="*/ 0 h 8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6" h="895">
                      <a:moveTo>
                        <a:pt x="1354" y="0"/>
                      </a:moveTo>
                      <a:cubicBezTo>
                        <a:pt x="1354" y="0"/>
                        <a:pt x="1024" y="570"/>
                        <a:pt x="821" y="718"/>
                      </a:cubicBezTo>
                      <a:cubicBezTo>
                        <a:pt x="821" y="718"/>
                        <a:pt x="705" y="816"/>
                        <a:pt x="195" y="846"/>
                      </a:cubicBezTo>
                      <a:cubicBezTo>
                        <a:pt x="0" y="863"/>
                        <a:pt x="0" y="863"/>
                        <a:pt x="0" y="863"/>
                      </a:cubicBezTo>
                      <a:cubicBezTo>
                        <a:pt x="0" y="895"/>
                        <a:pt x="0" y="895"/>
                        <a:pt x="0" y="895"/>
                      </a:cubicBezTo>
                      <a:cubicBezTo>
                        <a:pt x="194" y="885"/>
                        <a:pt x="194" y="885"/>
                        <a:pt x="194" y="885"/>
                      </a:cubicBezTo>
                      <a:cubicBezTo>
                        <a:pt x="194" y="885"/>
                        <a:pt x="682" y="877"/>
                        <a:pt x="874" y="779"/>
                      </a:cubicBezTo>
                      <a:cubicBezTo>
                        <a:pt x="874" y="779"/>
                        <a:pt x="1338" y="484"/>
                        <a:pt x="1646" y="164"/>
                      </a:cubicBezTo>
                      <a:lnTo>
                        <a:pt x="1354" y="0"/>
                      </a:lnTo>
                      <a:close/>
                    </a:path>
                  </a:pathLst>
                </a:custGeom>
                <a:solidFill>
                  <a:srgbClr val="4F81BD"/>
                </a:solidFill>
                <a:ln w="9525">
                  <a:noFill/>
                  <a:round/>
                  <a:headEnd/>
                  <a:tailEnd/>
                </a:ln>
              </p:spPr>
              <p:txBody>
                <a:bodyPr wrap="square">
                  <a:noAutofit/>
                </a:bodyPr>
                <a:lstStyle/>
                <a:p>
                  <a:pPr marL="0" marR="0" lvl="0" indent="0" defTabSz="1625195" eaLnBrk="1" fontAlgn="ctr" latinLnBrk="0" hangingPunct="1">
                    <a:lnSpc>
                      <a:spcPct val="100000"/>
                    </a:lnSpc>
                    <a:spcBef>
                      <a:spcPts val="0"/>
                    </a:spcBef>
                    <a:spcAft>
                      <a:spcPts val="0"/>
                    </a:spcAft>
                    <a:buClrTx/>
                    <a:buSzTx/>
                    <a:buFontTx/>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66" name="Freeform 92"/>
                <p:cNvSpPr>
                  <a:spLocks/>
                </p:cNvSpPr>
                <p:nvPr/>
              </p:nvSpPr>
              <p:spPr bwMode="auto">
                <a:xfrm rot="5400000">
                  <a:off x="6084496" y="2629387"/>
                  <a:ext cx="2835433" cy="1224933"/>
                </a:xfrm>
                <a:custGeom>
                  <a:avLst/>
                  <a:gdLst>
                    <a:gd name="T0" fmla="*/ 3053081 w 1722"/>
                    <a:gd name="T1" fmla="*/ 83440 h 744"/>
                    <a:gd name="T2" fmla="*/ 2910258 w 1722"/>
                    <a:gd name="T3" fmla="*/ 81586 h 744"/>
                    <a:gd name="T4" fmla="*/ 1550654 w 1722"/>
                    <a:gd name="T5" fmla="*/ 1138490 h 744"/>
                    <a:gd name="T6" fmla="*/ 534197 w 1722"/>
                    <a:gd name="T7" fmla="*/ 1288681 h 744"/>
                    <a:gd name="T8" fmla="*/ 0 w 1722"/>
                    <a:gd name="T9" fmla="*/ 1320203 h 744"/>
                    <a:gd name="T10" fmla="*/ 0 w 1722"/>
                    <a:gd name="T11" fmla="*/ 1379538 h 744"/>
                    <a:gd name="T12" fmla="*/ 530487 w 1722"/>
                    <a:gd name="T13" fmla="*/ 1349871 h 744"/>
                    <a:gd name="T14" fmla="*/ 1582186 w 1722"/>
                    <a:gd name="T15" fmla="*/ 1242326 h 744"/>
                    <a:gd name="T16" fmla="*/ 2264771 w 1722"/>
                    <a:gd name="T17" fmla="*/ 1003132 h 744"/>
                    <a:gd name="T18" fmla="*/ 3194050 w 1722"/>
                    <a:gd name="T19" fmla="*/ 559974 h 744"/>
                    <a:gd name="T20" fmla="*/ 3053081 w 1722"/>
                    <a:gd name="T21" fmla="*/ 8344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22" h="744">
                      <a:moveTo>
                        <a:pt x="1646" y="45"/>
                      </a:moveTo>
                      <a:cubicBezTo>
                        <a:pt x="1646" y="45"/>
                        <a:pt x="1618" y="0"/>
                        <a:pt x="1569" y="44"/>
                      </a:cubicBezTo>
                      <a:cubicBezTo>
                        <a:pt x="1407" y="188"/>
                        <a:pt x="1036" y="511"/>
                        <a:pt x="836" y="614"/>
                      </a:cubicBezTo>
                      <a:cubicBezTo>
                        <a:pt x="836" y="614"/>
                        <a:pt x="661" y="680"/>
                        <a:pt x="288" y="695"/>
                      </a:cubicBezTo>
                      <a:cubicBezTo>
                        <a:pt x="0" y="712"/>
                        <a:pt x="0" y="712"/>
                        <a:pt x="0" y="712"/>
                      </a:cubicBezTo>
                      <a:cubicBezTo>
                        <a:pt x="0" y="744"/>
                        <a:pt x="0" y="744"/>
                        <a:pt x="0" y="744"/>
                      </a:cubicBezTo>
                      <a:cubicBezTo>
                        <a:pt x="286" y="728"/>
                        <a:pt x="286" y="728"/>
                        <a:pt x="286" y="728"/>
                      </a:cubicBezTo>
                      <a:cubicBezTo>
                        <a:pt x="286" y="728"/>
                        <a:pt x="689" y="712"/>
                        <a:pt x="853" y="670"/>
                      </a:cubicBezTo>
                      <a:cubicBezTo>
                        <a:pt x="853" y="670"/>
                        <a:pt x="1018" y="627"/>
                        <a:pt x="1221" y="541"/>
                      </a:cubicBezTo>
                      <a:cubicBezTo>
                        <a:pt x="1722" y="302"/>
                        <a:pt x="1722" y="302"/>
                        <a:pt x="1722" y="302"/>
                      </a:cubicBezTo>
                      <a:lnTo>
                        <a:pt x="1646" y="45"/>
                      </a:lnTo>
                      <a:close/>
                    </a:path>
                  </a:pathLst>
                </a:custGeom>
                <a:solidFill>
                  <a:srgbClr val="C0504D">
                    <a:lumMod val="40000"/>
                    <a:lumOff val="60000"/>
                  </a:srgbClr>
                </a:solidFill>
                <a:ln>
                  <a:noFill/>
                </a:ln>
              </p:spPr>
              <p:txBody>
                <a:bodyPr wrap="square">
                  <a:noAutofit/>
                </a:bodyPr>
                <a:lstStyle/>
                <a:p>
                  <a:pPr marL="0" marR="0" lvl="0" indent="0" defTabSz="1625195" eaLnBrk="1" fontAlgn="ctr" latinLnBrk="0" hangingPunct="1">
                    <a:lnSpc>
                      <a:spcPct val="100000"/>
                    </a:lnSpc>
                    <a:spcBef>
                      <a:spcPts val="0"/>
                    </a:spcBef>
                    <a:spcAft>
                      <a:spcPts val="0"/>
                    </a:spcAft>
                    <a:buClrTx/>
                    <a:buSzTx/>
                    <a:buFontTx/>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67" name="Oval 93"/>
                <p:cNvSpPr>
                  <a:spLocks noChangeArrowheads="1"/>
                </p:cNvSpPr>
                <p:nvPr/>
              </p:nvSpPr>
              <p:spPr bwMode="auto">
                <a:xfrm rot="10800000" flipV="1">
                  <a:off x="7055130" y="4203357"/>
                  <a:ext cx="439813" cy="441673"/>
                </a:xfrm>
                <a:prstGeom prst="ellipse">
                  <a:avLst/>
                </a:prstGeom>
                <a:solidFill>
                  <a:srgbClr val="4F81BD"/>
                </a:solidFill>
                <a:ln w="9525">
                  <a:noFill/>
                  <a:round/>
                  <a:headEnd/>
                  <a:tailEnd/>
                </a:ln>
              </p:spPr>
              <p:txBody>
                <a:bodyPr wrap="square">
                  <a:noAutofit/>
                </a:bodyPr>
                <a:lstStyle/>
                <a:p>
                  <a:pPr marL="0" marR="0" lvl="0" indent="0" defTabSz="1625195" eaLnBrk="1" fontAlgn="ctr" latinLnBrk="0" hangingPunct="1">
                    <a:lnSpc>
                      <a:spcPct val="100000"/>
                    </a:lnSpc>
                    <a:spcBef>
                      <a:spcPts val="0"/>
                    </a:spcBef>
                    <a:spcAft>
                      <a:spcPts val="0"/>
                    </a:spcAft>
                    <a:buClrTx/>
                    <a:buSzTx/>
                    <a:buFontTx/>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68" name="Oval 94"/>
                <p:cNvSpPr>
                  <a:spLocks noChangeArrowheads="1"/>
                </p:cNvSpPr>
                <p:nvPr/>
              </p:nvSpPr>
              <p:spPr bwMode="auto">
                <a:xfrm rot="10800000" flipV="1">
                  <a:off x="8034712" y="4036140"/>
                  <a:ext cx="585206" cy="581627"/>
                </a:xfrm>
                <a:prstGeom prst="ellipse">
                  <a:avLst/>
                </a:prstGeom>
                <a:solidFill>
                  <a:srgbClr val="4F81BD">
                    <a:lumMod val="75000"/>
                  </a:srgbClr>
                </a:solidFill>
                <a:ln>
                  <a:noFill/>
                </a:ln>
              </p:spPr>
              <p:txBody>
                <a:bodyPr wrap="square">
                  <a:noAutofit/>
                </a:bodyPr>
                <a:lstStyle>
                  <a:lvl1pPr>
                    <a:buFont typeface="Arial" panose="020B0604020202020204" pitchFamily="34" charset="0"/>
                    <a:defRPr>
                      <a:solidFill>
                        <a:schemeClr val="tx1"/>
                      </a:solidFill>
                      <a:latin typeface="Arial"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9pPr>
                </a:lstStyle>
                <a:p>
                  <a:pPr marL="0" marR="0" lvl="0" indent="0" defTabSz="1625195" eaLnBrk="1" fontAlgn="ctr"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69" name="Oval 95"/>
                <p:cNvSpPr>
                  <a:spLocks noChangeArrowheads="1"/>
                </p:cNvSpPr>
                <p:nvPr/>
              </p:nvSpPr>
              <p:spPr bwMode="auto">
                <a:xfrm rot="10800000" flipV="1">
                  <a:off x="6233661" y="4072491"/>
                  <a:ext cx="514326" cy="514376"/>
                </a:xfrm>
                <a:prstGeom prst="ellipse">
                  <a:avLst/>
                </a:prstGeom>
                <a:solidFill>
                  <a:srgbClr val="4F81BD">
                    <a:lumMod val="75000"/>
                  </a:srgbClr>
                </a:solidFill>
                <a:ln>
                  <a:noFill/>
                </a:ln>
              </p:spPr>
              <p:txBody>
                <a:bodyPr wrap="square">
                  <a:noAutofit/>
                </a:bodyPr>
                <a:lstStyle>
                  <a:lvl1pPr>
                    <a:buFont typeface="Arial" panose="020B0604020202020204" pitchFamily="34" charset="0"/>
                    <a:defRPr>
                      <a:solidFill>
                        <a:schemeClr val="tx1"/>
                      </a:solidFill>
                      <a:latin typeface="Arial"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9pPr>
                </a:lstStyle>
                <a:p>
                  <a:pPr marL="0" marR="0" lvl="0" indent="0" defTabSz="1625195" eaLnBrk="1" fontAlgn="ctr"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70" name="Oval 96"/>
                <p:cNvSpPr>
                  <a:spLocks noChangeArrowheads="1"/>
                </p:cNvSpPr>
                <p:nvPr/>
              </p:nvSpPr>
              <p:spPr bwMode="auto">
                <a:xfrm rot="10800000" flipV="1">
                  <a:off x="5630281" y="4285148"/>
                  <a:ext cx="490700" cy="490748"/>
                </a:xfrm>
                <a:prstGeom prst="ellipse">
                  <a:avLst/>
                </a:prstGeom>
                <a:solidFill>
                  <a:srgbClr val="C0504D"/>
                </a:solidFill>
                <a:ln w="9525">
                  <a:noFill/>
                  <a:round/>
                  <a:headEnd/>
                  <a:tailEnd/>
                </a:ln>
              </p:spPr>
              <p:txBody>
                <a:bodyPr wrap="square">
                  <a:noAutofit/>
                </a:bodyPr>
                <a:lstStyle/>
                <a:p>
                  <a:pPr marL="0" marR="0" lvl="0" indent="0" defTabSz="1625195" eaLnBrk="1" fontAlgn="ctr" latinLnBrk="0" hangingPunct="1">
                    <a:lnSpc>
                      <a:spcPct val="100000"/>
                    </a:lnSpc>
                    <a:spcBef>
                      <a:spcPts val="0"/>
                    </a:spcBef>
                    <a:spcAft>
                      <a:spcPts val="0"/>
                    </a:spcAft>
                    <a:buClrTx/>
                    <a:buSzTx/>
                    <a:buFontTx/>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71" name="Freeform 97"/>
                <p:cNvSpPr>
                  <a:spLocks/>
                </p:cNvSpPr>
                <p:nvPr/>
              </p:nvSpPr>
              <p:spPr bwMode="auto">
                <a:xfrm rot="5400000">
                  <a:off x="4627848" y="2406746"/>
                  <a:ext cx="2717290" cy="1472101"/>
                </a:xfrm>
                <a:custGeom>
                  <a:avLst/>
                  <a:gdLst>
                    <a:gd name="T0" fmla="*/ 2147483646 w 1649"/>
                    <a:gd name="T1" fmla="*/ 402105738 h 894"/>
                    <a:gd name="T2" fmla="*/ 770900186 w 1649"/>
                    <a:gd name="T3" fmla="*/ 34368693 h 894"/>
                    <a:gd name="T4" fmla="*/ 82596051 w 1649"/>
                    <a:gd name="T5" fmla="*/ 0 h 894"/>
                    <a:gd name="T6" fmla="*/ 0 w 1649"/>
                    <a:gd name="T7" fmla="*/ 109976481 h 894"/>
                    <a:gd name="T8" fmla="*/ 774341456 w 1649"/>
                    <a:gd name="T9" fmla="*/ 168402703 h 894"/>
                    <a:gd name="T10" fmla="*/ 2147483646 w 1649"/>
                    <a:gd name="T11" fmla="*/ 608312335 h 894"/>
                    <a:gd name="T12" fmla="*/ 2147483646 w 1649"/>
                    <a:gd name="T13" fmla="*/ 2147483646 h 894"/>
                    <a:gd name="T14" fmla="*/ 2147483646 w 1649"/>
                    <a:gd name="T15" fmla="*/ 2147483646 h 894"/>
                    <a:gd name="T16" fmla="*/ 2147483646 w 1649"/>
                    <a:gd name="T17" fmla="*/ 402105738 h 8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9" h="894">
                      <a:moveTo>
                        <a:pt x="904" y="117"/>
                      </a:moveTo>
                      <a:cubicBezTo>
                        <a:pt x="741" y="33"/>
                        <a:pt x="224" y="10"/>
                        <a:pt x="224" y="10"/>
                      </a:cubicBezTo>
                      <a:cubicBezTo>
                        <a:pt x="24" y="0"/>
                        <a:pt x="24" y="0"/>
                        <a:pt x="24" y="0"/>
                      </a:cubicBezTo>
                      <a:cubicBezTo>
                        <a:pt x="0" y="32"/>
                        <a:pt x="0" y="32"/>
                        <a:pt x="0" y="32"/>
                      </a:cubicBezTo>
                      <a:cubicBezTo>
                        <a:pt x="225" y="49"/>
                        <a:pt x="225" y="49"/>
                        <a:pt x="225" y="49"/>
                      </a:cubicBezTo>
                      <a:cubicBezTo>
                        <a:pt x="735" y="79"/>
                        <a:pt x="850" y="177"/>
                        <a:pt x="850" y="177"/>
                      </a:cubicBezTo>
                      <a:cubicBezTo>
                        <a:pt x="1054" y="325"/>
                        <a:pt x="1387" y="894"/>
                        <a:pt x="1387" y="894"/>
                      </a:cubicBezTo>
                      <a:cubicBezTo>
                        <a:pt x="1649" y="681"/>
                        <a:pt x="1649" y="681"/>
                        <a:pt x="1649" y="681"/>
                      </a:cubicBezTo>
                      <a:cubicBezTo>
                        <a:pt x="1291" y="256"/>
                        <a:pt x="904" y="117"/>
                        <a:pt x="904" y="117"/>
                      </a:cubicBezTo>
                    </a:path>
                  </a:pathLst>
                </a:custGeom>
                <a:solidFill>
                  <a:srgbClr val="4F81BD"/>
                </a:solidFill>
                <a:ln w="9525">
                  <a:noFill/>
                  <a:round/>
                  <a:headEnd/>
                  <a:tailEnd/>
                </a:ln>
              </p:spPr>
              <p:txBody>
                <a:bodyPr wrap="square">
                  <a:noAutofit/>
                </a:bodyPr>
                <a:lstStyle/>
                <a:p>
                  <a:pPr marL="0" marR="0" lvl="0" indent="0" defTabSz="1625195" eaLnBrk="1" fontAlgn="ctr" latinLnBrk="0" hangingPunct="1">
                    <a:lnSpc>
                      <a:spcPct val="100000"/>
                    </a:lnSpc>
                    <a:spcBef>
                      <a:spcPts val="0"/>
                    </a:spcBef>
                    <a:spcAft>
                      <a:spcPts val="0"/>
                    </a:spcAft>
                    <a:buClrTx/>
                    <a:buSzTx/>
                    <a:buFontTx/>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72" name="Oval 98"/>
                <p:cNvSpPr>
                  <a:spLocks noChangeArrowheads="1"/>
                </p:cNvSpPr>
                <p:nvPr/>
              </p:nvSpPr>
              <p:spPr bwMode="auto">
                <a:xfrm rot="10800000" flipV="1">
                  <a:off x="5137763" y="4007058"/>
                  <a:ext cx="570666" cy="570722"/>
                </a:xfrm>
                <a:prstGeom prst="ellipse">
                  <a:avLst/>
                </a:prstGeom>
                <a:solidFill>
                  <a:srgbClr val="4F81BD">
                    <a:lumMod val="75000"/>
                  </a:srgbClr>
                </a:solidFill>
                <a:ln>
                  <a:noFill/>
                </a:ln>
              </p:spPr>
              <p:txBody>
                <a:bodyPr wrap="square">
                  <a:noAutofit/>
                </a:bodyPr>
                <a:lstStyle>
                  <a:lvl1pPr>
                    <a:buFont typeface="Arial" panose="020B0604020202020204" pitchFamily="34" charset="0"/>
                    <a:defRPr>
                      <a:solidFill>
                        <a:schemeClr val="tx1"/>
                      </a:solidFill>
                      <a:latin typeface="Arial"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9pPr>
                </a:lstStyle>
                <a:p>
                  <a:pPr marL="0" marR="0" lvl="0" indent="0" defTabSz="1625195" eaLnBrk="1" fontAlgn="ctr"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73" name="Oval 99"/>
                <p:cNvSpPr>
                  <a:spLocks noChangeArrowheads="1"/>
                </p:cNvSpPr>
                <p:nvPr/>
              </p:nvSpPr>
              <p:spPr bwMode="auto">
                <a:xfrm rot="10800000" flipV="1">
                  <a:off x="7596717" y="4316048"/>
                  <a:ext cx="501605" cy="499835"/>
                </a:xfrm>
                <a:prstGeom prst="ellipse">
                  <a:avLst/>
                </a:prstGeom>
                <a:solidFill>
                  <a:srgbClr val="C0504D"/>
                </a:solidFill>
                <a:ln w="9525">
                  <a:noFill/>
                  <a:round/>
                  <a:headEnd/>
                  <a:tailEnd/>
                </a:ln>
              </p:spPr>
              <p:txBody>
                <a:bodyPr wrap="square">
                  <a:noAutofit/>
                </a:bodyPr>
                <a:lstStyle/>
                <a:p>
                  <a:pPr marL="0" marR="0" lvl="0" indent="0" defTabSz="1625195" eaLnBrk="1" fontAlgn="ctr" latinLnBrk="0" hangingPunct="1">
                    <a:lnSpc>
                      <a:spcPct val="100000"/>
                    </a:lnSpc>
                    <a:spcBef>
                      <a:spcPts val="0"/>
                    </a:spcBef>
                    <a:spcAft>
                      <a:spcPts val="0"/>
                    </a:spcAft>
                    <a:buClrTx/>
                    <a:buSzTx/>
                    <a:buFontTx/>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74" name="Oval 100"/>
                <p:cNvSpPr>
                  <a:spLocks noChangeArrowheads="1"/>
                </p:cNvSpPr>
                <p:nvPr/>
              </p:nvSpPr>
              <p:spPr bwMode="auto">
                <a:xfrm rot="10800000" flipV="1">
                  <a:off x="6727996" y="4290601"/>
                  <a:ext cx="332585" cy="334436"/>
                </a:xfrm>
                <a:prstGeom prst="ellipse">
                  <a:avLst/>
                </a:prstGeom>
                <a:solidFill>
                  <a:srgbClr val="C0504D">
                    <a:lumMod val="60000"/>
                    <a:lumOff val="40000"/>
                  </a:srgbClr>
                </a:solidFill>
                <a:ln>
                  <a:noFill/>
                </a:ln>
              </p:spPr>
              <p:txBody>
                <a:bodyPr wrap="square">
                  <a:noAutofit/>
                </a:bodyPr>
                <a:lstStyle>
                  <a:lvl1pPr>
                    <a:buFont typeface="Arial" panose="020B0604020202020204" pitchFamily="34" charset="0"/>
                    <a:defRPr>
                      <a:solidFill>
                        <a:schemeClr val="tx1"/>
                      </a:solidFill>
                      <a:latin typeface="Arial"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F0502020204030204" pitchFamily="34" charset="0"/>
                      <a:ea typeface="宋体" panose="02010600030101010101" pitchFamily="2" charset="-122"/>
                    </a:defRPr>
                  </a:lvl9pPr>
                </a:lstStyle>
                <a:p>
                  <a:pPr marL="0" marR="0" lvl="0" indent="0" defTabSz="1625195" eaLnBrk="1" fontAlgn="ctr"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grpSp>
          <p:sp>
            <p:nvSpPr>
              <p:cNvPr id="156" name="流程图: 库存数据 64"/>
              <p:cNvSpPr>
                <a:spLocks noChangeArrowheads="1"/>
              </p:cNvSpPr>
              <p:nvPr/>
            </p:nvSpPr>
            <p:spPr bwMode="auto">
              <a:xfrm rot="16200000">
                <a:off x="9308321" y="2851565"/>
                <a:ext cx="844423" cy="2033307"/>
              </a:xfrm>
              <a:prstGeom prst="flowChartOnlineStorage">
                <a:avLst/>
              </a:prstGeom>
              <a:solidFill>
                <a:srgbClr val="BFBFBF">
                  <a:alpha val="59999"/>
                </a:srgbClr>
              </a:solidFill>
              <a:ln w="19050" algn="ctr">
                <a:solidFill>
                  <a:sysClr val="window" lastClr="FFFFFF"/>
                </a:solidFill>
                <a:round/>
                <a:headEnd/>
                <a:tailEnd/>
              </a:ln>
            </p:spPr>
            <p:txBody>
              <a:bodyPr wrap="square" lIns="162534" tIns="81267" rIns="162534" bIns="81267">
                <a:noAutofit/>
              </a:bodyPr>
              <a:lstStyle/>
              <a:p>
                <a:pPr marL="0" marR="0" lvl="0" indent="0" defTabSz="1624868" eaLnBrk="1" fontAlgn="ctr" latinLnBrk="0" hangingPunct="1">
                  <a:lnSpc>
                    <a:spcPct val="100000"/>
                  </a:lnSpc>
                  <a:spcBef>
                    <a:spcPct val="0"/>
                  </a:spcBef>
                  <a:spcAft>
                    <a:spcPct val="0"/>
                  </a:spcAft>
                  <a:buClrTx/>
                  <a:buSzTx/>
                  <a:buFontTx/>
                  <a:buNone/>
                  <a:tabLst/>
                  <a:defRPr/>
                </a:pPr>
                <a:endParaRPr kumimoji="0" lang="zh-CN" altLang="en-US" sz="2666"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sp>
            <p:nvSpPr>
              <p:cNvPr id="157" name="Freeform 25"/>
              <p:cNvSpPr>
                <a:spLocks/>
              </p:cNvSpPr>
              <p:nvPr/>
            </p:nvSpPr>
            <p:spPr bwMode="auto">
              <a:xfrm>
                <a:off x="8932956" y="1894489"/>
                <a:ext cx="1607532" cy="992697"/>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rgbClr val="EBEBEB"/>
              </a:solidFill>
              <a:ln>
                <a:noFill/>
              </a:ln>
              <a:extLst/>
            </p:spPr>
            <p:txBody>
              <a:bodyPr vert="horz" wrap="square" lIns="119430" tIns="59717" rIns="119430" bIns="59717" numCol="1"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Arial" pitchFamily="34" charset="0"/>
                    <a:ea typeface="宋体" charset="-122"/>
                    <a:cs typeface="+mn-cs"/>
                  </a:defRPr>
                </a:lvl1pPr>
                <a:lvl2pPr marL="457200" algn="l" rtl="0" fontAlgn="base">
                  <a:spcBef>
                    <a:spcPct val="0"/>
                  </a:spcBef>
                  <a:spcAft>
                    <a:spcPct val="0"/>
                  </a:spcAft>
                  <a:defRPr kern="1200">
                    <a:solidFill>
                      <a:schemeClr val="tx1"/>
                    </a:solidFill>
                    <a:latin typeface="Arial" pitchFamily="34" charset="0"/>
                    <a:ea typeface="宋体" charset="-122"/>
                    <a:cs typeface="+mn-cs"/>
                  </a:defRPr>
                </a:lvl2pPr>
                <a:lvl3pPr marL="914400" algn="l" rtl="0" fontAlgn="base">
                  <a:spcBef>
                    <a:spcPct val="0"/>
                  </a:spcBef>
                  <a:spcAft>
                    <a:spcPct val="0"/>
                  </a:spcAft>
                  <a:defRPr kern="1200">
                    <a:solidFill>
                      <a:schemeClr val="tx1"/>
                    </a:solidFill>
                    <a:latin typeface="Arial" pitchFamily="34" charset="0"/>
                    <a:ea typeface="宋体" charset="-122"/>
                    <a:cs typeface="+mn-cs"/>
                  </a:defRPr>
                </a:lvl3pPr>
                <a:lvl4pPr marL="1371600" algn="l" rtl="0" fontAlgn="base">
                  <a:spcBef>
                    <a:spcPct val="0"/>
                  </a:spcBef>
                  <a:spcAft>
                    <a:spcPct val="0"/>
                  </a:spcAft>
                  <a:defRPr kern="1200">
                    <a:solidFill>
                      <a:schemeClr val="tx1"/>
                    </a:solidFill>
                    <a:latin typeface="Arial" pitchFamily="34" charset="0"/>
                    <a:ea typeface="宋体" charset="-122"/>
                    <a:cs typeface="+mn-cs"/>
                  </a:defRPr>
                </a:lvl4pPr>
                <a:lvl5pPr marL="1828800" algn="l" rtl="0" fontAlgn="base">
                  <a:spcBef>
                    <a:spcPct val="0"/>
                  </a:spcBef>
                  <a:spcAft>
                    <a:spcPct val="0"/>
                  </a:spcAft>
                  <a:defRPr kern="1200">
                    <a:solidFill>
                      <a:schemeClr val="tx1"/>
                    </a:solidFill>
                    <a:latin typeface="Arial" pitchFamily="34" charset="0"/>
                    <a:ea typeface="宋体" charset="-122"/>
                    <a:cs typeface="+mn-cs"/>
                  </a:defRPr>
                </a:lvl5pPr>
                <a:lvl6pPr marL="2286000" algn="l" defTabSz="914400" rtl="0" eaLnBrk="1" latinLnBrk="0" hangingPunct="1">
                  <a:defRPr kern="1200">
                    <a:solidFill>
                      <a:schemeClr val="tx1"/>
                    </a:solidFill>
                    <a:latin typeface="Arial" pitchFamily="34" charset="0"/>
                    <a:ea typeface="宋体" charset="-122"/>
                    <a:cs typeface="+mn-cs"/>
                  </a:defRPr>
                </a:lvl6pPr>
                <a:lvl7pPr marL="2743200" algn="l" defTabSz="914400" rtl="0" eaLnBrk="1" latinLnBrk="0" hangingPunct="1">
                  <a:defRPr kern="1200">
                    <a:solidFill>
                      <a:schemeClr val="tx1"/>
                    </a:solidFill>
                    <a:latin typeface="Arial" pitchFamily="34" charset="0"/>
                    <a:ea typeface="宋体" charset="-122"/>
                    <a:cs typeface="+mn-cs"/>
                  </a:defRPr>
                </a:lvl7pPr>
                <a:lvl8pPr marL="3200400" algn="l" defTabSz="914400" rtl="0" eaLnBrk="1" latinLnBrk="0" hangingPunct="1">
                  <a:defRPr kern="1200">
                    <a:solidFill>
                      <a:schemeClr val="tx1"/>
                    </a:solidFill>
                    <a:latin typeface="Arial" pitchFamily="34" charset="0"/>
                    <a:ea typeface="宋体" charset="-122"/>
                    <a:cs typeface="+mn-cs"/>
                  </a:defRPr>
                </a:lvl8pPr>
                <a:lvl9pPr marL="3657600" algn="l" defTabSz="914400" rtl="0" eaLnBrk="1" latinLnBrk="0" hangingPunct="1">
                  <a:defRPr kern="1200">
                    <a:solidFill>
                      <a:schemeClr val="tx1"/>
                    </a:solidFill>
                    <a:latin typeface="Arial" pitchFamily="34" charset="0"/>
                    <a:ea typeface="宋体" charset="-122"/>
                    <a:cs typeface="+mn-cs"/>
                  </a:defRPr>
                </a:lvl9pPr>
              </a:lstStyle>
              <a:p>
                <a:pPr marL="0" marR="0" lvl="0" indent="0" algn="l" defTabSz="1217729" rtl="0" eaLnBrk="1" fontAlgn="ctr"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endParaRPr>
              </a:p>
            </p:txBody>
          </p:sp>
          <p:pic>
            <p:nvPicPr>
              <p:cNvPr id="158" name="Picture 142" descr="公司1"/>
              <p:cNvPicPr>
                <a:picLocks noChangeAspect="1" noChangeArrowheads="1"/>
              </p:cNvPicPr>
              <p:nvPr/>
            </p:nvPicPr>
            <p:blipFill>
              <a:blip r:embed="rId5" cstate="print"/>
              <a:srcRect/>
              <a:stretch>
                <a:fillRect/>
              </a:stretch>
            </p:blipFill>
            <p:spPr bwMode="auto">
              <a:xfrm>
                <a:off x="8414835" y="4601570"/>
                <a:ext cx="737647" cy="659709"/>
              </a:xfrm>
              <a:prstGeom prst="rect">
                <a:avLst/>
              </a:prstGeom>
              <a:noFill/>
              <a:ln w="9525">
                <a:noFill/>
                <a:miter lim="800000"/>
                <a:headEnd/>
                <a:tailEnd/>
              </a:ln>
            </p:spPr>
          </p:pic>
          <p:pic>
            <p:nvPicPr>
              <p:cNvPr id="159" name="Picture 142" descr="公司1"/>
              <p:cNvPicPr>
                <a:picLocks noChangeAspect="1" noChangeArrowheads="1"/>
              </p:cNvPicPr>
              <p:nvPr/>
            </p:nvPicPr>
            <p:blipFill>
              <a:blip r:embed="rId5" cstate="print"/>
              <a:srcRect/>
              <a:stretch>
                <a:fillRect/>
              </a:stretch>
            </p:blipFill>
            <p:spPr bwMode="auto">
              <a:xfrm>
                <a:off x="9600702" y="4775201"/>
                <a:ext cx="516144" cy="461610"/>
              </a:xfrm>
              <a:prstGeom prst="rect">
                <a:avLst/>
              </a:prstGeom>
              <a:noFill/>
              <a:ln w="9525">
                <a:noFill/>
                <a:miter lim="800000"/>
                <a:headEnd/>
                <a:tailEnd/>
              </a:ln>
            </p:spPr>
          </p:pic>
          <p:pic>
            <p:nvPicPr>
              <p:cNvPr id="160" name="Picture 142" descr="公司1"/>
              <p:cNvPicPr>
                <a:picLocks noChangeAspect="1" noChangeArrowheads="1"/>
              </p:cNvPicPr>
              <p:nvPr/>
            </p:nvPicPr>
            <p:blipFill>
              <a:blip r:embed="rId5" cstate="print"/>
              <a:srcRect/>
              <a:stretch>
                <a:fillRect/>
              </a:stretch>
            </p:blipFill>
            <p:spPr bwMode="auto">
              <a:xfrm>
                <a:off x="10540550" y="4751332"/>
                <a:ext cx="516144" cy="461610"/>
              </a:xfrm>
              <a:prstGeom prst="rect">
                <a:avLst/>
              </a:prstGeom>
              <a:noFill/>
              <a:ln w="9525">
                <a:noFill/>
                <a:miter lim="800000"/>
                <a:headEnd/>
                <a:tailEnd/>
              </a:ln>
            </p:spPr>
          </p:pic>
        </p:grpSp>
      </p:grpSp>
    </p:spTree>
    <p:extLst>
      <p:ext uri="{BB962C8B-B14F-4D97-AF65-F5344CB8AC3E}">
        <p14:creationId xmlns:p14="http://schemas.microsoft.com/office/powerpoint/2010/main" val="3138387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Huawei NetEngine Router Family Portfolio</a:t>
            </a:r>
            <a:endParaRPr lang="zh-CN" altLang="en-US" dirty="0"/>
          </a:p>
        </p:txBody>
      </p:sp>
      <p:sp>
        <p:nvSpPr>
          <p:cNvPr id="74" name="TextBox 152"/>
          <p:cNvSpPr txBox="1"/>
          <p:nvPr/>
        </p:nvSpPr>
        <p:spPr>
          <a:xfrm>
            <a:off x="733846" y="2899389"/>
            <a:ext cx="1007606" cy="1695809"/>
          </a:xfrm>
          <a:prstGeom prst="rect">
            <a:avLst/>
          </a:prstGeom>
          <a:solidFill>
            <a:srgbClr val="00B0F0"/>
          </a:solidFill>
          <a:ln>
            <a:solidFill>
              <a:schemeClr val="bg1"/>
            </a:solidFill>
          </a:ln>
        </p:spPr>
        <p:txBody>
          <a:bodyPr wrap="square" anchor="ctr" anchorCtr="0">
            <a:noAutofit/>
          </a:bodyPr>
          <a:lstStyle/>
          <a:p>
            <a:pPr algn="ctr" defTabSz="1217747" fontAlgn="ctr">
              <a:defRPr/>
            </a:pPr>
            <a:r>
              <a:rPr lang="en-US" altLang="zh-CN" dirty="0">
                <a:solidFill>
                  <a:schemeClr val="bg1"/>
                </a:solidFill>
                <a:latin typeface="Huawei Sans" panose="020C0503030203020204" pitchFamily="34" charset="0"/>
                <a:ea typeface="方正兰亭黑简体" panose="02000000000000000000" pitchFamily="2" charset="-122"/>
              </a:rPr>
              <a:t>Aggregation R</a:t>
            </a:r>
            <a:r>
              <a:rPr lang="zh-CN" altLang="en-US" dirty="0">
                <a:solidFill>
                  <a:schemeClr val="bg1"/>
                </a:solidFill>
                <a:latin typeface="Huawei Sans" panose="020C0503030203020204" pitchFamily="34" charset="0"/>
                <a:ea typeface="方正兰亭黑简体" panose="02000000000000000000" pitchFamily="2" charset="-122"/>
              </a:rPr>
              <a:t>outer</a:t>
            </a:r>
          </a:p>
        </p:txBody>
      </p:sp>
      <p:sp>
        <p:nvSpPr>
          <p:cNvPr id="75" name="矩形 74"/>
          <p:cNvSpPr/>
          <p:nvPr/>
        </p:nvSpPr>
        <p:spPr>
          <a:xfrm>
            <a:off x="1713019" y="2941425"/>
            <a:ext cx="9752191" cy="161936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666"/>
              </a:solidFill>
            </a:endParaRPr>
          </a:p>
        </p:txBody>
      </p:sp>
      <p:sp>
        <p:nvSpPr>
          <p:cNvPr id="80" name="Rectangle 26"/>
          <p:cNvSpPr/>
          <p:nvPr/>
        </p:nvSpPr>
        <p:spPr bwMode="auto">
          <a:xfrm>
            <a:off x="5260704" y="1300254"/>
            <a:ext cx="2256133" cy="284508"/>
          </a:xfrm>
          <a:prstGeom prst="rect">
            <a:avLst/>
          </a:prstGeom>
          <a:effectLst>
            <a:glow rad="101600">
              <a:srgbClr val="4F81BD">
                <a:satMod val="175000"/>
                <a:alpha val="40000"/>
              </a:srgbClr>
            </a:glow>
          </a:effectLst>
        </p:spPr>
        <p:txBody>
          <a:bodyPr wrap="square" lIns="68483" tIns="34240" rIns="68483" bIns="34240">
            <a:spAutoFit/>
          </a:bodyPr>
          <a:lstStyle/>
          <a:p>
            <a:pPr defTabSz="913600" fontAlgn="ctr">
              <a:defRPr/>
            </a:pPr>
            <a:r>
              <a:rPr lang="en-US" altLang="zh-CN"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rPr>
              <a:t>NetEngine 9000-8/20</a:t>
            </a:r>
          </a:p>
        </p:txBody>
      </p:sp>
      <p:pic>
        <p:nvPicPr>
          <p:cNvPr id="81"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8199" y="1550722"/>
            <a:ext cx="552194" cy="12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49"/>
          <p:cNvSpPr txBox="1"/>
          <p:nvPr/>
        </p:nvSpPr>
        <p:spPr>
          <a:xfrm>
            <a:off x="6449981" y="1890823"/>
            <a:ext cx="2015309" cy="930511"/>
          </a:xfrm>
          <a:prstGeom prst="rect">
            <a:avLst/>
          </a:prstGeom>
          <a:noFill/>
        </p:spPr>
        <p:txBody>
          <a:bodyPr wrap="square">
            <a:spAutoFit/>
          </a:bodyPr>
          <a:lstStyle/>
          <a:p>
            <a:pPr marL="143797" indent="-143797" defTabSz="912833">
              <a:lnSpc>
                <a:spcPct val="110000"/>
              </a:lnSpc>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4T line card, 80T/chassis</a:t>
            </a:r>
          </a:p>
          <a:p>
            <a:pPr marL="143797" indent="-143797" defTabSz="912833">
              <a:lnSpc>
                <a:spcPct val="110000"/>
              </a:lnSpc>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Cable-based Backplane, up to 8T/slot</a:t>
            </a:r>
          </a:p>
        </p:txBody>
      </p:sp>
      <p:pic>
        <p:nvPicPr>
          <p:cNvPr id="79" name="图片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7122" y="2087263"/>
            <a:ext cx="427332" cy="709058"/>
          </a:xfrm>
          <a:prstGeom prst="rect">
            <a:avLst/>
          </a:prstGeom>
        </p:spPr>
      </p:pic>
      <p:sp>
        <p:nvSpPr>
          <p:cNvPr id="86" name="矩形 85"/>
          <p:cNvSpPr/>
          <p:nvPr/>
        </p:nvSpPr>
        <p:spPr>
          <a:xfrm>
            <a:off x="5260704" y="4977382"/>
            <a:ext cx="1965573" cy="522964"/>
          </a:xfrm>
          <a:prstGeom prst="rect">
            <a:avLst/>
          </a:prstGeom>
          <a:noFill/>
          <a:ln>
            <a:noFill/>
          </a:ln>
        </p:spPr>
        <p:txBody>
          <a:bodyPr wrap="square">
            <a:spAutoFit/>
          </a:bodyPr>
          <a:lstStyle/>
          <a:p>
            <a:pPr fontAlgn="base">
              <a:spcBef>
                <a:spcPct val="20000"/>
              </a:spcBef>
              <a:spcAft>
                <a:spcPct val="0"/>
              </a:spcAft>
              <a:buClr>
                <a:srgbClr val="990000"/>
              </a:buClr>
            </a:pPr>
            <a:r>
              <a:rPr lang="en-US" altLang="zh-CN"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rPr>
              <a:t>NetEngine 8000 M1A</a:t>
            </a:r>
          </a:p>
        </p:txBody>
      </p:sp>
      <p:sp>
        <p:nvSpPr>
          <p:cNvPr id="87" name="TextBox 49"/>
          <p:cNvSpPr txBox="1"/>
          <p:nvPr/>
        </p:nvSpPr>
        <p:spPr>
          <a:xfrm>
            <a:off x="6449981" y="5396415"/>
            <a:ext cx="1857952" cy="487313"/>
          </a:xfrm>
          <a:prstGeom prst="rect">
            <a:avLst/>
          </a:prstGeom>
          <a:noFill/>
        </p:spPr>
        <p:txBody>
          <a:bodyPr wrap="square">
            <a:spAutoFit/>
          </a:bodyPr>
          <a:lstStyle/>
          <a:p>
            <a:pPr marL="143797" indent="-143797" defTabSz="912833">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1U, 220mm depth</a:t>
            </a:r>
          </a:p>
          <a:p>
            <a:pPr marL="143797" indent="-143797" defTabSz="912833">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DC: 1+1 redundancy</a:t>
            </a:r>
          </a:p>
        </p:txBody>
      </p:sp>
      <p:pic>
        <p:nvPicPr>
          <p:cNvPr id="85" name="图片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8199" y="5496209"/>
            <a:ext cx="778740" cy="210489"/>
          </a:xfrm>
          <a:prstGeom prst="rect">
            <a:avLst/>
          </a:prstGeom>
        </p:spPr>
      </p:pic>
      <p:pic>
        <p:nvPicPr>
          <p:cNvPr id="91" name="d0e755"/>
          <p:cNvPicPr>
            <a:picLocks noChangeAspect="1" noChangeArrowheads="1"/>
          </p:cNvPicPr>
          <p:nvPr/>
        </p:nvPicPr>
        <p:blipFill>
          <a:blip r:embed="rId7" cstate="print"/>
          <a:srcRect/>
          <a:stretch>
            <a:fillRect/>
          </a:stretch>
        </p:blipFill>
        <p:spPr bwMode="auto">
          <a:xfrm>
            <a:off x="8561438" y="1735664"/>
            <a:ext cx="477471" cy="1062379"/>
          </a:xfrm>
          <a:prstGeom prst="rect">
            <a:avLst/>
          </a:prstGeom>
          <a:noFill/>
        </p:spPr>
      </p:pic>
      <p:sp>
        <p:nvSpPr>
          <p:cNvPr id="92" name="Rectangle 26"/>
          <p:cNvSpPr/>
          <p:nvPr/>
        </p:nvSpPr>
        <p:spPr bwMode="auto">
          <a:xfrm>
            <a:off x="8563550" y="1300254"/>
            <a:ext cx="2420791" cy="284508"/>
          </a:xfrm>
          <a:prstGeom prst="rect">
            <a:avLst/>
          </a:prstGeom>
          <a:effectLst>
            <a:glow rad="101600">
              <a:srgbClr val="4F81BD">
                <a:satMod val="175000"/>
                <a:alpha val="40000"/>
              </a:srgbClr>
            </a:glow>
          </a:effectLst>
        </p:spPr>
        <p:txBody>
          <a:bodyPr wrap="square" lIns="68483" tIns="34240" rIns="68483" bIns="34240">
            <a:spAutoFit/>
          </a:bodyPr>
          <a:lstStyle/>
          <a:p>
            <a:pPr defTabSz="913600" fontAlgn="ctr">
              <a:defRPr/>
            </a:pPr>
            <a:r>
              <a:rPr lang="en-US" altLang="zh-CN"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rPr>
              <a:t>NetEngine 40E X16A/X8A</a:t>
            </a:r>
          </a:p>
        </p:txBody>
      </p:sp>
      <p:sp>
        <p:nvSpPr>
          <p:cNvPr id="93" name="TextBox 49"/>
          <p:cNvSpPr txBox="1"/>
          <p:nvPr/>
        </p:nvSpPr>
        <p:spPr>
          <a:xfrm>
            <a:off x="9769197" y="1825096"/>
            <a:ext cx="1696013" cy="701731"/>
          </a:xfrm>
          <a:prstGeom prst="rect">
            <a:avLst/>
          </a:prstGeom>
          <a:noFill/>
        </p:spPr>
        <p:txBody>
          <a:bodyPr wrap="square">
            <a:spAutoFit/>
          </a:bodyPr>
          <a:lstStyle/>
          <a:p>
            <a:pPr marL="143797" indent="-143797" defTabSz="912833">
              <a:lnSpc>
                <a:spcPct val="110000"/>
              </a:lnSpc>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2T line card, BNG/FMC Service Router</a:t>
            </a:r>
          </a:p>
        </p:txBody>
      </p:sp>
      <p:pic>
        <p:nvPicPr>
          <p:cNvPr id="90" name="图片 89" descr="fig_dc_ne_hw_00107201.pn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a:xfrm>
            <a:off x="9191750" y="2232049"/>
            <a:ext cx="468904" cy="548719"/>
          </a:xfrm>
          <a:prstGeom prst="rect">
            <a:avLst/>
          </a:prstGeom>
        </p:spPr>
      </p:pic>
      <p:grpSp>
        <p:nvGrpSpPr>
          <p:cNvPr id="95" name="组合 94"/>
          <p:cNvGrpSpPr/>
          <p:nvPr/>
        </p:nvGrpSpPr>
        <p:grpSpPr>
          <a:xfrm>
            <a:off x="2017699" y="2112713"/>
            <a:ext cx="993557" cy="620548"/>
            <a:chOff x="1657" y="2229588"/>
            <a:chExt cx="1933275" cy="1485297"/>
          </a:xfrm>
        </p:grpSpPr>
        <p:pic>
          <p:nvPicPr>
            <p:cNvPr id="98" name="图片 9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0492" y="2796622"/>
              <a:ext cx="844440" cy="850340"/>
            </a:xfrm>
            <a:prstGeom prst="rect">
              <a:avLst/>
            </a:prstGeom>
          </p:spPr>
        </p:pic>
        <p:pic>
          <p:nvPicPr>
            <p:cNvPr id="99" name="图片 9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57" y="2229588"/>
              <a:ext cx="950957" cy="1485297"/>
            </a:xfrm>
            <a:prstGeom prst="rect">
              <a:avLst/>
            </a:prstGeom>
          </p:spPr>
        </p:pic>
      </p:grpSp>
      <p:sp>
        <p:nvSpPr>
          <p:cNvPr id="96" name="Rectangle 26"/>
          <p:cNvSpPr/>
          <p:nvPr/>
        </p:nvSpPr>
        <p:spPr bwMode="auto">
          <a:xfrm>
            <a:off x="2017699" y="1300254"/>
            <a:ext cx="2405214" cy="284464"/>
          </a:xfrm>
          <a:prstGeom prst="rect">
            <a:avLst/>
          </a:prstGeom>
          <a:effectLst>
            <a:glow rad="101600">
              <a:srgbClr val="4F81BD">
                <a:satMod val="175000"/>
                <a:alpha val="40000"/>
              </a:srgbClr>
            </a:glow>
          </a:effectLst>
        </p:spPr>
        <p:txBody>
          <a:bodyPr wrap="square" lIns="68483" tIns="34240" rIns="68483" bIns="34240">
            <a:spAutoFit/>
          </a:bodyPr>
          <a:lstStyle/>
          <a:p>
            <a:pPr defTabSz="913600" fontAlgn="ctr">
              <a:defRPr/>
            </a:pPr>
            <a:r>
              <a:rPr lang="en-US" altLang="zh-CN"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rPr>
              <a:t>NetEngine </a:t>
            </a:r>
            <a:r>
              <a:rPr lang="en-US" altLang="zh-CN" sz="1399" b="1" kern="0" dirty="0" smtClean="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rPr>
              <a:t>8000 X8/X4</a:t>
            </a:r>
            <a:endParaRPr lang="en-US" altLang="zh-CN"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97" name="TextBox 49"/>
          <p:cNvSpPr txBox="1"/>
          <p:nvPr/>
        </p:nvSpPr>
        <p:spPr>
          <a:xfrm>
            <a:off x="3019004" y="1970211"/>
            <a:ext cx="2154472" cy="727379"/>
          </a:xfrm>
          <a:prstGeom prst="rect">
            <a:avLst/>
          </a:prstGeom>
          <a:noFill/>
        </p:spPr>
        <p:txBody>
          <a:bodyPr wrap="square">
            <a:spAutoFit/>
          </a:bodyPr>
          <a:lstStyle/>
          <a:p>
            <a:pPr marL="143797" indent="-143797" defTabSz="912833">
              <a:lnSpc>
                <a:spcPct val="110000"/>
              </a:lnSpc>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4T line card, Scale to 14.4T/slot</a:t>
            </a:r>
          </a:p>
          <a:p>
            <a:pPr marL="143797" indent="-143797" defTabSz="912833">
              <a:lnSpc>
                <a:spcPct val="110000"/>
              </a:lnSpc>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Compact Design</a:t>
            </a:r>
          </a:p>
        </p:txBody>
      </p:sp>
      <p:grpSp>
        <p:nvGrpSpPr>
          <p:cNvPr id="3" name="组合 2"/>
          <p:cNvGrpSpPr/>
          <p:nvPr/>
        </p:nvGrpSpPr>
        <p:grpSpPr>
          <a:xfrm>
            <a:off x="2979692" y="3205293"/>
            <a:ext cx="2832174" cy="1105703"/>
            <a:chOff x="2017699" y="3148269"/>
            <a:chExt cx="2832174" cy="1105703"/>
          </a:xfrm>
        </p:grpSpPr>
        <p:pic>
          <p:nvPicPr>
            <p:cNvPr id="114" name="图片 113"/>
            <p:cNvPicPr>
              <a:picLocks noChangeAspect="1"/>
            </p:cNvPicPr>
            <p:nvPr/>
          </p:nvPicPr>
          <p:blipFill rotWithShape="1">
            <a:blip r:embed="rId11" cstate="print">
              <a:extLst>
                <a:ext uri="{28A0092B-C50C-407E-A947-70E740481C1C}">
                  <a14:useLocalDpi xmlns:a14="http://schemas.microsoft.com/office/drawing/2010/main" val="0"/>
                </a:ext>
              </a:extLst>
            </a:blip>
            <a:srcRect l="12337" t="22044" r="14445" b="12459"/>
            <a:stretch/>
          </p:blipFill>
          <p:spPr>
            <a:xfrm>
              <a:off x="2017699" y="3722332"/>
              <a:ext cx="910389" cy="390465"/>
            </a:xfrm>
            <a:prstGeom prst="rect">
              <a:avLst/>
            </a:prstGeom>
          </p:spPr>
        </p:pic>
        <p:sp>
          <p:nvSpPr>
            <p:cNvPr id="115" name="Rectangle 26"/>
            <p:cNvSpPr/>
            <p:nvPr/>
          </p:nvSpPr>
          <p:spPr bwMode="auto">
            <a:xfrm>
              <a:off x="2017699" y="3148269"/>
              <a:ext cx="2206431" cy="284464"/>
            </a:xfrm>
            <a:prstGeom prst="rect">
              <a:avLst/>
            </a:prstGeom>
            <a:effectLst>
              <a:glow rad="101600">
                <a:srgbClr val="4F81BD">
                  <a:satMod val="175000"/>
                  <a:alpha val="40000"/>
                </a:srgbClr>
              </a:glow>
            </a:effectLst>
          </p:spPr>
          <p:txBody>
            <a:bodyPr wrap="square" lIns="68483" tIns="34240" rIns="68483" bIns="34240">
              <a:spAutoFit/>
            </a:bodyPr>
            <a:lstStyle/>
            <a:p>
              <a:pPr defTabSz="913600" fontAlgn="ctr">
                <a:defRPr/>
              </a:pPr>
              <a:r>
                <a:rPr lang="en-US" altLang="zh-CN"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rPr>
                <a:t>NetEngine 8000 </a:t>
              </a:r>
              <a:r>
                <a:rPr lang="en-US" altLang="zh-CN" sz="1399" b="1" kern="0" dirty="0" smtClean="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rPr>
                <a:t>M14</a:t>
              </a:r>
              <a:endParaRPr lang="en-US" altLang="zh-CN"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0" name="TextBox 49"/>
            <p:cNvSpPr txBox="1"/>
            <p:nvPr/>
          </p:nvSpPr>
          <p:spPr>
            <a:xfrm>
              <a:off x="3019004" y="3766659"/>
              <a:ext cx="1830869" cy="487313"/>
            </a:xfrm>
            <a:prstGeom prst="rect">
              <a:avLst/>
            </a:prstGeom>
            <a:noFill/>
          </p:spPr>
          <p:txBody>
            <a:bodyPr wrap="square">
              <a:spAutoFit/>
            </a:bodyPr>
            <a:lstStyle/>
            <a:p>
              <a:pPr marL="143797" indent="-143797" defTabSz="912833">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5U, 2T, Scale</a:t>
              </a:r>
              <a:r>
                <a:rPr lang="en-US" altLang="zh-CN" sz="1200" kern="0" dirty="0" smtClean="0">
                  <a:solidFill>
                    <a:srgbClr val="1D1D1A"/>
                  </a:solidFill>
                  <a:latin typeface="Huawei Sans" panose="020C0503030203020204" pitchFamily="34" charset="0"/>
                  <a:cs typeface="Huawei Sans" panose="020C0503030203020204" pitchFamily="34" charset="0"/>
                </a:rPr>
                <a:t> </a:t>
              </a:r>
              <a:r>
                <a:rPr lang="en-US" altLang="zh-CN" sz="1200" kern="0" dirty="0">
                  <a:solidFill>
                    <a:srgbClr val="1D1D1A"/>
                  </a:solidFill>
                  <a:latin typeface="Huawei Sans" panose="020C0503030203020204" pitchFamily="34" charset="0"/>
                  <a:cs typeface="Huawei Sans" panose="020C0503030203020204" pitchFamily="34" charset="0"/>
                </a:rPr>
                <a:t>to 4.8T</a:t>
              </a:r>
            </a:p>
            <a:p>
              <a:pPr marL="143797" indent="-143797" defTabSz="912833">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300mm </a:t>
              </a:r>
              <a:r>
                <a:rPr lang="en-US" altLang="zh-CN" sz="1200" kern="0" dirty="0" smtClean="0">
                  <a:solidFill>
                    <a:srgbClr val="1D1D1A"/>
                  </a:solidFill>
                  <a:latin typeface="Huawei Sans" panose="020C0503030203020204" pitchFamily="34" charset="0"/>
                  <a:cs typeface="Huawei Sans" panose="020C0503030203020204" pitchFamily="34" charset="0"/>
                </a:rPr>
                <a:t>depth</a:t>
              </a:r>
              <a:r>
                <a:rPr lang="en-US" altLang="zh-CN" sz="1200" kern="0" dirty="0">
                  <a:solidFill>
                    <a:srgbClr val="1D1D1A"/>
                  </a:solidFill>
                  <a:latin typeface="Huawei Sans" panose="020C0503030203020204" pitchFamily="34" charset="0"/>
                  <a:cs typeface="Huawei Sans" panose="020C0503030203020204" pitchFamily="34" charset="0"/>
                </a:rPr>
                <a:t> </a:t>
              </a:r>
            </a:p>
          </p:txBody>
        </p:sp>
      </p:grpSp>
      <p:grpSp>
        <p:nvGrpSpPr>
          <p:cNvPr id="2" name="组合 1"/>
          <p:cNvGrpSpPr/>
          <p:nvPr/>
        </p:nvGrpSpPr>
        <p:grpSpPr>
          <a:xfrm>
            <a:off x="7050106" y="3192995"/>
            <a:ext cx="2935855" cy="1134077"/>
            <a:chOff x="5260704" y="3148269"/>
            <a:chExt cx="2935855" cy="1134077"/>
          </a:xfrm>
        </p:grpSpPr>
        <p:sp>
          <p:nvSpPr>
            <p:cNvPr id="119" name="Rectangle 26"/>
            <p:cNvSpPr/>
            <p:nvPr/>
          </p:nvSpPr>
          <p:spPr bwMode="auto">
            <a:xfrm>
              <a:off x="5260704" y="3148269"/>
              <a:ext cx="2143948" cy="284464"/>
            </a:xfrm>
            <a:prstGeom prst="rect">
              <a:avLst/>
            </a:prstGeom>
            <a:effectLst>
              <a:glow rad="101600">
                <a:srgbClr val="4F81BD">
                  <a:satMod val="175000"/>
                  <a:alpha val="40000"/>
                </a:srgbClr>
              </a:glow>
            </a:effectLst>
          </p:spPr>
          <p:txBody>
            <a:bodyPr wrap="square" lIns="68483" tIns="34240" rIns="68483" bIns="34240">
              <a:spAutoFit/>
            </a:bodyPr>
            <a:lstStyle/>
            <a:p>
              <a:pPr defTabSz="913600" fontAlgn="ctr">
                <a:defRPr/>
              </a:pPr>
              <a:r>
                <a:rPr lang="en-US" altLang="zh-CN"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rPr>
                <a:t>NetEngine 8000 </a:t>
              </a:r>
              <a:r>
                <a:rPr lang="en-US" altLang="zh-CN" sz="1399" b="1" kern="0" dirty="0" smtClean="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rPr>
                <a:t>M8</a:t>
              </a:r>
              <a:endParaRPr lang="en-US" altLang="zh-CN"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6" name="TextBox 49"/>
            <p:cNvSpPr txBox="1"/>
            <p:nvPr/>
          </p:nvSpPr>
          <p:spPr>
            <a:xfrm>
              <a:off x="6449981" y="3758100"/>
              <a:ext cx="1746578" cy="524246"/>
            </a:xfrm>
            <a:prstGeom prst="rect">
              <a:avLst/>
            </a:prstGeom>
            <a:noFill/>
          </p:spPr>
          <p:txBody>
            <a:bodyPr wrap="square">
              <a:spAutoFit/>
            </a:bodyPr>
            <a:lstStyle/>
            <a:p>
              <a:pPr marL="143797" indent="-143797" defTabSz="912833">
                <a:lnSpc>
                  <a:spcPct val="110000"/>
                </a:lnSpc>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3U, </a:t>
              </a:r>
              <a:r>
                <a:rPr lang="en-US" altLang="zh-CN" sz="1200" kern="0" dirty="0" smtClean="0">
                  <a:solidFill>
                    <a:srgbClr val="1D1D1A"/>
                  </a:solidFill>
                  <a:latin typeface="Huawei Sans" panose="020C0503030203020204" pitchFamily="34" charset="0"/>
                  <a:cs typeface="Huawei Sans" panose="020C0503030203020204" pitchFamily="34" charset="0"/>
                </a:rPr>
                <a:t>1.2T</a:t>
              </a:r>
              <a:endParaRPr lang="en-US" altLang="zh-CN" sz="1200" kern="0" dirty="0">
                <a:solidFill>
                  <a:srgbClr val="1D1D1A"/>
                </a:solidFill>
                <a:latin typeface="Huawei Sans" panose="020C0503030203020204" pitchFamily="34" charset="0"/>
                <a:cs typeface="Huawei Sans" panose="020C0503030203020204" pitchFamily="34" charset="0"/>
              </a:endParaRPr>
            </a:p>
            <a:p>
              <a:pPr marL="143797" indent="-143797" defTabSz="912833">
                <a:lnSpc>
                  <a:spcPct val="110000"/>
                </a:lnSpc>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300mm </a:t>
              </a:r>
              <a:r>
                <a:rPr lang="en-US" altLang="zh-CN" sz="1200" kern="0" dirty="0" smtClean="0">
                  <a:solidFill>
                    <a:srgbClr val="1D1D1A"/>
                  </a:solidFill>
                  <a:latin typeface="Huawei Sans" panose="020C0503030203020204" pitchFamily="34" charset="0"/>
                  <a:cs typeface="Huawei Sans" panose="020C0503030203020204" pitchFamily="34" charset="0"/>
                </a:rPr>
                <a:t>depth</a:t>
              </a:r>
              <a:endParaRPr lang="en-US" altLang="zh-CN" sz="1200" kern="0" dirty="0">
                <a:solidFill>
                  <a:srgbClr val="1D1D1A"/>
                </a:solidFill>
                <a:latin typeface="Huawei Sans" panose="020C0503030203020204" pitchFamily="34" charset="0"/>
                <a:cs typeface="Huawei Sans" panose="020C0503030203020204" pitchFamily="34" charset="0"/>
              </a:endParaRPr>
            </a:p>
          </p:txBody>
        </p:sp>
        <p:pic>
          <p:nvPicPr>
            <p:cNvPr id="118" name="图片 117"/>
            <p:cNvPicPr>
              <a:picLocks noChangeAspect="1"/>
            </p:cNvPicPr>
            <p:nvPr/>
          </p:nvPicPr>
          <p:blipFill>
            <a:blip r:embed="rId12"/>
            <a:stretch>
              <a:fillRect/>
            </a:stretch>
          </p:blipFill>
          <p:spPr>
            <a:xfrm>
              <a:off x="5308199" y="3820873"/>
              <a:ext cx="1010699" cy="250978"/>
            </a:xfrm>
            <a:prstGeom prst="rect">
              <a:avLst/>
            </a:prstGeom>
          </p:spPr>
        </p:pic>
      </p:grpSp>
      <p:pic>
        <p:nvPicPr>
          <p:cNvPr id="167" name="图片 166"/>
          <p:cNvPicPr>
            <a:picLocks noChangeAspect="1"/>
          </p:cNvPicPr>
          <p:nvPr/>
        </p:nvPicPr>
        <p:blipFill>
          <a:blip r:embed="rId13"/>
          <a:stretch>
            <a:fillRect/>
          </a:stretch>
        </p:blipFill>
        <p:spPr>
          <a:xfrm>
            <a:off x="2017699" y="5548673"/>
            <a:ext cx="823079" cy="119381"/>
          </a:xfrm>
          <a:prstGeom prst="rect">
            <a:avLst/>
          </a:prstGeom>
        </p:spPr>
      </p:pic>
      <p:sp>
        <p:nvSpPr>
          <p:cNvPr id="168" name="Rectangle 26"/>
          <p:cNvSpPr/>
          <p:nvPr/>
        </p:nvSpPr>
        <p:spPr bwMode="auto">
          <a:xfrm>
            <a:off x="2017699" y="4977382"/>
            <a:ext cx="1843809" cy="499779"/>
          </a:xfrm>
          <a:prstGeom prst="rect">
            <a:avLst/>
          </a:prstGeom>
          <a:effectLst>
            <a:glow rad="101600">
              <a:srgbClr val="4F81BD">
                <a:satMod val="175000"/>
                <a:alpha val="40000"/>
              </a:srgbClr>
            </a:glow>
          </a:effectLst>
        </p:spPr>
        <p:txBody>
          <a:bodyPr wrap="square" lIns="68483" tIns="34240" rIns="68483" bIns="34240">
            <a:spAutoFit/>
          </a:bodyPr>
          <a:lstStyle/>
          <a:p>
            <a:pPr defTabSz="913600" fontAlgn="ctr">
              <a:defRPr/>
            </a:pPr>
            <a:r>
              <a:rPr lang="en-US" altLang="zh-CN"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rPr>
              <a:t>NetEngine 8000 F1A</a:t>
            </a:r>
          </a:p>
        </p:txBody>
      </p:sp>
      <p:sp>
        <p:nvSpPr>
          <p:cNvPr id="169" name="TextBox 49"/>
          <p:cNvSpPr txBox="1"/>
          <p:nvPr/>
        </p:nvSpPr>
        <p:spPr>
          <a:xfrm>
            <a:off x="3019004" y="5372955"/>
            <a:ext cx="1885584" cy="524246"/>
          </a:xfrm>
          <a:prstGeom prst="rect">
            <a:avLst/>
          </a:prstGeom>
          <a:noFill/>
        </p:spPr>
        <p:txBody>
          <a:bodyPr wrap="square">
            <a:spAutoFit/>
          </a:bodyPr>
          <a:lstStyle/>
          <a:p>
            <a:pPr marL="143797" indent="-143797" defTabSz="912833">
              <a:lnSpc>
                <a:spcPct val="110000"/>
              </a:lnSpc>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1U</a:t>
            </a:r>
          </a:p>
          <a:p>
            <a:pPr marL="143797" indent="-143797" defTabSz="912833">
              <a:lnSpc>
                <a:spcPct val="110000"/>
              </a:lnSpc>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dual AC/DC</a:t>
            </a:r>
          </a:p>
        </p:txBody>
      </p:sp>
      <p:sp>
        <p:nvSpPr>
          <p:cNvPr id="174" name="TextBox 152"/>
          <p:cNvSpPr txBox="1"/>
          <p:nvPr/>
        </p:nvSpPr>
        <p:spPr>
          <a:xfrm>
            <a:off x="733846" y="1239233"/>
            <a:ext cx="1007606" cy="1660156"/>
          </a:xfrm>
          <a:prstGeom prst="rect">
            <a:avLst/>
          </a:prstGeom>
          <a:solidFill>
            <a:srgbClr val="00B0F0"/>
          </a:solidFill>
          <a:ln>
            <a:solidFill>
              <a:schemeClr val="bg1"/>
            </a:solidFill>
          </a:ln>
        </p:spPr>
        <p:txBody>
          <a:bodyPr wrap="square" anchor="ctr" anchorCtr="0">
            <a:noAutofit/>
          </a:bodyPr>
          <a:lstStyle/>
          <a:p>
            <a:pPr algn="ctr" defTabSz="1217747" fontAlgn="ctr">
              <a:defRPr/>
            </a:pPr>
            <a:r>
              <a:rPr lang="zh-CN" altLang="en-US" dirty="0">
                <a:solidFill>
                  <a:schemeClr val="bg1"/>
                </a:solidFill>
                <a:latin typeface="Huawei Sans" panose="020C0503030203020204" pitchFamily="34" charset="0"/>
                <a:ea typeface="方正兰亭黑简体" panose="02000000000000000000" pitchFamily="2" charset="-122"/>
              </a:rPr>
              <a:t>Core </a:t>
            </a:r>
            <a:r>
              <a:rPr lang="en-US" altLang="zh-CN" dirty="0">
                <a:solidFill>
                  <a:schemeClr val="bg1"/>
                </a:solidFill>
                <a:latin typeface="Huawei Sans" panose="020C0503030203020204" pitchFamily="34" charset="0"/>
                <a:ea typeface="方正兰亭黑简体" panose="02000000000000000000" pitchFamily="2" charset="-122"/>
              </a:rPr>
              <a:t>R</a:t>
            </a:r>
            <a:r>
              <a:rPr lang="zh-CN" altLang="en-US" dirty="0">
                <a:solidFill>
                  <a:schemeClr val="bg1"/>
                </a:solidFill>
                <a:latin typeface="Huawei Sans" panose="020C0503030203020204" pitchFamily="34" charset="0"/>
                <a:ea typeface="方正兰亭黑简体" panose="02000000000000000000" pitchFamily="2" charset="-122"/>
              </a:rPr>
              <a:t>outer</a:t>
            </a:r>
          </a:p>
        </p:txBody>
      </p:sp>
      <p:sp>
        <p:nvSpPr>
          <p:cNvPr id="175" name="矩形 174"/>
          <p:cNvSpPr/>
          <p:nvPr/>
        </p:nvSpPr>
        <p:spPr>
          <a:xfrm>
            <a:off x="1713019" y="1244397"/>
            <a:ext cx="9752191" cy="161936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666"/>
              </a:solidFill>
            </a:endParaRPr>
          </a:p>
        </p:txBody>
      </p:sp>
      <p:sp>
        <p:nvSpPr>
          <p:cNvPr id="176" name="TextBox 152"/>
          <p:cNvSpPr txBox="1"/>
          <p:nvPr/>
        </p:nvSpPr>
        <p:spPr>
          <a:xfrm>
            <a:off x="733846" y="4612103"/>
            <a:ext cx="1007606" cy="1745897"/>
          </a:xfrm>
          <a:prstGeom prst="rect">
            <a:avLst/>
          </a:prstGeom>
          <a:solidFill>
            <a:srgbClr val="00B0F0"/>
          </a:solidFill>
          <a:ln>
            <a:solidFill>
              <a:schemeClr val="bg1"/>
            </a:solidFill>
          </a:ln>
        </p:spPr>
        <p:txBody>
          <a:bodyPr wrap="square" anchor="ctr" anchorCtr="0">
            <a:noAutofit/>
          </a:bodyPr>
          <a:lstStyle/>
          <a:p>
            <a:pPr algn="ctr" defTabSz="1217747" fontAlgn="ctr">
              <a:defRPr/>
            </a:pPr>
            <a:r>
              <a:rPr lang="en-US" altLang="zh-CN" dirty="0">
                <a:solidFill>
                  <a:schemeClr val="bg1"/>
                </a:solidFill>
                <a:latin typeface="Huawei Sans" panose="020C0503030203020204" pitchFamily="34" charset="0"/>
                <a:ea typeface="方正兰亭黑简体" panose="02000000000000000000" pitchFamily="2" charset="-122"/>
              </a:rPr>
              <a:t>Access R</a:t>
            </a:r>
            <a:r>
              <a:rPr lang="zh-CN" altLang="en-US" dirty="0">
                <a:solidFill>
                  <a:schemeClr val="bg1"/>
                </a:solidFill>
                <a:latin typeface="Huawei Sans" panose="020C0503030203020204" pitchFamily="34" charset="0"/>
                <a:ea typeface="方正兰亭黑简体" panose="02000000000000000000" pitchFamily="2" charset="-122"/>
              </a:rPr>
              <a:t>outer</a:t>
            </a:r>
          </a:p>
        </p:txBody>
      </p:sp>
      <p:sp>
        <p:nvSpPr>
          <p:cNvPr id="177" name="矩形 176"/>
          <p:cNvSpPr/>
          <p:nvPr/>
        </p:nvSpPr>
        <p:spPr>
          <a:xfrm>
            <a:off x="1713019" y="4635853"/>
            <a:ext cx="9752191" cy="161936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666"/>
              </a:solidFill>
            </a:endParaRPr>
          </a:p>
        </p:txBody>
      </p:sp>
      <p:sp>
        <p:nvSpPr>
          <p:cNvPr id="179" name="文本框 178"/>
          <p:cNvSpPr txBox="1"/>
          <p:nvPr/>
        </p:nvSpPr>
        <p:spPr>
          <a:xfrm>
            <a:off x="8563550" y="4977382"/>
            <a:ext cx="2412879" cy="307657"/>
          </a:xfrm>
          <a:prstGeom prst="rect">
            <a:avLst/>
          </a:prstGeom>
          <a:noFill/>
        </p:spPr>
        <p:txBody>
          <a:bodyPr wrap="square" rtlCol="0">
            <a:spAutoFit/>
          </a:bodyPr>
          <a:lstStyle/>
          <a:p>
            <a:pPr defTabSz="913746"/>
            <a:r>
              <a:rPr lang="en-US" altLang="zh-CN"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rPr>
              <a:t>NetEngine 8000 M6</a:t>
            </a:r>
            <a:endParaRPr lang="zh-CN" altLang="en-US" sz="1399" b="1" kern="0"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182" name="图片 18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52113" y="5451582"/>
            <a:ext cx="1109290" cy="299108"/>
          </a:xfrm>
          <a:prstGeom prst="rect">
            <a:avLst/>
          </a:prstGeom>
        </p:spPr>
      </p:pic>
      <p:sp>
        <p:nvSpPr>
          <p:cNvPr id="183" name="TextBox 49"/>
          <p:cNvSpPr txBox="1"/>
          <p:nvPr/>
        </p:nvSpPr>
        <p:spPr>
          <a:xfrm>
            <a:off x="9769197" y="5398435"/>
            <a:ext cx="1875609" cy="487313"/>
          </a:xfrm>
          <a:prstGeom prst="rect">
            <a:avLst/>
          </a:prstGeom>
          <a:noFill/>
        </p:spPr>
        <p:txBody>
          <a:bodyPr wrap="square">
            <a:spAutoFit/>
          </a:bodyPr>
          <a:lstStyle/>
          <a:p>
            <a:pPr marL="143797" indent="-143797" defTabSz="912833">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2U, 220mm depth</a:t>
            </a:r>
          </a:p>
          <a:p>
            <a:pPr marL="143797" indent="-143797" defTabSz="912833">
              <a:spcBef>
                <a:spcPts val="200"/>
              </a:spcBef>
              <a:buFont typeface="Arial" panose="020B0604020202020204" pitchFamily="34" charset="0"/>
              <a:buChar char="•"/>
              <a:defRPr/>
            </a:pPr>
            <a:r>
              <a:rPr lang="en-US" altLang="zh-CN" sz="1200" kern="0" dirty="0">
                <a:solidFill>
                  <a:srgbClr val="1D1D1A"/>
                </a:solidFill>
                <a:latin typeface="Huawei Sans" panose="020C0503030203020204" pitchFamily="34" charset="0"/>
                <a:cs typeface="Huawei Sans" panose="020C0503030203020204" pitchFamily="34" charset="0"/>
              </a:rPr>
              <a:t>DC/AC: 1+1 </a:t>
            </a:r>
          </a:p>
        </p:txBody>
      </p:sp>
    </p:spTree>
    <p:extLst>
      <p:ext uri="{BB962C8B-B14F-4D97-AF65-F5344CB8AC3E}">
        <p14:creationId xmlns:p14="http://schemas.microsoft.com/office/powerpoint/2010/main" val="649753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NE Router Mapping Table</a:t>
            </a:r>
            <a:endParaRPr lang="zh-CN" altLang="en-US" dirty="0"/>
          </a:p>
        </p:txBody>
      </p:sp>
      <p:sp>
        <p:nvSpPr>
          <p:cNvPr id="10" name="矩形 9"/>
          <p:cNvSpPr/>
          <p:nvPr/>
        </p:nvSpPr>
        <p:spPr>
          <a:xfrm>
            <a:off x="3171562" y="1840244"/>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defRPr/>
            </a:pPr>
            <a:r>
              <a:rPr lang="en-US" altLang="zh-CN" sz="1200" kern="0" dirty="0">
                <a:solidFill>
                  <a:srgbClr val="FFFFFF"/>
                </a:solidFill>
                <a:latin typeface="Huawei Sans" panose="020C0503030203020204" pitchFamily="34" charset="0"/>
                <a:cs typeface="Huawei Sans" panose="020C0503030203020204" pitchFamily="34" charset="0"/>
              </a:rPr>
              <a:t>NE40E-X8A/16A</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11" name="矩形 10"/>
          <p:cNvSpPr/>
          <p:nvPr/>
        </p:nvSpPr>
        <p:spPr>
          <a:xfrm>
            <a:off x="3171562" y="2692161"/>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NE20E-S16/16A</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12" name="矩形 11"/>
          <p:cNvSpPr/>
          <p:nvPr/>
        </p:nvSpPr>
        <p:spPr>
          <a:xfrm>
            <a:off x="3171562" y="2434247"/>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NE40E-X3/X8/16</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13" name="矩形 12"/>
          <p:cNvSpPr/>
          <p:nvPr/>
        </p:nvSpPr>
        <p:spPr>
          <a:xfrm>
            <a:off x="3171562" y="4598100"/>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NE08E-S6E</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14" name="矩形 13"/>
          <p:cNvSpPr/>
          <p:nvPr/>
        </p:nvSpPr>
        <p:spPr>
          <a:xfrm>
            <a:off x="3171562" y="2950074"/>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NE20E-S8/S8A</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15" name="矩形 14"/>
          <p:cNvSpPr/>
          <p:nvPr/>
        </p:nvSpPr>
        <p:spPr>
          <a:xfrm>
            <a:off x="3171562" y="4239640"/>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NE08E-S9</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16" name="矩形 15"/>
          <p:cNvSpPr/>
          <p:nvPr/>
        </p:nvSpPr>
        <p:spPr>
          <a:xfrm>
            <a:off x="3171562" y="5159137"/>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NE05E-SQ</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17" name="矩形 16"/>
          <p:cNvSpPr/>
          <p:nvPr/>
        </p:nvSpPr>
        <p:spPr>
          <a:xfrm>
            <a:off x="3171562" y="1448926"/>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defRPr/>
            </a:pPr>
            <a:r>
              <a:rPr lang="en-US" altLang="zh-CN" sz="1200" kern="0" dirty="0">
                <a:solidFill>
                  <a:srgbClr val="FFFFFF"/>
                </a:solidFill>
                <a:latin typeface="Huawei Sans" panose="020C0503030203020204" pitchFamily="34" charset="0"/>
                <a:cs typeface="Huawei Sans" panose="020C0503030203020204" pitchFamily="34" charset="0"/>
              </a:rPr>
              <a:t>NE9000-20/8</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18" name="圆角矩形 17"/>
          <p:cNvSpPr/>
          <p:nvPr/>
        </p:nvSpPr>
        <p:spPr>
          <a:xfrm>
            <a:off x="7312068" y="1412940"/>
            <a:ext cx="2015213" cy="287888"/>
          </a:xfrm>
          <a:prstGeom prst="roundRect">
            <a:avLst/>
          </a:prstGeom>
          <a:solidFill>
            <a:srgbClr val="C00000"/>
          </a:solidFill>
          <a:ln w="12700" cap="flat" cmpd="sng" algn="ctr">
            <a:solidFill>
              <a:srgbClr val="CCECFF"/>
            </a:solidFill>
            <a:prstDash val="solid"/>
            <a:miter lim="800000"/>
          </a:ln>
          <a:effectLst/>
        </p:spPr>
        <p:txBody>
          <a:bodyPr rtlCol="0" anchor="ctr"/>
          <a:lstStyle/>
          <a:p>
            <a:pPr algn="ctr" defTabSz="914034">
              <a:defRPr/>
            </a:pPr>
            <a:r>
              <a:rPr lang="en-US" altLang="zh-CN"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New NE9000-20/8</a:t>
            </a:r>
            <a:endParaRPr lang="zh-CN" altLang="en-US"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9" name="圆角矩形 18"/>
          <p:cNvSpPr/>
          <p:nvPr/>
        </p:nvSpPr>
        <p:spPr>
          <a:xfrm>
            <a:off x="7312067" y="1785978"/>
            <a:ext cx="2015213" cy="287888"/>
          </a:xfrm>
          <a:prstGeom prst="roundRect">
            <a:avLst/>
          </a:prstGeom>
          <a:solidFill>
            <a:srgbClr val="C00000"/>
          </a:solidFill>
          <a:ln w="12700" cap="flat" cmpd="sng" algn="ctr">
            <a:solidFill>
              <a:srgbClr val="CCECFF"/>
            </a:solidFill>
            <a:prstDash val="solid"/>
            <a:miter lim="800000"/>
          </a:ln>
          <a:effectLst/>
        </p:spPr>
        <p:txBody>
          <a:bodyPr rtlCol="0" anchor="ctr"/>
          <a:lstStyle/>
          <a:p>
            <a:pPr algn="ctr" defTabSz="914034">
              <a:defRPr/>
            </a:pPr>
            <a:r>
              <a:rPr lang="en-US" altLang="zh-CN"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NE40E-X8A/16A (2T)</a:t>
            </a:r>
            <a:endParaRPr lang="zh-CN" altLang="en-US"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0" name="圆角矩形 19"/>
          <p:cNvSpPr/>
          <p:nvPr/>
        </p:nvSpPr>
        <p:spPr>
          <a:xfrm>
            <a:off x="7312066" y="2104843"/>
            <a:ext cx="2015213" cy="287888"/>
          </a:xfrm>
          <a:prstGeom prst="roundRect">
            <a:avLst/>
          </a:prstGeom>
          <a:solidFill>
            <a:srgbClr val="C00000"/>
          </a:solidFill>
          <a:ln w="12700" cap="flat" cmpd="sng" algn="ctr">
            <a:solidFill>
              <a:srgbClr val="CCECFF"/>
            </a:solidFill>
            <a:prstDash val="solid"/>
            <a:miter lim="800000"/>
          </a:ln>
          <a:effectLst/>
        </p:spPr>
        <p:txBody>
          <a:bodyPr rtlCol="0" anchor="ctr"/>
          <a:lstStyle/>
          <a:p>
            <a:pPr algn="ctr" defTabSz="914034">
              <a:defRPr/>
            </a:pPr>
            <a:r>
              <a:rPr lang="en-US" altLang="zh-CN"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NE8000-X4/8</a:t>
            </a:r>
            <a:endParaRPr lang="zh-CN" altLang="en-US"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1" name="圆角矩形 20"/>
          <p:cNvSpPr/>
          <p:nvPr/>
        </p:nvSpPr>
        <p:spPr>
          <a:xfrm>
            <a:off x="7289847" y="2968067"/>
            <a:ext cx="2015213" cy="287888"/>
          </a:xfrm>
          <a:prstGeom prst="roundRect">
            <a:avLst/>
          </a:prstGeom>
          <a:solidFill>
            <a:srgbClr val="C00000"/>
          </a:solidFill>
          <a:ln w="12700" cap="flat" cmpd="sng" algn="ctr">
            <a:solidFill>
              <a:srgbClr val="CCECFF"/>
            </a:solidFill>
            <a:prstDash val="solid"/>
            <a:miter lim="800000"/>
          </a:ln>
          <a:effectLst/>
        </p:spPr>
        <p:txBody>
          <a:bodyPr rtlCol="0" anchor="ctr"/>
          <a:lstStyle/>
          <a:p>
            <a:pPr algn="ctr" defTabSz="914034">
              <a:defRPr/>
            </a:pPr>
            <a:r>
              <a:rPr lang="en-US" altLang="zh-CN"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NE8000-M14</a:t>
            </a:r>
            <a:endParaRPr lang="zh-CN" altLang="en-US"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2" name="圆角矩形 21"/>
          <p:cNvSpPr/>
          <p:nvPr/>
        </p:nvSpPr>
        <p:spPr>
          <a:xfrm>
            <a:off x="7292710" y="3680407"/>
            <a:ext cx="2015213" cy="287888"/>
          </a:xfrm>
          <a:prstGeom prst="roundRect">
            <a:avLst/>
          </a:prstGeom>
          <a:solidFill>
            <a:srgbClr val="C00000"/>
          </a:solidFill>
          <a:ln w="12700" cap="flat" cmpd="sng" algn="ctr">
            <a:solidFill>
              <a:srgbClr val="CCECFF"/>
            </a:solidFill>
            <a:prstDash val="solid"/>
            <a:miter lim="800000"/>
          </a:ln>
          <a:effectLst/>
        </p:spPr>
        <p:txBody>
          <a:bodyPr rtlCol="0" anchor="ctr"/>
          <a:lstStyle/>
          <a:p>
            <a:pPr algn="ctr" defTabSz="914034">
              <a:defRPr/>
            </a:pPr>
            <a:r>
              <a:rPr lang="en-US" altLang="zh-CN"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NE8000-M8</a:t>
            </a:r>
            <a:endParaRPr lang="zh-CN" altLang="en-US"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3" name="圆角矩形 22"/>
          <p:cNvSpPr/>
          <p:nvPr/>
        </p:nvSpPr>
        <p:spPr>
          <a:xfrm>
            <a:off x="7289847" y="5076676"/>
            <a:ext cx="2015213" cy="287888"/>
          </a:xfrm>
          <a:prstGeom prst="roundRect">
            <a:avLst/>
          </a:prstGeom>
          <a:solidFill>
            <a:srgbClr val="C00000"/>
          </a:solidFill>
          <a:ln w="12700" cap="flat" cmpd="sng" algn="ctr">
            <a:solidFill>
              <a:srgbClr val="CCECFF"/>
            </a:solidFill>
            <a:prstDash val="solid"/>
            <a:miter lim="800000"/>
          </a:ln>
          <a:effectLst/>
        </p:spPr>
        <p:txBody>
          <a:bodyPr rtlCol="0" anchor="ctr"/>
          <a:lstStyle/>
          <a:p>
            <a:pPr algn="ctr" defTabSz="914034">
              <a:defRPr/>
            </a:pPr>
            <a:r>
              <a:rPr lang="en-US" altLang="zh-CN"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NE8000-F1A</a:t>
            </a:r>
            <a:endParaRPr lang="zh-CN" altLang="en-US"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4" name="圆角矩形 23"/>
          <p:cNvSpPr/>
          <p:nvPr/>
        </p:nvSpPr>
        <p:spPr>
          <a:xfrm>
            <a:off x="7312066" y="5694771"/>
            <a:ext cx="2015213" cy="287888"/>
          </a:xfrm>
          <a:prstGeom prst="roundRect">
            <a:avLst/>
          </a:prstGeom>
          <a:solidFill>
            <a:srgbClr val="C00000"/>
          </a:solidFill>
          <a:ln w="12700" cap="flat" cmpd="sng" algn="ctr">
            <a:solidFill>
              <a:srgbClr val="CCECFF"/>
            </a:solidFill>
            <a:prstDash val="solid"/>
            <a:miter lim="800000"/>
          </a:ln>
          <a:effectLst/>
        </p:spPr>
        <p:txBody>
          <a:bodyPr rtlCol="0" anchor="ctr"/>
          <a:lstStyle/>
          <a:p>
            <a:pPr algn="ctr" defTabSz="914034">
              <a:defRPr/>
            </a:pPr>
            <a:r>
              <a:rPr lang="en-US" altLang="zh-CN"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NE8000-M1A</a:t>
            </a:r>
            <a:endParaRPr lang="zh-CN" altLang="en-US"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5" name="矩形 24"/>
          <p:cNvSpPr/>
          <p:nvPr/>
        </p:nvSpPr>
        <p:spPr>
          <a:xfrm>
            <a:off x="3171562" y="3207987"/>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defRPr/>
            </a:pPr>
            <a:r>
              <a:rPr lang="en-US" altLang="zh-CN" sz="1200" dirty="0">
                <a:solidFill>
                  <a:schemeClr val="bg1"/>
                </a:solidFill>
              </a:rPr>
              <a:t>NE40E-M2K/M2K-B </a:t>
            </a:r>
            <a:endParaRPr lang="zh-CN" altLang="en-US" sz="1200" kern="0" dirty="0">
              <a:solidFill>
                <a:schemeClr val="bg1"/>
              </a:solidFill>
              <a:latin typeface="Huawei Sans" panose="020C0503030203020204" pitchFamily="34" charset="0"/>
              <a:cs typeface="Huawei Sans" panose="020C0503030203020204" pitchFamily="34" charset="0"/>
            </a:endParaRPr>
          </a:p>
        </p:txBody>
      </p:sp>
      <p:cxnSp>
        <p:nvCxnSpPr>
          <p:cNvPr id="27" name="直接箭头连接符 26"/>
          <p:cNvCxnSpPr>
            <a:stCxn id="17" idx="3"/>
            <a:endCxn id="18" idx="1"/>
          </p:cNvCxnSpPr>
          <p:nvPr/>
        </p:nvCxnSpPr>
        <p:spPr>
          <a:xfrm>
            <a:off x="5150790" y="1556884"/>
            <a:ext cx="2161279" cy="0"/>
          </a:xfrm>
          <a:prstGeom prst="straightConnector1">
            <a:avLst/>
          </a:prstGeom>
          <a:noFill/>
          <a:ln w="15875" cap="flat" cmpd="sng" algn="ctr">
            <a:solidFill>
              <a:srgbClr val="C7000A"/>
            </a:solidFill>
            <a:prstDash val="solid"/>
            <a:miter lim="800000"/>
            <a:tailEnd type="triangle"/>
          </a:ln>
          <a:effectLst/>
        </p:spPr>
      </p:cxnSp>
      <p:cxnSp>
        <p:nvCxnSpPr>
          <p:cNvPr id="28" name="直接箭头连接符 27"/>
          <p:cNvCxnSpPr>
            <a:stCxn id="10" idx="3"/>
            <a:endCxn id="19" idx="1"/>
          </p:cNvCxnSpPr>
          <p:nvPr/>
        </p:nvCxnSpPr>
        <p:spPr>
          <a:xfrm flipV="1">
            <a:off x="5150789" y="1929922"/>
            <a:ext cx="2161278" cy="18281"/>
          </a:xfrm>
          <a:prstGeom prst="straightConnector1">
            <a:avLst/>
          </a:prstGeom>
          <a:noFill/>
          <a:ln w="15875" cap="flat" cmpd="sng" algn="ctr">
            <a:solidFill>
              <a:srgbClr val="C7000A"/>
            </a:solidFill>
            <a:prstDash val="solid"/>
            <a:miter lim="800000"/>
            <a:tailEnd type="triangle"/>
          </a:ln>
          <a:effectLst/>
        </p:spPr>
      </p:cxnSp>
      <p:cxnSp>
        <p:nvCxnSpPr>
          <p:cNvPr id="29" name="直接箭头连接符 28"/>
          <p:cNvCxnSpPr>
            <a:stCxn id="10" idx="3"/>
            <a:endCxn id="20" idx="1"/>
          </p:cNvCxnSpPr>
          <p:nvPr/>
        </p:nvCxnSpPr>
        <p:spPr>
          <a:xfrm>
            <a:off x="5150790" y="1948202"/>
            <a:ext cx="2161277" cy="300585"/>
          </a:xfrm>
          <a:prstGeom prst="straightConnector1">
            <a:avLst/>
          </a:prstGeom>
          <a:noFill/>
          <a:ln w="6350" cap="flat" cmpd="sng" algn="ctr">
            <a:solidFill>
              <a:srgbClr val="C7000A"/>
            </a:solidFill>
            <a:prstDash val="dash"/>
            <a:miter lim="800000"/>
            <a:tailEnd type="triangle"/>
          </a:ln>
          <a:effectLst/>
        </p:spPr>
      </p:cxnSp>
      <p:cxnSp>
        <p:nvCxnSpPr>
          <p:cNvPr id="30" name="直接箭头连接符 29"/>
          <p:cNvCxnSpPr>
            <a:stCxn id="25" idx="3"/>
            <a:endCxn id="22" idx="1"/>
          </p:cNvCxnSpPr>
          <p:nvPr/>
        </p:nvCxnSpPr>
        <p:spPr>
          <a:xfrm>
            <a:off x="5150789" y="3315945"/>
            <a:ext cx="2141921" cy="508406"/>
          </a:xfrm>
          <a:prstGeom prst="straightConnector1">
            <a:avLst/>
          </a:prstGeom>
          <a:noFill/>
          <a:ln w="15875" cap="flat" cmpd="sng" algn="ctr">
            <a:solidFill>
              <a:srgbClr val="C7000A"/>
            </a:solidFill>
            <a:prstDash val="solid"/>
            <a:miter lim="800000"/>
            <a:tailEnd type="triangle"/>
          </a:ln>
          <a:effectLst/>
        </p:spPr>
      </p:cxnSp>
      <p:sp>
        <p:nvSpPr>
          <p:cNvPr id="31" name="矩形 30"/>
          <p:cNvSpPr/>
          <p:nvPr/>
        </p:nvSpPr>
        <p:spPr>
          <a:xfrm>
            <a:off x="3171562" y="3465900"/>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NE20E-S2E</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32" name="矩形 31"/>
          <p:cNvSpPr/>
          <p:nvPr/>
        </p:nvSpPr>
        <p:spPr>
          <a:xfrm>
            <a:off x="3171562" y="3723814"/>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NE20E-S2F</a:t>
            </a:r>
            <a:endParaRPr lang="zh-CN" altLang="en-US" sz="1200" kern="0" dirty="0">
              <a:solidFill>
                <a:srgbClr val="FFFFFF"/>
              </a:solidFill>
              <a:latin typeface="Huawei Sans" panose="020C0503030203020204" pitchFamily="34" charset="0"/>
              <a:cs typeface="Huawei Sans" panose="020C0503030203020204" pitchFamily="34" charset="0"/>
            </a:endParaRPr>
          </a:p>
        </p:txBody>
      </p:sp>
      <p:cxnSp>
        <p:nvCxnSpPr>
          <p:cNvPr id="33" name="直接箭头连接符 32"/>
          <p:cNvCxnSpPr>
            <a:stCxn id="31" idx="3"/>
            <a:endCxn id="23" idx="1"/>
          </p:cNvCxnSpPr>
          <p:nvPr/>
        </p:nvCxnSpPr>
        <p:spPr>
          <a:xfrm>
            <a:off x="5150789" y="3573858"/>
            <a:ext cx="2139058" cy="1646762"/>
          </a:xfrm>
          <a:prstGeom prst="straightConnector1">
            <a:avLst/>
          </a:prstGeom>
          <a:noFill/>
          <a:ln w="6350" cap="flat" cmpd="sng" algn="ctr">
            <a:solidFill>
              <a:srgbClr val="C7000A"/>
            </a:solidFill>
            <a:prstDash val="dash"/>
            <a:miter lim="800000"/>
            <a:tailEnd type="triangle"/>
          </a:ln>
          <a:effectLst/>
        </p:spPr>
      </p:cxnSp>
      <p:cxnSp>
        <p:nvCxnSpPr>
          <p:cNvPr id="34" name="直接箭头连接符 33"/>
          <p:cNvCxnSpPr>
            <a:stCxn id="32" idx="3"/>
            <a:endCxn id="22" idx="1"/>
          </p:cNvCxnSpPr>
          <p:nvPr/>
        </p:nvCxnSpPr>
        <p:spPr>
          <a:xfrm flipV="1">
            <a:off x="5150789" y="3824351"/>
            <a:ext cx="2141921" cy="7421"/>
          </a:xfrm>
          <a:prstGeom prst="straightConnector1">
            <a:avLst/>
          </a:prstGeom>
          <a:noFill/>
          <a:ln w="6350" cap="flat" cmpd="sng" algn="ctr">
            <a:solidFill>
              <a:srgbClr val="C7000A"/>
            </a:solidFill>
            <a:prstDash val="solid"/>
            <a:miter lim="800000"/>
            <a:tailEnd type="triangle"/>
          </a:ln>
          <a:effectLst/>
        </p:spPr>
      </p:cxnSp>
      <p:cxnSp>
        <p:nvCxnSpPr>
          <p:cNvPr id="35" name="直接箭头连接符 34"/>
          <p:cNvCxnSpPr>
            <a:stCxn id="11" idx="3"/>
            <a:endCxn id="21" idx="1"/>
          </p:cNvCxnSpPr>
          <p:nvPr/>
        </p:nvCxnSpPr>
        <p:spPr>
          <a:xfrm>
            <a:off x="5150789" y="2800119"/>
            <a:ext cx="2139058" cy="311892"/>
          </a:xfrm>
          <a:prstGeom prst="straightConnector1">
            <a:avLst/>
          </a:prstGeom>
          <a:noFill/>
          <a:ln w="15875" cap="flat" cmpd="sng" algn="ctr">
            <a:solidFill>
              <a:srgbClr val="C7000A"/>
            </a:solidFill>
            <a:prstDash val="solid"/>
            <a:miter lim="800000"/>
            <a:tailEnd type="triangle"/>
          </a:ln>
          <a:effectLst/>
        </p:spPr>
      </p:cxnSp>
      <p:cxnSp>
        <p:nvCxnSpPr>
          <p:cNvPr id="37" name="直接箭头连接符 36"/>
          <p:cNvCxnSpPr>
            <a:stCxn id="14" idx="3"/>
            <a:endCxn id="22" idx="1"/>
          </p:cNvCxnSpPr>
          <p:nvPr/>
        </p:nvCxnSpPr>
        <p:spPr>
          <a:xfrm>
            <a:off x="5150789" y="3058032"/>
            <a:ext cx="2141921" cy="766319"/>
          </a:xfrm>
          <a:prstGeom prst="straightConnector1">
            <a:avLst/>
          </a:prstGeom>
          <a:noFill/>
          <a:ln w="15875" cap="flat" cmpd="sng" algn="ctr">
            <a:solidFill>
              <a:srgbClr val="C7000A"/>
            </a:solidFill>
            <a:prstDash val="solid"/>
            <a:miter lim="800000"/>
            <a:tailEnd type="triangle"/>
          </a:ln>
          <a:effectLst/>
        </p:spPr>
      </p:cxnSp>
      <p:cxnSp>
        <p:nvCxnSpPr>
          <p:cNvPr id="38" name="直接箭头连接符 37"/>
          <p:cNvCxnSpPr>
            <a:stCxn id="12" idx="3"/>
            <a:endCxn id="21" idx="1"/>
          </p:cNvCxnSpPr>
          <p:nvPr/>
        </p:nvCxnSpPr>
        <p:spPr>
          <a:xfrm>
            <a:off x="5150789" y="2542205"/>
            <a:ext cx="2139058" cy="569806"/>
          </a:xfrm>
          <a:prstGeom prst="straightConnector1">
            <a:avLst/>
          </a:prstGeom>
          <a:noFill/>
          <a:ln w="15875" cap="flat" cmpd="sng" algn="ctr">
            <a:solidFill>
              <a:srgbClr val="C7000A"/>
            </a:solidFill>
            <a:prstDash val="solid"/>
            <a:miter lim="800000"/>
            <a:tailEnd type="triangle"/>
          </a:ln>
          <a:effectLst/>
        </p:spPr>
      </p:cxnSp>
      <p:sp>
        <p:nvSpPr>
          <p:cNvPr id="39" name="矩形 38"/>
          <p:cNvSpPr/>
          <p:nvPr/>
        </p:nvSpPr>
        <p:spPr>
          <a:xfrm>
            <a:off x="3171562" y="5878409"/>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NE05E-SL</a:t>
            </a:r>
            <a:endParaRPr lang="zh-CN" altLang="en-US" sz="1200" kern="0" dirty="0">
              <a:solidFill>
                <a:srgbClr val="FFFFFF"/>
              </a:solidFill>
              <a:latin typeface="Huawei Sans" panose="020C0503030203020204" pitchFamily="34" charset="0"/>
              <a:cs typeface="Huawei Sans" panose="020C0503030203020204" pitchFamily="34" charset="0"/>
            </a:endParaRPr>
          </a:p>
        </p:txBody>
      </p:sp>
      <p:cxnSp>
        <p:nvCxnSpPr>
          <p:cNvPr id="40" name="直接箭头连接符 39"/>
          <p:cNvCxnSpPr>
            <a:stCxn id="25" idx="3"/>
            <a:endCxn id="23" idx="1"/>
          </p:cNvCxnSpPr>
          <p:nvPr/>
        </p:nvCxnSpPr>
        <p:spPr>
          <a:xfrm>
            <a:off x="5150789" y="3315945"/>
            <a:ext cx="2139058" cy="1904675"/>
          </a:xfrm>
          <a:prstGeom prst="straightConnector1">
            <a:avLst/>
          </a:prstGeom>
          <a:noFill/>
          <a:ln w="6350" cap="flat" cmpd="sng" algn="ctr">
            <a:solidFill>
              <a:srgbClr val="C7000A"/>
            </a:solidFill>
            <a:prstDash val="dash"/>
            <a:miter lim="800000"/>
            <a:tailEnd type="triangle"/>
          </a:ln>
          <a:effectLst/>
        </p:spPr>
      </p:cxnSp>
      <p:cxnSp>
        <p:nvCxnSpPr>
          <p:cNvPr id="41" name="直接箭头连接符 40"/>
          <p:cNvCxnSpPr>
            <a:stCxn id="13" idx="3"/>
            <a:endCxn id="87" idx="1"/>
          </p:cNvCxnSpPr>
          <p:nvPr/>
        </p:nvCxnSpPr>
        <p:spPr>
          <a:xfrm>
            <a:off x="5150789" y="4706058"/>
            <a:ext cx="2161290" cy="12835"/>
          </a:xfrm>
          <a:prstGeom prst="straightConnector1">
            <a:avLst/>
          </a:prstGeom>
          <a:noFill/>
          <a:ln w="15875" cap="flat" cmpd="sng" algn="ctr">
            <a:solidFill>
              <a:srgbClr val="C7000A"/>
            </a:solidFill>
            <a:prstDash val="solid"/>
            <a:miter lim="800000"/>
            <a:tailEnd type="triangle"/>
          </a:ln>
          <a:effectLst/>
        </p:spPr>
      </p:cxnSp>
      <p:sp>
        <p:nvSpPr>
          <p:cNvPr id="42" name="矩形 41"/>
          <p:cNvSpPr/>
          <p:nvPr/>
        </p:nvSpPr>
        <p:spPr>
          <a:xfrm>
            <a:off x="3171562" y="6118165"/>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NE05E-SM</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43" name="矩形 42"/>
          <p:cNvSpPr/>
          <p:nvPr/>
        </p:nvSpPr>
        <p:spPr>
          <a:xfrm>
            <a:off x="3171562" y="5638652"/>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NE05E-SJ/SK</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47" name="矩形 46"/>
          <p:cNvSpPr/>
          <p:nvPr/>
        </p:nvSpPr>
        <p:spPr>
          <a:xfrm>
            <a:off x="3171562" y="5398894"/>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NE05E-SR</a:t>
            </a:r>
            <a:endParaRPr lang="zh-CN" altLang="en-US" sz="1200" kern="0" dirty="0">
              <a:solidFill>
                <a:srgbClr val="FFFFFF"/>
              </a:solidFill>
              <a:latin typeface="Huawei Sans" panose="020C0503030203020204" pitchFamily="34" charset="0"/>
              <a:cs typeface="Huawei Sans" panose="020C0503030203020204" pitchFamily="34" charset="0"/>
            </a:endParaRPr>
          </a:p>
        </p:txBody>
      </p:sp>
      <p:sp>
        <p:nvSpPr>
          <p:cNvPr id="53" name="矩形 52"/>
          <p:cNvSpPr/>
          <p:nvPr/>
        </p:nvSpPr>
        <p:spPr>
          <a:xfrm>
            <a:off x="3171562" y="4884151"/>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NE40E-F1A</a:t>
            </a:r>
            <a:endParaRPr lang="zh-CN" altLang="en-US" sz="1200" kern="0" dirty="0">
              <a:solidFill>
                <a:srgbClr val="FFFFFF"/>
              </a:solidFill>
              <a:latin typeface="Huawei Sans" panose="020C0503030203020204" pitchFamily="34" charset="0"/>
              <a:cs typeface="Huawei Sans" panose="020C0503030203020204" pitchFamily="34" charset="0"/>
            </a:endParaRPr>
          </a:p>
        </p:txBody>
      </p:sp>
      <p:cxnSp>
        <p:nvCxnSpPr>
          <p:cNvPr id="54" name="直接箭头连接符 53"/>
          <p:cNvCxnSpPr>
            <a:stCxn id="53" idx="3"/>
            <a:endCxn id="23" idx="1"/>
          </p:cNvCxnSpPr>
          <p:nvPr/>
        </p:nvCxnSpPr>
        <p:spPr>
          <a:xfrm>
            <a:off x="5150790" y="4992109"/>
            <a:ext cx="2139057" cy="228511"/>
          </a:xfrm>
          <a:prstGeom prst="straightConnector1">
            <a:avLst/>
          </a:prstGeom>
          <a:noFill/>
          <a:ln w="15875" cap="flat" cmpd="sng" algn="ctr">
            <a:solidFill>
              <a:srgbClr val="C7000A"/>
            </a:solidFill>
            <a:prstDash val="solid"/>
            <a:miter lim="800000"/>
            <a:tailEnd type="triangle"/>
          </a:ln>
          <a:effectLst/>
        </p:spPr>
      </p:cxnSp>
      <p:cxnSp>
        <p:nvCxnSpPr>
          <p:cNvPr id="55" name="直接箭头连接符 54"/>
          <p:cNvCxnSpPr>
            <a:stCxn id="16" idx="3"/>
            <a:endCxn id="24" idx="1"/>
          </p:cNvCxnSpPr>
          <p:nvPr/>
        </p:nvCxnSpPr>
        <p:spPr>
          <a:xfrm>
            <a:off x="5150790" y="5267095"/>
            <a:ext cx="2161277" cy="571620"/>
          </a:xfrm>
          <a:prstGeom prst="straightConnector1">
            <a:avLst/>
          </a:prstGeom>
          <a:noFill/>
          <a:ln w="15875" cap="flat" cmpd="sng" algn="ctr">
            <a:solidFill>
              <a:srgbClr val="C7000A"/>
            </a:solidFill>
            <a:prstDash val="solid"/>
            <a:miter lim="800000"/>
            <a:tailEnd type="triangle"/>
          </a:ln>
          <a:effectLst/>
        </p:spPr>
      </p:cxnSp>
      <p:sp>
        <p:nvSpPr>
          <p:cNvPr id="3" name="文本框 2"/>
          <p:cNvSpPr txBox="1"/>
          <p:nvPr/>
        </p:nvSpPr>
        <p:spPr>
          <a:xfrm>
            <a:off x="3791333" y="1158462"/>
            <a:ext cx="1176925" cy="338426"/>
          </a:xfrm>
          <a:prstGeom prst="rect">
            <a:avLst/>
          </a:prstGeom>
          <a:noFill/>
        </p:spPr>
        <p:txBody>
          <a:bodyPr wrap="none" rtlCol="0">
            <a:spAutoFit/>
          </a:bodyPr>
          <a:lstStyle/>
          <a:p>
            <a:r>
              <a:rPr lang="en-US" altLang="zh-CN" sz="1599"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Old Model</a:t>
            </a:r>
            <a:endParaRPr lang="zh-CN" altLang="en-US" sz="1599"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endParaRPr>
          </a:p>
        </p:txBody>
      </p:sp>
      <p:sp>
        <p:nvSpPr>
          <p:cNvPr id="59" name="文本框 58"/>
          <p:cNvSpPr txBox="1"/>
          <p:nvPr/>
        </p:nvSpPr>
        <p:spPr>
          <a:xfrm>
            <a:off x="7754091" y="1158462"/>
            <a:ext cx="1265090" cy="338426"/>
          </a:xfrm>
          <a:prstGeom prst="rect">
            <a:avLst/>
          </a:prstGeom>
          <a:noFill/>
        </p:spPr>
        <p:txBody>
          <a:bodyPr wrap="none" rtlCol="0">
            <a:spAutoFit/>
          </a:bodyPr>
          <a:lstStyle/>
          <a:p>
            <a:r>
              <a:rPr lang="en-US" altLang="zh-CN" sz="1599"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New Model</a:t>
            </a:r>
            <a:endParaRPr lang="zh-CN" altLang="en-US" sz="1599"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endParaRPr>
          </a:p>
        </p:txBody>
      </p:sp>
      <p:cxnSp>
        <p:nvCxnSpPr>
          <p:cNvPr id="62" name="直接连接符 61"/>
          <p:cNvCxnSpPr/>
          <p:nvPr/>
        </p:nvCxnSpPr>
        <p:spPr>
          <a:xfrm>
            <a:off x="2409621" y="1748959"/>
            <a:ext cx="6984000" cy="0"/>
          </a:xfrm>
          <a:prstGeom prst="line">
            <a:avLst/>
          </a:prstGeom>
          <a:ln w="222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312079" y="4574949"/>
            <a:ext cx="2015213" cy="287888"/>
          </a:xfrm>
          <a:prstGeom prst="roundRect">
            <a:avLst/>
          </a:prstGeom>
          <a:solidFill>
            <a:srgbClr val="C0000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NE8000-M6</a:t>
            </a:r>
            <a:endParaRPr lang="zh-CN" altLang="en-US" sz="12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endParaRPr>
          </a:p>
        </p:txBody>
      </p:sp>
      <p:cxnSp>
        <p:nvCxnSpPr>
          <p:cNvPr id="61" name="直接箭头连接符 28"/>
          <p:cNvCxnSpPr>
            <a:stCxn id="12" idx="3"/>
            <a:endCxn id="21" idx="1"/>
          </p:cNvCxnSpPr>
          <p:nvPr/>
        </p:nvCxnSpPr>
        <p:spPr>
          <a:xfrm>
            <a:off x="5150789" y="2542205"/>
            <a:ext cx="2139058" cy="569806"/>
          </a:xfrm>
          <a:prstGeom prst="straightConnector1">
            <a:avLst/>
          </a:prstGeom>
          <a:noFill/>
          <a:ln w="6350" cap="flat" cmpd="sng" algn="ctr">
            <a:solidFill>
              <a:srgbClr val="C7000A"/>
            </a:solidFill>
            <a:prstDash val="dash"/>
            <a:miter lim="800000"/>
            <a:tailEnd type="triangle"/>
          </a:ln>
          <a:effectLst/>
        </p:spPr>
      </p:cxnSp>
      <p:cxnSp>
        <p:nvCxnSpPr>
          <p:cNvPr id="65" name="直接箭头连接符 64"/>
          <p:cNvCxnSpPr>
            <a:stCxn id="42" idx="3"/>
            <a:endCxn id="24" idx="1"/>
          </p:cNvCxnSpPr>
          <p:nvPr/>
        </p:nvCxnSpPr>
        <p:spPr>
          <a:xfrm flipV="1">
            <a:off x="5150790" y="5838715"/>
            <a:ext cx="2161277" cy="387409"/>
          </a:xfrm>
          <a:prstGeom prst="straightConnector1">
            <a:avLst/>
          </a:prstGeom>
          <a:noFill/>
          <a:ln w="6350" cap="flat" cmpd="sng" algn="ctr">
            <a:solidFill>
              <a:srgbClr val="C7000A"/>
            </a:solidFill>
            <a:prstDash val="dash"/>
            <a:miter lim="800000"/>
            <a:tailEnd type="triangle"/>
          </a:ln>
          <a:effectLst/>
        </p:spPr>
      </p:cxnSp>
      <p:cxnSp>
        <p:nvCxnSpPr>
          <p:cNvPr id="68" name="直接箭头连接符 67"/>
          <p:cNvCxnSpPr>
            <a:stCxn id="39" idx="3"/>
            <a:endCxn id="24" idx="1"/>
          </p:cNvCxnSpPr>
          <p:nvPr/>
        </p:nvCxnSpPr>
        <p:spPr>
          <a:xfrm flipV="1">
            <a:off x="5150790" y="5838715"/>
            <a:ext cx="2161277" cy="147652"/>
          </a:xfrm>
          <a:prstGeom prst="straightConnector1">
            <a:avLst/>
          </a:prstGeom>
          <a:noFill/>
          <a:ln w="6350" cap="flat" cmpd="sng" algn="ctr">
            <a:solidFill>
              <a:srgbClr val="C7000A"/>
            </a:solidFill>
            <a:prstDash val="dash"/>
            <a:miter lim="800000"/>
            <a:tailEnd type="triangle"/>
          </a:ln>
          <a:effectLst/>
        </p:spPr>
      </p:cxnSp>
      <p:cxnSp>
        <p:nvCxnSpPr>
          <p:cNvPr id="72" name="直接箭头连接符 71"/>
          <p:cNvCxnSpPr>
            <a:stCxn id="43" idx="3"/>
            <a:endCxn id="24" idx="1"/>
          </p:cNvCxnSpPr>
          <p:nvPr/>
        </p:nvCxnSpPr>
        <p:spPr>
          <a:xfrm>
            <a:off x="5150790" y="5746610"/>
            <a:ext cx="2161277" cy="92105"/>
          </a:xfrm>
          <a:prstGeom prst="straightConnector1">
            <a:avLst/>
          </a:prstGeom>
          <a:noFill/>
          <a:ln w="6350" cap="flat" cmpd="sng" algn="ctr">
            <a:solidFill>
              <a:srgbClr val="C7000A"/>
            </a:solidFill>
            <a:prstDash val="dash"/>
            <a:miter lim="800000"/>
            <a:tailEnd type="triangle"/>
          </a:ln>
          <a:effectLst/>
        </p:spPr>
      </p:cxnSp>
      <p:cxnSp>
        <p:nvCxnSpPr>
          <p:cNvPr id="75" name="直接箭头连接符 74"/>
          <p:cNvCxnSpPr>
            <a:stCxn id="47" idx="3"/>
            <a:endCxn id="24" idx="1"/>
          </p:cNvCxnSpPr>
          <p:nvPr/>
        </p:nvCxnSpPr>
        <p:spPr>
          <a:xfrm>
            <a:off x="5150790" y="5506853"/>
            <a:ext cx="2161277" cy="331862"/>
          </a:xfrm>
          <a:prstGeom prst="straightConnector1">
            <a:avLst/>
          </a:prstGeom>
          <a:noFill/>
          <a:ln w="6350" cap="flat" cmpd="sng" algn="ctr">
            <a:solidFill>
              <a:srgbClr val="C7000A"/>
            </a:solidFill>
            <a:prstDash val="dash"/>
            <a:miter lim="800000"/>
            <a:tailEnd type="triangle"/>
          </a:ln>
          <a:effectLst/>
        </p:spPr>
      </p:cxnSp>
      <p:cxnSp>
        <p:nvCxnSpPr>
          <p:cNvPr id="80" name="直接连接符 79"/>
          <p:cNvCxnSpPr/>
          <p:nvPr/>
        </p:nvCxnSpPr>
        <p:spPr>
          <a:xfrm>
            <a:off x="2409621" y="2383239"/>
            <a:ext cx="6984000" cy="0"/>
          </a:xfrm>
          <a:prstGeom prst="line">
            <a:avLst/>
          </a:prstGeom>
          <a:ln w="222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2457056" y="4508670"/>
            <a:ext cx="6984000" cy="0"/>
          </a:xfrm>
          <a:prstGeom prst="line">
            <a:avLst/>
          </a:prstGeom>
          <a:ln w="222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3171562" y="3981727"/>
            <a:ext cx="1979227" cy="215916"/>
          </a:xfrm>
          <a:prstGeom prst="rect">
            <a:avLst/>
          </a:prstGeom>
          <a:solidFill>
            <a:srgbClr val="00B0F0"/>
          </a:solidFill>
          <a:ln w="12700" cap="flat" cmpd="sng" algn="ctr">
            <a:solidFill>
              <a:srgbClr val="CCECFF"/>
            </a:solidFill>
            <a:prstDash val="solid"/>
            <a:miter lim="800000"/>
          </a:ln>
          <a:effectLst/>
        </p:spPr>
        <p:txBody>
          <a:bodyPr rtlCol="0" anchor="ctr"/>
          <a:lstStyle/>
          <a:p>
            <a:pPr algn="ctr" defTabSz="914034"/>
            <a:r>
              <a:rPr lang="en-US" altLang="zh-CN" sz="1200" kern="0" dirty="0">
                <a:solidFill>
                  <a:srgbClr val="FFFFFF"/>
                </a:solidFill>
                <a:latin typeface="Huawei Sans" panose="020C0503030203020204" pitchFamily="34" charset="0"/>
                <a:cs typeface="Huawei Sans" panose="020C0503030203020204" pitchFamily="34" charset="0"/>
              </a:rPr>
              <a:t>NE20E-S4</a:t>
            </a:r>
            <a:endParaRPr lang="zh-CN" altLang="en-US" sz="1200" kern="0" dirty="0">
              <a:solidFill>
                <a:srgbClr val="FFFFFF"/>
              </a:solidFill>
              <a:latin typeface="Huawei Sans" panose="020C0503030203020204" pitchFamily="34" charset="0"/>
              <a:cs typeface="Huawei Sans" panose="020C0503030203020204" pitchFamily="34" charset="0"/>
            </a:endParaRPr>
          </a:p>
        </p:txBody>
      </p:sp>
      <p:cxnSp>
        <p:nvCxnSpPr>
          <p:cNvPr id="74" name="直接箭头连接符 73"/>
          <p:cNvCxnSpPr>
            <a:stCxn id="71" idx="3"/>
            <a:endCxn id="87" idx="1"/>
          </p:cNvCxnSpPr>
          <p:nvPr/>
        </p:nvCxnSpPr>
        <p:spPr>
          <a:xfrm>
            <a:off x="5150789" y="4089685"/>
            <a:ext cx="2161290" cy="629208"/>
          </a:xfrm>
          <a:prstGeom prst="straightConnector1">
            <a:avLst/>
          </a:prstGeom>
          <a:noFill/>
          <a:ln w="6350" cap="flat" cmpd="sng" algn="ctr">
            <a:solidFill>
              <a:srgbClr val="C7000A"/>
            </a:solidFill>
            <a:prstDash val="dash"/>
            <a:miter lim="800000"/>
            <a:tailEnd type="triangle"/>
          </a:ln>
          <a:effectLst/>
        </p:spPr>
      </p:cxnSp>
      <p:sp>
        <p:nvSpPr>
          <p:cNvPr id="9" name="圆角矩形 8"/>
          <p:cNvSpPr/>
          <p:nvPr/>
        </p:nvSpPr>
        <p:spPr>
          <a:xfrm>
            <a:off x="907949" y="4574949"/>
            <a:ext cx="1512000" cy="1759131"/>
          </a:xfrm>
          <a:prstGeom prst="roundRect">
            <a:avLst>
              <a:gd name="adj" fmla="val 0"/>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solidFill>
                  <a:srgbClr val="1D1D1A"/>
                </a:solidFill>
                <a:latin typeface="Huawei Sans" panose="020C0503030203020204" pitchFamily="34" charset="0"/>
                <a:cs typeface="Huawei Sans" panose="020C0503030203020204" pitchFamily="34" charset="0"/>
              </a:rPr>
              <a:t>Access Router</a:t>
            </a:r>
          </a:p>
        </p:txBody>
      </p:sp>
      <p:sp>
        <p:nvSpPr>
          <p:cNvPr id="82" name="圆角矩形 81"/>
          <p:cNvSpPr/>
          <p:nvPr/>
        </p:nvSpPr>
        <p:spPr>
          <a:xfrm>
            <a:off x="907949" y="2410260"/>
            <a:ext cx="1512000" cy="2045296"/>
          </a:xfrm>
          <a:prstGeom prst="roundRect">
            <a:avLst>
              <a:gd name="adj" fmla="val 0"/>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solidFill>
                  <a:srgbClr val="1D1D1A"/>
                </a:solidFill>
                <a:latin typeface="Huawei Sans" panose="020C0503030203020204" pitchFamily="34" charset="0"/>
                <a:cs typeface="Huawei Sans" panose="020C0503030203020204" pitchFamily="34" charset="0"/>
              </a:rPr>
              <a:t>Aggregation Router</a:t>
            </a:r>
          </a:p>
        </p:txBody>
      </p:sp>
      <p:sp>
        <p:nvSpPr>
          <p:cNvPr id="83" name="圆角矩形 82"/>
          <p:cNvSpPr/>
          <p:nvPr/>
        </p:nvSpPr>
        <p:spPr>
          <a:xfrm>
            <a:off x="907949" y="1367552"/>
            <a:ext cx="1512000" cy="972000"/>
          </a:xfrm>
          <a:prstGeom prst="roundRect">
            <a:avLst>
              <a:gd name="adj" fmla="val 0"/>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solidFill>
                  <a:srgbClr val="1D1D1A"/>
                </a:solidFill>
                <a:latin typeface="Huawei Sans" panose="020C0503030203020204" pitchFamily="34" charset="0"/>
                <a:cs typeface="Huawei Sans" panose="020C0503030203020204" pitchFamily="34" charset="0"/>
              </a:rPr>
              <a:t>Core Router</a:t>
            </a:r>
            <a:endParaRPr lang="zh-CN" altLang="en-US" sz="1399" dirty="0">
              <a:solidFill>
                <a:srgbClr val="1D1D1A"/>
              </a:solidFill>
              <a:latin typeface="Huawei Sans" panose="020C0503030203020204" pitchFamily="34" charset="0"/>
              <a:cs typeface="Huawei Sans" panose="020C050303020302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39650820"/>
              </p:ext>
            </p:extLst>
          </p:nvPr>
        </p:nvGraphicFramePr>
        <p:xfrm>
          <a:off x="9432358" y="1257853"/>
          <a:ext cx="1852046" cy="4680222"/>
        </p:xfrm>
        <a:graphic>
          <a:graphicData uri="http://schemas.openxmlformats.org/drawingml/2006/table">
            <a:tbl>
              <a:tblPr firstRow="1" bandRow="1">
                <a:tableStyleId>{68D230F3-CF80-4859-8CE7-A43EE81993B5}</a:tableStyleId>
              </a:tblPr>
              <a:tblGrid>
                <a:gridCol w="926023"/>
                <a:gridCol w="926023"/>
              </a:tblGrid>
              <a:tr h="224430">
                <a:tc>
                  <a:txBody>
                    <a:bodyPr/>
                    <a:lstStyle/>
                    <a:p>
                      <a:r>
                        <a:rPr lang="en-US" altLang="zh-CN" sz="1200" b="0" dirty="0" smtClean="0">
                          <a:solidFill>
                            <a:schemeClr val="tx2"/>
                          </a:solidFill>
                          <a:latin typeface="Huawei Sans" panose="020C0503030203020204" pitchFamily="34" charset="0"/>
                          <a:cs typeface="Huawei Sans" panose="020C0503030203020204" pitchFamily="34" charset="0"/>
                        </a:rPr>
                        <a:t>V1R19C00</a:t>
                      </a:r>
                      <a:endParaRPr lang="zh-CN" altLang="en-US" sz="1200" b="0" dirty="0">
                        <a:solidFill>
                          <a:schemeClr val="tx2"/>
                        </a:solidFill>
                        <a:latin typeface="Huawei Sans" panose="020C0503030203020204" pitchFamily="34" charset="0"/>
                        <a:cs typeface="Huawei Sans" panose="020C0503030203020204" pitchFamily="34" charset="0"/>
                      </a:endParaRPr>
                    </a:p>
                  </a:txBody>
                  <a:tcPr marL="91404" marR="91404" marT="0" marB="0">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r>
                        <a:rPr lang="en-US" altLang="zh-CN" sz="1200" b="0" dirty="0" smtClean="0">
                          <a:solidFill>
                            <a:schemeClr val="bg1"/>
                          </a:solidFill>
                          <a:latin typeface="Huawei Sans" panose="020C0503030203020204" pitchFamily="34" charset="0"/>
                          <a:cs typeface="Huawei Sans" panose="020C0503030203020204" pitchFamily="34" charset="0"/>
                        </a:rPr>
                        <a:t>V1R19C10</a:t>
                      </a:r>
                      <a:endParaRPr lang="zh-CN" altLang="en-US" sz="1200" b="0" dirty="0">
                        <a:solidFill>
                          <a:schemeClr val="bg1"/>
                        </a:solidFill>
                        <a:latin typeface="Huawei Sans" panose="020C0503030203020204" pitchFamily="34" charset="0"/>
                        <a:cs typeface="Huawei Sans" panose="020C0503030203020204" pitchFamily="34" charset="0"/>
                      </a:endParaRPr>
                    </a:p>
                  </a:txBody>
                  <a:tcPr marL="91404" marR="91404" marT="0" marB="0">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387984">
                <a:tc>
                  <a:txBody>
                    <a:bodyPr/>
                    <a:lstStyle/>
                    <a:p>
                      <a:pPr algn="ctr"/>
                      <a:r>
                        <a:rPr lang="zh-CN" altLang="en-US" sz="1200" dirty="0" smtClean="0">
                          <a:latin typeface="Huawei Sans" panose="020C0503030203020204" pitchFamily="34" charset="0"/>
                          <a:cs typeface="Huawei Sans" panose="020C0503030203020204" pitchFamily="34" charset="0"/>
                          <a:sym typeface="Wingdings 2" panose="05020102010507070707" pitchFamily="18" charset="2"/>
                        </a:rPr>
                        <a:t></a:t>
                      </a:r>
                      <a:endParaRPr lang="zh-CN" altLang="en-US" sz="1200" dirty="0">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latin typeface="Huawei Sans" panose="020C0503030203020204" pitchFamily="34" charset="0"/>
                          <a:cs typeface="Huawei Sans" panose="020C0503030203020204" pitchFamily="34" charset="0"/>
                          <a:sym typeface="Wingdings 2" panose="05020102010507070707" pitchFamily="18" charset="2"/>
                        </a:rPr>
                        <a:t></a:t>
                      </a:r>
                      <a:endParaRPr lang="zh-CN" altLang="en-US" sz="1200" dirty="0" smtClean="0">
                        <a:solidFill>
                          <a:srgbClr val="C00000"/>
                        </a:solidFill>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r>
              <a:tr h="383531">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zh-CN" altLang="en-US" sz="1200" dirty="0" smtClean="0">
                          <a:latin typeface="Huawei Sans" panose="020C0503030203020204" pitchFamily="34" charset="0"/>
                          <a:cs typeface="Huawei Sans" panose="020C0503030203020204" pitchFamily="34" charset="0"/>
                          <a:sym typeface="Wingdings 2" panose="05020102010507070707" pitchFamily="18" charset="2"/>
                        </a:rPr>
                        <a:t></a:t>
                      </a:r>
                      <a:endParaRPr lang="zh-CN" altLang="en-US" sz="1200" dirty="0" smtClean="0">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latin typeface="Huawei Sans" panose="020C0503030203020204" pitchFamily="34" charset="0"/>
                          <a:cs typeface="Huawei Sans" panose="020C0503030203020204" pitchFamily="34" charset="0"/>
                          <a:sym typeface="Wingdings 2" panose="05020102010507070707" pitchFamily="18" charset="2"/>
                        </a:rPr>
                        <a:t></a:t>
                      </a:r>
                      <a:endParaRPr lang="zh-CN" altLang="en-US" sz="1200" dirty="0" smtClean="0">
                        <a:solidFill>
                          <a:srgbClr val="C00000"/>
                        </a:solidFill>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5864">
                <a:tc>
                  <a:txBody>
                    <a:bodyPr/>
                    <a:lstStyle/>
                    <a:p>
                      <a:pPr algn="ctr"/>
                      <a:endParaRPr lang="zh-CN" altLang="en-US" sz="1200" dirty="0">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latin typeface="Huawei Sans" panose="020C0503030203020204" pitchFamily="34" charset="0"/>
                          <a:cs typeface="Huawei Sans" panose="020C0503030203020204" pitchFamily="34" charset="0"/>
                          <a:sym typeface="Wingdings 2" panose="05020102010507070707" pitchFamily="18" charset="2"/>
                        </a:rPr>
                        <a:t></a:t>
                      </a:r>
                      <a:endParaRPr lang="zh-CN" altLang="en-US" sz="1200" dirty="0" smtClean="0">
                        <a:solidFill>
                          <a:srgbClr val="C00000"/>
                        </a:solidFill>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r>
              <a:tr h="829973">
                <a:tc>
                  <a:txBody>
                    <a:bodyPr/>
                    <a:lstStyle/>
                    <a:p>
                      <a:pPr algn="ctr"/>
                      <a:endParaRPr lang="zh-CN" altLang="en-US" sz="1200" dirty="0">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latin typeface="Huawei Sans" panose="020C0503030203020204" pitchFamily="34" charset="0"/>
                          <a:cs typeface="Huawei Sans" panose="020C0503030203020204" pitchFamily="34" charset="0"/>
                          <a:sym typeface="Wingdings 2" panose="05020102010507070707" pitchFamily="18" charset="2"/>
                        </a:rPr>
                        <a:t></a:t>
                      </a:r>
                      <a:endParaRPr lang="zh-CN" altLang="en-US" sz="1200" dirty="0" smtClean="0">
                        <a:solidFill>
                          <a:srgbClr val="C00000"/>
                        </a:solidFill>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3800">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latin typeface="Huawei Sans" panose="020C0503030203020204" pitchFamily="34" charset="0"/>
                          <a:cs typeface="Huawei Sans" panose="020C0503030203020204" pitchFamily="34" charset="0"/>
                          <a:sym typeface="Wingdings 2" panose="05020102010507070707" pitchFamily="18" charset="2"/>
                        </a:rPr>
                        <a:t></a:t>
                      </a:r>
                      <a:endParaRPr lang="zh-CN" altLang="en-US" sz="1200" dirty="0" smtClean="0">
                        <a:solidFill>
                          <a:schemeClr val="tx1"/>
                        </a:solidFill>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latin typeface="Huawei Sans" panose="020C0503030203020204" pitchFamily="34" charset="0"/>
                          <a:cs typeface="Huawei Sans" panose="020C0503030203020204" pitchFamily="34" charset="0"/>
                          <a:sym typeface="Wingdings 2" panose="05020102010507070707" pitchFamily="18" charset="2"/>
                        </a:rPr>
                        <a:t></a:t>
                      </a:r>
                      <a:endParaRPr lang="zh-CN" altLang="en-US" sz="1200" dirty="0" smtClean="0">
                        <a:solidFill>
                          <a:srgbClr val="C00000"/>
                        </a:solidFill>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r>
              <a:tr h="438687">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endParaRPr lang="zh-CN" altLang="en-US" sz="1200" dirty="0" smtClean="0">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latin typeface="Huawei Sans" panose="020C0503030203020204" pitchFamily="34" charset="0"/>
                          <a:cs typeface="Huawei Sans" panose="020C0503030203020204" pitchFamily="34" charset="0"/>
                          <a:sym typeface="Wingdings 2" panose="05020102010507070707" pitchFamily="18" charset="2"/>
                        </a:rPr>
                        <a:t></a:t>
                      </a:r>
                      <a:endParaRPr lang="zh-CN" altLang="en-US" sz="1200" dirty="0" smtClean="0">
                        <a:solidFill>
                          <a:srgbClr val="C00000"/>
                        </a:solidFill>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r>
              <a:tr h="90735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endParaRPr lang="zh-CN" altLang="en-US" sz="1200" dirty="0" smtClean="0">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latin typeface="Huawei Sans" panose="020C0503030203020204" pitchFamily="34" charset="0"/>
                          <a:cs typeface="Huawei Sans" panose="020C0503030203020204" pitchFamily="34" charset="0"/>
                          <a:sym typeface="Wingdings 2" panose="05020102010507070707" pitchFamily="18" charset="2"/>
                        </a:rPr>
                        <a:t></a:t>
                      </a:r>
                      <a:endParaRPr lang="zh-CN" altLang="en-US" sz="1200" dirty="0" smtClean="0">
                        <a:solidFill>
                          <a:srgbClr val="C00000"/>
                        </a:solidFill>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78595">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endParaRPr lang="zh-CN" altLang="en-US" sz="1200" dirty="0" smtClean="0">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zh-CN" altLang="en-US" sz="1200" dirty="0" smtClean="0">
                          <a:solidFill>
                            <a:srgbClr val="C00000"/>
                          </a:solidFill>
                          <a:latin typeface="Huawei Sans" panose="020C0503030203020204" pitchFamily="34" charset="0"/>
                          <a:cs typeface="Huawei Sans" panose="020C0503030203020204" pitchFamily="34" charset="0"/>
                          <a:sym typeface="Wingdings 2" panose="05020102010507070707" pitchFamily="18" charset="2"/>
                        </a:rPr>
                        <a:t></a:t>
                      </a:r>
                      <a:endParaRPr lang="zh-CN" altLang="en-US" sz="1200" dirty="0" smtClean="0">
                        <a:solidFill>
                          <a:srgbClr val="C00000"/>
                        </a:solidFill>
                        <a:latin typeface="Huawei Sans" panose="020C0503030203020204" pitchFamily="34" charset="0"/>
                        <a:cs typeface="Huawei Sans" panose="020C0503030203020204" pitchFamily="34" charset="0"/>
                      </a:endParaRPr>
                    </a:p>
                  </a:txBody>
                  <a:tcPr marL="91404" marR="91404" marT="45702" marB="45702" anchor="ctr">
                    <a:lnL w="6350" cap="flat" cmpd="sng" algn="ctr">
                      <a:solidFill>
                        <a:srgbClr val="A6D2FF"/>
                      </a:solidFill>
                      <a:prstDash val="solid"/>
                      <a:round/>
                      <a:headEnd type="none" w="med" len="med"/>
                      <a:tailEnd type="none" w="med" len="med"/>
                    </a:lnL>
                    <a:lnR w="6350" cap="flat" cmpd="sng" algn="ctr">
                      <a:solidFill>
                        <a:srgbClr val="A6D2FF"/>
                      </a:solidFill>
                      <a:prstDash val="solid"/>
                      <a:round/>
                      <a:headEnd type="none" w="med" len="med"/>
                      <a:tailEnd type="none" w="med" len="med"/>
                    </a:lnR>
                    <a:lnT w="6350" cap="flat" cmpd="sng" algn="ctr">
                      <a:solidFill>
                        <a:srgbClr val="A6D2FF"/>
                      </a:solidFill>
                      <a:prstDash val="solid"/>
                      <a:round/>
                      <a:headEnd type="none" w="med" len="med"/>
                      <a:tailEnd type="none" w="med" len="med"/>
                    </a:lnT>
                    <a:lnB w="6350" cap="flat" cmpd="sng" algn="ctr">
                      <a:solidFill>
                        <a:srgbClr val="A6D2FF"/>
                      </a:solidFill>
                      <a:prstDash val="solid"/>
                      <a:round/>
                      <a:headEnd type="none" w="med" len="med"/>
                      <a:tailEnd type="none" w="med" len="med"/>
                    </a:lnB>
                    <a:lnTlToBr w="12700" cmpd="sng">
                      <a:noFill/>
                      <a:prstDash val="solid"/>
                    </a:lnTlToBr>
                    <a:lnBlToTr w="12700" cmpd="sng">
                      <a:noFill/>
                      <a:prstDash val="solid"/>
                    </a:lnBlToTr>
                    <a:solidFill>
                      <a:srgbClr val="F4FBFE"/>
                    </a:solidFill>
                  </a:tcPr>
                </a:tc>
              </a:tr>
            </a:tbl>
          </a:graphicData>
        </a:graphic>
      </p:graphicFrame>
      <p:cxnSp>
        <p:nvCxnSpPr>
          <p:cNvPr id="63" name="直接箭头连接符 62"/>
          <p:cNvCxnSpPr>
            <a:endCxn id="22" idx="1"/>
          </p:cNvCxnSpPr>
          <p:nvPr/>
        </p:nvCxnSpPr>
        <p:spPr>
          <a:xfrm flipV="1">
            <a:off x="5170158" y="3824351"/>
            <a:ext cx="2122552" cy="189338"/>
          </a:xfrm>
          <a:prstGeom prst="straightConnector1">
            <a:avLst/>
          </a:prstGeom>
          <a:noFill/>
          <a:ln w="6350" cap="flat" cmpd="sng" algn="ctr">
            <a:solidFill>
              <a:srgbClr val="C7000A"/>
            </a:solidFill>
            <a:prstDash val="solid"/>
            <a:miter lim="800000"/>
            <a:tailEnd type="triangle"/>
          </a:ln>
          <a:effectLst/>
        </p:spPr>
      </p:cxnSp>
      <p:cxnSp>
        <p:nvCxnSpPr>
          <p:cNvPr id="66" name="直接箭头连接符 65"/>
          <p:cNvCxnSpPr>
            <a:endCxn id="23" idx="1"/>
          </p:cNvCxnSpPr>
          <p:nvPr/>
        </p:nvCxnSpPr>
        <p:spPr>
          <a:xfrm>
            <a:off x="5170158" y="3850532"/>
            <a:ext cx="2119689" cy="1370088"/>
          </a:xfrm>
          <a:prstGeom prst="straightConnector1">
            <a:avLst/>
          </a:prstGeom>
          <a:noFill/>
          <a:ln w="6350" cap="flat" cmpd="sng" algn="ctr">
            <a:solidFill>
              <a:srgbClr val="C7000A"/>
            </a:solidFill>
            <a:prstDash val="dash"/>
            <a:miter lim="800000"/>
            <a:tailEnd type="triangle"/>
          </a:ln>
          <a:effectLst/>
        </p:spPr>
      </p:cxnSp>
    </p:spTree>
    <p:extLst>
      <p:ext uri="{BB962C8B-B14F-4D97-AF65-F5344CB8AC3E}">
        <p14:creationId xmlns:p14="http://schemas.microsoft.com/office/powerpoint/2010/main" val="7203308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4294967295"/>
          </p:nvPr>
        </p:nvSpPr>
        <p:spPr>
          <a:xfrm>
            <a:off x="469900" y="1233488"/>
            <a:ext cx="11274425" cy="4679950"/>
          </a:xfrm>
        </p:spPr>
        <p:txBody>
          <a:bodyPr wrap="square"/>
          <a:lstStyle/>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IP Products Sales Strategy Overview</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Switches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Campus WLAN Products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Data Center Switches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Edge Routing: AR G3 Products</a:t>
            </a:r>
          </a:p>
          <a:p>
            <a:r>
              <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rPr>
              <a:t>Core Routing: NE Products </a:t>
            </a:r>
          </a:p>
          <a:p>
            <a:r>
              <a:rPr lang="en-US" altLang="zh-CN" sz="2400" b="1" dirty="0">
                <a:latin typeface="Huawei Sans" panose="020C0503030203020204" pitchFamily="34" charset="0"/>
                <a:ea typeface="微软雅黑" panose="020B0503020204020204" pitchFamily="34" charset="-122"/>
                <a:cs typeface="Huawei Sans" panose="020C0503030203020204" pitchFamily="34" charset="0"/>
              </a:rPr>
              <a:t>Security Products</a:t>
            </a:r>
          </a:p>
          <a:p>
            <a:endParaRPr lang="en-US" altLang="zh-CN" sz="2400" dirty="0" smtClean="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endParaRPr lang="en-US" altLang="zh-CN" sz="2400" dirty="0">
              <a:solidFill>
                <a:srgbClr val="DDDDDD">
                  <a:lumMod val="75000"/>
                </a:srgbClr>
              </a:solidFill>
              <a:latin typeface="Huawei Sans" panose="020C0503030203020204" pitchFamily="34" charset="0"/>
              <a:ea typeface="微软雅黑" panose="020B0503020204020204" pitchFamily="34" charset="-122"/>
              <a:cs typeface="Huawei Sans" panose="020C0503030203020204" pitchFamily="34" charset="0"/>
            </a:endParaRPr>
          </a:p>
          <a:p>
            <a:pPr marL="0" indent="0">
              <a:buNone/>
            </a:pPr>
            <a:endParaRPr lang="en-US" dirty="0">
              <a:solidFill>
                <a:schemeClr val="bg1">
                  <a:lumMod val="50000"/>
                </a:schemeClr>
              </a:solidFill>
              <a:latin typeface="Huawei Sans" panose="020C0503030203020204" pitchFamily="34" charset="0"/>
            </a:endParaRPr>
          </a:p>
        </p:txBody>
      </p:sp>
    </p:spTree>
    <p:extLst>
      <p:ext uri="{BB962C8B-B14F-4D97-AF65-F5344CB8AC3E}">
        <p14:creationId xmlns:p14="http://schemas.microsoft.com/office/powerpoint/2010/main" val="20702564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p:nvPr/>
        </p:nvSpPr>
        <p:spPr bwMode="auto">
          <a:xfrm>
            <a:off x="1900193" y="1493992"/>
            <a:ext cx="4081508" cy="1075872"/>
          </a:xfrm>
          <a:prstGeom prst="rect">
            <a:avLst/>
          </a:prstGeom>
          <a:noFill/>
          <a:ln w="9525">
            <a:noFill/>
            <a:miter lim="800000"/>
            <a:headEnd/>
            <a:tailEnd/>
          </a:ln>
        </p:spPr>
        <p:txBody>
          <a:bodyPr wrap="square" lIns="95987" tIns="0" rIns="95987" bIns="0" rtlCol="0">
            <a:spAutoFit/>
          </a:bodyPr>
          <a:lstStyle/>
          <a:p>
            <a:pPr marL="0" lvl="1" eaLnBrk="0" hangingPunct="0">
              <a:lnSpc>
                <a:spcPct val="114000"/>
              </a:lnSpc>
              <a:buClr>
                <a:srgbClr val="990000"/>
              </a:buClr>
              <a:buSzPct val="85000"/>
              <a:tabLst>
                <a:tab pos="480336" algn="l"/>
              </a:tabLst>
              <a:defRPr/>
            </a:pPr>
            <a:r>
              <a:rPr lang="en-US" altLang="zh-CN" sz="1333" b="1" dirty="0">
                <a:solidFill>
                  <a:srgbClr val="00B0F0"/>
                </a:solidFill>
                <a:ea typeface="微软雅黑" pitchFamily="34" charset="-122"/>
                <a:cs typeface="Arial" panose="020B0604020202020204" pitchFamily="34" charset="0"/>
              </a:rPr>
              <a:t>NGFW for carrier resale and NA</a:t>
            </a:r>
            <a:endParaRPr lang="en-US" altLang="zh-CN" sz="1333" dirty="0">
              <a:solidFill>
                <a:srgbClr val="00B0F0"/>
              </a:solidFill>
              <a:ea typeface="微软雅黑" pitchFamily="34" charset="-122"/>
              <a:cs typeface="Arial" panose="020B0604020202020204" pitchFamily="34" charset="0"/>
            </a:endParaRPr>
          </a:p>
          <a:p>
            <a:pPr marL="143976" lvl="1" indent="-143976" eaLnBrk="0" hangingPunct="0">
              <a:lnSpc>
                <a:spcPct val="114000"/>
              </a:lnSpc>
              <a:buClr>
                <a:srgbClr val="00B0F0"/>
              </a:buClr>
              <a:buSzPct val="85000"/>
              <a:buFont typeface="Wingdings" pitchFamily="2" charset="2"/>
              <a:buChar char="ü"/>
              <a:tabLst>
                <a:tab pos="480336" algn="l"/>
              </a:tabLst>
              <a:defRPr/>
            </a:pPr>
            <a:r>
              <a:rPr lang="en-US" altLang="zh-CN" sz="1200" b="1" dirty="0">
                <a:solidFill>
                  <a:srgbClr val="000000"/>
                </a:solidFill>
                <a:ea typeface="微软雅黑" pitchFamily="34" charset="-122"/>
                <a:cs typeface="Arial" panose="020B0604020202020204" pitchFamily="34" charset="0"/>
              </a:rPr>
              <a:t>Proposal</a:t>
            </a:r>
            <a:r>
              <a:rPr lang="en-US" altLang="zh-CN" sz="1200" dirty="0">
                <a:solidFill>
                  <a:srgbClr val="000000"/>
                </a:solidFill>
                <a:ea typeface="微软雅黑" pitchFamily="34" charset="-122"/>
                <a:cs typeface="Arial" panose="020B0604020202020204" pitchFamily="34" charset="0"/>
              </a:rPr>
              <a:t>: Firewall solution to guarantee the L7 security for branches with leased Ethernet lines</a:t>
            </a:r>
          </a:p>
          <a:p>
            <a:pPr marL="143976" lvl="1" indent="-143976" eaLnBrk="0" hangingPunct="0">
              <a:lnSpc>
                <a:spcPct val="114000"/>
              </a:lnSpc>
              <a:buClr>
                <a:srgbClr val="00B0F0"/>
              </a:buClr>
              <a:buSzPct val="85000"/>
              <a:buFont typeface="Wingdings" pitchFamily="2" charset="2"/>
              <a:buChar char="ü"/>
              <a:tabLst>
                <a:tab pos="480336" algn="l"/>
              </a:tabLst>
              <a:defRPr/>
            </a:pPr>
            <a:r>
              <a:rPr lang="en-US" altLang="zh-CN" sz="1200" b="1" dirty="0">
                <a:solidFill>
                  <a:srgbClr val="000000"/>
                </a:solidFill>
                <a:ea typeface="微软雅黑" pitchFamily="34" charset="-122"/>
                <a:cs typeface="Arial" panose="020B0604020202020204" pitchFamily="34" charset="0"/>
              </a:rPr>
              <a:t>Industry</a:t>
            </a:r>
            <a:r>
              <a:rPr lang="en-US" altLang="zh-CN" sz="1200" dirty="0">
                <a:solidFill>
                  <a:srgbClr val="000000"/>
                </a:solidFill>
                <a:ea typeface="微软雅黑" pitchFamily="34" charset="-122"/>
                <a:cs typeface="Arial" panose="020B0604020202020204" pitchFamily="34" charset="0"/>
              </a:rPr>
              <a:t>: Public sector, government, large enterprise,</a:t>
            </a:r>
          </a:p>
          <a:p>
            <a:pPr marL="143976" lvl="1" indent="-143976" eaLnBrk="0" hangingPunct="0">
              <a:lnSpc>
                <a:spcPct val="114000"/>
              </a:lnSpc>
              <a:buClr>
                <a:srgbClr val="00B0F0"/>
              </a:buClr>
              <a:buSzPct val="85000"/>
              <a:tabLst>
                <a:tab pos="480336" algn="l"/>
              </a:tabLst>
              <a:defRPr/>
            </a:pPr>
            <a:r>
              <a:rPr lang="en-US" altLang="zh-CN" sz="1200" dirty="0">
                <a:solidFill>
                  <a:srgbClr val="000000"/>
                </a:solidFill>
                <a:ea typeface="微软雅黑" pitchFamily="34" charset="-122"/>
                <a:cs typeface="Arial" panose="020B0604020202020204" pitchFamily="34" charset="0"/>
              </a:rPr>
              <a:t>    and education</a:t>
            </a:r>
          </a:p>
        </p:txBody>
      </p:sp>
      <p:sp>
        <p:nvSpPr>
          <p:cNvPr id="47" name="TextBox 6"/>
          <p:cNvSpPr txBox="1"/>
          <p:nvPr/>
        </p:nvSpPr>
        <p:spPr bwMode="auto">
          <a:xfrm>
            <a:off x="7383017" y="1493991"/>
            <a:ext cx="4466931" cy="1263103"/>
          </a:xfrm>
          <a:prstGeom prst="rect">
            <a:avLst/>
          </a:prstGeom>
          <a:noFill/>
          <a:ln w="9525">
            <a:noFill/>
            <a:miter lim="800000"/>
            <a:headEnd/>
            <a:tailEnd/>
          </a:ln>
        </p:spPr>
        <p:txBody>
          <a:bodyPr wrap="square" lIns="95987" tIns="0" rIns="95987" bIns="0" rtlCol="0">
            <a:spAutoFit/>
          </a:bodyPr>
          <a:lstStyle/>
          <a:p>
            <a:pPr marL="0" lvl="1" eaLnBrk="0" hangingPunct="0">
              <a:lnSpc>
                <a:spcPct val="114000"/>
              </a:lnSpc>
              <a:buClr>
                <a:srgbClr val="990000"/>
              </a:buClr>
              <a:buSzPct val="85000"/>
              <a:tabLst>
                <a:tab pos="480336" algn="l"/>
              </a:tabLst>
              <a:defRPr/>
            </a:pPr>
            <a:r>
              <a:rPr lang="en-US" altLang="zh-CN" sz="1333" b="1" dirty="0">
                <a:solidFill>
                  <a:srgbClr val="00B0F0"/>
                </a:solidFill>
                <a:ea typeface="微软雅黑" pitchFamily="34" charset="-122"/>
              </a:rPr>
              <a:t>Security of  datacenter network</a:t>
            </a:r>
          </a:p>
          <a:p>
            <a:pPr marL="143976" lvl="1" indent="-143976" eaLnBrk="0" hangingPunct="0">
              <a:lnSpc>
                <a:spcPct val="114000"/>
              </a:lnSpc>
              <a:buClr>
                <a:srgbClr val="00B0F0"/>
              </a:buClr>
              <a:buSzPct val="85000"/>
              <a:buFont typeface="Wingdings" pitchFamily="2" charset="2"/>
              <a:buChar char="ü"/>
              <a:tabLst>
                <a:tab pos="480336" algn="l"/>
              </a:tabLst>
              <a:defRPr/>
            </a:pPr>
            <a:r>
              <a:rPr lang="en-US" altLang="zh-CN" sz="1200" b="1" dirty="0">
                <a:solidFill>
                  <a:srgbClr val="000000"/>
                </a:solidFill>
                <a:ea typeface="微软雅黑" pitchFamily="34" charset="-122"/>
              </a:rPr>
              <a:t>Proposal:</a:t>
            </a:r>
            <a:r>
              <a:rPr lang="en-US" altLang="zh-CN" sz="1200" dirty="0">
                <a:solidFill>
                  <a:srgbClr val="000000"/>
                </a:solidFill>
              </a:rPr>
              <a:t> Deploy DC firewall and security controller</a:t>
            </a:r>
            <a:r>
              <a:rPr lang="zh-CN" altLang="en-US" sz="1200" dirty="0">
                <a:solidFill>
                  <a:srgbClr val="000000"/>
                </a:solidFill>
              </a:rPr>
              <a:t>：</a:t>
            </a:r>
            <a:r>
              <a:rPr lang="en-US" altLang="zh-CN" sz="1200" dirty="0">
                <a:solidFill>
                  <a:srgbClr val="000000"/>
                </a:solidFill>
              </a:rPr>
              <a:t>provide </a:t>
            </a:r>
            <a:r>
              <a:rPr lang="en-US" altLang="zh-CN" sz="1200" dirty="0">
                <a:solidFill>
                  <a:srgbClr val="000000"/>
                </a:solidFill>
                <a:ea typeface="微软雅黑" pitchFamily="34" charset="-122"/>
              </a:rPr>
              <a:t>IPSEC  VPN, </a:t>
            </a:r>
            <a:r>
              <a:rPr lang="en-US" altLang="zh-CN" sz="1200" dirty="0"/>
              <a:t> </a:t>
            </a:r>
            <a:r>
              <a:rPr lang="en-US" altLang="zh-CN" sz="1200" dirty="0">
                <a:solidFill>
                  <a:srgbClr val="000000"/>
                </a:solidFill>
                <a:ea typeface="微软雅黑" pitchFamily="34" charset="-122"/>
              </a:rPr>
              <a:t>virtualization</a:t>
            </a:r>
            <a:r>
              <a:rPr lang="zh-CN" altLang="en-US" sz="1200" dirty="0">
                <a:solidFill>
                  <a:srgbClr val="000000"/>
                </a:solidFill>
                <a:ea typeface="微软雅黑" pitchFamily="34" charset="-122"/>
              </a:rPr>
              <a:t>、</a:t>
            </a:r>
            <a:r>
              <a:rPr lang="en-US" altLang="zh-CN" sz="1200" dirty="0">
                <a:solidFill>
                  <a:srgbClr val="000000"/>
                </a:solidFill>
                <a:ea typeface="微软雅黑" pitchFamily="34" charset="-122"/>
              </a:rPr>
              <a:t>SDN</a:t>
            </a:r>
            <a:r>
              <a:rPr lang="zh-CN" altLang="en-US" sz="1200" dirty="0">
                <a:solidFill>
                  <a:srgbClr val="000000"/>
                </a:solidFill>
                <a:ea typeface="微软雅黑" pitchFamily="34" charset="-122"/>
              </a:rPr>
              <a:t>、</a:t>
            </a:r>
            <a:r>
              <a:rPr lang="en-US" altLang="zh-CN" sz="1200" dirty="0"/>
              <a:t>Secure Resource Pool</a:t>
            </a:r>
            <a:r>
              <a:rPr lang="zh-CN" altLang="en-US" sz="1200" dirty="0"/>
              <a:t> </a:t>
            </a:r>
            <a:r>
              <a:rPr lang="en-US" altLang="zh-CN" sz="1200" dirty="0"/>
              <a:t>Solution</a:t>
            </a:r>
            <a:endParaRPr lang="en-US" altLang="zh-CN" sz="1200" dirty="0">
              <a:solidFill>
                <a:srgbClr val="000000"/>
              </a:solidFill>
              <a:ea typeface="微软雅黑" pitchFamily="34" charset="-122"/>
            </a:endParaRPr>
          </a:p>
          <a:p>
            <a:pPr marL="143976" lvl="1" indent="-143976" eaLnBrk="0" hangingPunct="0">
              <a:lnSpc>
                <a:spcPct val="114000"/>
              </a:lnSpc>
              <a:buClr>
                <a:srgbClr val="00B0F0"/>
              </a:buClr>
              <a:buSzPct val="85000"/>
              <a:buFont typeface="Wingdings" pitchFamily="2" charset="2"/>
              <a:buChar char="ü"/>
              <a:tabLst>
                <a:tab pos="480336" algn="l"/>
              </a:tabLst>
              <a:defRPr/>
            </a:pPr>
            <a:r>
              <a:rPr lang="en-US" altLang="zh-CN" sz="1200" b="1" dirty="0">
                <a:solidFill>
                  <a:srgbClr val="000000"/>
                </a:solidFill>
                <a:ea typeface="微软雅黑" pitchFamily="34" charset="-122"/>
              </a:rPr>
              <a:t>Industry</a:t>
            </a:r>
            <a:r>
              <a:rPr lang="en-US" altLang="zh-CN" sz="1200" b="1" dirty="0">
                <a:solidFill>
                  <a:prstClr val="black"/>
                </a:solidFill>
                <a:ea typeface="微软雅黑" pitchFamily="34" charset="-122"/>
              </a:rPr>
              <a:t>: </a:t>
            </a:r>
            <a:r>
              <a:rPr lang="en-US" altLang="zh-CN" sz="1200" dirty="0">
                <a:solidFill>
                  <a:prstClr val="black"/>
                </a:solidFill>
                <a:ea typeface="微软雅黑" pitchFamily="34" charset="-122"/>
              </a:rPr>
              <a:t>Finance, energy, large enterprise, government</a:t>
            </a:r>
          </a:p>
          <a:p>
            <a:pPr marL="0" lvl="1" eaLnBrk="0" hangingPunct="0">
              <a:lnSpc>
                <a:spcPct val="114000"/>
              </a:lnSpc>
              <a:buClr>
                <a:srgbClr val="00B0F0"/>
              </a:buClr>
              <a:buSzPct val="85000"/>
              <a:buFont typeface="Wingdings" pitchFamily="2" charset="2"/>
              <a:buChar char="ü"/>
              <a:tabLst>
                <a:tab pos="480336" algn="l"/>
              </a:tabLst>
              <a:defRPr/>
            </a:pPr>
            <a:endParaRPr lang="en-US" altLang="zh-CN" sz="1067" b="1" dirty="0">
              <a:solidFill>
                <a:prstClr val="black"/>
              </a:solidFill>
              <a:ea typeface="微软雅黑" pitchFamily="34" charset="-122"/>
            </a:endParaRPr>
          </a:p>
        </p:txBody>
      </p:sp>
      <p:sp>
        <p:nvSpPr>
          <p:cNvPr id="48" name="TextBox 19"/>
          <p:cNvSpPr txBox="1"/>
          <p:nvPr/>
        </p:nvSpPr>
        <p:spPr bwMode="auto">
          <a:xfrm>
            <a:off x="1900193" y="2912375"/>
            <a:ext cx="4112445" cy="1075872"/>
          </a:xfrm>
          <a:prstGeom prst="rect">
            <a:avLst/>
          </a:prstGeom>
          <a:noFill/>
          <a:ln w="9525">
            <a:noFill/>
            <a:miter lim="800000"/>
            <a:headEnd/>
            <a:tailEnd/>
          </a:ln>
        </p:spPr>
        <p:txBody>
          <a:bodyPr wrap="square" lIns="95987" tIns="0" rIns="95987" bIns="0" rtlCol="0">
            <a:spAutoFit/>
          </a:bodyPr>
          <a:lstStyle/>
          <a:p>
            <a:pPr marL="0" lvl="1" eaLnBrk="0" hangingPunct="0">
              <a:lnSpc>
                <a:spcPct val="114000"/>
              </a:lnSpc>
              <a:buClr>
                <a:srgbClr val="990000"/>
              </a:buClr>
              <a:buSzPct val="85000"/>
              <a:tabLst>
                <a:tab pos="480336" algn="l"/>
              </a:tabLst>
              <a:defRPr/>
            </a:pPr>
            <a:r>
              <a:rPr lang="en-US" altLang="zh-CN" sz="1333" b="1" dirty="0">
                <a:solidFill>
                  <a:srgbClr val="00B0F0"/>
                </a:solidFill>
                <a:ea typeface="微软雅黑" pitchFamily="34" charset="-122"/>
                <a:cs typeface="Arial" panose="020B0604020202020204" pitchFamily="34" charset="0"/>
              </a:rPr>
              <a:t>DDoS prevention for ISPs and data centers</a:t>
            </a:r>
          </a:p>
          <a:p>
            <a:pPr marL="143976" lvl="1" indent="-143976" eaLnBrk="0" hangingPunct="0">
              <a:lnSpc>
                <a:spcPct val="114000"/>
              </a:lnSpc>
              <a:buClr>
                <a:srgbClr val="00B0F0"/>
              </a:buClr>
              <a:buSzPct val="85000"/>
              <a:buFont typeface="Wingdings" pitchFamily="2" charset="2"/>
              <a:buChar char="ü"/>
              <a:tabLst>
                <a:tab pos="480336" algn="l"/>
              </a:tabLst>
              <a:defRPr/>
            </a:pPr>
            <a:r>
              <a:rPr lang="en-US" altLang="zh-CN" sz="1200" b="1" dirty="0">
                <a:solidFill>
                  <a:srgbClr val="000000"/>
                </a:solidFill>
                <a:ea typeface="微软雅黑" pitchFamily="34" charset="-122"/>
                <a:cs typeface="Arial" panose="020B0604020202020204" pitchFamily="34" charset="0"/>
              </a:rPr>
              <a:t>Proposal</a:t>
            </a:r>
            <a:r>
              <a:rPr lang="en-US" altLang="zh-CN" sz="1200" dirty="0">
                <a:solidFill>
                  <a:srgbClr val="000000"/>
                </a:solidFill>
                <a:ea typeface="微软雅黑" pitchFamily="34" charset="-122"/>
                <a:cs typeface="Arial" panose="020B0604020202020204" pitchFamily="34" charset="0"/>
              </a:rPr>
              <a:t>:</a:t>
            </a:r>
            <a:r>
              <a:rPr lang="en-US" altLang="zh-CN" sz="1200" dirty="0">
                <a:solidFill>
                  <a:srgbClr val="000000"/>
                </a:solidFill>
                <a:cs typeface="Arial" panose="020B0604020202020204" pitchFamily="34" charset="0"/>
              </a:rPr>
              <a:t> </a:t>
            </a:r>
            <a:r>
              <a:rPr lang="en-US" altLang="zh-CN" sz="1200" dirty="0">
                <a:solidFill>
                  <a:srgbClr val="000000"/>
                </a:solidFill>
                <a:ea typeface="微软雅黑" pitchFamily="34" charset="-122"/>
                <a:cs typeface="Arial" panose="020B0604020202020204" pitchFamily="34" charset="0"/>
              </a:rPr>
              <a:t>Data center and ISP infrastructure security solutions to prevent </a:t>
            </a:r>
            <a:r>
              <a:rPr lang="en-US" altLang="zh-CN" sz="1200" dirty="0" err="1">
                <a:solidFill>
                  <a:srgbClr val="000000"/>
                </a:solidFill>
                <a:ea typeface="微软雅黑" pitchFamily="34" charset="-122"/>
                <a:cs typeface="Arial" panose="020B0604020202020204" pitchFamily="34" charset="0"/>
              </a:rPr>
              <a:t>DDoS</a:t>
            </a:r>
            <a:r>
              <a:rPr lang="en-US" altLang="zh-CN" sz="1200" dirty="0">
                <a:solidFill>
                  <a:srgbClr val="000000"/>
                </a:solidFill>
                <a:ea typeface="微软雅黑" pitchFamily="34" charset="-122"/>
                <a:cs typeface="Arial" panose="020B0604020202020204" pitchFamily="34" charset="0"/>
              </a:rPr>
              <a:t> attacks and ensure system operating; anti-</a:t>
            </a:r>
            <a:r>
              <a:rPr lang="en-US" altLang="zh-CN" sz="1200" dirty="0" err="1">
                <a:solidFill>
                  <a:srgbClr val="000000"/>
                </a:solidFill>
                <a:ea typeface="微软雅黑" pitchFamily="34" charset="-122"/>
                <a:cs typeface="Arial" panose="020B0604020202020204" pitchFamily="34" charset="0"/>
              </a:rPr>
              <a:t>DDoS</a:t>
            </a:r>
            <a:r>
              <a:rPr lang="en-US" altLang="zh-CN" sz="1200" dirty="0">
                <a:solidFill>
                  <a:srgbClr val="000000"/>
                </a:solidFill>
                <a:ea typeface="微软雅黑" pitchFamily="34" charset="-122"/>
                <a:cs typeface="Arial" panose="020B0604020202020204" pitchFamily="34" charset="0"/>
              </a:rPr>
              <a:t> operation platform solution</a:t>
            </a:r>
          </a:p>
          <a:p>
            <a:pPr marL="143976" lvl="1" indent="-143976" eaLnBrk="0" hangingPunct="0">
              <a:lnSpc>
                <a:spcPct val="114000"/>
              </a:lnSpc>
              <a:buClr>
                <a:srgbClr val="00B0F0"/>
              </a:buClr>
              <a:buSzPct val="85000"/>
              <a:buFont typeface="Wingdings" pitchFamily="2" charset="2"/>
              <a:buChar char="ü"/>
              <a:tabLst>
                <a:tab pos="480336" algn="l"/>
              </a:tabLst>
              <a:defRPr/>
            </a:pPr>
            <a:r>
              <a:rPr lang="en-US" altLang="zh-CN" sz="1200" b="1" dirty="0">
                <a:solidFill>
                  <a:srgbClr val="000000"/>
                </a:solidFill>
                <a:ea typeface="微软雅黑" pitchFamily="34" charset="-122"/>
                <a:cs typeface="Arial" panose="020B0604020202020204" pitchFamily="34" charset="0"/>
              </a:rPr>
              <a:t>Industry</a:t>
            </a:r>
            <a:r>
              <a:rPr lang="en-US" altLang="zh-CN" sz="1200" dirty="0">
                <a:solidFill>
                  <a:srgbClr val="000000"/>
                </a:solidFill>
                <a:ea typeface="微软雅黑" pitchFamily="34" charset="-122"/>
                <a:cs typeface="Arial" panose="020B0604020202020204" pitchFamily="34" charset="0"/>
              </a:rPr>
              <a:t>: Public or private cloud data center, ISP</a:t>
            </a:r>
          </a:p>
        </p:txBody>
      </p:sp>
      <p:sp>
        <p:nvSpPr>
          <p:cNvPr id="49" name="TextBox 20"/>
          <p:cNvSpPr txBox="1"/>
          <p:nvPr/>
        </p:nvSpPr>
        <p:spPr bwMode="auto">
          <a:xfrm>
            <a:off x="7354481" y="2874780"/>
            <a:ext cx="4386823" cy="1496885"/>
          </a:xfrm>
          <a:prstGeom prst="rect">
            <a:avLst/>
          </a:prstGeom>
          <a:noFill/>
          <a:ln w="9525">
            <a:noFill/>
            <a:miter lim="800000"/>
            <a:headEnd/>
            <a:tailEnd/>
          </a:ln>
        </p:spPr>
        <p:txBody>
          <a:bodyPr wrap="square" lIns="95987" tIns="0" rIns="95987" bIns="0" rtlCol="0">
            <a:spAutoFit/>
          </a:bodyPr>
          <a:lstStyle/>
          <a:p>
            <a:pPr marL="0" lvl="1" eaLnBrk="0" hangingPunct="0">
              <a:lnSpc>
                <a:spcPct val="114000"/>
              </a:lnSpc>
              <a:buClr>
                <a:srgbClr val="990000"/>
              </a:buClr>
              <a:buSzPct val="85000"/>
              <a:tabLst>
                <a:tab pos="480336" algn="l"/>
              </a:tabLst>
              <a:defRPr/>
            </a:pPr>
            <a:r>
              <a:rPr lang="en-US" altLang="zh-CN" sz="1333" b="1" dirty="0">
                <a:solidFill>
                  <a:srgbClr val="00B0F0"/>
                </a:solidFill>
                <a:ea typeface="微软雅黑" pitchFamily="34" charset="-122"/>
              </a:rPr>
              <a:t>Security of campus networks</a:t>
            </a:r>
          </a:p>
          <a:p>
            <a:pPr marL="143976" lvl="1" indent="-143976" eaLnBrk="0" hangingPunct="0">
              <a:lnSpc>
                <a:spcPct val="114000"/>
              </a:lnSpc>
              <a:buClr>
                <a:srgbClr val="00B0F0"/>
              </a:buClr>
              <a:buSzPct val="85000"/>
              <a:buFont typeface="Wingdings" pitchFamily="2" charset="2"/>
              <a:buChar char="ü"/>
              <a:tabLst>
                <a:tab pos="480336" algn="l"/>
              </a:tabLst>
              <a:defRPr/>
            </a:pPr>
            <a:r>
              <a:rPr lang="en-US" altLang="zh-CN" sz="1200" b="1" dirty="0">
                <a:solidFill>
                  <a:srgbClr val="000000"/>
                </a:solidFill>
                <a:ea typeface="微软雅黑" pitchFamily="34" charset="-122"/>
              </a:rPr>
              <a:t>Proposal: </a:t>
            </a:r>
            <a:r>
              <a:rPr lang="en-US" altLang="zh-CN" sz="1200" dirty="0">
                <a:solidFill>
                  <a:srgbClr val="000000"/>
                </a:solidFill>
                <a:ea typeface="微软雅黑" pitchFamily="34" charset="-122"/>
              </a:rPr>
              <a:t>Deployment of firewalls, professional security hardware gateway, secure terminal access, and unified policy management software to realize comprehensive threat protection</a:t>
            </a:r>
          </a:p>
          <a:p>
            <a:pPr marL="143976" lvl="1" indent="-143976" eaLnBrk="0" hangingPunct="0">
              <a:lnSpc>
                <a:spcPct val="114000"/>
              </a:lnSpc>
              <a:buClr>
                <a:srgbClr val="00B0F0"/>
              </a:buClr>
              <a:buSzPct val="85000"/>
              <a:buFont typeface="Wingdings" pitchFamily="2" charset="2"/>
              <a:buChar char="ü"/>
              <a:tabLst>
                <a:tab pos="480336" algn="l"/>
              </a:tabLst>
              <a:defRPr/>
            </a:pPr>
            <a:r>
              <a:rPr lang="en-US" altLang="zh-CN" sz="1200" b="1" dirty="0">
                <a:solidFill>
                  <a:prstClr val="black"/>
                </a:solidFill>
                <a:ea typeface="微软雅黑" pitchFamily="34" charset="-122"/>
              </a:rPr>
              <a:t>Industry: </a:t>
            </a:r>
            <a:r>
              <a:rPr lang="en-US" altLang="zh-CN" sz="1200" dirty="0">
                <a:solidFill>
                  <a:prstClr val="black"/>
                </a:solidFill>
                <a:ea typeface="微软雅黑" pitchFamily="34" charset="-122"/>
              </a:rPr>
              <a:t>Large enterprise,</a:t>
            </a:r>
            <a:r>
              <a:rPr lang="en-US" altLang="zh-CN" sz="1200" dirty="0">
                <a:solidFill>
                  <a:srgbClr val="000000"/>
                </a:solidFill>
                <a:ea typeface="微软雅黑" pitchFamily="34" charset="-122"/>
              </a:rPr>
              <a:t> public sector, education</a:t>
            </a:r>
          </a:p>
          <a:p>
            <a:pPr marL="143976" lvl="1" indent="-143976" eaLnBrk="0" hangingPunct="0">
              <a:lnSpc>
                <a:spcPct val="114000"/>
              </a:lnSpc>
              <a:buClr>
                <a:srgbClr val="00B0F0"/>
              </a:buClr>
              <a:buSzPct val="85000"/>
              <a:buFont typeface="Wingdings" pitchFamily="2" charset="2"/>
              <a:buChar char="ü"/>
              <a:tabLst>
                <a:tab pos="480336" algn="l"/>
              </a:tabLst>
              <a:defRPr/>
            </a:pPr>
            <a:endParaRPr lang="en-US" altLang="zh-CN" sz="1200" dirty="0">
              <a:solidFill>
                <a:srgbClr val="000000"/>
              </a:solidFill>
              <a:ea typeface="微软雅黑" pitchFamily="34" charset="-122"/>
              <a:cs typeface="Arial" charset="0"/>
            </a:endParaRPr>
          </a:p>
        </p:txBody>
      </p:sp>
      <p:sp>
        <p:nvSpPr>
          <p:cNvPr id="50" name="圆角矩形 5"/>
          <p:cNvSpPr/>
          <p:nvPr/>
        </p:nvSpPr>
        <p:spPr bwMode="auto">
          <a:xfrm>
            <a:off x="456000" y="1344768"/>
            <a:ext cx="11280000" cy="2891199"/>
          </a:xfrm>
          <a:prstGeom prst="roundRect">
            <a:avLst>
              <a:gd name="adj" fmla="val 7215"/>
            </a:avLst>
          </a:prstGeom>
          <a:noFill/>
          <a:ln w="12700">
            <a:solidFill>
              <a:srgbClr val="00B0F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51" tIns="60925" rIns="121851" bIns="60925" numCol="1" rtlCol="0" anchor="t" anchorCtr="0" compatLnSpc="1">
            <a:prstTxWarp prst="textNoShape">
              <a:avLst/>
            </a:prstTxWarp>
          </a:bodyPr>
          <a:lstStyle/>
          <a:p>
            <a:pPr defTabSz="1218479">
              <a:buClr>
                <a:srgbClr val="CC9900"/>
              </a:buClr>
              <a:buFont typeface="Wingdings" pitchFamily="2" charset="2"/>
              <a:buChar char="n"/>
            </a:pPr>
            <a:endParaRPr lang="zh-CN" altLang="en-US" sz="2267" dirty="0">
              <a:solidFill>
                <a:srgbClr val="000000"/>
              </a:solidFill>
              <a:ea typeface="微软雅黑" pitchFamily="34" charset="-122"/>
            </a:endParaRPr>
          </a:p>
        </p:txBody>
      </p:sp>
      <p:sp>
        <p:nvSpPr>
          <p:cNvPr id="51" name="圆角矩形 15"/>
          <p:cNvSpPr/>
          <p:nvPr/>
        </p:nvSpPr>
        <p:spPr bwMode="auto">
          <a:xfrm>
            <a:off x="456000" y="4308739"/>
            <a:ext cx="11280000" cy="2157756"/>
          </a:xfrm>
          <a:prstGeom prst="roundRect">
            <a:avLst>
              <a:gd name="adj" fmla="val 7570"/>
            </a:avLst>
          </a:prstGeom>
          <a:noFill/>
          <a:ln w="12700">
            <a:solidFill>
              <a:srgbClr val="00B0F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51" tIns="60925" rIns="121851" bIns="60925" numCol="1" rtlCol="0" anchor="t" anchorCtr="0" compatLnSpc="1">
            <a:prstTxWarp prst="textNoShape">
              <a:avLst/>
            </a:prstTxWarp>
          </a:bodyPr>
          <a:lstStyle/>
          <a:p>
            <a:pPr defTabSz="1218479">
              <a:buClr>
                <a:srgbClr val="CC9900"/>
              </a:buClr>
              <a:buFont typeface="Wingdings" pitchFamily="2" charset="2"/>
              <a:buChar char="n"/>
            </a:pPr>
            <a:endParaRPr lang="zh-CN" altLang="en-US" sz="2267" dirty="0">
              <a:solidFill>
                <a:srgbClr val="000000"/>
              </a:solidFill>
              <a:ea typeface="微软雅黑" pitchFamily="34" charset="-122"/>
            </a:endParaRPr>
          </a:p>
        </p:txBody>
      </p:sp>
      <p:sp>
        <p:nvSpPr>
          <p:cNvPr id="52" name="TextBox 27"/>
          <p:cNvSpPr txBox="1"/>
          <p:nvPr/>
        </p:nvSpPr>
        <p:spPr bwMode="auto">
          <a:xfrm>
            <a:off x="1987600" y="4552286"/>
            <a:ext cx="9715499" cy="1671638"/>
          </a:xfrm>
          <a:prstGeom prst="rect">
            <a:avLst/>
          </a:prstGeom>
          <a:noFill/>
          <a:ln w="9525">
            <a:noFill/>
            <a:miter lim="800000"/>
            <a:headEnd/>
            <a:tailEnd/>
          </a:ln>
        </p:spPr>
        <p:txBody>
          <a:bodyPr wrap="square" lIns="91403" tIns="45701" rIns="91403" bIns="45701" rtlCol="0">
            <a:spAutoFit/>
          </a:bodyPr>
          <a:lstStyle/>
          <a:p>
            <a:pPr marL="228501" indent="-228501">
              <a:lnSpc>
                <a:spcPct val="150000"/>
              </a:lnSpc>
              <a:buClr>
                <a:srgbClr val="00B0F0"/>
              </a:buClr>
              <a:buSzPct val="60000"/>
              <a:buFont typeface="Wingdings" pitchFamily="2" charset="2"/>
              <a:buChar char="u"/>
            </a:pPr>
            <a:r>
              <a:rPr lang="en-US" altLang="zh-CN" sz="1400" dirty="0">
                <a:solidFill>
                  <a:srgbClr val="000000"/>
                </a:solidFill>
                <a:ea typeface="微软雅黑" pitchFamily="34" charset="-122"/>
              </a:rPr>
              <a:t>Focus on the carrier resale SMB market and NA expansion</a:t>
            </a:r>
            <a:r>
              <a:rPr lang="zh-CN" altLang="en-US" sz="1400" dirty="0">
                <a:solidFill>
                  <a:srgbClr val="000000"/>
                </a:solidFill>
                <a:ea typeface="微软雅黑" pitchFamily="34" charset="-122"/>
              </a:rPr>
              <a:t>，</a:t>
            </a:r>
            <a:r>
              <a:rPr lang="en-US" altLang="zh-CN" sz="1400" dirty="0">
                <a:solidFill>
                  <a:srgbClr val="000000"/>
                </a:solidFill>
                <a:ea typeface="微软雅黑" pitchFamily="34" charset="-122"/>
              </a:rPr>
              <a:t>involving the public sector, banks, and large enterprises, and provide the routing, switching, security, and L7 application analysis services using USG series NGFWs.</a:t>
            </a:r>
          </a:p>
          <a:p>
            <a:pPr marL="228501" indent="-228501">
              <a:lnSpc>
                <a:spcPct val="150000"/>
              </a:lnSpc>
              <a:buClr>
                <a:srgbClr val="00B0F0"/>
              </a:buClr>
              <a:buSzPct val="60000"/>
              <a:buFont typeface="Wingdings" pitchFamily="2" charset="2"/>
              <a:buChar char="u"/>
            </a:pPr>
            <a:r>
              <a:rPr lang="en-US" altLang="zh-CN" sz="1400" dirty="0">
                <a:solidFill>
                  <a:srgbClr val="000000"/>
                </a:solidFill>
                <a:ea typeface="微软雅黑" pitchFamily="34" charset="-122"/>
              </a:rPr>
              <a:t>Focus on ISPs and data center NAs, and introduce the Huawei solution with anti-</a:t>
            </a:r>
            <a:r>
              <a:rPr lang="en-US" altLang="zh-CN" sz="1400" dirty="0" err="1">
                <a:solidFill>
                  <a:srgbClr val="000000"/>
                </a:solidFill>
                <a:ea typeface="微软雅黑" pitchFamily="34" charset="-122"/>
              </a:rPr>
              <a:t>DDoS</a:t>
            </a:r>
            <a:r>
              <a:rPr lang="en-US" altLang="zh-CN" sz="1400" dirty="0">
                <a:solidFill>
                  <a:srgbClr val="000000"/>
                </a:solidFill>
                <a:ea typeface="微软雅黑" pitchFamily="34" charset="-122"/>
              </a:rPr>
              <a:t> capability, high capacity, high response speed, and highly accurate detection.</a:t>
            </a:r>
          </a:p>
        </p:txBody>
      </p:sp>
      <p:pic>
        <p:nvPicPr>
          <p:cNvPr id="53" name="Picture 3" descr="C:\Users\z00163471\Desktop\clip_image001_000.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3099" y="4459323"/>
            <a:ext cx="1281600" cy="1319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4" name="TextBox 29"/>
          <p:cNvSpPr txBox="1"/>
          <p:nvPr/>
        </p:nvSpPr>
        <p:spPr bwMode="auto">
          <a:xfrm>
            <a:off x="384910" y="5851836"/>
            <a:ext cx="1673781" cy="461626"/>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lIns="91403" tIns="45701" rIns="91403" bIns="45701" rtlCol="0">
            <a:spAutoFit/>
          </a:bodyPr>
          <a:lstStyle/>
          <a:p>
            <a:pPr>
              <a:buClr>
                <a:srgbClr val="000000">
                  <a:lumMod val="50000"/>
                  <a:lumOff val="50000"/>
                </a:srgbClr>
              </a:buClr>
              <a:buSzPct val="60000"/>
            </a:pPr>
            <a:r>
              <a:rPr lang="en-US" altLang="zh-CN" sz="2400" b="1" dirty="0">
                <a:solidFill>
                  <a:srgbClr val="00B0F0"/>
                </a:solidFill>
                <a:ea typeface="微软雅黑" pitchFamily="34" charset="-122"/>
                <a:cs typeface="Arial" panose="020B0604020202020204" pitchFamily="34" charset="0"/>
              </a:rPr>
              <a:t>Strategies</a:t>
            </a:r>
            <a:endParaRPr lang="zh-CN" altLang="en-US" sz="2400" b="1" dirty="0">
              <a:solidFill>
                <a:srgbClr val="00B0F0"/>
              </a:solidFill>
              <a:ea typeface="微软雅黑" pitchFamily="34" charset="-122"/>
              <a:cs typeface="Arial" panose="020B0604020202020204" pitchFamily="34" charset="0"/>
            </a:endParaRPr>
          </a:p>
        </p:txBody>
      </p:sp>
      <p:sp>
        <p:nvSpPr>
          <p:cNvPr id="55" name="标题 1"/>
          <p:cNvSpPr>
            <a:spLocks noGrp="1"/>
          </p:cNvSpPr>
          <p:nvPr>
            <p:ph type="title"/>
          </p:nvPr>
        </p:nvSpPr>
        <p:spPr>
          <a:xfrm>
            <a:off x="1541761" y="554311"/>
            <a:ext cx="10808048" cy="518828"/>
          </a:xfrm>
        </p:spPr>
        <p:txBody>
          <a:bodyPr vert="horz" wrap="square" lIns="91403" tIns="45701" rIns="91403" bIns="45701" numCol="1" anchor="ctr" anchorCtr="0" compatLnSpc="1">
            <a:prstTxWarp prst="textNoShape">
              <a:avLst/>
            </a:prstTxWarp>
          </a:bodyPr>
          <a:lstStyle/>
          <a:p>
            <a:pPr lvl="1"/>
            <a:r>
              <a:rPr lang="en-US" altLang="zh-CN" sz="3200" b="1" dirty="0">
                <a:latin typeface="+mn-lt"/>
                <a:cs typeface="Arial" panose="020B0604020202020204" pitchFamily="34" charset="0"/>
              </a:rPr>
              <a:t>Security Product Sales Opportunities &amp; Strategies</a:t>
            </a:r>
            <a:endParaRPr lang="zh-CN" altLang="en-US" sz="3200" b="1" dirty="0">
              <a:solidFill>
                <a:srgbClr val="0070C0"/>
              </a:solidFill>
              <a:latin typeface="+mn-lt"/>
              <a:ea typeface="微软雅黑" pitchFamily="34" charset="-122"/>
              <a:cs typeface="Arial" panose="020B0604020202020204" pitchFamily="34" charset="0"/>
            </a:endParaRPr>
          </a:p>
        </p:txBody>
      </p:sp>
      <p:pic>
        <p:nvPicPr>
          <p:cNvPr id="56" name="Picture 6"/>
          <p:cNvPicPr preferRelativeResize="0">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22493" y="1532733"/>
            <a:ext cx="1281600" cy="960000"/>
          </a:xfrm>
          <a:prstGeom prst="rect">
            <a:avLst/>
          </a:prstGeom>
          <a:noFill/>
          <a:ln w="9525">
            <a:noFill/>
            <a:miter lim="800000"/>
            <a:headEnd/>
            <a:tailEnd/>
          </a:ln>
        </p:spPr>
      </p:pic>
      <p:pic>
        <p:nvPicPr>
          <p:cNvPr id="57" name="Picture 4" descr="C:\Documents and Settings\y90005259\桌面\Img201007290499_N.JPG"/>
          <p:cNvPicPr preferRelativeResize="0">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6220" y="1523614"/>
            <a:ext cx="1281600" cy="960000"/>
          </a:xfrm>
          <a:prstGeom prst="rect">
            <a:avLst/>
          </a:prstGeom>
          <a:noFill/>
        </p:spPr>
      </p:pic>
      <p:pic>
        <p:nvPicPr>
          <p:cNvPr id="58" name="Picture 1" descr="C:\Documents and Settings\y90005259\桌面\PPT模板\Img201007290494_N.JPG"/>
          <p:cNvPicPr preferRelativeResize="0">
            <a:picLocks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38204" y="2928716"/>
            <a:ext cx="1281600" cy="960000"/>
          </a:xfrm>
          <a:prstGeom prst="rect">
            <a:avLst/>
          </a:prstGeom>
          <a:noFill/>
        </p:spPr>
      </p:pic>
      <p:pic>
        <p:nvPicPr>
          <p:cNvPr id="59" name="Picture 8"/>
          <p:cNvPicPr preferRelativeResize="0">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33023" y="2947552"/>
            <a:ext cx="1281600" cy="960000"/>
          </a:xfrm>
          <a:prstGeom prst="rect">
            <a:avLst/>
          </a:prstGeom>
          <a:noFill/>
          <a:ln w="9525">
            <a:noFill/>
            <a:miter lim="800000"/>
            <a:headEnd/>
            <a:tailEnd/>
          </a:ln>
        </p:spPr>
      </p:pic>
      <p:sp>
        <p:nvSpPr>
          <p:cNvPr id="60" name="TextBox 15"/>
          <p:cNvSpPr txBox="1"/>
          <p:nvPr/>
        </p:nvSpPr>
        <p:spPr bwMode="auto">
          <a:xfrm>
            <a:off x="4883626" y="2413180"/>
            <a:ext cx="2239586" cy="461600"/>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lIns="91376" tIns="45688" rIns="91376" bIns="45688" rtlCol="0">
            <a:spAutoFit/>
          </a:bodyPr>
          <a:lstStyle/>
          <a:p>
            <a:pPr>
              <a:buClr>
                <a:srgbClr val="000000">
                  <a:lumMod val="50000"/>
                  <a:lumOff val="50000"/>
                </a:srgbClr>
              </a:buClr>
              <a:buSzPct val="60000"/>
            </a:pPr>
            <a:r>
              <a:rPr lang="en-US" altLang="zh-CN" sz="2400" b="1" dirty="0">
                <a:solidFill>
                  <a:srgbClr val="00B0F0"/>
                </a:solidFill>
                <a:ea typeface="华文细黑"/>
                <a:cs typeface="Arial" panose="020B0604020202020204" pitchFamily="34" charset="0"/>
              </a:rPr>
              <a:t>Opportunities</a:t>
            </a:r>
            <a:endParaRPr lang="zh-CN" altLang="en-US" sz="2400" b="1" dirty="0">
              <a:solidFill>
                <a:srgbClr val="00B0F0"/>
              </a:solidFill>
              <a:ea typeface="华文细黑"/>
              <a:cs typeface="Arial" panose="020B0604020202020204" pitchFamily="34" charset="0"/>
            </a:endParaRPr>
          </a:p>
        </p:txBody>
      </p:sp>
    </p:spTree>
    <p:extLst>
      <p:ext uri="{BB962C8B-B14F-4D97-AF65-F5344CB8AC3E}">
        <p14:creationId xmlns:p14="http://schemas.microsoft.com/office/powerpoint/2010/main" val="41315311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5"/>
          <p:cNvSpPr txBox="1">
            <a:spLocks noChangeArrowheads="1"/>
          </p:cNvSpPr>
          <p:nvPr/>
        </p:nvSpPr>
        <p:spPr bwMode="auto">
          <a:xfrm>
            <a:off x="1592948" y="350245"/>
            <a:ext cx="11385265" cy="576468"/>
          </a:xfrm>
          <a:prstGeom prst="rect">
            <a:avLst/>
          </a:prstGeom>
          <a:noFill/>
          <a:ln w="9525">
            <a:noFill/>
            <a:miter lim="800000"/>
            <a:headEnd/>
            <a:tailEnd/>
          </a:ln>
          <a:effectLst/>
        </p:spPr>
        <p:txBody>
          <a:bodyPr vert="horz" wrap="square" lIns="91416" tIns="45708" rIns="91416" bIns="45708" numCol="1" anchor="ctr" anchorCtr="0" compatLnSpc="1">
            <a:prstTxWarp prst="textNoShape">
              <a:avLst/>
            </a:prstTxWarp>
          </a:bodyPr>
          <a:lstStyle>
            <a:lvl1pPr algn="l" defTabSz="914034" rtl="0" eaLnBrk="1" fontAlgn="ctr" latinLnBrk="0" hangingPunct="1">
              <a:lnSpc>
                <a:spcPct val="90000"/>
              </a:lnSpc>
              <a:spcBef>
                <a:spcPct val="0"/>
              </a:spcBef>
              <a:buNone/>
              <a:defRPr sz="3499" b="1" kern="1200">
                <a:solidFill>
                  <a:schemeClr val="tx1"/>
                </a:solidFill>
                <a:latin typeface="+mn-lt"/>
                <a:ea typeface="+mn-ea"/>
                <a:cs typeface="+mj-cs"/>
              </a:defRPr>
            </a:lvl1pPr>
          </a:lstStyle>
          <a:p>
            <a:pPr marL="0" lvl="1"/>
            <a:r>
              <a:rPr lang="en-US" altLang="zh-CN" sz="3200" b="1" kern="0" dirty="0" smtClean="0">
                <a:solidFill>
                  <a:schemeClr val="tx1"/>
                </a:solidFill>
                <a:latin typeface="+mn-lt"/>
                <a:ea typeface="宋体"/>
                <a:cs typeface="Arial" panose="020B0604020202020204" pitchFamily="34" charset="0"/>
              </a:rPr>
              <a:t>Key Selling Points of Security Products</a:t>
            </a:r>
            <a:endParaRPr lang="en-US" altLang="zh-CN" sz="3200" b="1" kern="0" dirty="0">
              <a:solidFill>
                <a:schemeClr val="tx1"/>
              </a:solidFill>
              <a:latin typeface="+mn-lt"/>
              <a:ea typeface="宋体"/>
              <a:cs typeface="Arial" panose="020B0604020202020204" pitchFamily="34" charset="0"/>
            </a:endParaRPr>
          </a:p>
        </p:txBody>
      </p:sp>
      <p:grpSp>
        <p:nvGrpSpPr>
          <p:cNvPr id="385" name="组合 13"/>
          <p:cNvGrpSpPr/>
          <p:nvPr/>
        </p:nvGrpSpPr>
        <p:grpSpPr>
          <a:xfrm>
            <a:off x="159652" y="1167325"/>
            <a:ext cx="4138008" cy="5393864"/>
            <a:chOff x="119940" y="749374"/>
            <a:chExt cx="3457486" cy="4252050"/>
          </a:xfrm>
        </p:grpSpPr>
        <p:pic>
          <p:nvPicPr>
            <p:cNvPr id="386" name="Picture 4" descr="E:\home\f00207940\My Documents\Reference\Template\图片库\行业\政府\5ac3c0cdd7f484cf6d0bd4cf4db74d5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62747" y="749374"/>
              <a:ext cx="1156713" cy="660356"/>
            </a:xfrm>
            <a:prstGeom prst="rect">
              <a:avLst/>
            </a:prstGeom>
            <a:noFill/>
          </p:spPr>
        </p:pic>
        <p:sp>
          <p:nvSpPr>
            <p:cNvPr id="387" name="TextBox 232"/>
            <p:cNvSpPr txBox="1"/>
            <p:nvPr/>
          </p:nvSpPr>
          <p:spPr>
            <a:xfrm>
              <a:off x="1204504" y="1333602"/>
              <a:ext cx="1221164" cy="461628"/>
            </a:xfrm>
            <a:prstGeom prst="rect">
              <a:avLst/>
            </a:prstGeom>
            <a:solidFill>
              <a:schemeClr val="bg1">
                <a:lumMod val="75000"/>
              </a:schemeClr>
            </a:solidFill>
          </p:spPr>
          <p:txBody>
            <a:bodyPr wrap="square" lIns="121868" tIns="60936" rIns="121868" bIns="60936" rtlCol="0" anchor="ctr" anchorCtr="0">
              <a:noAutofit/>
            </a:bodyPr>
            <a:lstStyle/>
            <a:p>
              <a:pPr algn="ctr"/>
              <a:r>
                <a:rPr lang="en-US" altLang="zh-CN" sz="1600" b="1" dirty="0">
                  <a:solidFill>
                    <a:srgbClr val="00B0F0"/>
                  </a:solidFill>
                  <a:ea typeface="微软雅黑" pitchFamily="34" charset="-122"/>
                  <a:cs typeface="Arial" pitchFamily="34" charset="0"/>
                </a:rPr>
                <a:t>Gov./</a:t>
              </a:r>
              <a:r>
                <a:rPr lang="en-US" altLang="zh-CN" sz="1600" b="1" dirty="0" err="1">
                  <a:solidFill>
                    <a:srgbClr val="00B0F0"/>
                  </a:solidFill>
                  <a:ea typeface="微软雅黑" pitchFamily="34" charset="-122"/>
                  <a:cs typeface="Arial" pitchFamily="34" charset="0"/>
                </a:rPr>
                <a:t>Edu</a:t>
              </a:r>
              <a:r>
                <a:rPr lang="en-US" altLang="zh-CN" sz="1600" b="1" dirty="0">
                  <a:solidFill>
                    <a:srgbClr val="00B0F0"/>
                  </a:solidFill>
                  <a:ea typeface="微软雅黑" pitchFamily="34" charset="-122"/>
                  <a:cs typeface="Arial" pitchFamily="34" charset="0"/>
                </a:rPr>
                <a:t>./</a:t>
              </a:r>
            </a:p>
            <a:p>
              <a:pPr algn="ctr"/>
              <a:r>
                <a:rPr lang="en-US" altLang="zh-CN" sz="1600" b="1" dirty="0">
                  <a:solidFill>
                    <a:srgbClr val="00B0F0"/>
                  </a:solidFill>
                  <a:ea typeface="微软雅黑" pitchFamily="34" charset="-122"/>
                  <a:cs typeface="Arial" pitchFamily="34" charset="0"/>
                </a:rPr>
                <a:t>Enterprise</a:t>
              </a:r>
              <a:endParaRPr lang="zh-CN" altLang="en-US" sz="1600" b="1" dirty="0">
                <a:solidFill>
                  <a:srgbClr val="00B0F0"/>
                </a:solidFill>
                <a:ea typeface="微软雅黑" pitchFamily="34" charset="-122"/>
                <a:cs typeface="Arial" pitchFamily="34" charset="0"/>
              </a:endParaRPr>
            </a:p>
          </p:txBody>
        </p:sp>
        <p:sp>
          <p:nvSpPr>
            <p:cNvPr id="388" name="TextBox 233"/>
            <p:cNvSpPr txBox="1"/>
            <p:nvPr/>
          </p:nvSpPr>
          <p:spPr>
            <a:xfrm>
              <a:off x="2428982" y="1333601"/>
              <a:ext cx="1148277" cy="399600"/>
            </a:xfrm>
            <a:prstGeom prst="rect">
              <a:avLst/>
            </a:prstGeom>
            <a:solidFill>
              <a:schemeClr val="bg1">
                <a:lumMod val="95000"/>
              </a:schemeClr>
            </a:solidFill>
          </p:spPr>
          <p:txBody>
            <a:bodyPr wrap="square" lIns="121868" tIns="60936" rIns="121868" bIns="60936" rtlCol="0" anchor="ctr" anchorCtr="0">
              <a:noAutofit/>
            </a:bodyPr>
            <a:lstStyle/>
            <a:p>
              <a:pPr algn="ctr"/>
              <a:r>
                <a:rPr lang="en-US" altLang="zh-CN" sz="1600" b="1" dirty="0">
                  <a:solidFill>
                    <a:srgbClr val="00B0F0"/>
                  </a:solidFill>
                  <a:ea typeface="微软雅黑" pitchFamily="34" charset="-122"/>
                  <a:cs typeface="Arial" pitchFamily="34" charset="0"/>
                </a:rPr>
                <a:t>Banks</a:t>
              </a:r>
              <a:endParaRPr lang="zh-CN" altLang="en-US" sz="1600" b="1" dirty="0">
                <a:solidFill>
                  <a:srgbClr val="00B0F0"/>
                </a:solidFill>
                <a:ea typeface="微软雅黑" pitchFamily="34" charset="-122"/>
                <a:cs typeface="Arial" pitchFamily="34" charset="0"/>
              </a:endParaRPr>
            </a:p>
          </p:txBody>
        </p:sp>
        <p:sp>
          <p:nvSpPr>
            <p:cNvPr id="389" name="矩形 232"/>
            <p:cNvSpPr/>
            <p:nvPr/>
          </p:nvSpPr>
          <p:spPr bwMode="auto">
            <a:xfrm>
              <a:off x="1271179" y="749375"/>
              <a:ext cx="1148277" cy="1001862"/>
            </a:xfrm>
            <a:prstGeom prst="rect">
              <a:avLst/>
            </a:prstGeom>
            <a:noFill/>
            <a:ln w="25400">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t" anchorCtr="0" compatLnSpc="1">
              <a:prstTxWarp prst="textNoShape">
                <a:avLst/>
              </a:prstTxWarp>
            </a:bodyPr>
            <a:lstStyle/>
            <a:p>
              <a:pPr defTabSz="1218651">
                <a:buClr>
                  <a:srgbClr val="CC9900"/>
                </a:buClr>
                <a:buFont typeface="Wingdings" pitchFamily="2" charset="2"/>
                <a:buChar char="n"/>
              </a:pPr>
              <a:endParaRPr lang="zh-CN" altLang="en-US" sz="2400" dirty="0">
                <a:solidFill>
                  <a:srgbClr val="000000"/>
                </a:solidFill>
                <a:ea typeface="宋体" charset="-122"/>
                <a:cs typeface="Arial" pitchFamily="34" charset="0"/>
              </a:endParaRPr>
            </a:p>
          </p:txBody>
        </p:sp>
        <p:sp>
          <p:nvSpPr>
            <p:cNvPr id="390" name="矩形 233"/>
            <p:cNvSpPr/>
            <p:nvPr/>
          </p:nvSpPr>
          <p:spPr bwMode="auto">
            <a:xfrm>
              <a:off x="2428982" y="749374"/>
              <a:ext cx="1148277" cy="1017737"/>
            </a:xfrm>
            <a:prstGeom prst="rect">
              <a:avLst/>
            </a:prstGeom>
            <a:noFill/>
            <a:ln w="25400">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t" anchorCtr="0" compatLnSpc="1">
              <a:prstTxWarp prst="textNoShape">
                <a:avLst/>
              </a:prstTxWarp>
            </a:bodyPr>
            <a:lstStyle/>
            <a:p>
              <a:pPr defTabSz="1218651">
                <a:buClr>
                  <a:srgbClr val="CC9900"/>
                </a:buClr>
                <a:buFont typeface="Wingdings" pitchFamily="2" charset="2"/>
                <a:buChar char="n"/>
              </a:pPr>
              <a:endParaRPr lang="zh-CN" altLang="en-US" sz="2400" dirty="0">
                <a:solidFill>
                  <a:srgbClr val="000000"/>
                </a:solidFill>
                <a:ea typeface="宋体" charset="-122"/>
                <a:cs typeface="Arial" pitchFamily="34" charset="0"/>
              </a:endParaRPr>
            </a:p>
          </p:txBody>
        </p:sp>
        <p:sp>
          <p:nvSpPr>
            <p:cNvPr id="423" name="矩形 174"/>
            <p:cNvSpPr/>
            <p:nvPr/>
          </p:nvSpPr>
          <p:spPr bwMode="auto">
            <a:xfrm>
              <a:off x="1273584" y="1748017"/>
              <a:ext cx="1151383" cy="1098594"/>
            </a:xfrm>
            <a:prstGeom prst="rect">
              <a:avLst/>
            </a:prstGeom>
            <a:solidFill>
              <a:schemeClr val="tx1">
                <a:lumMod val="65000"/>
                <a:lumOff val="35000"/>
              </a:schemeClr>
            </a:solidFill>
            <a:ln w="254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ctr" anchorCtr="0" compatLnSpc="1">
              <a:prstTxWarp prst="textNoShape">
                <a:avLst/>
              </a:prstTxWarp>
            </a:bodyPr>
            <a:lstStyle/>
            <a:p>
              <a:pPr algn="ctr" defTabSz="1218651">
                <a:buClr>
                  <a:srgbClr val="CC9900"/>
                </a:buClr>
              </a:pPr>
              <a:r>
                <a:rPr lang="en-US" altLang="zh-CN" sz="1467" b="1" dirty="0">
                  <a:solidFill>
                    <a:srgbClr val="FFFFFF"/>
                  </a:solidFill>
                  <a:ea typeface="微软雅黑" pitchFamily="34" charset="-122"/>
                  <a:cs typeface="Arial" pitchFamily="34" charset="0"/>
                </a:rPr>
                <a:t>DC</a:t>
              </a:r>
            </a:p>
            <a:p>
              <a:pPr algn="ctr" defTabSz="1218651">
                <a:buClr>
                  <a:srgbClr val="CC9900"/>
                </a:buClr>
              </a:pPr>
              <a:r>
                <a:rPr lang="en-US" altLang="zh-CN" sz="1467" b="1" dirty="0">
                  <a:solidFill>
                    <a:srgbClr val="FFFFFF"/>
                  </a:solidFill>
                  <a:ea typeface="微软雅黑" pitchFamily="34" charset="-122"/>
                  <a:cs typeface="Arial" pitchFamily="34" charset="0"/>
                </a:rPr>
                <a:t>Branches</a:t>
              </a:r>
            </a:p>
            <a:p>
              <a:pPr algn="ctr" defTabSz="1218651">
                <a:buClr>
                  <a:srgbClr val="CC9900"/>
                </a:buClr>
              </a:pPr>
              <a:r>
                <a:rPr lang="en-US" altLang="zh-CN" sz="1467" b="1" dirty="0">
                  <a:solidFill>
                    <a:srgbClr val="FFFFFF"/>
                  </a:solidFill>
                  <a:ea typeface="微软雅黑" pitchFamily="34" charset="-122"/>
                  <a:cs typeface="Arial" pitchFamily="34" charset="0"/>
                </a:rPr>
                <a:t>Campus</a:t>
              </a:r>
            </a:p>
          </p:txBody>
        </p:sp>
        <p:sp>
          <p:nvSpPr>
            <p:cNvPr id="430" name="矩形 175"/>
            <p:cNvSpPr/>
            <p:nvPr/>
          </p:nvSpPr>
          <p:spPr bwMode="auto">
            <a:xfrm>
              <a:off x="2425095" y="1748017"/>
              <a:ext cx="1151383" cy="1098594"/>
            </a:xfrm>
            <a:prstGeom prst="rect">
              <a:avLst/>
            </a:prstGeom>
            <a:solidFill>
              <a:schemeClr val="tx1">
                <a:lumMod val="50000"/>
                <a:lumOff val="50000"/>
              </a:schemeClr>
            </a:solidFill>
            <a:ln w="254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ctr" anchorCtr="0" compatLnSpc="1">
              <a:prstTxWarp prst="textNoShape">
                <a:avLst/>
              </a:prstTxWarp>
            </a:bodyPr>
            <a:lstStyle/>
            <a:p>
              <a:pPr algn="ctr" defTabSz="1218651">
                <a:buClr>
                  <a:srgbClr val="CC9900"/>
                </a:buClr>
              </a:pPr>
              <a:r>
                <a:rPr lang="en-US" altLang="zh-CN" sz="1467" b="1" dirty="0">
                  <a:solidFill>
                    <a:srgbClr val="FFFFFF"/>
                  </a:solidFill>
                  <a:ea typeface="微软雅黑" pitchFamily="34" charset="-122"/>
                  <a:cs typeface="Arial" pitchFamily="34" charset="0"/>
                </a:rPr>
                <a:t>DC</a:t>
              </a:r>
            </a:p>
            <a:p>
              <a:pPr algn="ctr" defTabSz="1218651">
                <a:buClr>
                  <a:srgbClr val="CC9900"/>
                </a:buClr>
              </a:pPr>
              <a:r>
                <a:rPr lang="en-US" altLang="zh-CN" sz="1467" b="1" dirty="0">
                  <a:solidFill>
                    <a:srgbClr val="FFFFFF"/>
                  </a:solidFill>
                  <a:ea typeface="微软雅黑" pitchFamily="34" charset="-122"/>
                  <a:cs typeface="Arial" pitchFamily="34" charset="0"/>
                </a:rPr>
                <a:t>Branches</a:t>
              </a:r>
            </a:p>
          </p:txBody>
        </p:sp>
        <p:sp>
          <p:nvSpPr>
            <p:cNvPr id="437" name="矩形 226"/>
            <p:cNvSpPr/>
            <p:nvPr/>
          </p:nvSpPr>
          <p:spPr bwMode="auto">
            <a:xfrm>
              <a:off x="2425095" y="1748017"/>
              <a:ext cx="1151511" cy="1109480"/>
            </a:xfrm>
            <a:prstGeom prst="rect">
              <a:avLst/>
            </a:prstGeom>
            <a:noFill/>
            <a:ln w="25400">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t" anchorCtr="0" compatLnSpc="1">
              <a:prstTxWarp prst="textNoShape">
                <a:avLst/>
              </a:prstTxWarp>
            </a:bodyPr>
            <a:lstStyle/>
            <a:p>
              <a:pPr defTabSz="1218651">
                <a:buClr>
                  <a:srgbClr val="CC9900"/>
                </a:buClr>
                <a:buFont typeface="Wingdings" pitchFamily="2" charset="2"/>
                <a:buChar char="n"/>
              </a:pPr>
              <a:endParaRPr lang="zh-CN" altLang="en-US" sz="1600" dirty="0">
                <a:solidFill>
                  <a:srgbClr val="000000"/>
                </a:solidFill>
                <a:ea typeface="宋体" charset="-122"/>
                <a:cs typeface="Arial" pitchFamily="34" charset="0"/>
              </a:endParaRPr>
            </a:p>
          </p:txBody>
        </p:sp>
        <p:sp>
          <p:nvSpPr>
            <p:cNvPr id="444" name="矩形 227"/>
            <p:cNvSpPr/>
            <p:nvPr/>
          </p:nvSpPr>
          <p:spPr bwMode="auto">
            <a:xfrm>
              <a:off x="1273584" y="1748017"/>
              <a:ext cx="1151511" cy="1109480"/>
            </a:xfrm>
            <a:prstGeom prst="rect">
              <a:avLst/>
            </a:prstGeom>
            <a:noFill/>
            <a:ln w="25400">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t" anchorCtr="0" compatLnSpc="1">
              <a:prstTxWarp prst="textNoShape">
                <a:avLst/>
              </a:prstTxWarp>
            </a:bodyPr>
            <a:lstStyle/>
            <a:p>
              <a:pPr defTabSz="1218651">
                <a:buClr>
                  <a:srgbClr val="CC9900"/>
                </a:buClr>
                <a:buFont typeface="Wingdings" pitchFamily="2" charset="2"/>
                <a:buChar char="n"/>
              </a:pPr>
              <a:endParaRPr lang="zh-CN" altLang="en-US" sz="1600" dirty="0">
                <a:solidFill>
                  <a:srgbClr val="000000"/>
                </a:solidFill>
                <a:ea typeface="宋体" charset="-122"/>
                <a:cs typeface="Arial" pitchFamily="34" charset="0"/>
              </a:endParaRPr>
            </a:p>
          </p:txBody>
        </p:sp>
        <p:sp>
          <p:nvSpPr>
            <p:cNvPr id="445" name="矩形 173"/>
            <p:cNvSpPr/>
            <p:nvPr/>
          </p:nvSpPr>
          <p:spPr bwMode="auto">
            <a:xfrm>
              <a:off x="126966" y="1748017"/>
              <a:ext cx="1152000" cy="1098000"/>
            </a:xfrm>
            <a:prstGeom prst="rect">
              <a:avLst/>
            </a:prstGeom>
            <a:solidFill>
              <a:schemeClr val="tx1">
                <a:lumMod val="50000"/>
                <a:lumOff val="50000"/>
              </a:schemeClr>
            </a:solidFill>
            <a:ln w="254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ctr" anchorCtr="0" compatLnSpc="1">
              <a:prstTxWarp prst="textNoShape">
                <a:avLst/>
              </a:prstTxWarp>
            </a:bodyPr>
            <a:lstStyle/>
            <a:p>
              <a:pPr algn="ctr" defTabSz="1218651">
                <a:buClr>
                  <a:srgbClr val="CC9900"/>
                </a:buClr>
              </a:pPr>
              <a:r>
                <a:rPr lang="en-US" altLang="zh-CN" sz="1467" b="1" dirty="0">
                  <a:solidFill>
                    <a:srgbClr val="FFFFFF"/>
                  </a:solidFill>
                  <a:ea typeface="微软雅黑" pitchFamily="34" charset="-122"/>
                  <a:cs typeface="Arial" pitchFamily="34" charset="0"/>
                </a:rPr>
                <a:t>DC</a:t>
              </a:r>
            </a:p>
          </p:txBody>
        </p:sp>
        <p:sp>
          <p:nvSpPr>
            <p:cNvPr id="446" name="矩形 228"/>
            <p:cNvSpPr/>
            <p:nvPr/>
          </p:nvSpPr>
          <p:spPr bwMode="auto">
            <a:xfrm>
              <a:off x="124536" y="1748017"/>
              <a:ext cx="1142257" cy="1112400"/>
            </a:xfrm>
            <a:prstGeom prst="rect">
              <a:avLst/>
            </a:prstGeom>
            <a:noFill/>
            <a:ln w="25400">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t" anchorCtr="0" compatLnSpc="1">
              <a:prstTxWarp prst="textNoShape">
                <a:avLst/>
              </a:prstTxWarp>
            </a:bodyPr>
            <a:lstStyle/>
            <a:p>
              <a:pPr defTabSz="1218651">
                <a:buClr>
                  <a:srgbClr val="CC9900"/>
                </a:buClr>
                <a:buFont typeface="Wingdings" pitchFamily="2" charset="2"/>
                <a:buChar char="n"/>
              </a:pPr>
              <a:endParaRPr lang="zh-CN" altLang="en-US" sz="2400" dirty="0">
                <a:solidFill>
                  <a:srgbClr val="000000"/>
                </a:solidFill>
                <a:ea typeface="宋体" charset="-122"/>
                <a:cs typeface="Arial" pitchFamily="34" charset="0"/>
              </a:endParaRPr>
            </a:p>
          </p:txBody>
        </p:sp>
        <p:pic>
          <p:nvPicPr>
            <p:cNvPr id="447" name="Picture 5" descr="E:\home\f00207940\My Documents\Reference\Template\图片库\wallpeper\3DXR_001003.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9940" y="749375"/>
              <a:ext cx="1148277" cy="668487"/>
            </a:xfrm>
            <a:prstGeom prst="rect">
              <a:avLst/>
            </a:prstGeom>
            <a:noFill/>
          </p:spPr>
        </p:pic>
        <p:sp>
          <p:nvSpPr>
            <p:cNvPr id="448" name="TextBox 243"/>
            <p:cNvSpPr txBox="1">
              <a:spLocks/>
            </p:cNvSpPr>
            <p:nvPr/>
          </p:nvSpPr>
          <p:spPr>
            <a:xfrm>
              <a:off x="133318" y="1396546"/>
              <a:ext cx="1141249" cy="291110"/>
            </a:xfrm>
            <a:prstGeom prst="rect">
              <a:avLst/>
            </a:prstGeom>
            <a:solidFill>
              <a:schemeClr val="bg2">
                <a:lumMod val="60000"/>
                <a:lumOff val="40000"/>
              </a:schemeClr>
            </a:solidFill>
          </p:spPr>
          <p:txBody>
            <a:bodyPr wrap="square" lIns="121868" tIns="60936" rIns="121868" bIns="60936" rtlCol="0" anchor="ctr" anchorCtr="0">
              <a:spAutoFit/>
            </a:bodyPr>
            <a:lstStyle/>
            <a:p>
              <a:pPr algn="ctr"/>
              <a:r>
                <a:rPr lang="en-US" altLang="zh-CN" sz="1600" b="1" dirty="0">
                  <a:solidFill>
                    <a:srgbClr val="00B0F0"/>
                  </a:solidFill>
                  <a:ea typeface="微软雅黑" pitchFamily="34" charset="-122"/>
                  <a:cs typeface="Arial" pitchFamily="34" charset="0"/>
                </a:rPr>
                <a:t>ISPs</a:t>
              </a:r>
              <a:endParaRPr lang="zh-CN" altLang="en-US" sz="1600" b="1" dirty="0">
                <a:solidFill>
                  <a:srgbClr val="00B0F0"/>
                </a:solidFill>
                <a:ea typeface="微软雅黑" pitchFamily="34" charset="-122"/>
                <a:cs typeface="Arial" pitchFamily="34" charset="0"/>
              </a:endParaRPr>
            </a:p>
          </p:txBody>
        </p:sp>
        <p:sp>
          <p:nvSpPr>
            <p:cNvPr id="449" name="矩形 234"/>
            <p:cNvSpPr/>
            <p:nvPr/>
          </p:nvSpPr>
          <p:spPr bwMode="auto">
            <a:xfrm>
              <a:off x="119940" y="749374"/>
              <a:ext cx="1148277" cy="1011388"/>
            </a:xfrm>
            <a:prstGeom prst="rect">
              <a:avLst/>
            </a:prstGeom>
            <a:noFill/>
            <a:ln w="25400">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t" anchorCtr="0" compatLnSpc="1">
              <a:prstTxWarp prst="textNoShape">
                <a:avLst/>
              </a:prstTxWarp>
            </a:bodyPr>
            <a:lstStyle/>
            <a:p>
              <a:pPr defTabSz="1218651">
                <a:buClr>
                  <a:srgbClr val="CC9900"/>
                </a:buClr>
                <a:buFont typeface="Wingdings" pitchFamily="2" charset="2"/>
                <a:buChar char="n"/>
              </a:pPr>
              <a:endParaRPr lang="zh-CN" altLang="en-US" sz="2400" dirty="0">
                <a:solidFill>
                  <a:srgbClr val="000000"/>
                </a:solidFill>
                <a:ea typeface="宋体" charset="-122"/>
                <a:cs typeface="Arial" pitchFamily="34" charset="0"/>
              </a:endParaRPr>
            </a:p>
          </p:txBody>
        </p:sp>
        <p:pic>
          <p:nvPicPr>
            <p:cNvPr id="450" name="Picture 2" descr="http://i8.baidu.com/it/u=1012149872,346836954&amp;fm=96&amp;s=556586E6444618F6722F4C2C0300F05B"/>
            <p:cNvPicPr>
              <a:picLocks noChangeArrowheads="1"/>
            </p:cNvPicPr>
            <p:nvPr/>
          </p:nvPicPr>
          <p:blipFill>
            <a:blip r:embed="rId5" cstate="print"/>
            <a:srcRect/>
            <a:stretch>
              <a:fillRect/>
            </a:stretch>
          </p:blipFill>
          <p:spPr bwMode="auto">
            <a:xfrm>
              <a:off x="2442904" y="761091"/>
              <a:ext cx="1113064" cy="571499"/>
            </a:xfrm>
            <a:prstGeom prst="rect">
              <a:avLst/>
            </a:prstGeom>
            <a:noFill/>
          </p:spPr>
        </p:pic>
        <p:pic>
          <p:nvPicPr>
            <p:cNvPr id="451" name="Picture 6" descr="E:\home\f00207940\My Documents\Reference\Template\图片库\wallpeper\Chromatic_004.jpg"/>
            <p:cNvPicPr>
              <a:picLocks noChangeAspect="1" noChangeArrowheads="1"/>
            </p:cNvPicPr>
            <p:nvPr/>
          </p:nvPicPr>
          <p:blipFill>
            <a:blip r:embed="rId6" cstate="print">
              <a:clrChange>
                <a:clrFrom>
                  <a:srgbClr val="F6F5F5"/>
                </a:clrFrom>
                <a:clrTo>
                  <a:srgbClr val="F6F5F5">
                    <a:alpha val="0"/>
                  </a:srgbClr>
                </a:clrTo>
              </a:clrChange>
              <a:extLst>
                <a:ext uri="{28A0092B-C50C-407E-A947-70E740481C1C}">
                  <a14:useLocalDpi xmlns:a14="http://schemas.microsoft.com/office/drawing/2010/main"/>
                </a:ext>
              </a:extLst>
            </a:blip>
            <a:srcRect/>
            <a:stretch>
              <a:fillRect/>
            </a:stretch>
          </p:blipFill>
          <p:spPr bwMode="auto">
            <a:xfrm>
              <a:off x="2411745" y="2944104"/>
              <a:ext cx="1148277" cy="595273"/>
            </a:xfrm>
            <a:prstGeom prst="rect">
              <a:avLst/>
            </a:prstGeom>
            <a:noFill/>
          </p:spPr>
        </p:pic>
        <p:sp>
          <p:nvSpPr>
            <p:cNvPr id="452" name="TextBox 247"/>
            <p:cNvSpPr txBox="1"/>
            <p:nvPr/>
          </p:nvSpPr>
          <p:spPr>
            <a:xfrm>
              <a:off x="2426929" y="3477528"/>
              <a:ext cx="1148277" cy="399600"/>
            </a:xfrm>
            <a:prstGeom prst="rect">
              <a:avLst/>
            </a:prstGeom>
            <a:solidFill>
              <a:schemeClr val="bg1">
                <a:lumMod val="65000"/>
              </a:schemeClr>
            </a:solidFill>
          </p:spPr>
          <p:txBody>
            <a:bodyPr wrap="square" lIns="121868" tIns="60936" rIns="121868" bIns="60936" rtlCol="0" anchor="ctr" anchorCtr="0">
              <a:noAutofit/>
            </a:bodyPr>
            <a:lstStyle/>
            <a:p>
              <a:pPr algn="ctr"/>
              <a:r>
                <a:rPr lang="en-US" altLang="zh-CN" sz="1600" b="1" dirty="0">
                  <a:solidFill>
                    <a:srgbClr val="000000"/>
                  </a:solidFill>
                  <a:ea typeface="微软雅黑" pitchFamily="34" charset="-122"/>
                  <a:cs typeface="Arial" pitchFamily="34" charset="0"/>
                </a:rPr>
                <a:t>Manufacturing</a:t>
              </a:r>
              <a:endParaRPr lang="zh-CN" altLang="en-US" sz="1600" b="1" dirty="0">
                <a:solidFill>
                  <a:srgbClr val="000000"/>
                </a:solidFill>
                <a:ea typeface="微软雅黑" pitchFamily="34" charset="-122"/>
                <a:cs typeface="Arial" pitchFamily="34" charset="0"/>
              </a:endParaRPr>
            </a:p>
          </p:txBody>
        </p:sp>
        <p:pic>
          <p:nvPicPr>
            <p:cNvPr id="453" name="Picture 2" descr="E:\home\f00207940\My Documents\Reference\Template\图片库\行业\能源\Img201108030011_H.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30452" y="2901771"/>
              <a:ext cx="1148277" cy="592693"/>
            </a:xfrm>
            <a:prstGeom prst="rect">
              <a:avLst/>
            </a:prstGeom>
            <a:noFill/>
            <a:ln w="25400">
              <a:noFill/>
              <a:prstDash val="solid"/>
            </a:ln>
          </p:spPr>
        </p:pic>
        <p:pic>
          <p:nvPicPr>
            <p:cNvPr id="454" name="Picture 2" descr="E:\home\f00207940\My Documents\Reference\Template\图片库\行业\电力\20092322153606_2.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278652" y="2901769"/>
              <a:ext cx="1148277" cy="609627"/>
            </a:xfrm>
            <a:prstGeom prst="rect">
              <a:avLst/>
            </a:prstGeom>
            <a:noFill/>
            <a:ln w="25400">
              <a:noFill/>
            </a:ln>
          </p:spPr>
        </p:pic>
        <p:sp>
          <p:nvSpPr>
            <p:cNvPr id="455" name="TextBox 250"/>
            <p:cNvSpPr txBox="1"/>
            <p:nvPr/>
          </p:nvSpPr>
          <p:spPr>
            <a:xfrm>
              <a:off x="120595" y="3477528"/>
              <a:ext cx="1148277" cy="399600"/>
            </a:xfrm>
            <a:prstGeom prst="rect">
              <a:avLst/>
            </a:prstGeom>
            <a:solidFill>
              <a:schemeClr val="bg1">
                <a:lumMod val="65000"/>
              </a:schemeClr>
            </a:solidFill>
          </p:spPr>
          <p:txBody>
            <a:bodyPr wrap="square" lIns="121868" tIns="60936" rIns="121868" bIns="60936" rtlCol="0" anchor="ctr" anchorCtr="0">
              <a:noAutofit/>
            </a:bodyPr>
            <a:lstStyle/>
            <a:p>
              <a:pPr algn="ctr"/>
              <a:r>
                <a:rPr lang="en-US" altLang="zh-CN" sz="1600" b="1" dirty="0">
                  <a:solidFill>
                    <a:srgbClr val="000000"/>
                  </a:solidFill>
                  <a:ea typeface="微软雅黑" pitchFamily="34" charset="-122"/>
                  <a:cs typeface="Arial" pitchFamily="34" charset="0"/>
                </a:rPr>
                <a:t>Oil</a:t>
              </a:r>
              <a:endParaRPr lang="zh-CN" altLang="en-US" sz="1600" b="1" dirty="0">
                <a:solidFill>
                  <a:srgbClr val="000000"/>
                </a:solidFill>
                <a:ea typeface="微软雅黑" pitchFamily="34" charset="-122"/>
                <a:cs typeface="Arial" pitchFamily="34" charset="0"/>
              </a:endParaRPr>
            </a:p>
          </p:txBody>
        </p:sp>
        <p:sp>
          <p:nvSpPr>
            <p:cNvPr id="456" name="TextBox 251"/>
            <p:cNvSpPr txBox="1"/>
            <p:nvPr/>
          </p:nvSpPr>
          <p:spPr>
            <a:xfrm>
              <a:off x="1278652" y="3477528"/>
              <a:ext cx="1148277" cy="399600"/>
            </a:xfrm>
            <a:prstGeom prst="rect">
              <a:avLst/>
            </a:prstGeom>
            <a:solidFill>
              <a:schemeClr val="bg2">
                <a:lumMod val="60000"/>
                <a:lumOff val="40000"/>
              </a:schemeClr>
            </a:solidFill>
          </p:spPr>
          <p:txBody>
            <a:bodyPr wrap="square" lIns="121868" tIns="60936" rIns="121868" bIns="60936" rtlCol="0" anchor="ctr" anchorCtr="0">
              <a:noAutofit/>
            </a:bodyPr>
            <a:lstStyle/>
            <a:p>
              <a:pPr algn="ctr"/>
              <a:r>
                <a:rPr lang="en-US" altLang="zh-CN" sz="1600" b="1" dirty="0">
                  <a:solidFill>
                    <a:srgbClr val="000000"/>
                  </a:solidFill>
                  <a:ea typeface="微软雅黑" pitchFamily="34" charset="-122"/>
                  <a:cs typeface="Arial" pitchFamily="34" charset="0"/>
                </a:rPr>
                <a:t>Electric power</a:t>
              </a:r>
              <a:endParaRPr lang="zh-CN" altLang="en-US" sz="1600" b="1" dirty="0">
                <a:solidFill>
                  <a:srgbClr val="000000"/>
                </a:solidFill>
                <a:ea typeface="微软雅黑" pitchFamily="34" charset="-122"/>
                <a:cs typeface="Arial" pitchFamily="34" charset="0"/>
              </a:endParaRPr>
            </a:p>
          </p:txBody>
        </p:sp>
        <p:sp>
          <p:nvSpPr>
            <p:cNvPr id="457" name="矩形 229"/>
            <p:cNvSpPr/>
            <p:nvPr/>
          </p:nvSpPr>
          <p:spPr bwMode="auto">
            <a:xfrm>
              <a:off x="130120" y="2893301"/>
              <a:ext cx="1148277" cy="998687"/>
            </a:xfrm>
            <a:prstGeom prst="rect">
              <a:avLst/>
            </a:prstGeom>
            <a:noFill/>
            <a:ln w="25400">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t" anchorCtr="0" compatLnSpc="1">
              <a:prstTxWarp prst="textNoShape">
                <a:avLst/>
              </a:prstTxWarp>
            </a:bodyPr>
            <a:lstStyle/>
            <a:p>
              <a:pPr defTabSz="1218651">
                <a:buClr>
                  <a:srgbClr val="CC9900"/>
                </a:buClr>
                <a:buFont typeface="Wingdings" pitchFamily="2" charset="2"/>
                <a:buChar char="n"/>
              </a:pPr>
              <a:endParaRPr lang="zh-CN" altLang="en-US" sz="2400" dirty="0">
                <a:solidFill>
                  <a:srgbClr val="000000"/>
                </a:solidFill>
                <a:ea typeface="宋体" charset="-122"/>
                <a:cs typeface="Arial" pitchFamily="34" charset="0"/>
              </a:endParaRPr>
            </a:p>
          </p:txBody>
        </p:sp>
        <p:sp>
          <p:nvSpPr>
            <p:cNvPr id="458" name="矩形 230"/>
            <p:cNvSpPr/>
            <p:nvPr/>
          </p:nvSpPr>
          <p:spPr bwMode="auto">
            <a:xfrm>
              <a:off x="1278652" y="2893301"/>
              <a:ext cx="1148277" cy="998687"/>
            </a:xfrm>
            <a:prstGeom prst="rect">
              <a:avLst/>
            </a:prstGeom>
            <a:noFill/>
            <a:ln w="25400">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t" anchorCtr="0" compatLnSpc="1">
              <a:prstTxWarp prst="textNoShape">
                <a:avLst/>
              </a:prstTxWarp>
            </a:bodyPr>
            <a:lstStyle/>
            <a:p>
              <a:pPr defTabSz="1218651">
                <a:buClr>
                  <a:srgbClr val="CC9900"/>
                </a:buClr>
                <a:buFont typeface="Wingdings" pitchFamily="2" charset="2"/>
                <a:buChar char="n"/>
              </a:pPr>
              <a:endParaRPr lang="zh-CN" altLang="en-US" sz="2400" dirty="0">
                <a:solidFill>
                  <a:srgbClr val="000000"/>
                </a:solidFill>
                <a:ea typeface="宋体" charset="-122"/>
                <a:cs typeface="Arial" pitchFamily="34" charset="0"/>
              </a:endParaRPr>
            </a:p>
          </p:txBody>
        </p:sp>
        <p:sp>
          <p:nvSpPr>
            <p:cNvPr id="459" name="矩形 231"/>
            <p:cNvSpPr/>
            <p:nvPr/>
          </p:nvSpPr>
          <p:spPr bwMode="auto">
            <a:xfrm>
              <a:off x="2426929" y="2893301"/>
              <a:ext cx="1148277" cy="1005037"/>
            </a:xfrm>
            <a:prstGeom prst="rect">
              <a:avLst/>
            </a:prstGeom>
            <a:noFill/>
            <a:ln w="25400">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t" anchorCtr="0" compatLnSpc="1">
              <a:prstTxWarp prst="textNoShape">
                <a:avLst/>
              </a:prstTxWarp>
            </a:bodyPr>
            <a:lstStyle/>
            <a:p>
              <a:pPr defTabSz="1218651">
                <a:buClr>
                  <a:srgbClr val="CC9900"/>
                </a:buClr>
                <a:buFont typeface="Wingdings" pitchFamily="2" charset="2"/>
                <a:buChar char="n"/>
              </a:pPr>
              <a:endParaRPr lang="zh-CN" altLang="en-US" sz="2400" dirty="0">
                <a:solidFill>
                  <a:srgbClr val="000000"/>
                </a:solidFill>
                <a:ea typeface="宋体" charset="-122"/>
                <a:cs typeface="Arial" pitchFamily="34" charset="0"/>
              </a:endParaRPr>
            </a:p>
          </p:txBody>
        </p:sp>
        <p:sp>
          <p:nvSpPr>
            <p:cNvPr id="460" name="矩形 174"/>
            <p:cNvSpPr/>
            <p:nvPr/>
          </p:nvSpPr>
          <p:spPr bwMode="auto">
            <a:xfrm>
              <a:off x="133318" y="3891944"/>
              <a:ext cx="3428868" cy="1107303"/>
            </a:xfrm>
            <a:prstGeom prst="rect">
              <a:avLst/>
            </a:prstGeom>
            <a:solidFill>
              <a:schemeClr val="tx1">
                <a:lumMod val="65000"/>
                <a:lumOff val="35000"/>
              </a:schemeClr>
            </a:solidFill>
            <a:ln w="254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ctr" anchorCtr="0" compatLnSpc="1">
              <a:prstTxWarp prst="textNoShape">
                <a:avLst/>
              </a:prstTxWarp>
            </a:bodyPr>
            <a:lstStyle/>
            <a:p>
              <a:pPr algn="ctr" defTabSz="1218651">
                <a:buClr>
                  <a:srgbClr val="CC9900"/>
                </a:buClr>
              </a:pPr>
              <a:r>
                <a:rPr lang="en-US" altLang="zh-CN" sz="1467" b="1" dirty="0">
                  <a:solidFill>
                    <a:srgbClr val="FFFFFF"/>
                  </a:solidFill>
                  <a:ea typeface="微软雅黑" pitchFamily="34" charset="-122"/>
                  <a:cs typeface="Arial" pitchFamily="34" charset="0"/>
                </a:rPr>
                <a:t>Campus</a:t>
              </a:r>
            </a:p>
            <a:p>
              <a:pPr algn="ctr" defTabSz="1218651">
                <a:buClr>
                  <a:srgbClr val="CC9900"/>
                </a:buClr>
              </a:pPr>
              <a:r>
                <a:rPr lang="en-US" altLang="zh-CN" sz="1467" b="1" dirty="0">
                  <a:solidFill>
                    <a:srgbClr val="FFFFFF"/>
                  </a:solidFill>
                  <a:ea typeface="微软雅黑" pitchFamily="34" charset="-122"/>
                  <a:cs typeface="Arial" pitchFamily="34" charset="0"/>
                </a:rPr>
                <a:t>DC</a:t>
              </a:r>
            </a:p>
          </p:txBody>
        </p:sp>
        <p:sp>
          <p:nvSpPr>
            <p:cNvPr id="461" name="矩形 227"/>
            <p:cNvSpPr/>
            <p:nvPr/>
          </p:nvSpPr>
          <p:spPr bwMode="auto">
            <a:xfrm>
              <a:off x="133318" y="3891944"/>
              <a:ext cx="3444108" cy="1109480"/>
            </a:xfrm>
            <a:prstGeom prst="rect">
              <a:avLst/>
            </a:prstGeom>
            <a:noFill/>
            <a:ln w="25400">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68" tIns="60936" rIns="121868" bIns="60936" numCol="1" rtlCol="0" anchor="t" anchorCtr="0" compatLnSpc="1">
              <a:prstTxWarp prst="textNoShape">
                <a:avLst/>
              </a:prstTxWarp>
            </a:bodyPr>
            <a:lstStyle/>
            <a:p>
              <a:pPr defTabSz="1218651">
                <a:buClr>
                  <a:srgbClr val="CC9900"/>
                </a:buClr>
                <a:buFont typeface="Wingdings" pitchFamily="2" charset="2"/>
                <a:buChar char="n"/>
              </a:pPr>
              <a:endParaRPr lang="zh-CN" altLang="en-US" sz="1600" dirty="0">
                <a:solidFill>
                  <a:srgbClr val="000000"/>
                </a:solidFill>
                <a:ea typeface="宋体" charset="-122"/>
                <a:cs typeface="Arial" pitchFamily="34" charset="0"/>
              </a:endParaRPr>
            </a:p>
          </p:txBody>
        </p:sp>
      </p:grpSp>
      <p:grpSp>
        <p:nvGrpSpPr>
          <p:cNvPr id="462" name="组合 14"/>
          <p:cNvGrpSpPr/>
          <p:nvPr/>
        </p:nvGrpSpPr>
        <p:grpSpPr>
          <a:xfrm>
            <a:off x="10503879" y="1513707"/>
            <a:ext cx="1474885" cy="1098548"/>
            <a:chOff x="593593" y="3404212"/>
            <a:chExt cx="1472304" cy="1092000"/>
          </a:xfrm>
        </p:grpSpPr>
        <p:sp>
          <p:nvSpPr>
            <p:cNvPr id="463" name="TextBox 259"/>
            <p:cNvSpPr txBox="1"/>
            <p:nvPr/>
          </p:nvSpPr>
          <p:spPr>
            <a:xfrm>
              <a:off x="593593" y="4118819"/>
              <a:ext cx="1472304" cy="377393"/>
            </a:xfrm>
            <a:prstGeom prst="rect">
              <a:avLst/>
            </a:prstGeom>
            <a:noFill/>
          </p:spPr>
          <p:txBody>
            <a:bodyPr wrap="square" rtlCol="0">
              <a:spAutoFit/>
            </a:bodyPr>
            <a:lstStyle/>
            <a:p>
              <a:pPr algn="ctr"/>
              <a:r>
                <a:rPr lang="en-US" altLang="zh-CN" sz="1867" b="1" dirty="0">
                  <a:solidFill>
                    <a:srgbClr val="000000"/>
                  </a:solidFill>
                  <a:cs typeface="Arial" panose="020B0604020202020204" pitchFamily="34" charset="0"/>
                </a:rPr>
                <a:t>Anti-</a:t>
              </a:r>
              <a:r>
                <a:rPr lang="en-US" altLang="zh-CN" sz="1867" b="1" dirty="0" err="1">
                  <a:solidFill>
                    <a:srgbClr val="000000"/>
                  </a:solidFill>
                  <a:cs typeface="Arial" panose="020B0604020202020204" pitchFamily="34" charset="0"/>
                </a:rPr>
                <a:t>DDoS</a:t>
              </a:r>
              <a:endParaRPr lang="zh-CN" altLang="en-US" sz="1867" b="1" dirty="0">
                <a:solidFill>
                  <a:srgbClr val="000000"/>
                </a:solidFill>
                <a:cs typeface="Arial" panose="020B0604020202020204" pitchFamily="34" charset="0"/>
              </a:endParaRPr>
            </a:p>
          </p:txBody>
        </p:sp>
        <p:grpSp>
          <p:nvGrpSpPr>
            <p:cNvPr id="464" name="组合 31"/>
            <p:cNvGrpSpPr/>
            <p:nvPr/>
          </p:nvGrpSpPr>
          <p:grpSpPr>
            <a:xfrm>
              <a:off x="930008" y="3404212"/>
              <a:ext cx="1037416" cy="672029"/>
              <a:chOff x="515066" y="5247192"/>
              <a:chExt cx="795326" cy="527513"/>
            </a:xfrm>
          </p:grpSpPr>
          <p:sp>
            <p:nvSpPr>
              <p:cNvPr id="465" name="Freeform 40"/>
              <p:cNvSpPr>
                <a:spLocks/>
              </p:cNvSpPr>
              <p:nvPr/>
            </p:nvSpPr>
            <p:spPr bwMode="auto">
              <a:xfrm>
                <a:off x="807227" y="5247192"/>
                <a:ext cx="251583" cy="154196"/>
              </a:xfrm>
              <a:custGeom>
                <a:avLst/>
                <a:gdLst/>
                <a:ahLst/>
                <a:cxnLst>
                  <a:cxn ang="0">
                    <a:pos x="124" y="4"/>
                  </a:cxn>
                  <a:cxn ang="0">
                    <a:pos x="124" y="0"/>
                  </a:cxn>
                  <a:cxn ang="0">
                    <a:pos x="124" y="0"/>
                  </a:cxn>
                  <a:cxn ang="0">
                    <a:pos x="12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0" y="76"/>
                  </a:cxn>
                  <a:cxn ang="0">
                    <a:pos x="100" y="76"/>
                  </a:cxn>
                  <a:cxn ang="0">
                    <a:pos x="110" y="64"/>
                  </a:cxn>
                  <a:cxn ang="0">
                    <a:pos x="116" y="52"/>
                  </a:cxn>
                  <a:cxn ang="0">
                    <a:pos x="120" y="40"/>
                  </a:cxn>
                  <a:cxn ang="0">
                    <a:pos x="122" y="28"/>
                  </a:cxn>
                  <a:cxn ang="0">
                    <a:pos x="124" y="12"/>
                  </a:cxn>
                  <a:cxn ang="0">
                    <a:pos x="124" y="4"/>
                  </a:cxn>
                  <a:cxn ang="0">
                    <a:pos x="124" y="4"/>
                  </a:cxn>
                </a:cxnLst>
                <a:rect l="0" t="0" r="r" b="b"/>
                <a:pathLst>
                  <a:path w="124" h="76">
                    <a:moveTo>
                      <a:pt x="124" y="4"/>
                    </a:moveTo>
                    <a:lnTo>
                      <a:pt x="124" y="0"/>
                    </a:lnTo>
                    <a:lnTo>
                      <a:pt x="124" y="0"/>
                    </a:lnTo>
                    <a:lnTo>
                      <a:pt x="12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0" y="76"/>
                    </a:lnTo>
                    <a:lnTo>
                      <a:pt x="100" y="76"/>
                    </a:lnTo>
                    <a:lnTo>
                      <a:pt x="110" y="64"/>
                    </a:lnTo>
                    <a:lnTo>
                      <a:pt x="116" y="52"/>
                    </a:lnTo>
                    <a:lnTo>
                      <a:pt x="120" y="40"/>
                    </a:lnTo>
                    <a:lnTo>
                      <a:pt x="122" y="28"/>
                    </a:lnTo>
                    <a:lnTo>
                      <a:pt x="124" y="12"/>
                    </a:lnTo>
                    <a:lnTo>
                      <a:pt x="124" y="4"/>
                    </a:lnTo>
                    <a:lnTo>
                      <a:pt x="124" y="4"/>
                    </a:lnTo>
                    <a:close/>
                  </a:path>
                </a:pathLst>
              </a:custGeom>
              <a:solidFill>
                <a:srgbClr val="C00000"/>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000000"/>
                  </a:solidFill>
                </a:endParaRPr>
              </a:p>
            </p:txBody>
          </p:sp>
          <p:sp>
            <p:nvSpPr>
              <p:cNvPr id="466" name="Freeform 41"/>
              <p:cNvSpPr>
                <a:spLocks/>
              </p:cNvSpPr>
              <p:nvPr/>
            </p:nvSpPr>
            <p:spPr bwMode="auto">
              <a:xfrm>
                <a:off x="523182" y="5247192"/>
                <a:ext cx="247525" cy="154196"/>
              </a:xfrm>
              <a:custGeom>
                <a:avLst/>
                <a:gdLst/>
                <a:ahLst/>
                <a:cxnLst>
                  <a:cxn ang="0">
                    <a:pos x="10" y="76"/>
                  </a:cxn>
                  <a:cxn ang="0">
                    <a:pos x="112" y="76"/>
                  </a:cxn>
                  <a:cxn ang="0">
                    <a:pos x="112" y="76"/>
                  </a:cxn>
                  <a:cxn ang="0">
                    <a:pos x="116" y="74"/>
                  </a:cxn>
                  <a:cxn ang="0">
                    <a:pos x="120" y="72"/>
                  </a:cxn>
                  <a:cxn ang="0">
                    <a:pos x="122" y="70"/>
                  </a:cxn>
                  <a:cxn ang="0">
                    <a:pos x="122" y="66"/>
                  </a:cxn>
                  <a:cxn ang="0">
                    <a:pos x="122" y="10"/>
                  </a:cxn>
                  <a:cxn ang="0">
                    <a:pos x="122" y="10"/>
                  </a:cxn>
                  <a:cxn ang="0">
                    <a:pos x="122" y="6"/>
                  </a:cxn>
                  <a:cxn ang="0">
                    <a:pos x="120" y="2"/>
                  </a:cxn>
                  <a:cxn ang="0">
                    <a:pos x="116" y="0"/>
                  </a:cxn>
                  <a:cxn ang="0">
                    <a:pos x="11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 y="76"/>
                  </a:cxn>
                </a:cxnLst>
                <a:rect l="0" t="0" r="r" b="b"/>
                <a:pathLst>
                  <a:path w="122" h="76">
                    <a:moveTo>
                      <a:pt x="10" y="76"/>
                    </a:moveTo>
                    <a:lnTo>
                      <a:pt x="112" y="76"/>
                    </a:lnTo>
                    <a:lnTo>
                      <a:pt x="112" y="76"/>
                    </a:lnTo>
                    <a:lnTo>
                      <a:pt x="116" y="74"/>
                    </a:lnTo>
                    <a:lnTo>
                      <a:pt x="120" y="72"/>
                    </a:lnTo>
                    <a:lnTo>
                      <a:pt x="122" y="70"/>
                    </a:lnTo>
                    <a:lnTo>
                      <a:pt x="122" y="66"/>
                    </a:lnTo>
                    <a:lnTo>
                      <a:pt x="122" y="10"/>
                    </a:lnTo>
                    <a:lnTo>
                      <a:pt x="122" y="10"/>
                    </a:lnTo>
                    <a:lnTo>
                      <a:pt x="122" y="6"/>
                    </a:lnTo>
                    <a:lnTo>
                      <a:pt x="120" y="2"/>
                    </a:lnTo>
                    <a:lnTo>
                      <a:pt x="116" y="0"/>
                    </a:lnTo>
                    <a:lnTo>
                      <a:pt x="11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 y="76"/>
                    </a:lnTo>
                    <a:close/>
                  </a:path>
                </a:pathLst>
              </a:custGeom>
              <a:solidFill>
                <a:srgbClr val="C00000"/>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000000"/>
                  </a:solidFill>
                </a:endParaRPr>
              </a:p>
            </p:txBody>
          </p:sp>
          <p:sp>
            <p:nvSpPr>
              <p:cNvPr id="467" name="Freeform 42"/>
              <p:cNvSpPr>
                <a:spLocks/>
              </p:cNvSpPr>
              <p:nvPr/>
            </p:nvSpPr>
            <p:spPr bwMode="auto">
              <a:xfrm>
                <a:off x="515066" y="5433850"/>
                <a:ext cx="466645" cy="154196"/>
              </a:xfrm>
              <a:custGeom>
                <a:avLst/>
                <a:gdLst/>
                <a:ahLst/>
                <a:cxnLst>
                  <a:cxn ang="0">
                    <a:pos x="186" y="76"/>
                  </a:cxn>
                  <a:cxn ang="0">
                    <a:pos x="186" y="76"/>
                  </a:cxn>
                  <a:cxn ang="0">
                    <a:pos x="188" y="66"/>
                  </a:cxn>
                  <a:cxn ang="0">
                    <a:pos x="192" y="56"/>
                  </a:cxn>
                  <a:cxn ang="0">
                    <a:pos x="202" y="36"/>
                  </a:cxn>
                  <a:cxn ang="0">
                    <a:pos x="214" y="18"/>
                  </a:cxn>
                  <a:cxn ang="0">
                    <a:pos x="230" y="0"/>
                  </a:cxn>
                  <a:cxn ang="0">
                    <a:pos x="230" y="0"/>
                  </a:cxn>
                  <a:cxn ang="0">
                    <a:pos x="226" y="0"/>
                  </a:cxn>
                  <a:cxn ang="0">
                    <a:pos x="10" y="0"/>
                  </a:cxn>
                  <a:cxn ang="0">
                    <a:pos x="10" y="0"/>
                  </a:cxn>
                  <a:cxn ang="0">
                    <a:pos x="6" y="0"/>
                  </a:cxn>
                  <a:cxn ang="0">
                    <a:pos x="4" y="4"/>
                  </a:cxn>
                  <a:cxn ang="0">
                    <a:pos x="2" y="6"/>
                  </a:cxn>
                  <a:cxn ang="0">
                    <a:pos x="0" y="10"/>
                  </a:cxn>
                  <a:cxn ang="0">
                    <a:pos x="0" y="66"/>
                  </a:cxn>
                  <a:cxn ang="0">
                    <a:pos x="0" y="66"/>
                  </a:cxn>
                  <a:cxn ang="0">
                    <a:pos x="2" y="70"/>
                  </a:cxn>
                  <a:cxn ang="0">
                    <a:pos x="4" y="74"/>
                  </a:cxn>
                  <a:cxn ang="0">
                    <a:pos x="6" y="76"/>
                  </a:cxn>
                  <a:cxn ang="0">
                    <a:pos x="10" y="76"/>
                  </a:cxn>
                  <a:cxn ang="0">
                    <a:pos x="186" y="76"/>
                  </a:cxn>
                </a:cxnLst>
                <a:rect l="0" t="0" r="r" b="b"/>
                <a:pathLst>
                  <a:path w="230" h="76">
                    <a:moveTo>
                      <a:pt x="186" y="76"/>
                    </a:moveTo>
                    <a:lnTo>
                      <a:pt x="186" y="76"/>
                    </a:lnTo>
                    <a:lnTo>
                      <a:pt x="188" y="66"/>
                    </a:lnTo>
                    <a:lnTo>
                      <a:pt x="192" y="56"/>
                    </a:lnTo>
                    <a:lnTo>
                      <a:pt x="202" y="36"/>
                    </a:lnTo>
                    <a:lnTo>
                      <a:pt x="214" y="18"/>
                    </a:lnTo>
                    <a:lnTo>
                      <a:pt x="230" y="0"/>
                    </a:lnTo>
                    <a:lnTo>
                      <a:pt x="230" y="0"/>
                    </a:lnTo>
                    <a:lnTo>
                      <a:pt x="226" y="0"/>
                    </a:lnTo>
                    <a:lnTo>
                      <a:pt x="10" y="0"/>
                    </a:lnTo>
                    <a:lnTo>
                      <a:pt x="10" y="0"/>
                    </a:lnTo>
                    <a:lnTo>
                      <a:pt x="6" y="0"/>
                    </a:lnTo>
                    <a:lnTo>
                      <a:pt x="4" y="4"/>
                    </a:lnTo>
                    <a:lnTo>
                      <a:pt x="2" y="6"/>
                    </a:lnTo>
                    <a:lnTo>
                      <a:pt x="0" y="10"/>
                    </a:lnTo>
                    <a:lnTo>
                      <a:pt x="0" y="66"/>
                    </a:lnTo>
                    <a:lnTo>
                      <a:pt x="0" y="66"/>
                    </a:lnTo>
                    <a:lnTo>
                      <a:pt x="2" y="70"/>
                    </a:lnTo>
                    <a:lnTo>
                      <a:pt x="4" y="74"/>
                    </a:lnTo>
                    <a:lnTo>
                      <a:pt x="6" y="76"/>
                    </a:lnTo>
                    <a:lnTo>
                      <a:pt x="10" y="76"/>
                    </a:lnTo>
                    <a:lnTo>
                      <a:pt x="186" y="76"/>
                    </a:lnTo>
                    <a:close/>
                  </a:path>
                </a:pathLst>
              </a:custGeom>
              <a:solidFill>
                <a:srgbClr val="C00000"/>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000000"/>
                  </a:solidFill>
                </a:endParaRPr>
              </a:p>
            </p:txBody>
          </p:sp>
          <p:sp>
            <p:nvSpPr>
              <p:cNvPr id="468" name="Freeform 43"/>
              <p:cNvSpPr>
                <a:spLocks/>
              </p:cNvSpPr>
              <p:nvPr/>
            </p:nvSpPr>
            <p:spPr bwMode="auto">
              <a:xfrm>
                <a:off x="523182" y="5620508"/>
                <a:ext cx="247525" cy="154196"/>
              </a:xfrm>
              <a:custGeom>
                <a:avLst/>
                <a:gdLst/>
                <a:ahLst/>
                <a:cxnLst>
                  <a:cxn ang="0">
                    <a:pos x="112"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112" y="76"/>
                  </a:cxn>
                  <a:cxn ang="0">
                    <a:pos x="112" y="76"/>
                  </a:cxn>
                  <a:cxn ang="0">
                    <a:pos x="116" y="76"/>
                  </a:cxn>
                  <a:cxn ang="0">
                    <a:pos x="120" y="74"/>
                  </a:cxn>
                  <a:cxn ang="0">
                    <a:pos x="122" y="70"/>
                  </a:cxn>
                  <a:cxn ang="0">
                    <a:pos x="122" y="66"/>
                  </a:cxn>
                  <a:cxn ang="0">
                    <a:pos x="122" y="12"/>
                  </a:cxn>
                  <a:cxn ang="0">
                    <a:pos x="122" y="12"/>
                  </a:cxn>
                  <a:cxn ang="0">
                    <a:pos x="122" y="6"/>
                  </a:cxn>
                  <a:cxn ang="0">
                    <a:pos x="120" y="4"/>
                  </a:cxn>
                  <a:cxn ang="0">
                    <a:pos x="116" y="2"/>
                  </a:cxn>
                  <a:cxn ang="0">
                    <a:pos x="112" y="0"/>
                  </a:cxn>
                  <a:cxn ang="0">
                    <a:pos x="112" y="0"/>
                  </a:cxn>
                </a:cxnLst>
                <a:rect l="0" t="0" r="r" b="b"/>
                <a:pathLst>
                  <a:path w="122" h="76">
                    <a:moveTo>
                      <a:pt x="112" y="0"/>
                    </a:move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112" y="76"/>
                    </a:lnTo>
                    <a:lnTo>
                      <a:pt x="112" y="76"/>
                    </a:lnTo>
                    <a:lnTo>
                      <a:pt x="116" y="76"/>
                    </a:lnTo>
                    <a:lnTo>
                      <a:pt x="120" y="74"/>
                    </a:lnTo>
                    <a:lnTo>
                      <a:pt x="122" y="70"/>
                    </a:lnTo>
                    <a:lnTo>
                      <a:pt x="122" y="66"/>
                    </a:lnTo>
                    <a:lnTo>
                      <a:pt x="122" y="12"/>
                    </a:lnTo>
                    <a:lnTo>
                      <a:pt x="122" y="12"/>
                    </a:lnTo>
                    <a:lnTo>
                      <a:pt x="122" y="6"/>
                    </a:lnTo>
                    <a:lnTo>
                      <a:pt x="120" y="4"/>
                    </a:lnTo>
                    <a:lnTo>
                      <a:pt x="116" y="2"/>
                    </a:lnTo>
                    <a:lnTo>
                      <a:pt x="112" y="0"/>
                    </a:lnTo>
                    <a:lnTo>
                      <a:pt x="112" y="0"/>
                    </a:lnTo>
                    <a:close/>
                  </a:path>
                </a:pathLst>
              </a:custGeom>
              <a:solidFill>
                <a:srgbClr val="C00000"/>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000000"/>
                  </a:solidFill>
                </a:endParaRPr>
              </a:p>
            </p:txBody>
          </p:sp>
          <p:sp>
            <p:nvSpPr>
              <p:cNvPr id="469" name="Freeform 44"/>
              <p:cNvSpPr>
                <a:spLocks/>
              </p:cNvSpPr>
              <p:nvPr/>
            </p:nvSpPr>
            <p:spPr bwMode="auto">
              <a:xfrm>
                <a:off x="807227" y="5620508"/>
                <a:ext cx="182600" cy="154196"/>
              </a:xfrm>
              <a:custGeom>
                <a:avLst/>
                <a:gdLst/>
                <a:ahLst/>
                <a:cxnLst>
                  <a:cxn ang="0">
                    <a:pos x="44" y="16"/>
                  </a:cxn>
                  <a:cxn ang="0">
                    <a:pos x="44" y="16"/>
                  </a:cxn>
                  <a:cxn ang="0">
                    <a:pos x="40"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90" y="76"/>
                  </a:cxn>
                  <a:cxn ang="0">
                    <a:pos x="90" y="76"/>
                  </a:cxn>
                  <a:cxn ang="0">
                    <a:pos x="74" y="66"/>
                  </a:cxn>
                  <a:cxn ang="0">
                    <a:pos x="62" y="50"/>
                  </a:cxn>
                  <a:cxn ang="0">
                    <a:pos x="50" y="34"/>
                  </a:cxn>
                  <a:cxn ang="0">
                    <a:pos x="44" y="16"/>
                  </a:cxn>
                  <a:cxn ang="0">
                    <a:pos x="44" y="16"/>
                  </a:cxn>
                </a:cxnLst>
                <a:rect l="0" t="0" r="r" b="b"/>
                <a:pathLst>
                  <a:path w="90" h="76">
                    <a:moveTo>
                      <a:pt x="44" y="16"/>
                    </a:moveTo>
                    <a:lnTo>
                      <a:pt x="44" y="16"/>
                    </a:lnTo>
                    <a:lnTo>
                      <a:pt x="40" y="0"/>
                    </a:ln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90" y="76"/>
                    </a:lnTo>
                    <a:lnTo>
                      <a:pt x="90" y="76"/>
                    </a:lnTo>
                    <a:lnTo>
                      <a:pt x="74" y="66"/>
                    </a:lnTo>
                    <a:lnTo>
                      <a:pt x="62" y="50"/>
                    </a:lnTo>
                    <a:lnTo>
                      <a:pt x="50" y="34"/>
                    </a:lnTo>
                    <a:lnTo>
                      <a:pt x="44" y="16"/>
                    </a:lnTo>
                    <a:lnTo>
                      <a:pt x="44" y="16"/>
                    </a:lnTo>
                    <a:close/>
                  </a:path>
                </a:pathLst>
              </a:custGeom>
              <a:solidFill>
                <a:srgbClr val="C00000"/>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000000"/>
                  </a:solidFill>
                </a:endParaRPr>
              </a:p>
            </p:txBody>
          </p:sp>
          <p:sp>
            <p:nvSpPr>
              <p:cNvPr id="470" name="Freeform 45"/>
              <p:cNvSpPr>
                <a:spLocks/>
              </p:cNvSpPr>
              <p:nvPr/>
            </p:nvSpPr>
            <p:spPr bwMode="auto">
              <a:xfrm>
                <a:off x="916787" y="5255308"/>
                <a:ext cx="393605" cy="519397"/>
              </a:xfrm>
              <a:custGeom>
                <a:avLst/>
                <a:gdLst/>
                <a:ahLst/>
                <a:cxnLst>
                  <a:cxn ang="0">
                    <a:pos x="194" y="144"/>
                  </a:cxn>
                  <a:cxn ang="0">
                    <a:pos x="188" y="112"/>
                  </a:cxn>
                  <a:cxn ang="0">
                    <a:pos x="174" y="82"/>
                  </a:cxn>
                  <a:cxn ang="0">
                    <a:pos x="156" y="58"/>
                  </a:cxn>
                  <a:cxn ang="0">
                    <a:pos x="116" y="22"/>
                  </a:cxn>
                  <a:cxn ang="0">
                    <a:pos x="84" y="0"/>
                  </a:cxn>
                  <a:cxn ang="0">
                    <a:pos x="84" y="8"/>
                  </a:cxn>
                  <a:cxn ang="0">
                    <a:pos x="78" y="42"/>
                  </a:cxn>
                  <a:cxn ang="0">
                    <a:pos x="64" y="72"/>
                  </a:cxn>
                  <a:cxn ang="0">
                    <a:pos x="52" y="86"/>
                  </a:cxn>
                  <a:cxn ang="0">
                    <a:pos x="20" y="122"/>
                  </a:cxn>
                  <a:cxn ang="0">
                    <a:pos x="6" y="150"/>
                  </a:cxn>
                  <a:cxn ang="0">
                    <a:pos x="0" y="178"/>
                  </a:cxn>
                  <a:cxn ang="0">
                    <a:pos x="2" y="192"/>
                  </a:cxn>
                  <a:cxn ang="0">
                    <a:pos x="12" y="214"/>
                  </a:cxn>
                  <a:cxn ang="0">
                    <a:pos x="28" y="234"/>
                  </a:cxn>
                  <a:cxn ang="0">
                    <a:pos x="46" y="248"/>
                  </a:cxn>
                  <a:cxn ang="0">
                    <a:pos x="70" y="256"/>
                  </a:cxn>
                  <a:cxn ang="0">
                    <a:pos x="64" y="240"/>
                  </a:cxn>
                  <a:cxn ang="0">
                    <a:pos x="64" y="214"/>
                  </a:cxn>
                  <a:cxn ang="0">
                    <a:pos x="72" y="196"/>
                  </a:cxn>
                  <a:cxn ang="0">
                    <a:pos x="78" y="186"/>
                  </a:cxn>
                  <a:cxn ang="0">
                    <a:pos x="104" y="146"/>
                  </a:cxn>
                  <a:cxn ang="0">
                    <a:pos x="112" y="128"/>
                  </a:cxn>
                  <a:cxn ang="0">
                    <a:pos x="120" y="140"/>
                  </a:cxn>
                  <a:cxn ang="0">
                    <a:pos x="132" y="168"/>
                  </a:cxn>
                  <a:cxn ang="0">
                    <a:pos x="140" y="206"/>
                  </a:cxn>
                  <a:cxn ang="0">
                    <a:pos x="138" y="228"/>
                  </a:cxn>
                  <a:cxn ang="0">
                    <a:pos x="130" y="248"/>
                  </a:cxn>
                  <a:cxn ang="0">
                    <a:pos x="142" y="242"/>
                  </a:cxn>
                  <a:cxn ang="0">
                    <a:pos x="166" y="224"/>
                  </a:cxn>
                  <a:cxn ang="0">
                    <a:pos x="186" y="200"/>
                  </a:cxn>
                  <a:cxn ang="0">
                    <a:pos x="194" y="166"/>
                  </a:cxn>
                  <a:cxn ang="0">
                    <a:pos x="194" y="144"/>
                  </a:cxn>
                </a:cxnLst>
                <a:rect l="0" t="0" r="r" b="b"/>
                <a:pathLst>
                  <a:path w="194" h="256">
                    <a:moveTo>
                      <a:pt x="194" y="144"/>
                    </a:moveTo>
                    <a:lnTo>
                      <a:pt x="194" y="144"/>
                    </a:lnTo>
                    <a:lnTo>
                      <a:pt x="192" y="128"/>
                    </a:lnTo>
                    <a:lnTo>
                      <a:pt x="188" y="112"/>
                    </a:lnTo>
                    <a:lnTo>
                      <a:pt x="180" y="96"/>
                    </a:lnTo>
                    <a:lnTo>
                      <a:pt x="174" y="82"/>
                    </a:lnTo>
                    <a:lnTo>
                      <a:pt x="164" y="70"/>
                    </a:lnTo>
                    <a:lnTo>
                      <a:pt x="156" y="58"/>
                    </a:lnTo>
                    <a:lnTo>
                      <a:pt x="136" y="38"/>
                    </a:lnTo>
                    <a:lnTo>
                      <a:pt x="116" y="22"/>
                    </a:lnTo>
                    <a:lnTo>
                      <a:pt x="100" y="10"/>
                    </a:lnTo>
                    <a:lnTo>
                      <a:pt x="84" y="0"/>
                    </a:lnTo>
                    <a:lnTo>
                      <a:pt x="84" y="0"/>
                    </a:lnTo>
                    <a:lnTo>
                      <a:pt x="84" y="8"/>
                    </a:lnTo>
                    <a:lnTo>
                      <a:pt x="82" y="30"/>
                    </a:lnTo>
                    <a:lnTo>
                      <a:pt x="78" y="42"/>
                    </a:lnTo>
                    <a:lnTo>
                      <a:pt x="72" y="58"/>
                    </a:lnTo>
                    <a:lnTo>
                      <a:pt x="64" y="72"/>
                    </a:lnTo>
                    <a:lnTo>
                      <a:pt x="52" y="86"/>
                    </a:lnTo>
                    <a:lnTo>
                      <a:pt x="52" y="86"/>
                    </a:lnTo>
                    <a:lnTo>
                      <a:pt x="30" y="110"/>
                    </a:lnTo>
                    <a:lnTo>
                      <a:pt x="20" y="122"/>
                    </a:lnTo>
                    <a:lnTo>
                      <a:pt x="12" y="136"/>
                    </a:lnTo>
                    <a:lnTo>
                      <a:pt x="6" y="150"/>
                    </a:lnTo>
                    <a:lnTo>
                      <a:pt x="2" y="164"/>
                    </a:lnTo>
                    <a:lnTo>
                      <a:pt x="0" y="178"/>
                    </a:lnTo>
                    <a:lnTo>
                      <a:pt x="2" y="192"/>
                    </a:lnTo>
                    <a:lnTo>
                      <a:pt x="2" y="192"/>
                    </a:lnTo>
                    <a:lnTo>
                      <a:pt x="8" y="204"/>
                    </a:lnTo>
                    <a:lnTo>
                      <a:pt x="12" y="214"/>
                    </a:lnTo>
                    <a:lnTo>
                      <a:pt x="20" y="224"/>
                    </a:lnTo>
                    <a:lnTo>
                      <a:pt x="28" y="234"/>
                    </a:lnTo>
                    <a:lnTo>
                      <a:pt x="36" y="242"/>
                    </a:lnTo>
                    <a:lnTo>
                      <a:pt x="46" y="248"/>
                    </a:lnTo>
                    <a:lnTo>
                      <a:pt x="58" y="254"/>
                    </a:lnTo>
                    <a:lnTo>
                      <a:pt x="70" y="256"/>
                    </a:lnTo>
                    <a:lnTo>
                      <a:pt x="70" y="256"/>
                    </a:lnTo>
                    <a:lnTo>
                      <a:pt x="64" y="240"/>
                    </a:lnTo>
                    <a:lnTo>
                      <a:pt x="64" y="222"/>
                    </a:lnTo>
                    <a:lnTo>
                      <a:pt x="64" y="214"/>
                    </a:lnTo>
                    <a:lnTo>
                      <a:pt x="66" y="204"/>
                    </a:lnTo>
                    <a:lnTo>
                      <a:pt x="72" y="196"/>
                    </a:lnTo>
                    <a:lnTo>
                      <a:pt x="78" y="186"/>
                    </a:lnTo>
                    <a:lnTo>
                      <a:pt x="78" y="186"/>
                    </a:lnTo>
                    <a:lnTo>
                      <a:pt x="94" y="164"/>
                    </a:lnTo>
                    <a:lnTo>
                      <a:pt x="104" y="146"/>
                    </a:lnTo>
                    <a:lnTo>
                      <a:pt x="112" y="128"/>
                    </a:lnTo>
                    <a:lnTo>
                      <a:pt x="112" y="128"/>
                    </a:lnTo>
                    <a:lnTo>
                      <a:pt x="114" y="130"/>
                    </a:lnTo>
                    <a:lnTo>
                      <a:pt x="120" y="140"/>
                    </a:lnTo>
                    <a:lnTo>
                      <a:pt x="126" y="152"/>
                    </a:lnTo>
                    <a:lnTo>
                      <a:pt x="132" y="168"/>
                    </a:lnTo>
                    <a:lnTo>
                      <a:pt x="138" y="186"/>
                    </a:lnTo>
                    <a:lnTo>
                      <a:pt x="140" y="206"/>
                    </a:lnTo>
                    <a:lnTo>
                      <a:pt x="138" y="218"/>
                    </a:lnTo>
                    <a:lnTo>
                      <a:pt x="138" y="228"/>
                    </a:lnTo>
                    <a:lnTo>
                      <a:pt x="134" y="238"/>
                    </a:lnTo>
                    <a:lnTo>
                      <a:pt x="130" y="248"/>
                    </a:lnTo>
                    <a:lnTo>
                      <a:pt x="130" y="248"/>
                    </a:lnTo>
                    <a:lnTo>
                      <a:pt x="142" y="242"/>
                    </a:lnTo>
                    <a:lnTo>
                      <a:pt x="154" y="234"/>
                    </a:lnTo>
                    <a:lnTo>
                      <a:pt x="166" y="224"/>
                    </a:lnTo>
                    <a:lnTo>
                      <a:pt x="176" y="212"/>
                    </a:lnTo>
                    <a:lnTo>
                      <a:pt x="186" y="200"/>
                    </a:lnTo>
                    <a:lnTo>
                      <a:pt x="192" y="184"/>
                    </a:lnTo>
                    <a:lnTo>
                      <a:pt x="194" y="166"/>
                    </a:lnTo>
                    <a:lnTo>
                      <a:pt x="194" y="144"/>
                    </a:lnTo>
                    <a:lnTo>
                      <a:pt x="194" y="144"/>
                    </a:lnTo>
                    <a:close/>
                  </a:path>
                </a:pathLst>
              </a:custGeom>
              <a:solidFill>
                <a:srgbClr val="0099CC"/>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solidFill>
                    <a:srgbClr val="000000"/>
                  </a:solidFill>
                </a:endParaRPr>
              </a:p>
            </p:txBody>
          </p:sp>
        </p:grpSp>
      </p:grpSp>
      <p:sp>
        <p:nvSpPr>
          <p:cNvPr id="471" name="圆角矩形 470"/>
          <p:cNvSpPr/>
          <p:nvPr/>
        </p:nvSpPr>
        <p:spPr bwMode="auto">
          <a:xfrm>
            <a:off x="4602998" y="3128105"/>
            <a:ext cx="7277121" cy="60959"/>
          </a:xfrm>
          <a:prstGeom prst="roundRect">
            <a:avLst/>
          </a:prstGeom>
          <a:solidFill>
            <a:srgbClr val="00B0F0"/>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27" tIns="11427" rIns="11427" bIns="11427" numCol="1" spcCol="952" rtlCol="0" anchor="ctr" anchorCtr="0">
            <a:noAutofit/>
          </a:bodyPr>
          <a:lstStyle/>
          <a:p>
            <a:pPr algn="ctr" defTabSz="799867">
              <a:lnSpc>
                <a:spcPct val="90000"/>
              </a:lnSpc>
              <a:spcAft>
                <a:spcPct val="35000"/>
              </a:spcAft>
            </a:pPr>
            <a:endParaRPr lang="zh-CN" altLang="en-US" sz="1867" b="1" dirty="0">
              <a:solidFill>
                <a:srgbClr val="FFFFFF"/>
              </a:solidFill>
              <a:ea typeface="微软雅黑" pitchFamily="34" charset="-122"/>
            </a:endParaRPr>
          </a:p>
        </p:txBody>
      </p:sp>
      <p:grpSp>
        <p:nvGrpSpPr>
          <p:cNvPr id="472" name="组合 25"/>
          <p:cNvGrpSpPr/>
          <p:nvPr/>
        </p:nvGrpSpPr>
        <p:grpSpPr>
          <a:xfrm>
            <a:off x="10525409" y="4042538"/>
            <a:ext cx="1506929" cy="1207367"/>
            <a:chOff x="576481" y="1674565"/>
            <a:chExt cx="1504292" cy="1205254"/>
          </a:xfrm>
        </p:grpSpPr>
        <p:sp>
          <p:nvSpPr>
            <p:cNvPr id="473" name="Freeform 17"/>
            <p:cNvSpPr>
              <a:spLocks noChangeAspect="1" noEditPoints="1"/>
            </p:cNvSpPr>
            <p:nvPr>
              <p:custDataLst>
                <p:tags r:id="rId1"/>
              </p:custDataLst>
            </p:nvPr>
          </p:nvSpPr>
          <p:spPr bwMode="auto">
            <a:xfrm>
              <a:off x="926493" y="1674565"/>
              <a:ext cx="811269" cy="763520"/>
            </a:xfrm>
            <a:custGeom>
              <a:avLst/>
              <a:gdLst>
                <a:gd name="T0" fmla="*/ 158 w 1026"/>
                <a:gd name="T1" fmla="*/ 741 h 858"/>
                <a:gd name="T2" fmla="*/ 376 w 1026"/>
                <a:gd name="T3" fmla="*/ 417 h 858"/>
                <a:gd name="T4" fmla="*/ 130 w 1026"/>
                <a:gd name="T5" fmla="*/ 417 h 858"/>
                <a:gd name="T6" fmla="*/ 636 w 1026"/>
                <a:gd name="T7" fmla="*/ 275 h 858"/>
                <a:gd name="T8" fmla="*/ 896 w 1026"/>
                <a:gd name="T9" fmla="*/ 275 h 858"/>
                <a:gd name="T10" fmla="*/ 896 w 1026"/>
                <a:gd name="T11" fmla="*/ 417 h 858"/>
                <a:gd name="T12" fmla="*/ 551 w 1026"/>
                <a:gd name="T13" fmla="*/ 853 h 858"/>
                <a:gd name="T14" fmla="*/ 520 w 1026"/>
                <a:gd name="T15" fmla="*/ 741 h 858"/>
                <a:gd name="T16" fmla="*/ 0 w 1026"/>
                <a:gd name="T17" fmla="*/ 275 h 858"/>
                <a:gd name="T18" fmla="*/ 116 w 1026"/>
                <a:gd name="T19" fmla="*/ 275 h 858"/>
                <a:gd name="T20" fmla="*/ 506 w 1026"/>
                <a:gd name="T21" fmla="*/ 858 h 858"/>
                <a:gd name="T22" fmla="*/ 260 w 1026"/>
                <a:gd name="T23" fmla="*/ 777 h 858"/>
                <a:gd name="T24" fmla="*/ 1026 w 1026"/>
                <a:gd name="T25" fmla="*/ 120 h 858"/>
                <a:gd name="T26" fmla="*/ 506 w 1026"/>
                <a:gd name="T27" fmla="*/ 430 h 858"/>
                <a:gd name="T28" fmla="*/ 506 w 1026"/>
                <a:gd name="T29" fmla="*/ 572 h 858"/>
                <a:gd name="T30" fmla="*/ 0 w 1026"/>
                <a:gd name="T31" fmla="*/ 430 h 858"/>
                <a:gd name="T32" fmla="*/ 246 w 1026"/>
                <a:gd name="T33" fmla="*/ 430 h 858"/>
                <a:gd name="T34" fmla="*/ 116 w 1026"/>
                <a:gd name="T35" fmla="*/ 726 h 858"/>
                <a:gd name="T36" fmla="*/ 0 w 1026"/>
                <a:gd name="T37" fmla="*/ 645 h 858"/>
                <a:gd name="T38" fmla="*/ 520 w 1026"/>
                <a:gd name="T39" fmla="*/ 572 h 858"/>
                <a:gd name="T40" fmla="*/ 780 w 1026"/>
                <a:gd name="T41" fmla="*/ 572 h 858"/>
                <a:gd name="T42" fmla="*/ 780 w 1026"/>
                <a:gd name="T43" fmla="*/ 430 h 858"/>
                <a:gd name="T44" fmla="*/ 896 w 1026"/>
                <a:gd name="T45" fmla="*/ 728 h 858"/>
                <a:gd name="T46" fmla="*/ 650 w 1026"/>
                <a:gd name="T47" fmla="*/ 728 h 858"/>
                <a:gd name="T48" fmla="*/ 130 w 1026"/>
                <a:gd name="T49" fmla="*/ 728 h 858"/>
                <a:gd name="T50" fmla="*/ 636 w 1026"/>
                <a:gd name="T51" fmla="*/ 586 h 858"/>
                <a:gd name="T52" fmla="*/ 636 w 1026"/>
                <a:gd name="T53" fmla="*/ 728 h 858"/>
                <a:gd name="T54" fmla="*/ 868 w 1026"/>
                <a:gd name="T55" fmla="*/ 741 h 858"/>
                <a:gd name="T56" fmla="*/ 910 w 1026"/>
                <a:gd name="T57" fmla="*/ 417 h 858"/>
                <a:gd name="T58" fmla="*/ 910 w 1026"/>
                <a:gd name="T59" fmla="*/ 275 h 858"/>
                <a:gd name="T60" fmla="*/ 989 w 1026"/>
                <a:gd name="T61" fmla="*/ 698 h 858"/>
                <a:gd name="T62" fmla="*/ 910 w 1026"/>
                <a:gd name="T63" fmla="*/ 586 h 858"/>
                <a:gd name="T64" fmla="*/ 766 w 1026"/>
                <a:gd name="T65" fmla="*/ 262 h 858"/>
                <a:gd name="T66" fmla="*/ 520 w 1026"/>
                <a:gd name="T67" fmla="*/ 262 h 858"/>
                <a:gd name="T68" fmla="*/ 858 w 1026"/>
                <a:gd name="T69" fmla="*/ 17 h 858"/>
                <a:gd name="T70" fmla="*/ 829 w 1026"/>
                <a:gd name="T71" fmla="*/ 42 h 858"/>
                <a:gd name="T72" fmla="*/ 795 w 1026"/>
                <a:gd name="T73" fmla="*/ 0 h 858"/>
                <a:gd name="T74" fmla="*/ 643 w 1026"/>
                <a:gd name="T75" fmla="*/ 25 h 858"/>
                <a:gd name="T76" fmla="*/ 597 w 1026"/>
                <a:gd name="T77" fmla="*/ 25 h 858"/>
                <a:gd name="T78" fmla="*/ 446 w 1026"/>
                <a:gd name="T79" fmla="*/ 0 h 858"/>
                <a:gd name="T80" fmla="*/ 412 w 1026"/>
                <a:gd name="T81" fmla="*/ 42 h 858"/>
                <a:gd name="T82" fmla="*/ 383 w 1026"/>
                <a:gd name="T83" fmla="*/ 17 h 858"/>
                <a:gd name="T84" fmla="*/ 214 w 1026"/>
                <a:gd name="T85" fmla="*/ 17 h 858"/>
                <a:gd name="T86" fmla="*/ 185 w 1026"/>
                <a:gd name="T87" fmla="*/ 42 h 858"/>
                <a:gd name="T88" fmla="*/ 151 w 1026"/>
                <a:gd name="T89" fmla="*/ 0 h 858"/>
                <a:gd name="T90" fmla="*/ 0 w 1026"/>
                <a:gd name="T91" fmla="*/ 106 h 858"/>
                <a:gd name="T92" fmla="*/ 1009 w 1026"/>
                <a:gd name="T93" fmla="*/ 0 h 858"/>
                <a:gd name="T94" fmla="*/ 0 w 1026"/>
                <a:gd name="T95" fmla="*/ 262 h 858"/>
                <a:gd name="T96" fmla="*/ 260 w 1026"/>
                <a:gd name="T97" fmla="*/ 262 h 858"/>
                <a:gd name="T98" fmla="*/ 260 w 1026"/>
                <a:gd name="T99" fmla="*/ 12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6" h="858">
                  <a:moveTo>
                    <a:pt x="246" y="772"/>
                  </a:moveTo>
                  <a:cubicBezTo>
                    <a:pt x="246" y="741"/>
                    <a:pt x="246" y="741"/>
                    <a:pt x="246" y="741"/>
                  </a:cubicBezTo>
                  <a:cubicBezTo>
                    <a:pt x="158" y="741"/>
                    <a:pt x="158" y="741"/>
                    <a:pt x="158" y="741"/>
                  </a:cubicBezTo>
                  <a:lnTo>
                    <a:pt x="246" y="772"/>
                  </a:lnTo>
                  <a:close/>
                  <a:moveTo>
                    <a:pt x="130" y="417"/>
                  </a:moveTo>
                  <a:cubicBezTo>
                    <a:pt x="376" y="417"/>
                    <a:pt x="376" y="417"/>
                    <a:pt x="376" y="417"/>
                  </a:cubicBezTo>
                  <a:cubicBezTo>
                    <a:pt x="376" y="275"/>
                    <a:pt x="376" y="275"/>
                    <a:pt x="376" y="275"/>
                  </a:cubicBezTo>
                  <a:cubicBezTo>
                    <a:pt x="130" y="275"/>
                    <a:pt x="130" y="275"/>
                    <a:pt x="130" y="275"/>
                  </a:cubicBezTo>
                  <a:lnTo>
                    <a:pt x="130" y="417"/>
                  </a:lnTo>
                  <a:close/>
                  <a:moveTo>
                    <a:pt x="390" y="417"/>
                  </a:moveTo>
                  <a:cubicBezTo>
                    <a:pt x="636" y="417"/>
                    <a:pt x="636" y="417"/>
                    <a:pt x="636" y="417"/>
                  </a:cubicBezTo>
                  <a:cubicBezTo>
                    <a:pt x="636" y="275"/>
                    <a:pt x="636" y="275"/>
                    <a:pt x="636" y="275"/>
                  </a:cubicBezTo>
                  <a:cubicBezTo>
                    <a:pt x="390" y="275"/>
                    <a:pt x="390" y="275"/>
                    <a:pt x="390" y="275"/>
                  </a:cubicBezTo>
                  <a:lnTo>
                    <a:pt x="390" y="417"/>
                  </a:lnTo>
                  <a:close/>
                  <a:moveTo>
                    <a:pt x="896" y="275"/>
                  </a:moveTo>
                  <a:cubicBezTo>
                    <a:pt x="650" y="275"/>
                    <a:pt x="650" y="275"/>
                    <a:pt x="650" y="275"/>
                  </a:cubicBezTo>
                  <a:cubicBezTo>
                    <a:pt x="650" y="417"/>
                    <a:pt x="650" y="417"/>
                    <a:pt x="650" y="417"/>
                  </a:cubicBezTo>
                  <a:cubicBezTo>
                    <a:pt x="896" y="417"/>
                    <a:pt x="896" y="417"/>
                    <a:pt x="896" y="417"/>
                  </a:cubicBezTo>
                  <a:lnTo>
                    <a:pt x="896" y="275"/>
                  </a:lnTo>
                  <a:close/>
                  <a:moveTo>
                    <a:pt x="520" y="858"/>
                  </a:moveTo>
                  <a:cubicBezTo>
                    <a:pt x="531" y="858"/>
                    <a:pt x="542" y="856"/>
                    <a:pt x="551" y="853"/>
                  </a:cubicBezTo>
                  <a:cubicBezTo>
                    <a:pt x="766" y="777"/>
                    <a:pt x="766" y="777"/>
                    <a:pt x="766" y="777"/>
                  </a:cubicBezTo>
                  <a:cubicBezTo>
                    <a:pt x="766" y="741"/>
                    <a:pt x="766" y="741"/>
                    <a:pt x="766" y="741"/>
                  </a:cubicBezTo>
                  <a:cubicBezTo>
                    <a:pt x="520" y="741"/>
                    <a:pt x="520" y="741"/>
                    <a:pt x="520" y="741"/>
                  </a:cubicBezTo>
                  <a:lnTo>
                    <a:pt x="520" y="858"/>
                  </a:lnTo>
                  <a:close/>
                  <a:moveTo>
                    <a:pt x="116" y="275"/>
                  </a:moveTo>
                  <a:cubicBezTo>
                    <a:pt x="0" y="275"/>
                    <a:pt x="0" y="275"/>
                    <a:pt x="0" y="275"/>
                  </a:cubicBezTo>
                  <a:cubicBezTo>
                    <a:pt x="0" y="417"/>
                    <a:pt x="0" y="417"/>
                    <a:pt x="0" y="417"/>
                  </a:cubicBezTo>
                  <a:cubicBezTo>
                    <a:pt x="116" y="417"/>
                    <a:pt x="116" y="417"/>
                    <a:pt x="116" y="417"/>
                  </a:cubicBezTo>
                  <a:lnTo>
                    <a:pt x="116" y="275"/>
                  </a:lnTo>
                  <a:close/>
                  <a:moveTo>
                    <a:pt x="260" y="777"/>
                  </a:moveTo>
                  <a:cubicBezTo>
                    <a:pt x="475" y="853"/>
                    <a:pt x="475" y="853"/>
                    <a:pt x="475" y="853"/>
                  </a:cubicBezTo>
                  <a:cubicBezTo>
                    <a:pt x="484" y="856"/>
                    <a:pt x="495" y="858"/>
                    <a:pt x="506" y="858"/>
                  </a:cubicBezTo>
                  <a:cubicBezTo>
                    <a:pt x="506" y="741"/>
                    <a:pt x="506" y="741"/>
                    <a:pt x="506" y="741"/>
                  </a:cubicBezTo>
                  <a:cubicBezTo>
                    <a:pt x="260" y="741"/>
                    <a:pt x="260" y="741"/>
                    <a:pt x="260" y="741"/>
                  </a:cubicBezTo>
                  <a:lnTo>
                    <a:pt x="260" y="777"/>
                  </a:lnTo>
                  <a:close/>
                  <a:moveTo>
                    <a:pt x="780" y="262"/>
                  </a:moveTo>
                  <a:cubicBezTo>
                    <a:pt x="1026" y="262"/>
                    <a:pt x="1026" y="262"/>
                    <a:pt x="1026" y="262"/>
                  </a:cubicBezTo>
                  <a:cubicBezTo>
                    <a:pt x="1026" y="120"/>
                    <a:pt x="1026" y="120"/>
                    <a:pt x="1026" y="120"/>
                  </a:cubicBezTo>
                  <a:cubicBezTo>
                    <a:pt x="780" y="120"/>
                    <a:pt x="780" y="120"/>
                    <a:pt x="780" y="120"/>
                  </a:cubicBezTo>
                  <a:lnTo>
                    <a:pt x="780" y="262"/>
                  </a:lnTo>
                  <a:close/>
                  <a:moveTo>
                    <a:pt x="506" y="430"/>
                  </a:moveTo>
                  <a:cubicBezTo>
                    <a:pt x="260" y="430"/>
                    <a:pt x="260" y="430"/>
                    <a:pt x="260" y="430"/>
                  </a:cubicBezTo>
                  <a:cubicBezTo>
                    <a:pt x="260" y="572"/>
                    <a:pt x="260" y="572"/>
                    <a:pt x="260" y="572"/>
                  </a:cubicBezTo>
                  <a:cubicBezTo>
                    <a:pt x="506" y="572"/>
                    <a:pt x="506" y="572"/>
                    <a:pt x="506" y="572"/>
                  </a:cubicBezTo>
                  <a:lnTo>
                    <a:pt x="506" y="430"/>
                  </a:lnTo>
                  <a:close/>
                  <a:moveTo>
                    <a:pt x="246" y="430"/>
                  </a:moveTo>
                  <a:cubicBezTo>
                    <a:pt x="0" y="430"/>
                    <a:pt x="0" y="430"/>
                    <a:pt x="0" y="430"/>
                  </a:cubicBezTo>
                  <a:cubicBezTo>
                    <a:pt x="0" y="572"/>
                    <a:pt x="0" y="572"/>
                    <a:pt x="0" y="572"/>
                  </a:cubicBezTo>
                  <a:cubicBezTo>
                    <a:pt x="246" y="572"/>
                    <a:pt x="246" y="572"/>
                    <a:pt x="246" y="572"/>
                  </a:cubicBezTo>
                  <a:lnTo>
                    <a:pt x="246" y="430"/>
                  </a:lnTo>
                  <a:close/>
                  <a:moveTo>
                    <a:pt x="0" y="645"/>
                  </a:moveTo>
                  <a:cubicBezTo>
                    <a:pt x="0" y="667"/>
                    <a:pt x="17" y="691"/>
                    <a:pt x="37" y="698"/>
                  </a:cubicBezTo>
                  <a:cubicBezTo>
                    <a:pt x="116" y="726"/>
                    <a:pt x="116" y="726"/>
                    <a:pt x="116" y="726"/>
                  </a:cubicBezTo>
                  <a:cubicBezTo>
                    <a:pt x="116" y="586"/>
                    <a:pt x="116" y="586"/>
                    <a:pt x="116" y="586"/>
                  </a:cubicBezTo>
                  <a:cubicBezTo>
                    <a:pt x="0" y="586"/>
                    <a:pt x="0" y="586"/>
                    <a:pt x="0" y="586"/>
                  </a:cubicBezTo>
                  <a:lnTo>
                    <a:pt x="0" y="645"/>
                  </a:lnTo>
                  <a:close/>
                  <a:moveTo>
                    <a:pt x="766" y="430"/>
                  </a:moveTo>
                  <a:cubicBezTo>
                    <a:pt x="520" y="430"/>
                    <a:pt x="520" y="430"/>
                    <a:pt x="520" y="430"/>
                  </a:cubicBezTo>
                  <a:cubicBezTo>
                    <a:pt x="520" y="572"/>
                    <a:pt x="520" y="572"/>
                    <a:pt x="520" y="572"/>
                  </a:cubicBezTo>
                  <a:cubicBezTo>
                    <a:pt x="766" y="572"/>
                    <a:pt x="766" y="572"/>
                    <a:pt x="766" y="572"/>
                  </a:cubicBezTo>
                  <a:lnTo>
                    <a:pt x="766" y="430"/>
                  </a:lnTo>
                  <a:close/>
                  <a:moveTo>
                    <a:pt x="780" y="572"/>
                  </a:moveTo>
                  <a:cubicBezTo>
                    <a:pt x="1026" y="572"/>
                    <a:pt x="1026" y="572"/>
                    <a:pt x="1026" y="572"/>
                  </a:cubicBezTo>
                  <a:cubicBezTo>
                    <a:pt x="1026" y="430"/>
                    <a:pt x="1026" y="430"/>
                    <a:pt x="1026" y="430"/>
                  </a:cubicBezTo>
                  <a:cubicBezTo>
                    <a:pt x="780" y="430"/>
                    <a:pt x="780" y="430"/>
                    <a:pt x="780" y="430"/>
                  </a:cubicBezTo>
                  <a:lnTo>
                    <a:pt x="780" y="572"/>
                  </a:lnTo>
                  <a:close/>
                  <a:moveTo>
                    <a:pt x="650" y="728"/>
                  </a:moveTo>
                  <a:cubicBezTo>
                    <a:pt x="896" y="728"/>
                    <a:pt x="896" y="728"/>
                    <a:pt x="896" y="728"/>
                  </a:cubicBezTo>
                  <a:cubicBezTo>
                    <a:pt x="896" y="586"/>
                    <a:pt x="896" y="586"/>
                    <a:pt x="896" y="586"/>
                  </a:cubicBezTo>
                  <a:cubicBezTo>
                    <a:pt x="650" y="586"/>
                    <a:pt x="650" y="586"/>
                    <a:pt x="650" y="586"/>
                  </a:cubicBezTo>
                  <a:lnTo>
                    <a:pt x="650" y="728"/>
                  </a:lnTo>
                  <a:close/>
                  <a:moveTo>
                    <a:pt x="376" y="586"/>
                  </a:moveTo>
                  <a:cubicBezTo>
                    <a:pt x="130" y="586"/>
                    <a:pt x="130" y="586"/>
                    <a:pt x="130" y="586"/>
                  </a:cubicBezTo>
                  <a:cubicBezTo>
                    <a:pt x="130" y="728"/>
                    <a:pt x="130" y="728"/>
                    <a:pt x="130" y="728"/>
                  </a:cubicBezTo>
                  <a:cubicBezTo>
                    <a:pt x="376" y="728"/>
                    <a:pt x="376" y="728"/>
                    <a:pt x="376" y="728"/>
                  </a:cubicBezTo>
                  <a:lnTo>
                    <a:pt x="376" y="586"/>
                  </a:lnTo>
                  <a:close/>
                  <a:moveTo>
                    <a:pt x="636" y="586"/>
                  </a:moveTo>
                  <a:cubicBezTo>
                    <a:pt x="390" y="586"/>
                    <a:pt x="390" y="586"/>
                    <a:pt x="390" y="586"/>
                  </a:cubicBezTo>
                  <a:cubicBezTo>
                    <a:pt x="390" y="728"/>
                    <a:pt x="390" y="728"/>
                    <a:pt x="390" y="728"/>
                  </a:cubicBezTo>
                  <a:cubicBezTo>
                    <a:pt x="636" y="728"/>
                    <a:pt x="636" y="728"/>
                    <a:pt x="636" y="728"/>
                  </a:cubicBezTo>
                  <a:lnTo>
                    <a:pt x="636" y="586"/>
                  </a:lnTo>
                  <a:close/>
                  <a:moveTo>
                    <a:pt x="780" y="772"/>
                  </a:moveTo>
                  <a:cubicBezTo>
                    <a:pt x="868" y="741"/>
                    <a:pt x="868" y="741"/>
                    <a:pt x="868" y="741"/>
                  </a:cubicBezTo>
                  <a:cubicBezTo>
                    <a:pt x="780" y="741"/>
                    <a:pt x="780" y="741"/>
                    <a:pt x="780" y="741"/>
                  </a:cubicBezTo>
                  <a:lnTo>
                    <a:pt x="780" y="772"/>
                  </a:lnTo>
                  <a:close/>
                  <a:moveTo>
                    <a:pt x="910" y="417"/>
                  </a:moveTo>
                  <a:cubicBezTo>
                    <a:pt x="1026" y="417"/>
                    <a:pt x="1026" y="417"/>
                    <a:pt x="1026" y="417"/>
                  </a:cubicBezTo>
                  <a:cubicBezTo>
                    <a:pt x="1026" y="275"/>
                    <a:pt x="1026" y="275"/>
                    <a:pt x="1026" y="275"/>
                  </a:cubicBezTo>
                  <a:cubicBezTo>
                    <a:pt x="910" y="275"/>
                    <a:pt x="910" y="275"/>
                    <a:pt x="910" y="275"/>
                  </a:cubicBezTo>
                  <a:lnTo>
                    <a:pt x="910" y="417"/>
                  </a:lnTo>
                  <a:close/>
                  <a:moveTo>
                    <a:pt x="910" y="726"/>
                  </a:moveTo>
                  <a:cubicBezTo>
                    <a:pt x="989" y="698"/>
                    <a:pt x="989" y="698"/>
                    <a:pt x="989" y="698"/>
                  </a:cubicBezTo>
                  <a:cubicBezTo>
                    <a:pt x="1009" y="691"/>
                    <a:pt x="1026" y="667"/>
                    <a:pt x="1026" y="645"/>
                  </a:cubicBezTo>
                  <a:cubicBezTo>
                    <a:pt x="1026" y="586"/>
                    <a:pt x="1026" y="586"/>
                    <a:pt x="1026" y="586"/>
                  </a:cubicBezTo>
                  <a:cubicBezTo>
                    <a:pt x="910" y="586"/>
                    <a:pt x="910" y="586"/>
                    <a:pt x="910" y="586"/>
                  </a:cubicBezTo>
                  <a:lnTo>
                    <a:pt x="910" y="726"/>
                  </a:lnTo>
                  <a:close/>
                  <a:moveTo>
                    <a:pt x="520" y="262"/>
                  </a:moveTo>
                  <a:cubicBezTo>
                    <a:pt x="766" y="262"/>
                    <a:pt x="766" y="262"/>
                    <a:pt x="766" y="262"/>
                  </a:cubicBezTo>
                  <a:cubicBezTo>
                    <a:pt x="766" y="120"/>
                    <a:pt x="766" y="120"/>
                    <a:pt x="766" y="120"/>
                  </a:cubicBezTo>
                  <a:cubicBezTo>
                    <a:pt x="520" y="120"/>
                    <a:pt x="520" y="120"/>
                    <a:pt x="520" y="120"/>
                  </a:cubicBezTo>
                  <a:lnTo>
                    <a:pt x="520" y="262"/>
                  </a:lnTo>
                  <a:close/>
                  <a:moveTo>
                    <a:pt x="1009" y="0"/>
                  </a:moveTo>
                  <a:cubicBezTo>
                    <a:pt x="875" y="0"/>
                    <a:pt x="875" y="0"/>
                    <a:pt x="875" y="0"/>
                  </a:cubicBezTo>
                  <a:cubicBezTo>
                    <a:pt x="865" y="0"/>
                    <a:pt x="858" y="7"/>
                    <a:pt x="858" y="17"/>
                  </a:cubicBezTo>
                  <a:cubicBezTo>
                    <a:pt x="858" y="25"/>
                    <a:pt x="858" y="25"/>
                    <a:pt x="858" y="25"/>
                  </a:cubicBezTo>
                  <a:cubicBezTo>
                    <a:pt x="858" y="35"/>
                    <a:pt x="850" y="42"/>
                    <a:pt x="841" y="42"/>
                  </a:cubicBezTo>
                  <a:cubicBezTo>
                    <a:pt x="829" y="42"/>
                    <a:pt x="829" y="42"/>
                    <a:pt x="829" y="42"/>
                  </a:cubicBezTo>
                  <a:cubicBezTo>
                    <a:pt x="820" y="42"/>
                    <a:pt x="812" y="35"/>
                    <a:pt x="812" y="25"/>
                  </a:cubicBezTo>
                  <a:cubicBezTo>
                    <a:pt x="812" y="17"/>
                    <a:pt x="812" y="17"/>
                    <a:pt x="812" y="17"/>
                  </a:cubicBezTo>
                  <a:cubicBezTo>
                    <a:pt x="812" y="7"/>
                    <a:pt x="804" y="0"/>
                    <a:pt x="795" y="0"/>
                  </a:cubicBezTo>
                  <a:cubicBezTo>
                    <a:pt x="660" y="0"/>
                    <a:pt x="660" y="0"/>
                    <a:pt x="660" y="0"/>
                  </a:cubicBezTo>
                  <a:cubicBezTo>
                    <a:pt x="651" y="0"/>
                    <a:pt x="643" y="7"/>
                    <a:pt x="643" y="17"/>
                  </a:cubicBezTo>
                  <a:cubicBezTo>
                    <a:pt x="643" y="25"/>
                    <a:pt x="643" y="25"/>
                    <a:pt x="643" y="25"/>
                  </a:cubicBezTo>
                  <a:cubicBezTo>
                    <a:pt x="643" y="35"/>
                    <a:pt x="635" y="42"/>
                    <a:pt x="626" y="42"/>
                  </a:cubicBezTo>
                  <a:cubicBezTo>
                    <a:pt x="614" y="42"/>
                    <a:pt x="614" y="42"/>
                    <a:pt x="614" y="42"/>
                  </a:cubicBezTo>
                  <a:cubicBezTo>
                    <a:pt x="605" y="42"/>
                    <a:pt x="597" y="35"/>
                    <a:pt x="597" y="25"/>
                  </a:cubicBezTo>
                  <a:cubicBezTo>
                    <a:pt x="597" y="17"/>
                    <a:pt x="597" y="17"/>
                    <a:pt x="597" y="17"/>
                  </a:cubicBezTo>
                  <a:cubicBezTo>
                    <a:pt x="597" y="7"/>
                    <a:pt x="590" y="0"/>
                    <a:pt x="580" y="0"/>
                  </a:cubicBezTo>
                  <a:cubicBezTo>
                    <a:pt x="446" y="0"/>
                    <a:pt x="446" y="0"/>
                    <a:pt x="446" y="0"/>
                  </a:cubicBezTo>
                  <a:cubicBezTo>
                    <a:pt x="436" y="0"/>
                    <a:pt x="429" y="7"/>
                    <a:pt x="429" y="17"/>
                  </a:cubicBezTo>
                  <a:cubicBezTo>
                    <a:pt x="429" y="25"/>
                    <a:pt x="429" y="25"/>
                    <a:pt x="429" y="25"/>
                  </a:cubicBezTo>
                  <a:cubicBezTo>
                    <a:pt x="429" y="35"/>
                    <a:pt x="421" y="42"/>
                    <a:pt x="412" y="42"/>
                  </a:cubicBezTo>
                  <a:cubicBezTo>
                    <a:pt x="400" y="42"/>
                    <a:pt x="400" y="42"/>
                    <a:pt x="400" y="42"/>
                  </a:cubicBezTo>
                  <a:cubicBezTo>
                    <a:pt x="391" y="42"/>
                    <a:pt x="383" y="35"/>
                    <a:pt x="383" y="25"/>
                  </a:cubicBezTo>
                  <a:cubicBezTo>
                    <a:pt x="383" y="17"/>
                    <a:pt x="383" y="17"/>
                    <a:pt x="383" y="17"/>
                  </a:cubicBezTo>
                  <a:cubicBezTo>
                    <a:pt x="383" y="7"/>
                    <a:pt x="375" y="0"/>
                    <a:pt x="366" y="0"/>
                  </a:cubicBezTo>
                  <a:cubicBezTo>
                    <a:pt x="231" y="0"/>
                    <a:pt x="231" y="0"/>
                    <a:pt x="231" y="0"/>
                  </a:cubicBezTo>
                  <a:cubicBezTo>
                    <a:pt x="222" y="0"/>
                    <a:pt x="214" y="7"/>
                    <a:pt x="214" y="17"/>
                  </a:cubicBezTo>
                  <a:cubicBezTo>
                    <a:pt x="214" y="25"/>
                    <a:pt x="214" y="25"/>
                    <a:pt x="214" y="25"/>
                  </a:cubicBezTo>
                  <a:cubicBezTo>
                    <a:pt x="214" y="35"/>
                    <a:pt x="206" y="42"/>
                    <a:pt x="197" y="42"/>
                  </a:cubicBezTo>
                  <a:cubicBezTo>
                    <a:pt x="185" y="42"/>
                    <a:pt x="185" y="42"/>
                    <a:pt x="185" y="42"/>
                  </a:cubicBezTo>
                  <a:cubicBezTo>
                    <a:pt x="176" y="42"/>
                    <a:pt x="168" y="35"/>
                    <a:pt x="168" y="25"/>
                  </a:cubicBezTo>
                  <a:cubicBezTo>
                    <a:pt x="168" y="17"/>
                    <a:pt x="168" y="17"/>
                    <a:pt x="168" y="17"/>
                  </a:cubicBezTo>
                  <a:cubicBezTo>
                    <a:pt x="168" y="7"/>
                    <a:pt x="161" y="0"/>
                    <a:pt x="151" y="0"/>
                  </a:cubicBezTo>
                  <a:cubicBezTo>
                    <a:pt x="17" y="0"/>
                    <a:pt x="17" y="0"/>
                    <a:pt x="17" y="0"/>
                  </a:cubicBezTo>
                  <a:cubicBezTo>
                    <a:pt x="7" y="0"/>
                    <a:pt x="0" y="7"/>
                    <a:pt x="0" y="17"/>
                  </a:cubicBezTo>
                  <a:cubicBezTo>
                    <a:pt x="0" y="106"/>
                    <a:pt x="0" y="106"/>
                    <a:pt x="0" y="106"/>
                  </a:cubicBezTo>
                  <a:cubicBezTo>
                    <a:pt x="1026" y="106"/>
                    <a:pt x="1026" y="106"/>
                    <a:pt x="1026" y="106"/>
                  </a:cubicBezTo>
                  <a:cubicBezTo>
                    <a:pt x="1026" y="17"/>
                    <a:pt x="1026" y="17"/>
                    <a:pt x="1026" y="17"/>
                  </a:cubicBezTo>
                  <a:cubicBezTo>
                    <a:pt x="1026" y="7"/>
                    <a:pt x="1019" y="0"/>
                    <a:pt x="1009" y="0"/>
                  </a:cubicBezTo>
                  <a:close/>
                  <a:moveTo>
                    <a:pt x="246" y="120"/>
                  </a:moveTo>
                  <a:cubicBezTo>
                    <a:pt x="0" y="120"/>
                    <a:pt x="0" y="120"/>
                    <a:pt x="0" y="120"/>
                  </a:cubicBezTo>
                  <a:cubicBezTo>
                    <a:pt x="0" y="262"/>
                    <a:pt x="0" y="262"/>
                    <a:pt x="0" y="262"/>
                  </a:cubicBezTo>
                  <a:cubicBezTo>
                    <a:pt x="246" y="262"/>
                    <a:pt x="246" y="262"/>
                    <a:pt x="246" y="262"/>
                  </a:cubicBezTo>
                  <a:lnTo>
                    <a:pt x="246" y="120"/>
                  </a:lnTo>
                  <a:close/>
                  <a:moveTo>
                    <a:pt x="260" y="262"/>
                  </a:moveTo>
                  <a:cubicBezTo>
                    <a:pt x="506" y="262"/>
                    <a:pt x="506" y="262"/>
                    <a:pt x="506" y="262"/>
                  </a:cubicBezTo>
                  <a:cubicBezTo>
                    <a:pt x="506" y="120"/>
                    <a:pt x="506" y="120"/>
                    <a:pt x="506" y="120"/>
                  </a:cubicBezTo>
                  <a:cubicBezTo>
                    <a:pt x="260" y="120"/>
                    <a:pt x="260" y="120"/>
                    <a:pt x="260" y="120"/>
                  </a:cubicBezTo>
                  <a:lnTo>
                    <a:pt x="260" y="262"/>
                  </a:lnTo>
                  <a:close/>
                </a:path>
              </a:pathLst>
            </a:custGeom>
            <a:gradFill>
              <a:gsLst>
                <a:gs pos="1250">
                  <a:srgbClr val="E60000"/>
                </a:gs>
                <a:gs pos="100000">
                  <a:srgbClr val="990000"/>
                </a:gs>
              </a:gsLst>
              <a:lin ang="5400000" scaled="0"/>
            </a:gradFill>
            <a:ln>
              <a:noFill/>
            </a:ln>
            <a:effectLst>
              <a:outerShdw blurRad="63500" algn="ctr" rotWithShape="0">
                <a:prstClr val="black">
                  <a:alpha val="70000"/>
                </a:prstClr>
              </a:outerShdw>
            </a:effectLst>
          </p:spPr>
          <p:txBody>
            <a:bodyPr wrap="square" lIns="0" tIns="0" rIns="0" bIns="0" anchor="ctr"/>
            <a:lstStyle/>
            <a:p>
              <a:pPr algn="ctr"/>
              <a:endParaRPr lang="zh-CN" altLang="en-US" sz="933" b="1" kern="0">
                <a:solidFill>
                  <a:srgbClr val="FFFFFF"/>
                </a:solidFill>
                <a:ea typeface="微软雅黑" pitchFamily="34" charset="-122"/>
                <a:cs typeface="Arial" pitchFamily="34" charset="0"/>
              </a:endParaRPr>
            </a:p>
          </p:txBody>
        </p:sp>
        <p:sp>
          <p:nvSpPr>
            <p:cNvPr id="474" name="TextBox 270"/>
            <p:cNvSpPr txBox="1"/>
            <p:nvPr/>
          </p:nvSpPr>
          <p:spPr>
            <a:xfrm>
              <a:off x="576481" y="2500828"/>
              <a:ext cx="1504292" cy="378991"/>
            </a:xfrm>
            <a:prstGeom prst="rect">
              <a:avLst/>
            </a:prstGeom>
            <a:noFill/>
          </p:spPr>
          <p:txBody>
            <a:bodyPr wrap="square" rtlCol="0">
              <a:spAutoFit/>
            </a:bodyPr>
            <a:lstStyle/>
            <a:p>
              <a:pPr algn="ctr"/>
              <a:r>
                <a:rPr lang="en-US" altLang="zh-CN" sz="1867" b="1" dirty="0">
                  <a:solidFill>
                    <a:srgbClr val="000000"/>
                  </a:solidFill>
                  <a:cs typeface="Arial" panose="020B0604020202020204" pitchFamily="34" charset="0"/>
                </a:rPr>
                <a:t>NGFW</a:t>
              </a:r>
            </a:p>
          </p:txBody>
        </p:sp>
      </p:grpSp>
      <p:sp>
        <p:nvSpPr>
          <p:cNvPr id="475" name="矩形 474"/>
          <p:cNvSpPr/>
          <p:nvPr/>
        </p:nvSpPr>
        <p:spPr>
          <a:xfrm>
            <a:off x="4498003" y="3294919"/>
            <a:ext cx="6311248" cy="2585835"/>
          </a:xfrm>
          <a:prstGeom prst="rect">
            <a:avLst/>
          </a:prstGeom>
        </p:spPr>
        <p:txBody>
          <a:bodyPr wrap="square" lIns="121781" tIns="60896" rIns="121781" bIns="60896">
            <a:spAutoFit/>
          </a:bodyPr>
          <a:lstStyle/>
          <a:p>
            <a:pPr indent="234945">
              <a:spcBef>
                <a:spcPts val="800"/>
              </a:spcBef>
              <a:buFont typeface="Wingdings" pitchFamily="2" charset="2"/>
              <a:buChar char="þ"/>
            </a:pPr>
            <a:r>
              <a:rPr lang="en-US" altLang="zh-CN" sz="1467" dirty="0">
                <a:solidFill>
                  <a:srgbClr val="000000"/>
                </a:solidFill>
                <a:cs typeface="Arial" panose="020B0604020202020204" pitchFamily="34" charset="0"/>
              </a:rPr>
              <a:t>Focus on education institutes, banks, and government branches which require a large number of firewalls used as access gateways with AV/IPS/URL features only. </a:t>
            </a:r>
          </a:p>
          <a:p>
            <a:pPr indent="234945">
              <a:spcBef>
                <a:spcPts val="800"/>
              </a:spcBef>
              <a:buFont typeface="Wingdings" pitchFamily="2" charset="2"/>
              <a:buChar char="þ"/>
            </a:pPr>
            <a:r>
              <a:rPr lang="en-US" altLang="zh-CN" sz="1467" dirty="0">
                <a:solidFill>
                  <a:srgbClr val="000000"/>
                </a:solidFill>
                <a:cs typeface="Arial" panose="020B0604020202020204" pitchFamily="34" charset="0"/>
              </a:rPr>
              <a:t>Work with campus in projects to win more customers and improve the brand of Huawei security. Also, find product weaknesses and make products better. </a:t>
            </a:r>
          </a:p>
          <a:p>
            <a:pPr indent="234945">
              <a:spcBef>
                <a:spcPts val="800"/>
              </a:spcBef>
              <a:buFont typeface="Wingdings" pitchFamily="2" charset="2"/>
              <a:buChar char="þ"/>
            </a:pPr>
            <a:r>
              <a:rPr lang="en-US" altLang="zh-CN" sz="1467" dirty="0">
                <a:solidFill>
                  <a:srgbClr val="000000"/>
                </a:solidFill>
                <a:cs typeface="Arial" panose="020B0604020202020204" pitchFamily="34" charset="0"/>
              </a:rPr>
              <a:t>Try to find distributors, conduct in-depth talk with them about advantages and disadvantage of Huawei firewalls, and discuss how to win sales opportunities in </a:t>
            </a:r>
            <a:r>
              <a:rPr lang="en-US" altLang="zh-CN" sz="1467" dirty="0" err="1">
                <a:solidFill>
                  <a:srgbClr val="000000"/>
                </a:solidFill>
                <a:cs typeface="Arial" panose="020B0604020202020204" pitchFamily="34" charset="0"/>
              </a:rPr>
              <a:t>Fortinet</a:t>
            </a:r>
            <a:r>
              <a:rPr lang="en-US" altLang="zh-CN" sz="1467" dirty="0">
                <a:solidFill>
                  <a:srgbClr val="000000"/>
                </a:solidFill>
                <a:cs typeface="Arial" panose="020B0604020202020204" pitchFamily="34" charset="0"/>
              </a:rPr>
              <a:t>-involved projects. We can provide customized features to build the leading business for customers.</a:t>
            </a:r>
            <a:endParaRPr lang="en-US" altLang="zh-CN" sz="1467" dirty="0">
              <a:ln w="10541" cmpd="sng">
                <a:noFill/>
                <a:prstDash val="solid"/>
              </a:ln>
              <a:solidFill>
                <a:srgbClr val="000000"/>
              </a:solidFill>
              <a:ea typeface="微软雅黑" pitchFamily="34" charset="-122"/>
              <a:cs typeface="Arial" panose="020B0604020202020204" pitchFamily="34" charset="0"/>
            </a:endParaRPr>
          </a:p>
        </p:txBody>
      </p:sp>
      <p:sp>
        <p:nvSpPr>
          <p:cNvPr id="476" name="圆角矩形 475"/>
          <p:cNvSpPr/>
          <p:nvPr/>
        </p:nvSpPr>
        <p:spPr bwMode="auto">
          <a:xfrm>
            <a:off x="4565870" y="6097517"/>
            <a:ext cx="7277121" cy="60959"/>
          </a:xfrm>
          <a:prstGeom prst="roundRect">
            <a:avLst/>
          </a:prstGeom>
          <a:solidFill>
            <a:srgbClr val="00B0F0"/>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27" tIns="11427" rIns="11427" bIns="11427" numCol="1" spcCol="952" rtlCol="0" anchor="ctr" anchorCtr="0">
            <a:noAutofit/>
          </a:bodyPr>
          <a:lstStyle/>
          <a:p>
            <a:pPr algn="ctr" defTabSz="799867">
              <a:lnSpc>
                <a:spcPct val="90000"/>
              </a:lnSpc>
              <a:spcAft>
                <a:spcPct val="35000"/>
              </a:spcAft>
            </a:pPr>
            <a:endParaRPr lang="zh-CN" altLang="en-US" sz="1867" b="1" dirty="0">
              <a:solidFill>
                <a:srgbClr val="FFFFFF"/>
              </a:solidFill>
              <a:ea typeface="微软雅黑" pitchFamily="34" charset="-122"/>
            </a:endParaRPr>
          </a:p>
        </p:txBody>
      </p:sp>
      <p:sp>
        <p:nvSpPr>
          <p:cNvPr id="477" name="矩形 476"/>
          <p:cNvSpPr/>
          <p:nvPr/>
        </p:nvSpPr>
        <p:spPr>
          <a:xfrm>
            <a:off x="4460489" y="1024283"/>
            <a:ext cx="6348761" cy="2134301"/>
          </a:xfrm>
          <a:prstGeom prst="rect">
            <a:avLst/>
          </a:prstGeom>
        </p:spPr>
        <p:txBody>
          <a:bodyPr wrap="square" lIns="121781" tIns="60896" rIns="121781" bIns="60896">
            <a:spAutoFit/>
          </a:bodyPr>
          <a:lstStyle/>
          <a:p>
            <a:pPr indent="234945">
              <a:spcBef>
                <a:spcPts val="800"/>
              </a:spcBef>
              <a:buFont typeface="Wingdings" pitchFamily="2" charset="2"/>
              <a:buChar char="þ"/>
            </a:pPr>
            <a:r>
              <a:rPr lang="en-US" altLang="zh-CN" sz="1467" dirty="0">
                <a:solidFill>
                  <a:srgbClr val="000000"/>
                </a:solidFill>
                <a:cs typeface="Arial" panose="020B0604020202020204" pitchFamily="34" charset="0"/>
              </a:rPr>
              <a:t>To find more opportunities from ISP, bank DC, and online gaming projects, and win back </a:t>
            </a:r>
            <a:r>
              <a:rPr lang="en-US" altLang="zh-CN" sz="1467" dirty="0" err="1">
                <a:solidFill>
                  <a:srgbClr val="000000"/>
                </a:solidFill>
                <a:cs typeface="Arial" panose="020B0604020202020204" pitchFamily="34" charset="0"/>
              </a:rPr>
              <a:t>Radware</a:t>
            </a:r>
            <a:r>
              <a:rPr lang="en-US" altLang="zh-CN" sz="1467" dirty="0">
                <a:solidFill>
                  <a:srgbClr val="000000"/>
                </a:solidFill>
                <a:cs typeface="Arial" panose="020B0604020202020204" pitchFamily="34" charset="0"/>
              </a:rPr>
              <a:t> and Arbor users.</a:t>
            </a:r>
            <a:endParaRPr lang="en-US" altLang="zh-CN" sz="1467" dirty="0">
              <a:solidFill>
                <a:srgbClr val="FF0000"/>
              </a:solidFill>
              <a:cs typeface="Arial" panose="020B0604020202020204" pitchFamily="34" charset="0"/>
            </a:endParaRPr>
          </a:p>
          <a:p>
            <a:pPr indent="234945">
              <a:spcBef>
                <a:spcPts val="800"/>
              </a:spcBef>
              <a:buFont typeface="Wingdings" pitchFamily="2" charset="2"/>
              <a:buChar char="þ"/>
            </a:pPr>
            <a:r>
              <a:rPr lang="en-US" altLang="zh-CN" sz="1467" dirty="0">
                <a:solidFill>
                  <a:srgbClr val="000000"/>
                </a:solidFill>
                <a:cs typeface="Arial" panose="020B0604020202020204" pitchFamily="34" charset="0"/>
              </a:rPr>
              <a:t>To engage more managed security service providers (MSSPs), and discuss what we can do for them with the competitive products. We can also consider a new cooperation business model beyond selling devices.</a:t>
            </a:r>
          </a:p>
          <a:p>
            <a:pPr indent="234945">
              <a:spcBef>
                <a:spcPts val="800"/>
              </a:spcBef>
              <a:buFont typeface="Wingdings" pitchFamily="2" charset="2"/>
              <a:buChar char="þ"/>
            </a:pPr>
            <a:r>
              <a:rPr lang="en-US" altLang="zh-CN" sz="1467" dirty="0">
                <a:solidFill>
                  <a:srgbClr val="000000"/>
                </a:solidFill>
                <a:cs typeface="Arial" panose="020B0604020202020204" pitchFamily="34" charset="0"/>
              </a:rPr>
              <a:t>Draw up a marketing plan such as participating in local forums and summits to get involved. </a:t>
            </a:r>
            <a:endParaRPr lang="zh-CN" altLang="en-US" sz="1467" b="1" dirty="0">
              <a:solidFill>
                <a:srgbClr val="FF0000"/>
              </a:solidFill>
              <a:ea typeface="微软雅黑" pitchFamily="34" charset="-122"/>
              <a:cs typeface="Arial" panose="020B0604020202020204" pitchFamily="34" charset="0"/>
            </a:endParaRPr>
          </a:p>
        </p:txBody>
      </p:sp>
    </p:spTree>
    <p:extLst>
      <p:ext uri="{BB962C8B-B14F-4D97-AF65-F5344CB8AC3E}">
        <p14:creationId xmlns:p14="http://schemas.microsoft.com/office/powerpoint/2010/main" val="34495732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177" y="410400"/>
            <a:ext cx="10151736" cy="640800"/>
          </a:xfrm>
        </p:spPr>
        <p:txBody>
          <a:bodyPr/>
          <a:lstStyle/>
          <a:p>
            <a:r>
              <a:rPr lang="en-US" altLang="zh-CN" sz="2300" dirty="0" err="1" smtClean="0"/>
              <a:t>HiSec</a:t>
            </a:r>
            <a:r>
              <a:rPr lang="en-US" altLang="zh-CN" sz="2300" dirty="0" smtClean="0"/>
              <a:t>: Intelligent Security Protects a Fully Connected, Digital World</a:t>
            </a:r>
            <a:endParaRPr lang="zh-CN" altLang="en-US" sz="2300" dirty="0"/>
          </a:p>
        </p:txBody>
      </p:sp>
      <p:grpSp>
        <p:nvGrpSpPr>
          <p:cNvPr id="11" name="组合 10"/>
          <p:cNvGrpSpPr/>
          <p:nvPr/>
        </p:nvGrpSpPr>
        <p:grpSpPr>
          <a:xfrm>
            <a:off x="723900" y="1285875"/>
            <a:ext cx="3958800" cy="4981576"/>
            <a:chOff x="-76656" y="1151540"/>
            <a:chExt cx="3961263" cy="4984676"/>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21329" t="3872" r="28571" b="1660"/>
            <a:stretch/>
          </p:blipFill>
          <p:spPr>
            <a:xfrm>
              <a:off x="-76656" y="1151540"/>
              <a:ext cx="2601943" cy="4984676"/>
            </a:xfrm>
            <a:prstGeom prst="rect">
              <a:avLst/>
            </a:prstGeom>
            <a:ln w="28575">
              <a:noFill/>
              <a:prstDash val="solid"/>
              <a:headEnd type="triangle" w="med" len="med"/>
              <a:tailEnd type="none" w="med" len="med"/>
            </a:ln>
          </p:spPr>
        </p:pic>
        <p:cxnSp>
          <p:nvCxnSpPr>
            <p:cNvPr id="5" name="直接连接符 4"/>
            <p:cNvCxnSpPr/>
            <p:nvPr/>
          </p:nvCxnSpPr>
          <p:spPr>
            <a:xfrm>
              <a:off x="1536295" y="1340423"/>
              <a:ext cx="2063331" cy="1975641"/>
            </a:xfrm>
            <a:prstGeom prst="line">
              <a:avLst/>
            </a:prstGeom>
            <a:ln w="28575">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30187" y="3779897"/>
              <a:ext cx="2466776" cy="1273873"/>
            </a:xfrm>
            <a:prstGeom prst="line">
              <a:avLst/>
            </a:prstGeom>
            <a:ln w="28575">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任意多边形 6"/>
            <p:cNvSpPr/>
            <p:nvPr/>
          </p:nvSpPr>
          <p:spPr>
            <a:xfrm>
              <a:off x="426704" y="1791991"/>
              <a:ext cx="1109591" cy="1247927"/>
            </a:xfrm>
            <a:custGeom>
              <a:avLst/>
              <a:gdLst>
                <a:gd name="connsiteX0" fmla="*/ 1181100 w 1181100"/>
                <a:gd name="connsiteY0" fmla="*/ 0 h 1196340"/>
                <a:gd name="connsiteX1" fmla="*/ 1021080 w 1181100"/>
                <a:gd name="connsiteY1" fmla="*/ 167640 h 1196340"/>
                <a:gd name="connsiteX2" fmla="*/ 952500 w 1181100"/>
                <a:gd name="connsiteY2" fmla="*/ 274320 h 1196340"/>
                <a:gd name="connsiteX3" fmla="*/ 769620 w 1181100"/>
                <a:gd name="connsiteY3" fmla="*/ 304800 h 1196340"/>
                <a:gd name="connsiteX4" fmla="*/ 419100 w 1181100"/>
                <a:gd name="connsiteY4" fmla="*/ 281940 h 1196340"/>
                <a:gd name="connsiteX5" fmla="*/ 228600 w 1181100"/>
                <a:gd name="connsiteY5" fmla="*/ 533400 h 1196340"/>
                <a:gd name="connsiteX6" fmla="*/ 114300 w 1181100"/>
                <a:gd name="connsiteY6" fmla="*/ 899160 h 1196340"/>
                <a:gd name="connsiteX7" fmla="*/ 0 w 1181100"/>
                <a:gd name="connsiteY7" fmla="*/ 1196340 h 119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100" h="1196340">
                  <a:moveTo>
                    <a:pt x="1181100" y="0"/>
                  </a:moveTo>
                  <a:cubicBezTo>
                    <a:pt x="1120140" y="60960"/>
                    <a:pt x="1059180" y="121920"/>
                    <a:pt x="1021080" y="167640"/>
                  </a:cubicBezTo>
                  <a:cubicBezTo>
                    <a:pt x="982980" y="213360"/>
                    <a:pt x="994410" y="251460"/>
                    <a:pt x="952500" y="274320"/>
                  </a:cubicBezTo>
                  <a:cubicBezTo>
                    <a:pt x="910590" y="297180"/>
                    <a:pt x="858520" y="303530"/>
                    <a:pt x="769620" y="304800"/>
                  </a:cubicBezTo>
                  <a:cubicBezTo>
                    <a:pt x="680720" y="306070"/>
                    <a:pt x="509270" y="243840"/>
                    <a:pt x="419100" y="281940"/>
                  </a:cubicBezTo>
                  <a:cubicBezTo>
                    <a:pt x="328930" y="320040"/>
                    <a:pt x="279400" y="430530"/>
                    <a:pt x="228600" y="533400"/>
                  </a:cubicBezTo>
                  <a:cubicBezTo>
                    <a:pt x="177800" y="636270"/>
                    <a:pt x="152400" y="788670"/>
                    <a:pt x="114300" y="899160"/>
                  </a:cubicBezTo>
                  <a:cubicBezTo>
                    <a:pt x="76200" y="1009650"/>
                    <a:pt x="38100" y="1102995"/>
                    <a:pt x="0" y="1196340"/>
                  </a:cubicBezTo>
                </a:path>
              </a:pathLst>
            </a:cu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solidFill>
                  <a:srgbClr val="666666"/>
                </a:solidFill>
                <a:latin typeface="Huawei Sans" panose="020C0503030203020204" pitchFamily="34" charset="0"/>
                <a:cs typeface="Huawei Sans" panose="020C0503030203020204" pitchFamily="34" charset="0"/>
              </a:endParaRPr>
            </a:p>
          </p:txBody>
        </p:sp>
        <p:sp>
          <p:nvSpPr>
            <p:cNvPr id="8" name="任意多边形 7"/>
            <p:cNvSpPr/>
            <p:nvPr/>
          </p:nvSpPr>
          <p:spPr>
            <a:xfrm>
              <a:off x="1116548" y="1834595"/>
              <a:ext cx="477016" cy="3219175"/>
            </a:xfrm>
            <a:custGeom>
              <a:avLst/>
              <a:gdLst>
                <a:gd name="connsiteX0" fmla="*/ 507758 w 507758"/>
                <a:gd name="connsiteY0" fmla="*/ 0 h 3086100"/>
                <a:gd name="connsiteX1" fmla="*/ 385838 w 507758"/>
                <a:gd name="connsiteY1" fmla="*/ 259080 h 3086100"/>
                <a:gd name="connsiteX2" fmla="*/ 347738 w 507758"/>
                <a:gd name="connsiteY2" fmla="*/ 396240 h 3086100"/>
                <a:gd name="connsiteX3" fmla="*/ 218198 w 507758"/>
                <a:gd name="connsiteY3" fmla="*/ 853440 h 3086100"/>
                <a:gd name="connsiteX4" fmla="*/ 218198 w 507758"/>
                <a:gd name="connsiteY4" fmla="*/ 1127760 h 3086100"/>
                <a:gd name="connsiteX5" fmla="*/ 180098 w 507758"/>
                <a:gd name="connsiteY5" fmla="*/ 1363980 h 3086100"/>
                <a:gd name="connsiteX6" fmla="*/ 20078 w 507758"/>
                <a:gd name="connsiteY6" fmla="*/ 1645920 h 3086100"/>
                <a:gd name="connsiteX7" fmla="*/ 4838 w 507758"/>
                <a:gd name="connsiteY7" fmla="*/ 2133600 h 3086100"/>
                <a:gd name="connsiteX8" fmla="*/ 42938 w 507758"/>
                <a:gd name="connsiteY8" fmla="*/ 2552700 h 3086100"/>
                <a:gd name="connsiteX9" fmla="*/ 35318 w 507758"/>
                <a:gd name="connsiteY9"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758" h="3086100">
                  <a:moveTo>
                    <a:pt x="507758" y="0"/>
                  </a:moveTo>
                  <a:cubicBezTo>
                    <a:pt x="460133" y="96520"/>
                    <a:pt x="412508" y="193040"/>
                    <a:pt x="385838" y="259080"/>
                  </a:cubicBezTo>
                  <a:cubicBezTo>
                    <a:pt x="359168" y="325120"/>
                    <a:pt x="375678" y="297180"/>
                    <a:pt x="347738" y="396240"/>
                  </a:cubicBezTo>
                  <a:cubicBezTo>
                    <a:pt x="319798" y="495300"/>
                    <a:pt x="239788" y="731520"/>
                    <a:pt x="218198" y="853440"/>
                  </a:cubicBezTo>
                  <a:cubicBezTo>
                    <a:pt x="196608" y="975360"/>
                    <a:pt x="224548" y="1042670"/>
                    <a:pt x="218198" y="1127760"/>
                  </a:cubicBezTo>
                  <a:cubicBezTo>
                    <a:pt x="211848" y="1212850"/>
                    <a:pt x="213118" y="1277620"/>
                    <a:pt x="180098" y="1363980"/>
                  </a:cubicBezTo>
                  <a:cubicBezTo>
                    <a:pt x="147078" y="1450340"/>
                    <a:pt x="49288" y="1517650"/>
                    <a:pt x="20078" y="1645920"/>
                  </a:cubicBezTo>
                  <a:cubicBezTo>
                    <a:pt x="-9132" y="1774190"/>
                    <a:pt x="1028" y="1982470"/>
                    <a:pt x="4838" y="2133600"/>
                  </a:cubicBezTo>
                  <a:cubicBezTo>
                    <a:pt x="8648" y="2284730"/>
                    <a:pt x="37858" y="2393950"/>
                    <a:pt x="42938" y="2552700"/>
                  </a:cubicBezTo>
                  <a:cubicBezTo>
                    <a:pt x="48018" y="2711450"/>
                    <a:pt x="41668" y="2898775"/>
                    <a:pt x="35318" y="3086100"/>
                  </a:cubicBezTo>
                </a:path>
              </a:pathLst>
            </a:cu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solidFill>
                  <a:srgbClr val="666666"/>
                </a:solidFill>
                <a:latin typeface="Huawei Sans" panose="020C0503030203020204" pitchFamily="34" charset="0"/>
                <a:cs typeface="Huawei Sans" panose="020C0503030203020204" pitchFamily="34" charset="0"/>
              </a:endParaRPr>
            </a:p>
          </p:txBody>
        </p:sp>
        <p:cxnSp>
          <p:nvCxnSpPr>
            <p:cNvPr id="9" name="直接连接符 8"/>
            <p:cNvCxnSpPr/>
            <p:nvPr/>
          </p:nvCxnSpPr>
          <p:spPr>
            <a:xfrm>
              <a:off x="1373187" y="2573048"/>
              <a:ext cx="1818852" cy="1490598"/>
            </a:xfrm>
            <a:prstGeom prst="line">
              <a:avLst/>
            </a:prstGeom>
            <a:ln w="28575">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1" name="组合 5574"/>
            <p:cNvGrpSpPr>
              <a:grpSpLocks/>
            </p:cNvGrpSpPr>
            <p:nvPr/>
          </p:nvGrpSpPr>
          <p:grpSpPr bwMode="auto">
            <a:xfrm>
              <a:off x="3599626" y="5099496"/>
              <a:ext cx="284981" cy="299426"/>
              <a:chOff x="1122975" y="2334741"/>
              <a:chExt cx="398636" cy="459741"/>
            </a:xfrm>
            <a:solidFill>
              <a:srgbClr val="4099C3"/>
            </a:solidFill>
          </p:grpSpPr>
          <p:sp>
            <p:nvSpPr>
              <p:cNvPr id="1022" name="Freeform 1381"/>
              <p:cNvSpPr>
                <a:spLocks noEditPoints="1"/>
              </p:cNvSpPr>
              <p:nvPr/>
            </p:nvSpPr>
            <p:spPr bwMode="auto">
              <a:xfrm>
                <a:off x="1122975" y="2334741"/>
                <a:ext cx="398636" cy="221141"/>
              </a:xfrm>
              <a:custGeom>
                <a:avLst/>
                <a:gdLst>
                  <a:gd name="T0" fmla="*/ 2147483647 w 1240"/>
                  <a:gd name="T1" fmla="*/ 2147483647 h 690"/>
                  <a:gd name="T2" fmla="*/ 2147483647 w 1240"/>
                  <a:gd name="T3" fmla="*/ 2147483647 h 690"/>
                  <a:gd name="T4" fmla="*/ 2147483647 w 1240"/>
                  <a:gd name="T5" fmla="*/ 2147483647 h 690"/>
                  <a:gd name="T6" fmla="*/ 2147483647 w 1240"/>
                  <a:gd name="T7" fmla="*/ 2147483647 h 690"/>
                  <a:gd name="T8" fmla="*/ 2147483647 w 1240"/>
                  <a:gd name="T9" fmla="*/ 2147483647 h 690"/>
                  <a:gd name="T10" fmla="*/ 2147483647 w 1240"/>
                  <a:gd name="T11" fmla="*/ 2147483647 h 690"/>
                  <a:gd name="T12" fmla="*/ 2147483647 w 1240"/>
                  <a:gd name="T13" fmla="*/ 2147483647 h 690"/>
                  <a:gd name="T14" fmla="*/ 2147483647 w 1240"/>
                  <a:gd name="T15" fmla="*/ 2147483647 h 690"/>
                  <a:gd name="T16" fmla="*/ 0 w 1240"/>
                  <a:gd name="T17" fmla="*/ 2147483647 h 690"/>
                  <a:gd name="T18" fmla="*/ 2147483647 w 1240"/>
                  <a:gd name="T19" fmla="*/ 0 h 690"/>
                  <a:gd name="T20" fmla="*/ 2147483647 w 1240"/>
                  <a:gd name="T21" fmla="*/ 2147483647 h 690"/>
                  <a:gd name="T22" fmla="*/ 2147483647 w 1240"/>
                  <a:gd name="T23" fmla="*/ 2147483647 h 6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40" h="690">
                    <a:moveTo>
                      <a:pt x="620" y="67"/>
                    </a:moveTo>
                    <a:lnTo>
                      <a:pt x="620" y="67"/>
                    </a:lnTo>
                    <a:cubicBezTo>
                      <a:pt x="320" y="67"/>
                      <a:pt x="66" y="194"/>
                      <a:pt x="66" y="345"/>
                    </a:cubicBezTo>
                    <a:cubicBezTo>
                      <a:pt x="66" y="496"/>
                      <a:pt x="320" y="624"/>
                      <a:pt x="620" y="624"/>
                    </a:cubicBezTo>
                    <a:cubicBezTo>
                      <a:pt x="920" y="624"/>
                      <a:pt x="1174" y="496"/>
                      <a:pt x="1174" y="345"/>
                    </a:cubicBezTo>
                    <a:cubicBezTo>
                      <a:pt x="1174" y="194"/>
                      <a:pt x="920" y="67"/>
                      <a:pt x="620" y="67"/>
                    </a:cubicBezTo>
                    <a:close/>
                    <a:moveTo>
                      <a:pt x="620" y="690"/>
                    </a:moveTo>
                    <a:lnTo>
                      <a:pt x="620" y="690"/>
                    </a:lnTo>
                    <a:cubicBezTo>
                      <a:pt x="272" y="690"/>
                      <a:pt x="0" y="539"/>
                      <a:pt x="0" y="345"/>
                    </a:cubicBezTo>
                    <a:cubicBezTo>
                      <a:pt x="0" y="152"/>
                      <a:pt x="272" y="0"/>
                      <a:pt x="620" y="0"/>
                    </a:cubicBezTo>
                    <a:cubicBezTo>
                      <a:pt x="968" y="0"/>
                      <a:pt x="1240" y="152"/>
                      <a:pt x="1240" y="345"/>
                    </a:cubicBezTo>
                    <a:cubicBezTo>
                      <a:pt x="1240" y="539"/>
                      <a:pt x="968" y="690"/>
                      <a:pt x="620" y="690"/>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23" name="Freeform 1382"/>
              <p:cNvSpPr>
                <a:spLocks/>
              </p:cNvSpPr>
              <p:nvPr/>
            </p:nvSpPr>
            <p:spPr bwMode="auto">
              <a:xfrm>
                <a:off x="1312108" y="2480229"/>
                <a:ext cx="64015" cy="43647"/>
              </a:xfrm>
              <a:custGeom>
                <a:avLst/>
                <a:gdLst>
                  <a:gd name="T0" fmla="*/ 2147483647 w 205"/>
                  <a:gd name="T1" fmla="*/ 2147483647 h 136"/>
                  <a:gd name="T2" fmla="*/ 2147483647 w 205"/>
                  <a:gd name="T3" fmla="*/ 2147483647 h 136"/>
                  <a:gd name="T4" fmla="*/ 2147483647 w 205"/>
                  <a:gd name="T5" fmla="*/ 2147483647 h 136"/>
                  <a:gd name="T6" fmla="*/ 2147483647 w 205"/>
                  <a:gd name="T7" fmla="*/ 2147483647 h 136"/>
                  <a:gd name="T8" fmla="*/ 2147483647 w 205"/>
                  <a:gd name="T9" fmla="*/ 2147483647 h 136"/>
                  <a:gd name="T10" fmla="*/ 2147483647 w 205"/>
                  <a:gd name="T11" fmla="*/ 2147483647 h 136"/>
                  <a:gd name="T12" fmla="*/ 2147483647 w 205"/>
                  <a:gd name="T13" fmla="*/ 2147483647 h 136"/>
                  <a:gd name="T14" fmla="*/ 2147483647 w 205"/>
                  <a:gd name="T15" fmla="*/ 2147483647 h 136"/>
                  <a:gd name="T16" fmla="*/ 2147483647 w 205"/>
                  <a:gd name="T17" fmla="*/ 2147483647 h 1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5" h="136">
                    <a:moveTo>
                      <a:pt x="30" y="136"/>
                    </a:moveTo>
                    <a:lnTo>
                      <a:pt x="30" y="136"/>
                    </a:lnTo>
                    <a:cubicBezTo>
                      <a:pt x="21" y="136"/>
                      <a:pt x="11" y="131"/>
                      <a:pt x="7" y="122"/>
                    </a:cubicBezTo>
                    <a:cubicBezTo>
                      <a:pt x="0" y="109"/>
                      <a:pt x="4" y="93"/>
                      <a:pt x="17" y="86"/>
                    </a:cubicBezTo>
                    <a:lnTo>
                      <a:pt x="162" y="7"/>
                    </a:lnTo>
                    <a:cubicBezTo>
                      <a:pt x="175" y="0"/>
                      <a:pt x="191" y="4"/>
                      <a:pt x="198" y="17"/>
                    </a:cubicBezTo>
                    <a:cubicBezTo>
                      <a:pt x="205" y="30"/>
                      <a:pt x="201" y="47"/>
                      <a:pt x="188" y="54"/>
                    </a:cubicBezTo>
                    <a:lnTo>
                      <a:pt x="43" y="133"/>
                    </a:lnTo>
                    <a:cubicBezTo>
                      <a:pt x="39" y="135"/>
                      <a:pt x="34" y="136"/>
                      <a:pt x="30" y="136"/>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24" name="Freeform 1383"/>
              <p:cNvSpPr>
                <a:spLocks/>
              </p:cNvSpPr>
              <p:nvPr/>
            </p:nvSpPr>
            <p:spPr bwMode="auto">
              <a:xfrm>
                <a:off x="1265552" y="2480229"/>
                <a:ext cx="64015" cy="43647"/>
              </a:xfrm>
              <a:custGeom>
                <a:avLst/>
                <a:gdLst>
                  <a:gd name="T0" fmla="*/ 2147483647 w 205"/>
                  <a:gd name="T1" fmla="*/ 2147483647 h 136"/>
                  <a:gd name="T2" fmla="*/ 2147483647 w 205"/>
                  <a:gd name="T3" fmla="*/ 2147483647 h 136"/>
                  <a:gd name="T4" fmla="*/ 2147483647 w 205"/>
                  <a:gd name="T5" fmla="*/ 2147483647 h 136"/>
                  <a:gd name="T6" fmla="*/ 2147483647 w 205"/>
                  <a:gd name="T7" fmla="*/ 2147483647 h 136"/>
                  <a:gd name="T8" fmla="*/ 2147483647 w 205"/>
                  <a:gd name="T9" fmla="*/ 2147483647 h 136"/>
                  <a:gd name="T10" fmla="*/ 2147483647 w 205"/>
                  <a:gd name="T11" fmla="*/ 2147483647 h 136"/>
                  <a:gd name="T12" fmla="*/ 2147483647 w 205"/>
                  <a:gd name="T13" fmla="*/ 2147483647 h 136"/>
                  <a:gd name="T14" fmla="*/ 2147483647 w 205"/>
                  <a:gd name="T15" fmla="*/ 2147483647 h 136"/>
                  <a:gd name="T16" fmla="*/ 2147483647 w 205"/>
                  <a:gd name="T17" fmla="*/ 2147483647 h 1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5" h="136">
                    <a:moveTo>
                      <a:pt x="175" y="136"/>
                    </a:moveTo>
                    <a:lnTo>
                      <a:pt x="175" y="136"/>
                    </a:lnTo>
                    <a:cubicBezTo>
                      <a:pt x="171" y="136"/>
                      <a:pt x="166" y="135"/>
                      <a:pt x="162" y="133"/>
                    </a:cubicBezTo>
                    <a:lnTo>
                      <a:pt x="17" y="54"/>
                    </a:lnTo>
                    <a:cubicBezTo>
                      <a:pt x="4" y="47"/>
                      <a:pt x="0" y="30"/>
                      <a:pt x="7" y="17"/>
                    </a:cubicBezTo>
                    <a:cubicBezTo>
                      <a:pt x="14" y="4"/>
                      <a:pt x="30" y="0"/>
                      <a:pt x="43" y="7"/>
                    </a:cubicBezTo>
                    <a:lnTo>
                      <a:pt x="188" y="86"/>
                    </a:lnTo>
                    <a:cubicBezTo>
                      <a:pt x="201" y="93"/>
                      <a:pt x="205" y="109"/>
                      <a:pt x="198" y="122"/>
                    </a:cubicBezTo>
                    <a:cubicBezTo>
                      <a:pt x="194" y="131"/>
                      <a:pt x="184" y="136"/>
                      <a:pt x="175" y="136"/>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25" name="Freeform 1384"/>
              <p:cNvSpPr>
                <a:spLocks/>
              </p:cNvSpPr>
              <p:nvPr/>
            </p:nvSpPr>
            <p:spPr bwMode="auto">
              <a:xfrm>
                <a:off x="1312108" y="2456951"/>
                <a:ext cx="17459" cy="66925"/>
              </a:xfrm>
              <a:custGeom>
                <a:avLst/>
                <a:gdLst>
                  <a:gd name="T0" fmla="*/ 2147483647 w 54"/>
                  <a:gd name="T1" fmla="*/ 2147483647 h 203"/>
                  <a:gd name="T2" fmla="*/ 2147483647 w 54"/>
                  <a:gd name="T3" fmla="*/ 2147483647 h 203"/>
                  <a:gd name="T4" fmla="*/ 0 w 54"/>
                  <a:gd name="T5" fmla="*/ 2147483647 h 203"/>
                  <a:gd name="T6" fmla="*/ 0 w 54"/>
                  <a:gd name="T7" fmla="*/ 2147483647 h 203"/>
                  <a:gd name="T8" fmla="*/ 2147483647 w 54"/>
                  <a:gd name="T9" fmla="*/ 0 h 203"/>
                  <a:gd name="T10" fmla="*/ 2147483647 w 54"/>
                  <a:gd name="T11" fmla="*/ 2147483647 h 203"/>
                  <a:gd name="T12" fmla="*/ 2147483647 w 54"/>
                  <a:gd name="T13" fmla="*/ 2147483647 h 203"/>
                  <a:gd name="T14" fmla="*/ 2147483647 w 54"/>
                  <a:gd name="T15" fmla="*/ 2147483647 h 2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 h="203">
                    <a:moveTo>
                      <a:pt x="27" y="203"/>
                    </a:moveTo>
                    <a:lnTo>
                      <a:pt x="27" y="203"/>
                    </a:lnTo>
                    <a:cubicBezTo>
                      <a:pt x="12" y="203"/>
                      <a:pt x="0" y="191"/>
                      <a:pt x="0" y="176"/>
                    </a:cubicBezTo>
                    <a:lnTo>
                      <a:pt x="0" y="27"/>
                    </a:lnTo>
                    <a:cubicBezTo>
                      <a:pt x="0" y="12"/>
                      <a:pt x="12" y="0"/>
                      <a:pt x="27" y="0"/>
                    </a:cubicBezTo>
                    <a:cubicBezTo>
                      <a:pt x="42" y="0"/>
                      <a:pt x="54" y="12"/>
                      <a:pt x="54" y="27"/>
                    </a:cubicBezTo>
                    <a:lnTo>
                      <a:pt x="54" y="176"/>
                    </a:lnTo>
                    <a:cubicBezTo>
                      <a:pt x="54" y="191"/>
                      <a:pt x="42" y="203"/>
                      <a:pt x="27" y="203"/>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26" name="Freeform 1385"/>
              <p:cNvSpPr>
                <a:spLocks/>
              </p:cNvSpPr>
              <p:nvPr/>
            </p:nvSpPr>
            <p:spPr bwMode="auto">
              <a:xfrm>
                <a:off x="1262643" y="2366748"/>
                <a:ext cx="66923" cy="43647"/>
              </a:xfrm>
              <a:custGeom>
                <a:avLst/>
                <a:gdLst>
                  <a:gd name="T0" fmla="*/ 2147483647 w 206"/>
                  <a:gd name="T1" fmla="*/ 2147483647 h 137"/>
                  <a:gd name="T2" fmla="*/ 2147483647 w 206"/>
                  <a:gd name="T3" fmla="*/ 2147483647 h 137"/>
                  <a:gd name="T4" fmla="*/ 2147483647 w 206"/>
                  <a:gd name="T5" fmla="*/ 2147483647 h 137"/>
                  <a:gd name="T6" fmla="*/ 2147483647 w 206"/>
                  <a:gd name="T7" fmla="*/ 2147483647 h 137"/>
                  <a:gd name="T8" fmla="*/ 2147483647 w 206"/>
                  <a:gd name="T9" fmla="*/ 2147483647 h 137"/>
                  <a:gd name="T10" fmla="*/ 2147483647 w 206"/>
                  <a:gd name="T11" fmla="*/ 2147483647 h 137"/>
                  <a:gd name="T12" fmla="*/ 2147483647 w 206"/>
                  <a:gd name="T13" fmla="*/ 2147483647 h 137"/>
                  <a:gd name="T14" fmla="*/ 2147483647 w 206"/>
                  <a:gd name="T15" fmla="*/ 2147483647 h 137"/>
                  <a:gd name="T16" fmla="*/ 2147483647 w 206"/>
                  <a:gd name="T17" fmla="*/ 2147483647 h 1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6" h="137">
                    <a:moveTo>
                      <a:pt x="30" y="137"/>
                    </a:moveTo>
                    <a:lnTo>
                      <a:pt x="30" y="137"/>
                    </a:lnTo>
                    <a:cubicBezTo>
                      <a:pt x="21" y="137"/>
                      <a:pt x="12" y="132"/>
                      <a:pt x="7" y="123"/>
                    </a:cubicBezTo>
                    <a:cubicBezTo>
                      <a:pt x="0" y="110"/>
                      <a:pt x="5" y="94"/>
                      <a:pt x="18" y="87"/>
                    </a:cubicBezTo>
                    <a:lnTo>
                      <a:pt x="163" y="8"/>
                    </a:lnTo>
                    <a:cubicBezTo>
                      <a:pt x="175" y="0"/>
                      <a:pt x="192" y="5"/>
                      <a:pt x="199" y="18"/>
                    </a:cubicBezTo>
                    <a:cubicBezTo>
                      <a:pt x="206" y="31"/>
                      <a:pt x="201" y="47"/>
                      <a:pt x="188" y="54"/>
                    </a:cubicBezTo>
                    <a:lnTo>
                      <a:pt x="43" y="133"/>
                    </a:lnTo>
                    <a:cubicBezTo>
                      <a:pt x="39" y="136"/>
                      <a:pt x="35" y="137"/>
                      <a:pt x="30" y="137"/>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27" name="Freeform 1386"/>
              <p:cNvSpPr>
                <a:spLocks/>
              </p:cNvSpPr>
              <p:nvPr/>
            </p:nvSpPr>
            <p:spPr bwMode="auto">
              <a:xfrm>
                <a:off x="1309199" y="2366748"/>
                <a:ext cx="66923" cy="43647"/>
              </a:xfrm>
              <a:custGeom>
                <a:avLst/>
                <a:gdLst>
                  <a:gd name="T0" fmla="*/ 2147483647 w 206"/>
                  <a:gd name="T1" fmla="*/ 2147483647 h 137"/>
                  <a:gd name="T2" fmla="*/ 2147483647 w 206"/>
                  <a:gd name="T3" fmla="*/ 2147483647 h 137"/>
                  <a:gd name="T4" fmla="*/ 2147483647 w 206"/>
                  <a:gd name="T5" fmla="*/ 2147483647 h 137"/>
                  <a:gd name="T6" fmla="*/ 2147483647 w 206"/>
                  <a:gd name="T7" fmla="*/ 2147483647 h 137"/>
                  <a:gd name="T8" fmla="*/ 2147483647 w 206"/>
                  <a:gd name="T9" fmla="*/ 2147483647 h 137"/>
                  <a:gd name="T10" fmla="*/ 2147483647 w 206"/>
                  <a:gd name="T11" fmla="*/ 2147483647 h 137"/>
                  <a:gd name="T12" fmla="*/ 2147483647 w 206"/>
                  <a:gd name="T13" fmla="*/ 2147483647 h 137"/>
                  <a:gd name="T14" fmla="*/ 2147483647 w 206"/>
                  <a:gd name="T15" fmla="*/ 2147483647 h 137"/>
                  <a:gd name="T16" fmla="*/ 2147483647 w 206"/>
                  <a:gd name="T17" fmla="*/ 2147483647 h 1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6" h="137">
                    <a:moveTo>
                      <a:pt x="175" y="137"/>
                    </a:moveTo>
                    <a:lnTo>
                      <a:pt x="175" y="137"/>
                    </a:lnTo>
                    <a:cubicBezTo>
                      <a:pt x="171" y="137"/>
                      <a:pt x="166" y="136"/>
                      <a:pt x="162" y="133"/>
                    </a:cubicBezTo>
                    <a:lnTo>
                      <a:pt x="18" y="54"/>
                    </a:lnTo>
                    <a:cubicBezTo>
                      <a:pt x="5" y="47"/>
                      <a:pt x="0" y="31"/>
                      <a:pt x="7" y="18"/>
                    </a:cubicBezTo>
                    <a:cubicBezTo>
                      <a:pt x="14" y="5"/>
                      <a:pt x="30" y="0"/>
                      <a:pt x="43" y="8"/>
                    </a:cubicBezTo>
                    <a:lnTo>
                      <a:pt x="188" y="87"/>
                    </a:lnTo>
                    <a:cubicBezTo>
                      <a:pt x="201" y="94"/>
                      <a:pt x="206" y="110"/>
                      <a:pt x="199" y="123"/>
                    </a:cubicBezTo>
                    <a:cubicBezTo>
                      <a:pt x="194" y="132"/>
                      <a:pt x="185" y="137"/>
                      <a:pt x="175" y="137"/>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28" name="Freeform 1387"/>
              <p:cNvSpPr>
                <a:spLocks/>
              </p:cNvSpPr>
              <p:nvPr/>
            </p:nvSpPr>
            <p:spPr bwMode="auto">
              <a:xfrm>
                <a:off x="1312108" y="2366748"/>
                <a:ext cx="17459" cy="64015"/>
              </a:xfrm>
              <a:custGeom>
                <a:avLst/>
                <a:gdLst>
                  <a:gd name="T0" fmla="*/ 2147483647 w 53"/>
                  <a:gd name="T1" fmla="*/ 2147483647 h 200"/>
                  <a:gd name="T2" fmla="*/ 2147483647 w 53"/>
                  <a:gd name="T3" fmla="*/ 2147483647 h 200"/>
                  <a:gd name="T4" fmla="*/ 0 w 53"/>
                  <a:gd name="T5" fmla="*/ 2147483647 h 200"/>
                  <a:gd name="T6" fmla="*/ 0 w 53"/>
                  <a:gd name="T7" fmla="*/ 2147483647 h 200"/>
                  <a:gd name="T8" fmla="*/ 2147483647 w 53"/>
                  <a:gd name="T9" fmla="*/ 0 h 200"/>
                  <a:gd name="T10" fmla="*/ 2147483647 w 53"/>
                  <a:gd name="T11" fmla="*/ 2147483647 h 200"/>
                  <a:gd name="T12" fmla="*/ 2147483647 w 53"/>
                  <a:gd name="T13" fmla="*/ 2147483647 h 200"/>
                  <a:gd name="T14" fmla="*/ 2147483647 w 53"/>
                  <a:gd name="T15" fmla="*/ 2147483647 h 2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3" h="200">
                    <a:moveTo>
                      <a:pt x="26" y="200"/>
                    </a:moveTo>
                    <a:lnTo>
                      <a:pt x="26" y="200"/>
                    </a:lnTo>
                    <a:cubicBezTo>
                      <a:pt x="12" y="200"/>
                      <a:pt x="0" y="188"/>
                      <a:pt x="0" y="174"/>
                    </a:cubicBezTo>
                    <a:lnTo>
                      <a:pt x="0" y="27"/>
                    </a:lnTo>
                    <a:cubicBezTo>
                      <a:pt x="0" y="12"/>
                      <a:pt x="12" y="0"/>
                      <a:pt x="26" y="0"/>
                    </a:cubicBezTo>
                    <a:cubicBezTo>
                      <a:pt x="41" y="0"/>
                      <a:pt x="53" y="12"/>
                      <a:pt x="53" y="27"/>
                    </a:cubicBezTo>
                    <a:lnTo>
                      <a:pt x="53" y="174"/>
                    </a:lnTo>
                    <a:cubicBezTo>
                      <a:pt x="53" y="188"/>
                      <a:pt x="41" y="200"/>
                      <a:pt x="26" y="200"/>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29" name="Freeform 1388"/>
              <p:cNvSpPr>
                <a:spLocks/>
              </p:cNvSpPr>
              <p:nvPr/>
            </p:nvSpPr>
            <p:spPr bwMode="auto">
              <a:xfrm>
                <a:off x="1184079" y="2436582"/>
                <a:ext cx="66923" cy="43647"/>
              </a:xfrm>
              <a:custGeom>
                <a:avLst/>
                <a:gdLst>
                  <a:gd name="T0" fmla="*/ 2147483647 w 205"/>
                  <a:gd name="T1" fmla="*/ 2147483647 h 137"/>
                  <a:gd name="T2" fmla="*/ 2147483647 w 205"/>
                  <a:gd name="T3" fmla="*/ 2147483647 h 137"/>
                  <a:gd name="T4" fmla="*/ 2147483647 w 205"/>
                  <a:gd name="T5" fmla="*/ 2147483647 h 137"/>
                  <a:gd name="T6" fmla="*/ 2147483647 w 205"/>
                  <a:gd name="T7" fmla="*/ 2147483647 h 137"/>
                  <a:gd name="T8" fmla="*/ 2147483647 w 205"/>
                  <a:gd name="T9" fmla="*/ 2147483647 h 137"/>
                  <a:gd name="T10" fmla="*/ 2147483647 w 205"/>
                  <a:gd name="T11" fmla="*/ 2147483647 h 137"/>
                  <a:gd name="T12" fmla="*/ 2147483647 w 205"/>
                  <a:gd name="T13" fmla="*/ 2147483647 h 137"/>
                  <a:gd name="T14" fmla="*/ 2147483647 w 205"/>
                  <a:gd name="T15" fmla="*/ 2147483647 h 137"/>
                  <a:gd name="T16" fmla="*/ 2147483647 w 205"/>
                  <a:gd name="T17" fmla="*/ 2147483647 h 1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5" h="137">
                    <a:moveTo>
                      <a:pt x="174" y="137"/>
                    </a:moveTo>
                    <a:lnTo>
                      <a:pt x="174" y="137"/>
                    </a:lnTo>
                    <a:cubicBezTo>
                      <a:pt x="170" y="137"/>
                      <a:pt x="165" y="135"/>
                      <a:pt x="161" y="133"/>
                    </a:cubicBezTo>
                    <a:lnTo>
                      <a:pt x="18" y="53"/>
                    </a:lnTo>
                    <a:cubicBezTo>
                      <a:pt x="5" y="46"/>
                      <a:pt x="0" y="30"/>
                      <a:pt x="7" y="17"/>
                    </a:cubicBezTo>
                    <a:cubicBezTo>
                      <a:pt x="15" y="4"/>
                      <a:pt x="31" y="0"/>
                      <a:pt x="44" y="7"/>
                    </a:cubicBezTo>
                    <a:lnTo>
                      <a:pt x="187" y="87"/>
                    </a:lnTo>
                    <a:cubicBezTo>
                      <a:pt x="200" y="94"/>
                      <a:pt x="205" y="110"/>
                      <a:pt x="198" y="123"/>
                    </a:cubicBezTo>
                    <a:cubicBezTo>
                      <a:pt x="193" y="132"/>
                      <a:pt x="184" y="137"/>
                      <a:pt x="174" y="137"/>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30" name="Freeform 1389"/>
              <p:cNvSpPr>
                <a:spLocks/>
              </p:cNvSpPr>
              <p:nvPr/>
            </p:nvSpPr>
            <p:spPr bwMode="auto">
              <a:xfrm>
                <a:off x="1184079" y="2410395"/>
                <a:ext cx="66923" cy="43647"/>
              </a:xfrm>
              <a:custGeom>
                <a:avLst/>
                <a:gdLst>
                  <a:gd name="T0" fmla="*/ 2147483647 w 205"/>
                  <a:gd name="T1" fmla="*/ 2147483647 h 137"/>
                  <a:gd name="T2" fmla="*/ 2147483647 w 205"/>
                  <a:gd name="T3" fmla="*/ 2147483647 h 137"/>
                  <a:gd name="T4" fmla="*/ 2147483647 w 205"/>
                  <a:gd name="T5" fmla="*/ 2147483647 h 137"/>
                  <a:gd name="T6" fmla="*/ 2147483647 w 205"/>
                  <a:gd name="T7" fmla="*/ 2147483647 h 137"/>
                  <a:gd name="T8" fmla="*/ 2147483647 w 205"/>
                  <a:gd name="T9" fmla="*/ 2147483647 h 137"/>
                  <a:gd name="T10" fmla="*/ 2147483647 w 205"/>
                  <a:gd name="T11" fmla="*/ 2147483647 h 137"/>
                  <a:gd name="T12" fmla="*/ 2147483647 w 205"/>
                  <a:gd name="T13" fmla="*/ 2147483647 h 137"/>
                  <a:gd name="T14" fmla="*/ 2147483647 w 205"/>
                  <a:gd name="T15" fmla="*/ 2147483647 h 137"/>
                  <a:gd name="T16" fmla="*/ 2147483647 w 205"/>
                  <a:gd name="T17" fmla="*/ 2147483647 h 1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5" h="137">
                    <a:moveTo>
                      <a:pt x="31" y="137"/>
                    </a:moveTo>
                    <a:lnTo>
                      <a:pt x="31" y="137"/>
                    </a:lnTo>
                    <a:cubicBezTo>
                      <a:pt x="21" y="137"/>
                      <a:pt x="12" y="132"/>
                      <a:pt x="7" y="123"/>
                    </a:cubicBezTo>
                    <a:cubicBezTo>
                      <a:pt x="0" y="110"/>
                      <a:pt x="5" y="94"/>
                      <a:pt x="18" y="87"/>
                    </a:cubicBezTo>
                    <a:lnTo>
                      <a:pt x="161" y="7"/>
                    </a:lnTo>
                    <a:cubicBezTo>
                      <a:pt x="174" y="0"/>
                      <a:pt x="190" y="4"/>
                      <a:pt x="198" y="17"/>
                    </a:cubicBezTo>
                    <a:cubicBezTo>
                      <a:pt x="205" y="30"/>
                      <a:pt x="200" y="46"/>
                      <a:pt x="187" y="54"/>
                    </a:cubicBezTo>
                    <a:lnTo>
                      <a:pt x="44" y="133"/>
                    </a:lnTo>
                    <a:cubicBezTo>
                      <a:pt x="40" y="136"/>
                      <a:pt x="35" y="137"/>
                      <a:pt x="31" y="137"/>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31" name="Freeform 1390"/>
              <p:cNvSpPr>
                <a:spLocks/>
              </p:cNvSpPr>
              <p:nvPr/>
            </p:nvSpPr>
            <p:spPr bwMode="auto">
              <a:xfrm>
                <a:off x="1186989" y="2436582"/>
                <a:ext cx="101841" cy="17459"/>
              </a:xfrm>
              <a:custGeom>
                <a:avLst/>
                <a:gdLst>
                  <a:gd name="T0" fmla="*/ 2147483647 w 324"/>
                  <a:gd name="T1" fmla="*/ 2147483647 h 54"/>
                  <a:gd name="T2" fmla="*/ 2147483647 w 324"/>
                  <a:gd name="T3" fmla="*/ 2147483647 h 54"/>
                  <a:gd name="T4" fmla="*/ 2147483647 w 324"/>
                  <a:gd name="T5" fmla="*/ 2147483647 h 54"/>
                  <a:gd name="T6" fmla="*/ 0 w 324"/>
                  <a:gd name="T7" fmla="*/ 2147483647 h 54"/>
                  <a:gd name="T8" fmla="*/ 2147483647 w 324"/>
                  <a:gd name="T9" fmla="*/ 0 h 54"/>
                  <a:gd name="T10" fmla="*/ 2147483647 w 324"/>
                  <a:gd name="T11" fmla="*/ 0 h 54"/>
                  <a:gd name="T12" fmla="*/ 2147483647 w 324"/>
                  <a:gd name="T13" fmla="*/ 2147483647 h 54"/>
                  <a:gd name="T14" fmla="*/ 2147483647 w 324"/>
                  <a:gd name="T15" fmla="*/ 2147483647 h 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4" h="54">
                    <a:moveTo>
                      <a:pt x="297" y="54"/>
                    </a:moveTo>
                    <a:lnTo>
                      <a:pt x="297" y="54"/>
                    </a:lnTo>
                    <a:lnTo>
                      <a:pt x="27" y="54"/>
                    </a:lnTo>
                    <a:cubicBezTo>
                      <a:pt x="12" y="54"/>
                      <a:pt x="0" y="42"/>
                      <a:pt x="0" y="27"/>
                    </a:cubicBezTo>
                    <a:cubicBezTo>
                      <a:pt x="0" y="12"/>
                      <a:pt x="12" y="0"/>
                      <a:pt x="27" y="0"/>
                    </a:cubicBezTo>
                    <a:lnTo>
                      <a:pt x="297" y="0"/>
                    </a:lnTo>
                    <a:cubicBezTo>
                      <a:pt x="312" y="0"/>
                      <a:pt x="324" y="12"/>
                      <a:pt x="324" y="27"/>
                    </a:cubicBezTo>
                    <a:cubicBezTo>
                      <a:pt x="324" y="42"/>
                      <a:pt x="312" y="54"/>
                      <a:pt x="297" y="54"/>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32" name="Freeform 1391"/>
              <p:cNvSpPr>
                <a:spLocks/>
              </p:cNvSpPr>
              <p:nvPr/>
            </p:nvSpPr>
            <p:spPr bwMode="auto">
              <a:xfrm>
                <a:off x="1390672" y="2410395"/>
                <a:ext cx="64015" cy="43647"/>
              </a:xfrm>
              <a:custGeom>
                <a:avLst/>
                <a:gdLst>
                  <a:gd name="T0" fmla="*/ 2147483647 w 204"/>
                  <a:gd name="T1" fmla="*/ 2147483647 h 137"/>
                  <a:gd name="T2" fmla="*/ 2147483647 w 204"/>
                  <a:gd name="T3" fmla="*/ 2147483647 h 137"/>
                  <a:gd name="T4" fmla="*/ 2147483647 w 204"/>
                  <a:gd name="T5" fmla="*/ 2147483647 h 137"/>
                  <a:gd name="T6" fmla="*/ 2147483647 w 204"/>
                  <a:gd name="T7" fmla="*/ 2147483647 h 137"/>
                  <a:gd name="T8" fmla="*/ 2147483647 w 204"/>
                  <a:gd name="T9" fmla="*/ 2147483647 h 137"/>
                  <a:gd name="T10" fmla="*/ 2147483647 w 204"/>
                  <a:gd name="T11" fmla="*/ 2147483647 h 137"/>
                  <a:gd name="T12" fmla="*/ 2147483647 w 204"/>
                  <a:gd name="T13" fmla="*/ 2147483647 h 137"/>
                  <a:gd name="T14" fmla="*/ 2147483647 w 204"/>
                  <a:gd name="T15" fmla="*/ 2147483647 h 137"/>
                  <a:gd name="T16" fmla="*/ 2147483647 w 204"/>
                  <a:gd name="T17" fmla="*/ 2147483647 h 1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37">
                    <a:moveTo>
                      <a:pt x="174" y="137"/>
                    </a:moveTo>
                    <a:lnTo>
                      <a:pt x="174" y="137"/>
                    </a:lnTo>
                    <a:cubicBezTo>
                      <a:pt x="169" y="137"/>
                      <a:pt x="165" y="136"/>
                      <a:pt x="161" y="133"/>
                    </a:cubicBezTo>
                    <a:lnTo>
                      <a:pt x="17" y="54"/>
                    </a:lnTo>
                    <a:cubicBezTo>
                      <a:pt x="4" y="46"/>
                      <a:pt x="0" y="30"/>
                      <a:pt x="7" y="17"/>
                    </a:cubicBezTo>
                    <a:cubicBezTo>
                      <a:pt x="14" y="4"/>
                      <a:pt x="30" y="0"/>
                      <a:pt x="43" y="7"/>
                    </a:cubicBezTo>
                    <a:lnTo>
                      <a:pt x="187" y="87"/>
                    </a:lnTo>
                    <a:cubicBezTo>
                      <a:pt x="199" y="94"/>
                      <a:pt x="204" y="110"/>
                      <a:pt x="197" y="123"/>
                    </a:cubicBezTo>
                    <a:cubicBezTo>
                      <a:pt x="192" y="132"/>
                      <a:pt x="183" y="137"/>
                      <a:pt x="174" y="137"/>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33" name="Freeform 1392"/>
              <p:cNvSpPr>
                <a:spLocks/>
              </p:cNvSpPr>
              <p:nvPr/>
            </p:nvSpPr>
            <p:spPr bwMode="auto">
              <a:xfrm>
                <a:off x="1390672" y="2436582"/>
                <a:ext cx="64015" cy="43647"/>
              </a:xfrm>
              <a:custGeom>
                <a:avLst/>
                <a:gdLst>
                  <a:gd name="T0" fmla="*/ 2147483647 w 204"/>
                  <a:gd name="T1" fmla="*/ 2147483647 h 137"/>
                  <a:gd name="T2" fmla="*/ 2147483647 w 204"/>
                  <a:gd name="T3" fmla="*/ 2147483647 h 137"/>
                  <a:gd name="T4" fmla="*/ 2147483647 w 204"/>
                  <a:gd name="T5" fmla="*/ 2147483647 h 137"/>
                  <a:gd name="T6" fmla="*/ 2147483647 w 204"/>
                  <a:gd name="T7" fmla="*/ 2147483647 h 137"/>
                  <a:gd name="T8" fmla="*/ 2147483647 w 204"/>
                  <a:gd name="T9" fmla="*/ 2147483647 h 137"/>
                  <a:gd name="T10" fmla="*/ 2147483647 w 204"/>
                  <a:gd name="T11" fmla="*/ 2147483647 h 137"/>
                  <a:gd name="T12" fmla="*/ 2147483647 w 204"/>
                  <a:gd name="T13" fmla="*/ 2147483647 h 137"/>
                  <a:gd name="T14" fmla="*/ 2147483647 w 204"/>
                  <a:gd name="T15" fmla="*/ 2147483647 h 137"/>
                  <a:gd name="T16" fmla="*/ 2147483647 w 204"/>
                  <a:gd name="T17" fmla="*/ 2147483647 h 1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37">
                    <a:moveTo>
                      <a:pt x="30" y="137"/>
                    </a:moveTo>
                    <a:lnTo>
                      <a:pt x="30" y="137"/>
                    </a:lnTo>
                    <a:cubicBezTo>
                      <a:pt x="21" y="137"/>
                      <a:pt x="12" y="132"/>
                      <a:pt x="7" y="123"/>
                    </a:cubicBezTo>
                    <a:cubicBezTo>
                      <a:pt x="0" y="110"/>
                      <a:pt x="4" y="94"/>
                      <a:pt x="17" y="87"/>
                    </a:cubicBezTo>
                    <a:lnTo>
                      <a:pt x="161" y="7"/>
                    </a:lnTo>
                    <a:cubicBezTo>
                      <a:pt x="174" y="0"/>
                      <a:pt x="190" y="4"/>
                      <a:pt x="197" y="17"/>
                    </a:cubicBezTo>
                    <a:cubicBezTo>
                      <a:pt x="204" y="30"/>
                      <a:pt x="199" y="46"/>
                      <a:pt x="187" y="53"/>
                    </a:cubicBezTo>
                    <a:lnTo>
                      <a:pt x="43" y="133"/>
                    </a:lnTo>
                    <a:cubicBezTo>
                      <a:pt x="39" y="136"/>
                      <a:pt x="35" y="137"/>
                      <a:pt x="30" y="137"/>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34" name="Freeform 1393"/>
              <p:cNvSpPr>
                <a:spLocks/>
              </p:cNvSpPr>
              <p:nvPr/>
            </p:nvSpPr>
            <p:spPr bwMode="auto">
              <a:xfrm>
                <a:off x="1349936" y="2436582"/>
                <a:ext cx="104751" cy="17459"/>
              </a:xfrm>
              <a:custGeom>
                <a:avLst/>
                <a:gdLst>
                  <a:gd name="T0" fmla="*/ 2147483647 w 324"/>
                  <a:gd name="T1" fmla="*/ 2147483647 h 54"/>
                  <a:gd name="T2" fmla="*/ 2147483647 w 324"/>
                  <a:gd name="T3" fmla="*/ 2147483647 h 54"/>
                  <a:gd name="T4" fmla="*/ 2147483647 w 324"/>
                  <a:gd name="T5" fmla="*/ 2147483647 h 54"/>
                  <a:gd name="T6" fmla="*/ 0 w 324"/>
                  <a:gd name="T7" fmla="*/ 2147483647 h 54"/>
                  <a:gd name="T8" fmla="*/ 2147483647 w 324"/>
                  <a:gd name="T9" fmla="*/ 0 h 54"/>
                  <a:gd name="T10" fmla="*/ 2147483647 w 324"/>
                  <a:gd name="T11" fmla="*/ 0 h 54"/>
                  <a:gd name="T12" fmla="*/ 2147483647 w 324"/>
                  <a:gd name="T13" fmla="*/ 2147483647 h 54"/>
                  <a:gd name="T14" fmla="*/ 2147483647 w 324"/>
                  <a:gd name="T15" fmla="*/ 2147483647 h 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4" h="54">
                    <a:moveTo>
                      <a:pt x="298" y="54"/>
                    </a:moveTo>
                    <a:lnTo>
                      <a:pt x="298" y="54"/>
                    </a:lnTo>
                    <a:lnTo>
                      <a:pt x="27" y="54"/>
                    </a:lnTo>
                    <a:cubicBezTo>
                      <a:pt x="12" y="54"/>
                      <a:pt x="0" y="42"/>
                      <a:pt x="0" y="27"/>
                    </a:cubicBezTo>
                    <a:cubicBezTo>
                      <a:pt x="0" y="12"/>
                      <a:pt x="12" y="0"/>
                      <a:pt x="27" y="0"/>
                    </a:cubicBezTo>
                    <a:lnTo>
                      <a:pt x="298" y="0"/>
                    </a:lnTo>
                    <a:cubicBezTo>
                      <a:pt x="312" y="0"/>
                      <a:pt x="324" y="12"/>
                      <a:pt x="324" y="27"/>
                    </a:cubicBezTo>
                    <a:cubicBezTo>
                      <a:pt x="324" y="42"/>
                      <a:pt x="312" y="54"/>
                      <a:pt x="298" y="54"/>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35" name="Freeform 1394"/>
              <p:cNvSpPr>
                <a:spLocks/>
              </p:cNvSpPr>
              <p:nvPr/>
            </p:nvSpPr>
            <p:spPr bwMode="auto">
              <a:xfrm>
                <a:off x="1274282" y="2445312"/>
                <a:ext cx="14548" cy="20369"/>
              </a:xfrm>
              <a:custGeom>
                <a:avLst/>
                <a:gdLst>
                  <a:gd name="T0" fmla="*/ 2147483647 w 53"/>
                  <a:gd name="T1" fmla="*/ 2147483647 h 66"/>
                  <a:gd name="T2" fmla="*/ 2147483647 w 53"/>
                  <a:gd name="T3" fmla="*/ 2147483647 h 66"/>
                  <a:gd name="T4" fmla="*/ 0 w 53"/>
                  <a:gd name="T5" fmla="*/ 2147483647 h 66"/>
                  <a:gd name="T6" fmla="*/ 0 w 53"/>
                  <a:gd name="T7" fmla="*/ 0 h 66"/>
                  <a:gd name="T8" fmla="*/ 2147483647 w 53"/>
                  <a:gd name="T9" fmla="*/ 0 h 66"/>
                  <a:gd name="T10" fmla="*/ 2147483647 w 53"/>
                  <a:gd name="T11" fmla="*/ 2147483647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 h="66">
                    <a:moveTo>
                      <a:pt x="53" y="66"/>
                    </a:moveTo>
                    <a:lnTo>
                      <a:pt x="53" y="66"/>
                    </a:lnTo>
                    <a:lnTo>
                      <a:pt x="0" y="66"/>
                    </a:lnTo>
                    <a:lnTo>
                      <a:pt x="0" y="0"/>
                    </a:lnTo>
                    <a:lnTo>
                      <a:pt x="53" y="0"/>
                    </a:lnTo>
                    <a:lnTo>
                      <a:pt x="53" y="66"/>
                    </a:ln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36" name="Freeform 1395"/>
              <p:cNvSpPr>
                <a:spLocks/>
              </p:cNvSpPr>
              <p:nvPr/>
            </p:nvSpPr>
            <p:spPr bwMode="auto">
              <a:xfrm>
                <a:off x="1320838" y="2456951"/>
                <a:ext cx="26187" cy="17459"/>
              </a:xfrm>
              <a:custGeom>
                <a:avLst/>
                <a:gdLst>
                  <a:gd name="T0" fmla="*/ 2147483647 w 83"/>
                  <a:gd name="T1" fmla="*/ 2147483647 h 54"/>
                  <a:gd name="T2" fmla="*/ 2147483647 w 83"/>
                  <a:gd name="T3" fmla="*/ 2147483647 h 54"/>
                  <a:gd name="T4" fmla="*/ 0 w 83"/>
                  <a:gd name="T5" fmla="*/ 2147483647 h 54"/>
                  <a:gd name="T6" fmla="*/ 0 w 83"/>
                  <a:gd name="T7" fmla="*/ 0 h 54"/>
                  <a:gd name="T8" fmla="*/ 2147483647 w 83"/>
                  <a:gd name="T9" fmla="*/ 0 h 54"/>
                  <a:gd name="T10" fmla="*/ 2147483647 w 83"/>
                  <a:gd name="T11" fmla="*/ 2147483647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4">
                    <a:moveTo>
                      <a:pt x="83" y="54"/>
                    </a:moveTo>
                    <a:lnTo>
                      <a:pt x="83" y="54"/>
                    </a:lnTo>
                    <a:lnTo>
                      <a:pt x="0" y="54"/>
                    </a:lnTo>
                    <a:lnTo>
                      <a:pt x="0" y="0"/>
                    </a:lnTo>
                    <a:lnTo>
                      <a:pt x="83" y="0"/>
                    </a:lnTo>
                    <a:lnTo>
                      <a:pt x="83" y="54"/>
                    </a:ln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37" name="Freeform 1396"/>
              <p:cNvSpPr>
                <a:spLocks/>
              </p:cNvSpPr>
              <p:nvPr/>
            </p:nvSpPr>
            <p:spPr bwMode="auto">
              <a:xfrm>
                <a:off x="1349936" y="2424943"/>
                <a:ext cx="17459" cy="20369"/>
              </a:xfrm>
              <a:custGeom>
                <a:avLst/>
                <a:gdLst>
                  <a:gd name="T0" fmla="*/ 2147483647 w 54"/>
                  <a:gd name="T1" fmla="*/ 2147483647 h 67"/>
                  <a:gd name="T2" fmla="*/ 2147483647 w 54"/>
                  <a:gd name="T3" fmla="*/ 2147483647 h 67"/>
                  <a:gd name="T4" fmla="*/ 0 w 54"/>
                  <a:gd name="T5" fmla="*/ 2147483647 h 67"/>
                  <a:gd name="T6" fmla="*/ 0 w 54"/>
                  <a:gd name="T7" fmla="*/ 0 h 67"/>
                  <a:gd name="T8" fmla="*/ 2147483647 w 54"/>
                  <a:gd name="T9" fmla="*/ 0 h 67"/>
                  <a:gd name="T10" fmla="*/ 2147483647 w 54"/>
                  <a:gd name="T11" fmla="*/ 2147483647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 h="67">
                    <a:moveTo>
                      <a:pt x="54" y="67"/>
                    </a:moveTo>
                    <a:lnTo>
                      <a:pt x="54" y="67"/>
                    </a:lnTo>
                    <a:lnTo>
                      <a:pt x="0" y="67"/>
                    </a:lnTo>
                    <a:lnTo>
                      <a:pt x="0" y="0"/>
                    </a:lnTo>
                    <a:lnTo>
                      <a:pt x="54" y="0"/>
                    </a:lnTo>
                    <a:lnTo>
                      <a:pt x="54" y="67"/>
                    </a:ln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38" name="Freeform 1397"/>
              <p:cNvSpPr>
                <a:spLocks/>
              </p:cNvSpPr>
              <p:nvPr/>
            </p:nvSpPr>
            <p:spPr bwMode="auto">
              <a:xfrm>
                <a:off x="1294649" y="2416214"/>
                <a:ext cx="26187" cy="14550"/>
              </a:xfrm>
              <a:custGeom>
                <a:avLst/>
                <a:gdLst>
                  <a:gd name="T0" fmla="*/ 2147483647 w 82"/>
                  <a:gd name="T1" fmla="*/ 2147483647 h 53"/>
                  <a:gd name="T2" fmla="*/ 2147483647 w 82"/>
                  <a:gd name="T3" fmla="*/ 2147483647 h 53"/>
                  <a:gd name="T4" fmla="*/ 0 w 82"/>
                  <a:gd name="T5" fmla="*/ 2147483647 h 53"/>
                  <a:gd name="T6" fmla="*/ 0 w 82"/>
                  <a:gd name="T7" fmla="*/ 0 h 53"/>
                  <a:gd name="T8" fmla="*/ 2147483647 w 82"/>
                  <a:gd name="T9" fmla="*/ 0 h 53"/>
                  <a:gd name="T10" fmla="*/ 2147483647 w 82"/>
                  <a:gd name="T11" fmla="*/ 2147483647 h 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3">
                    <a:moveTo>
                      <a:pt x="82" y="53"/>
                    </a:moveTo>
                    <a:lnTo>
                      <a:pt x="82" y="53"/>
                    </a:lnTo>
                    <a:lnTo>
                      <a:pt x="0" y="53"/>
                    </a:lnTo>
                    <a:lnTo>
                      <a:pt x="0" y="0"/>
                    </a:lnTo>
                    <a:lnTo>
                      <a:pt x="82" y="0"/>
                    </a:lnTo>
                    <a:lnTo>
                      <a:pt x="82" y="53"/>
                    </a:ln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39" name="Freeform 1398"/>
              <p:cNvSpPr>
                <a:spLocks/>
              </p:cNvSpPr>
              <p:nvPr/>
            </p:nvSpPr>
            <p:spPr bwMode="auto">
              <a:xfrm>
                <a:off x="1122975" y="2515146"/>
                <a:ext cx="398636" cy="267697"/>
              </a:xfrm>
              <a:custGeom>
                <a:avLst/>
                <a:gdLst>
                  <a:gd name="T0" fmla="*/ 2147483647 w 1240"/>
                  <a:gd name="T1" fmla="*/ 2147483647 h 837"/>
                  <a:gd name="T2" fmla="*/ 2147483647 w 1240"/>
                  <a:gd name="T3" fmla="*/ 2147483647 h 837"/>
                  <a:gd name="T4" fmla="*/ 2147483647 w 1240"/>
                  <a:gd name="T5" fmla="*/ 2147483647 h 837"/>
                  <a:gd name="T6" fmla="*/ 2147483647 w 1240"/>
                  <a:gd name="T7" fmla="*/ 2147483647 h 837"/>
                  <a:gd name="T8" fmla="*/ 2147483647 w 1240"/>
                  <a:gd name="T9" fmla="*/ 2147483647 h 837"/>
                  <a:gd name="T10" fmla="*/ 2147483647 w 1240"/>
                  <a:gd name="T11" fmla="*/ 2147483647 h 837"/>
                  <a:gd name="T12" fmla="*/ 2147483647 w 1240"/>
                  <a:gd name="T13" fmla="*/ 2147483647 h 837"/>
                  <a:gd name="T14" fmla="*/ 0 w 1240"/>
                  <a:gd name="T15" fmla="*/ 2147483647 h 837"/>
                  <a:gd name="T16" fmla="*/ 0 w 1240"/>
                  <a:gd name="T17" fmla="*/ 2147483647 h 837"/>
                  <a:gd name="T18" fmla="*/ 2147483647 w 1240"/>
                  <a:gd name="T19" fmla="*/ 0 h 837"/>
                  <a:gd name="T20" fmla="*/ 2147483647 w 1240"/>
                  <a:gd name="T21" fmla="*/ 2147483647 h 837"/>
                  <a:gd name="T22" fmla="*/ 2147483647 w 1240"/>
                  <a:gd name="T23" fmla="*/ 2147483647 h 837"/>
                  <a:gd name="T24" fmla="*/ 2147483647 w 1240"/>
                  <a:gd name="T25" fmla="*/ 2147483647 h 837"/>
                  <a:gd name="T26" fmla="*/ 2147483647 w 1240"/>
                  <a:gd name="T27" fmla="*/ 2147483647 h 837"/>
                  <a:gd name="T28" fmla="*/ 2147483647 w 1240"/>
                  <a:gd name="T29" fmla="*/ 2147483647 h 837"/>
                  <a:gd name="T30" fmla="*/ 2147483647 w 1240"/>
                  <a:gd name="T31" fmla="*/ 0 h 837"/>
                  <a:gd name="T32" fmla="*/ 2147483647 w 1240"/>
                  <a:gd name="T33" fmla="*/ 2147483647 h 837"/>
                  <a:gd name="T34" fmla="*/ 2147483647 w 1240"/>
                  <a:gd name="T35" fmla="*/ 2147483647 h 837"/>
                  <a:gd name="T36" fmla="*/ 2147483647 w 1240"/>
                  <a:gd name="T37" fmla="*/ 2147483647 h 837"/>
                  <a:gd name="T38" fmla="*/ 2147483647 w 1240"/>
                  <a:gd name="T39" fmla="*/ 2147483647 h 8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40" h="837">
                    <a:moveTo>
                      <a:pt x="715" y="837"/>
                    </a:moveTo>
                    <a:lnTo>
                      <a:pt x="715" y="837"/>
                    </a:lnTo>
                    <a:cubicBezTo>
                      <a:pt x="698" y="837"/>
                      <a:pt x="684" y="824"/>
                      <a:pt x="682" y="807"/>
                    </a:cubicBezTo>
                    <a:cubicBezTo>
                      <a:pt x="680" y="788"/>
                      <a:pt x="694" y="772"/>
                      <a:pt x="712" y="771"/>
                    </a:cubicBezTo>
                    <a:cubicBezTo>
                      <a:pt x="975" y="748"/>
                      <a:pt x="1174" y="630"/>
                      <a:pt x="1174" y="496"/>
                    </a:cubicBezTo>
                    <a:lnTo>
                      <a:pt x="1174" y="422"/>
                    </a:lnTo>
                    <a:cubicBezTo>
                      <a:pt x="1072" y="534"/>
                      <a:pt x="865" y="609"/>
                      <a:pt x="620" y="609"/>
                    </a:cubicBezTo>
                    <a:cubicBezTo>
                      <a:pt x="272" y="609"/>
                      <a:pt x="0" y="457"/>
                      <a:pt x="0" y="264"/>
                    </a:cubicBezTo>
                    <a:lnTo>
                      <a:pt x="0" y="34"/>
                    </a:lnTo>
                    <a:cubicBezTo>
                      <a:pt x="0" y="15"/>
                      <a:pt x="15" y="0"/>
                      <a:pt x="33" y="0"/>
                    </a:cubicBezTo>
                    <a:cubicBezTo>
                      <a:pt x="51" y="0"/>
                      <a:pt x="66" y="15"/>
                      <a:pt x="66" y="34"/>
                    </a:cubicBezTo>
                    <a:lnTo>
                      <a:pt x="66" y="264"/>
                    </a:lnTo>
                    <a:cubicBezTo>
                      <a:pt x="66" y="415"/>
                      <a:pt x="320" y="542"/>
                      <a:pt x="620" y="542"/>
                    </a:cubicBezTo>
                    <a:cubicBezTo>
                      <a:pt x="920" y="542"/>
                      <a:pt x="1174" y="415"/>
                      <a:pt x="1174" y="264"/>
                    </a:cubicBezTo>
                    <a:lnTo>
                      <a:pt x="1174" y="34"/>
                    </a:lnTo>
                    <a:cubicBezTo>
                      <a:pt x="1174" y="15"/>
                      <a:pt x="1188" y="0"/>
                      <a:pt x="1207" y="0"/>
                    </a:cubicBezTo>
                    <a:cubicBezTo>
                      <a:pt x="1225" y="0"/>
                      <a:pt x="1240" y="15"/>
                      <a:pt x="1240" y="34"/>
                    </a:cubicBezTo>
                    <a:lnTo>
                      <a:pt x="1240" y="496"/>
                    </a:lnTo>
                    <a:cubicBezTo>
                      <a:pt x="1240" y="667"/>
                      <a:pt x="1021" y="811"/>
                      <a:pt x="718" y="837"/>
                    </a:cubicBezTo>
                    <a:cubicBezTo>
                      <a:pt x="717" y="837"/>
                      <a:pt x="716" y="837"/>
                      <a:pt x="715" y="837"/>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40" name="Freeform 1399"/>
              <p:cNvSpPr>
                <a:spLocks/>
              </p:cNvSpPr>
              <p:nvPr/>
            </p:nvSpPr>
            <p:spPr bwMode="auto">
              <a:xfrm>
                <a:off x="1122975" y="2442401"/>
                <a:ext cx="398636" cy="192044"/>
              </a:xfrm>
              <a:custGeom>
                <a:avLst/>
                <a:gdLst>
                  <a:gd name="T0" fmla="*/ 2147483647 w 1240"/>
                  <a:gd name="T1" fmla="*/ 2147483647 h 608"/>
                  <a:gd name="T2" fmla="*/ 2147483647 w 1240"/>
                  <a:gd name="T3" fmla="*/ 2147483647 h 608"/>
                  <a:gd name="T4" fmla="*/ 0 w 1240"/>
                  <a:gd name="T5" fmla="*/ 2147483647 h 608"/>
                  <a:gd name="T6" fmla="*/ 0 w 1240"/>
                  <a:gd name="T7" fmla="*/ 2147483647 h 608"/>
                  <a:gd name="T8" fmla="*/ 2147483647 w 1240"/>
                  <a:gd name="T9" fmla="*/ 0 h 608"/>
                  <a:gd name="T10" fmla="*/ 2147483647 w 1240"/>
                  <a:gd name="T11" fmla="*/ 2147483647 h 608"/>
                  <a:gd name="T12" fmla="*/ 2147483647 w 1240"/>
                  <a:gd name="T13" fmla="*/ 2147483647 h 608"/>
                  <a:gd name="T14" fmla="*/ 2147483647 w 1240"/>
                  <a:gd name="T15" fmla="*/ 2147483647 h 608"/>
                  <a:gd name="T16" fmla="*/ 2147483647 w 1240"/>
                  <a:gd name="T17" fmla="*/ 2147483647 h 608"/>
                  <a:gd name="T18" fmla="*/ 2147483647 w 1240"/>
                  <a:gd name="T19" fmla="*/ 2147483647 h 608"/>
                  <a:gd name="T20" fmla="*/ 2147483647 w 1240"/>
                  <a:gd name="T21" fmla="*/ 0 h 608"/>
                  <a:gd name="T22" fmla="*/ 2147483647 w 1240"/>
                  <a:gd name="T23" fmla="*/ 2147483647 h 608"/>
                  <a:gd name="T24" fmla="*/ 2147483647 w 1240"/>
                  <a:gd name="T25" fmla="*/ 2147483647 h 608"/>
                  <a:gd name="T26" fmla="*/ 2147483647 w 1240"/>
                  <a:gd name="T27" fmla="*/ 2147483647 h 608"/>
                  <a:gd name="T28" fmla="*/ 2147483647 w 1240"/>
                  <a:gd name="T29" fmla="*/ 2147483647 h 6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40" h="608">
                    <a:moveTo>
                      <a:pt x="620" y="608"/>
                    </a:moveTo>
                    <a:lnTo>
                      <a:pt x="620" y="608"/>
                    </a:lnTo>
                    <a:cubicBezTo>
                      <a:pt x="272" y="608"/>
                      <a:pt x="0" y="457"/>
                      <a:pt x="0" y="263"/>
                    </a:cubicBezTo>
                    <a:lnTo>
                      <a:pt x="0" y="33"/>
                    </a:lnTo>
                    <a:cubicBezTo>
                      <a:pt x="0" y="15"/>
                      <a:pt x="15" y="0"/>
                      <a:pt x="33" y="0"/>
                    </a:cubicBezTo>
                    <a:cubicBezTo>
                      <a:pt x="51" y="0"/>
                      <a:pt x="66" y="15"/>
                      <a:pt x="66" y="33"/>
                    </a:cubicBezTo>
                    <a:lnTo>
                      <a:pt x="66" y="263"/>
                    </a:lnTo>
                    <a:cubicBezTo>
                      <a:pt x="66" y="414"/>
                      <a:pt x="320" y="542"/>
                      <a:pt x="620" y="542"/>
                    </a:cubicBezTo>
                    <a:cubicBezTo>
                      <a:pt x="920" y="542"/>
                      <a:pt x="1174" y="414"/>
                      <a:pt x="1174" y="263"/>
                    </a:cubicBezTo>
                    <a:lnTo>
                      <a:pt x="1174" y="33"/>
                    </a:lnTo>
                    <a:cubicBezTo>
                      <a:pt x="1174" y="15"/>
                      <a:pt x="1188" y="0"/>
                      <a:pt x="1207" y="0"/>
                    </a:cubicBezTo>
                    <a:cubicBezTo>
                      <a:pt x="1225" y="0"/>
                      <a:pt x="1240" y="15"/>
                      <a:pt x="1240" y="33"/>
                    </a:cubicBezTo>
                    <a:lnTo>
                      <a:pt x="1240" y="266"/>
                    </a:lnTo>
                    <a:cubicBezTo>
                      <a:pt x="1240" y="266"/>
                      <a:pt x="1240" y="267"/>
                      <a:pt x="1240" y="267"/>
                    </a:cubicBezTo>
                    <a:cubicBezTo>
                      <a:pt x="1236" y="459"/>
                      <a:pt x="965" y="608"/>
                      <a:pt x="620" y="608"/>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41" name="Freeform 1400"/>
              <p:cNvSpPr>
                <a:spLocks/>
              </p:cNvSpPr>
              <p:nvPr/>
            </p:nvSpPr>
            <p:spPr bwMode="auto">
              <a:xfrm>
                <a:off x="1122975" y="2587889"/>
                <a:ext cx="177494" cy="194955"/>
              </a:xfrm>
              <a:custGeom>
                <a:avLst/>
                <a:gdLst>
                  <a:gd name="T0" fmla="*/ 2147483647 w 555"/>
                  <a:gd name="T1" fmla="*/ 2147483647 h 604"/>
                  <a:gd name="T2" fmla="*/ 2147483647 w 555"/>
                  <a:gd name="T3" fmla="*/ 2147483647 h 604"/>
                  <a:gd name="T4" fmla="*/ 2147483647 w 555"/>
                  <a:gd name="T5" fmla="*/ 2147483647 h 604"/>
                  <a:gd name="T6" fmla="*/ 0 w 555"/>
                  <a:gd name="T7" fmla="*/ 2147483647 h 604"/>
                  <a:gd name="T8" fmla="*/ 0 w 555"/>
                  <a:gd name="T9" fmla="*/ 2147483647 h 604"/>
                  <a:gd name="T10" fmla="*/ 2147483647 w 555"/>
                  <a:gd name="T11" fmla="*/ 0 h 604"/>
                  <a:gd name="T12" fmla="*/ 2147483647 w 555"/>
                  <a:gd name="T13" fmla="*/ 2147483647 h 604"/>
                  <a:gd name="T14" fmla="*/ 2147483647 w 555"/>
                  <a:gd name="T15" fmla="*/ 2147483647 h 604"/>
                  <a:gd name="T16" fmla="*/ 2147483647 w 555"/>
                  <a:gd name="T17" fmla="*/ 2147483647 h 604"/>
                  <a:gd name="T18" fmla="*/ 2147483647 w 555"/>
                  <a:gd name="T19" fmla="*/ 2147483647 h 604"/>
                  <a:gd name="T20" fmla="*/ 2147483647 w 555"/>
                  <a:gd name="T21" fmla="*/ 2147483647 h 6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55" h="604">
                    <a:moveTo>
                      <a:pt x="521" y="604"/>
                    </a:moveTo>
                    <a:lnTo>
                      <a:pt x="521" y="604"/>
                    </a:lnTo>
                    <a:cubicBezTo>
                      <a:pt x="520" y="604"/>
                      <a:pt x="519" y="604"/>
                      <a:pt x="517" y="604"/>
                    </a:cubicBezTo>
                    <a:cubicBezTo>
                      <a:pt x="217" y="576"/>
                      <a:pt x="0" y="433"/>
                      <a:pt x="0" y="263"/>
                    </a:cubicBezTo>
                    <a:lnTo>
                      <a:pt x="0" y="33"/>
                    </a:lnTo>
                    <a:cubicBezTo>
                      <a:pt x="0" y="15"/>
                      <a:pt x="15" y="0"/>
                      <a:pt x="33" y="0"/>
                    </a:cubicBezTo>
                    <a:cubicBezTo>
                      <a:pt x="51" y="0"/>
                      <a:pt x="66" y="15"/>
                      <a:pt x="66" y="33"/>
                    </a:cubicBezTo>
                    <a:lnTo>
                      <a:pt x="66" y="263"/>
                    </a:lnTo>
                    <a:cubicBezTo>
                      <a:pt x="66" y="396"/>
                      <a:pt x="263" y="514"/>
                      <a:pt x="524" y="537"/>
                    </a:cubicBezTo>
                    <a:cubicBezTo>
                      <a:pt x="542" y="539"/>
                      <a:pt x="555" y="555"/>
                      <a:pt x="554" y="573"/>
                    </a:cubicBezTo>
                    <a:cubicBezTo>
                      <a:pt x="552" y="591"/>
                      <a:pt x="538" y="604"/>
                      <a:pt x="521" y="604"/>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42" name="Freeform 1401"/>
              <p:cNvSpPr>
                <a:spLocks/>
              </p:cNvSpPr>
              <p:nvPr/>
            </p:nvSpPr>
            <p:spPr bwMode="auto">
              <a:xfrm>
                <a:off x="1265552" y="2750835"/>
                <a:ext cx="43645" cy="43647"/>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69" y="139"/>
                    </a:moveTo>
                    <a:lnTo>
                      <a:pt x="69" y="139"/>
                    </a:lnTo>
                    <a:cubicBezTo>
                      <a:pt x="31" y="139"/>
                      <a:pt x="0" y="108"/>
                      <a:pt x="0" y="69"/>
                    </a:cubicBezTo>
                    <a:cubicBezTo>
                      <a:pt x="0" y="31"/>
                      <a:pt x="31" y="0"/>
                      <a:pt x="69" y="0"/>
                    </a:cubicBezTo>
                    <a:cubicBezTo>
                      <a:pt x="108" y="0"/>
                      <a:pt x="139" y="31"/>
                      <a:pt x="139" y="69"/>
                    </a:cubicBezTo>
                    <a:cubicBezTo>
                      <a:pt x="139" y="108"/>
                      <a:pt x="108" y="139"/>
                      <a:pt x="69" y="139"/>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43" name="Freeform 1402"/>
              <p:cNvSpPr>
                <a:spLocks/>
              </p:cNvSpPr>
              <p:nvPr/>
            </p:nvSpPr>
            <p:spPr bwMode="auto">
              <a:xfrm>
                <a:off x="1332477" y="2750835"/>
                <a:ext cx="46556" cy="43647"/>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69" y="139"/>
                    </a:moveTo>
                    <a:lnTo>
                      <a:pt x="69" y="139"/>
                    </a:lnTo>
                    <a:cubicBezTo>
                      <a:pt x="31" y="139"/>
                      <a:pt x="0" y="108"/>
                      <a:pt x="0" y="69"/>
                    </a:cubicBezTo>
                    <a:cubicBezTo>
                      <a:pt x="0" y="31"/>
                      <a:pt x="31" y="0"/>
                      <a:pt x="69" y="0"/>
                    </a:cubicBezTo>
                    <a:cubicBezTo>
                      <a:pt x="108" y="0"/>
                      <a:pt x="139" y="31"/>
                      <a:pt x="139" y="69"/>
                    </a:cubicBezTo>
                    <a:cubicBezTo>
                      <a:pt x="139" y="108"/>
                      <a:pt x="108" y="139"/>
                      <a:pt x="69" y="139"/>
                    </a:cubicBezTo>
                    <a:close/>
                  </a:path>
                </a:pathLst>
              </a:custGeom>
              <a:grpFill/>
              <a:ln w="0">
                <a:solidFill>
                  <a:srgbClr val="4099C3"/>
                </a:solidFill>
                <a:prstDash val="solid"/>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grpSp>
      </p:grpSp>
      <p:grpSp>
        <p:nvGrpSpPr>
          <p:cNvPr id="15" name="组合 14"/>
          <p:cNvGrpSpPr/>
          <p:nvPr/>
        </p:nvGrpSpPr>
        <p:grpSpPr>
          <a:xfrm>
            <a:off x="2428190" y="1591576"/>
            <a:ext cx="6120358" cy="4308793"/>
            <a:chOff x="2275006" y="1277481"/>
            <a:chExt cx="6124166" cy="4311474"/>
          </a:xfrm>
        </p:grpSpPr>
        <p:sp>
          <p:nvSpPr>
            <p:cNvPr id="391" name="椭圆 390"/>
            <p:cNvSpPr/>
            <p:nvPr/>
          </p:nvSpPr>
          <p:spPr>
            <a:xfrm>
              <a:off x="3183293" y="4957388"/>
              <a:ext cx="4352004" cy="494878"/>
            </a:xfrm>
            <a:prstGeom prst="ellipse">
              <a:avLst/>
            </a:prstGeom>
            <a:noFill/>
            <a:ln w="28575" cap="flat" cmpd="sng" algn="ctr">
              <a:solidFill>
                <a:srgbClr val="00B0F0">
                  <a:alpha val="70000"/>
                </a:srgbClr>
              </a:solidFill>
              <a:prstDash val="solid"/>
              <a:miter lim="800000"/>
            </a:ln>
            <a:effectLst/>
          </p:spPr>
          <p:txBody>
            <a:bodyPr wrap="square" rtlCol="0" anchor="ctr">
              <a:noAutofit/>
            </a:bodyPr>
            <a:lstStyle/>
            <a:p>
              <a:pPr algn="ctr" defTabSz="1101964" fontAlgn="ctr">
                <a:defRPr/>
              </a:pPr>
              <a:endParaRPr lang="en-US" altLang="zh-CN" sz="883" kern="0" dirty="0">
                <a:solidFill>
                  <a:prstClr val="black">
                    <a:lumMod val="75000"/>
                    <a:lumOff val="25000"/>
                  </a:prstClr>
                </a:solidFill>
                <a:latin typeface="Huawei Sans" panose="020C0503030203020204" pitchFamily="34" charset="0"/>
                <a:cs typeface="Huawei Sans" panose="020C0503030203020204" pitchFamily="34" charset="0"/>
              </a:endParaRPr>
            </a:p>
          </p:txBody>
        </p:sp>
        <p:sp>
          <p:nvSpPr>
            <p:cNvPr id="392" name="梯形 391"/>
            <p:cNvSpPr/>
            <p:nvPr/>
          </p:nvSpPr>
          <p:spPr>
            <a:xfrm rot="10800000" flipV="1">
              <a:off x="3191166" y="1387778"/>
              <a:ext cx="4316805" cy="1172418"/>
            </a:xfrm>
            <a:prstGeom prst="trapezoid">
              <a:avLst>
                <a:gd name="adj" fmla="val 106021"/>
              </a:avLst>
            </a:prstGeom>
            <a:gradFill>
              <a:gsLst>
                <a:gs pos="0">
                  <a:srgbClr val="00B0F0">
                    <a:alpha val="0"/>
                  </a:srgbClr>
                </a:gs>
                <a:gs pos="100000">
                  <a:srgbClr val="00B0F0">
                    <a:alpha val="34000"/>
                  </a:srgbClr>
                </a:gs>
              </a:gsLst>
              <a:lin ang="5400000" scaled="0"/>
            </a:gradFill>
            <a:ln w="6350" cap="flat" cmpd="sng" algn="ctr">
              <a:gradFill>
                <a:gsLst>
                  <a:gs pos="0">
                    <a:srgbClr val="4BF0F0">
                      <a:alpha val="0"/>
                    </a:srgbClr>
                  </a:gs>
                  <a:gs pos="50000">
                    <a:srgbClr val="4BF0F0">
                      <a:alpha val="0"/>
                    </a:srgbClr>
                  </a:gs>
                  <a:gs pos="100000">
                    <a:srgbClr val="26B7C8">
                      <a:alpha val="54000"/>
                    </a:srgbClr>
                  </a:gs>
                </a:gsLst>
                <a:lin ang="5400000" scaled="0"/>
              </a:gradFill>
              <a:prstDash val="solid"/>
              <a:miter lim="800000"/>
            </a:ln>
            <a:effectLst/>
          </p:spPr>
          <p:txBody>
            <a:bodyPr wrap="square" lIns="243662" tIns="121831" rIns="243662" bIns="121831" rtlCol="0" anchor="ctr">
              <a:noAutofit/>
            </a:bodyPr>
            <a:lstStyle/>
            <a:p>
              <a:pPr algn="ctr" defTabSz="913828" fontAlgn="ctr"/>
              <a:endParaRPr lang="en-US" altLang="zh-CN" sz="3198" kern="0" dirty="0">
                <a:solidFill>
                  <a:prstClr val="black">
                    <a:lumMod val="65000"/>
                    <a:lumOff val="35000"/>
                  </a:prstClr>
                </a:solidFill>
                <a:latin typeface="Huawei Sans" panose="020C0503030203020204" pitchFamily="34" charset="0"/>
                <a:ea typeface="微软雅黑" pitchFamily="34" charset="-122"/>
                <a:cs typeface="Huawei Sans" panose="020C0503030203020204" pitchFamily="34" charset="0"/>
              </a:endParaRPr>
            </a:p>
          </p:txBody>
        </p:sp>
        <p:sp>
          <p:nvSpPr>
            <p:cNvPr id="393" name="梯形 392"/>
            <p:cNvSpPr/>
            <p:nvPr/>
          </p:nvSpPr>
          <p:spPr>
            <a:xfrm>
              <a:off x="2275006" y="4994465"/>
              <a:ext cx="6124166" cy="594490"/>
            </a:xfrm>
            <a:prstGeom prst="trapezoid">
              <a:avLst>
                <a:gd name="adj" fmla="val 125186"/>
              </a:avLst>
            </a:prstGeom>
            <a:gradFill flip="none" rotWithShape="1">
              <a:gsLst>
                <a:gs pos="0">
                  <a:srgbClr val="00B0F0">
                    <a:alpha val="30000"/>
                  </a:srgbClr>
                </a:gs>
                <a:gs pos="100000">
                  <a:srgbClr val="00B0F0">
                    <a:alpha val="0"/>
                    <a:lumMod val="75000"/>
                  </a:srgbClr>
                </a:gs>
              </a:gsLst>
              <a:lin ang="16200000" scaled="1"/>
              <a:tileRect/>
            </a:gradFill>
            <a:ln w="9525" cap="flat" cmpd="sng" algn="ctr">
              <a:noFill/>
              <a:prstDash val="solid"/>
              <a:round/>
              <a:headEnd type="none" w="med" len="med"/>
              <a:tailEnd type="none" w="med" len="med"/>
            </a:ln>
            <a:effectLst/>
            <a:scene3d>
              <a:camera prst="orthographicFront"/>
              <a:lightRig rig="flat" dir="t"/>
            </a:scene3d>
          </p:spPr>
          <p:txBody>
            <a:bodyPr wrap="square" lIns="239906" tIns="47981" rIns="0" bIns="47981">
              <a:noAutofit/>
            </a:bodyPr>
            <a:lstStyle/>
            <a:p>
              <a:pPr defTabSz="1101964" fontAlgn="ctr">
                <a:buClr>
                  <a:srgbClr val="CC9900"/>
                </a:buClr>
              </a:pPr>
              <a:endParaRPr lang="en-US" altLang="zh-CN" sz="1399" dirty="0">
                <a:gradFill flip="none" rotWithShape="1">
                  <a:gsLst>
                    <a:gs pos="0">
                      <a:srgbClr val="00B0F0"/>
                    </a:gs>
                    <a:gs pos="100000">
                      <a:srgbClr val="00FFFF"/>
                    </a:gs>
                  </a:gsLst>
                  <a:lin ang="16200000" scaled="1"/>
                  <a:tileRect/>
                </a:gra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94" name="梯形 393"/>
            <p:cNvSpPr/>
            <p:nvPr/>
          </p:nvSpPr>
          <p:spPr>
            <a:xfrm>
              <a:off x="3480712" y="3376936"/>
              <a:ext cx="3667715" cy="489363"/>
            </a:xfrm>
            <a:prstGeom prst="trapezoid">
              <a:avLst>
                <a:gd name="adj" fmla="val 125186"/>
              </a:avLst>
            </a:prstGeom>
            <a:gradFill flip="none" rotWithShape="1">
              <a:gsLst>
                <a:gs pos="0">
                  <a:srgbClr val="00B0F0">
                    <a:alpha val="30000"/>
                  </a:srgbClr>
                </a:gs>
                <a:gs pos="100000">
                  <a:srgbClr val="00B0F0">
                    <a:alpha val="0"/>
                    <a:lumMod val="75000"/>
                  </a:srgbClr>
                </a:gs>
              </a:gsLst>
              <a:lin ang="16200000" scaled="1"/>
              <a:tileRect/>
            </a:gradFill>
            <a:ln w="9525" cap="flat" cmpd="sng" algn="ctr">
              <a:noFill/>
              <a:prstDash val="solid"/>
              <a:round/>
              <a:headEnd type="none" w="med" len="med"/>
              <a:tailEnd type="none" w="med" len="med"/>
            </a:ln>
            <a:effectLst/>
            <a:scene3d>
              <a:camera prst="orthographicFront"/>
              <a:lightRig rig="flat" dir="t"/>
            </a:scene3d>
          </p:spPr>
          <p:txBody>
            <a:bodyPr wrap="square" lIns="239906" tIns="47981" rIns="0" bIns="47981">
              <a:noAutofit/>
            </a:bodyPr>
            <a:lstStyle/>
            <a:p>
              <a:pPr defTabSz="1101964" fontAlgn="ctr">
                <a:buClr>
                  <a:srgbClr val="CC9900"/>
                </a:buClr>
              </a:pPr>
              <a:endParaRPr lang="en-US" altLang="zh-CN" sz="1399" dirty="0">
                <a:gradFill flip="none" rotWithShape="1">
                  <a:gsLst>
                    <a:gs pos="0">
                      <a:srgbClr val="00B0F0"/>
                    </a:gs>
                    <a:gs pos="100000">
                      <a:srgbClr val="00FFFF"/>
                    </a:gs>
                  </a:gsLst>
                  <a:lin ang="16200000" scaled="1"/>
                  <a:tileRect/>
                </a:gra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395" name="Picture 74" descr="C:\Users\Administrator\Desktop\云.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9274" t="13060" r="9230" b="1823"/>
            <a:stretch/>
          </p:blipFill>
          <p:spPr bwMode="auto">
            <a:xfrm>
              <a:off x="4400145" y="2730619"/>
              <a:ext cx="1918301" cy="1326149"/>
            </a:xfrm>
            <a:prstGeom prst="rect">
              <a:avLst/>
            </a:prstGeom>
            <a:noFill/>
            <a:ln>
              <a:noFill/>
            </a:ln>
          </p:spPr>
        </p:pic>
        <p:sp>
          <p:nvSpPr>
            <p:cNvPr id="396" name="Shape 1208"/>
            <p:cNvSpPr txBox="1"/>
            <p:nvPr/>
          </p:nvSpPr>
          <p:spPr>
            <a:xfrm>
              <a:off x="4842909" y="2944062"/>
              <a:ext cx="823875" cy="2005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defTabSz="48830" fontAlgn="ctr">
                <a:defRPr sz="1700">
                  <a:solidFill>
                    <a:srgbClr val="EBEBEB"/>
                  </a:solidFill>
                  <a:latin typeface="Arial"/>
                  <a:ea typeface="FZLanTingHeiS-R-GB"/>
                  <a:cs typeface="FZLanTingHeiS-R-GB"/>
                  <a:sym typeface="FZLanTingHeiS-R-GB"/>
                </a:defRPr>
              </a:pPr>
              <a:r>
                <a:rPr lang="en-US" sz="1302" b="1" dirty="0">
                  <a:solidFill>
                    <a:srgbClr val="FFFFFF"/>
                  </a:solidFill>
                  <a:latin typeface="Huawei Sans" panose="020C0503030203020204" pitchFamily="34" charset="0"/>
                  <a:ea typeface="FZLanTingHeiS-R-GB"/>
                  <a:cs typeface="Huawei Sans" panose="020C0503030203020204" pitchFamily="34" charset="0"/>
                  <a:sym typeface="FZLanTingHeiS-R-GB"/>
                </a:rPr>
                <a:t>Analyzer</a:t>
              </a:r>
              <a:endParaRPr lang="en-US" sz="1302" b="1"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FZLanTingHeiS-R-GB"/>
              </a:endParaRPr>
            </a:p>
          </p:txBody>
        </p:sp>
        <p:sp>
          <p:nvSpPr>
            <p:cNvPr id="397" name="Shape 1209"/>
            <p:cNvSpPr txBox="1"/>
            <p:nvPr/>
          </p:nvSpPr>
          <p:spPr>
            <a:xfrm>
              <a:off x="4822932" y="3541318"/>
              <a:ext cx="280804" cy="1252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766756">
                <a:defRPr sz="1200">
                  <a:solidFill>
                    <a:srgbClr val="EBEBEB"/>
                  </a:solidFill>
                  <a:latin typeface="Arial"/>
                  <a:ea typeface="Akkurat Pro Light"/>
                  <a:cs typeface="Akkurat Pro Light"/>
                  <a:sym typeface="Akkurat Pro Light"/>
                </a:defRPr>
              </a:lvl1pPr>
            </a:lstStyle>
            <a:p>
              <a:pPr fontAlgn="ctr"/>
              <a:r>
                <a:rPr lang="en-US" sz="814" dirty="0">
                  <a:solidFill>
                    <a:prstClr val="white"/>
                  </a:solidFill>
                  <a:latin typeface="Huawei Sans" panose="020C0503030203020204" pitchFamily="34" charset="0"/>
                  <a:cs typeface="Huawei Sans" panose="020C0503030203020204" pitchFamily="34" charset="0"/>
                </a:rPr>
                <a:t>CIS </a:t>
              </a:r>
            </a:p>
          </p:txBody>
        </p:sp>
        <p:sp>
          <p:nvSpPr>
            <p:cNvPr id="398" name="Shape 1210"/>
            <p:cNvSpPr txBox="1"/>
            <p:nvPr/>
          </p:nvSpPr>
          <p:spPr>
            <a:xfrm>
              <a:off x="5455715" y="3528131"/>
              <a:ext cx="890601" cy="1252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766756">
                <a:defRPr sz="1200">
                  <a:solidFill>
                    <a:srgbClr val="EBEBEB"/>
                  </a:solidFill>
                  <a:latin typeface="Arial"/>
                  <a:ea typeface="Akkurat Pro Light"/>
                  <a:cs typeface="Akkurat Pro Light"/>
                  <a:sym typeface="Akkurat Pro Light"/>
                </a:defRPr>
              </a:lvl1pPr>
            </a:lstStyle>
            <a:p>
              <a:pPr fontAlgn="ctr"/>
              <a:r>
                <a:rPr lang="en-US" sz="814" dirty="0" err="1">
                  <a:solidFill>
                    <a:prstClr val="white"/>
                  </a:solidFill>
                  <a:latin typeface="Huawei Sans" panose="020C0503030203020204" pitchFamily="34" charset="0"/>
                  <a:cs typeface="Huawei Sans" panose="020C0503030203020204" pitchFamily="34" charset="0"/>
                </a:rPr>
                <a:t>FireHunter</a:t>
              </a:r>
              <a:endParaRPr lang="en-US" sz="814"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399" name="组合 398"/>
            <p:cNvGrpSpPr/>
            <p:nvPr/>
          </p:nvGrpSpPr>
          <p:grpSpPr>
            <a:xfrm>
              <a:off x="5552723" y="3207044"/>
              <a:ext cx="329550" cy="327467"/>
              <a:chOff x="10887040" y="3477875"/>
              <a:chExt cx="557846" cy="557846"/>
            </a:xfrm>
          </p:grpSpPr>
          <p:pic>
            <p:nvPicPr>
              <p:cNvPr id="400" name="图片 3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87040" y="3477875"/>
                <a:ext cx="557846" cy="557846"/>
              </a:xfrm>
              <a:prstGeom prst="ellipse">
                <a:avLst/>
              </a:prstGeom>
            </p:spPr>
          </p:pic>
          <p:grpSp>
            <p:nvGrpSpPr>
              <p:cNvPr id="401" name="组合 93"/>
              <p:cNvGrpSpPr>
                <a:grpSpLocks noChangeAspect="1"/>
              </p:cNvGrpSpPr>
              <p:nvPr/>
            </p:nvGrpSpPr>
            <p:grpSpPr>
              <a:xfrm>
                <a:off x="10970716" y="3694218"/>
                <a:ext cx="390491" cy="125159"/>
                <a:chOff x="8208962" y="5026025"/>
                <a:chExt cx="850900" cy="247650"/>
              </a:xfrm>
              <a:solidFill>
                <a:srgbClr val="FFFFFF"/>
              </a:solidFill>
            </p:grpSpPr>
            <p:sp>
              <p:nvSpPr>
                <p:cNvPr id="402" name="Freeform 7838"/>
                <p:cNvSpPr>
                  <a:spLocks/>
                </p:cNvSpPr>
                <p:nvPr/>
              </p:nvSpPr>
              <p:spPr bwMode="auto">
                <a:xfrm>
                  <a:off x="8208962" y="5026025"/>
                  <a:ext cx="850900" cy="228600"/>
                </a:xfrm>
                <a:custGeom>
                  <a:avLst/>
                  <a:gdLst>
                    <a:gd name="T0" fmla="*/ 217 w 227"/>
                    <a:gd name="T1" fmla="*/ 61 h 61"/>
                    <a:gd name="T2" fmla="*/ 197 w 227"/>
                    <a:gd name="T3" fmla="*/ 61 h 61"/>
                    <a:gd name="T4" fmla="*/ 197 w 227"/>
                    <a:gd name="T5" fmla="*/ 55 h 61"/>
                    <a:gd name="T6" fmla="*/ 217 w 227"/>
                    <a:gd name="T7" fmla="*/ 55 h 61"/>
                    <a:gd name="T8" fmla="*/ 221 w 227"/>
                    <a:gd name="T9" fmla="*/ 51 h 61"/>
                    <a:gd name="T10" fmla="*/ 221 w 227"/>
                    <a:gd name="T11" fmla="*/ 10 h 61"/>
                    <a:gd name="T12" fmla="*/ 217 w 227"/>
                    <a:gd name="T13" fmla="*/ 6 h 61"/>
                    <a:gd name="T14" fmla="*/ 10 w 227"/>
                    <a:gd name="T15" fmla="*/ 6 h 61"/>
                    <a:gd name="T16" fmla="*/ 6 w 227"/>
                    <a:gd name="T17" fmla="*/ 10 h 61"/>
                    <a:gd name="T18" fmla="*/ 6 w 227"/>
                    <a:gd name="T19" fmla="*/ 51 h 61"/>
                    <a:gd name="T20" fmla="*/ 10 w 227"/>
                    <a:gd name="T21" fmla="*/ 55 h 61"/>
                    <a:gd name="T22" fmla="*/ 178 w 227"/>
                    <a:gd name="T23" fmla="*/ 55 h 61"/>
                    <a:gd name="T24" fmla="*/ 178 w 227"/>
                    <a:gd name="T25" fmla="*/ 61 h 61"/>
                    <a:gd name="T26" fmla="*/ 10 w 227"/>
                    <a:gd name="T27" fmla="*/ 61 h 61"/>
                    <a:gd name="T28" fmla="*/ 0 w 227"/>
                    <a:gd name="T29" fmla="*/ 51 h 61"/>
                    <a:gd name="T30" fmla="*/ 0 w 227"/>
                    <a:gd name="T31" fmla="*/ 10 h 61"/>
                    <a:gd name="T32" fmla="*/ 10 w 227"/>
                    <a:gd name="T33" fmla="*/ 0 h 61"/>
                    <a:gd name="T34" fmla="*/ 217 w 227"/>
                    <a:gd name="T35" fmla="*/ 0 h 61"/>
                    <a:gd name="T36" fmla="*/ 227 w 227"/>
                    <a:gd name="T37" fmla="*/ 10 h 61"/>
                    <a:gd name="T38" fmla="*/ 227 w 227"/>
                    <a:gd name="T39" fmla="*/ 51 h 61"/>
                    <a:gd name="T40" fmla="*/ 217 w 227"/>
                    <a:gd name="T4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61">
                      <a:moveTo>
                        <a:pt x="217" y="61"/>
                      </a:moveTo>
                      <a:cubicBezTo>
                        <a:pt x="197" y="61"/>
                        <a:pt x="197" y="61"/>
                        <a:pt x="197" y="61"/>
                      </a:cubicBezTo>
                      <a:cubicBezTo>
                        <a:pt x="197" y="55"/>
                        <a:pt x="197" y="55"/>
                        <a:pt x="197" y="55"/>
                      </a:cubicBezTo>
                      <a:cubicBezTo>
                        <a:pt x="217" y="55"/>
                        <a:pt x="217" y="55"/>
                        <a:pt x="217" y="55"/>
                      </a:cubicBezTo>
                      <a:cubicBezTo>
                        <a:pt x="219" y="55"/>
                        <a:pt x="221" y="54"/>
                        <a:pt x="221" y="51"/>
                      </a:cubicBezTo>
                      <a:cubicBezTo>
                        <a:pt x="221" y="10"/>
                        <a:pt x="221" y="10"/>
                        <a:pt x="221" y="10"/>
                      </a:cubicBezTo>
                      <a:cubicBezTo>
                        <a:pt x="221" y="8"/>
                        <a:pt x="219" y="6"/>
                        <a:pt x="217" y="6"/>
                      </a:cubicBezTo>
                      <a:cubicBezTo>
                        <a:pt x="10" y="6"/>
                        <a:pt x="10" y="6"/>
                        <a:pt x="10" y="6"/>
                      </a:cubicBezTo>
                      <a:cubicBezTo>
                        <a:pt x="8" y="6"/>
                        <a:pt x="6" y="8"/>
                        <a:pt x="6" y="10"/>
                      </a:cubicBezTo>
                      <a:cubicBezTo>
                        <a:pt x="6" y="51"/>
                        <a:pt x="6" y="51"/>
                        <a:pt x="6" y="51"/>
                      </a:cubicBezTo>
                      <a:cubicBezTo>
                        <a:pt x="6" y="54"/>
                        <a:pt x="8" y="55"/>
                        <a:pt x="10" y="55"/>
                      </a:cubicBezTo>
                      <a:cubicBezTo>
                        <a:pt x="178" y="55"/>
                        <a:pt x="178" y="55"/>
                        <a:pt x="178" y="55"/>
                      </a:cubicBezTo>
                      <a:cubicBezTo>
                        <a:pt x="178" y="61"/>
                        <a:pt x="178" y="61"/>
                        <a:pt x="178" y="61"/>
                      </a:cubicBezTo>
                      <a:cubicBezTo>
                        <a:pt x="10" y="61"/>
                        <a:pt x="10" y="61"/>
                        <a:pt x="10" y="61"/>
                      </a:cubicBezTo>
                      <a:cubicBezTo>
                        <a:pt x="5" y="61"/>
                        <a:pt x="0" y="57"/>
                        <a:pt x="0" y="51"/>
                      </a:cubicBezTo>
                      <a:cubicBezTo>
                        <a:pt x="0" y="10"/>
                        <a:pt x="0" y="10"/>
                        <a:pt x="0" y="10"/>
                      </a:cubicBezTo>
                      <a:cubicBezTo>
                        <a:pt x="0" y="5"/>
                        <a:pt x="5" y="0"/>
                        <a:pt x="10" y="0"/>
                      </a:cubicBezTo>
                      <a:cubicBezTo>
                        <a:pt x="217" y="0"/>
                        <a:pt x="217" y="0"/>
                        <a:pt x="217" y="0"/>
                      </a:cubicBezTo>
                      <a:cubicBezTo>
                        <a:pt x="222" y="0"/>
                        <a:pt x="227" y="5"/>
                        <a:pt x="227" y="10"/>
                      </a:cubicBezTo>
                      <a:cubicBezTo>
                        <a:pt x="227" y="51"/>
                        <a:pt x="227" y="51"/>
                        <a:pt x="227" y="51"/>
                      </a:cubicBezTo>
                      <a:cubicBezTo>
                        <a:pt x="227" y="57"/>
                        <a:pt x="222" y="61"/>
                        <a:pt x="21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3" name="Rectangle 7839"/>
                <p:cNvSpPr>
                  <a:spLocks noChangeArrowheads="1"/>
                </p:cNvSpPr>
                <p:nvPr/>
              </p:nvSpPr>
              <p:spPr bwMode="auto">
                <a:xfrm>
                  <a:off x="8275637" y="5067300"/>
                  <a:ext cx="26987"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4" name="Rectangle 7840"/>
                <p:cNvSpPr>
                  <a:spLocks noChangeArrowheads="1"/>
                </p:cNvSpPr>
                <p:nvPr/>
              </p:nvSpPr>
              <p:spPr bwMode="auto">
                <a:xfrm>
                  <a:off x="8275637" y="5108575"/>
                  <a:ext cx="26987"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5" name="Rectangle 7841"/>
                <p:cNvSpPr>
                  <a:spLocks noChangeArrowheads="1"/>
                </p:cNvSpPr>
                <p:nvPr/>
              </p:nvSpPr>
              <p:spPr bwMode="auto">
                <a:xfrm>
                  <a:off x="8275637" y="5149850"/>
                  <a:ext cx="269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6" name="Rectangle 7842"/>
                <p:cNvSpPr>
                  <a:spLocks noChangeArrowheads="1"/>
                </p:cNvSpPr>
                <p:nvPr/>
              </p:nvSpPr>
              <p:spPr bwMode="auto">
                <a:xfrm>
                  <a:off x="8275637" y="5191125"/>
                  <a:ext cx="269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7" name="Rectangle 7843"/>
                <p:cNvSpPr>
                  <a:spLocks noChangeArrowheads="1"/>
                </p:cNvSpPr>
                <p:nvPr/>
              </p:nvSpPr>
              <p:spPr bwMode="auto">
                <a:xfrm>
                  <a:off x="8321675" y="5067300"/>
                  <a:ext cx="222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8" name="Rectangle 7844"/>
                <p:cNvSpPr>
                  <a:spLocks noChangeArrowheads="1"/>
                </p:cNvSpPr>
                <p:nvPr/>
              </p:nvSpPr>
              <p:spPr bwMode="auto">
                <a:xfrm>
                  <a:off x="8321675" y="5108575"/>
                  <a:ext cx="222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9" name="Rectangle 7845"/>
                <p:cNvSpPr>
                  <a:spLocks noChangeArrowheads="1"/>
                </p:cNvSpPr>
                <p:nvPr/>
              </p:nvSpPr>
              <p:spPr bwMode="auto">
                <a:xfrm>
                  <a:off x="8321675" y="5149850"/>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0" name="Rectangle 7846"/>
                <p:cNvSpPr>
                  <a:spLocks noChangeArrowheads="1"/>
                </p:cNvSpPr>
                <p:nvPr/>
              </p:nvSpPr>
              <p:spPr bwMode="auto">
                <a:xfrm>
                  <a:off x="8321675" y="5191125"/>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1" name="Rectangle 7847"/>
                <p:cNvSpPr>
                  <a:spLocks noChangeArrowheads="1"/>
                </p:cNvSpPr>
                <p:nvPr/>
              </p:nvSpPr>
              <p:spPr bwMode="auto">
                <a:xfrm>
                  <a:off x="8362950" y="50673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2" name="Rectangle 7848"/>
                <p:cNvSpPr>
                  <a:spLocks noChangeArrowheads="1"/>
                </p:cNvSpPr>
                <p:nvPr/>
              </p:nvSpPr>
              <p:spPr bwMode="auto">
                <a:xfrm>
                  <a:off x="8362950" y="5108575"/>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3" name="Rectangle 7849"/>
                <p:cNvSpPr>
                  <a:spLocks noChangeArrowheads="1"/>
                </p:cNvSpPr>
                <p:nvPr/>
              </p:nvSpPr>
              <p:spPr bwMode="auto">
                <a:xfrm>
                  <a:off x="8362950" y="5149850"/>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4" name="Rectangle 7850"/>
                <p:cNvSpPr>
                  <a:spLocks noChangeArrowheads="1"/>
                </p:cNvSpPr>
                <p:nvPr/>
              </p:nvSpPr>
              <p:spPr bwMode="auto">
                <a:xfrm>
                  <a:off x="8362950" y="5191125"/>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5" name="Rectangle 7851"/>
                <p:cNvSpPr>
                  <a:spLocks noChangeArrowheads="1"/>
                </p:cNvSpPr>
                <p:nvPr/>
              </p:nvSpPr>
              <p:spPr bwMode="auto">
                <a:xfrm>
                  <a:off x="8407400" y="5067300"/>
                  <a:ext cx="222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6" name="Rectangle 7852"/>
                <p:cNvSpPr>
                  <a:spLocks noChangeArrowheads="1"/>
                </p:cNvSpPr>
                <p:nvPr/>
              </p:nvSpPr>
              <p:spPr bwMode="auto">
                <a:xfrm>
                  <a:off x="8407400" y="5108575"/>
                  <a:ext cx="222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7" name="Rectangle 7853"/>
                <p:cNvSpPr>
                  <a:spLocks noChangeArrowheads="1"/>
                </p:cNvSpPr>
                <p:nvPr/>
              </p:nvSpPr>
              <p:spPr bwMode="auto">
                <a:xfrm>
                  <a:off x="8407400" y="5149850"/>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8" name="Rectangle 7854"/>
                <p:cNvSpPr>
                  <a:spLocks noChangeArrowheads="1"/>
                </p:cNvSpPr>
                <p:nvPr/>
              </p:nvSpPr>
              <p:spPr bwMode="auto">
                <a:xfrm>
                  <a:off x="8407400" y="5191125"/>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9" name="Rectangle 7855"/>
                <p:cNvSpPr>
                  <a:spLocks noChangeArrowheads="1"/>
                </p:cNvSpPr>
                <p:nvPr/>
              </p:nvSpPr>
              <p:spPr bwMode="auto">
                <a:xfrm>
                  <a:off x="8448675" y="50673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20" name="Rectangle 7856"/>
                <p:cNvSpPr>
                  <a:spLocks noChangeArrowheads="1"/>
                </p:cNvSpPr>
                <p:nvPr/>
              </p:nvSpPr>
              <p:spPr bwMode="auto">
                <a:xfrm>
                  <a:off x="8448675" y="5108575"/>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21" name="Rectangle 7857"/>
                <p:cNvSpPr>
                  <a:spLocks noChangeArrowheads="1"/>
                </p:cNvSpPr>
                <p:nvPr/>
              </p:nvSpPr>
              <p:spPr bwMode="auto">
                <a:xfrm>
                  <a:off x="8448675" y="5149850"/>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22" name="Rectangle 7858"/>
                <p:cNvSpPr>
                  <a:spLocks noChangeArrowheads="1"/>
                </p:cNvSpPr>
                <p:nvPr/>
              </p:nvSpPr>
              <p:spPr bwMode="auto">
                <a:xfrm>
                  <a:off x="8448675" y="5191125"/>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24" name="Rectangle 7859"/>
                <p:cNvSpPr>
                  <a:spLocks noChangeArrowheads="1"/>
                </p:cNvSpPr>
                <p:nvPr/>
              </p:nvSpPr>
              <p:spPr bwMode="auto">
                <a:xfrm>
                  <a:off x="8493125" y="5067300"/>
                  <a:ext cx="222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25" name="Rectangle 7860"/>
                <p:cNvSpPr>
                  <a:spLocks noChangeArrowheads="1"/>
                </p:cNvSpPr>
                <p:nvPr/>
              </p:nvSpPr>
              <p:spPr bwMode="auto">
                <a:xfrm>
                  <a:off x="8493125" y="5108575"/>
                  <a:ext cx="222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26" name="Rectangle 7861"/>
                <p:cNvSpPr>
                  <a:spLocks noChangeArrowheads="1"/>
                </p:cNvSpPr>
                <p:nvPr/>
              </p:nvSpPr>
              <p:spPr bwMode="auto">
                <a:xfrm>
                  <a:off x="8493125" y="5149850"/>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27" name="Rectangle 7862"/>
                <p:cNvSpPr>
                  <a:spLocks noChangeArrowheads="1"/>
                </p:cNvSpPr>
                <p:nvPr/>
              </p:nvSpPr>
              <p:spPr bwMode="auto">
                <a:xfrm>
                  <a:off x="8493125" y="5191125"/>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28" name="Rectangle 7863"/>
                <p:cNvSpPr>
                  <a:spLocks noChangeArrowheads="1"/>
                </p:cNvSpPr>
                <p:nvPr/>
              </p:nvSpPr>
              <p:spPr bwMode="auto">
                <a:xfrm>
                  <a:off x="8534400" y="5067300"/>
                  <a:ext cx="26987"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29" name="Rectangle 7864"/>
                <p:cNvSpPr>
                  <a:spLocks noChangeArrowheads="1"/>
                </p:cNvSpPr>
                <p:nvPr/>
              </p:nvSpPr>
              <p:spPr bwMode="auto">
                <a:xfrm>
                  <a:off x="8534400" y="5108575"/>
                  <a:ext cx="26987"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1" name="Rectangle 7865"/>
                <p:cNvSpPr>
                  <a:spLocks noChangeArrowheads="1"/>
                </p:cNvSpPr>
                <p:nvPr/>
              </p:nvSpPr>
              <p:spPr bwMode="auto">
                <a:xfrm>
                  <a:off x="8534400" y="5149850"/>
                  <a:ext cx="269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2" name="Rectangle 7866"/>
                <p:cNvSpPr>
                  <a:spLocks noChangeArrowheads="1"/>
                </p:cNvSpPr>
                <p:nvPr/>
              </p:nvSpPr>
              <p:spPr bwMode="auto">
                <a:xfrm>
                  <a:off x="8534400" y="5191125"/>
                  <a:ext cx="269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3" name="Rectangle 7867"/>
                <p:cNvSpPr>
                  <a:spLocks noChangeArrowheads="1"/>
                </p:cNvSpPr>
                <p:nvPr/>
              </p:nvSpPr>
              <p:spPr bwMode="auto">
                <a:xfrm>
                  <a:off x="8580437" y="5067300"/>
                  <a:ext cx="222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4" name="Rectangle 7868"/>
                <p:cNvSpPr>
                  <a:spLocks noChangeArrowheads="1"/>
                </p:cNvSpPr>
                <p:nvPr/>
              </p:nvSpPr>
              <p:spPr bwMode="auto">
                <a:xfrm>
                  <a:off x="8580437" y="5108575"/>
                  <a:ext cx="222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5" name="Rectangle 7869"/>
                <p:cNvSpPr>
                  <a:spLocks noChangeArrowheads="1"/>
                </p:cNvSpPr>
                <p:nvPr/>
              </p:nvSpPr>
              <p:spPr bwMode="auto">
                <a:xfrm>
                  <a:off x="8580437" y="5149850"/>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6" name="Rectangle 7870"/>
                <p:cNvSpPr>
                  <a:spLocks noChangeArrowheads="1"/>
                </p:cNvSpPr>
                <p:nvPr/>
              </p:nvSpPr>
              <p:spPr bwMode="auto">
                <a:xfrm>
                  <a:off x="8580437" y="5191125"/>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8" name="Rectangle 7871"/>
                <p:cNvSpPr>
                  <a:spLocks noChangeArrowheads="1"/>
                </p:cNvSpPr>
                <p:nvPr/>
              </p:nvSpPr>
              <p:spPr bwMode="auto">
                <a:xfrm>
                  <a:off x="8621712" y="50673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9" name="Rectangle 7872"/>
                <p:cNvSpPr>
                  <a:spLocks noChangeArrowheads="1"/>
                </p:cNvSpPr>
                <p:nvPr/>
              </p:nvSpPr>
              <p:spPr bwMode="auto">
                <a:xfrm>
                  <a:off x="8621712" y="5108575"/>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40" name="Rectangle 7873"/>
                <p:cNvSpPr>
                  <a:spLocks noChangeArrowheads="1"/>
                </p:cNvSpPr>
                <p:nvPr/>
              </p:nvSpPr>
              <p:spPr bwMode="auto">
                <a:xfrm>
                  <a:off x="8621712" y="5149850"/>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41" name="Rectangle 7874"/>
                <p:cNvSpPr>
                  <a:spLocks noChangeArrowheads="1"/>
                </p:cNvSpPr>
                <p:nvPr/>
              </p:nvSpPr>
              <p:spPr bwMode="auto">
                <a:xfrm>
                  <a:off x="8621712" y="5191125"/>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42" name="Rectangle 7875"/>
                <p:cNvSpPr>
                  <a:spLocks noChangeArrowheads="1"/>
                </p:cNvSpPr>
                <p:nvPr/>
              </p:nvSpPr>
              <p:spPr bwMode="auto">
                <a:xfrm>
                  <a:off x="8666162" y="5067300"/>
                  <a:ext cx="222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43" name="Rectangle 7876"/>
                <p:cNvSpPr>
                  <a:spLocks noChangeArrowheads="1"/>
                </p:cNvSpPr>
                <p:nvPr/>
              </p:nvSpPr>
              <p:spPr bwMode="auto">
                <a:xfrm>
                  <a:off x="8666162" y="5108575"/>
                  <a:ext cx="222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97" name="Rectangle 7877"/>
                <p:cNvSpPr>
                  <a:spLocks noChangeArrowheads="1"/>
                </p:cNvSpPr>
                <p:nvPr/>
              </p:nvSpPr>
              <p:spPr bwMode="auto">
                <a:xfrm>
                  <a:off x="8666162" y="5149850"/>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98" name="Rectangle 7878"/>
                <p:cNvSpPr>
                  <a:spLocks noChangeArrowheads="1"/>
                </p:cNvSpPr>
                <p:nvPr/>
              </p:nvSpPr>
              <p:spPr bwMode="auto">
                <a:xfrm>
                  <a:off x="8666162" y="5191125"/>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99" name="Rectangle 7879"/>
                <p:cNvSpPr>
                  <a:spLocks noChangeArrowheads="1"/>
                </p:cNvSpPr>
                <p:nvPr/>
              </p:nvSpPr>
              <p:spPr bwMode="auto">
                <a:xfrm>
                  <a:off x="8580437" y="5067300"/>
                  <a:ext cx="1079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00" name="Rectangle 7880"/>
                <p:cNvSpPr>
                  <a:spLocks noChangeArrowheads="1"/>
                </p:cNvSpPr>
                <p:nvPr/>
              </p:nvSpPr>
              <p:spPr bwMode="auto">
                <a:xfrm>
                  <a:off x="8580437" y="5108575"/>
                  <a:ext cx="1079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01" name="Freeform 7881"/>
                <p:cNvSpPr>
                  <a:spLocks noEditPoints="1"/>
                </p:cNvSpPr>
                <p:nvPr/>
              </p:nvSpPr>
              <p:spPr bwMode="auto">
                <a:xfrm>
                  <a:off x="8856662" y="5067300"/>
                  <a:ext cx="128587" cy="123825"/>
                </a:xfrm>
                <a:custGeom>
                  <a:avLst/>
                  <a:gdLst>
                    <a:gd name="T0" fmla="*/ 17 w 34"/>
                    <a:gd name="T1" fmla="*/ 33 h 33"/>
                    <a:gd name="T2" fmla="*/ 0 w 34"/>
                    <a:gd name="T3" fmla="*/ 16 h 33"/>
                    <a:gd name="T4" fmla="*/ 17 w 34"/>
                    <a:gd name="T5" fmla="*/ 0 h 33"/>
                    <a:gd name="T6" fmla="*/ 34 w 34"/>
                    <a:gd name="T7" fmla="*/ 16 h 33"/>
                    <a:gd name="T8" fmla="*/ 17 w 34"/>
                    <a:gd name="T9" fmla="*/ 33 h 33"/>
                    <a:gd name="T10" fmla="*/ 17 w 34"/>
                    <a:gd name="T11" fmla="*/ 5 h 33"/>
                    <a:gd name="T12" fmla="*/ 6 w 34"/>
                    <a:gd name="T13" fmla="*/ 16 h 33"/>
                    <a:gd name="T14" fmla="*/ 17 w 34"/>
                    <a:gd name="T15" fmla="*/ 27 h 33"/>
                    <a:gd name="T16" fmla="*/ 28 w 34"/>
                    <a:gd name="T17" fmla="*/ 16 h 33"/>
                    <a:gd name="T18" fmla="*/ 17 w 34"/>
                    <a:gd name="T19"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3">
                      <a:moveTo>
                        <a:pt x="17" y="33"/>
                      </a:moveTo>
                      <a:cubicBezTo>
                        <a:pt x="8" y="33"/>
                        <a:pt x="0" y="26"/>
                        <a:pt x="0" y="16"/>
                      </a:cubicBezTo>
                      <a:cubicBezTo>
                        <a:pt x="0" y="7"/>
                        <a:pt x="8" y="0"/>
                        <a:pt x="17" y="0"/>
                      </a:cubicBezTo>
                      <a:cubicBezTo>
                        <a:pt x="26" y="0"/>
                        <a:pt x="34" y="7"/>
                        <a:pt x="34" y="16"/>
                      </a:cubicBezTo>
                      <a:cubicBezTo>
                        <a:pt x="34" y="26"/>
                        <a:pt x="26" y="33"/>
                        <a:pt x="17" y="33"/>
                      </a:cubicBezTo>
                      <a:close/>
                      <a:moveTo>
                        <a:pt x="17" y="5"/>
                      </a:moveTo>
                      <a:cubicBezTo>
                        <a:pt x="11" y="5"/>
                        <a:pt x="6" y="10"/>
                        <a:pt x="6" y="16"/>
                      </a:cubicBezTo>
                      <a:cubicBezTo>
                        <a:pt x="6" y="22"/>
                        <a:pt x="11" y="27"/>
                        <a:pt x="17" y="27"/>
                      </a:cubicBezTo>
                      <a:cubicBezTo>
                        <a:pt x="23" y="27"/>
                        <a:pt x="28" y="22"/>
                        <a:pt x="28" y="16"/>
                      </a:cubicBezTo>
                      <a:cubicBezTo>
                        <a:pt x="28" y="10"/>
                        <a:pt x="23" y="5"/>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02" name="Freeform 7882"/>
                <p:cNvSpPr>
                  <a:spLocks/>
                </p:cNvSpPr>
                <p:nvPr/>
              </p:nvSpPr>
              <p:spPr bwMode="auto">
                <a:xfrm>
                  <a:off x="8947150" y="5153025"/>
                  <a:ext cx="60325" cy="60325"/>
                </a:xfrm>
                <a:custGeom>
                  <a:avLst/>
                  <a:gdLst>
                    <a:gd name="T0" fmla="*/ 13 w 16"/>
                    <a:gd name="T1" fmla="*/ 16 h 16"/>
                    <a:gd name="T2" fmla="*/ 11 w 16"/>
                    <a:gd name="T3" fmla="*/ 15 h 16"/>
                    <a:gd name="T4" fmla="*/ 1 w 16"/>
                    <a:gd name="T5" fmla="*/ 5 h 16"/>
                    <a:gd name="T6" fmla="*/ 1 w 16"/>
                    <a:gd name="T7" fmla="*/ 1 h 16"/>
                    <a:gd name="T8" fmla="*/ 5 w 16"/>
                    <a:gd name="T9" fmla="*/ 1 h 16"/>
                    <a:gd name="T10" fmla="*/ 15 w 16"/>
                    <a:gd name="T11" fmla="*/ 11 h 16"/>
                    <a:gd name="T12" fmla="*/ 15 w 16"/>
                    <a:gd name="T13" fmla="*/ 15 h 16"/>
                    <a:gd name="T14" fmla="*/ 13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13" y="16"/>
                      </a:moveTo>
                      <a:cubicBezTo>
                        <a:pt x="12" y="16"/>
                        <a:pt x="11" y="15"/>
                        <a:pt x="11" y="15"/>
                      </a:cubicBezTo>
                      <a:cubicBezTo>
                        <a:pt x="1" y="5"/>
                        <a:pt x="1" y="5"/>
                        <a:pt x="1" y="5"/>
                      </a:cubicBezTo>
                      <a:cubicBezTo>
                        <a:pt x="0" y="4"/>
                        <a:pt x="0" y="2"/>
                        <a:pt x="1" y="1"/>
                      </a:cubicBezTo>
                      <a:cubicBezTo>
                        <a:pt x="2" y="0"/>
                        <a:pt x="4" y="0"/>
                        <a:pt x="5" y="1"/>
                      </a:cubicBezTo>
                      <a:cubicBezTo>
                        <a:pt x="15" y="11"/>
                        <a:pt x="15" y="11"/>
                        <a:pt x="15" y="11"/>
                      </a:cubicBezTo>
                      <a:cubicBezTo>
                        <a:pt x="16" y="12"/>
                        <a:pt x="16" y="14"/>
                        <a:pt x="15" y="15"/>
                      </a:cubicBezTo>
                      <a:cubicBezTo>
                        <a:pt x="14" y="15"/>
                        <a:pt x="13" y="16"/>
                        <a:pt x="1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03" name="Freeform 7883"/>
                <p:cNvSpPr>
                  <a:spLocks/>
                </p:cNvSpPr>
                <p:nvPr/>
              </p:nvSpPr>
              <p:spPr bwMode="auto">
                <a:xfrm>
                  <a:off x="8732837" y="5070475"/>
                  <a:ext cx="109537" cy="142875"/>
                </a:xfrm>
                <a:custGeom>
                  <a:avLst/>
                  <a:gdLst>
                    <a:gd name="T0" fmla="*/ 27 w 29"/>
                    <a:gd name="T1" fmla="*/ 38 h 38"/>
                    <a:gd name="T2" fmla="*/ 1 w 29"/>
                    <a:gd name="T3" fmla="*/ 38 h 38"/>
                    <a:gd name="T4" fmla="*/ 0 w 29"/>
                    <a:gd name="T5" fmla="*/ 37 h 38"/>
                    <a:gd name="T6" fmla="*/ 0 w 29"/>
                    <a:gd name="T7" fmla="*/ 32 h 38"/>
                    <a:gd name="T8" fmla="*/ 1 w 29"/>
                    <a:gd name="T9" fmla="*/ 30 h 38"/>
                    <a:gd name="T10" fmla="*/ 2 w 29"/>
                    <a:gd name="T11" fmla="*/ 32 h 38"/>
                    <a:gd name="T12" fmla="*/ 2 w 29"/>
                    <a:gd name="T13" fmla="*/ 35 h 38"/>
                    <a:gd name="T14" fmla="*/ 26 w 29"/>
                    <a:gd name="T15" fmla="*/ 35 h 38"/>
                    <a:gd name="T16" fmla="*/ 26 w 29"/>
                    <a:gd name="T17" fmla="*/ 13 h 38"/>
                    <a:gd name="T18" fmla="*/ 15 w 29"/>
                    <a:gd name="T19" fmla="*/ 2 h 38"/>
                    <a:gd name="T20" fmla="*/ 2 w 29"/>
                    <a:gd name="T21" fmla="*/ 2 h 38"/>
                    <a:gd name="T22" fmla="*/ 2 w 29"/>
                    <a:gd name="T23" fmla="*/ 19 h 38"/>
                    <a:gd name="T24" fmla="*/ 1 w 29"/>
                    <a:gd name="T25" fmla="*/ 20 h 38"/>
                    <a:gd name="T26" fmla="*/ 0 w 29"/>
                    <a:gd name="T27" fmla="*/ 19 h 38"/>
                    <a:gd name="T28" fmla="*/ 0 w 29"/>
                    <a:gd name="T29" fmla="*/ 1 h 38"/>
                    <a:gd name="T30" fmla="*/ 1 w 29"/>
                    <a:gd name="T31" fmla="*/ 0 h 38"/>
                    <a:gd name="T32" fmla="*/ 16 w 29"/>
                    <a:gd name="T33" fmla="*/ 0 h 38"/>
                    <a:gd name="T34" fmla="*/ 17 w 29"/>
                    <a:gd name="T35" fmla="*/ 0 h 38"/>
                    <a:gd name="T36" fmla="*/ 28 w 29"/>
                    <a:gd name="T37" fmla="*/ 11 h 38"/>
                    <a:gd name="T38" fmla="*/ 29 w 29"/>
                    <a:gd name="T39" fmla="*/ 12 h 38"/>
                    <a:gd name="T40" fmla="*/ 29 w 29"/>
                    <a:gd name="T41" fmla="*/ 37 h 38"/>
                    <a:gd name="T42" fmla="*/ 27 w 29"/>
                    <a:gd name="T4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8">
                      <a:moveTo>
                        <a:pt x="27" y="38"/>
                      </a:moveTo>
                      <a:cubicBezTo>
                        <a:pt x="1" y="38"/>
                        <a:pt x="1" y="38"/>
                        <a:pt x="1" y="38"/>
                      </a:cubicBezTo>
                      <a:cubicBezTo>
                        <a:pt x="0" y="38"/>
                        <a:pt x="0" y="37"/>
                        <a:pt x="0" y="37"/>
                      </a:cubicBezTo>
                      <a:cubicBezTo>
                        <a:pt x="0" y="32"/>
                        <a:pt x="0" y="32"/>
                        <a:pt x="0" y="32"/>
                      </a:cubicBezTo>
                      <a:cubicBezTo>
                        <a:pt x="0" y="31"/>
                        <a:pt x="0" y="30"/>
                        <a:pt x="1" y="30"/>
                      </a:cubicBezTo>
                      <a:cubicBezTo>
                        <a:pt x="2" y="30"/>
                        <a:pt x="2" y="31"/>
                        <a:pt x="2" y="32"/>
                      </a:cubicBezTo>
                      <a:cubicBezTo>
                        <a:pt x="2" y="35"/>
                        <a:pt x="2" y="35"/>
                        <a:pt x="2" y="35"/>
                      </a:cubicBezTo>
                      <a:cubicBezTo>
                        <a:pt x="26" y="35"/>
                        <a:pt x="26" y="35"/>
                        <a:pt x="26" y="35"/>
                      </a:cubicBezTo>
                      <a:cubicBezTo>
                        <a:pt x="26" y="13"/>
                        <a:pt x="26" y="13"/>
                        <a:pt x="26" y="13"/>
                      </a:cubicBezTo>
                      <a:cubicBezTo>
                        <a:pt x="15" y="2"/>
                        <a:pt x="15" y="2"/>
                        <a:pt x="15" y="2"/>
                      </a:cubicBezTo>
                      <a:cubicBezTo>
                        <a:pt x="2" y="2"/>
                        <a:pt x="2" y="2"/>
                        <a:pt x="2" y="2"/>
                      </a:cubicBezTo>
                      <a:cubicBezTo>
                        <a:pt x="2" y="19"/>
                        <a:pt x="2" y="19"/>
                        <a:pt x="2" y="19"/>
                      </a:cubicBezTo>
                      <a:cubicBezTo>
                        <a:pt x="2" y="20"/>
                        <a:pt x="2" y="20"/>
                        <a:pt x="1" y="20"/>
                      </a:cubicBezTo>
                      <a:cubicBezTo>
                        <a:pt x="0" y="20"/>
                        <a:pt x="0" y="20"/>
                        <a:pt x="0" y="19"/>
                      </a:cubicBezTo>
                      <a:cubicBezTo>
                        <a:pt x="0" y="1"/>
                        <a:pt x="0" y="1"/>
                        <a:pt x="0" y="1"/>
                      </a:cubicBezTo>
                      <a:cubicBezTo>
                        <a:pt x="0" y="0"/>
                        <a:pt x="0" y="0"/>
                        <a:pt x="1" y="0"/>
                      </a:cubicBezTo>
                      <a:cubicBezTo>
                        <a:pt x="16" y="0"/>
                        <a:pt x="16" y="0"/>
                        <a:pt x="16" y="0"/>
                      </a:cubicBezTo>
                      <a:cubicBezTo>
                        <a:pt x="16" y="0"/>
                        <a:pt x="17" y="0"/>
                        <a:pt x="17" y="0"/>
                      </a:cubicBezTo>
                      <a:cubicBezTo>
                        <a:pt x="28" y="11"/>
                        <a:pt x="28" y="11"/>
                        <a:pt x="28" y="11"/>
                      </a:cubicBezTo>
                      <a:cubicBezTo>
                        <a:pt x="29" y="11"/>
                        <a:pt x="29" y="12"/>
                        <a:pt x="29" y="12"/>
                      </a:cubicBezTo>
                      <a:cubicBezTo>
                        <a:pt x="29" y="37"/>
                        <a:pt x="29" y="37"/>
                        <a:pt x="29" y="37"/>
                      </a:cubicBezTo>
                      <a:cubicBezTo>
                        <a:pt x="29" y="37"/>
                        <a:pt x="28" y="38"/>
                        <a:pt x="2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04" name="Freeform 7884"/>
                <p:cNvSpPr>
                  <a:spLocks/>
                </p:cNvSpPr>
                <p:nvPr/>
              </p:nvSpPr>
              <p:spPr bwMode="auto">
                <a:xfrm>
                  <a:off x="8789987" y="5070475"/>
                  <a:ext cx="52387" cy="52388"/>
                </a:xfrm>
                <a:custGeom>
                  <a:avLst/>
                  <a:gdLst>
                    <a:gd name="T0" fmla="*/ 12 w 14"/>
                    <a:gd name="T1" fmla="*/ 14 h 14"/>
                    <a:gd name="T2" fmla="*/ 1 w 14"/>
                    <a:gd name="T3" fmla="*/ 14 h 14"/>
                    <a:gd name="T4" fmla="*/ 0 w 14"/>
                    <a:gd name="T5" fmla="*/ 12 h 14"/>
                    <a:gd name="T6" fmla="*/ 0 w 14"/>
                    <a:gd name="T7" fmla="*/ 1 h 14"/>
                    <a:gd name="T8" fmla="*/ 1 w 14"/>
                    <a:gd name="T9" fmla="*/ 0 h 14"/>
                    <a:gd name="T10" fmla="*/ 2 w 14"/>
                    <a:gd name="T11" fmla="*/ 1 h 14"/>
                    <a:gd name="T12" fmla="*/ 2 w 14"/>
                    <a:gd name="T13" fmla="*/ 11 h 14"/>
                    <a:gd name="T14" fmla="*/ 12 w 14"/>
                    <a:gd name="T15" fmla="*/ 11 h 14"/>
                    <a:gd name="T16" fmla="*/ 14 w 14"/>
                    <a:gd name="T17" fmla="*/ 12 h 14"/>
                    <a:gd name="T18" fmla="*/ 12 w 14"/>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2" y="14"/>
                      </a:moveTo>
                      <a:cubicBezTo>
                        <a:pt x="1" y="14"/>
                        <a:pt x="1" y="14"/>
                        <a:pt x="1" y="14"/>
                      </a:cubicBezTo>
                      <a:cubicBezTo>
                        <a:pt x="0" y="14"/>
                        <a:pt x="0" y="13"/>
                        <a:pt x="0" y="12"/>
                      </a:cubicBezTo>
                      <a:cubicBezTo>
                        <a:pt x="0" y="1"/>
                        <a:pt x="0" y="1"/>
                        <a:pt x="0" y="1"/>
                      </a:cubicBezTo>
                      <a:cubicBezTo>
                        <a:pt x="0" y="0"/>
                        <a:pt x="0" y="0"/>
                        <a:pt x="1" y="0"/>
                      </a:cubicBezTo>
                      <a:cubicBezTo>
                        <a:pt x="2" y="0"/>
                        <a:pt x="2" y="0"/>
                        <a:pt x="2" y="1"/>
                      </a:cubicBezTo>
                      <a:cubicBezTo>
                        <a:pt x="2" y="11"/>
                        <a:pt x="2" y="11"/>
                        <a:pt x="2" y="11"/>
                      </a:cubicBezTo>
                      <a:cubicBezTo>
                        <a:pt x="12" y="11"/>
                        <a:pt x="12" y="11"/>
                        <a:pt x="12" y="11"/>
                      </a:cubicBezTo>
                      <a:cubicBezTo>
                        <a:pt x="13" y="11"/>
                        <a:pt x="14" y="11"/>
                        <a:pt x="14" y="12"/>
                      </a:cubicBezTo>
                      <a:cubicBezTo>
                        <a:pt x="14" y="13"/>
                        <a:pt x="13" y="14"/>
                        <a:pt x="1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05" name="Freeform 7885"/>
                <p:cNvSpPr>
                  <a:spLocks noEditPoints="1"/>
                </p:cNvSpPr>
                <p:nvPr/>
              </p:nvSpPr>
              <p:spPr bwMode="auto">
                <a:xfrm>
                  <a:off x="8707437" y="5133975"/>
                  <a:ext cx="60325" cy="60325"/>
                </a:xfrm>
                <a:custGeom>
                  <a:avLst/>
                  <a:gdLst>
                    <a:gd name="T0" fmla="*/ 8 w 16"/>
                    <a:gd name="T1" fmla="*/ 0 h 16"/>
                    <a:gd name="T2" fmla="*/ 0 w 16"/>
                    <a:gd name="T3" fmla="*/ 8 h 16"/>
                    <a:gd name="T4" fmla="*/ 8 w 16"/>
                    <a:gd name="T5" fmla="*/ 16 h 16"/>
                    <a:gd name="T6" fmla="*/ 16 w 16"/>
                    <a:gd name="T7" fmla="*/ 8 h 16"/>
                    <a:gd name="T8" fmla="*/ 8 w 16"/>
                    <a:gd name="T9" fmla="*/ 0 h 16"/>
                    <a:gd name="T10" fmla="*/ 11 w 16"/>
                    <a:gd name="T11" fmla="*/ 10 h 16"/>
                    <a:gd name="T12" fmla="*/ 9 w 16"/>
                    <a:gd name="T13" fmla="*/ 10 h 16"/>
                    <a:gd name="T14" fmla="*/ 9 w 16"/>
                    <a:gd name="T15" fmla="*/ 12 h 16"/>
                    <a:gd name="T16" fmla="*/ 8 w 16"/>
                    <a:gd name="T17" fmla="*/ 13 h 16"/>
                    <a:gd name="T18" fmla="*/ 7 w 16"/>
                    <a:gd name="T19" fmla="*/ 12 h 16"/>
                    <a:gd name="T20" fmla="*/ 7 w 16"/>
                    <a:gd name="T21" fmla="*/ 10 h 16"/>
                    <a:gd name="T22" fmla="*/ 4 w 16"/>
                    <a:gd name="T23" fmla="*/ 10 h 16"/>
                    <a:gd name="T24" fmla="*/ 3 w 16"/>
                    <a:gd name="T25" fmla="*/ 8 h 16"/>
                    <a:gd name="T26" fmla="*/ 4 w 16"/>
                    <a:gd name="T27" fmla="*/ 7 h 16"/>
                    <a:gd name="T28" fmla="*/ 7 w 16"/>
                    <a:gd name="T29" fmla="*/ 7 h 16"/>
                    <a:gd name="T30" fmla="*/ 7 w 16"/>
                    <a:gd name="T31" fmla="*/ 5 h 16"/>
                    <a:gd name="T32" fmla="*/ 8 w 16"/>
                    <a:gd name="T33" fmla="*/ 3 h 16"/>
                    <a:gd name="T34" fmla="*/ 9 w 16"/>
                    <a:gd name="T35" fmla="*/ 5 h 16"/>
                    <a:gd name="T36" fmla="*/ 9 w 16"/>
                    <a:gd name="T37" fmla="*/ 7 h 16"/>
                    <a:gd name="T38" fmla="*/ 11 w 16"/>
                    <a:gd name="T39" fmla="*/ 7 h 16"/>
                    <a:gd name="T40" fmla="*/ 13 w 16"/>
                    <a:gd name="T41" fmla="*/ 8 h 16"/>
                    <a:gd name="T42" fmla="*/ 11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cubicBezTo>
                        <a:pt x="4" y="0"/>
                        <a:pt x="0" y="4"/>
                        <a:pt x="0" y="8"/>
                      </a:cubicBezTo>
                      <a:cubicBezTo>
                        <a:pt x="0" y="13"/>
                        <a:pt x="4" y="16"/>
                        <a:pt x="8" y="16"/>
                      </a:cubicBezTo>
                      <a:cubicBezTo>
                        <a:pt x="12" y="16"/>
                        <a:pt x="16" y="13"/>
                        <a:pt x="16" y="8"/>
                      </a:cubicBezTo>
                      <a:cubicBezTo>
                        <a:pt x="16" y="4"/>
                        <a:pt x="12" y="0"/>
                        <a:pt x="8" y="0"/>
                      </a:cubicBezTo>
                      <a:close/>
                      <a:moveTo>
                        <a:pt x="11" y="10"/>
                      </a:moveTo>
                      <a:cubicBezTo>
                        <a:pt x="9" y="10"/>
                        <a:pt x="9" y="10"/>
                        <a:pt x="9" y="10"/>
                      </a:cubicBezTo>
                      <a:cubicBezTo>
                        <a:pt x="9" y="12"/>
                        <a:pt x="9" y="12"/>
                        <a:pt x="9" y="12"/>
                      </a:cubicBezTo>
                      <a:cubicBezTo>
                        <a:pt x="9" y="12"/>
                        <a:pt x="9" y="13"/>
                        <a:pt x="8" y="13"/>
                      </a:cubicBezTo>
                      <a:cubicBezTo>
                        <a:pt x="7" y="13"/>
                        <a:pt x="7" y="12"/>
                        <a:pt x="7" y="12"/>
                      </a:cubicBezTo>
                      <a:cubicBezTo>
                        <a:pt x="7" y="10"/>
                        <a:pt x="7" y="10"/>
                        <a:pt x="7" y="10"/>
                      </a:cubicBezTo>
                      <a:cubicBezTo>
                        <a:pt x="4" y="10"/>
                        <a:pt x="4" y="10"/>
                        <a:pt x="4" y="10"/>
                      </a:cubicBezTo>
                      <a:cubicBezTo>
                        <a:pt x="4" y="10"/>
                        <a:pt x="3" y="9"/>
                        <a:pt x="3" y="8"/>
                      </a:cubicBezTo>
                      <a:cubicBezTo>
                        <a:pt x="3" y="7"/>
                        <a:pt x="4" y="7"/>
                        <a:pt x="4" y="7"/>
                      </a:cubicBezTo>
                      <a:cubicBezTo>
                        <a:pt x="7" y="7"/>
                        <a:pt x="7" y="7"/>
                        <a:pt x="7" y="7"/>
                      </a:cubicBezTo>
                      <a:cubicBezTo>
                        <a:pt x="7" y="5"/>
                        <a:pt x="7" y="5"/>
                        <a:pt x="7" y="5"/>
                      </a:cubicBezTo>
                      <a:cubicBezTo>
                        <a:pt x="7" y="4"/>
                        <a:pt x="7" y="3"/>
                        <a:pt x="8" y="3"/>
                      </a:cubicBezTo>
                      <a:cubicBezTo>
                        <a:pt x="9" y="3"/>
                        <a:pt x="9" y="4"/>
                        <a:pt x="9" y="5"/>
                      </a:cubicBezTo>
                      <a:cubicBezTo>
                        <a:pt x="9" y="7"/>
                        <a:pt x="9" y="7"/>
                        <a:pt x="9" y="7"/>
                      </a:cubicBezTo>
                      <a:cubicBezTo>
                        <a:pt x="11" y="7"/>
                        <a:pt x="11" y="7"/>
                        <a:pt x="11" y="7"/>
                      </a:cubicBezTo>
                      <a:cubicBezTo>
                        <a:pt x="12" y="7"/>
                        <a:pt x="13" y="7"/>
                        <a:pt x="13" y="8"/>
                      </a:cubicBezTo>
                      <a:cubicBezTo>
                        <a:pt x="13" y="9"/>
                        <a:pt x="12" y="10"/>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06" name="Freeform 7886"/>
                <p:cNvSpPr>
                  <a:spLocks/>
                </p:cNvSpPr>
                <p:nvPr/>
              </p:nvSpPr>
              <p:spPr bwMode="auto">
                <a:xfrm>
                  <a:off x="8774112" y="5145088"/>
                  <a:ext cx="46037" cy="12700"/>
                </a:xfrm>
                <a:custGeom>
                  <a:avLst/>
                  <a:gdLst>
                    <a:gd name="T0" fmla="*/ 10 w 12"/>
                    <a:gd name="T1" fmla="*/ 3 h 3"/>
                    <a:gd name="T2" fmla="*/ 2 w 12"/>
                    <a:gd name="T3" fmla="*/ 3 h 3"/>
                    <a:gd name="T4" fmla="*/ 0 w 12"/>
                    <a:gd name="T5" fmla="*/ 2 h 3"/>
                    <a:gd name="T6" fmla="*/ 2 w 12"/>
                    <a:gd name="T7" fmla="*/ 0 h 3"/>
                    <a:gd name="T8" fmla="*/ 10 w 12"/>
                    <a:gd name="T9" fmla="*/ 0 h 3"/>
                    <a:gd name="T10" fmla="*/ 12 w 12"/>
                    <a:gd name="T11" fmla="*/ 2 h 3"/>
                    <a:gd name="T12" fmla="*/ 10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0" y="3"/>
                      </a:moveTo>
                      <a:cubicBezTo>
                        <a:pt x="2" y="3"/>
                        <a:pt x="2" y="3"/>
                        <a:pt x="2" y="3"/>
                      </a:cubicBezTo>
                      <a:cubicBezTo>
                        <a:pt x="1" y="3"/>
                        <a:pt x="0" y="3"/>
                        <a:pt x="0" y="2"/>
                      </a:cubicBezTo>
                      <a:cubicBezTo>
                        <a:pt x="0" y="1"/>
                        <a:pt x="1" y="0"/>
                        <a:pt x="2" y="0"/>
                      </a:cubicBezTo>
                      <a:cubicBezTo>
                        <a:pt x="10" y="0"/>
                        <a:pt x="10" y="0"/>
                        <a:pt x="10" y="0"/>
                      </a:cubicBezTo>
                      <a:cubicBezTo>
                        <a:pt x="11" y="0"/>
                        <a:pt x="12" y="1"/>
                        <a:pt x="12" y="2"/>
                      </a:cubicBezTo>
                      <a:cubicBezTo>
                        <a:pt x="12" y="3"/>
                        <a:pt x="11" y="3"/>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07" name="Freeform 7887"/>
                <p:cNvSpPr>
                  <a:spLocks/>
                </p:cNvSpPr>
                <p:nvPr/>
              </p:nvSpPr>
              <p:spPr bwMode="auto">
                <a:xfrm>
                  <a:off x="8774112" y="5172075"/>
                  <a:ext cx="46037" cy="11113"/>
                </a:xfrm>
                <a:custGeom>
                  <a:avLst/>
                  <a:gdLst>
                    <a:gd name="T0" fmla="*/ 10 w 12"/>
                    <a:gd name="T1" fmla="*/ 3 h 3"/>
                    <a:gd name="T2" fmla="*/ 2 w 12"/>
                    <a:gd name="T3" fmla="*/ 3 h 3"/>
                    <a:gd name="T4" fmla="*/ 0 w 12"/>
                    <a:gd name="T5" fmla="*/ 2 h 3"/>
                    <a:gd name="T6" fmla="*/ 2 w 12"/>
                    <a:gd name="T7" fmla="*/ 0 h 3"/>
                    <a:gd name="T8" fmla="*/ 10 w 12"/>
                    <a:gd name="T9" fmla="*/ 0 h 3"/>
                    <a:gd name="T10" fmla="*/ 12 w 12"/>
                    <a:gd name="T11" fmla="*/ 2 h 3"/>
                    <a:gd name="T12" fmla="*/ 10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0" y="3"/>
                      </a:moveTo>
                      <a:cubicBezTo>
                        <a:pt x="2" y="3"/>
                        <a:pt x="2" y="3"/>
                        <a:pt x="2" y="3"/>
                      </a:cubicBezTo>
                      <a:cubicBezTo>
                        <a:pt x="1" y="3"/>
                        <a:pt x="0" y="2"/>
                        <a:pt x="0" y="2"/>
                      </a:cubicBezTo>
                      <a:cubicBezTo>
                        <a:pt x="0" y="1"/>
                        <a:pt x="1" y="0"/>
                        <a:pt x="2" y="0"/>
                      </a:cubicBezTo>
                      <a:cubicBezTo>
                        <a:pt x="10" y="0"/>
                        <a:pt x="10" y="0"/>
                        <a:pt x="10" y="0"/>
                      </a:cubicBezTo>
                      <a:cubicBezTo>
                        <a:pt x="11" y="0"/>
                        <a:pt x="12" y="1"/>
                        <a:pt x="12" y="2"/>
                      </a:cubicBezTo>
                      <a:cubicBezTo>
                        <a:pt x="12" y="2"/>
                        <a:pt x="11" y="3"/>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08" name="Oval 7888"/>
                <p:cNvSpPr>
                  <a:spLocks noChangeArrowheads="1"/>
                </p:cNvSpPr>
                <p:nvPr/>
              </p:nvSpPr>
              <p:spPr bwMode="auto">
                <a:xfrm>
                  <a:off x="8842375" y="5216525"/>
                  <a:ext cx="55562"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09" name="Oval 7889"/>
                <p:cNvSpPr>
                  <a:spLocks noChangeArrowheads="1"/>
                </p:cNvSpPr>
                <p:nvPr/>
              </p:nvSpPr>
              <p:spPr bwMode="auto">
                <a:xfrm>
                  <a:off x="8924925" y="5216525"/>
                  <a:ext cx="55562"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grpSp>
          <p:nvGrpSpPr>
            <p:cNvPr id="610" name="组合 609"/>
            <p:cNvGrpSpPr/>
            <p:nvPr/>
          </p:nvGrpSpPr>
          <p:grpSpPr>
            <a:xfrm>
              <a:off x="4760251" y="3207044"/>
              <a:ext cx="329550" cy="327467"/>
              <a:chOff x="9754849" y="3477875"/>
              <a:chExt cx="557846" cy="557846"/>
            </a:xfrm>
          </p:grpSpPr>
          <p:pic>
            <p:nvPicPr>
              <p:cNvPr id="611" name="图片 6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54849" y="3477875"/>
                <a:ext cx="557846" cy="557846"/>
              </a:xfrm>
              <a:prstGeom prst="ellipse">
                <a:avLst/>
              </a:prstGeom>
            </p:spPr>
          </p:pic>
          <p:grpSp>
            <p:nvGrpSpPr>
              <p:cNvPr id="612" name="组合 611"/>
              <p:cNvGrpSpPr>
                <a:grpSpLocks noChangeAspect="1"/>
              </p:cNvGrpSpPr>
              <p:nvPr/>
            </p:nvGrpSpPr>
            <p:grpSpPr>
              <a:xfrm>
                <a:off x="9832134" y="3697527"/>
                <a:ext cx="403281" cy="118541"/>
                <a:chOff x="-470306" y="2120173"/>
                <a:chExt cx="878449" cy="258217"/>
              </a:xfrm>
            </p:grpSpPr>
            <p:grpSp>
              <p:nvGrpSpPr>
                <p:cNvPr id="613" name="组合 612"/>
                <p:cNvGrpSpPr/>
                <p:nvPr/>
              </p:nvGrpSpPr>
              <p:grpSpPr>
                <a:xfrm>
                  <a:off x="-222400" y="2162274"/>
                  <a:ext cx="630543" cy="180565"/>
                  <a:chOff x="-24951" y="2162274"/>
                  <a:chExt cx="630543" cy="180565"/>
                </a:xfrm>
              </p:grpSpPr>
              <p:sp>
                <p:nvSpPr>
                  <p:cNvPr id="851" name="Rectangle 12"/>
                  <p:cNvSpPr>
                    <a:spLocks noChangeArrowheads="1"/>
                  </p:cNvSpPr>
                  <p:nvPr/>
                </p:nvSpPr>
                <p:spPr bwMode="auto">
                  <a:xfrm>
                    <a:off x="405111" y="2162274"/>
                    <a:ext cx="24790"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52" name="Rectangle 13"/>
                  <p:cNvSpPr>
                    <a:spLocks noChangeArrowheads="1"/>
                  </p:cNvSpPr>
                  <p:nvPr/>
                </p:nvSpPr>
                <p:spPr bwMode="auto">
                  <a:xfrm>
                    <a:off x="405111" y="2222150"/>
                    <a:ext cx="24790"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53" name="Rectangle 14"/>
                  <p:cNvSpPr>
                    <a:spLocks noChangeArrowheads="1"/>
                  </p:cNvSpPr>
                  <p:nvPr/>
                </p:nvSpPr>
                <p:spPr bwMode="auto">
                  <a:xfrm>
                    <a:off x="405111" y="2259573"/>
                    <a:ext cx="24790" cy="24325"/>
                  </a:xfrm>
                  <a:prstGeom prst="rect">
                    <a:avLst/>
                  </a:prstGeom>
                  <a:solidFill>
                    <a:srgbClr val="FFFFFF">
                      <a:alpha val="69804"/>
                    </a:srgbClr>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54" name="Rectangle 15"/>
                  <p:cNvSpPr>
                    <a:spLocks noChangeArrowheads="1"/>
                  </p:cNvSpPr>
                  <p:nvPr/>
                </p:nvSpPr>
                <p:spPr bwMode="auto">
                  <a:xfrm>
                    <a:off x="405111" y="2290447"/>
                    <a:ext cx="24790" cy="21518"/>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55" name="Rectangle 16"/>
                  <p:cNvSpPr>
                    <a:spLocks noChangeArrowheads="1"/>
                  </p:cNvSpPr>
                  <p:nvPr/>
                </p:nvSpPr>
                <p:spPr bwMode="auto">
                  <a:xfrm>
                    <a:off x="405111" y="2318514"/>
                    <a:ext cx="24790"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56" name="Rectangle 17"/>
                  <p:cNvSpPr>
                    <a:spLocks noChangeArrowheads="1"/>
                  </p:cNvSpPr>
                  <p:nvPr/>
                </p:nvSpPr>
                <p:spPr bwMode="auto">
                  <a:xfrm>
                    <a:off x="405111" y="2193147"/>
                    <a:ext cx="24790"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57" name="Rectangle 18"/>
                  <p:cNvSpPr>
                    <a:spLocks noChangeArrowheads="1"/>
                  </p:cNvSpPr>
                  <p:nvPr/>
                </p:nvSpPr>
                <p:spPr bwMode="auto">
                  <a:xfrm>
                    <a:off x="437447" y="2162274"/>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58" name="Rectangle 19"/>
                  <p:cNvSpPr>
                    <a:spLocks noChangeArrowheads="1"/>
                  </p:cNvSpPr>
                  <p:nvPr/>
                </p:nvSpPr>
                <p:spPr bwMode="auto">
                  <a:xfrm>
                    <a:off x="437447" y="2162274"/>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59" name="Rectangle 20"/>
                  <p:cNvSpPr>
                    <a:spLocks noChangeArrowheads="1"/>
                  </p:cNvSpPr>
                  <p:nvPr/>
                </p:nvSpPr>
                <p:spPr bwMode="auto">
                  <a:xfrm>
                    <a:off x="437447" y="2222150"/>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0" name="Rectangle 21"/>
                  <p:cNvSpPr>
                    <a:spLocks noChangeArrowheads="1"/>
                  </p:cNvSpPr>
                  <p:nvPr/>
                </p:nvSpPr>
                <p:spPr bwMode="auto">
                  <a:xfrm>
                    <a:off x="437447" y="2259573"/>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1" name="Rectangle 22"/>
                  <p:cNvSpPr>
                    <a:spLocks noChangeArrowheads="1"/>
                  </p:cNvSpPr>
                  <p:nvPr/>
                </p:nvSpPr>
                <p:spPr bwMode="auto">
                  <a:xfrm>
                    <a:off x="437447" y="2259573"/>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2" name="Rectangle 23"/>
                  <p:cNvSpPr>
                    <a:spLocks noChangeArrowheads="1"/>
                  </p:cNvSpPr>
                  <p:nvPr/>
                </p:nvSpPr>
                <p:spPr bwMode="auto">
                  <a:xfrm>
                    <a:off x="437447" y="2318514"/>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3" name="Rectangle 24"/>
                  <p:cNvSpPr>
                    <a:spLocks noChangeArrowheads="1"/>
                  </p:cNvSpPr>
                  <p:nvPr/>
                </p:nvSpPr>
                <p:spPr bwMode="auto">
                  <a:xfrm>
                    <a:off x="506430" y="2162274"/>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4" name="Rectangle 25"/>
                  <p:cNvSpPr>
                    <a:spLocks noChangeArrowheads="1"/>
                  </p:cNvSpPr>
                  <p:nvPr/>
                </p:nvSpPr>
                <p:spPr bwMode="auto">
                  <a:xfrm>
                    <a:off x="506430" y="2162274"/>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5" name="Rectangle 26"/>
                  <p:cNvSpPr>
                    <a:spLocks noChangeArrowheads="1"/>
                  </p:cNvSpPr>
                  <p:nvPr/>
                </p:nvSpPr>
                <p:spPr bwMode="auto">
                  <a:xfrm>
                    <a:off x="474094" y="2222150"/>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6" name="Rectangle 27"/>
                  <p:cNvSpPr>
                    <a:spLocks noChangeArrowheads="1"/>
                  </p:cNvSpPr>
                  <p:nvPr/>
                </p:nvSpPr>
                <p:spPr bwMode="auto">
                  <a:xfrm>
                    <a:off x="474094" y="2259573"/>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7" name="Rectangle 28"/>
                  <p:cNvSpPr>
                    <a:spLocks noChangeArrowheads="1"/>
                  </p:cNvSpPr>
                  <p:nvPr/>
                </p:nvSpPr>
                <p:spPr bwMode="auto">
                  <a:xfrm>
                    <a:off x="474094" y="2259573"/>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8" name="Rectangle 29"/>
                  <p:cNvSpPr>
                    <a:spLocks noChangeArrowheads="1"/>
                  </p:cNvSpPr>
                  <p:nvPr/>
                </p:nvSpPr>
                <p:spPr bwMode="auto">
                  <a:xfrm>
                    <a:off x="474094" y="2318514"/>
                    <a:ext cx="28024" cy="24325"/>
                  </a:xfrm>
                  <a:prstGeom prst="rect">
                    <a:avLst/>
                  </a:prstGeom>
                  <a:solidFill>
                    <a:srgbClr val="FFFFFF">
                      <a:alpha val="69804"/>
                    </a:srgbClr>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9" name="Rectangle 30"/>
                  <p:cNvSpPr>
                    <a:spLocks noChangeArrowheads="1"/>
                  </p:cNvSpPr>
                  <p:nvPr/>
                </p:nvSpPr>
                <p:spPr bwMode="auto">
                  <a:xfrm>
                    <a:off x="506430" y="2222150"/>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0" name="Rectangle 31"/>
                  <p:cNvSpPr>
                    <a:spLocks noChangeArrowheads="1"/>
                  </p:cNvSpPr>
                  <p:nvPr/>
                </p:nvSpPr>
                <p:spPr bwMode="auto">
                  <a:xfrm>
                    <a:off x="506430" y="2222150"/>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1" name="Rectangle 32"/>
                  <p:cNvSpPr>
                    <a:spLocks noChangeArrowheads="1"/>
                  </p:cNvSpPr>
                  <p:nvPr/>
                </p:nvSpPr>
                <p:spPr bwMode="auto">
                  <a:xfrm>
                    <a:off x="541999" y="2193147"/>
                    <a:ext cx="28024" cy="24325"/>
                  </a:xfrm>
                  <a:prstGeom prst="rect">
                    <a:avLst/>
                  </a:prstGeom>
                  <a:solidFill>
                    <a:srgbClr val="FFFFFF">
                      <a:alpha val="30196"/>
                    </a:srgbClr>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2" name="Rectangle 34"/>
                  <p:cNvSpPr>
                    <a:spLocks noChangeArrowheads="1"/>
                  </p:cNvSpPr>
                  <p:nvPr/>
                </p:nvSpPr>
                <p:spPr bwMode="auto">
                  <a:xfrm>
                    <a:off x="541999" y="2259573"/>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3" name="Rectangle 35"/>
                  <p:cNvSpPr>
                    <a:spLocks noChangeArrowheads="1"/>
                  </p:cNvSpPr>
                  <p:nvPr/>
                </p:nvSpPr>
                <p:spPr bwMode="auto">
                  <a:xfrm>
                    <a:off x="541999" y="2259573"/>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4" name="Rectangle 36"/>
                  <p:cNvSpPr>
                    <a:spLocks noChangeArrowheads="1"/>
                  </p:cNvSpPr>
                  <p:nvPr/>
                </p:nvSpPr>
                <p:spPr bwMode="auto">
                  <a:xfrm>
                    <a:off x="577568" y="2290447"/>
                    <a:ext cx="28024" cy="21518"/>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5" name="Rectangle 37"/>
                  <p:cNvSpPr>
                    <a:spLocks noChangeArrowheads="1"/>
                  </p:cNvSpPr>
                  <p:nvPr/>
                </p:nvSpPr>
                <p:spPr bwMode="auto">
                  <a:xfrm>
                    <a:off x="577568" y="2290447"/>
                    <a:ext cx="28024" cy="21518"/>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6" name="Rectangle 38"/>
                  <p:cNvSpPr>
                    <a:spLocks noChangeArrowheads="1"/>
                  </p:cNvSpPr>
                  <p:nvPr/>
                </p:nvSpPr>
                <p:spPr bwMode="auto">
                  <a:xfrm>
                    <a:off x="506430" y="2290447"/>
                    <a:ext cx="28024" cy="21518"/>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7" name="Rectangle 39"/>
                  <p:cNvSpPr>
                    <a:spLocks noChangeArrowheads="1"/>
                  </p:cNvSpPr>
                  <p:nvPr/>
                </p:nvSpPr>
                <p:spPr bwMode="auto">
                  <a:xfrm>
                    <a:off x="506430" y="2290447"/>
                    <a:ext cx="28024" cy="21518"/>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8" name="Rectangle 40"/>
                  <p:cNvSpPr>
                    <a:spLocks noChangeArrowheads="1"/>
                  </p:cNvSpPr>
                  <p:nvPr/>
                </p:nvSpPr>
                <p:spPr bwMode="auto">
                  <a:xfrm>
                    <a:off x="437447" y="2290447"/>
                    <a:ext cx="28024" cy="21518"/>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9" name="Rectangle 41"/>
                  <p:cNvSpPr>
                    <a:spLocks noChangeArrowheads="1"/>
                  </p:cNvSpPr>
                  <p:nvPr/>
                </p:nvSpPr>
                <p:spPr bwMode="auto">
                  <a:xfrm>
                    <a:off x="437447" y="2290447"/>
                    <a:ext cx="28024" cy="21518"/>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0" name="Rectangle 42"/>
                  <p:cNvSpPr>
                    <a:spLocks noChangeArrowheads="1"/>
                  </p:cNvSpPr>
                  <p:nvPr/>
                </p:nvSpPr>
                <p:spPr bwMode="auto">
                  <a:xfrm>
                    <a:off x="437447" y="2193147"/>
                    <a:ext cx="28024" cy="24325"/>
                  </a:xfrm>
                  <a:prstGeom prst="rect">
                    <a:avLst/>
                  </a:prstGeom>
                  <a:solidFill>
                    <a:srgbClr val="FFFFFF">
                      <a:alpha val="69804"/>
                    </a:srgbClr>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1" name="Rectangle 43"/>
                  <p:cNvSpPr>
                    <a:spLocks noChangeArrowheads="1"/>
                  </p:cNvSpPr>
                  <p:nvPr/>
                </p:nvSpPr>
                <p:spPr bwMode="auto">
                  <a:xfrm>
                    <a:off x="474094" y="2193147"/>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2" name="Rectangle 44"/>
                  <p:cNvSpPr>
                    <a:spLocks noChangeArrowheads="1"/>
                  </p:cNvSpPr>
                  <p:nvPr/>
                </p:nvSpPr>
                <p:spPr bwMode="auto">
                  <a:xfrm>
                    <a:off x="541999" y="2318514"/>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3" name="Rectangle 45"/>
                  <p:cNvSpPr>
                    <a:spLocks noChangeArrowheads="1"/>
                  </p:cNvSpPr>
                  <p:nvPr/>
                </p:nvSpPr>
                <p:spPr bwMode="auto">
                  <a:xfrm>
                    <a:off x="541999" y="2318514"/>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4" name="Freeform 46"/>
                  <p:cNvSpPr>
                    <a:spLocks noEditPoints="1"/>
                  </p:cNvSpPr>
                  <p:nvPr/>
                </p:nvSpPr>
                <p:spPr bwMode="auto">
                  <a:xfrm>
                    <a:off x="63432" y="2162274"/>
                    <a:ext cx="334134" cy="180565"/>
                  </a:xfrm>
                  <a:custGeom>
                    <a:avLst/>
                    <a:gdLst>
                      <a:gd name="T0" fmla="*/ 2147483646 w 131"/>
                      <a:gd name="T1" fmla="*/ 0 h 82"/>
                      <a:gd name="T2" fmla="*/ 0 w 131"/>
                      <a:gd name="T3" fmla="*/ 2147483646 h 82"/>
                      <a:gd name="T4" fmla="*/ 0 w 131"/>
                      <a:gd name="T5" fmla="*/ 2147483646 h 82"/>
                      <a:gd name="T6" fmla="*/ 2147483646 w 131"/>
                      <a:gd name="T7" fmla="*/ 2147483646 h 82"/>
                      <a:gd name="T8" fmla="*/ 2147483646 w 131"/>
                      <a:gd name="T9" fmla="*/ 2147483646 h 82"/>
                      <a:gd name="T10" fmla="*/ 2147483646 w 131"/>
                      <a:gd name="T11" fmla="*/ 0 h 82"/>
                      <a:gd name="T12" fmla="*/ 2147483646 w 131"/>
                      <a:gd name="T13" fmla="*/ 0 h 82"/>
                      <a:gd name="T14" fmla="*/ 2147483646 w 131"/>
                      <a:gd name="T15" fmla="*/ 2147483646 h 82"/>
                      <a:gd name="T16" fmla="*/ 2147483646 w 131"/>
                      <a:gd name="T17" fmla="*/ 2147483646 h 82"/>
                      <a:gd name="T18" fmla="*/ 2147483646 w 131"/>
                      <a:gd name="T19" fmla="*/ 2147483646 h 82"/>
                      <a:gd name="T20" fmla="*/ 2147483646 w 131"/>
                      <a:gd name="T21" fmla="*/ 2147483646 h 82"/>
                      <a:gd name="T22" fmla="*/ 2147483646 w 131"/>
                      <a:gd name="T23" fmla="*/ 2147483646 h 82"/>
                      <a:gd name="T24" fmla="*/ 2147483646 w 131"/>
                      <a:gd name="T25" fmla="*/ 2147483646 h 82"/>
                      <a:gd name="T26" fmla="*/ 2147483646 w 131"/>
                      <a:gd name="T27" fmla="*/ 2147483646 h 82"/>
                      <a:gd name="T28" fmla="*/ 2147483646 w 131"/>
                      <a:gd name="T29" fmla="*/ 2147483646 h 82"/>
                      <a:gd name="T30" fmla="*/ 2147483646 w 131"/>
                      <a:gd name="T31" fmla="*/ 2147483646 h 82"/>
                      <a:gd name="T32" fmla="*/ 2147483646 w 131"/>
                      <a:gd name="T33" fmla="*/ 2147483646 h 82"/>
                      <a:gd name="T34" fmla="*/ 2147483646 w 131"/>
                      <a:gd name="T35" fmla="*/ 2147483646 h 82"/>
                      <a:gd name="T36" fmla="*/ 2147483646 w 131"/>
                      <a:gd name="T37" fmla="*/ 2147483646 h 82"/>
                      <a:gd name="T38" fmla="*/ 2147483646 w 131"/>
                      <a:gd name="T39" fmla="*/ 2147483646 h 82"/>
                      <a:gd name="T40" fmla="*/ 2147483646 w 131"/>
                      <a:gd name="T41" fmla="*/ 2147483646 h 82"/>
                      <a:gd name="T42" fmla="*/ 2147483646 w 131"/>
                      <a:gd name="T43" fmla="*/ 2147483646 h 82"/>
                      <a:gd name="T44" fmla="*/ 2147483646 w 131"/>
                      <a:gd name="T45" fmla="*/ 2147483646 h 82"/>
                      <a:gd name="T46" fmla="*/ 2147483646 w 131"/>
                      <a:gd name="T47" fmla="*/ 2147483646 h 82"/>
                      <a:gd name="T48" fmla="*/ 2147483646 w 131"/>
                      <a:gd name="T49" fmla="*/ 2147483646 h 82"/>
                      <a:gd name="T50" fmla="*/ 2147483646 w 131"/>
                      <a:gd name="T51" fmla="*/ 2147483646 h 82"/>
                      <a:gd name="T52" fmla="*/ 2147483646 w 131"/>
                      <a:gd name="T53" fmla="*/ 2147483646 h 82"/>
                      <a:gd name="T54" fmla="*/ 2147483646 w 131"/>
                      <a:gd name="T55" fmla="*/ 2147483646 h 82"/>
                      <a:gd name="T56" fmla="*/ 2147483646 w 131"/>
                      <a:gd name="T57" fmla="*/ 2147483646 h 82"/>
                      <a:gd name="T58" fmla="*/ 2147483646 w 131"/>
                      <a:gd name="T59" fmla="*/ 2147483646 h 82"/>
                      <a:gd name="T60" fmla="*/ 2147483646 w 131"/>
                      <a:gd name="T61" fmla="*/ 2147483646 h 82"/>
                      <a:gd name="T62" fmla="*/ 2147483646 w 131"/>
                      <a:gd name="T63" fmla="*/ 2147483646 h 82"/>
                      <a:gd name="T64" fmla="*/ 2147483646 w 131"/>
                      <a:gd name="T65" fmla="*/ 2147483646 h 82"/>
                      <a:gd name="T66" fmla="*/ 2147483646 w 131"/>
                      <a:gd name="T67" fmla="*/ 2147483646 h 82"/>
                      <a:gd name="T68" fmla="*/ 2147483646 w 131"/>
                      <a:gd name="T69" fmla="*/ 2147483646 h 82"/>
                      <a:gd name="T70" fmla="*/ 2147483646 w 131"/>
                      <a:gd name="T71" fmla="*/ 2147483646 h 82"/>
                      <a:gd name="T72" fmla="*/ 2147483646 w 131"/>
                      <a:gd name="T73" fmla="*/ 2147483646 h 82"/>
                      <a:gd name="T74" fmla="*/ 2147483646 w 131"/>
                      <a:gd name="T75" fmla="*/ 2147483646 h 82"/>
                      <a:gd name="T76" fmla="*/ 2147483646 w 131"/>
                      <a:gd name="T77" fmla="*/ 2147483646 h 82"/>
                      <a:gd name="T78" fmla="*/ 2147483646 w 131"/>
                      <a:gd name="T79" fmla="*/ 2147483646 h 82"/>
                      <a:gd name="T80" fmla="*/ 2147483646 w 131"/>
                      <a:gd name="T81" fmla="*/ 2147483646 h 82"/>
                      <a:gd name="T82" fmla="*/ 2147483646 w 131"/>
                      <a:gd name="T83" fmla="*/ 2147483646 h 82"/>
                      <a:gd name="T84" fmla="*/ 2147483646 w 131"/>
                      <a:gd name="T85" fmla="*/ 2147483646 h 82"/>
                      <a:gd name="T86" fmla="*/ 2147483646 w 131"/>
                      <a:gd name="T87" fmla="*/ 2147483646 h 82"/>
                      <a:gd name="T88" fmla="*/ 2147483646 w 131"/>
                      <a:gd name="T89" fmla="*/ 2147483646 h 82"/>
                      <a:gd name="T90" fmla="*/ 2147483646 w 131"/>
                      <a:gd name="T91" fmla="*/ 2147483646 h 82"/>
                      <a:gd name="T92" fmla="*/ 2147483646 w 131"/>
                      <a:gd name="T93" fmla="*/ 2147483646 h 82"/>
                      <a:gd name="T94" fmla="*/ 2147483646 w 131"/>
                      <a:gd name="T95" fmla="*/ 2147483646 h 82"/>
                      <a:gd name="T96" fmla="*/ 2147483646 w 131"/>
                      <a:gd name="T97" fmla="*/ 2147483646 h 82"/>
                      <a:gd name="T98" fmla="*/ 2147483646 w 131"/>
                      <a:gd name="T99" fmla="*/ 2147483646 h 82"/>
                      <a:gd name="T100" fmla="*/ 2147483646 w 131"/>
                      <a:gd name="T101" fmla="*/ 2147483646 h 82"/>
                      <a:gd name="T102" fmla="*/ 2147483646 w 131"/>
                      <a:gd name="T103" fmla="*/ 2147483646 h 82"/>
                      <a:gd name="T104" fmla="*/ 2147483646 w 131"/>
                      <a:gd name="T105" fmla="*/ 2147483646 h 82"/>
                      <a:gd name="T106" fmla="*/ 2147483646 w 131"/>
                      <a:gd name="T107" fmla="*/ 2147483646 h 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1" h="82">
                        <a:moveTo>
                          <a:pt x="11" y="0"/>
                        </a:moveTo>
                        <a:cubicBezTo>
                          <a:pt x="5" y="0"/>
                          <a:pt x="0" y="5"/>
                          <a:pt x="0" y="11"/>
                        </a:cubicBezTo>
                        <a:cubicBezTo>
                          <a:pt x="0" y="71"/>
                          <a:pt x="0" y="71"/>
                          <a:pt x="0" y="71"/>
                        </a:cubicBezTo>
                        <a:cubicBezTo>
                          <a:pt x="0" y="77"/>
                          <a:pt x="5" y="82"/>
                          <a:pt x="11" y="82"/>
                        </a:cubicBezTo>
                        <a:cubicBezTo>
                          <a:pt x="131" y="82"/>
                          <a:pt x="131" y="82"/>
                          <a:pt x="131" y="82"/>
                        </a:cubicBezTo>
                        <a:cubicBezTo>
                          <a:pt x="131" y="0"/>
                          <a:pt x="131" y="0"/>
                          <a:pt x="131" y="0"/>
                        </a:cubicBezTo>
                        <a:lnTo>
                          <a:pt x="11" y="0"/>
                        </a:lnTo>
                        <a:close/>
                        <a:moveTo>
                          <a:pt x="36" y="71"/>
                        </a:moveTo>
                        <a:cubicBezTo>
                          <a:pt x="20" y="70"/>
                          <a:pt x="11" y="60"/>
                          <a:pt x="10" y="42"/>
                        </a:cubicBezTo>
                        <a:cubicBezTo>
                          <a:pt x="11" y="23"/>
                          <a:pt x="20" y="13"/>
                          <a:pt x="36" y="12"/>
                        </a:cubicBezTo>
                        <a:cubicBezTo>
                          <a:pt x="45" y="12"/>
                          <a:pt x="51" y="15"/>
                          <a:pt x="53" y="21"/>
                        </a:cubicBezTo>
                        <a:cubicBezTo>
                          <a:pt x="53" y="23"/>
                          <a:pt x="52" y="24"/>
                          <a:pt x="50" y="24"/>
                        </a:cubicBezTo>
                        <a:cubicBezTo>
                          <a:pt x="49" y="24"/>
                          <a:pt x="48" y="23"/>
                          <a:pt x="46" y="22"/>
                        </a:cubicBezTo>
                        <a:cubicBezTo>
                          <a:pt x="43" y="20"/>
                          <a:pt x="40" y="18"/>
                          <a:pt x="36" y="18"/>
                        </a:cubicBezTo>
                        <a:cubicBezTo>
                          <a:pt x="25" y="19"/>
                          <a:pt x="19" y="27"/>
                          <a:pt x="18" y="42"/>
                        </a:cubicBezTo>
                        <a:cubicBezTo>
                          <a:pt x="19" y="57"/>
                          <a:pt x="25" y="64"/>
                          <a:pt x="36" y="65"/>
                        </a:cubicBezTo>
                        <a:cubicBezTo>
                          <a:pt x="39" y="65"/>
                          <a:pt x="43" y="64"/>
                          <a:pt x="47" y="62"/>
                        </a:cubicBezTo>
                        <a:cubicBezTo>
                          <a:pt x="49" y="60"/>
                          <a:pt x="51" y="60"/>
                          <a:pt x="51" y="60"/>
                        </a:cubicBezTo>
                        <a:cubicBezTo>
                          <a:pt x="53" y="60"/>
                          <a:pt x="54" y="61"/>
                          <a:pt x="54" y="63"/>
                        </a:cubicBezTo>
                        <a:cubicBezTo>
                          <a:pt x="53" y="68"/>
                          <a:pt x="47" y="70"/>
                          <a:pt x="36" y="71"/>
                        </a:cubicBezTo>
                        <a:close/>
                        <a:moveTo>
                          <a:pt x="73" y="65"/>
                        </a:moveTo>
                        <a:cubicBezTo>
                          <a:pt x="75" y="65"/>
                          <a:pt x="76" y="67"/>
                          <a:pt x="76" y="68"/>
                        </a:cubicBezTo>
                        <a:cubicBezTo>
                          <a:pt x="76" y="70"/>
                          <a:pt x="75" y="71"/>
                          <a:pt x="73" y="71"/>
                        </a:cubicBezTo>
                        <a:cubicBezTo>
                          <a:pt x="71" y="71"/>
                          <a:pt x="71" y="71"/>
                          <a:pt x="71" y="71"/>
                        </a:cubicBezTo>
                        <a:cubicBezTo>
                          <a:pt x="68" y="71"/>
                          <a:pt x="68" y="71"/>
                          <a:pt x="68" y="71"/>
                        </a:cubicBezTo>
                        <a:cubicBezTo>
                          <a:pt x="65" y="71"/>
                          <a:pt x="65" y="71"/>
                          <a:pt x="65" y="71"/>
                        </a:cubicBezTo>
                        <a:cubicBezTo>
                          <a:pt x="64" y="71"/>
                          <a:pt x="62" y="70"/>
                          <a:pt x="62" y="68"/>
                        </a:cubicBezTo>
                        <a:cubicBezTo>
                          <a:pt x="62" y="67"/>
                          <a:pt x="64" y="65"/>
                          <a:pt x="65" y="65"/>
                        </a:cubicBezTo>
                        <a:cubicBezTo>
                          <a:pt x="65" y="19"/>
                          <a:pt x="65" y="19"/>
                          <a:pt x="65" y="19"/>
                        </a:cubicBezTo>
                        <a:cubicBezTo>
                          <a:pt x="64" y="19"/>
                          <a:pt x="62" y="18"/>
                          <a:pt x="62" y="16"/>
                        </a:cubicBezTo>
                        <a:cubicBezTo>
                          <a:pt x="62" y="15"/>
                          <a:pt x="64" y="13"/>
                          <a:pt x="65" y="13"/>
                        </a:cubicBezTo>
                        <a:cubicBezTo>
                          <a:pt x="68" y="13"/>
                          <a:pt x="68" y="13"/>
                          <a:pt x="68" y="13"/>
                        </a:cubicBezTo>
                        <a:cubicBezTo>
                          <a:pt x="71" y="13"/>
                          <a:pt x="71" y="13"/>
                          <a:pt x="71" y="13"/>
                        </a:cubicBezTo>
                        <a:cubicBezTo>
                          <a:pt x="73" y="13"/>
                          <a:pt x="73" y="13"/>
                          <a:pt x="73" y="13"/>
                        </a:cubicBezTo>
                        <a:cubicBezTo>
                          <a:pt x="75" y="13"/>
                          <a:pt x="76" y="15"/>
                          <a:pt x="76" y="16"/>
                        </a:cubicBezTo>
                        <a:cubicBezTo>
                          <a:pt x="76" y="18"/>
                          <a:pt x="75" y="19"/>
                          <a:pt x="73" y="19"/>
                        </a:cubicBezTo>
                        <a:lnTo>
                          <a:pt x="73" y="65"/>
                        </a:lnTo>
                        <a:close/>
                        <a:moveTo>
                          <a:pt x="100" y="71"/>
                        </a:moveTo>
                        <a:cubicBezTo>
                          <a:pt x="90" y="70"/>
                          <a:pt x="85" y="68"/>
                          <a:pt x="84" y="64"/>
                        </a:cubicBezTo>
                        <a:cubicBezTo>
                          <a:pt x="84" y="62"/>
                          <a:pt x="85" y="61"/>
                          <a:pt x="87" y="61"/>
                        </a:cubicBezTo>
                        <a:cubicBezTo>
                          <a:pt x="88" y="61"/>
                          <a:pt x="89" y="61"/>
                          <a:pt x="90" y="62"/>
                        </a:cubicBezTo>
                        <a:cubicBezTo>
                          <a:pt x="94" y="64"/>
                          <a:pt x="97" y="65"/>
                          <a:pt x="100" y="65"/>
                        </a:cubicBezTo>
                        <a:cubicBezTo>
                          <a:pt x="108" y="65"/>
                          <a:pt x="112" y="61"/>
                          <a:pt x="112" y="53"/>
                        </a:cubicBezTo>
                        <a:cubicBezTo>
                          <a:pt x="112" y="48"/>
                          <a:pt x="107" y="44"/>
                          <a:pt x="100" y="43"/>
                        </a:cubicBezTo>
                        <a:cubicBezTo>
                          <a:pt x="91" y="41"/>
                          <a:pt x="86" y="36"/>
                          <a:pt x="85" y="27"/>
                        </a:cubicBezTo>
                        <a:cubicBezTo>
                          <a:pt x="86" y="18"/>
                          <a:pt x="92" y="13"/>
                          <a:pt x="102" y="12"/>
                        </a:cubicBezTo>
                        <a:cubicBezTo>
                          <a:pt x="110" y="13"/>
                          <a:pt x="115" y="15"/>
                          <a:pt x="116" y="19"/>
                        </a:cubicBezTo>
                        <a:cubicBezTo>
                          <a:pt x="116" y="21"/>
                          <a:pt x="115" y="22"/>
                          <a:pt x="113" y="22"/>
                        </a:cubicBezTo>
                        <a:cubicBezTo>
                          <a:pt x="112" y="22"/>
                          <a:pt x="111" y="21"/>
                          <a:pt x="110" y="21"/>
                        </a:cubicBezTo>
                        <a:cubicBezTo>
                          <a:pt x="107" y="19"/>
                          <a:pt x="104" y="18"/>
                          <a:pt x="101" y="18"/>
                        </a:cubicBezTo>
                        <a:cubicBezTo>
                          <a:pt x="96" y="19"/>
                          <a:pt x="93" y="22"/>
                          <a:pt x="92" y="27"/>
                        </a:cubicBezTo>
                        <a:cubicBezTo>
                          <a:pt x="93" y="32"/>
                          <a:pt x="97" y="35"/>
                          <a:pt x="104" y="36"/>
                        </a:cubicBezTo>
                        <a:cubicBezTo>
                          <a:pt x="113" y="38"/>
                          <a:pt x="119" y="43"/>
                          <a:pt x="120" y="53"/>
                        </a:cubicBezTo>
                        <a:cubicBezTo>
                          <a:pt x="119" y="64"/>
                          <a:pt x="113" y="70"/>
                          <a:pt x="100" y="71"/>
                        </a:cubicBezTo>
                        <a:close/>
                      </a:path>
                    </a:pathLst>
                  </a:custGeom>
                  <a:solidFill>
                    <a:srgbClr val="FFFFFF"/>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5" name="Rectangle 47"/>
                  <p:cNvSpPr>
                    <a:spLocks noChangeArrowheads="1"/>
                  </p:cNvSpPr>
                  <p:nvPr/>
                </p:nvSpPr>
                <p:spPr bwMode="auto">
                  <a:xfrm>
                    <a:off x="577568" y="2162274"/>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6" name="Rectangle 48"/>
                  <p:cNvSpPr>
                    <a:spLocks noChangeArrowheads="1"/>
                  </p:cNvSpPr>
                  <p:nvPr/>
                </p:nvSpPr>
                <p:spPr bwMode="auto">
                  <a:xfrm>
                    <a:off x="577568" y="2162274"/>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7" name="Rectangle 49"/>
                  <p:cNvSpPr>
                    <a:spLocks noChangeArrowheads="1"/>
                  </p:cNvSpPr>
                  <p:nvPr/>
                </p:nvSpPr>
                <p:spPr bwMode="auto">
                  <a:xfrm>
                    <a:off x="577568" y="2318514"/>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8" name="Rectangle 50"/>
                  <p:cNvSpPr>
                    <a:spLocks noChangeArrowheads="1"/>
                  </p:cNvSpPr>
                  <p:nvPr/>
                </p:nvSpPr>
                <p:spPr bwMode="auto">
                  <a:xfrm>
                    <a:off x="577568" y="2318514"/>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9" name="Rectangle 51"/>
                  <p:cNvSpPr>
                    <a:spLocks noChangeArrowheads="1"/>
                  </p:cNvSpPr>
                  <p:nvPr/>
                </p:nvSpPr>
                <p:spPr bwMode="auto">
                  <a:xfrm>
                    <a:off x="506430" y="2259573"/>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90" name="Rectangle 52"/>
                  <p:cNvSpPr>
                    <a:spLocks noChangeArrowheads="1"/>
                  </p:cNvSpPr>
                  <p:nvPr/>
                </p:nvSpPr>
                <p:spPr bwMode="auto">
                  <a:xfrm>
                    <a:off x="506430" y="2259573"/>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91" name="Rectangle 53"/>
                  <p:cNvSpPr>
                    <a:spLocks noChangeArrowheads="1"/>
                  </p:cNvSpPr>
                  <p:nvPr/>
                </p:nvSpPr>
                <p:spPr bwMode="auto">
                  <a:xfrm>
                    <a:off x="506430" y="2318514"/>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92" name="Rectangle 54"/>
                  <p:cNvSpPr>
                    <a:spLocks noChangeArrowheads="1"/>
                  </p:cNvSpPr>
                  <p:nvPr/>
                </p:nvSpPr>
                <p:spPr bwMode="auto">
                  <a:xfrm>
                    <a:off x="506430" y="2318514"/>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93" name="Rectangle 55"/>
                  <p:cNvSpPr>
                    <a:spLocks noChangeArrowheads="1"/>
                  </p:cNvSpPr>
                  <p:nvPr/>
                </p:nvSpPr>
                <p:spPr bwMode="auto">
                  <a:xfrm>
                    <a:off x="577568" y="2222150"/>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94" name="Rectangle 56"/>
                  <p:cNvSpPr>
                    <a:spLocks noChangeArrowheads="1"/>
                  </p:cNvSpPr>
                  <p:nvPr/>
                </p:nvSpPr>
                <p:spPr bwMode="auto">
                  <a:xfrm>
                    <a:off x="577568" y="2222150"/>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95" name="Rectangle 57"/>
                  <p:cNvSpPr>
                    <a:spLocks noChangeArrowheads="1"/>
                  </p:cNvSpPr>
                  <p:nvPr/>
                </p:nvSpPr>
                <p:spPr bwMode="auto">
                  <a:xfrm>
                    <a:off x="577568" y="2259573"/>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96" name="Rectangle 58"/>
                  <p:cNvSpPr>
                    <a:spLocks noChangeArrowheads="1"/>
                  </p:cNvSpPr>
                  <p:nvPr/>
                </p:nvSpPr>
                <p:spPr bwMode="auto">
                  <a:xfrm>
                    <a:off x="577568" y="2259573"/>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97" name="Rectangle 59"/>
                  <p:cNvSpPr>
                    <a:spLocks noChangeArrowheads="1"/>
                  </p:cNvSpPr>
                  <p:nvPr/>
                </p:nvSpPr>
                <p:spPr bwMode="auto">
                  <a:xfrm>
                    <a:off x="541999" y="2162274"/>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98" name="Rectangle 60"/>
                  <p:cNvSpPr>
                    <a:spLocks noChangeArrowheads="1"/>
                  </p:cNvSpPr>
                  <p:nvPr/>
                </p:nvSpPr>
                <p:spPr bwMode="auto">
                  <a:xfrm>
                    <a:off x="541999" y="2162274"/>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99" name="Rectangle 61"/>
                  <p:cNvSpPr>
                    <a:spLocks noChangeArrowheads="1"/>
                  </p:cNvSpPr>
                  <p:nvPr/>
                </p:nvSpPr>
                <p:spPr bwMode="auto">
                  <a:xfrm>
                    <a:off x="541999" y="2290447"/>
                    <a:ext cx="28024" cy="21518"/>
                  </a:xfrm>
                  <a:prstGeom prst="rect">
                    <a:avLst/>
                  </a:prstGeom>
                  <a:solidFill>
                    <a:srgbClr val="FFFFFF">
                      <a:alpha val="30196"/>
                    </a:srgbClr>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00" name="Rectangle 63"/>
                  <p:cNvSpPr>
                    <a:spLocks noChangeArrowheads="1"/>
                  </p:cNvSpPr>
                  <p:nvPr/>
                </p:nvSpPr>
                <p:spPr bwMode="auto">
                  <a:xfrm>
                    <a:off x="474094" y="2290447"/>
                    <a:ext cx="28024" cy="21518"/>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01" name="Rectangle 64"/>
                  <p:cNvSpPr>
                    <a:spLocks noChangeArrowheads="1"/>
                  </p:cNvSpPr>
                  <p:nvPr/>
                </p:nvSpPr>
                <p:spPr bwMode="auto">
                  <a:xfrm>
                    <a:off x="474094" y="2290447"/>
                    <a:ext cx="28024" cy="21518"/>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02" name="Rectangle 65"/>
                  <p:cNvSpPr>
                    <a:spLocks noChangeArrowheads="1"/>
                  </p:cNvSpPr>
                  <p:nvPr/>
                </p:nvSpPr>
                <p:spPr bwMode="auto">
                  <a:xfrm>
                    <a:off x="506430" y="2193147"/>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03" name="Rectangle 66"/>
                  <p:cNvSpPr>
                    <a:spLocks noChangeArrowheads="1"/>
                  </p:cNvSpPr>
                  <p:nvPr/>
                </p:nvSpPr>
                <p:spPr bwMode="auto">
                  <a:xfrm>
                    <a:off x="506430" y="2193147"/>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04" name="Rectangle 67"/>
                  <p:cNvSpPr>
                    <a:spLocks noChangeArrowheads="1"/>
                  </p:cNvSpPr>
                  <p:nvPr/>
                </p:nvSpPr>
                <p:spPr bwMode="auto">
                  <a:xfrm>
                    <a:off x="577568" y="2193147"/>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05" name="Rectangle 68"/>
                  <p:cNvSpPr>
                    <a:spLocks noChangeArrowheads="1"/>
                  </p:cNvSpPr>
                  <p:nvPr/>
                </p:nvSpPr>
                <p:spPr bwMode="auto">
                  <a:xfrm>
                    <a:off x="577568" y="2193147"/>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06" name="Rectangle 69"/>
                  <p:cNvSpPr>
                    <a:spLocks noChangeArrowheads="1"/>
                  </p:cNvSpPr>
                  <p:nvPr/>
                </p:nvSpPr>
                <p:spPr bwMode="auto">
                  <a:xfrm>
                    <a:off x="541999" y="2222150"/>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07" name="Rectangle 70"/>
                  <p:cNvSpPr>
                    <a:spLocks noChangeArrowheads="1"/>
                  </p:cNvSpPr>
                  <p:nvPr/>
                </p:nvSpPr>
                <p:spPr bwMode="auto">
                  <a:xfrm>
                    <a:off x="541999" y="2222150"/>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08" name="Rectangle 71"/>
                  <p:cNvSpPr>
                    <a:spLocks noChangeArrowheads="1"/>
                  </p:cNvSpPr>
                  <p:nvPr/>
                </p:nvSpPr>
                <p:spPr bwMode="auto">
                  <a:xfrm>
                    <a:off x="474094" y="2162274"/>
                    <a:ext cx="28024" cy="24325"/>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09" name="Rectangle 72"/>
                  <p:cNvSpPr>
                    <a:spLocks noChangeArrowheads="1"/>
                  </p:cNvSpPr>
                  <p:nvPr/>
                </p:nvSpPr>
                <p:spPr bwMode="auto">
                  <a:xfrm>
                    <a:off x="474094" y="2162274"/>
                    <a:ext cx="28024" cy="24325"/>
                  </a:xfrm>
                  <a:prstGeom prst="rect">
                    <a:avLst/>
                  </a:prstGeom>
                  <a:solidFill>
                    <a:srgbClr val="FF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10" name="Rectangle 77"/>
                  <p:cNvSpPr>
                    <a:spLocks noChangeArrowheads="1"/>
                  </p:cNvSpPr>
                  <p:nvPr/>
                </p:nvSpPr>
                <p:spPr bwMode="auto">
                  <a:xfrm>
                    <a:off x="-24951" y="2166951"/>
                    <a:ext cx="1077" cy="936"/>
                  </a:xfrm>
                  <a:prstGeom prst="rect">
                    <a:avLst/>
                  </a:prstGeom>
                  <a:solidFill>
                    <a:srgbClr val="00FFFF"/>
                  </a:solidFill>
                  <a:ln w="9525">
                    <a:noFill/>
                    <a:miter lim="800000"/>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11" name="Freeform 78"/>
                  <p:cNvSpPr>
                    <a:spLocks/>
                  </p:cNvSpPr>
                  <p:nvPr/>
                </p:nvSpPr>
                <p:spPr bwMode="auto">
                  <a:xfrm>
                    <a:off x="-24951" y="2166951"/>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lnTo>
                          <a:pt x="0" y="0"/>
                        </a:lnTo>
                      </a:path>
                    </a:pathLst>
                  </a:custGeom>
                  <a:no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12" name="Freeform 79"/>
                  <p:cNvSpPr>
                    <a:spLocks/>
                  </p:cNvSpPr>
                  <p:nvPr/>
                </p:nvSpPr>
                <p:spPr bwMode="auto">
                  <a:xfrm>
                    <a:off x="-24951" y="2166951"/>
                    <a:ext cx="0" cy="1871"/>
                  </a:xfrm>
                  <a:custGeom>
                    <a:avLst/>
                    <a:gdLst>
                      <a:gd name="T0" fmla="*/ 0 h 1"/>
                      <a:gd name="T1" fmla="*/ 0 h 1"/>
                      <a:gd name="T2" fmla="*/ 0 h 1"/>
                      <a:gd name="T3" fmla="*/ 0 h 1"/>
                      <a:gd name="T4" fmla="*/ 2147483646 h 1"/>
                      <a:gd name="T5" fmla="*/ 2147483646 h 1"/>
                      <a:gd name="T6" fmla="*/ 0 h 1"/>
                      <a:gd name="T7" fmla="*/ 0 h 1"/>
                      <a:gd name="T8" fmla="*/ 0 h 1"/>
                      <a:gd name="T9" fmla="*/ 0 60000 65536"/>
                      <a:gd name="T10" fmla="*/ 0 60000 65536"/>
                      <a:gd name="T11" fmla="*/ 0 60000 65536"/>
                      <a:gd name="T12" fmla="*/ 0 60000 65536"/>
                      <a:gd name="T13" fmla="*/ 0 60000 65536"/>
                      <a:gd name="T14" fmla="*/ 0 60000 65536"/>
                      <a:gd name="T15" fmla="*/ 0 60000 65536"/>
                      <a:gd name="T16" fmla="*/ 0 60000 65536"/>
                      <a:gd name="T17" fmla="*/ 0 60000 65536"/>
                    </a:gdLst>
                    <a:ahLst/>
                    <a:cxnLst>
                      <a:cxn ang="T9">
                        <a:pos x="0" y="T0"/>
                      </a:cxn>
                      <a:cxn ang="T10">
                        <a:pos x="0" y="T1"/>
                      </a:cxn>
                      <a:cxn ang="T11">
                        <a:pos x="0" y="T2"/>
                      </a:cxn>
                      <a:cxn ang="T12">
                        <a:pos x="0" y="T3"/>
                      </a:cxn>
                      <a:cxn ang="T13">
                        <a:pos x="0" y="T4"/>
                      </a:cxn>
                      <a:cxn ang="T14">
                        <a:pos x="0" y="T5"/>
                      </a:cxn>
                      <a:cxn ang="T15">
                        <a:pos x="0" y="T6"/>
                      </a:cxn>
                      <a:cxn ang="T16">
                        <a:pos x="0" y="T7"/>
                      </a:cxn>
                      <a:cxn ang="T17">
                        <a:pos x="0" y="T8"/>
                      </a:cxn>
                    </a:cxnLst>
                    <a:rect l="0" t="0" r="r" b="b"/>
                    <a:pathLst>
                      <a:path h="1">
                        <a:moveTo>
                          <a:pt x="0" y="0"/>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path>
                    </a:pathLst>
                  </a:custGeom>
                  <a:solidFill>
                    <a:srgbClr val="00FFFF"/>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13" name="Freeform 85"/>
                  <p:cNvSpPr>
                    <a:spLocks/>
                  </p:cNvSpPr>
                  <p:nvPr/>
                </p:nvSpPr>
                <p:spPr bwMode="auto">
                  <a:xfrm>
                    <a:off x="-24951" y="2166951"/>
                    <a:ext cx="37725" cy="79524"/>
                  </a:xfrm>
                  <a:custGeom>
                    <a:avLst/>
                    <a:gdLst>
                      <a:gd name="T0" fmla="*/ 0 w 15"/>
                      <a:gd name="T1" fmla="*/ 0 h 36"/>
                      <a:gd name="T2" fmla="*/ 0 w 15"/>
                      <a:gd name="T3" fmla="*/ 0 h 36"/>
                      <a:gd name="T4" fmla="*/ 2147483646 w 15"/>
                      <a:gd name="T5" fmla="*/ 2147483646 h 36"/>
                      <a:gd name="T6" fmla="*/ 2147483646 w 15"/>
                      <a:gd name="T7" fmla="*/ 2147483646 h 36"/>
                      <a:gd name="T8" fmla="*/ 0 w 15"/>
                      <a:gd name="T9" fmla="*/ 2147483646 h 36"/>
                      <a:gd name="T10" fmla="*/ 0 w 15"/>
                      <a:gd name="T11" fmla="*/ 2147483646 h 36"/>
                      <a:gd name="T12" fmla="*/ 0 w 15"/>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36">
                        <a:moveTo>
                          <a:pt x="0" y="0"/>
                        </a:moveTo>
                        <a:cubicBezTo>
                          <a:pt x="0" y="0"/>
                          <a:pt x="0" y="0"/>
                          <a:pt x="0" y="0"/>
                        </a:cubicBezTo>
                        <a:cubicBezTo>
                          <a:pt x="9" y="9"/>
                          <a:pt x="15" y="22"/>
                          <a:pt x="15" y="36"/>
                        </a:cubicBezTo>
                        <a:cubicBezTo>
                          <a:pt x="15" y="36"/>
                          <a:pt x="15" y="36"/>
                          <a:pt x="15" y="36"/>
                        </a:cubicBezTo>
                        <a:cubicBezTo>
                          <a:pt x="15" y="22"/>
                          <a:pt x="9" y="10"/>
                          <a:pt x="0" y="1"/>
                        </a:cubicBezTo>
                        <a:cubicBezTo>
                          <a:pt x="0" y="1"/>
                          <a:pt x="0" y="1"/>
                          <a:pt x="0" y="1"/>
                        </a:cubicBezTo>
                        <a:cubicBezTo>
                          <a:pt x="0" y="0"/>
                          <a:pt x="0" y="0"/>
                          <a:pt x="0" y="0"/>
                        </a:cubicBezTo>
                      </a:path>
                    </a:pathLst>
                  </a:custGeom>
                  <a:solidFill>
                    <a:srgbClr val="00FFFF"/>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14" name="Freeform 88"/>
                  <p:cNvSpPr>
                    <a:spLocks/>
                  </p:cNvSpPr>
                  <p:nvPr/>
                </p:nvSpPr>
                <p:spPr bwMode="auto">
                  <a:xfrm>
                    <a:off x="-24951" y="2166951"/>
                    <a:ext cx="0" cy="1871"/>
                  </a:xfrm>
                  <a:custGeom>
                    <a:avLst/>
                    <a:gdLst>
                      <a:gd name="T0" fmla="*/ 0 h 1"/>
                      <a:gd name="T1" fmla="*/ 0 h 1"/>
                      <a:gd name="T2" fmla="*/ 0 h 1"/>
                      <a:gd name="T3" fmla="*/ 2147483646 h 1"/>
                      <a:gd name="T4" fmla="*/ 0 h 1"/>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1">
                        <a:moveTo>
                          <a:pt x="0" y="0"/>
                        </a:moveTo>
                        <a:cubicBezTo>
                          <a:pt x="0" y="0"/>
                          <a:pt x="0" y="0"/>
                          <a:pt x="0" y="0"/>
                        </a:cubicBezTo>
                        <a:cubicBezTo>
                          <a:pt x="0" y="0"/>
                          <a:pt x="0" y="0"/>
                          <a:pt x="0" y="0"/>
                        </a:cubicBezTo>
                        <a:cubicBezTo>
                          <a:pt x="0" y="1"/>
                          <a:pt x="0" y="1"/>
                          <a:pt x="0" y="1"/>
                        </a:cubicBezTo>
                        <a:cubicBezTo>
                          <a:pt x="0" y="0"/>
                          <a:pt x="0" y="0"/>
                          <a:pt x="0" y="0"/>
                        </a:cubicBezTo>
                      </a:path>
                    </a:pathLst>
                  </a:custGeom>
                  <a:solidFill>
                    <a:srgbClr val="00FFFF"/>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614" name="组合 613"/>
                <p:cNvGrpSpPr/>
                <p:nvPr/>
              </p:nvGrpSpPr>
              <p:grpSpPr>
                <a:xfrm>
                  <a:off x="-470306" y="2120173"/>
                  <a:ext cx="300721" cy="258217"/>
                  <a:chOff x="-470306" y="2120173"/>
                  <a:chExt cx="300721" cy="258217"/>
                </a:xfrm>
              </p:grpSpPr>
              <p:sp>
                <p:nvSpPr>
                  <p:cNvPr id="615" name="Freeform 11"/>
                  <p:cNvSpPr>
                    <a:spLocks/>
                  </p:cNvSpPr>
                  <p:nvPr/>
                </p:nvSpPr>
                <p:spPr bwMode="auto">
                  <a:xfrm>
                    <a:off x="-454138" y="2133271"/>
                    <a:ext cx="269463" cy="233892"/>
                  </a:xfrm>
                  <a:custGeom>
                    <a:avLst/>
                    <a:gdLst>
                      <a:gd name="T0" fmla="*/ 2147483646 w 250"/>
                      <a:gd name="T1" fmla="*/ 2147483646 h 250"/>
                      <a:gd name="T2" fmla="*/ 2147483646 w 250"/>
                      <a:gd name="T3" fmla="*/ 2147483646 h 250"/>
                      <a:gd name="T4" fmla="*/ 2147483646 w 250"/>
                      <a:gd name="T5" fmla="*/ 0 h 250"/>
                      <a:gd name="T6" fmla="*/ 2147483646 w 250"/>
                      <a:gd name="T7" fmla="*/ 0 h 250"/>
                      <a:gd name="T8" fmla="*/ 2147483646 w 250"/>
                      <a:gd name="T9" fmla="*/ 2147483646 h 250"/>
                      <a:gd name="T10" fmla="*/ 0 w 250"/>
                      <a:gd name="T11" fmla="*/ 2147483646 h 250"/>
                      <a:gd name="T12" fmla="*/ 0 w 250"/>
                      <a:gd name="T13" fmla="*/ 2147483646 h 250"/>
                      <a:gd name="T14" fmla="*/ 2147483646 w 250"/>
                      <a:gd name="T15" fmla="*/ 2147483646 h 250"/>
                      <a:gd name="T16" fmla="*/ 2147483646 w 250"/>
                      <a:gd name="T17" fmla="*/ 2147483646 h 250"/>
                      <a:gd name="T18" fmla="*/ 2147483646 w 250"/>
                      <a:gd name="T19" fmla="*/ 2147483646 h 250"/>
                      <a:gd name="T20" fmla="*/ 2147483646 w 250"/>
                      <a:gd name="T21" fmla="*/ 2147483646 h 250"/>
                      <a:gd name="T22" fmla="*/ 2147483646 w 250"/>
                      <a:gd name="T23" fmla="*/ 2147483646 h 250"/>
                      <a:gd name="T24" fmla="*/ 2147483646 w 250"/>
                      <a:gd name="T25" fmla="*/ 2147483646 h 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0" h="250">
                        <a:moveTo>
                          <a:pt x="250" y="121"/>
                        </a:moveTo>
                        <a:lnTo>
                          <a:pt x="130" y="121"/>
                        </a:lnTo>
                        <a:lnTo>
                          <a:pt x="130" y="0"/>
                        </a:lnTo>
                        <a:lnTo>
                          <a:pt x="122" y="0"/>
                        </a:lnTo>
                        <a:lnTo>
                          <a:pt x="122" y="121"/>
                        </a:lnTo>
                        <a:lnTo>
                          <a:pt x="0" y="121"/>
                        </a:lnTo>
                        <a:lnTo>
                          <a:pt x="0" y="128"/>
                        </a:lnTo>
                        <a:lnTo>
                          <a:pt x="122" y="128"/>
                        </a:lnTo>
                        <a:lnTo>
                          <a:pt x="122" y="250"/>
                        </a:lnTo>
                        <a:lnTo>
                          <a:pt x="130" y="250"/>
                        </a:lnTo>
                        <a:lnTo>
                          <a:pt x="130" y="128"/>
                        </a:lnTo>
                        <a:lnTo>
                          <a:pt x="250" y="128"/>
                        </a:lnTo>
                        <a:lnTo>
                          <a:pt x="250" y="121"/>
                        </a:lnTo>
                      </a:path>
                    </a:pathLst>
                  </a:custGeom>
                  <a:solidFill>
                    <a:srgbClr val="FFFFFF"/>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16" name="Freeform 84"/>
                  <p:cNvSpPr>
                    <a:spLocks noEditPoints="1"/>
                  </p:cNvSpPr>
                  <p:nvPr/>
                </p:nvSpPr>
                <p:spPr bwMode="auto">
                  <a:xfrm>
                    <a:off x="-309706" y="2166951"/>
                    <a:ext cx="125031" cy="180565"/>
                  </a:xfrm>
                  <a:custGeom>
                    <a:avLst/>
                    <a:gdLst>
                      <a:gd name="T0" fmla="*/ 2147483646 w 49"/>
                      <a:gd name="T1" fmla="*/ 2147483646 h 82"/>
                      <a:gd name="T2" fmla="*/ 0 w 49"/>
                      <a:gd name="T3" fmla="*/ 2147483646 h 82"/>
                      <a:gd name="T4" fmla="*/ 2147483646 w 49"/>
                      <a:gd name="T5" fmla="*/ 2147483646 h 82"/>
                      <a:gd name="T6" fmla="*/ 2147483646 w 49"/>
                      <a:gd name="T7" fmla="*/ 2147483646 h 82"/>
                      <a:gd name="T8" fmla="*/ 2147483646 w 49"/>
                      <a:gd name="T9" fmla="*/ 2147483646 h 82"/>
                      <a:gd name="T10" fmla="*/ 2147483646 w 49"/>
                      <a:gd name="T11" fmla="*/ 2147483646 h 82"/>
                      <a:gd name="T12" fmla="*/ 2147483646 w 49"/>
                      <a:gd name="T13" fmla="*/ 2147483646 h 82"/>
                      <a:gd name="T14" fmla="*/ 2147483646 w 49"/>
                      <a:gd name="T15" fmla="*/ 2147483646 h 82"/>
                      <a:gd name="T16" fmla="*/ 2147483646 w 49"/>
                      <a:gd name="T17" fmla="*/ 2147483646 h 82"/>
                      <a:gd name="T18" fmla="*/ 2147483646 w 49"/>
                      <a:gd name="T19" fmla="*/ 2147483646 h 82"/>
                      <a:gd name="T20" fmla="*/ 2147483646 w 49"/>
                      <a:gd name="T21" fmla="*/ 2147483646 h 82"/>
                      <a:gd name="T22" fmla="*/ 2147483646 w 49"/>
                      <a:gd name="T23" fmla="*/ 2147483646 h 82"/>
                      <a:gd name="T24" fmla="*/ 2147483646 w 49"/>
                      <a:gd name="T25" fmla="*/ 2147483646 h 82"/>
                      <a:gd name="T26" fmla="*/ 2147483646 w 49"/>
                      <a:gd name="T27" fmla="*/ 2147483646 h 82"/>
                      <a:gd name="T28" fmla="*/ 2147483646 w 49"/>
                      <a:gd name="T29" fmla="*/ 0 h 82"/>
                      <a:gd name="T30" fmla="*/ 2147483646 w 49"/>
                      <a:gd name="T31" fmla="*/ 0 h 82"/>
                      <a:gd name="T32" fmla="*/ 2147483646 w 49"/>
                      <a:gd name="T33" fmla="*/ 2147483646 h 82"/>
                      <a:gd name="T34" fmla="*/ 2147483646 w 49"/>
                      <a:gd name="T35" fmla="*/ 2147483646 h 82"/>
                      <a:gd name="T36" fmla="*/ 2147483646 w 49"/>
                      <a:gd name="T37" fmla="*/ 2147483646 h 82"/>
                      <a:gd name="T38" fmla="*/ 2147483646 w 49"/>
                      <a:gd name="T39" fmla="*/ 0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9" h="82">
                        <a:moveTo>
                          <a:pt x="14" y="39"/>
                        </a:moveTo>
                        <a:cubicBezTo>
                          <a:pt x="0" y="39"/>
                          <a:pt x="0" y="39"/>
                          <a:pt x="0" y="39"/>
                        </a:cubicBezTo>
                        <a:cubicBezTo>
                          <a:pt x="7" y="52"/>
                          <a:pt x="7" y="52"/>
                          <a:pt x="7" y="52"/>
                        </a:cubicBezTo>
                        <a:cubicBezTo>
                          <a:pt x="11" y="49"/>
                          <a:pt x="14" y="44"/>
                          <a:pt x="14" y="39"/>
                        </a:cubicBezTo>
                        <a:moveTo>
                          <a:pt x="30" y="39"/>
                        </a:moveTo>
                        <a:cubicBezTo>
                          <a:pt x="17" y="39"/>
                          <a:pt x="17" y="39"/>
                          <a:pt x="17" y="39"/>
                        </a:cubicBezTo>
                        <a:cubicBezTo>
                          <a:pt x="16" y="45"/>
                          <a:pt x="13" y="51"/>
                          <a:pt x="9" y="54"/>
                        </a:cubicBezTo>
                        <a:cubicBezTo>
                          <a:pt x="16" y="66"/>
                          <a:pt x="16" y="66"/>
                          <a:pt x="16" y="66"/>
                        </a:cubicBezTo>
                        <a:cubicBezTo>
                          <a:pt x="24" y="60"/>
                          <a:pt x="30" y="50"/>
                          <a:pt x="30" y="39"/>
                        </a:cubicBezTo>
                        <a:moveTo>
                          <a:pt x="49" y="39"/>
                        </a:moveTo>
                        <a:cubicBezTo>
                          <a:pt x="33" y="39"/>
                          <a:pt x="33" y="39"/>
                          <a:pt x="33" y="39"/>
                        </a:cubicBezTo>
                        <a:cubicBezTo>
                          <a:pt x="33" y="51"/>
                          <a:pt x="26" y="62"/>
                          <a:pt x="17" y="68"/>
                        </a:cubicBezTo>
                        <a:cubicBezTo>
                          <a:pt x="25" y="82"/>
                          <a:pt x="25" y="82"/>
                          <a:pt x="25" y="82"/>
                        </a:cubicBezTo>
                        <a:cubicBezTo>
                          <a:pt x="40" y="73"/>
                          <a:pt x="49" y="57"/>
                          <a:pt x="49" y="39"/>
                        </a:cubicBezTo>
                        <a:moveTo>
                          <a:pt x="34" y="0"/>
                        </a:moveTo>
                        <a:cubicBezTo>
                          <a:pt x="34" y="0"/>
                          <a:pt x="34" y="0"/>
                          <a:pt x="34" y="0"/>
                        </a:cubicBezTo>
                        <a:cubicBezTo>
                          <a:pt x="22" y="12"/>
                          <a:pt x="22" y="12"/>
                          <a:pt x="22" y="12"/>
                        </a:cubicBezTo>
                        <a:cubicBezTo>
                          <a:pt x="29" y="18"/>
                          <a:pt x="33" y="27"/>
                          <a:pt x="33" y="36"/>
                        </a:cubicBezTo>
                        <a:cubicBezTo>
                          <a:pt x="49" y="36"/>
                          <a:pt x="49" y="36"/>
                          <a:pt x="49" y="36"/>
                        </a:cubicBezTo>
                        <a:cubicBezTo>
                          <a:pt x="49" y="22"/>
                          <a:pt x="43" y="9"/>
                          <a:pt x="34" y="0"/>
                        </a:cubicBezTo>
                      </a:path>
                    </a:pathLst>
                  </a:custGeom>
                  <a:solidFill>
                    <a:srgbClr val="FFFFFF">
                      <a:alpha val="40000"/>
                    </a:srgbClr>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17" name="Freeform 73"/>
                  <p:cNvSpPr>
                    <a:spLocks noEditPoints="1"/>
                  </p:cNvSpPr>
                  <p:nvPr/>
                </p:nvSpPr>
                <p:spPr bwMode="auto">
                  <a:xfrm>
                    <a:off x="-314018" y="2246475"/>
                    <a:ext cx="129342" cy="120689"/>
                  </a:xfrm>
                  <a:custGeom>
                    <a:avLst/>
                    <a:gdLst>
                      <a:gd name="T0" fmla="*/ 2147483646 w 51"/>
                      <a:gd name="T1" fmla="*/ 2147483646 h 55"/>
                      <a:gd name="T2" fmla="*/ 0 w 51"/>
                      <a:gd name="T3" fmla="*/ 2147483646 h 55"/>
                      <a:gd name="T4" fmla="*/ 0 w 51"/>
                      <a:gd name="T5" fmla="*/ 2147483646 h 55"/>
                      <a:gd name="T6" fmla="*/ 2147483646 w 51"/>
                      <a:gd name="T7" fmla="*/ 2147483646 h 55"/>
                      <a:gd name="T8" fmla="*/ 2147483646 w 51"/>
                      <a:gd name="T9" fmla="*/ 2147483646 h 55"/>
                      <a:gd name="T10" fmla="*/ 2147483646 w 51"/>
                      <a:gd name="T11" fmla="*/ 2147483646 h 55"/>
                      <a:gd name="T12" fmla="*/ 0 w 51"/>
                      <a:gd name="T13" fmla="*/ 2147483646 h 55"/>
                      <a:gd name="T14" fmla="*/ 0 w 51"/>
                      <a:gd name="T15" fmla="*/ 2147483646 h 55"/>
                      <a:gd name="T16" fmla="*/ 2147483646 w 51"/>
                      <a:gd name="T17" fmla="*/ 2147483646 h 55"/>
                      <a:gd name="T18" fmla="*/ 2147483646 w 51"/>
                      <a:gd name="T19" fmla="*/ 2147483646 h 55"/>
                      <a:gd name="T20" fmla="*/ 2147483646 w 51"/>
                      <a:gd name="T21" fmla="*/ 2147483646 h 55"/>
                      <a:gd name="T22" fmla="*/ 2147483646 w 51"/>
                      <a:gd name="T23" fmla="*/ 2147483646 h 55"/>
                      <a:gd name="T24" fmla="*/ 2147483646 w 51"/>
                      <a:gd name="T25" fmla="*/ 2147483646 h 55"/>
                      <a:gd name="T26" fmla="*/ 2147483646 w 51"/>
                      <a:gd name="T27" fmla="*/ 2147483646 h 55"/>
                      <a:gd name="T28" fmla="*/ 0 w 51"/>
                      <a:gd name="T29" fmla="*/ 2147483646 h 55"/>
                      <a:gd name="T30" fmla="*/ 0 w 51"/>
                      <a:gd name="T31" fmla="*/ 2147483646 h 55"/>
                      <a:gd name="T32" fmla="*/ 2147483646 w 51"/>
                      <a:gd name="T33" fmla="*/ 2147483646 h 55"/>
                      <a:gd name="T34" fmla="*/ 0 w 51"/>
                      <a:gd name="T35" fmla="*/ 0 h 55"/>
                      <a:gd name="T36" fmla="*/ 0 w 51"/>
                      <a:gd name="T37" fmla="*/ 0 h 55"/>
                      <a:gd name="T38" fmla="*/ 0 w 51"/>
                      <a:gd name="T39" fmla="*/ 0 h 55"/>
                      <a:gd name="T40" fmla="*/ 0 w 51"/>
                      <a:gd name="T41" fmla="*/ 0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 h="55">
                        <a:moveTo>
                          <a:pt x="11" y="18"/>
                        </a:moveTo>
                        <a:cubicBezTo>
                          <a:pt x="8" y="20"/>
                          <a:pt x="4" y="22"/>
                          <a:pt x="0" y="22"/>
                        </a:cubicBezTo>
                        <a:cubicBezTo>
                          <a:pt x="0" y="36"/>
                          <a:pt x="0" y="36"/>
                          <a:pt x="0" y="36"/>
                        </a:cubicBezTo>
                        <a:cubicBezTo>
                          <a:pt x="6" y="36"/>
                          <a:pt x="12" y="33"/>
                          <a:pt x="18" y="30"/>
                        </a:cubicBezTo>
                        <a:cubicBezTo>
                          <a:pt x="11" y="18"/>
                          <a:pt x="11" y="18"/>
                          <a:pt x="11" y="18"/>
                        </a:cubicBezTo>
                        <a:moveTo>
                          <a:pt x="2" y="3"/>
                        </a:moveTo>
                        <a:cubicBezTo>
                          <a:pt x="0" y="3"/>
                          <a:pt x="0" y="3"/>
                          <a:pt x="0" y="3"/>
                        </a:cubicBezTo>
                        <a:cubicBezTo>
                          <a:pt x="0" y="19"/>
                          <a:pt x="0" y="19"/>
                          <a:pt x="0" y="19"/>
                        </a:cubicBezTo>
                        <a:cubicBezTo>
                          <a:pt x="3" y="19"/>
                          <a:pt x="7" y="18"/>
                          <a:pt x="9" y="16"/>
                        </a:cubicBezTo>
                        <a:cubicBezTo>
                          <a:pt x="2" y="3"/>
                          <a:pt x="2" y="3"/>
                          <a:pt x="2" y="3"/>
                        </a:cubicBezTo>
                        <a:moveTo>
                          <a:pt x="51" y="3"/>
                        </a:moveTo>
                        <a:cubicBezTo>
                          <a:pt x="51" y="3"/>
                          <a:pt x="51" y="3"/>
                          <a:pt x="51" y="3"/>
                        </a:cubicBezTo>
                        <a:cubicBezTo>
                          <a:pt x="51" y="21"/>
                          <a:pt x="42" y="37"/>
                          <a:pt x="27" y="46"/>
                        </a:cubicBezTo>
                        <a:cubicBezTo>
                          <a:pt x="19" y="32"/>
                          <a:pt x="19" y="32"/>
                          <a:pt x="19" y="32"/>
                        </a:cubicBezTo>
                        <a:cubicBezTo>
                          <a:pt x="13" y="36"/>
                          <a:pt x="7" y="38"/>
                          <a:pt x="0" y="39"/>
                        </a:cubicBezTo>
                        <a:cubicBezTo>
                          <a:pt x="0" y="55"/>
                          <a:pt x="0" y="55"/>
                          <a:pt x="0" y="55"/>
                        </a:cubicBezTo>
                        <a:cubicBezTo>
                          <a:pt x="28" y="54"/>
                          <a:pt x="51" y="31"/>
                          <a:pt x="51" y="3"/>
                        </a:cubicBezTo>
                        <a:moveTo>
                          <a:pt x="0" y="0"/>
                        </a:moveTo>
                        <a:cubicBezTo>
                          <a:pt x="0" y="0"/>
                          <a:pt x="0" y="0"/>
                          <a:pt x="0" y="0"/>
                        </a:cubicBezTo>
                        <a:cubicBezTo>
                          <a:pt x="0" y="0"/>
                          <a:pt x="0" y="0"/>
                          <a:pt x="0" y="0"/>
                        </a:cubicBezTo>
                        <a:cubicBezTo>
                          <a:pt x="0" y="0"/>
                          <a:pt x="0" y="0"/>
                          <a:pt x="0" y="0"/>
                        </a:cubicBezTo>
                      </a:path>
                    </a:pathLst>
                  </a:custGeom>
                  <a:solidFill>
                    <a:srgbClr val="FFFFFF">
                      <a:alpha val="40000"/>
                    </a:srgbClr>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20" name="Freeform 7"/>
                  <p:cNvSpPr>
                    <a:spLocks noEditPoints="1"/>
                  </p:cNvSpPr>
                  <p:nvPr/>
                </p:nvSpPr>
                <p:spPr bwMode="auto">
                  <a:xfrm>
                    <a:off x="-470306" y="2120173"/>
                    <a:ext cx="300721" cy="258217"/>
                  </a:xfrm>
                  <a:custGeom>
                    <a:avLst/>
                    <a:gdLst>
                      <a:gd name="T0" fmla="*/ 2147483646 w 118"/>
                      <a:gd name="T1" fmla="*/ 0 h 117"/>
                      <a:gd name="T2" fmla="*/ 0 w 118"/>
                      <a:gd name="T3" fmla="*/ 2147483646 h 117"/>
                      <a:gd name="T4" fmla="*/ 2147483646 w 118"/>
                      <a:gd name="T5" fmla="*/ 2147483646 h 117"/>
                      <a:gd name="T6" fmla="*/ 2147483646 w 118"/>
                      <a:gd name="T7" fmla="*/ 2147483646 h 117"/>
                      <a:gd name="T8" fmla="*/ 2147483646 w 118"/>
                      <a:gd name="T9" fmla="*/ 0 h 117"/>
                      <a:gd name="T10" fmla="*/ 2147483646 w 118"/>
                      <a:gd name="T11" fmla="*/ 2147483646 h 117"/>
                      <a:gd name="T12" fmla="*/ 2147483646 w 118"/>
                      <a:gd name="T13" fmla="*/ 2147483646 h 117"/>
                      <a:gd name="T14" fmla="*/ 2147483646 w 118"/>
                      <a:gd name="T15" fmla="*/ 2147483646 h 117"/>
                      <a:gd name="T16" fmla="*/ 2147483646 w 118"/>
                      <a:gd name="T17" fmla="*/ 2147483646 h 117"/>
                      <a:gd name="T18" fmla="*/ 2147483646 w 118"/>
                      <a:gd name="T19" fmla="*/ 2147483646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17">
                        <a:moveTo>
                          <a:pt x="59" y="0"/>
                        </a:moveTo>
                        <a:cubicBezTo>
                          <a:pt x="27" y="0"/>
                          <a:pt x="0" y="26"/>
                          <a:pt x="0" y="59"/>
                        </a:cubicBezTo>
                        <a:cubicBezTo>
                          <a:pt x="0" y="91"/>
                          <a:pt x="27" y="117"/>
                          <a:pt x="59" y="117"/>
                        </a:cubicBezTo>
                        <a:cubicBezTo>
                          <a:pt x="92" y="117"/>
                          <a:pt x="118" y="91"/>
                          <a:pt x="118" y="59"/>
                        </a:cubicBezTo>
                        <a:cubicBezTo>
                          <a:pt x="118" y="26"/>
                          <a:pt x="92" y="0"/>
                          <a:pt x="59" y="0"/>
                        </a:cubicBezTo>
                        <a:moveTo>
                          <a:pt x="59" y="112"/>
                        </a:moveTo>
                        <a:cubicBezTo>
                          <a:pt x="30" y="112"/>
                          <a:pt x="6" y="88"/>
                          <a:pt x="6" y="59"/>
                        </a:cubicBezTo>
                        <a:cubicBezTo>
                          <a:pt x="6" y="29"/>
                          <a:pt x="30" y="6"/>
                          <a:pt x="59" y="6"/>
                        </a:cubicBezTo>
                        <a:cubicBezTo>
                          <a:pt x="89" y="6"/>
                          <a:pt x="112" y="29"/>
                          <a:pt x="112" y="59"/>
                        </a:cubicBezTo>
                        <a:cubicBezTo>
                          <a:pt x="112" y="88"/>
                          <a:pt x="89" y="112"/>
                          <a:pt x="59" y="112"/>
                        </a:cubicBezTo>
                      </a:path>
                    </a:pathLst>
                  </a:custGeom>
                  <a:solidFill>
                    <a:srgbClr val="FFFFFF"/>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39" name="Freeform 8"/>
                  <p:cNvSpPr>
                    <a:spLocks noEditPoints="1"/>
                  </p:cNvSpPr>
                  <p:nvPr/>
                </p:nvSpPr>
                <p:spPr bwMode="auto">
                  <a:xfrm>
                    <a:off x="-414258" y="2168823"/>
                    <a:ext cx="188624" cy="163725"/>
                  </a:xfrm>
                  <a:custGeom>
                    <a:avLst/>
                    <a:gdLst>
                      <a:gd name="T0" fmla="*/ 2147483646 w 74"/>
                      <a:gd name="T1" fmla="*/ 0 h 74"/>
                      <a:gd name="T2" fmla="*/ 0 w 74"/>
                      <a:gd name="T3" fmla="*/ 2147483646 h 74"/>
                      <a:gd name="T4" fmla="*/ 2147483646 w 74"/>
                      <a:gd name="T5" fmla="*/ 2147483646 h 74"/>
                      <a:gd name="T6" fmla="*/ 2147483646 w 74"/>
                      <a:gd name="T7" fmla="*/ 2147483646 h 74"/>
                      <a:gd name="T8" fmla="*/ 2147483646 w 74"/>
                      <a:gd name="T9" fmla="*/ 0 h 74"/>
                      <a:gd name="T10" fmla="*/ 2147483646 w 74"/>
                      <a:gd name="T11" fmla="*/ 2147483646 h 74"/>
                      <a:gd name="T12" fmla="*/ 2147483646 w 74"/>
                      <a:gd name="T13" fmla="*/ 2147483646 h 74"/>
                      <a:gd name="T14" fmla="*/ 2147483646 w 74"/>
                      <a:gd name="T15" fmla="*/ 2147483646 h 74"/>
                      <a:gd name="T16" fmla="*/ 2147483646 w 74"/>
                      <a:gd name="T17" fmla="*/ 2147483646 h 74"/>
                      <a:gd name="T18" fmla="*/ 2147483646 w 74"/>
                      <a:gd name="T19" fmla="*/ 2147483646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74">
                        <a:moveTo>
                          <a:pt x="37" y="0"/>
                        </a:moveTo>
                        <a:cubicBezTo>
                          <a:pt x="17" y="0"/>
                          <a:pt x="0" y="16"/>
                          <a:pt x="0" y="37"/>
                        </a:cubicBezTo>
                        <a:cubicBezTo>
                          <a:pt x="0" y="57"/>
                          <a:pt x="17" y="74"/>
                          <a:pt x="37" y="74"/>
                        </a:cubicBezTo>
                        <a:cubicBezTo>
                          <a:pt x="58" y="74"/>
                          <a:pt x="74" y="57"/>
                          <a:pt x="74" y="37"/>
                        </a:cubicBezTo>
                        <a:cubicBezTo>
                          <a:pt x="74" y="16"/>
                          <a:pt x="58" y="0"/>
                          <a:pt x="37" y="0"/>
                        </a:cubicBezTo>
                        <a:moveTo>
                          <a:pt x="37" y="71"/>
                        </a:moveTo>
                        <a:cubicBezTo>
                          <a:pt x="18" y="71"/>
                          <a:pt x="3" y="56"/>
                          <a:pt x="3" y="37"/>
                        </a:cubicBezTo>
                        <a:cubicBezTo>
                          <a:pt x="3" y="18"/>
                          <a:pt x="18" y="3"/>
                          <a:pt x="37" y="3"/>
                        </a:cubicBezTo>
                        <a:cubicBezTo>
                          <a:pt x="56" y="3"/>
                          <a:pt x="71" y="18"/>
                          <a:pt x="71" y="37"/>
                        </a:cubicBezTo>
                        <a:cubicBezTo>
                          <a:pt x="71" y="56"/>
                          <a:pt x="56" y="71"/>
                          <a:pt x="37" y="71"/>
                        </a:cubicBezTo>
                      </a:path>
                    </a:pathLst>
                  </a:custGeom>
                  <a:solidFill>
                    <a:srgbClr val="FFFFFF"/>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40" name="Freeform 9"/>
                  <p:cNvSpPr>
                    <a:spLocks noEditPoints="1"/>
                  </p:cNvSpPr>
                  <p:nvPr/>
                </p:nvSpPr>
                <p:spPr bwMode="auto">
                  <a:xfrm>
                    <a:off x="-370066" y="2204374"/>
                    <a:ext cx="103474" cy="89815"/>
                  </a:xfrm>
                  <a:custGeom>
                    <a:avLst/>
                    <a:gdLst>
                      <a:gd name="T0" fmla="*/ 2147483646 w 41"/>
                      <a:gd name="T1" fmla="*/ 0 h 41"/>
                      <a:gd name="T2" fmla="*/ 0 w 41"/>
                      <a:gd name="T3" fmla="*/ 2147483646 h 41"/>
                      <a:gd name="T4" fmla="*/ 2147483646 w 41"/>
                      <a:gd name="T5" fmla="*/ 2147483646 h 41"/>
                      <a:gd name="T6" fmla="*/ 2147483646 w 41"/>
                      <a:gd name="T7" fmla="*/ 2147483646 h 41"/>
                      <a:gd name="T8" fmla="*/ 2147483646 w 41"/>
                      <a:gd name="T9" fmla="*/ 0 h 41"/>
                      <a:gd name="T10" fmla="*/ 2147483646 w 41"/>
                      <a:gd name="T11" fmla="*/ 2147483646 h 41"/>
                      <a:gd name="T12" fmla="*/ 2147483646 w 41"/>
                      <a:gd name="T13" fmla="*/ 2147483646 h 41"/>
                      <a:gd name="T14" fmla="*/ 2147483646 w 41"/>
                      <a:gd name="T15" fmla="*/ 2147483646 h 41"/>
                      <a:gd name="T16" fmla="*/ 2147483646 w 41"/>
                      <a:gd name="T17" fmla="*/ 2147483646 h 41"/>
                      <a:gd name="T18" fmla="*/ 2147483646 w 41"/>
                      <a:gd name="T19" fmla="*/ 2147483646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1">
                        <a:moveTo>
                          <a:pt x="20" y="0"/>
                        </a:moveTo>
                        <a:cubicBezTo>
                          <a:pt x="9" y="0"/>
                          <a:pt x="0" y="9"/>
                          <a:pt x="0" y="21"/>
                        </a:cubicBezTo>
                        <a:cubicBezTo>
                          <a:pt x="0" y="32"/>
                          <a:pt x="9" y="41"/>
                          <a:pt x="20" y="41"/>
                        </a:cubicBezTo>
                        <a:cubicBezTo>
                          <a:pt x="32" y="41"/>
                          <a:pt x="41" y="32"/>
                          <a:pt x="41" y="21"/>
                        </a:cubicBezTo>
                        <a:cubicBezTo>
                          <a:pt x="41" y="9"/>
                          <a:pt x="32" y="0"/>
                          <a:pt x="20" y="0"/>
                        </a:cubicBezTo>
                        <a:moveTo>
                          <a:pt x="20" y="39"/>
                        </a:moveTo>
                        <a:cubicBezTo>
                          <a:pt x="10" y="39"/>
                          <a:pt x="2" y="31"/>
                          <a:pt x="2" y="21"/>
                        </a:cubicBezTo>
                        <a:cubicBezTo>
                          <a:pt x="2" y="11"/>
                          <a:pt x="10" y="3"/>
                          <a:pt x="20" y="3"/>
                        </a:cubicBezTo>
                        <a:cubicBezTo>
                          <a:pt x="30" y="3"/>
                          <a:pt x="38" y="11"/>
                          <a:pt x="38" y="21"/>
                        </a:cubicBezTo>
                        <a:cubicBezTo>
                          <a:pt x="38" y="31"/>
                          <a:pt x="30" y="39"/>
                          <a:pt x="20" y="39"/>
                        </a:cubicBezTo>
                      </a:path>
                    </a:pathLst>
                  </a:custGeom>
                  <a:solidFill>
                    <a:srgbClr val="FFFFFF"/>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41" name="Freeform 80"/>
                  <p:cNvSpPr>
                    <a:spLocks noEditPoints="1"/>
                  </p:cNvSpPr>
                  <p:nvPr/>
                </p:nvSpPr>
                <p:spPr bwMode="auto">
                  <a:xfrm>
                    <a:off x="-314018" y="2197826"/>
                    <a:ext cx="80839" cy="48650"/>
                  </a:xfrm>
                  <a:custGeom>
                    <a:avLst/>
                    <a:gdLst>
                      <a:gd name="T0" fmla="*/ 2147483646 w 32"/>
                      <a:gd name="T1" fmla="*/ 2147483646 h 22"/>
                      <a:gd name="T2" fmla="*/ 0 w 32"/>
                      <a:gd name="T3" fmla="*/ 2147483646 h 22"/>
                      <a:gd name="T4" fmla="*/ 0 w 32"/>
                      <a:gd name="T5" fmla="*/ 2147483646 h 22"/>
                      <a:gd name="T6" fmla="*/ 2147483646 w 32"/>
                      <a:gd name="T7" fmla="*/ 2147483646 h 22"/>
                      <a:gd name="T8" fmla="*/ 2147483646 w 32"/>
                      <a:gd name="T9" fmla="*/ 2147483646 h 22"/>
                      <a:gd name="T10" fmla="*/ 2147483646 w 32"/>
                      <a:gd name="T11" fmla="*/ 0 h 22"/>
                      <a:gd name="T12" fmla="*/ 2147483646 w 32"/>
                      <a:gd name="T13" fmla="*/ 2147483646 h 22"/>
                      <a:gd name="T14" fmla="*/ 2147483646 w 32"/>
                      <a:gd name="T15" fmla="*/ 2147483646 h 22"/>
                      <a:gd name="T16" fmla="*/ 2147483646 w 32"/>
                      <a:gd name="T17" fmla="*/ 2147483646 h 22"/>
                      <a:gd name="T18" fmla="*/ 2147483646 w 3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2">
                        <a:moveTo>
                          <a:pt x="11" y="11"/>
                        </a:moveTo>
                        <a:cubicBezTo>
                          <a:pt x="0" y="22"/>
                          <a:pt x="0" y="22"/>
                          <a:pt x="0" y="22"/>
                        </a:cubicBezTo>
                        <a:cubicBezTo>
                          <a:pt x="0" y="22"/>
                          <a:pt x="0" y="22"/>
                          <a:pt x="0" y="22"/>
                        </a:cubicBezTo>
                        <a:cubicBezTo>
                          <a:pt x="16" y="22"/>
                          <a:pt x="16" y="22"/>
                          <a:pt x="16" y="22"/>
                        </a:cubicBezTo>
                        <a:cubicBezTo>
                          <a:pt x="16" y="18"/>
                          <a:pt x="14" y="14"/>
                          <a:pt x="11" y="11"/>
                        </a:cubicBezTo>
                        <a:moveTo>
                          <a:pt x="22" y="0"/>
                        </a:moveTo>
                        <a:cubicBezTo>
                          <a:pt x="13" y="9"/>
                          <a:pt x="13" y="9"/>
                          <a:pt x="13" y="9"/>
                        </a:cubicBezTo>
                        <a:cubicBezTo>
                          <a:pt x="16" y="13"/>
                          <a:pt x="18" y="17"/>
                          <a:pt x="19" y="22"/>
                        </a:cubicBezTo>
                        <a:cubicBezTo>
                          <a:pt x="32" y="22"/>
                          <a:pt x="32" y="22"/>
                          <a:pt x="32" y="22"/>
                        </a:cubicBezTo>
                        <a:cubicBezTo>
                          <a:pt x="32" y="14"/>
                          <a:pt x="28" y="6"/>
                          <a:pt x="22" y="0"/>
                        </a:cubicBezTo>
                      </a:path>
                    </a:pathLst>
                  </a:custGeom>
                  <a:solidFill>
                    <a:srgbClr val="FFFFFF">
                      <a:alpha val="40000"/>
                    </a:srgbClr>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48" name="Oval 89"/>
                  <p:cNvSpPr>
                    <a:spLocks noChangeArrowheads="1"/>
                  </p:cNvSpPr>
                  <p:nvPr/>
                </p:nvSpPr>
                <p:spPr bwMode="auto">
                  <a:xfrm>
                    <a:off x="-261203" y="2294189"/>
                    <a:ext cx="22634" cy="17776"/>
                  </a:xfrm>
                  <a:prstGeom prst="ellipse">
                    <a:avLst/>
                  </a:prstGeom>
                  <a:solidFill>
                    <a:srgbClr val="FFFFFF">
                      <a:alpha val="40000"/>
                    </a:srgbClr>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49" name="Oval 90"/>
                  <p:cNvSpPr>
                    <a:spLocks noChangeArrowheads="1"/>
                  </p:cNvSpPr>
                  <p:nvPr/>
                </p:nvSpPr>
                <p:spPr bwMode="auto">
                  <a:xfrm>
                    <a:off x="-398090" y="2294189"/>
                    <a:ext cx="28024" cy="24325"/>
                  </a:xfrm>
                  <a:prstGeom prst="ellipse">
                    <a:avLst/>
                  </a:prstGeom>
                  <a:solidFill>
                    <a:srgbClr val="FFFFFF"/>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50" name="Oval 91"/>
                  <p:cNvSpPr>
                    <a:spLocks noChangeArrowheads="1"/>
                  </p:cNvSpPr>
                  <p:nvPr/>
                </p:nvSpPr>
                <p:spPr bwMode="auto">
                  <a:xfrm>
                    <a:off x="-414258" y="2186599"/>
                    <a:ext cx="35569" cy="30874"/>
                  </a:xfrm>
                  <a:prstGeom prst="ellipse">
                    <a:avLst/>
                  </a:prstGeom>
                  <a:solidFill>
                    <a:srgbClr val="FFFFFF"/>
                  </a:solidFill>
                  <a:ln w="9525">
                    <a:noFill/>
                    <a:round/>
                    <a:headEnd/>
                    <a:tailEnd/>
                  </a:ln>
                </p:spPr>
                <p:txBody>
                  <a:bodyPr wrap="square">
                    <a:noAutofit/>
                  </a:bodyPr>
                  <a:lstStyle/>
                  <a:p>
                    <a:pPr defTabSz="1101964" fontAlgn="ctr"/>
                    <a:endParaRPr lang="en-US" altLang="zh-CN"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grpSp>
        <p:pic>
          <p:nvPicPr>
            <p:cNvPr id="915" name="Picture 74" descr="C:\Users\Administrator\Desktop\云.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9274" t="13060" r="9230" b="1823"/>
            <a:stretch/>
          </p:blipFill>
          <p:spPr bwMode="auto">
            <a:xfrm>
              <a:off x="3313612" y="3881596"/>
              <a:ext cx="1918034" cy="1287234"/>
            </a:xfrm>
            <a:prstGeom prst="rect">
              <a:avLst/>
            </a:prstGeom>
            <a:noFill/>
            <a:ln>
              <a:noFill/>
            </a:ln>
          </p:spPr>
        </p:pic>
        <p:sp>
          <p:nvSpPr>
            <p:cNvPr id="916" name="Shape 1000"/>
            <p:cNvSpPr txBox="1"/>
            <p:nvPr/>
          </p:nvSpPr>
          <p:spPr>
            <a:xfrm>
              <a:off x="3524959" y="4638608"/>
              <a:ext cx="976079" cy="1252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766756">
                <a:defRPr sz="1200">
                  <a:solidFill>
                    <a:srgbClr val="EBEBEB"/>
                  </a:solidFill>
                  <a:latin typeface="Arial"/>
                  <a:ea typeface="Akkurat Pro Light"/>
                  <a:cs typeface="Akkurat Pro Light"/>
                  <a:sym typeface="Akkurat Pro Light"/>
                </a:defRPr>
              </a:lvl1pPr>
            </a:lstStyle>
            <a:p>
              <a:pPr algn="l" fontAlgn="ctr"/>
              <a:r>
                <a:rPr lang="en-US" sz="814" dirty="0" err="1">
                  <a:solidFill>
                    <a:prstClr val="white"/>
                  </a:solidFill>
                  <a:latin typeface="Huawei Sans" panose="020C0503030203020204" pitchFamily="34" charset="0"/>
                  <a:cs typeface="Huawei Sans" panose="020C0503030203020204" pitchFamily="34" charset="0"/>
                </a:rPr>
                <a:t>SecoManager</a:t>
              </a:r>
              <a:endParaRPr lang="en-US" sz="814" dirty="0">
                <a:solidFill>
                  <a:prstClr val="white"/>
                </a:solidFill>
                <a:latin typeface="Huawei Sans" panose="020C0503030203020204" pitchFamily="34" charset="0"/>
                <a:cs typeface="Huawei Sans" panose="020C0503030203020204" pitchFamily="34" charset="0"/>
              </a:endParaRPr>
            </a:p>
          </p:txBody>
        </p:sp>
        <p:sp>
          <p:nvSpPr>
            <p:cNvPr id="917" name="Shape 999"/>
            <p:cNvSpPr txBox="1"/>
            <p:nvPr/>
          </p:nvSpPr>
          <p:spPr>
            <a:xfrm>
              <a:off x="3793695" y="4084507"/>
              <a:ext cx="823875" cy="2005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defTabSz="87742" fontAlgn="ctr">
                <a:defRPr sz="1700">
                  <a:solidFill>
                    <a:srgbClr val="EBEBEB"/>
                  </a:solidFill>
                  <a:latin typeface="Arial"/>
                  <a:ea typeface="FZLanTingHeiS-R-GB"/>
                  <a:cs typeface="FZLanTingHeiS-R-GB"/>
                  <a:sym typeface="FZLanTingHeiS-R-GB"/>
                </a:defRPr>
              </a:pPr>
              <a:r>
                <a:rPr lang="en-US" sz="1302" b="1" dirty="0">
                  <a:solidFill>
                    <a:srgbClr val="FFFFFF"/>
                  </a:solidFill>
                  <a:latin typeface="Huawei Sans" panose="020C0503030203020204" pitchFamily="34" charset="0"/>
                  <a:ea typeface="FZLanTingHeiS-R-GB"/>
                  <a:cs typeface="Huawei Sans" panose="020C0503030203020204" pitchFamily="34" charset="0"/>
                  <a:sym typeface="FZLanTingHeiS-R-GB"/>
                </a:rPr>
                <a:t>Controller</a:t>
              </a:r>
              <a:endParaRPr lang="en-US" sz="1302" b="1"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FZLanTingHeiS-R-GB"/>
              </a:endParaRPr>
            </a:p>
          </p:txBody>
        </p:sp>
        <p:grpSp>
          <p:nvGrpSpPr>
            <p:cNvPr id="918" name="组合 917"/>
            <p:cNvGrpSpPr/>
            <p:nvPr/>
          </p:nvGrpSpPr>
          <p:grpSpPr>
            <a:xfrm>
              <a:off x="3660484" y="4322248"/>
              <a:ext cx="329550" cy="337626"/>
              <a:chOff x="14267727" y="4320701"/>
              <a:chExt cx="557846" cy="557846"/>
            </a:xfrm>
          </p:grpSpPr>
          <p:pic>
            <p:nvPicPr>
              <p:cNvPr id="919" name="图片 9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67727" y="4320701"/>
                <a:ext cx="557846" cy="557846"/>
              </a:xfrm>
              <a:prstGeom prst="ellipse">
                <a:avLst/>
              </a:prstGeom>
            </p:spPr>
          </p:pic>
          <p:grpSp>
            <p:nvGrpSpPr>
              <p:cNvPr id="920" name="组合 919"/>
              <p:cNvGrpSpPr>
                <a:grpSpLocks noChangeAspect="1"/>
              </p:cNvGrpSpPr>
              <p:nvPr/>
            </p:nvGrpSpPr>
            <p:grpSpPr>
              <a:xfrm>
                <a:off x="14387973" y="4483540"/>
                <a:ext cx="314553" cy="230110"/>
                <a:chOff x="-1031157" y="3661318"/>
                <a:chExt cx="1045378" cy="764746"/>
              </a:xfrm>
              <a:solidFill>
                <a:sysClr val="window" lastClr="FFFFFF"/>
              </a:solidFill>
            </p:grpSpPr>
            <p:grpSp>
              <p:nvGrpSpPr>
                <p:cNvPr id="921" name="组合 64"/>
                <p:cNvGrpSpPr/>
                <p:nvPr/>
              </p:nvGrpSpPr>
              <p:grpSpPr>
                <a:xfrm>
                  <a:off x="-1031157" y="3661318"/>
                  <a:ext cx="1045378" cy="764746"/>
                  <a:chOff x="1920882" y="3457534"/>
                  <a:chExt cx="635002" cy="615940"/>
                </a:xfrm>
                <a:grpFill/>
              </p:grpSpPr>
              <p:sp>
                <p:nvSpPr>
                  <p:cNvPr id="948" name="Freeform 133"/>
                  <p:cNvSpPr>
                    <a:spLocks/>
                  </p:cNvSpPr>
                  <p:nvPr/>
                </p:nvSpPr>
                <p:spPr bwMode="auto">
                  <a:xfrm>
                    <a:off x="1920882" y="3457534"/>
                    <a:ext cx="635002" cy="522281"/>
                  </a:xfrm>
                  <a:custGeom>
                    <a:avLst/>
                    <a:gdLst>
                      <a:gd name="T0" fmla="*/ 143 w 169"/>
                      <a:gd name="T1" fmla="*/ 139 h 139"/>
                      <a:gd name="T2" fmla="*/ 141 w 169"/>
                      <a:gd name="T3" fmla="*/ 139 h 139"/>
                      <a:gd name="T4" fmla="*/ 137 w 169"/>
                      <a:gd name="T5" fmla="*/ 135 h 139"/>
                      <a:gd name="T6" fmla="*/ 141 w 169"/>
                      <a:gd name="T7" fmla="*/ 132 h 139"/>
                      <a:gd name="T8" fmla="*/ 143 w 169"/>
                      <a:gd name="T9" fmla="*/ 132 h 139"/>
                      <a:gd name="T10" fmla="*/ 162 w 169"/>
                      <a:gd name="T11" fmla="*/ 113 h 139"/>
                      <a:gd name="T12" fmla="*/ 162 w 169"/>
                      <a:gd name="T13" fmla="*/ 26 h 139"/>
                      <a:gd name="T14" fmla="*/ 143 w 169"/>
                      <a:gd name="T15" fmla="*/ 7 h 139"/>
                      <a:gd name="T16" fmla="*/ 26 w 169"/>
                      <a:gd name="T17" fmla="*/ 7 h 139"/>
                      <a:gd name="T18" fmla="*/ 7 w 169"/>
                      <a:gd name="T19" fmla="*/ 26 h 139"/>
                      <a:gd name="T20" fmla="*/ 7 w 169"/>
                      <a:gd name="T21" fmla="*/ 113 h 139"/>
                      <a:gd name="T22" fmla="*/ 26 w 169"/>
                      <a:gd name="T23" fmla="*/ 132 h 139"/>
                      <a:gd name="T24" fmla="*/ 119 w 169"/>
                      <a:gd name="T25" fmla="*/ 132 h 139"/>
                      <a:gd name="T26" fmla="*/ 122 w 169"/>
                      <a:gd name="T27" fmla="*/ 135 h 139"/>
                      <a:gd name="T28" fmla="*/ 119 w 169"/>
                      <a:gd name="T29" fmla="*/ 139 h 139"/>
                      <a:gd name="T30" fmla="*/ 26 w 169"/>
                      <a:gd name="T31" fmla="*/ 139 h 139"/>
                      <a:gd name="T32" fmla="*/ 0 w 169"/>
                      <a:gd name="T33" fmla="*/ 113 h 139"/>
                      <a:gd name="T34" fmla="*/ 0 w 169"/>
                      <a:gd name="T35" fmla="*/ 26 h 139"/>
                      <a:gd name="T36" fmla="*/ 26 w 169"/>
                      <a:gd name="T37" fmla="*/ 0 h 139"/>
                      <a:gd name="T38" fmla="*/ 143 w 169"/>
                      <a:gd name="T39" fmla="*/ 0 h 139"/>
                      <a:gd name="T40" fmla="*/ 169 w 169"/>
                      <a:gd name="T41" fmla="*/ 26 h 139"/>
                      <a:gd name="T42" fmla="*/ 169 w 169"/>
                      <a:gd name="T43" fmla="*/ 113 h 139"/>
                      <a:gd name="T44" fmla="*/ 143 w 169"/>
                      <a:gd name="T45"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39">
                        <a:moveTo>
                          <a:pt x="143" y="139"/>
                        </a:moveTo>
                        <a:cubicBezTo>
                          <a:pt x="141" y="139"/>
                          <a:pt x="141" y="139"/>
                          <a:pt x="141" y="139"/>
                        </a:cubicBezTo>
                        <a:cubicBezTo>
                          <a:pt x="139" y="139"/>
                          <a:pt x="137" y="137"/>
                          <a:pt x="137" y="135"/>
                        </a:cubicBezTo>
                        <a:cubicBezTo>
                          <a:pt x="137" y="133"/>
                          <a:pt x="139" y="132"/>
                          <a:pt x="141" y="132"/>
                        </a:cubicBezTo>
                        <a:cubicBezTo>
                          <a:pt x="143" y="132"/>
                          <a:pt x="143" y="132"/>
                          <a:pt x="143" y="132"/>
                        </a:cubicBezTo>
                        <a:cubicBezTo>
                          <a:pt x="154" y="132"/>
                          <a:pt x="162" y="123"/>
                          <a:pt x="162" y="113"/>
                        </a:cubicBezTo>
                        <a:cubicBezTo>
                          <a:pt x="162" y="26"/>
                          <a:pt x="162" y="26"/>
                          <a:pt x="162" y="26"/>
                        </a:cubicBezTo>
                        <a:cubicBezTo>
                          <a:pt x="162" y="15"/>
                          <a:pt x="154" y="7"/>
                          <a:pt x="143" y="7"/>
                        </a:cubicBezTo>
                        <a:cubicBezTo>
                          <a:pt x="26" y="7"/>
                          <a:pt x="26" y="7"/>
                          <a:pt x="26" y="7"/>
                        </a:cubicBezTo>
                        <a:cubicBezTo>
                          <a:pt x="15" y="7"/>
                          <a:pt x="7" y="15"/>
                          <a:pt x="7" y="26"/>
                        </a:cubicBezTo>
                        <a:cubicBezTo>
                          <a:pt x="7" y="113"/>
                          <a:pt x="7" y="113"/>
                          <a:pt x="7" y="113"/>
                        </a:cubicBezTo>
                        <a:cubicBezTo>
                          <a:pt x="7" y="123"/>
                          <a:pt x="15" y="132"/>
                          <a:pt x="26" y="132"/>
                        </a:cubicBezTo>
                        <a:cubicBezTo>
                          <a:pt x="119" y="132"/>
                          <a:pt x="119" y="132"/>
                          <a:pt x="119" y="132"/>
                        </a:cubicBezTo>
                        <a:cubicBezTo>
                          <a:pt x="121" y="132"/>
                          <a:pt x="122" y="133"/>
                          <a:pt x="122" y="135"/>
                        </a:cubicBezTo>
                        <a:cubicBezTo>
                          <a:pt x="122" y="137"/>
                          <a:pt x="121" y="139"/>
                          <a:pt x="119" y="139"/>
                        </a:cubicBezTo>
                        <a:cubicBezTo>
                          <a:pt x="26" y="139"/>
                          <a:pt x="26" y="139"/>
                          <a:pt x="26" y="139"/>
                        </a:cubicBezTo>
                        <a:cubicBezTo>
                          <a:pt x="12" y="139"/>
                          <a:pt x="0" y="127"/>
                          <a:pt x="0" y="113"/>
                        </a:cubicBezTo>
                        <a:cubicBezTo>
                          <a:pt x="0" y="26"/>
                          <a:pt x="0" y="26"/>
                          <a:pt x="0" y="26"/>
                        </a:cubicBezTo>
                        <a:cubicBezTo>
                          <a:pt x="0" y="11"/>
                          <a:pt x="12" y="0"/>
                          <a:pt x="26" y="0"/>
                        </a:cubicBezTo>
                        <a:cubicBezTo>
                          <a:pt x="143" y="0"/>
                          <a:pt x="143" y="0"/>
                          <a:pt x="143" y="0"/>
                        </a:cubicBezTo>
                        <a:cubicBezTo>
                          <a:pt x="158" y="0"/>
                          <a:pt x="169" y="11"/>
                          <a:pt x="169" y="26"/>
                        </a:cubicBezTo>
                        <a:cubicBezTo>
                          <a:pt x="169" y="113"/>
                          <a:pt x="169" y="113"/>
                          <a:pt x="169" y="113"/>
                        </a:cubicBezTo>
                        <a:cubicBezTo>
                          <a:pt x="169" y="127"/>
                          <a:pt x="158" y="139"/>
                          <a:pt x="143"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49" name="Freeform 135"/>
                  <p:cNvSpPr>
                    <a:spLocks/>
                  </p:cNvSpPr>
                  <p:nvPr/>
                </p:nvSpPr>
                <p:spPr bwMode="auto">
                  <a:xfrm>
                    <a:off x="2138371" y="3949653"/>
                    <a:ext cx="57150" cy="115886"/>
                  </a:xfrm>
                  <a:custGeom>
                    <a:avLst/>
                    <a:gdLst>
                      <a:gd name="T0" fmla="*/ 4 w 15"/>
                      <a:gd name="T1" fmla="*/ 31 h 31"/>
                      <a:gd name="T2" fmla="*/ 3 w 15"/>
                      <a:gd name="T3" fmla="*/ 31 h 31"/>
                      <a:gd name="T4" fmla="*/ 1 w 15"/>
                      <a:gd name="T5" fmla="*/ 26 h 31"/>
                      <a:gd name="T6" fmla="*/ 8 w 15"/>
                      <a:gd name="T7" fmla="*/ 3 h 31"/>
                      <a:gd name="T8" fmla="*/ 12 w 15"/>
                      <a:gd name="T9" fmla="*/ 1 h 31"/>
                      <a:gd name="T10" fmla="*/ 15 w 15"/>
                      <a:gd name="T11" fmla="*/ 5 h 31"/>
                      <a:gd name="T12" fmla="*/ 7 w 15"/>
                      <a:gd name="T13" fmla="*/ 28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3" y="31"/>
                          <a:pt x="3" y="31"/>
                        </a:cubicBezTo>
                        <a:cubicBezTo>
                          <a:pt x="1" y="30"/>
                          <a:pt x="0" y="28"/>
                          <a:pt x="1" y="26"/>
                        </a:cubicBezTo>
                        <a:cubicBezTo>
                          <a:pt x="8" y="3"/>
                          <a:pt x="8" y="3"/>
                          <a:pt x="8" y="3"/>
                        </a:cubicBezTo>
                        <a:cubicBezTo>
                          <a:pt x="8" y="1"/>
                          <a:pt x="10" y="0"/>
                          <a:pt x="12" y="1"/>
                        </a:cubicBezTo>
                        <a:cubicBezTo>
                          <a:pt x="14" y="1"/>
                          <a:pt x="15" y="3"/>
                          <a:pt x="15" y="5"/>
                        </a:cubicBezTo>
                        <a:cubicBezTo>
                          <a:pt x="7" y="28"/>
                          <a:pt x="7" y="28"/>
                          <a:pt x="7" y="28"/>
                        </a:cubicBezTo>
                        <a:cubicBezTo>
                          <a:pt x="7" y="30"/>
                          <a:pt x="6" y="31"/>
                          <a:pt x="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50" name="Freeform 136"/>
                  <p:cNvSpPr>
                    <a:spLocks/>
                  </p:cNvSpPr>
                  <p:nvPr/>
                </p:nvSpPr>
                <p:spPr bwMode="auto">
                  <a:xfrm>
                    <a:off x="2278072" y="3949653"/>
                    <a:ext cx="60325" cy="115886"/>
                  </a:xfrm>
                  <a:custGeom>
                    <a:avLst/>
                    <a:gdLst>
                      <a:gd name="T0" fmla="*/ 12 w 16"/>
                      <a:gd name="T1" fmla="*/ 31 h 31"/>
                      <a:gd name="T2" fmla="*/ 9 w 16"/>
                      <a:gd name="T3" fmla="*/ 28 h 31"/>
                      <a:gd name="T4" fmla="*/ 1 w 16"/>
                      <a:gd name="T5" fmla="*/ 5 h 31"/>
                      <a:gd name="T6" fmla="*/ 3 w 16"/>
                      <a:gd name="T7" fmla="*/ 1 h 31"/>
                      <a:gd name="T8" fmla="*/ 7 w 16"/>
                      <a:gd name="T9" fmla="*/ 3 h 31"/>
                      <a:gd name="T10" fmla="*/ 15 w 16"/>
                      <a:gd name="T11" fmla="*/ 26 h 31"/>
                      <a:gd name="T12" fmla="*/ 13 w 16"/>
                      <a:gd name="T13" fmla="*/ 30 h 31"/>
                      <a:gd name="T14" fmla="*/ 12 w 16"/>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2" y="31"/>
                        </a:moveTo>
                        <a:cubicBezTo>
                          <a:pt x="11" y="31"/>
                          <a:pt x="9" y="30"/>
                          <a:pt x="9" y="28"/>
                        </a:cubicBezTo>
                        <a:cubicBezTo>
                          <a:pt x="1" y="5"/>
                          <a:pt x="1" y="5"/>
                          <a:pt x="1" y="5"/>
                        </a:cubicBezTo>
                        <a:cubicBezTo>
                          <a:pt x="0" y="3"/>
                          <a:pt x="1" y="1"/>
                          <a:pt x="3" y="1"/>
                        </a:cubicBezTo>
                        <a:cubicBezTo>
                          <a:pt x="5" y="0"/>
                          <a:pt x="7" y="1"/>
                          <a:pt x="7" y="3"/>
                        </a:cubicBezTo>
                        <a:cubicBezTo>
                          <a:pt x="15" y="26"/>
                          <a:pt x="15" y="26"/>
                          <a:pt x="15" y="26"/>
                        </a:cubicBezTo>
                        <a:cubicBezTo>
                          <a:pt x="16" y="28"/>
                          <a:pt x="15" y="30"/>
                          <a:pt x="13" y="30"/>
                        </a:cubicBezTo>
                        <a:cubicBezTo>
                          <a:pt x="13" y="31"/>
                          <a:pt x="13" y="31"/>
                          <a:pt x="1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51" name="Freeform 137"/>
                  <p:cNvSpPr>
                    <a:spLocks/>
                  </p:cNvSpPr>
                  <p:nvPr/>
                </p:nvSpPr>
                <p:spPr bwMode="auto">
                  <a:xfrm>
                    <a:off x="2090746" y="4046487"/>
                    <a:ext cx="295276" cy="26987"/>
                  </a:xfrm>
                  <a:custGeom>
                    <a:avLst/>
                    <a:gdLst>
                      <a:gd name="T0" fmla="*/ 76 w 79"/>
                      <a:gd name="T1" fmla="*/ 7 h 7"/>
                      <a:gd name="T2" fmla="*/ 4 w 79"/>
                      <a:gd name="T3" fmla="*/ 7 h 7"/>
                      <a:gd name="T4" fmla="*/ 0 w 79"/>
                      <a:gd name="T5" fmla="*/ 3 h 7"/>
                      <a:gd name="T6" fmla="*/ 4 w 79"/>
                      <a:gd name="T7" fmla="*/ 0 h 7"/>
                      <a:gd name="T8" fmla="*/ 76 w 79"/>
                      <a:gd name="T9" fmla="*/ 0 h 7"/>
                      <a:gd name="T10" fmla="*/ 79 w 79"/>
                      <a:gd name="T11" fmla="*/ 3 h 7"/>
                      <a:gd name="T12" fmla="*/ 76 w 79"/>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9" h="7">
                        <a:moveTo>
                          <a:pt x="76" y="7"/>
                        </a:moveTo>
                        <a:cubicBezTo>
                          <a:pt x="4" y="7"/>
                          <a:pt x="4" y="7"/>
                          <a:pt x="4" y="7"/>
                        </a:cubicBezTo>
                        <a:cubicBezTo>
                          <a:pt x="2" y="7"/>
                          <a:pt x="0" y="5"/>
                          <a:pt x="0" y="3"/>
                        </a:cubicBezTo>
                        <a:cubicBezTo>
                          <a:pt x="0" y="1"/>
                          <a:pt x="2" y="0"/>
                          <a:pt x="4" y="0"/>
                        </a:cubicBezTo>
                        <a:cubicBezTo>
                          <a:pt x="76" y="0"/>
                          <a:pt x="76" y="0"/>
                          <a:pt x="76" y="0"/>
                        </a:cubicBezTo>
                        <a:cubicBezTo>
                          <a:pt x="78" y="0"/>
                          <a:pt x="79" y="1"/>
                          <a:pt x="79" y="3"/>
                        </a:cubicBezTo>
                        <a:cubicBezTo>
                          <a:pt x="79" y="5"/>
                          <a:pt x="78" y="7"/>
                          <a:pt x="7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52" name="Oval 144"/>
                  <p:cNvSpPr>
                    <a:spLocks noChangeArrowheads="1"/>
                  </p:cNvSpPr>
                  <p:nvPr/>
                </p:nvSpPr>
                <p:spPr bwMode="auto">
                  <a:xfrm>
                    <a:off x="2333632" y="3938566"/>
                    <a:ext cx="57150" cy="523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53" name="Oval 145"/>
                  <p:cNvSpPr>
                    <a:spLocks noChangeArrowheads="1"/>
                  </p:cNvSpPr>
                  <p:nvPr/>
                </p:nvSpPr>
                <p:spPr bwMode="auto">
                  <a:xfrm>
                    <a:off x="2416175" y="3938588"/>
                    <a:ext cx="57150" cy="523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sp>
              <p:nvSpPr>
                <p:cNvPr id="922" name="Freeform 27"/>
                <p:cNvSpPr>
                  <a:spLocks noChangeAspect="1" noEditPoints="1"/>
                </p:cNvSpPr>
                <p:nvPr/>
              </p:nvSpPr>
              <p:spPr bwMode="auto">
                <a:xfrm>
                  <a:off x="-414911" y="3739419"/>
                  <a:ext cx="204887" cy="204893"/>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grpFill/>
                <a:ln w="9525">
                  <a:noFill/>
                  <a:round/>
                  <a:headEnd/>
                  <a:tailEnd/>
                </a:ln>
              </p:spPr>
              <p:txBody>
                <a:bodyPr vert="horz" wrap="square" lIns="58602" tIns="29302" rIns="58602" bIns="29302" numCol="1" anchor="t" anchorCtr="0" compatLnSpc="1">
                  <a:prstTxWarp prst="textNoShape">
                    <a:avLst/>
                  </a:prstTxWarp>
                  <a:noAutofit/>
                </a:bodyPr>
                <a:lstStyle/>
                <a:p>
                  <a:pPr defTabSz="1101964"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23" name="Freeform 64"/>
                <p:cNvSpPr>
                  <a:spLocks noChangeAspect="1" noEditPoints="1"/>
                </p:cNvSpPr>
                <p:nvPr/>
              </p:nvSpPr>
              <p:spPr bwMode="auto">
                <a:xfrm>
                  <a:off x="-409392" y="4021615"/>
                  <a:ext cx="189152" cy="204554"/>
                </a:xfrm>
                <a:custGeom>
                  <a:avLst/>
                  <a:gdLst/>
                  <a:ahLst/>
                  <a:cxnLst>
                    <a:cxn ang="0">
                      <a:pos x="146" y="186"/>
                    </a:cxn>
                    <a:cxn ang="0">
                      <a:pos x="162" y="180"/>
                    </a:cxn>
                    <a:cxn ang="0">
                      <a:pos x="170" y="172"/>
                    </a:cxn>
                    <a:cxn ang="0">
                      <a:pos x="172" y="162"/>
                    </a:cxn>
                    <a:cxn ang="0">
                      <a:pos x="166" y="144"/>
                    </a:cxn>
                    <a:cxn ang="0">
                      <a:pos x="138" y="112"/>
                    </a:cxn>
                    <a:cxn ang="0">
                      <a:pos x="148" y="80"/>
                    </a:cxn>
                    <a:cxn ang="0">
                      <a:pos x="148" y="66"/>
                    </a:cxn>
                    <a:cxn ang="0">
                      <a:pos x="140" y="38"/>
                    </a:cxn>
                    <a:cxn ang="0">
                      <a:pos x="130" y="26"/>
                    </a:cxn>
                    <a:cxn ang="0">
                      <a:pos x="108" y="8"/>
                    </a:cxn>
                    <a:cxn ang="0">
                      <a:pos x="80" y="0"/>
                    </a:cxn>
                    <a:cxn ang="0">
                      <a:pos x="74" y="0"/>
                    </a:cxn>
                    <a:cxn ang="0">
                      <a:pos x="60" y="2"/>
                    </a:cxn>
                    <a:cxn ang="0">
                      <a:pos x="34" y="12"/>
                    </a:cxn>
                    <a:cxn ang="0">
                      <a:pos x="14" y="30"/>
                    </a:cxn>
                    <a:cxn ang="0">
                      <a:pos x="2" y="54"/>
                    </a:cxn>
                    <a:cxn ang="0">
                      <a:pos x="0" y="68"/>
                    </a:cxn>
                    <a:cxn ang="0">
                      <a:pos x="2" y="96"/>
                    </a:cxn>
                    <a:cxn ang="0">
                      <a:pos x="16" y="122"/>
                    </a:cxn>
                    <a:cxn ang="0">
                      <a:pos x="28" y="132"/>
                    </a:cxn>
                    <a:cxn ang="0">
                      <a:pos x="54" y="146"/>
                    </a:cxn>
                    <a:cxn ang="0">
                      <a:pos x="68" y="148"/>
                    </a:cxn>
                    <a:cxn ang="0">
                      <a:pos x="74" y="148"/>
                    </a:cxn>
                    <a:cxn ang="0">
                      <a:pos x="98" y="144"/>
                    </a:cxn>
                    <a:cxn ang="0">
                      <a:pos x="128" y="176"/>
                    </a:cxn>
                    <a:cxn ang="0">
                      <a:pos x="144" y="186"/>
                    </a:cxn>
                    <a:cxn ang="0">
                      <a:pos x="146" y="186"/>
                    </a:cxn>
                    <a:cxn ang="0">
                      <a:pos x="74" y="24"/>
                    </a:cxn>
                    <a:cxn ang="0">
                      <a:pos x="78" y="24"/>
                    </a:cxn>
                    <a:cxn ang="0">
                      <a:pos x="88" y="26"/>
                    </a:cxn>
                    <a:cxn ang="0">
                      <a:pos x="106" y="36"/>
                    </a:cxn>
                    <a:cxn ang="0">
                      <a:pos x="118" y="50"/>
                    </a:cxn>
                    <a:cxn ang="0">
                      <a:pos x="124" y="68"/>
                    </a:cxn>
                    <a:cxn ang="0">
                      <a:pos x="124" y="78"/>
                    </a:cxn>
                    <a:cxn ang="0">
                      <a:pos x="120" y="96"/>
                    </a:cxn>
                    <a:cxn ang="0">
                      <a:pos x="108" y="112"/>
                    </a:cxn>
                    <a:cxn ang="0">
                      <a:pos x="92" y="120"/>
                    </a:cxn>
                    <a:cxn ang="0">
                      <a:pos x="74" y="124"/>
                    </a:cxn>
                    <a:cxn ang="0">
                      <a:pos x="70" y="124"/>
                    </a:cxn>
                    <a:cxn ang="0">
                      <a:pos x="60" y="122"/>
                    </a:cxn>
                    <a:cxn ang="0">
                      <a:pos x="42" y="114"/>
                    </a:cxn>
                    <a:cxn ang="0">
                      <a:pos x="30" y="98"/>
                    </a:cxn>
                    <a:cxn ang="0">
                      <a:pos x="24" y="80"/>
                    </a:cxn>
                    <a:cxn ang="0">
                      <a:pos x="24" y="70"/>
                    </a:cxn>
                    <a:cxn ang="0">
                      <a:pos x="30" y="52"/>
                    </a:cxn>
                    <a:cxn ang="0">
                      <a:pos x="40" y="38"/>
                    </a:cxn>
                    <a:cxn ang="0">
                      <a:pos x="56" y="28"/>
                    </a:cxn>
                    <a:cxn ang="0">
                      <a:pos x="74" y="24"/>
                    </a:cxn>
                  </a:cxnLst>
                  <a:rect l="0" t="0" r="r" b="b"/>
                  <a:pathLst>
                    <a:path w="172" h="186">
                      <a:moveTo>
                        <a:pt x="146" y="186"/>
                      </a:moveTo>
                      <a:lnTo>
                        <a:pt x="146" y="186"/>
                      </a:lnTo>
                      <a:lnTo>
                        <a:pt x="156" y="184"/>
                      </a:lnTo>
                      <a:lnTo>
                        <a:pt x="162" y="180"/>
                      </a:lnTo>
                      <a:lnTo>
                        <a:pt x="162" y="180"/>
                      </a:lnTo>
                      <a:lnTo>
                        <a:pt x="170" y="172"/>
                      </a:lnTo>
                      <a:lnTo>
                        <a:pt x="172" y="162"/>
                      </a:lnTo>
                      <a:lnTo>
                        <a:pt x="172" y="162"/>
                      </a:lnTo>
                      <a:lnTo>
                        <a:pt x="170" y="154"/>
                      </a:lnTo>
                      <a:lnTo>
                        <a:pt x="166" y="144"/>
                      </a:lnTo>
                      <a:lnTo>
                        <a:pt x="138" y="112"/>
                      </a:lnTo>
                      <a:lnTo>
                        <a:pt x="138" y="112"/>
                      </a:lnTo>
                      <a:lnTo>
                        <a:pt x="144" y="98"/>
                      </a:lnTo>
                      <a:lnTo>
                        <a:pt x="148" y="80"/>
                      </a:lnTo>
                      <a:lnTo>
                        <a:pt x="148" y="80"/>
                      </a:lnTo>
                      <a:lnTo>
                        <a:pt x="148" y="66"/>
                      </a:lnTo>
                      <a:lnTo>
                        <a:pt x="144" y="52"/>
                      </a:lnTo>
                      <a:lnTo>
                        <a:pt x="140" y="38"/>
                      </a:lnTo>
                      <a:lnTo>
                        <a:pt x="130" y="26"/>
                      </a:lnTo>
                      <a:lnTo>
                        <a:pt x="130" y="26"/>
                      </a:lnTo>
                      <a:lnTo>
                        <a:pt x="120" y="16"/>
                      </a:lnTo>
                      <a:lnTo>
                        <a:pt x="108" y="8"/>
                      </a:lnTo>
                      <a:lnTo>
                        <a:pt x="94" y="2"/>
                      </a:lnTo>
                      <a:lnTo>
                        <a:pt x="80" y="0"/>
                      </a:lnTo>
                      <a:lnTo>
                        <a:pt x="80" y="0"/>
                      </a:lnTo>
                      <a:lnTo>
                        <a:pt x="74" y="0"/>
                      </a:lnTo>
                      <a:lnTo>
                        <a:pt x="74" y="0"/>
                      </a:lnTo>
                      <a:lnTo>
                        <a:pt x="60" y="2"/>
                      </a:lnTo>
                      <a:lnTo>
                        <a:pt x="46" y="6"/>
                      </a:lnTo>
                      <a:lnTo>
                        <a:pt x="34" y="12"/>
                      </a:lnTo>
                      <a:lnTo>
                        <a:pt x="24" y="20"/>
                      </a:lnTo>
                      <a:lnTo>
                        <a:pt x="14" y="30"/>
                      </a:lnTo>
                      <a:lnTo>
                        <a:pt x="8" y="42"/>
                      </a:lnTo>
                      <a:lnTo>
                        <a:pt x="2" y="54"/>
                      </a:lnTo>
                      <a:lnTo>
                        <a:pt x="0" y="68"/>
                      </a:lnTo>
                      <a:lnTo>
                        <a:pt x="0" y="68"/>
                      </a:lnTo>
                      <a:lnTo>
                        <a:pt x="0" y="82"/>
                      </a:lnTo>
                      <a:lnTo>
                        <a:pt x="2" y="96"/>
                      </a:lnTo>
                      <a:lnTo>
                        <a:pt x="8" y="110"/>
                      </a:lnTo>
                      <a:lnTo>
                        <a:pt x="16" y="122"/>
                      </a:lnTo>
                      <a:lnTo>
                        <a:pt x="16" y="122"/>
                      </a:lnTo>
                      <a:lnTo>
                        <a:pt x="28" y="132"/>
                      </a:lnTo>
                      <a:lnTo>
                        <a:pt x="40" y="140"/>
                      </a:lnTo>
                      <a:lnTo>
                        <a:pt x="54" y="146"/>
                      </a:lnTo>
                      <a:lnTo>
                        <a:pt x="68" y="148"/>
                      </a:lnTo>
                      <a:lnTo>
                        <a:pt x="68" y="148"/>
                      </a:lnTo>
                      <a:lnTo>
                        <a:pt x="74" y="148"/>
                      </a:lnTo>
                      <a:lnTo>
                        <a:pt x="74" y="148"/>
                      </a:lnTo>
                      <a:lnTo>
                        <a:pt x="86" y="148"/>
                      </a:lnTo>
                      <a:lnTo>
                        <a:pt x="98" y="144"/>
                      </a:lnTo>
                      <a:lnTo>
                        <a:pt x="128" y="176"/>
                      </a:lnTo>
                      <a:lnTo>
                        <a:pt x="128" y="176"/>
                      </a:lnTo>
                      <a:lnTo>
                        <a:pt x="136" y="184"/>
                      </a:lnTo>
                      <a:lnTo>
                        <a:pt x="144" y="186"/>
                      </a:lnTo>
                      <a:lnTo>
                        <a:pt x="144" y="186"/>
                      </a:lnTo>
                      <a:lnTo>
                        <a:pt x="146" y="186"/>
                      </a:lnTo>
                      <a:lnTo>
                        <a:pt x="146" y="186"/>
                      </a:lnTo>
                      <a:close/>
                      <a:moveTo>
                        <a:pt x="74" y="24"/>
                      </a:moveTo>
                      <a:lnTo>
                        <a:pt x="74" y="24"/>
                      </a:lnTo>
                      <a:lnTo>
                        <a:pt x="78" y="24"/>
                      </a:lnTo>
                      <a:lnTo>
                        <a:pt x="78" y="24"/>
                      </a:lnTo>
                      <a:lnTo>
                        <a:pt x="88" y="26"/>
                      </a:lnTo>
                      <a:lnTo>
                        <a:pt x="98" y="30"/>
                      </a:lnTo>
                      <a:lnTo>
                        <a:pt x="106" y="36"/>
                      </a:lnTo>
                      <a:lnTo>
                        <a:pt x="112" y="42"/>
                      </a:lnTo>
                      <a:lnTo>
                        <a:pt x="118" y="50"/>
                      </a:lnTo>
                      <a:lnTo>
                        <a:pt x="122" y="58"/>
                      </a:lnTo>
                      <a:lnTo>
                        <a:pt x="124" y="68"/>
                      </a:lnTo>
                      <a:lnTo>
                        <a:pt x="124" y="78"/>
                      </a:lnTo>
                      <a:lnTo>
                        <a:pt x="124" y="78"/>
                      </a:lnTo>
                      <a:lnTo>
                        <a:pt x="122" y="88"/>
                      </a:lnTo>
                      <a:lnTo>
                        <a:pt x="120" y="96"/>
                      </a:lnTo>
                      <a:lnTo>
                        <a:pt x="114" y="104"/>
                      </a:lnTo>
                      <a:lnTo>
                        <a:pt x="108" y="112"/>
                      </a:lnTo>
                      <a:lnTo>
                        <a:pt x="100" y="116"/>
                      </a:lnTo>
                      <a:lnTo>
                        <a:pt x="92" y="120"/>
                      </a:lnTo>
                      <a:lnTo>
                        <a:pt x="84" y="124"/>
                      </a:lnTo>
                      <a:lnTo>
                        <a:pt x="74" y="124"/>
                      </a:lnTo>
                      <a:lnTo>
                        <a:pt x="74" y="124"/>
                      </a:lnTo>
                      <a:lnTo>
                        <a:pt x="70" y="124"/>
                      </a:lnTo>
                      <a:lnTo>
                        <a:pt x="70" y="124"/>
                      </a:lnTo>
                      <a:lnTo>
                        <a:pt x="60" y="122"/>
                      </a:lnTo>
                      <a:lnTo>
                        <a:pt x="50" y="118"/>
                      </a:lnTo>
                      <a:lnTo>
                        <a:pt x="42" y="114"/>
                      </a:lnTo>
                      <a:lnTo>
                        <a:pt x="36" y="106"/>
                      </a:lnTo>
                      <a:lnTo>
                        <a:pt x="30" y="98"/>
                      </a:lnTo>
                      <a:lnTo>
                        <a:pt x="26" y="90"/>
                      </a:lnTo>
                      <a:lnTo>
                        <a:pt x="24" y="80"/>
                      </a:lnTo>
                      <a:lnTo>
                        <a:pt x="24" y="70"/>
                      </a:lnTo>
                      <a:lnTo>
                        <a:pt x="24" y="70"/>
                      </a:lnTo>
                      <a:lnTo>
                        <a:pt x="26" y="60"/>
                      </a:lnTo>
                      <a:lnTo>
                        <a:pt x="30" y="52"/>
                      </a:lnTo>
                      <a:lnTo>
                        <a:pt x="34" y="44"/>
                      </a:lnTo>
                      <a:lnTo>
                        <a:pt x="40" y="38"/>
                      </a:lnTo>
                      <a:lnTo>
                        <a:pt x="48" y="32"/>
                      </a:lnTo>
                      <a:lnTo>
                        <a:pt x="56" y="28"/>
                      </a:lnTo>
                      <a:lnTo>
                        <a:pt x="64" y="24"/>
                      </a:lnTo>
                      <a:lnTo>
                        <a:pt x="74" y="24"/>
                      </a:lnTo>
                      <a:lnTo>
                        <a:pt x="74" y="24"/>
                      </a:lnTo>
                      <a:close/>
                    </a:path>
                  </a:pathLst>
                </a:custGeom>
                <a:grpFill/>
                <a:ln w="9525">
                  <a:noFill/>
                  <a:round/>
                  <a:headEnd/>
                  <a:tailEnd/>
                </a:ln>
              </p:spPr>
              <p:txBody>
                <a:bodyPr vert="horz" wrap="square" lIns="58602" tIns="29302" rIns="58602" bIns="29302" numCol="1" anchor="t" anchorCtr="0" compatLnSpc="1">
                  <a:prstTxWarp prst="textNoShape">
                    <a:avLst/>
                  </a:prstTxWarp>
                  <a:noAutofit/>
                </a:bodyPr>
                <a:lstStyle/>
                <a:p>
                  <a:pPr defTabSz="1101964"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924" name="组合 69"/>
                <p:cNvGrpSpPr>
                  <a:grpSpLocks noChangeAspect="1"/>
                </p:cNvGrpSpPr>
                <p:nvPr/>
              </p:nvGrpSpPr>
              <p:grpSpPr>
                <a:xfrm>
                  <a:off x="-792326" y="4021446"/>
                  <a:ext cx="177308" cy="204893"/>
                  <a:chOff x="3438741" y="5351728"/>
                  <a:chExt cx="365201" cy="422010"/>
                </a:xfrm>
                <a:grpFill/>
              </p:grpSpPr>
              <p:sp>
                <p:nvSpPr>
                  <p:cNvPr id="945" name="Freeform 54"/>
                  <p:cNvSpPr>
                    <a:spLocks noEditPoints="1"/>
                  </p:cNvSpPr>
                  <p:nvPr/>
                </p:nvSpPr>
                <p:spPr bwMode="auto">
                  <a:xfrm>
                    <a:off x="3438741" y="5351728"/>
                    <a:ext cx="365201" cy="422010"/>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vert="horz" wrap="square" lIns="58602" tIns="29302" rIns="58602" bIns="29302" numCol="1" anchor="t" anchorCtr="0" compatLnSpc="1">
                    <a:prstTxWarp prst="textNoShape">
                      <a:avLst/>
                    </a:prstTxWarp>
                    <a:noAutofit/>
                  </a:bodyPr>
                  <a:lstStyle/>
                  <a:p>
                    <a:pPr defTabSz="1101964"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46" name="Freeform 55"/>
                  <p:cNvSpPr>
                    <a:spLocks/>
                  </p:cNvSpPr>
                  <p:nvPr/>
                </p:nvSpPr>
                <p:spPr bwMode="auto">
                  <a:xfrm>
                    <a:off x="3540185" y="5485635"/>
                    <a:ext cx="198832" cy="223178"/>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vert="horz" wrap="square" lIns="58602" tIns="29302" rIns="58602" bIns="29302" numCol="1" anchor="t" anchorCtr="0" compatLnSpc="1">
                    <a:prstTxWarp prst="textNoShape">
                      <a:avLst/>
                    </a:prstTxWarp>
                    <a:noAutofit/>
                  </a:bodyPr>
                  <a:lstStyle/>
                  <a:p>
                    <a:pPr defTabSz="1101964"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47" name="Freeform 56"/>
                  <p:cNvSpPr>
                    <a:spLocks/>
                  </p:cNvSpPr>
                  <p:nvPr/>
                </p:nvSpPr>
                <p:spPr bwMode="auto">
                  <a:xfrm>
                    <a:off x="3499607" y="5416653"/>
                    <a:ext cx="227236" cy="194774"/>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vert="horz" wrap="square" lIns="58602" tIns="29302" rIns="58602" bIns="29302" numCol="1" anchor="t" anchorCtr="0" compatLnSpc="1">
                    <a:prstTxWarp prst="textNoShape">
                      <a:avLst/>
                    </a:prstTxWarp>
                    <a:noAutofit/>
                  </a:bodyPr>
                  <a:lstStyle/>
                  <a:p>
                    <a:pPr defTabSz="1101964"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925" name="组合 73"/>
                <p:cNvGrpSpPr/>
                <p:nvPr/>
              </p:nvGrpSpPr>
              <p:grpSpPr>
                <a:xfrm>
                  <a:off x="-806911" y="3738639"/>
                  <a:ext cx="206479" cy="206486"/>
                  <a:chOff x="7578416" y="4470280"/>
                  <a:chExt cx="194397" cy="194397"/>
                </a:xfrm>
                <a:grpFill/>
              </p:grpSpPr>
              <p:sp>
                <p:nvSpPr>
                  <p:cNvPr id="938" name="流程图: 联系 937"/>
                  <p:cNvSpPr>
                    <a:spLocks noChangeAspect="1"/>
                  </p:cNvSpPr>
                  <p:nvPr/>
                </p:nvSpPr>
                <p:spPr>
                  <a:xfrm>
                    <a:off x="7614414" y="4506278"/>
                    <a:ext cx="122400" cy="122400"/>
                  </a:xfrm>
                  <a:prstGeom prst="flowChartConnector">
                    <a:avLst/>
                  </a:prstGeom>
                  <a:noFill/>
                  <a:ln w="3175" cap="flat" cmpd="sng" algn="ctr">
                    <a:solidFill>
                      <a:sysClr val="window" lastClr="FFFFFF"/>
                    </a:solidFill>
                    <a:prstDash val="solid"/>
                    <a:miter lim="800000"/>
                  </a:ln>
                  <a:effectLst/>
                </p:spPr>
                <p:txBody>
                  <a:bodyPr wrap="square" rtlCol="0" anchor="ctr">
                    <a:noAutofit/>
                  </a:bodyPr>
                  <a:lstStyle/>
                  <a:p>
                    <a:pPr algn="ctr" defTabSz="1101964" fontAlgn="ctr">
                      <a:defRPr/>
                    </a:pPr>
                    <a:endParaRPr lang="en-US" sz="179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39" name="流程图: 联系 938"/>
                  <p:cNvSpPr>
                    <a:spLocks noChangeAspect="1"/>
                  </p:cNvSpPr>
                  <p:nvPr/>
                </p:nvSpPr>
                <p:spPr>
                  <a:xfrm>
                    <a:off x="7578416" y="4470280"/>
                    <a:ext cx="194397" cy="194397"/>
                  </a:xfrm>
                  <a:prstGeom prst="flowChartConnector">
                    <a:avLst/>
                  </a:prstGeom>
                  <a:noFill/>
                  <a:ln w="3810" cap="flat" cmpd="sng" algn="ctr">
                    <a:solidFill>
                      <a:sysClr val="window" lastClr="FFFFFF"/>
                    </a:solidFill>
                    <a:prstDash val="solid"/>
                    <a:miter lim="800000"/>
                  </a:ln>
                  <a:effectLst/>
                </p:spPr>
                <p:txBody>
                  <a:bodyPr wrap="square" rtlCol="0" anchor="ctr">
                    <a:noAutofit/>
                  </a:bodyPr>
                  <a:lstStyle/>
                  <a:p>
                    <a:pPr algn="ctr" defTabSz="1101964" fontAlgn="ctr">
                      <a:defRPr/>
                    </a:pPr>
                    <a:endParaRPr lang="en-US" sz="179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940" name="直接连接符 939"/>
                  <p:cNvCxnSpPr>
                    <a:stCxn id="939" idx="2"/>
                    <a:endCxn id="939" idx="6"/>
                  </p:cNvCxnSpPr>
                  <p:nvPr/>
                </p:nvCxnSpPr>
                <p:spPr>
                  <a:xfrm>
                    <a:off x="7578416" y="4567479"/>
                    <a:ext cx="194397" cy="0"/>
                  </a:xfrm>
                  <a:prstGeom prst="line">
                    <a:avLst/>
                  </a:prstGeom>
                  <a:grpFill/>
                  <a:ln w="3175" cap="flat" cmpd="sng" algn="ctr">
                    <a:solidFill>
                      <a:sysClr val="window" lastClr="FFFFFF"/>
                    </a:solidFill>
                    <a:prstDash val="solid"/>
                    <a:miter lim="800000"/>
                  </a:ln>
                  <a:effectLst/>
                </p:spPr>
              </p:cxnSp>
              <p:cxnSp>
                <p:nvCxnSpPr>
                  <p:cNvPr id="941" name="直接连接符 940"/>
                  <p:cNvCxnSpPr>
                    <a:stCxn id="939" idx="0"/>
                    <a:endCxn id="939" idx="4"/>
                  </p:cNvCxnSpPr>
                  <p:nvPr/>
                </p:nvCxnSpPr>
                <p:spPr>
                  <a:xfrm>
                    <a:off x="7675615" y="4470280"/>
                    <a:ext cx="0" cy="194397"/>
                  </a:xfrm>
                  <a:prstGeom prst="line">
                    <a:avLst/>
                  </a:prstGeom>
                  <a:grpFill/>
                  <a:ln w="3175" cap="flat" cmpd="sng" algn="ctr">
                    <a:solidFill>
                      <a:sysClr val="window" lastClr="FFFFFF"/>
                    </a:solidFill>
                    <a:prstDash val="solid"/>
                    <a:miter lim="800000"/>
                  </a:ln>
                  <a:effectLst/>
                </p:spPr>
              </p:cxnSp>
              <p:sp>
                <p:nvSpPr>
                  <p:cNvPr id="942" name="Oval 335"/>
                  <p:cNvSpPr>
                    <a:spLocks noChangeAspect="1" noChangeArrowheads="1"/>
                  </p:cNvSpPr>
                  <p:nvPr/>
                </p:nvSpPr>
                <p:spPr bwMode="auto">
                  <a:xfrm>
                    <a:off x="7620890" y="4513023"/>
                    <a:ext cx="23318" cy="233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43" name="Oval 335"/>
                  <p:cNvSpPr>
                    <a:spLocks noChangeAspect="1" noChangeArrowheads="1"/>
                  </p:cNvSpPr>
                  <p:nvPr/>
                </p:nvSpPr>
                <p:spPr bwMode="auto">
                  <a:xfrm>
                    <a:off x="7727143" y="4555212"/>
                    <a:ext cx="23318" cy="233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44" name="Oval 335"/>
                  <p:cNvSpPr>
                    <a:spLocks noChangeAspect="1" noChangeArrowheads="1"/>
                  </p:cNvSpPr>
                  <p:nvPr/>
                </p:nvSpPr>
                <p:spPr bwMode="auto">
                  <a:xfrm>
                    <a:off x="7634148" y="4610423"/>
                    <a:ext cx="17488" cy="1749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defTabSz="328623" fontAlgn="ctr">
                      <a:defRPr/>
                    </a:pPr>
                    <a:endParaRPr lang="en-US" altLang="zh-CN" sz="179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926" name="组合 925"/>
                <p:cNvGrpSpPr/>
                <p:nvPr/>
              </p:nvGrpSpPr>
              <p:grpSpPr>
                <a:xfrm>
                  <a:off x="-583775" y="3812347"/>
                  <a:ext cx="166729" cy="53034"/>
                  <a:chOff x="-583775" y="3812347"/>
                  <a:chExt cx="166729" cy="53034"/>
                </a:xfrm>
                <a:grpFill/>
              </p:grpSpPr>
              <p:cxnSp>
                <p:nvCxnSpPr>
                  <p:cNvPr id="936" name="直接箭头连接符 935"/>
                  <p:cNvCxnSpPr/>
                  <p:nvPr/>
                </p:nvCxnSpPr>
                <p:spPr>
                  <a:xfrm>
                    <a:off x="-583775" y="3841863"/>
                    <a:ext cx="150698" cy="2"/>
                  </a:xfrm>
                  <a:prstGeom prst="straightConnector1">
                    <a:avLst/>
                  </a:prstGeom>
                  <a:grpFill/>
                  <a:ln w="3175" cap="flat" cmpd="sng" algn="ctr">
                    <a:solidFill>
                      <a:sysClr val="window" lastClr="FFFFFF"/>
                    </a:solidFill>
                    <a:prstDash val="dash"/>
                    <a:miter lim="800000"/>
                    <a:headEnd type="none" w="med" len="med"/>
                    <a:tailEnd type="none" w="med" len="med"/>
                  </a:ln>
                  <a:effectLst/>
                </p:spPr>
              </p:cxnSp>
              <p:sp>
                <p:nvSpPr>
                  <p:cNvPr id="937" name="等腰三角形 936"/>
                  <p:cNvSpPr/>
                  <p:nvPr/>
                </p:nvSpPr>
                <p:spPr>
                  <a:xfrm rot="5400000">
                    <a:off x="-466422" y="3816004"/>
                    <a:ext cx="53034" cy="45719"/>
                  </a:xfrm>
                  <a:prstGeom prst="triangle">
                    <a:avLst/>
                  </a:prstGeom>
                  <a:grpFill/>
                  <a:ln w="12700" cap="flat" cmpd="sng" algn="ctr">
                    <a:noFill/>
                    <a:prstDash val="solid"/>
                    <a:miter lim="800000"/>
                  </a:ln>
                  <a:effectLst/>
                </p:spPr>
                <p:txBody>
                  <a:bodyPr wrap="square" rtlCol="0" anchor="ctr">
                    <a:noAutofit/>
                  </a:bodyPr>
                  <a:lstStyle/>
                  <a:p>
                    <a:pPr algn="ctr" defTabSz="1101964" fontAlgn="ctr">
                      <a:defRPr/>
                    </a:pPr>
                    <a:endParaRPr lang="en-US" altLang="zh-CN" sz="179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927" name="组合 926"/>
                <p:cNvGrpSpPr/>
                <p:nvPr/>
              </p:nvGrpSpPr>
              <p:grpSpPr>
                <a:xfrm flipH="1">
                  <a:off x="-583775" y="4097459"/>
                  <a:ext cx="166729" cy="53034"/>
                  <a:chOff x="-583775" y="3812347"/>
                  <a:chExt cx="166729" cy="53034"/>
                </a:xfrm>
                <a:grpFill/>
              </p:grpSpPr>
              <p:cxnSp>
                <p:nvCxnSpPr>
                  <p:cNvPr id="934" name="直接箭头连接符 933"/>
                  <p:cNvCxnSpPr/>
                  <p:nvPr/>
                </p:nvCxnSpPr>
                <p:spPr>
                  <a:xfrm>
                    <a:off x="-583775" y="3841863"/>
                    <a:ext cx="150698" cy="2"/>
                  </a:xfrm>
                  <a:prstGeom prst="straightConnector1">
                    <a:avLst/>
                  </a:prstGeom>
                  <a:grpFill/>
                  <a:ln w="3175" cap="flat" cmpd="sng" algn="ctr">
                    <a:solidFill>
                      <a:sysClr val="window" lastClr="FFFFFF"/>
                    </a:solidFill>
                    <a:prstDash val="dash"/>
                    <a:miter lim="800000"/>
                    <a:headEnd type="none" w="med" len="med"/>
                    <a:tailEnd type="none" w="med" len="med"/>
                  </a:ln>
                  <a:effectLst/>
                </p:spPr>
              </p:cxnSp>
              <p:sp>
                <p:nvSpPr>
                  <p:cNvPr id="935" name="等腰三角形 934"/>
                  <p:cNvSpPr/>
                  <p:nvPr/>
                </p:nvSpPr>
                <p:spPr>
                  <a:xfrm rot="5400000">
                    <a:off x="-466422" y="3816004"/>
                    <a:ext cx="53034" cy="45719"/>
                  </a:xfrm>
                  <a:prstGeom prst="triangle">
                    <a:avLst/>
                  </a:prstGeom>
                  <a:grpFill/>
                  <a:ln w="12700" cap="flat" cmpd="sng" algn="ctr">
                    <a:noFill/>
                    <a:prstDash val="solid"/>
                    <a:miter lim="800000"/>
                  </a:ln>
                  <a:effectLst/>
                </p:spPr>
                <p:txBody>
                  <a:bodyPr wrap="square" rtlCol="0" anchor="ctr">
                    <a:noAutofit/>
                  </a:bodyPr>
                  <a:lstStyle/>
                  <a:p>
                    <a:pPr algn="ctr" defTabSz="1101964" fontAlgn="ctr">
                      <a:defRPr/>
                    </a:pPr>
                    <a:endParaRPr lang="en-US" altLang="zh-CN" sz="179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928" name="组合 927"/>
                <p:cNvGrpSpPr/>
                <p:nvPr/>
              </p:nvGrpSpPr>
              <p:grpSpPr>
                <a:xfrm rot="5400000" flipH="1">
                  <a:off x="-743648" y="3965204"/>
                  <a:ext cx="88032" cy="53034"/>
                  <a:chOff x="-505078" y="3812347"/>
                  <a:chExt cx="88032" cy="53034"/>
                </a:xfrm>
                <a:grpFill/>
              </p:grpSpPr>
              <p:cxnSp>
                <p:nvCxnSpPr>
                  <p:cNvPr id="932" name="直接箭头连接符 931"/>
                  <p:cNvCxnSpPr/>
                  <p:nvPr/>
                </p:nvCxnSpPr>
                <p:spPr>
                  <a:xfrm>
                    <a:off x="-505078" y="3841864"/>
                    <a:ext cx="72000" cy="2"/>
                  </a:xfrm>
                  <a:prstGeom prst="straightConnector1">
                    <a:avLst/>
                  </a:prstGeom>
                  <a:grpFill/>
                  <a:ln w="3175" cap="flat" cmpd="sng" algn="ctr">
                    <a:solidFill>
                      <a:sysClr val="window" lastClr="FFFFFF"/>
                    </a:solidFill>
                    <a:prstDash val="dash"/>
                    <a:miter lim="800000"/>
                    <a:headEnd type="none" w="med" len="med"/>
                    <a:tailEnd type="none" w="med" len="med"/>
                  </a:ln>
                  <a:effectLst/>
                </p:spPr>
              </p:cxnSp>
              <p:sp>
                <p:nvSpPr>
                  <p:cNvPr id="933" name="等腰三角形 932"/>
                  <p:cNvSpPr/>
                  <p:nvPr/>
                </p:nvSpPr>
                <p:spPr>
                  <a:xfrm rot="5400000">
                    <a:off x="-466422" y="3816004"/>
                    <a:ext cx="53034" cy="45719"/>
                  </a:xfrm>
                  <a:prstGeom prst="triangle">
                    <a:avLst/>
                  </a:prstGeom>
                  <a:grpFill/>
                  <a:ln w="12700" cap="flat" cmpd="sng" algn="ctr">
                    <a:noFill/>
                    <a:prstDash val="solid"/>
                    <a:miter lim="800000"/>
                  </a:ln>
                  <a:effectLst/>
                </p:spPr>
                <p:txBody>
                  <a:bodyPr wrap="square" rtlCol="0" anchor="ctr">
                    <a:noAutofit/>
                  </a:bodyPr>
                  <a:lstStyle/>
                  <a:p>
                    <a:pPr algn="ctr" defTabSz="1101964" fontAlgn="ctr">
                      <a:defRPr/>
                    </a:pPr>
                    <a:endParaRPr lang="en-US" altLang="zh-CN" sz="179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929" name="组合 928"/>
                <p:cNvGrpSpPr/>
                <p:nvPr/>
              </p:nvGrpSpPr>
              <p:grpSpPr>
                <a:xfrm rot="16200000" flipH="1" flipV="1">
                  <a:off x="-368234" y="3950918"/>
                  <a:ext cx="88032" cy="53034"/>
                  <a:chOff x="-505078" y="3812347"/>
                  <a:chExt cx="88032" cy="53034"/>
                </a:xfrm>
                <a:grpFill/>
              </p:grpSpPr>
              <p:cxnSp>
                <p:nvCxnSpPr>
                  <p:cNvPr id="930" name="直接箭头连接符 929"/>
                  <p:cNvCxnSpPr/>
                  <p:nvPr/>
                </p:nvCxnSpPr>
                <p:spPr>
                  <a:xfrm>
                    <a:off x="-505078" y="3841864"/>
                    <a:ext cx="72000" cy="2"/>
                  </a:xfrm>
                  <a:prstGeom prst="straightConnector1">
                    <a:avLst/>
                  </a:prstGeom>
                  <a:grpFill/>
                  <a:ln w="3175" cap="flat" cmpd="sng" algn="ctr">
                    <a:solidFill>
                      <a:sysClr val="window" lastClr="FFFFFF"/>
                    </a:solidFill>
                    <a:prstDash val="dash"/>
                    <a:miter lim="800000"/>
                    <a:headEnd type="none" w="med" len="med"/>
                    <a:tailEnd type="none" w="med" len="med"/>
                  </a:ln>
                  <a:effectLst/>
                </p:spPr>
              </p:cxnSp>
              <p:sp>
                <p:nvSpPr>
                  <p:cNvPr id="931" name="等腰三角形 930"/>
                  <p:cNvSpPr/>
                  <p:nvPr/>
                </p:nvSpPr>
                <p:spPr>
                  <a:xfrm rot="5400000">
                    <a:off x="-466422" y="3816004"/>
                    <a:ext cx="53034" cy="45719"/>
                  </a:xfrm>
                  <a:prstGeom prst="triangle">
                    <a:avLst/>
                  </a:prstGeom>
                  <a:grpFill/>
                  <a:ln w="12700" cap="flat" cmpd="sng" algn="ctr">
                    <a:noFill/>
                    <a:prstDash val="solid"/>
                    <a:miter lim="800000"/>
                  </a:ln>
                  <a:effectLst/>
                </p:spPr>
                <p:txBody>
                  <a:bodyPr wrap="square" rtlCol="0" anchor="ctr">
                    <a:noAutofit/>
                  </a:bodyPr>
                  <a:lstStyle/>
                  <a:p>
                    <a:pPr algn="ctr" defTabSz="1101964" fontAlgn="ctr">
                      <a:defRPr/>
                    </a:pPr>
                    <a:endParaRPr lang="en-US" altLang="zh-CN" sz="179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grpSp>
        <p:sp>
          <p:nvSpPr>
            <p:cNvPr id="954" name="Shape 1037"/>
            <p:cNvSpPr txBox="1"/>
            <p:nvPr/>
          </p:nvSpPr>
          <p:spPr>
            <a:xfrm>
              <a:off x="3056182" y="2792062"/>
              <a:ext cx="970283" cy="3693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ctr" defTabSz="440174">
                <a:defRPr sz="1200">
                  <a:solidFill>
                    <a:srgbClr val="EBEBEB"/>
                  </a:solidFill>
                  <a:latin typeface="Arial"/>
                  <a:ea typeface="FZLanTingHeiS-R-GB"/>
                  <a:cs typeface="FZLanTingHeiS-R-GB"/>
                  <a:sym typeface="FZLanTingHeiS-R-GB"/>
                </a:defRPr>
              </a:lvl1pPr>
            </a:lstStyle>
            <a:p>
              <a:pPr fontAlgn="ctr"/>
              <a:r>
                <a:rPr lang="en-US" dirty="0">
                  <a:solidFill>
                    <a:prstClr val="black"/>
                  </a:solidFill>
                  <a:latin typeface="Huawei Sans" panose="020C0503030203020204" pitchFamily="34" charset="0"/>
                  <a:cs typeface="Huawei Sans" panose="020C0503030203020204" pitchFamily="34" charset="0"/>
                </a:rPr>
                <a:t>Threat intelligence</a:t>
              </a:r>
              <a:endParaRPr lang="en-US"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55" name="Shape 1279"/>
            <p:cNvSpPr/>
            <p:nvPr/>
          </p:nvSpPr>
          <p:spPr>
            <a:xfrm flipH="1" flipV="1">
              <a:off x="4240934" y="2991581"/>
              <a:ext cx="563415" cy="224607"/>
            </a:xfrm>
            <a:prstGeom prst="line">
              <a:avLst/>
            </a:prstGeom>
            <a:noFill/>
            <a:ln w="12700" cap="flat">
              <a:solidFill>
                <a:srgbClr val="00B0F0"/>
              </a:solidFill>
              <a:custDash>
                <a:ds d="200000" sp="200000"/>
              </a:custDash>
              <a:miter lim="400000"/>
              <a:headEnd type="none" w="med" len="med"/>
              <a:tailEnd type="none" w="med" len="med"/>
            </a:ln>
            <a:effectLst/>
          </p:spPr>
          <p:txBody>
            <a:bodyPr wrap="square" lIns="60935" tIns="60935" rIns="60935" bIns="60935" numCol="1" anchor="t">
              <a:noAutofit/>
            </a:bodyPr>
            <a:lstStyle/>
            <a:p>
              <a:pPr defTabSz="1218549" fontAlgn="ctr"/>
              <a:endParaRPr lang="en-US" sz="3198"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956" name="组合 955"/>
            <p:cNvGrpSpPr/>
            <p:nvPr/>
          </p:nvGrpSpPr>
          <p:grpSpPr>
            <a:xfrm>
              <a:off x="3937508" y="2805697"/>
              <a:ext cx="369423" cy="369423"/>
              <a:chOff x="2252599" y="2257225"/>
              <a:chExt cx="584897" cy="584897"/>
            </a:xfrm>
          </p:grpSpPr>
          <p:pic>
            <p:nvPicPr>
              <p:cNvPr id="957" name="图片 95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52599" y="2257225"/>
                <a:ext cx="584897" cy="584897"/>
              </a:xfrm>
              <a:prstGeom prst="ellipse">
                <a:avLst/>
              </a:prstGeom>
            </p:spPr>
          </p:pic>
          <p:sp>
            <p:nvSpPr>
              <p:cNvPr id="958" name="Freeform 8"/>
              <p:cNvSpPr>
                <a:spLocks noChangeAspect="1" noEditPoints="1"/>
              </p:cNvSpPr>
              <p:nvPr/>
            </p:nvSpPr>
            <p:spPr bwMode="auto">
              <a:xfrm>
                <a:off x="2298678" y="2297158"/>
                <a:ext cx="472441" cy="472441"/>
              </a:xfrm>
              <a:custGeom>
                <a:avLst/>
                <a:gdLst>
                  <a:gd name="T0" fmla="*/ 503 w 1982"/>
                  <a:gd name="T1" fmla="*/ 1782 h 1981"/>
                  <a:gd name="T2" fmla="*/ 500 w 1982"/>
                  <a:gd name="T3" fmla="*/ 1766 h 1981"/>
                  <a:gd name="T4" fmla="*/ 593 w 1982"/>
                  <a:gd name="T5" fmla="*/ 1831 h 1981"/>
                  <a:gd name="T6" fmla="*/ 608 w 1982"/>
                  <a:gd name="T7" fmla="*/ 1825 h 1981"/>
                  <a:gd name="T8" fmla="*/ 593 w 1982"/>
                  <a:gd name="T9" fmla="*/ 1831 h 1981"/>
                  <a:gd name="T10" fmla="*/ 709 w 1982"/>
                  <a:gd name="T11" fmla="*/ 1877 h 1981"/>
                  <a:gd name="T12" fmla="*/ 702 w 1982"/>
                  <a:gd name="T13" fmla="*/ 1862 h 1981"/>
                  <a:gd name="T14" fmla="*/ 401 w 1982"/>
                  <a:gd name="T15" fmla="*/ 1710 h 1981"/>
                  <a:gd name="T16" fmla="*/ 418 w 1982"/>
                  <a:gd name="T17" fmla="*/ 1708 h 1981"/>
                  <a:gd name="T18" fmla="*/ 401 w 1982"/>
                  <a:gd name="T19" fmla="*/ 1710 h 1981"/>
                  <a:gd name="T20" fmla="*/ 252 w 1982"/>
                  <a:gd name="T21" fmla="*/ 1555 h 1981"/>
                  <a:gd name="T22" fmla="*/ 254 w 1982"/>
                  <a:gd name="T23" fmla="*/ 1539 h 1981"/>
                  <a:gd name="T24" fmla="*/ 183 w 1982"/>
                  <a:gd name="T25" fmla="*/ 1451 h 1981"/>
                  <a:gd name="T26" fmla="*/ 199 w 1982"/>
                  <a:gd name="T27" fmla="*/ 1455 h 1981"/>
                  <a:gd name="T28" fmla="*/ 183 w 1982"/>
                  <a:gd name="T29" fmla="*/ 1451 h 1981"/>
                  <a:gd name="T30" fmla="*/ 819 w 1982"/>
                  <a:gd name="T31" fmla="*/ 1905 h 1981"/>
                  <a:gd name="T32" fmla="*/ 810 w 1982"/>
                  <a:gd name="T33" fmla="*/ 1891 h 1981"/>
                  <a:gd name="T34" fmla="*/ 318 w 1982"/>
                  <a:gd name="T35" fmla="*/ 1632 h 1981"/>
                  <a:gd name="T36" fmla="*/ 335 w 1982"/>
                  <a:gd name="T37" fmla="*/ 1632 h 1981"/>
                  <a:gd name="T38" fmla="*/ 318 w 1982"/>
                  <a:gd name="T39" fmla="*/ 1632 h 1981"/>
                  <a:gd name="T40" fmla="*/ 1465 w 1982"/>
                  <a:gd name="T41" fmla="*/ 1791 h 1981"/>
                  <a:gd name="T42" fmla="*/ 1469 w 1982"/>
                  <a:gd name="T43" fmla="*/ 1775 h 1981"/>
                  <a:gd name="T44" fmla="*/ 1552 w 1982"/>
                  <a:gd name="T45" fmla="*/ 1717 h 1981"/>
                  <a:gd name="T46" fmla="*/ 1568 w 1982"/>
                  <a:gd name="T47" fmla="*/ 1720 h 1981"/>
                  <a:gd name="T48" fmla="*/ 1552 w 1982"/>
                  <a:gd name="T49" fmla="*/ 1717 h 1981"/>
                  <a:gd name="T50" fmla="*/ 991 w 1982"/>
                  <a:gd name="T51" fmla="*/ 0 h 1981"/>
                  <a:gd name="T52" fmla="*/ 0 w 1982"/>
                  <a:gd name="T53" fmla="*/ 991 h 1981"/>
                  <a:gd name="T54" fmla="*/ 991 w 1982"/>
                  <a:gd name="T55" fmla="*/ 1981 h 1981"/>
                  <a:gd name="T56" fmla="*/ 1982 w 1982"/>
                  <a:gd name="T57" fmla="*/ 991 h 1981"/>
                  <a:gd name="T58" fmla="*/ 991 w 1982"/>
                  <a:gd name="T59" fmla="*/ 1943 h 1981"/>
                  <a:gd name="T60" fmla="*/ 957 w 1982"/>
                  <a:gd name="T61" fmla="*/ 1972 h 1981"/>
                  <a:gd name="T62" fmla="*/ 297 w 1982"/>
                  <a:gd name="T63" fmla="*/ 296 h 1981"/>
                  <a:gd name="T64" fmla="*/ 486 w 1982"/>
                  <a:gd name="T65" fmla="*/ 183 h 1981"/>
                  <a:gd name="T66" fmla="*/ 974 w 1982"/>
                  <a:gd name="T67" fmla="*/ 9 h 1981"/>
                  <a:gd name="T68" fmla="*/ 991 w 1982"/>
                  <a:gd name="T69" fmla="*/ 38 h 1981"/>
                  <a:gd name="T70" fmla="*/ 1195 w 1982"/>
                  <a:gd name="T71" fmla="*/ 30 h 1981"/>
                  <a:gd name="T72" fmla="*/ 1270 w 1982"/>
                  <a:gd name="T73" fmla="*/ 80 h 1981"/>
                  <a:gd name="T74" fmla="*/ 1357 w 1982"/>
                  <a:gd name="T75" fmla="*/ 79 h 1981"/>
                  <a:gd name="T76" fmla="*/ 1350 w 1982"/>
                  <a:gd name="T77" fmla="*/ 108 h 1981"/>
                  <a:gd name="T78" fmla="*/ 1435 w 1982"/>
                  <a:gd name="T79" fmla="*/ 115 h 1981"/>
                  <a:gd name="T80" fmla="*/ 1425 w 1982"/>
                  <a:gd name="T81" fmla="*/ 143 h 1981"/>
                  <a:gd name="T82" fmla="*/ 1511 w 1982"/>
                  <a:gd name="T83" fmla="*/ 158 h 1981"/>
                  <a:gd name="T84" fmla="*/ 1564 w 1982"/>
                  <a:gd name="T85" fmla="*/ 230 h 1981"/>
                  <a:gd name="T86" fmla="*/ 991 w 1982"/>
                  <a:gd name="T87" fmla="*/ 1943 h 1981"/>
                  <a:gd name="T88" fmla="*/ 1364 w 1982"/>
                  <a:gd name="T89" fmla="*/ 1843 h 1981"/>
                  <a:gd name="T90" fmla="*/ 1370 w 1982"/>
                  <a:gd name="T91" fmla="*/ 1827 h 1981"/>
                  <a:gd name="T92" fmla="*/ 1254 w 1982"/>
                  <a:gd name="T93" fmla="*/ 1870 h 1981"/>
                  <a:gd name="T94" fmla="*/ 1268 w 1982"/>
                  <a:gd name="T95" fmla="*/ 1878 h 1981"/>
                  <a:gd name="T96" fmla="*/ 1254 w 1982"/>
                  <a:gd name="T97" fmla="*/ 1870 h 1981"/>
                  <a:gd name="T98" fmla="*/ 1034 w 1982"/>
                  <a:gd name="T99" fmla="*/ 1919 h 1981"/>
                  <a:gd name="T100" fmla="*/ 1045 w 1982"/>
                  <a:gd name="T101" fmla="*/ 1907 h 1981"/>
                  <a:gd name="T102" fmla="*/ 1145 w 1982"/>
                  <a:gd name="T103" fmla="*/ 1896 h 1981"/>
                  <a:gd name="T104" fmla="*/ 1158 w 1982"/>
                  <a:gd name="T105" fmla="*/ 1905 h 1981"/>
                  <a:gd name="T106" fmla="*/ 1145 w 1982"/>
                  <a:gd name="T107" fmla="*/ 1896 h 1981"/>
                  <a:gd name="T108" fmla="*/ 932 w 1982"/>
                  <a:gd name="T109" fmla="*/ 1918 h 1981"/>
                  <a:gd name="T110" fmla="*/ 921 w 1982"/>
                  <a:gd name="T111" fmla="*/ 1906 h 1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2" h="1981">
                    <a:moveTo>
                      <a:pt x="493" y="1776"/>
                    </a:moveTo>
                    <a:cubicBezTo>
                      <a:pt x="497" y="1778"/>
                      <a:pt x="500" y="1780"/>
                      <a:pt x="503" y="1782"/>
                    </a:cubicBezTo>
                    <a:cubicBezTo>
                      <a:pt x="509" y="1772"/>
                      <a:pt x="509" y="1772"/>
                      <a:pt x="509" y="1772"/>
                    </a:cubicBezTo>
                    <a:cubicBezTo>
                      <a:pt x="506" y="1770"/>
                      <a:pt x="503" y="1768"/>
                      <a:pt x="500" y="1766"/>
                    </a:cubicBezTo>
                    <a:lnTo>
                      <a:pt x="493" y="1776"/>
                    </a:lnTo>
                    <a:close/>
                    <a:moveTo>
                      <a:pt x="593" y="1831"/>
                    </a:moveTo>
                    <a:cubicBezTo>
                      <a:pt x="596" y="1833"/>
                      <a:pt x="600" y="1834"/>
                      <a:pt x="603" y="1836"/>
                    </a:cubicBezTo>
                    <a:cubicBezTo>
                      <a:pt x="608" y="1825"/>
                      <a:pt x="608" y="1825"/>
                      <a:pt x="608" y="1825"/>
                    </a:cubicBezTo>
                    <a:cubicBezTo>
                      <a:pt x="605" y="1824"/>
                      <a:pt x="601" y="1822"/>
                      <a:pt x="598" y="1821"/>
                    </a:cubicBezTo>
                    <a:lnTo>
                      <a:pt x="593" y="1831"/>
                    </a:lnTo>
                    <a:close/>
                    <a:moveTo>
                      <a:pt x="698" y="1874"/>
                    </a:moveTo>
                    <a:cubicBezTo>
                      <a:pt x="702" y="1875"/>
                      <a:pt x="705" y="1876"/>
                      <a:pt x="709" y="1877"/>
                    </a:cubicBezTo>
                    <a:cubicBezTo>
                      <a:pt x="713" y="1866"/>
                      <a:pt x="713" y="1866"/>
                      <a:pt x="713" y="1866"/>
                    </a:cubicBezTo>
                    <a:cubicBezTo>
                      <a:pt x="709" y="1865"/>
                      <a:pt x="705" y="1864"/>
                      <a:pt x="702" y="1862"/>
                    </a:cubicBezTo>
                    <a:lnTo>
                      <a:pt x="698" y="1874"/>
                    </a:lnTo>
                    <a:close/>
                    <a:moveTo>
                      <a:pt x="401" y="1710"/>
                    </a:moveTo>
                    <a:cubicBezTo>
                      <a:pt x="404" y="1712"/>
                      <a:pt x="407" y="1714"/>
                      <a:pt x="410" y="1717"/>
                    </a:cubicBezTo>
                    <a:cubicBezTo>
                      <a:pt x="418" y="1708"/>
                      <a:pt x="418" y="1708"/>
                      <a:pt x="418" y="1708"/>
                    </a:cubicBezTo>
                    <a:cubicBezTo>
                      <a:pt x="415" y="1705"/>
                      <a:pt x="412" y="1703"/>
                      <a:pt x="409" y="1701"/>
                    </a:cubicBezTo>
                    <a:lnTo>
                      <a:pt x="401" y="1710"/>
                    </a:lnTo>
                    <a:close/>
                    <a:moveTo>
                      <a:pt x="245" y="1546"/>
                    </a:moveTo>
                    <a:cubicBezTo>
                      <a:pt x="247" y="1549"/>
                      <a:pt x="250" y="1552"/>
                      <a:pt x="252" y="1555"/>
                    </a:cubicBezTo>
                    <a:cubicBezTo>
                      <a:pt x="261" y="1548"/>
                      <a:pt x="261" y="1548"/>
                      <a:pt x="261" y="1548"/>
                    </a:cubicBezTo>
                    <a:cubicBezTo>
                      <a:pt x="259" y="1545"/>
                      <a:pt x="257" y="1542"/>
                      <a:pt x="254" y="1539"/>
                    </a:cubicBezTo>
                    <a:lnTo>
                      <a:pt x="245" y="1546"/>
                    </a:lnTo>
                    <a:close/>
                    <a:moveTo>
                      <a:pt x="183" y="1451"/>
                    </a:moveTo>
                    <a:cubicBezTo>
                      <a:pt x="185" y="1454"/>
                      <a:pt x="186" y="1457"/>
                      <a:pt x="188" y="1461"/>
                    </a:cubicBezTo>
                    <a:cubicBezTo>
                      <a:pt x="199" y="1455"/>
                      <a:pt x="199" y="1455"/>
                      <a:pt x="199" y="1455"/>
                    </a:cubicBezTo>
                    <a:cubicBezTo>
                      <a:pt x="197" y="1451"/>
                      <a:pt x="195" y="1448"/>
                      <a:pt x="193" y="1445"/>
                    </a:cubicBezTo>
                    <a:lnTo>
                      <a:pt x="183" y="1451"/>
                    </a:lnTo>
                    <a:close/>
                    <a:moveTo>
                      <a:pt x="808" y="1902"/>
                    </a:moveTo>
                    <a:cubicBezTo>
                      <a:pt x="812" y="1903"/>
                      <a:pt x="816" y="1904"/>
                      <a:pt x="819" y="1905"/>
                    </a:cubicBezTo>
                    <a:cubicBezTo>
                      <a:pt x="821" y="1893"/>
                      <a:pt x="821" y="1893"/>
                      <a:pt x="821" y="1893"/>
                    </a:cubicBezTo>
                    <a:cubicBezTo>
                      <a:pt x="818" y="1893"/>
                      <a:pt x="814" y="1892"/>
                      <a:pt x="810" y="1891"/>
                    </a:cubicBezTo>
                    <a:lnTo>
                      <a:pt x="808" y="1902"/>
                    </a:lnTo>
                    <a:close/>
                    <a:moveTo>
                      <a:pt x="318" y="1632"/>
                    </a:moveTo>
                    <a:cubicBezTo>
                      <a:pt x="321" y="1635"/>
                      <a:pt x="324" y="1638"/>
                      <a:pt x="326" y="1641"/>
                    </a:cubicBezTo>
                    <a:cubicBezTo>
                      <a:pt x="335" y="1632"/>
                      <a:pt x="335" y="1632"/>
                      <a:pt x="335" y="1632"/>
                    </a:cubicBezTo>
                    <a:cubicBezTo>
                      <a:pt x="332" y="1630"/>
                      <a:pt x="329" y="1627"/>
                      <a:pt x="327" y="1624"/>
                    </a:cubicBezTo>
                    <a:lnTo>
                      <a:pt x="318" y="1632"/>
                    </a:lnTo>
                    <a:close/>
                    <a:moveTo>
                      <a:pt x="1459" y="1780"/>
                    </a:moveTo>
                    <a:cubicBezTo>
                      <a:pt x="1465" y="1791"/>
                      <a:pt x="1465" y="1791"/>
                      <a:pt x="1465" y="1791"/>
                    </a:cubicBezTo>
                    <a:cubicBezTo>
                      <a:pt x="1469" y="1789"/>
                      <a:pt x="1472" y="1787"/>
                      <a:pt x="1475" y="1785"/>
                    </a:cubicBezTo>
                    <a:cubicBezTo>
                      <a:pt x="1469" y="1775"/>
                      <a:pt x="1469" y="1775"/>
                      <a:pt x="1469" y="1775"/>
                    </a:cubicBezTo>
                    <a:cubicBezTo>
                      <a:pt x="1466" y="1777"/>
                      <a:pt x="1462" y="1778"/>
                      <a:pt x="1459" y="1780"/>
                    </a:cubicBezTo>
                    <a:close/>
                    <a:moveTo>
                      <a:pt x="1552" y="1717"/>
                    </a:moveTo>
                    <a:cubicBezTo>
                      <a:pt x="1559" y="1727"/>
                      <a:pt x="1559" y="1727"/>
                      <a:pt x="1559" y="1727"/>
                    </a:cubicBezTo>
                    <a:cubicBezTo>
                      <a:pt x="1562" y="1724"/>
                      <a:pt x="1565" y="1722"/>
                      <a:pt x="1568" y="1720"/>
                    </a:cubicBezTo>
                    <a:cubicBezTo>
                      <a:pt x="1561" y="1710"/>
                      <a:pt x="1561" y="1710"/>
                      <a:pt x="1561" y="1710"/>
                    </a:cubicBezTo>
                    <a:cubicBezTo>
                      <a:pt x="1558" y="1713"/>
                      <a:pt x="1555" y="1715"/>
                      <a:pt x="1552" y="1717"/>
                    </a:cubicBezTo>
                    <a:close/>
                    <a:moveTo>
                      <a:pt x="1692" y="290"/>
                    </a:moveTo>
                    <a:cubicBezTo>
                      <a:pt x="1505" y="103"/>
                      <a:pt x="1256" y="0"/>
                      <a:pt x="991" y="0"/>
                    </a:cubicBezTo>
                    <a:cubicBezTo>
                      <a:pt x="727" y="0"/>
                      <a:pt x="478" y="103"/>
                      <a:pt x="291" y="290"/>
                    </a:cubicBezTo>
                    <a:cubicBezTo>
                      <a:pt x="103" y="477"/>
                      <a:pt x="0" y="726"/>
                      <a:pt x="0" y="991"/>
                    </a:cubicBezTo>
                    <a:cubicBezTo>
                      <a:pt x="0" y="1255"/>
                      <a:pt x="103" y="1504"/>
                      <a:pt x="291" y="1691"/>
                    </a:cubicBezTo>
                    <a:cubicBezTo>
                      <a:pt x="478" y="1878"/>
                      <a:pt x="727" y="1981"/>
                      <a:pt x="991" y="1981"/>
                    </a:cubicBezTo>
                    <a:cubicBezTo>
                      <a:pt x="1256" y="1981"/>
                      <a:pt x="1505" y="1878"/>
                      <a:pt x="1692" y="1691"/>
                    </a:cubicBezTo>
                    <a:cubicBezTo>
                      <a:pt x="1879" y="1504"/>
                      <a:pt x="1982" y="1255"/>
                      <a:pt x="1982" y="991"/>
                    </a:cubicBezTo>
                    <a:cubicBezTo>
                      <a:pt x="1982" y="726"/>
                      <a:pt x="1879" y="477"/>
                      <a:pt x="1692" y="290"/>
                    </a:cubicBezTo>
                    <a:close/>
                    <a:moveTo>
                      <a:pt x="991" y="1943"/>
                    </a:moveTo>
                    <a:cubicBezTo>
                      <a:pt x="980" y="1943"/>
                      <a:pt x="969" y="1943"/>
                      <a:pt x="958" y="1942"/>
                    </a:cubicBezTo>
                    <a:cubicBezTo>
                      <a:pt x="957" y="1972"/>
                      <a:pt x="957" y="1972"/>
                      <a:pt x="957" y="1972"/>
                    </a:cubicBezTo>
                    <a:cubicBezTo>
                      <a:pt x="431" y="1954"/>
                      <a:pt x="9" y="1521"/>
                      <a:pt x="9" y="991"/>
                    </a:cubicBezTo>
                    <a:cubicBezTo>
                      <a:pt x="9" y="720"/>
                      <a:pt x="119" y="474"/>
                      <a:pt x="297" y="296"/>
                    </a:cubicBezTo>
                    <a:cubicBezTo>
                      <a:pt x="318" y="317"/>
                      <a:pt x="318" y="317"/>
                      <a:pt x="318" y="317"/>
                    </a:cubicBezTo>
                    <a:cubicBezTo>
                      <a:pt x="368" y="266"/>
                      <a:pt x="425" y="221"/>
                      <a:pt x="486" y="183"/>
                    </a:cubicBezTo>
                    <a:cubicBezTo>
                      <a:pt x="471" y="158"/>
                      <a:pt x="471" y="158"/>
                      <a:pt x="471" y="158"/>
                    </a:cubicBezTo>
                    <a:cubicBezTo>
                      <a:pt x="617" y="66"/>
                      <a:pt x="790" y="12"/>
                      <a:pt x="974" y="9"/>
                    </a:cubicBezTo>
                    <a:cubicBezTo>
                      <a:pt x="975" y="38"/>
                      <a:pt x="975" y="38"/>
                      <a:pt x="975" y="38"/>
                    </a:cubicBezTo>
                    <a:cubicBezTo>
                      <a:pt x="980" y="38"/>
                      <a:pt x="985" y="38"/>
                      <a:pt x="991" y="38"/>
                    </a:cubicBezTo>
                    <a:cubicBezTo>
                      <a:pt x="1059" y="38"/>
                      <a:pt x="1125" y="45"/>
                      <a:pt x="1189" y="59"/>
                    </a:cubicBezTo>
                    <a:cubicBezTo>
                      <a:pt x="1195" y="30"/>
                      <a:pt x="1195" y="30"/>
                      <a:pt x="1195" y="30"/>
                    </a:cubicBezTo>
                    <a:cubicBezTo>
                      <a:pt x="1223" y="36"/>
                      <a:pt x="1251" y="43"/>
                      <a:pt x="1278" y="51"/>
                    </a:cubicBezTo>
                    <a:cubicBezTo>
                      <a:pt x="1270" y="80"/>
                      <a:pt x="1270" y="80"/>
                      <a:pt x="1270" y="80"/>
                    </a:cubicBezTo>
                    <a:cubicBezTo>
                      <a:pt x="1296" y="88"/>
                      <a:pt x="1321" y="97"/>
                      <a:pt x="1346" y="107"/>
                    </a:cubicBezTo>
                    <a:cubicBezTo>
                      <a:pt x="1357" y="79"/>
                      <a:pt x="1357" y="79"/>
                      <a:pt x="1357" y="79"/>
                    </a:cubicBezTo>
                    <a:cubicBezTo>
                      <a:pt x="1358" y="80"/>
                      <a:pt x="1360" y="80"/>
                      <a:pt x="1361" y="81"/>
                    </a:cubicBezTo>
                    <a:cubicBezTo>
                      <a:pt x="1350" y="108"/>
                      <a:pt x="1350" y="108"/>
                      <a:pt x="1350" y="108"/>
                    </a:cubicBezTo>
                    <a:cubicBezTo>
                      <a:pt x="1374" y="118"/>
                      <a:pt x="1398" y="129"/>
                      <a:pt x="1422" y="141"/>
                    </a:cubicBezTo>
                    <a:cubicBezTo>
                      <a:pt x="1435" y="115"/>
                      <a:pt x="1435" y="115"/>
                      <a:pt x="1435" y="115"/>
                    </a:cubicBezTo>
                    <a:cubicBezTo>
                      <a:pt x="1436" y="115"/>
                      <a:pt x="1438" y="116"/>
                      <a:pt x="1439" y="116"/>
                    </a:cubicBezTo>
                    <a:cubicBezTo>
                      <a:pt x="1425" y="143"/>
                      <a:pt x="1425" y="143"/>
                      <a:pt x="1425" y="143"/>
                    </a:cubicBezTo>
                    <a:cubicBezTo>
                      <a:pt x="1449" y="155"/>
                      <a:pt x="1473" y="169"/>
                      <a:pt x="1496" y="183"/>
                    </a:cubicBezTo>
                    <a:cubicBezTo>
                      <a:pt x="1511" y="158"/>
                      <a:pt x="1511" y="158"/>
                      <a:pt x="1511" y="158"/>
                    </a:cubicBezTo>
                    <a:cubicBezTo>
                      <a:pt x="1536" y="173"/>
                      <a:pt x="1559" y="189"/>
                      <a:pt x="1582" y="206"/>
                    </a:cubicBezTo>
                    <a:cubicBezTo>
                      <a:pt x="1564" y="230"/>
                      <a:pt x="1564" y="230"/>
                      <a:pt x="1564" y="230"/>
                    </a:cubicBezTo>
                    <a:cubicBezTo>
                      <a:pt x="1795" y="404"/>
                      <a:pt x="1943" y="680"/>
                      <a:pt x="1943" y="991"/>
                    </a:cubicBezTo>
                    <a:cubicBezTo>
                      <a:pt x="1943" y="1517"/>
                      <a:pt x="1517" y="1943"/>
                      <a:pt x="991" y="1943"/>
                    </a:cubicBezTo>
                    <a:close/>
                    <a:moveTo>
                      <a:pt x="1359" y="1832"/>
                    </a:moveTo>
                    <a:cubicBezTo>
                      <a:pt x="1364" y="1843"/>
                      <a:pt x="1364" y="1843"/>
                      <a:pt x="1364" y="1843"/>
                    </a:cubicBezTo>
                    <a:cubicBezTo>
                      <a:pt x="1368" y="1841"/>
                      <a:pt x="1371" y="1840"/>
                      <a:pt x="1375" y="1838"/>
                    </a:cubicBezTo>
                    <a:cubicBezTo>
                      <a:pt x="1370" y="1827"/>
                      <a:pt x="1370" y="1827"/>
                      <a:pt x="1370" y="1827"/>
                    </a:cubicBezTo>
                    <a:cubicBezTo>
                      <a:pt x="1366" y="1829"/>
                      <a:pt x="1363" y="1830"/>
                      <a:pt x="1359" y="1832"/>
                    </a:cubicBezTo>
                    <a:close/>
                    <a:moveTo>
                      <a:pt x="1254" y="1870"/>
                    </a:moveTo>
                    <a:cubicBezTo>
                      <a:pt x="1258" y="1882"/>
                      <a:pt x="1258" y="1882"/>
                      <a:pt x="1258" y="1882"/>
                    </a:cubicBezTo>
                    <a:cubicBezTo>
                      <a:pt x="1261" y="1881"/>
                      <a:pt x="1265" y="1879"/>
                      <a:pt x="1268" y="1878"/>
                    </a:cubicBezTo>
                    <a:cubicBezTo>
                      <a:pt x="1265" y="1867"/>
                      <a:pt x="1265" y="1867"/>
                      <a:pt x="1265" y="1867"/>
                    </a:cubicBezTo>
                    <a:cubicBezTo>
                      <a:pt x="1261" y="1868"/>
                      <a:pt x="1258" y="1869"/>
                      <a:pt x="1254" y="1870"/>
                    </a:cubicBezTo>
                    <a:close/>
                    <a:moveTo>
                      <a:pt x="1034" y="1908"/>
                    </a:moveTo>
                    <a:cubicBezTo>
                      <a:pt x="1034" y="1919"/>
                      <a:pt x="1034" y="1919"/>
                      <a:pt x="1034" y="1919"/>
                    </a:cubicBezTo>
                    <a:cubicBezTo>
                      <a:pt x="1038" y="1919"/>
                      <a:pt x="1042" y="1919"/>
                      <a:pt x="1045" y="1919"/>
                    </a:cubicBezTo>
                    <a:cubicBezTo>
                      <a:pt x="1045" y="1907"/>
                      <a:pt x="1045" y="1907"/>
                      <a:pt x="1045" y="1907"/>
                    </a:cubicBezTo>
                    <a:cubicBezTo>
                      <a:pt x="1041" y="1908"/>
                      <a:pt x="1037" y="1908"/>
                      <a:pt x="1034" y="1908"/>
                    </a:cubicBezTo>
                    <a:close/>
                    <a:moveTo>
                      <a:pt x="1145" y="1896"/>
                    </a:moveTo>
                    <a:cubicBezTo>
                      <a:pt x="1147" y="1907"/>
                      <a:pt x="1147" y="1907"/>
                      <a:pt x="1147" y="1907"/>
                    </a:cubicBezTo>
                    <a:cubicBezTo>
                      <a:pt x="1151" y="1907"/>
                      <a:pt x="1154" y="1906"/>
                      <a:pt x="1158" y="1905"/>
                    </a:cubicBezTo>
                    <a:cubicBezTo>
                      <a:pt x="1156" y="1894"/>
                      <a:pt x="1156" y="1894"/>
                      <a:pt x="1156" y="1894"/>
                    </a:cubicBezTo>
                    <a:cubicBezTo>
                      <a:pt x="1152" y="1895"/>
                      <a:pt x="1149" y="1895"/>
                      <a:pt x="1145" y="1896"/>
                    </a:cubicBezTo>
                    <a:close/>
                    <a:moveTo>
                      <a:pt x="921" y="1918"/>
                    </a:moveTo>
                    <a:cubicBezTo>
                      <a:pt x="924" y="1918"/>
                      <a:pt x="928" y="1918"/>
                      <a:pt x="932" y="1918"/>
                    </a:cubicBezTo>
                    <a:cubicBezTo>
                      <a:pt x="933" y="1907"/>
                      <a:pt x="933" y="1907"/>
                      <a:pt x="933" y="1907"/>
                    </a:cubicBezTo>
                    <a:cubicBezTo>
                      <a:pt x="929" y="1907"/>
                      <a:pt x="925" y="1907"/>
                      <a:pt x="921" y="1906"/>
                    </a:cubicBezTo>
                    <a:lnTo>
                      <a:pt x="921" y="1918"/>
                    </a:lnTo>
                    <a:close/>
                  </a:path>
                </a:pathLst>
              </a:custGeom>
              <a:solidFill>
                <a:srgbClr val="FFFFFF">
                  <a:alpha val="50196"/>
                </a:srgbClr>
              </a:solidFill>
              <a:ln>
                <a:noFill/>
              </a:ln>
            </p:spPr>
            <p:txBody>
              <a:bodyPr vert="horz" wrap="square" lIns="121872" tIns="60936" rIns="121872" bIns="60936" numCol="1" anchor="t" anchorCtr="0" compatLnSpc="1">
                <a:prstTxWarp prst="textNoShape">
                  <a:avLst/>
                </a:prstTxWarp>
                <a:noAutofit/>
              </a:bodyPr>
              <a:lstStyle/>
              <a:p>
                <a:pPr fontAlgn="ctr"/>
                <a:endParaRPr lang="en-US" altLang="zh-CN" sz="3198"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959" name="pasted-image.pdf"/>
              <p:cNvPicPr/>
              <p:nvPr/>
            </p:nvPicPr>
            <p:blipFill rotWithShape="1">
              <a:blip r:embed="rId6" cstate="print">
                <a:extLst/>
              </a:blip>
              <a:srcRect t="35379"/>
              <a:stretch/>
            </p:blipFill>
            <p:spPr>
              <a:xfrm flipH="1">
                <a:off x="2320134" y="2397885"/>
                <a:ext cx="451365" cy="229664"/>
              </a:xfrm>
              <a:prstGeom prst="rect">
                <a:avLst/>
              </a:prstGeom>
              <a:noFill/>
              <a:ln>
                <a:noFill/>
              </a:ln>
            </p:spPr>
          </p:pic>
        </p:grpSp>
        <p:pic>
          <p:nvPicPr>
            <p:cNvPr id="960" name="Picture 74" descr="C:\Users\Administrator\Desktop\云.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9274" t="13060" r="9230" b="1823"/>
            <a:stretch/>
          </p:blipFill>
          <p:spPr bwMode="auto">
            <a:xfrm>
              <a:off x="5455715" y="3859723"/>
              <a:ext cx="2172795" cy="1287234"/>
            </a:xfrm>
            <a:prstGeom prst="rect">
              <a:avLst/>
            </a:prstGeom>
            <a:noFill/>
            <a:ln>
              <a:noFill/>
            </a:ln>
          </p:spPr>
        </p:pic>
        <p:sp>
          <p:nvSpPr>
            <p:cNvPr id="961" name="Shape 999"/>
            <p:cNvSpPr txBox="1"/>
            <p:nvPr/>
          </p:nvSpPr>
          <p:spPr>
            <a:xfrm>
              <a:off x="5932631" y="4000763"/>
              <a:ext cx="1290060" cy="3693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defTabSz="87742" fontAlgn="ctr">
                <a:defRPr sz="1700">
                  <a:solidFill>
                    <a:srgbClr val="EBEBEB"/>
                  </a:solidFill>
                  <a:latin typeface="Arial"/>
                  <a:ea typeface="FZLanTingHeiS-R-GB"/>
                  <a:cs typeface="FZLanTingHeiS-R-GB"/>
                  <a:sym typeface="FZLanTingHeiS-R-GB"/>
                </a:defRPr>
              </a:pPr>
              <a:r>
                <a:rPr lang="en-US" sz="1100" b="1" dirty="0">
                  <a:solidFill>
                    <a:srgbClr val="FFFFFF"/>
                  </a:solidFill>
                  <a:latin typeface="Huawei Sans" panose="020C0503030203020204" pitchFamily="34" charset="0"/>
                  <a:ea typeface="FZLanTingHeiS-R-GB"/>
                  <a:cs typeface="Huawei Sans" panose="020C0503030203020204" pitchFamily="34" charset="0"/>
                  <a:sym typeface="FZLanTingHeiS-R-GB"/>
                </a:rPr>
                <a:t>Identity controller</a:t>
              </a:r>
              <a:endParaRPr lang="en-US" sz="1100" b="1" dirty="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FZLanTingHeiS-R-GB"/>
              </a:endParaRPr>
            </a:p>
          </p:txBody>
        </p:sp>
        <p:sp>
          <p:nvSpPr>
            <p:cNvPr id="962" name="文本框 961"/>
            <p:cNvSpPr txBox="1"/>
            <p:nvPr/>
          </p:nvSpPr>
          <p:spPr>
            <a:xfrm>
              <a:off x="4071012" y="1630416"/>
              <a:ext cx="697627" cy="246221"/>
            </a:xfrm>
            <a:prstGeom prst="rect">
              <a:avLst/>
            </a:prstGeom>
            <a:noFill/>
          </p:spPr>
          <p:txBody>
            <a:bodyPr wrap="square" rtlCol="0">
              <a:noAutofit/>
            </a:bodyPr>
            <a:lstStyle/>
            <a:p>
              <a:pPr defTabSz="671681" fontAlgn="ctr"/>
              <a:r>
                <a:rPr lang="en-US" sz="900" dirty="0">
                  <a:solidFill>
                    <a:prstClr val="black">
                      <a:lumMod val="65000"/>
                      <a:lumOff val="35000"/>
                    </a:prstClr>
                  </a:solidFill>
                  <a:latin typeface="Huawei Sans" panose="020C0503030203020204" pitchFamily="34" charset="0"/>
                  <a:cs typeface="Huawei Sans" panose="020C0503030203020204" pitchFamily="34" charset="0"/>
                </a:rPr>
                <a:t>Safe City</a:t>
              </a:r>
            </a:p>
          </p:txBody>
        </p:sp>
        <p:sp>
          <p:nvSpPr>
            <p:cNvPr id="963" name="文本框 18"/>
            <p:cNvSpPr txBox="1"/>
            <p:nvPr/>
          </p:nvSpPr>
          <p:spPr>
            <a:xfrm>
              <a:off x="4622164" y="1630416"/>
              <a:ext cx="1369286" cy="246221"/>
            </a:xfrm>
            <a:prstGeom prst="rect">
              <a:avLst/>
            </a:prstGeom>
            <a:noFill/>
          </p:spPr>
          <p:txBody>
            <a:bodyPr wrap="square" rtlCol="0">
              <a:noAutofit/>
            </a:bodyPr>
            <a:lstStyle>
              <a:defPPr>
                <a:defRPr lang="en-US"/>
              </a:defPPr>
              <a:lvl1pPr marL="0" algn="l" defTabSz="2681759" rtl="0" eaLnBrk="1" latinLnBrk="0" hangingPunct="1">
                <a:defRPr sz="5279" kern="1200">
                  <a:solidFill>
                    <a:schemeClr val="tx1"/>
                  </a:solidFill>
                  <a:latin typeface="Arial"/>
                  <a:ea typeface="+mn-ea"/>
                  <a:cs typeface="+mn-cs"/>
                </a:defRPr>
              </a:lvl1pPr>
              <a:lvl2pPr marL="1340880" algn="l" defTabSz="2681759" rtl="0" eaLnBrk="1" latinLnBrk="0" hangingPunct="1">
                <a:defRPr sz="5279" kern="1200">
                  <a:solidFill>
                    <a:schemeClr val="tx1"/>
                  </a:solidFill>
                  <a:latin typeface="Arial"/>
                  <a:ea typeface="+mn-ea"/>
                  <a:cs typeface="+mn-cs"/>
                </a:defRPr>
              </a:lvl2pPr>
              <a:lvl3pPr marL="2681759" algn="l" defTabSz="2681759" rtl="0" eaLnBrk="1" latinLnBrk="0" hangingPunct="1">
                <a:defRPr sz="5279" kern="1200">
                  <a:solidFill>
                    <a:schemeClr val="tx1"/>
                  </a:solidFill>
                  <a:latin typeface="Arial"/>
                  <a:ea typeface="+mn-ea"/>
                  <a:cs typeface="+mn-cs"/>
                </a:defRPr>
              </a:lvl3pPr>
              <a:lvl4pPr marL="4022638" algn="l" defTabSz="2681759" rtl="0" eaLnBrk="1" latinLnBrk="0" hangingPunct="1">
                <a:defRPr sz="5279" kern="1200">
                  <a:solidFill>
                    <a:schemeClr val="tx1"/>
                  </a:solidFill>
                  <a:latin typeface="Arial"/>
                  <a:ea typeface="+mn-ea"/>
                  <a:cs typeface="+mn-cs"/>
                </a:defRPr>
              </a:lvl4pPr>
              <a:lvl5pPr marL="5363520" algn="l" defTabSz="2681759" rtl="0" eaLnBrk="1" latinLnBrk="0" hangingPunct="1">
                <a:defRPr sz="5279" kern="1200">
                  <a:solidFill>
                    <a:schemeClr val="tx1"/>
                  </a:solidFill>
                  <a:latin typeface="Arial"/>
                  <a:ea typeface="+mn-ea"/>
                  <a:cs typeface="+mn-cs"/>
                </a:defRPr>
              </a:lvl5pPr>
              <a:lvl6pPr marL="6704399" algn="l" defTabSz="2681759" rtl="0" eaLnBrk="1" latinLnBrk="0" hangingPunct="1">
                <a:defRPr sz="5279" kern="1200">
                  <a:solidFill>
                    <a:schemeClr val="tx1"/>
                  </a:solidFill>
                  <a:latin typeface="Arial"/>
                  <a:ea typeface="+mn-ea"/>
                  <a:cs typeface="+mn-cs"/>
                </a:defRPr>
              </a:lvl6pPr>
              <a:lvl7pPr marL="8045278" algn="l" defTabSz="2681759" rtl="0" eaLnBrk="1" latinLnBrk="0" hangingPunct="1">
                <a:defRPr sz="5279" kern="1200">
                  <a:solidFill>
                    <a:schemeClr val="tx1"/>
                  </a:solidFill>
                  <a:latin typeface="Arial"/>
                  <a:ea typeface="+mn-ea"/>
                  <a:cs typeface="+mn-cs"/>
                </a:defRPr>
              </a:lvl7pPr>
              <a:lvl8pPr marL="9386159" algn="l" defTabSz="2681759" rtl="0" eaLnBrk="1" latinLnBrk="0" hangingPunct="1">
                <a:defRPr sz="5279" kern="1200">
                  <a:solidFill>
                    <a:schemeClr val="tx1"/>
                  </a:solidFill>
                  <a:latin typeface="Arial"/>
                  <a:ea typeface="+mn-ea"/>
                  <a:cs typeface="+mn-cs"/>
                </a:defRPr>
              </a:lvl8pPr>
              <a:lvl9pPr marL="10727037" algn="l" defTabSz="2681759" rtl="0" eaLnBrk="1" latinLnBrk="0" hangingPunct="1">
                <a:defRPr sz="5279" kern="1200">
                  <a:solidFill>
                    <a:schemeClr val="tx1"/>
                  </a:solidFill>
                  <a:latin typeface="Arial"/>
                  <a:ea typeface="+mn-ea"/>
                  <a:cs typeface="+mn-cs"/>
                </a:defRPr>
              </a:lvl9pPr>
            </a:lstStyle>
            <a:p>
              <a:pPr fontAlgn="ctr"/>
              <a:r>
                <a:rPr lang="en-US" sz="900" dirty="0">
                  <a:solidFill>
                    <a:prstClr val="black">
                      <a:lumMod val="65000"/>
                      <a:lumOff val="35000"/>
                    </a:prstClr>
                  </a:solidFill>
                  <a:latin typeface="Huawei Sans" panose="020C0503030203020204" pitchFamily="34" charset="0"/>
                  <a:cs typeface="Huawei Sans" panose="020C0503030203020204" pitchFamily="34" charset="0"/>
                </a:rPr>
                <a:t>e-Government Cloud</a:t>
              </a:r>
            </a:p>
          </p:txBody>
        </p:sp>
        <p:sp>
          <p:nvSpPr>
            <p:cNvPr id="964" name="文本框 18"/>
            <p:cNvSpPr txBox="1"/>
            <p:nvPr/>
          </p:nvSpPr>
          <p:spPr>
            <a:xfrm>
              <a:off x="5782211" y="1630416"/>
              <a:ext cx="1043876" cy="246221"/>
            </a:xfrm>
            <a:prstGeom prst="rect">
              <a:avLst/>
            </a:prstGeom>
            <a:noFill/>
          </p:spPr>
          <p:txBody>
            <a:bodyPr wrap="square" rtlCol="0">
              <a:noAutofit/>
            </a:bodyPr>
            <a:lstStyle>
              <a:defPPr>
                <a:defRPr lang="en-US"/>
              </a:defPPr>
              <a:lvl1pPr marL="0" algn="l" defTabSz="2681759" rtl="0" eaLnBrk="1" latinLnBrk="0" hangingPunct="1">
                <a:defRPr sz="5279" kern="1200">
                  <a:solidFill>
                    <a:schemeClr val="tx1"/>
                  </a:solidFill>
                  <a:latin typeface="Arial"/>
                  <a:ea typeface="+mn-ea"/>
                  <a:cs typeface="+mn-cs"/>
                </a:defRPr>
              </a:lvl1pPr>
              <a:lvl2pPr marL="1340880" algn="l" defTabSz="2681759" rtl="0" eaLnBrk="1" latinLnBrk="0" hangingPunct="1">
                <a:defRPr sz="5279" kern="1200">
                  <a:solidFill>
                    <a:schemeClr val="tx1"/>
                  </a:solidFill>
                  <a:latin typeface="Arial"/>
                  <a:ea typeface="+mn-ea"/>
                  <a:cs typeface="+mn-cs"/>
                </a:defRPr>
              </a:lvl2pPr>
              <a:lvl3pPr marL="2681759" algn="l" defTabSz="2681759" rtl="0" eaLnBrk="1" latinLnBrk="0" hangingPunct="1">
                <a:defRPr sz="5279" kern="1200">
                  <a:solidFill>
                    <a:schemeClr val="tx1"/>
                  </a:solidFill>
                  <a:latin typeface="Arial"/>
                  <a:ea typeface="+mn-ea"/>
                  <a:cs typeface="+mn-cs"/>
                </a:defRPr>
              </a:lvl3pPr>
              <a:lvl4pPr marL="4022638" algn="l" defTabSz="2681759" rtl="0" eaLnBrk="1" latinLnBrk="0" hangingPunct="1">
                <a:defRPr sz="5279" kern="1200">
                  <a:solidFill>
                    <a:schemeClr val="tx1"/>
                  </a:solidFill>
                  <a:latin typeface="Arial"/>
                  <a:ea typeface="+mn-ea"/>
                  <a:cs typeface="+mn-cs"/>
                </a:defRPr>
              </a:lvl4pPr>
              <a:lvl5pPr marL="5363520" algn="l" defTabSz="2681759" rtl="0" eaLnBrk="1" latinLnBrk="0" hangingPunct="1">
                <a:defRPr sz="5279" kern="1200">
                  <a:solidFill>
                    <a:schemeClr val="tx1"/>
                  </a:solidFill>
                  <a:latin typeface="Arial"/>
                  <a:ea typeface="+mn-ea"/>
                  <a:cs typeface="+mn-cs"/>
                </a:defRPr>
              </a:lvl5pPr>
              <a:lvl6pPr marL="6704399" algn="l" defTabSz="2681759" rtl="0" eaLnBrk="1" latinLnBrk="0" hangingPunct="1">
                <a:defRPr sz="5279" kern="1200">
                  <a:solidFill>
                    <a:schemeClr val="tx1"/>
                  </a:solidFill>
                  <a:latin typeface="Arial"/>
                  <a:ea typeface="+mn-ea"/>
                  <a:cs typeface="+mn-cs"/>
                </a:defRPr>
              </a:lvl6pPr>
              <a:lvl7pPr marL="8045278" algn="l" defTabSz="2681759" rtl="0" eaLnBrk="1" latinLnBrk="0" hangingPunct="1">
                <a:defRPr sz="5279" kern="1200">
                  <a:solidFill>
                    <a:schemeClr val="tx1"/>
                  </a:solidFill>
                  <a:latin typeface="Arial"/>
                  <a:ea typeface="+mn-ea"/>
                  <a:cs typeface="+mn-cs"/>
                </a:defRPr>
              </a:lvl7pPr>
              <a:lvl8pPr marL="9386159" algn="l" defTabSz="2681759" rtl="0" eaLnBrk="1" latinLnBrk="0" hangingPunct="1">
                <a:defRPr sz="5279" kern="1200">
                  <a:solidFill>
                    <a:schemeClr val="tx1"/>
                  </a:solidFill>
                  <a:latin typeface="Arial"/>
                  <a:ea typeface="+mn-ea"/>
                  <a:cs typeface="+mn-cs"/>
                </a:defRPr>
              </a:lvl8pPr>
              <a:lvl9pPr marL="10727037" algn="l" defTabSz="2681759" rtl="0" eaLnBrk="1" latinLnBrk="0" hangingPunct="1">
                <a:defRPr sz="5279" kern="1200">
                  <a:solidFill>
                    <a:schemeClr val="tx1"/>
                  </a:solidFill>
                  <a:latin typeface="Arial"/>
                  <a:ea typeface="+mn-ea"/>
                  <a:cs typeface="+mn-cs"/>
                </a:defRPr>
              </a:lvl9pPr>
            </a:lstStyle>
            <a:p>
              <a:pPr fontAlgn="ctr"/>
              <a:r>
                <a:rPr lang="en-US" sz="900" dirty="0">
                  <a:solidFill>
                    <a:prstClr val="black">
                      <a:lumMod val="65000"/>
                      <a:lumOff val="35000"/>
                    </a:prstClr>
                  </a:solidFill>
                  <a:latin typeface="Huawei Sans" panose="020C0503030203020204" pitchFamily="34" charset="0"/>
                  <a:cs typeface="Huawei Sans" panose="020C0503030203020204" pitchFamily="34" charset="0"/>
                </a:rPr>
                <a:t>Telecom Cloud</a:t>
              </a:r>
              <a:endParaRPr lang="en-US" altLang="zh-CN" sz="900" dirty="0">
                <a:solidFill>
                  <a:prstClr val="black">
                    <a:lumMod val="65000"/>
                    <a:lumOff val="3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965" name="组合 171"/>
            <p:cNvGrpSpPr>
              <a:grpSpLocks/>
            </p:cNvGrpSpPr>
            <p:nvPr/>
          </p:nvGrpSpPr>
          <p:grpSpPr bwMode="auto">
            <a:xfrm>
              <a:off x="5734116" y="1788226"/>
              <a:ext cx="396299" cy="433535"/>
              <a:chOff x="5334000" y="2203450"/>
              <a:chExt cx="631825" cy="693738"/>
            </a:xfrm>
            <a:solidFill>
              <a:srgbClr val="0070C0"/>
            </a:solidFill>
          </p:grpSpPr>
          <p:sp>
            <p:nvSpPr>
              <p:cNvPr id="966" name="Freeform 123"/>
              <p:cNvSpPr>
                <a:spLocks/>
              </p:cNvSpPr>
              <p:nvPr/>
            </p:nvSpPr>
            <p:spPr bwMode="auto">
              <a:xfrm>
                <a:off x="5334000" y="2203450"/>
                <a:ext cx="631825" cy="693738"/>
              </a:xfrm>
              <a:custGeom>
                <a:avLst/>
                <a:gdLst>
                  <a:gd name="T0" fmla="*/ 2147483647 w 1509"/>
                  <a:gd name="T1" fmla="*/ 2147483647 h 1651"/>
                  <a:gd name="T2" fmla="*/ 2147483647 w 1509"/>
                  <a:gd name="T3" fmla="*/ 2147483647 h 1651"/>
                  <a:gd name="T4" fmla="*/ 2147483647 w 1509"/>
                  <a:gd name="T5" fmla="*/ 2147483647 h 1651"/>
                  <a:gd name="T6" fmla="*/ 2147483647 w 1509"/>
                  <a:gd name="T7" fmla="*/ 2147483647 h 1651"/>
                  <a:gd name="T8" fmla="*/ 2147483647 w 1509"/>
                  <a:gd name="T9" fmla="*/ 2147483647 h 1651"/>
                  <a:gd name="T10" fmla="*/ 2147483647 w 1509"/>
                  <a:gd name="T11" fmla="*/ 2147483647 h 1651"/>
                  <a:gd name="T12" fmla="*/ 2147483647 w 1509"/>
                  <a:gd name="T13" fmla="*/ 2147483647 h 1651"/>
                  <a:gd name="T14" fmla="*/ 2147483647 w 1509"/>
                  <a:gd name="T15" fmla="*/ 2147483647 h 1651"/>
                  <a:gd name="T16" fmla="*/ 2147483647 w 1509"/>
                  <a:gd name="T17" fmla="*/ 0 h 1651"/>
                  <a:gd name="T18" fmla="*/ 2147483647 w 1509"/>
                  <a:gd name="T19" fmla="*/ 2147483647 h 1651"/>
                  <a:gd name="T20" fmla="*/ 2147483647 w 1509"/>
                  <a:gd name="T21" fmla="*/ 2147483647 h 1651"/>
                  <a:gd name="T22" fmla="*/ 2147483647 w 1509"/>
                  <a:gd name="T23" fmla="*/ 2147483647 h 1651"/>
                  <a:gd name="T24" fmla="*/ 2147483647 w 1509"/>
                  <a:gd name="T25" fmla="*/ 2147483647 h 1651"/>
                  <a:gd name="T26" fmla="*/ 2147483647 w 1509"/>
                  <a:gd name="T27" fmla="*/ 2147483647 h 1651"/>
                  <a:gd name="T28" fmla="*/ 2147483647 w 1509"/>
                  <a:gd name="T29" fmla="*/ 2147483647 h 1651"/>
                  <a:gd name="T30" fmla="*/ 0 w 1509"/>
                  <a:gd name="T31" fmla="*/ 2147483647 h 1651"/>
                  <a:gd name="T32" fmla="*/ 2147483647 w 1509"/>
                  <a:gd name="T33" fmla="*/ 2147483647 h 1651"/>
                  <a:gd name="T34" fmla="*/ 2147483647 w 1509"/>
                  <a:gd name="T35" fmla="*/ 2147483647 h 1651"/>
                  <a:gd name="T36" fmla="*/ 0 w 1509"/>
                  <a:gd name="T37" fmla="*/ 2147483647 h 1651"/>
                  <a:gd name="T38" fmla="*/ 2147483647 w 1509"/>
                  <a:gd name="T39" fmla="*/ 2147483647 h 1651"/>
                  <a:gd name="T40" fmla="*/ 2147483647 w 1509"/>
                  <a:gd name="T41" fmla="*/ 2147483647 h 1651"/>
                  <a:gd name="T42" fmla="*/ 2147483647 w 1509"/>
                  <a:gd name="T43" fmla="*/ 2147483647 h 1651"/>
                  <a:gd name="T44" fmla="*/ 2147483647 w 1509"/>
                  <a:gd name="T45" fmla="*/ 2147483647 h 1651"/>
                  <a:gd name="T46" fmla="*/ 2147483647 w 1509"/>
                  <a:gd name="T47" fmla="*/ 2147483647 h 1651"/>
                  <a:gd name="T48" fmla="*/ 2147483647 w 1509"/>
                  <a:gd name="T49" fmla="*/ 2147483647 h 1651"/>
                  <a:gd name="T50" fmla="*/ 2147483647 w 1509"/>
                  <a:gd name="T51" fmla="*/ 2147483647 h 1651"/>
                  <a:gd name="T52" fmla="*/ 2147483647 w 1509"/>
                  <a:gd name="T53" fmla="*/ 2147483647 h 1651"/>
                  <a:gd name="T54" fmla="*/ 2147483647 w 1509"/>
                  <a:gd name="T55" fmla="*/ 2147483647 h 1651"/>
                  <a:gd name="T56" fmla="*/ 2147483647 w 1509"/>
                  <a:gd name="T57" fmla="*/ 2147483647 h 1651"/>
                  <a:gd name="T58" fmla="*/ 2147483647 w 1509"/>
                  <a:gd name="T59" fmla="*/ 2147483647 h 1651"/>
                  <a:gd name="T60" fmla="*/ 2147483647 w 1509"/>
                  <a:gd name="T61" fmla="*/ 2147483647 h 1651"/>
                  <a:gd name="T62" fmla="*/ 2147483647 w 1509"/>
                  <a:gd name="T63" fmla="*/ 2147483647 h 1651"/>
                  <a:gd name="T64" fmla="*/ 2147483647 w 1509"/>
                  <a:gd name="T65" fmla="*/ 2147483647 h 1651"/>
                  <a:gd name="T66" fmla="*/ 2147483647 w 1509"/>
                  <a:gd name="T67" fmla="*/ 2147483647 h 1651"/>
                  <a:gd name="T68" fmla="*/ 2147483647 w 1509"/>
                  <a:gd name="T69" fmla="*/ 2147483647 h 1651"/>
                  <a:gd name="T70" fmla="*/ 2147483647 w 1509"/>
                  <a:gd name="T71" fmla="*/ 2147483647 h 1651"/>
                  <a:gd name="T72" fmla="*/ 2147483647 w 1509"/>
                  <a:gd name="T73" fmla="*/ 2147483647 h 1651"/>
                  <a:gd name="T74" fmla="*/ 2147483647 w 1509"/>
                  <a:gd name="T75" fmla="*/ 2147483647 h 1651"/>
                  <a:gd name="T76" fmla="*/ 2147483647 w 1509"/>
                  <a:gd name="T77" fmla="*/ 2147483647 h 1651"/>
                  <a:gd name="T78" fmla="*/ 2147483647 w 1509"/>
                  <a:gd name="T79" fmla="*/ 2147483647 h 1651"/>
                  <a:gd name="T80" fmla="*/ 2147483647 w 1509"/>
                  <a:gd name="T81" fmla="*/ 2147483647 h 1651"/>
                  <a:gd name="T82" fmla="*/ 2147483647 w 1509"/>
                  <a:gd name="T83" fmla="*/ 2147483647 h 1651"/>
                  <a:gd name="T84" fmla="*/ 2147483647 w 1509"/>
                  <a:gd name="T85" fmla="*/ 2147483647 h 1651"/>
                  <a:gd name="T86" fmla="*/ 2147483647 w 1509"/>
                  <a:gd name="T87" fmla="*/ 2147483647 h 1651"/>
                  <a:gd name="T88" fmla="*/ 2147483647 w 1509"/>
                  <a:gd name="T89" fmla="*/ 2147483647 h 1651"/>
                  <a:gd name="T90" fmla="*/ 2147483647 w 1509"/>
                  <a:gd name="T91" fmla="*/ 2147483647 h 1651"/>
                  <a:gd name="T92" fmla="*/ 2147483647 w 1509"/>
                  <a:gd name="T93" fmla="*/ 2147483647 h 1651"/>
                  <a:gd name="T94" fmla="*/ 2147483647 w 1509"/>
                  <a:gd name="T95" fmla="*/ 2147483647 h 1651"/>
                  <a:gd name="T96" fmla="*/ 2147483647 w 1509"/>
                  <a:gd name="T97" fmla="*/ 2147483647 h 1651"/>
                  <a:gd name="T98" fmla="*/ 2147483647 w 1509"/>
                  <a:gd name="T99" fmla="*/ 2147483647 h 16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9"/>
                  <a:gd name="T151" fmla="*/ 0 h 1651"/>
                  <a:gd name="T152" fmla="*/ 1509 w 1509"/>
                  <a:gd name="T153" fmla="*/ 1651 h 16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9" h="1651">
                    <a:moveTo>
                      <a:pt x="1475" y="987"/>
                    </a:moveTo>
                    <a:lnTo>
                      <a:pt x="1475" y="987"/>
                    </a:lnTo>
                    <a:cubicBezTo>
                      <a:pt x="1494" y="987"/>
                      <a:pt x="1509" y="972"/>
                      <a:pt x="1509" y="954"/>
                    </a:cubicBezTo>
                    <a:lnTo>
                      <a:pt x="1509" y="847"/>
                    </a:lnTo>
                    <a:cubicBezTo>
                      <a:pt x="1509" y="831"/>
                      <a:pt x="1497" y="817"/>
                      <a:pt x="1481" y="814"/>
                    </a:cubicBezTo>
                    <a:lnTo>
                      <a:pt x="1160" y="756"/>
                    </a:lnTo>
                    <a:lnTo>
                      <a:pt x="1160" y="661"/>
                    </a:lnTo>
                    <a:lnTo>
                      <a:pt x="1177" y="661"/>
                    </a:lnTo>
                    <a:cubicBezTo>
                      <a:pt x="1195" y="661"/>
                      <a:pt x="1210" y="646"/>
                      <a:pt x="1210" y="628"/>
                    </a:cubicBezTo>
                    <a:lnTo>
                      <a:pt x="1210" y="520"/>
                    </a:lnTo>
                    <a:cubicBezTo>
                      <a:pt x="1210" y="501"/>
                      <a:pt x="1195" y="486"/>
                      <a:pt x="1177" y="486"/>
                    </a:cubicBezTo>
                    <a:lnTo>
                      <a:pt x="1153" y="486"/>
                    </a:lnTo>
                    <a:cubicBezTo>
                      <a:pt x="1103" y="295"/>
                      <a:pt x="956" y="218"/>
                      <a:pt x="897" y="195"/>
                    </a:cubicBezTo>
                    <a:lnTo>
                      <a:pt x="897" y="173"/>
                    </a:lnTo>
                    <a:cubicBezTo>
                      <a:pt x="897" y="154"/>
                      <a:pt x="882" y="139"/>
                      <a:pt x="863" y="139"/>
                    </a:cubicBezTo>
                    <a:lnTo>
                      <a:pt x="827" y="139"/>
                    </a:lnTo>
                    <a:lnTo>
                      <a:pt x="786" y="23"/>
                    </a:lnTo>
                    <a:cubicBezTo>
                      <a:pt x="781" y="9"/>
                      <a:pt x="769" y="0"/>
                      <a:pt x="754" y="0"/>
                    </a:cubicBezTo>
                    <a:cubicBezTo>
                      <a:pt x="740" y="0"/>
                      <a:pt x="728" y="9"/>
                      <a:pt x="723" y="23"/>
                    </a:cubicBezTo>
                    <a:lnTo>
                      <a:pt x="682" y="139"/>
                    </a:lnTo>
                    <a:lnTo>
                      <a:pt x="645" y="139"/>
                    </a:lnTo>
                    <a:cubicBezTo>
                      <a:pt x="627" y="139"/>
                      <a:pt x="612" y="154"/>
                      <a:pt x="612" y="173"/>
                    </a:cubicBezTo>
                    <a:lnTo>
                      <a:pt x="612" y="195"/>
                    </a:lnTo>
                    <a:cubicBezTo>
                      <a:pt x="553" y="218"/>
                      <a:pt x="406" y="295"/>
                      <a:pt x="356" y="486"/>
                    </a:cubicBezTo>
                    <a:lnTo>
                      <a:pt x="332" y="486"/>
                    </a:lnTo>
                    <a:cubicBezTo>
                      <a:pt x="314" y="486"/>
                      <a:pt x="299" y="501"/>
                      <a:pt x="299" y="520"/>
                    </a:cubicBezTo>
                    <a:lnTo>
                      <a:pt x="299" y="628"/>
                    </a:lnTo>
                    <a:cubicBezTo>
                      <a:pt x="299" y="646"/>
                      <a:pt x="314" y="661"/>
                      <a:pt x="332" y="661"/>
                    </a:cubicBezTo>
                    <a:lnTo>
                      <a:pt x="349" y="661"/>
                    </a:lnTo>
                    <a:lnTo>
                      <a:pt x="349" y="756"/>
                    </a:lnTo>
                    <a:lnTo>
                      <a:pt x="28" y="814"/>
                    </a:lnTo>
                    <a:cubicBezTo>
                      <a:pt x="12" y="817"/>
                      <a:pt x="0" y="831"/>
                      <a:pt x="0" y="847"/>
                    </a:cubicBezTo>
                    <a:lnTo>
                      <a:pt x="0" y="954"/>
                    </a:lnTo>
                    <a:cubicBezTo>
                      <a:pt x="0" y="972"/>
                      <a:pt x="15" y="987"/>
                      <a:pt x="34" y="987"/>
                    </a:cubicBezTo>
                    <a:lnTo>
                      <a:pt x="84" y="987"/>
                    </a:lnTo>
                    <a:lnTo>
                      <a:pt x="84" y="1437"/>
                    </a:lnTo>
                    <a:lnTo>
                      <a:pt x="34" y="1437"/>
                    </a:lnTo>
                    <a:cubicBezTo>
                      <a:pt x="15" y="1437"/>
                      <a:pt x="0" y="1452"/>
                      <a:pt x="0" y="1471"/>
                    </a:cubicBezTo>
                    <a:lnTo>
                      <a:pt x="0" y="1582"/>
                    </a:lnTo>
                    <a:cubicBezTo>
                      <a:pt x="0" y="1600"/>
                      <a:pt x="15" y="1615"/>
                      <a:pt x="34" y="1615"/>
                    </a:cubicBezTo>
                    <a:lnTo>
                      <a:pt x="965" y="1615"/>
                    </a:lnTo>
                    <a:cubicBezTo>
                      <a:pt x="977" y="1637"/>
                      <a:pt x="999" y="1651"/>
                      <a:pt x="1026" y="1651"/>
                    </a:cubicBezTo>
                    <a:cubicBezTo>
                      <a:pt x="1064" y="1651"/>
                      <a:pt x="1095" y="1620"/>
                      <a:pt x="1095" y="1582"/>
                    </a:cubicBezTo>
                    <a:cubicBezTo>
                      <a:pt x="1095" y="1544"/>
                      <a:pt x="1064" y="1513"/>
                      <a:pt x="1026" y="1513"/>
                    </a:cubicBezTo>
                    <a:cubicBezTo>
                      <a:pt x="999" y="1513"/>
                      <a:pt x="977" y="1527"/>
                      <a:pt x="965" y="1549"/>
                    </a:cubicBezTo>
                    <a:lnTo>
                      <a:pt x="67" y="1549"/>
                    </a:lnTo>
                    <a:lnTo>
                      <a:pt x="67" y="1504"/>
                    </a:lnTo>
                    <a:lnTo>
                      <a:pt x="117" y="1504"/>
                    </a:lnTo>
                    <a:cubicBezTo>
                      <a:pt x="136" y="1504"/>
                      <a:pt x="151" y="1489"/>
                      <a:pt x="151" y="1471"/>
                    </a:cubicBezTo>
                    <a:lnTo>
                      <a:pt x="151" y="954"/>
                    </a:lnTo>
                    <a:cubicBezTo>
                      <a:pt x="151" y="935"/>
                      <a:pt x="136" y="921"/>
                      <a:pt x="117" y="921"/>
                    </a:cubicBezTo>
                    <a:lnTo>
                      <a:pt x="67" y="921"/>
                    </a:lnTo>
                    <a:lnTo>
                      <a:pt x="67" y="875"/>
                    </a:lnTo>
                    <a:lnTo>
                      <a:pt x="388" y="816"/>
                    </a:lnTo>
                    <a:cubicBezTo>
                      <a:pt x="404" y="813"/>
                      <a:pt x="416" y="799"/>
                      <a:pt x="416" y="783"/>
                    </a:cubicBezTo>
                    <a:lnTo>
                      <a:pt x="416" y="628"/>
                    </a:lnTo>
                    <a:cubicBezTo>
                      <a:pt x="416" y="609"/>
                      <a:pt x="401" y="594"/>
                      <a:pt x="382" y="594"/>
                    </a:cubicBezTo>
                    <a:lnTo>
                      <a:pt x="366" y="594"/>
                    </a:lnTo>
                    <a:lnTo>
                      <a:pt x="366" y="553"/>
                    </a:lnTo>
                    <a:lnTo>
                      <a:pt x="382" y="553"/>
                    </a:lnTo>
                    <a:cubicBezTo>
                      <a:pt x="398" y="553"/>
                      <a:pt x="412" y="542"/>
                      <a:pt x="415" y="526"/>
                    </a:cubicBezTo>
                    <a:cubicBezTo>
                      <a:pt x="459" y="309"/>
                      <a:pt x="646" y="253"/>
                      <a:pt x="654" y="251"/>
                    </a:cubicBezTo>
                    <a:cubicBezTo>
                      <a:pt x="669" y="247"/>
                      <a:pt x="679" y="234"/>
                      <a:pt x="679" y="219"/>
                    </a:cubicBezTo>
                    <a:lnTo>
                      <a:pt x="679" y="206"/>
                    </a:lnTo>
                    <a:lnTo>
                      <a:pt x="706" y="206"/>
                    </a:lnTo>
                    <a:cubicBezTo>
                      <a:pt x="720" y="206"/>
                      <a:pt x="733" y="197"/>
                      <a:pt x="737" y="184"/>
                    </a:cubicBezTo>
                    <a:lnTo>
                      <a:pt x="754" y="134"/>
                    </a:lnTo>
                    <a:lnTo>
                      <a:pt x="772" y="184"/>
                    </a:lnTo>
                    <a:cubicBezTo>
                      <a:pt x="776" y="197"/>
                      <a:pt x="789" y="206"/>
                      <a:pt x="803" y="206"/>
                    </a:cubicBezTo>
                    <a:lnTo>
                      <a:pt x="830" y="206"/>
                    </a:lnTo>
                    <a:lnTo>
                      <a:pt x="830" y="219"/>
                    </a:lnTo>
                    <a:cubicBezTo>
                      <a:pt x="830" y="234"/>
                      <a:pt x="840" y="247"/>
                      <a:pt x="855" y="251"/>
                    </a:cubicBezTo>
                    <a:cubicBezTo>
                      <a:pt x="857" y="251"/>
                      <a:pt x="1050" y="307"/>
                      <a:pt x="1094" y="526"/>
                    </a:cubicBezTo>
                    <a:cubicBezTo>
                      <a:pt x="1097" y="542"/>
                      <a:pt x="1111" y="553"/>
                      <a:pt x="1127" y="553"/>
                    </a:cubicBezTo>
                    <a:lnTo>
                      <a:pt x="1143" y="553"/>
                    </a:lnTo>
                    <a:lnTo>
                      <a:pt x="1143" y="594"/>
                    </a:lnTo>
                    <a:lnTo>
                      <a:pt x="1127" y="594"/>
                    </a:lnTo>
                    <a:cubicBezTo>
                      <a:pt x="1108" y="594"/>
                      <a:pt x="1093" y="609"/>
                      <a:pt x="1093" y="628"/>
                    </a:cubicBezTo>
                    <a:lnTo>
                      <a:pt x="1093" y="783"/>
                    </a:lnTo>
                    <a:cubicBezTo>
                      <a:pt x="1093" y="799"/>
                      <a:pt x="1105" y="813"/>
                      <a:pt x="1121" y="816"/>
                    </a:cubicBezTo>
                    <a:lnTo>
                      <a:pt x="1442" y="875"/>
                    </a:lnTo>
                    <a:lnTo>
                      <a:pt x="1442" y="921"/>
                    </a:lnTo>
                    <a:lnTo>
                      <a:pt x="1392" y="921"/>
                    </a:lnTo>
                    <a:cubicBezTo>
                      <a:pt x="1373" y="921"/>
                      <a:pt x="1358" y="935"/>
                      <a:pt x="1358" y="954"/>
                    </a:cubicBezTo>
                    <a:lnTo>
                      <a:pt x="1358" y="1471"/>
                    </a:lnTo>
                    <a:cubicBezTo>
                      <a:pt x="1358" y="1489"/>
                      <a:pt x="1373" y="1504"/>
                      <a:pt x="1392" y="1504"/>
                    </a:cubicBezTo>
                    <a:lnTo>
                      <a:pt x="1442" y="1504"/>
                    </a:lnTo>
                    <a:lnTo>
                      <a:pt x="1442" y="1549"/>
                    </a:lnTo>
                    <a:lnTo>
                      <a:pt x="1299" y="1549"/>
                    </a:lnTo>
                    <a:cubicBezTo>
                      <a:pt x="1287" y="1527"/>
                      <a:pt x="1265" y="1513"/>
                      <a:pt x="1239" y="1513"/>
                    </a:cubicBezTo>
                    <a:cubicBezTo>
                      <a:pt x="1200" y="1513"/>
                      <a:pt x="1169" y="1544"/>
                      <a:pt x="1169" y="1582"/>
                    </a:cubicBezTo>
                    <a:cubicBezTo>
                      <a:pt x="1169" y="1620"/>
                      <a:pt x="1200" y="1651"/>
                      <a:pt x="1239" y="1651"/>
                    </a:cubicBezTo>
                    <a:cubicBezTo>
                      <a:pt x="1265" y="1651"/>
                      <a:pt x="1287" y="1637"/>
                      <a:pt x="1299" y="1615"/>
                    </a:cubicBezTo>
                    <a:lnTo>
                      <a:pt x="1475" y="1615"/>
                    </a:lnTo>
                    <a:cubicBezTo>
                      <a:pt x="1494" y="1615"/>
                      <a:pt x="1509" y="1600"/>
                      <a:pt x="1509" y="1582"/>
                    </a:cubicBezTo>
                    <a:lnTo>
                      <a:pt x="1509" y="1471"/>
                    </a:lnTo>
                    <a:cubicBezTo>
                      <a:pt x="1509" y="1452"/>
                      <a:pt x="1494" y="1437"/>
                      <a:pt x="1475" y="1437"/>
                    </a:cubicBezTo>
                    <a:lnTo>
                      <a:pt x="1425" y="1437"/>
                    </a:lnTo>
                    <a:lnTo>
                      <a:pt x="1425" y="987"/>
                    </a:lnTo>
                    <a:lnTo>
                      <a:pt x="1475" y="98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67" name="Freeform 124"/>
              <p:cNvSpPr>
                <a:spLocks noEditPoints="1"/>
              </p:cNvSpPr>
              <p:nvPr/>
            </p:nvSpPr>
            <p:spPr bwMode="auto">
              <a:xfrm>
                <a:off x="5527675" y="2460625"/>
                <a:ext cx="74613" cy="74613"/>
              </a:xfrm>
              <a:custGeom>
                <a:avLst/>
                <a:gdLst>
                  <a:gd name="T0" fmla="*/ 2147483647 w 177"/>
                  <a:gd name="T1" fmla="*/ 2147483647 h 177"/>
                  <a:gd name="T2" fmla="*/ 2147483647 w 177"/>
                  <a:gd name="T3" fmla="*/ 2147483647 h 177"/>
                  <a:gd name="T4" fmla="*/ 2147483647 w 177"/>
                  <a:gd name="T5" fmla="*/ 2147483647 h 177"/>
                  <a:gd name="T6" fmla="*/ 2147483647 w 177"/>
                  <a:gd name="T7" fmla="*/ 2147483647 h 177"/>
                  <a:gd name="T8" fmla="*/ 2147483647 w 177"/>
                  <a:gd name="T9" fmla="*/ 2147483647 h 177"/>
                  <a:gd name="T10" fmla="*/ 2147483647 w 177"/>
                  <a:gd name="T11" fmla="*/ 2147483647 h 177"/>
                  <a:gd name="T12" fmla="*/ 2147483647 w 177"/>
                  <a:gd name="T13" fmla="*/ 2147483647 h 177"/>
                  <a:gd name="T14" fmla="*/ 2147483647 w 177"/>
                  <a:gd name="T15" fmla="*/ 2147483647 h 177"/>
                  <a:gd name="T16" fmla="*/ 2147483647 w 177"/>
                  <a:gd name="T17" fmla="*/ 2147483647 h 177"/>
                  <a:gd name="T18" fmla="*/ 2147483647 w 177"/>
                  <a:gd name="T19" fmla="*/ 2147483647 h 177"/>
                  <a:gd name="T20" fmla="*/ 2147483647 w 177"/>
                  <a:gd name="T21" fmla="*/ 0 h 177"/>
                  <a:gd name="T22" fmla="*/ 2147483647 w 177"/>
                  <a:gd name="T23" fmla="*/ 0 h 177"/>
                  <a:gd name="T24" fmla="*/ 0 w 177"/>
                  <a:gd name="T25" fmla="*/ 2147483647 h 177"/>
                  <a:gd name="T26" fmla="*/ 0 w 177"/>
                  <a:gd name="T27" fmla="*/ 2147483647 h 177"/>
                  <a:gd name="T28" fmla="*/ 2147483647 w 177"/>
                  <a:gd name="T29" fmla="*/ 2147483647 h 177"/>
                  <a:gd name="T30" fmla="*/ 2147483647 w 177"/>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7" y="67"/>
                    </a:moveTo>
                    <a:lnTo>
                      <a:pt x="67" y="67"/>
                    </a:lnTo>
                    <a:lnTo>
                      <a:pt x="111" y="67"/>
                    </a:lnTo>
                    <a:lnTo>
                      <a:pt x="111" y="110"/>
                    </a:lnTo>
                    <a:lnTo>
                      <a:pt x="67" y="110"/>
                    </a:lnTo>
                    <a:lnTo>
                      <a:pt x="67" y="67"/>
                    </a:lnTo>
                    <a:close/>
                    <a:moveTo>
                      <a:pt x="144" y="177"/>
                    </a:moveTo>
                    <a:lnTo>
                      <a:pt x="144" y="177"/>
                    </a:lnTo>
                    <a:cubicBezTo>
                      <a:pt x="162" y="177"/>
                      <a:pt x="177" y="162"/>
                      <a:pt x="177" y="144"/>
                    </a:cubicBezTo>
                    <a:lnTo>
                      <a:pt x="177" y="34"/>
                    </a:lnTo>
                    <a:cubicBezTo>
                      <a:pt x="177" y="15"/>
                      <a:pt x="162" y="0"/>
                      <a:pt x="144" y="0"/>
                    </a:cubicBezTo>
                    <a:lnTo>
                      <a:pt x="34" y="0"/>
                    </a:lnTo>
                    <a:cubicBezTo>
                      <a:pt x="15" y="0"/>
                      <a:pt x="0" y="15"/>
                      <a:pt x="0" y="34"/>
                    </a:cubicBezTo>
                    <a:lnTo>
                      <a:pt x="0" y="144"/>
                    </a:lnTo>
                    <a:cubicBezTo>
                      <a:pt x="0" y="162"/>
                      <a:pt x="15" y="177"/>
                      <a:pt x="34" y="177"/>
                    </a:cubicBezTo>
                    <a:lnTo>
                      <a:pt x="144" y="17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68" name="Freeform 125"/>
              <p:cNvSpPr>
                <a:spLocks noEditPoints="1"/>
              </p:cNvSpPr>
              <p:nvPr/>
            </p:nvSpPr>
            <p:spPr bwMode="auto">
              <a:xfrm>
                <a:off x="5613400" y="2460625"/>
                <a:ext cx="73025" cy="74613"/>
              </a:xfrm>
              <a:custGeom>
                <a:avLst/>
                <a:gdLst>
                  <a:gd name="T0" fmla="*/ 2147483647 w 177"/>
                  <a:gd name="T1" fmla="*/ 2147483647 h 177"/>
                  <a:gd name="T2" fmla="*/ 2147483647 w 177"/>
                  <a:gd name="T3" fmla="*/ 2147483647 h 177"/>
                  <a:gd name="T4" fmla="*/ 2147483647 w 177"/>
                  <a:gd name="T5" fmla="*/ 2147483647 h 177"/>
                  <a:gd name="T6" fmla="*/ 2147483647 w 177"/>
                  <a:gd name="T7" fmla="*/ 2147483647 h 177"/>
                  <a:gd name="T8" fmla="*/ 2147483647 w 177"/>
                  <a:gd name="T9" fmla="*/ 2147483647 h 177"/>
                  <a:gd name="T10" fmla="*/ 2147483647 w 177"/>
                  <a:gd name="T11" fmla="*/ 2147483647 h 177"/>
                  <a:gd name="T12" fmla="*/ 2147483647 w 177"/>
                  <a:gd name="T13" fmla="*/ 2147483647 h 177"/>
                  <a:gd name="T14" fmla="*/ 2147483647 w 177"/>
                  <a:gd name="T15" fmla="*/ 2147483647 h 177"/>
                  <a:gd name="T16" fmla="*/ 2147483647 w 177"/>
                  <a:gd name="T17" fmla="*/ 2147483647 h 177"/>
                  <a:gd name="T18" fmla="*/ 2147483647 w 177"/>
                  <a:gd name="T19" fmla="*/ 2147483647 h 177"/>
                  <a:gd name="T20" fmla="*/ 2147483647 w 177"/>
                  <a:gd name="T21" fmla="*/ 0 h 177"/>
                  <a:gd name="T22" fmla="*/ 2147483647 w 177"/>
                  <a:gd name="T23" fmla="*/ 0 h 177"/>
                  <a:gd name="T24" fmla="*/ 0 w 177"/>
                  <a:gd name="T25" fmla="*/ 2147483647 h 177"/>
                  <a:gd name="T26" fmla="*/ 0 w 177"/>
                  <a:gd name="T27" fmla="*/ 2147483647 h 177"/>
                  <a:gd name="T28" fmla="*/ 2147483647 w 177"/>
                  <a:gd name="T29" fmla="*/ 2147483647 h 177"/>
                  <a:gd name="T30" fmla="*/ 2147483647 w 177"/>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7" y="67"/>
                    </a:moveTo>
                    <a:lnTo>
                      <a:pt x="67" y="67"/>
                    </a:lnTo>
                    <a:lnTo>
                      <a:pt x="110" y="67"/>
                    </a:lnTo>
                    <a:lnTo>
                      <a:pt x="110" y="110"/>
                    </a:lnTo>
                    <a:lnTo>
                      <a:pt x="67" y="110"/>
                    </a:lnTo>
                    <a:lnTo>
                      <a:pt x="67" y="67"/>
                    </a:lnTo>
                    <a:close/>
                    <a:moveTo>
                      <a:pt x="144" y="177"/>
                    </a:moveTo>
                    <a:lnTo>
                      <a:pt x="144" y="177"/>
                    </a:lnTo>
                    <a:cubicBezTo>
                      <a:pt x="162" y="177"/>
                      <a:pt x="177" y="162"/>
                      <a:pt x="177" y="144"/>
                    </a:cubicBezTo>
                    <a:lnTo>
                      <a:pt x="177" y="34"/>
                    </a:lnTo>
                    <a:cubicBezTo>
                      <a:pt x="177" y="15"/>
                      <a:pt x="162" y="0"/>
                      <a:pt x="144" y="0"/>
                    </a:cubicBezTo>
                    <a:lnTo>
                      <a:pt x="33" y="0"/>
                    </a:lnTo>
                    <a:cubicBezTo>
                      <a:pt x="15" y="0"/>
                      <a:pt x="0" y="15"/>
                      <a:pt x="0" y="34"/>
                    </a:cubicBezTo>
                    <a:lnTo>
                      <a:pt x="0" y="144"/>
                    </a:lnTo>
                    <a:cubicBezTo>
                      <a:pt x="0" y="162"/>
                      <a:pt x="15" y="177"/>
                      <a:pt x="33" y="177"/>
                    </a:cubicBezTo>
                    <a:lnTo>
                      <a:pt x="144" y="17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69" name="Freeform 126"/>
              <p:cNvSpPr>
                <a:spLocks noEditPoints="1"/>
              </p:cNvSpPr>
              <p:nvPr/>
            </p:nvSpPr>
            <p:spPr bwMode="auto">
              <a:xfrm>
                <a:off x="5697538" y="2460625"/>
                <a:ext cx="73025" cy="74613"/>
              </a:xfrm>
              <a:custGeom>
                <a:avLst/>
                <a:gdLst>
                  <a:gd name="T0" fmla="*/ 2147483647 w 177"/>
                  <a:gd name="T1" fmla="*/ 2147483647 h 177"/>
                  <a:gd name="T2" fmla="*/ 2147483647 w 177"/>
                  <a:gd name="T3" fmla="*/ 2147483647 h 177"/>
                  <a:gd name="T4" fmla="*/ 2147483647 w 177"/>
                  <a:gd name="T5" fmla="*/ 2147483647 h 177"/>
                  <a:gd name="T6" fmla="*/ 2147483647 w 177"/>
                  <a:gd name="T7" fmla="*/ 2147483647 h 177"/>
                  <a:gd name="T8" fmla="*/ 2147483647 w 177"/>
                  <a:gd name="T9" fmla="*/ 2147483647 h 177"/>
                  <a:gd name="T10" fmla="*/ 2147483647 w 177"/>
                  <a:gd name="T11" fmla="*/ 2147483647 h 177"/>
                  <a:gd name="T12" fmla="*/ 2147483647 w 177"/>
                  <a:gd name="T13" fmla="*/ 2147483647 h 177"/>
                  <a:gd name="T14" fmla="*/ 2147483647 w 177"/>
                  <a:gd name="T15" fmla="*/ 2147483647 h 177"/>
                  <a:gd name="T16" fmla="*/ 2147483647 w 177"/>
                  <a:gd name="T17" fmla="*/ 2147483647 h 177"/>
                  <a:gd name="T18" fmla="*/ 2147483647 w 177"/>
                  <a:gd name="T19" fmla="*/ 2147483647 h 177"/>
                  <a:gd name="T20" fmla="*/ 2147483647 w 177"/>
                  <a:gd name="T21" fmla="*/ 0 h 177"/>
                  <a:gd name="T22" fmla="*/ 2147483647 w 177"/>
                  <a:gd name="T23" fmla="*/ 0 h 177"/>
                  <a:gd name="T24" fmla="*/ 0 w 177"/>
                  <a:gd name="T25" fmla="*/ 2147483647 h 177"/>
                  <a:gd name="T26" fmla="*/ 0 w 177"/>
                  <a:gd name="T27" fmla="*/ 2147483647 h 177"/>
                  <a:gd name="T28" fmla="*/ 2147483647 w 177"/>
                  <a:gd name="T29" fmla="*/ 2147483647 h 177"/>
                  <a:gd name="T30" fmla="*/ 2147483647 w 177"/>
                  <a:gd name="T31" fmla="*/ 2147483647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6" y="67"/>
                    </a:moveTo>
                    <a:lnTo>
                      <a:pt x="66" y="67"/>
                    </a:lnTo>
                    <a:lnTo>
                      <a:pt x="110" y="67"/>
                    </a:lnTo>
                    <a:lnTo>
                      <a:pt x="110" y="110"/>
                    </a:lnTo>
                    <a:lnTo>
                      <a:pt x="66" y="110"/>
                    </a:lnTo>
                    <a:lnTo>
                      <a:pt x="66" y="67"/>
                    </a:lnTo>
                    <a:close/>
                    <a:moveTo>
                      <a:pt x="143" y="177"/>
                    </a:moveTo>
                    <a:lnTo>
                      <a:pt x="143" y="177"/>
                    </a:lnTo>
                    <a:cubicBezTo>
                      <a:pt x="162" y="177"/>
                      <a:pt x="177" y="162"/>
                      <a:pt x="177" y="144"/>
                    </a:cubicBezTo>
                    <a:lnTo>
                      <a:pt x="177" y="34"/>
                    </a:lnTo>
                    <a:cubicBezTo>
                      <a:pt x="177" y="15"/>
                      <a:pt x="162" y="0"/>
                      <a:pt x="143" y="0"/>
                    </a:cubicBezTo>
                    <a:lnTo>
                      <a:pt x="33" y="0"/>
                    </a:lnTo>
                    <a:cubicBezTo>
                      <a:pt x="15" y="0"/>
                      <a:pt x="0" y="15"/>
                      <a:pt x="0" y="34"/>
                    </a:cubicBezTo>
                    <a:lnTo>
                      <a:pt x="0" y="144"/>
                    </a:lnTo>
                    <a:cubicBezTo>
                      <a:pt x="0" y="162"/>
                      <a:pt x="15" y="177"/>
                      <a:pt x="33" y="177"/>
                    </a:cubicBezTo>
                    <a:lnTo>
                      <a:pt x="143" y="17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70" name="Freeform 127"/>
              <p:cNvSpPr>
                <a:spLocks noEditPoints="1"/>
              </p:cNvSpPr>
              <p:nvPr/>
            </p:nvSpPr>
            <p:spPr bwMode="auto">
              <a:xfrm>
                <a:off x="5459413" y="2562225"/>
                <a:ext cx="381000" cy="250825"/>
              </a:xfrm>
              <a:custGeom>
                <a:avLst/>
                <a:gdLst>
                  <a:gd name="T0" fmla="*/ 2147483647 w 907"/>
                  <a:gd name="T1" fmla="*/ 2147483647 h 598"/>
                  <a:gd name="T2" fmla="*/ 2147483647 w 907"/>
                  <a:gd name="T3" fmla="*/ 2147483647 h 598"/>
                  <a:gd name="T4" fmla="*/ 2147483647 w 907"/>
                  <a:gd name="T5" fmla="*/ 2147483647 h 598"/>
                  <a:gd name="T6" fmla="*/ 2147483647 w 907"/>
                  <a:gd name="T7" fmla="*/ 2147483647 h 598"/>
                  <a:gd name="T8" fmla="*/ 2147483647 w 907"/>
                  <a:gd name="T9" fmla="*/ 2147483647 h 598"/>
                  <a:gd name="T10" fmla="*/ 2147483647 w 907"/>
                  <a:gd name="T11" fmla="*/ 2147483647 h 598"/>
                  <a:gd name="T12" fmla="*/ 2147483647 w 907"/>
                  <a:gd name="T13" fmla="*/ 2147483647 h 598"/>
                  <a:gd name="T14" fmla="*/ 2147483647 w 907"/>
                  <a:gd name="T15" fmla="*/ 2147483647 h 598"/>
                  <a:gd name="T16" fmla="*/ 2147483647 w 907"/>
                  <a:gd name="T17" fmla="*/ 2147483647 h 598"/>
                  <a:gd name="T18" fmla="*/ 2147483647 w 907"/>
                  <a:gd name="T19" fmla="*/ 2147483647 h 598"/>
                  <a:gd name="T20" fmla="*/ 2147483647 w 907"/>
                  <a:gd name="T21" fmla="*/ 2147483647 h 598"/>
                  <a:gd name="T22" fmla="*/ 2147483647 w 907"/>
                  <a:gd name="T23" fmla="*/ 2147483647 h 598"/>
                  <a:gd name="T24" fmla="*/ 2147483647 w 907"/>
                  <a:gd name="T25" fmla="*/ 2147483647 h 598"/>
                  <a:gd name="T26" fmla="*/ 2147483647 w 907"/>
                  <a:gd name="T27" fmla="*/ 2147483647 h 598"/>
                  <a:gd name="T28" fmla="*/ 2147483647 w 907"/>
                  <a:gd name="T29" fmla="*/ 2147483647 h 598"/>
                  <a:gd name="T30" fmla="*/ 2147483647 w 907"/>
                  <a:gd name="T31" fmla="*/ 2147483647 h 598"/>
                  <a:gd name="T32" fmla="*/ 2147483647 w 907"/>
                  <a:gd name="T33" fmla="*/ 2147483647 h 598"/>
                  <a:gd name="T34" fmla="*/ 2147483647 w 907"/>
                  <a:gd name="T35" fmla="*/ 2147483647 h 598"/>
                  <a:gd name="T36" fmla="*/ 2147483647 w 907"/>
                  <a:gd name="T37" fmla="*/ 2147483647 h 598"/>
                  <a:gd name="T38" fmla="*/ 2147483647 w 907"/>
                  <a:gd name="T39" fmla="*/ 2147483647 h 598"/>
                  <a:gd name="T40" fmla="*/ 2147483647 w 907"/>
                  <a:gd name="T41" fmla="*/ 2147483647 h 598"/>
                  <a:gd name="T42" fmla="*/ 2147483647 w 907"/>
                  <a:gd name="T43" fmla="*/ 2147483647 h 598"/>
                  <a:gd name="T44" fmla="*/ 2147483647 w 907"/>
                  <a:gd name="T45" fmla="*/ 2147483647 h 598"/>
                  <a:gd name="T46" fmla="*/ 2147483647 w 907"/>
                  <a:gd name="T47" fmla="*/ 2147483647 h 598"/>
                  <a:gd name="T48" fmla="*/ 2147483647 w 907"/>
                  <a:gd name="T49" fmla="*/ 2147483647 h 598"/>
                  <a:gd name="T50" fmla="*/ 2147483647 w 907"/>
                  <a:gd name="T51" fmla="*/ 2147483647 h 598"/>
                  <a:gd name="T52" fmla="*/ 2147483647 w 907"/>
                  <a:gd name="T53" fmla="*/ 2147483647 h 598"/>
                  <a:gd name="T54" fmla="*/ 2147483647 w 907"/>
                  <a:gd name="T55" fmla="*/ 2147483647 h 598"/>
                  <a:gd name="T56" fmla="*/ 2147483647 w 907"/>
                  <a:gd name="T57" fmla="*/ 2147483647 h 598"/>
                  <a:gd name="T58" fmla="*/ 2147483647 w 907"/>
                  <a:gd name="T59" fmla="*/ 2147483647 h 598"/>
                  <a:gd name="T60" fmla="*/ 2147483647 w 907"/>
                  <a:gd name="T61" fmla="*/ 2147483647 h 598"/>
                  <a:gd name="T62" fmla="*/ 2147483647 w 907"/>
                  <a:gd name="T63" fmla="*/ 2147483647 h 598"/>
                  <a:gd name="T64" fmla="*/ 2147483647 w 907"/>
                  <a:gd name="T65" fmla="*/ 2147483647 h 598"/>
                  <a:gd name="T66" fmla="*/ 2147483647 w 907"/>
                  <a:gd name="T67" fmla="*/ 2147483647 h 598"/>
                  <a:gd name="T68" fmla="*/ 0 w 907"/>
                  <a:gd name="T69" fmla="*/ 2147483647 h 598"/>
                  <a:gd name="T70" fmla="*/ 0 w 907"/>
                  <a:gd name="T71" fmla="*/ 2147483647 h 598"/>
                  <a:gd name="T72" fmla="*/ 2147483647 w 907"/>
                  <a:gd name="T73" fmla="*/ 2147483647 h 598"/>
                  <a:gd name="T74" fmla="*/ 2147483647 w 907"/>
                  <a:gd name="T75" fmla="*/ 2147483647 h 598"/>
                  <a:gd name="T76" fmla="*/ 2147483647 w 907"/>
                  <a:gd name="T77" fmla="*/ 2147483647 h 598"/>
                  <a:gd name="T78" fmla="*/ 2147483647 w 907"/>
                  <a:gd name="T79" fmla="*/ 2147483647 h 598"/>
                  <a:gd name="T80" fmla="*/ 2147483647 w 907"/>
                  <a:gd name="T81" fmla="*/ 2147483647 h 598"/>
                  <a:gd name="T82" fmla="*/ 2147483647 w 907"/>
                  <a:gd name="T83" fmla="*/ 2147483647 h 598"/>
                  <a:gd name="T84" fmla="*/ 2147483647 w 907"/>
                  <a:gd name="T85" fmla="*/ 2147483647 h 598"/>
                  <a:gd name="T86" fmla="*/ 2147483647 w 907"/>
                  <a:gd name="T87" fmla="*/ 2147483647 h 598"/>
                  <a:gd name="T88" fmla="*/ 2147483647 w 907"/>
                  <a:gd name="T89" fmla="*/ 2147483647 h 598"/>
                  <a:gd name="T90" fmla="*/ 2147483647 w 907"/>
                  <a:gd name="T91" fmla="*/ 2147483647 h 598"/>
                  <a:gd name="T92" fmla="*/ 2147483647 w 907"/>
                  <a:gd name="T93" fmla="*/ 2147483647 h 598"/>
                  <a:gd name="T94" fmla="*/ 2147483647 w 907"/>
                  <a:gd name="T95" fmla="*/ 2147483647 h 598"/>
                  <a:gd name="T96" fmla="*/ 2147483647 w 907"/>
                  <a:gd name="T97" fmla="*/ 2147483647 h 598"/>
                  <a:gd name="T98" fmla="*/ 2147483647 w 907"/>
                  <a:gd name="T99" fmla="*/ 2147483647 h 598"/>
                  <a:gd name="T100" fmla="*/ 2147483647 w 907"/>
                  <a:gd name="T101" fmla="*/ 2147483647 h 598"/>
                  <a:gd name="T102" fmla="*/ 2147483647 w 907"/>
                  <a:gd name="T103" fmla="*/ 2147483647 h 598"/>
                  <a:gd name="T104" fmla="*/ 2147483647 w 907"/>
                  <a:gd name="T105" fmla="*/ 2147483647 h 598"/>
                  <a:gd name="T106" fmla="*/ 2147483647 w 907"/>
                  <a:gd name="T107" fmla="*/ 2147483647 h 598"/>
                  <a:gd name="T108" fmla="*/ 2147483647 w 907"/>
                  <a:gd name="T109" fmla="*/ 2147483647 h 5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7"/>
                  <a:gd name="T166" fmla="*/ 0 h 598"/>
                  <a:gd name="T167" fmla="*/ 907 w 907"/>
                  <a:gd name="T168" fmla="*/ 598 h 5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7" h="598">
                    <a:moveTo>
                      <a:pt x="639" y="202"/>
                    </a:moveTo>
                    <a:lnTo>
                      <a:pt x="639" y="202"/>
                    </a:lnTo>
                    <a:cubicBezTo>
                      <a:pt x="620" y="202"/>
                      <a:pt x="605" y="217"/>
                      <a:pt x="605" y="235"/>
                    </a:cubicBezTo>
                    <a:lnTo>
                      <a:pt x="605" y="531"/>
                    </a:lnTo>
                    <a:lnTo>
                      <a:pt x="541" y="531"/>
                    </a:lnTo>
                    <a:lnTo>
                      <a:pt x="541" y="235"/>
                    </a:lnTo>
                    <a:cubicBezTo>
                      <a:pt x="541" y="217"/>
                      <a:pt x="526" y="202"/>
                      <a:pt x="507" y="202"/>
                    </a:cubicBezTo>
                    <a:lnTo>
                      <a:pt x="399" y="202"/>
                    </a:lnTo>
                    <a:cubicBezTo>
                      <a:pt x="381" y="202"/>
                      <a:pt x="366" y="217"/>
                      <a:pt x="366" y="235"/>
                    </a:cubicBezTo>
                    <a:lnTo>
                      <a:pt x="366" y="531"/>
                    </a:lnTo>
                    <a:lnTo>
                      <a:pt x="301" y="531"/>
                    </a:lnTo>
                    <a:lnTo>
                      <a:pt x="301" y="235"/>
                    </a:lnTo>
                    <a:cubicBezTo>
                      <a:pt x="301" y="217"/>
                      <a:pt x="287" y="202"/>
                      <a:pt x="268" y="202"/>
                    </a:cubicBezTo>
                    <a:lnTo>
                      <a:pt x="160" y="202"/>
                    </a:lnTo>
                    <a:cubicBezTo>
                      <a:pt x="142" y="202"/>
                      <a:pt x="127" y="217"/>
                      <a:pt x="127" y="235"/>
                    </a:cubicBezTo>
                    <a:lnTo>
                      <a:pt x="127" y="531"/>
                    </a:lnTo>
                    <a:lnTo>
                      <a:pt x="66" y="531"/>
                    </a:lnTo>
                    <a:lnTo>
                      <a:pt x="66" y="136"/>
                    </a:lnTo>
                    <a:lnTo>
                      <a:pt x="453" y="67"/>
                    </a:lnTo>
                    <a:lnTo>
                      <a:pt x="841" y="136"/>
                    </a:lnTo>
                    <a:lnTo>
                      <a:pt x="841" y="531"/>
                    </a:lnTo>
                    <a:lnTo>
                      <a:pt x="780" y="531"/>
                    </a:lnTo>
                    <a:lnTo>
                      <a:pt x="780" y="235"/>
                    </a:lnTo>
                    <a:cubicBezTo>
                      <a:pt x="780" y="217"/>
                      <a:pt x="765" y="202"/>
                      <a:pt x="747" y="202"/>
                    </a:cubicBezTo>
                    <a:lnTo>
                      <a:pt x="639" y="202"/>
                    </a:lnTo>
                    <a:close/>
                    <a:moveTo>
                      <a:pt x="747" y="598"/>
                    </a:moveTo>
                    <a:lnTo>
                      <a:pt x="747" y="598"/>
                    </a:lnTo>
                    <a:lnTo>
                      <a:pt x="874" y="598"/>
                    </a:lnTo>
                    <a:cubicBezTo>
                      <a:pt x="892" y="598"/>
                      <a:pt x="907" y="583"/>
                      <a:pt x="907" y="564"/>
                    </a:cubicBezTo>
                    <a:lnTo>
                      <a:pt x="907" y="108"/>
                    </a:lnTo>
                    <a:cubicBezTo>
                      <a:pt x="907" y="92"/>
                      <a:pt x="896" y="78"/>
                      <a:pt x="880" y="76"/>
                    </a:cubicBezTo>
                    <a:lnTo>
                      <a:pt x="459" y="1"/>
                    </a:lnTo>
                    <a:cubicBezTo>
                      <a:pt x="455" y="0"/>
                      <a:pt x="451" y="0"/>
                      <a:pt x="448" y="1"/>
                    </a:cubicBezTo>
                    <a:lnTo>
                      <a:pt x="27" y="76"/>
                    </a:lnTo>
                    <a:cubicBezTo>
                      <a:pt x="11" y="78"/>
                      <a:pt x="0" y="92"/>
                      <a:pt x="0" y="108"/>
                    </a:cubicBezTo>
                    <a:lnTo>
                      <a:pt x="0" y="564"/>
                    </a:lnTo>
                    <a:cubicBezTo>
                      <a:pt x="0" y="583"/>
                      <a:pt x="15" y="598"/>
                      <a:pt x="33" y="598"/>
                    </a:cubicBezTo>
                    <a:lnTo>
                      <a:pt x="160" y="598"/>
                    </a:lnTo>
                    <a:cubicBezTo>
                      <a:pt x="178" y="598"/>
                      <a:pt x="193" y="583"/>
                      <a:pt x="193" y="564"/>
                    </a:cubicBezTo>
                    <a:lnTo>
                      <a:pt x="193" y="269"/>
                    </a:lnTo>
                    <a:lnTo>
                      <a:pt x="235" y="269"/>
                    </a:lnTo>
                    <a:lnTo>
                      <a:pt x="235" y="564"/>
                    </a:lnTo>
                    <a:cubicBezTo>
                      <a:pt x="235" y="583"/>
                      <a:pt x="250" y="598"/>
                      <a:pt x="268" y="598"/>
                    </a:cubicBezTo>
                    <a:lnTo>
                      <a:pt x="399" y="598"/>
                    </a:lnTo>
                    <a:cubicBezTo>
                      <a:pt x="418" y="598"/>
                      <a:pt x="433" y="583"/>
                      <a:pt x="433" y="564"/>
                    </a:cubicBezTo>
                    <a:lnTo>
                      <a:pt x="433" y="269"/>
                    </a:lnTo>
                    <a:lnTo>
                      <a:pt x="474" y="269"/>
                    </a:lnTo>
                    <a:lnTo>
                      <a:pt x="474" y="564"/>
                    </a:lnTo>
                    <a:cubicBezTo>
                      <a:pt x="474" y="583"/>
                      <a:pt x="489" y="598"/>
                      <a:pt x="507" y="598"/>
                    </a:cubicBezTo>
                    <a:lnTo>
                      <a:pt x="639" y="598"/>
                    </a:lnTo>
                    <a:cubicBezTo>
                      <a:pt x="657" y="598"/>
                      <a:pt x="672" y="583"/>
                      <a:pt x="672" y="564"/>
                    </a:cubicBezTo>
                    <a:lnTo>
                      <a:pt x="672" y="269"/>
                    </a:lnTo>
                    <a:lnTo>
                      <a:pt x="713" y="269"/>
                    </a:lnTo>
                    <a:lnTo>
                      <a:pt x="713" y="564"/>
                    </a:lnTo>
                    <a:cubicBezTo>
                      <a:pt x="713" y="583"/>
                      <a:pt x="728" y="598"/>
                      <a:pt x="747" y="598"/>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grpSp>
        <p:sp>
          <p:nvSpPr>
            <p:cNvPr id="971" name="文本框 970"/>
            <p:cNvSpPr txBox="1"/>
            <p:nvPr/>
          </p:nvSpPr>
          <p:spPr>
            <a:xfrm>
              <a:off x="3358184" y="2217804"/>
              <a:ext cx="1197459" cy="246221"/>
            </a:xfrm>
            <a:prstGeom prst="rect">
              <a:avLst/>
            </a:prstGeom>
            <a:noFill/>
          </p:spPr>
          <p:txBody>
            <a:bodyPr wrap="square" rtlCol="0">
              <a:noAutofit/>
            </a:bodyPr>
            <a:lstStyle/>
            <a:p>
              <a:pPr algn="ctr" defTabSz="671681" fontAlgn="ctr"/>
              <a:r>
                <a:rPr lang="en-US" sz="900" dirty="0">
                  <a:solidFill>
                    <a:prstClr val="black">
                      <a:lumMod val="65000"/>
                      <a:lumOff val="35000"/>
                    </a:prstClr>
                  </a:solidFill>
                  <a:latin typeface="Huawei Sans" panose="020C0503030203020204" pitchFamily="34" charset="0"/>
                  <a:cs typeface="Huawei Sans" panose="020C0503030203020204" pitchFamily="34" charset="0"/>
                </a:rPr>
                <a:t>Scientific research enterprises</a:t>
              </a:r>
              <a:endParaRPr lang="en-US" altLang="zh-CN" sz="900" dirty="0">
                <a:solidFill>
                  <a:prstClr val="black">
                    <a:lumMod val="65000"/>
                    <a:lumOff val="3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72" name="文本框 971"/>
            <p:cNvSpPr txBox="1"/>
            <p:nvPr/>
          </p:nvSpPr>
          <p:spPr>
            <a:xfrm>
              <a:off x="4455292" y="2217804"/>
              <a:ext cx="1000595" cy="246221"/>
            </a:xfrm>
            <a:prstGeom prst="rect">
              <a:avLst/>
            </a:prstGeom>
            <a:noFill/>
          </p:spPr>
          <p:txBody>
            <a:bodyPr wrap="square" rtlCol="0">
              <a:noAutofit/>
            </a:bodyPr>
            <a:lstStyle/>
            <a:p>
              <a:pPr defTabSz="671681" fontAlgn="ctr"/>
              <a:r>
                <a:rPr lang="en-US" sz="900" dirty="0">
                  <a:solidFill>
                    <a:prstClr val="black">
                      <a:lumMod val="65000"/>
                      <a:lumOff val="35000"/>
                    </a:prstClr>
                  </a:solidFill>
                  <a:latin typeface="Huawei Sans" panose="020C0503030203020204" pitchFamily="34" charset="0"/>
                  <a:cs typeface="Huawei Sans" panose="020C0503030203020204" pitchFamily="34" charset="0"/>
                </a:rPr>
                <a:t>Manufacturers</a:t>
              </a:r>
              <a:endParaRPr lang="en-US" altLang="zh-CN" sz="900" dirty="0">
                <a:solidFill>
                  <a:prstClr val="black">
                    <a:lumMod val="65000"/>
                    <a:lumOff val="3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973" name="组合 71"/>
            <p:cNvGrpSpPr>
              <a:grpSpLocks/>
            </p:cNvGrpSpPr>
            <p:nvPr/>
          </p:nvGrpSpPr>
          <p:grpSpPr bwMode="auto">
            <a:xfrm>
              <a:off x="5985619" y="1283808"/>
              <a:ext cx="311017" cy="344088"/>
              <a:chOff x="2619375" y="2160587"/>
              <a:chExt cx="558800" cy="619126"/>
            </a:xfrm>
            <a:solidFill>
              <a:srgbClr val="0070C0"/>
            </a:solidFill>
          </p:grpSpPr>
          <p:sp>
            <p:nvSpPr>
              <p:cNvPr id="974" name="Freeform 67"/>
              <p:cNvSpPr>
                <a:spLocks noEditPoints="1"/>
              </p:cNvSpPr>
              <p:nvPr/>
            </p:nvSpPr>
            <p:spPr bwMode="auto">
              <a:xfrm>
                <a:off x="2671763" y="2268538"/>
                <a:ext cx="444500" cy="511175"/>
              </a:xfrm>
              <a:custGeom>
                <a:avLst/>
                <a:gdLst>
                  <a:gd name="T0" fmla="*/ 2147483647 w 1040"/>
                  <a:gd name="T1" fmla="*/ 2147483647 h 1204"/>
                  <a:gd name="T2" fmla="*/ 2147483647 w 1040"/>
                  <a:gd name="T3" fmla="*/ 2147483647 h 1204"/>
                  <a:gd name="T4" fmla="*/ 2147483647 w 1040"/>
                  <a:gd name="T5" fmla="*/ 2147483647 h 1204"/>
                  <a:gd name="T6" fmla="*/ 2147483647 w 1040"/>
                  <a:gd name="T7" fmla="*/ 2147483647 h 1204"/>
                  <a:gd name="T8" fmla="*/ 2147483647 w 1040"/>
                  <a:gd name="T9" fmla="*/ 2147483647 h 1204"/>
                  <a:gd name="T10" fmla="*/ 2147483647 w 1040"/>
                  <a:gd name="T11" fmla="*/ 2147483647 h 1204"/>
                  <a:gd name="T12" fmla="*/ 2147483647 w 1040"/>
                  <a:gd name="T13" fmla="*/ 2147483647 h 1204"/>
                  <a:gd name="T14" fmla="*/ 2147483647 w 1040"/>
                  <a:gd name="T15" fmla="*/ 2147483647 h 1204"/>
                  <a:gd name="T16" fmla="*/ 2147483647 w 1040"/>
                  <a:gd name="T17" fmla="*/ 2147483647 h 1204"/>
                  <a:gd name="T18" fmla="*/ 2147483647 w 1040"/>
                  <a:gd name="T19" fmla="*/ 2147483647 h 1204"/>
                  <a:gd name="T20" fmla="*/ 2147483647 w 1040"/>
                  <a:gd name="T21" fmla="*/ 2147483647 h 1204"/>
                  <a:gd name="T22" fmla="*/ 2147483647 w 1040"/>
                  <a:gd name="T23" fmla="*/ 2147483647 h 1204"/>
                  <a:gd name="T24" fmla="*/ 2147483647 w 1040"/>
                  <a:gd name="T25" fmla="*/ 2147483647 h 1204"/>
                  <a:gd name="T26" fmla="*/ 2147483647 w 1040"/>
                  <a:gd name="T27" fmla="*/ 2147483647 h 1204"/>
                  <a:gd name="T28" fmla="*/ 2147483647 w 1040"/>
                  <a:gd name="T29" fmla="*/ 2147483647 h 1204"/>
                  <a:gd name="T30" fmla="*/ 2147483647 w 1040"/>
                  <a:gd name="T31" fmla="*/ 2147483647 h 1204"/>
                  <a:gd name="T32" fmla="*/ 2147483647 w 1040"/>
                  <a:gd name="T33" fmla="*/ 2147483647 h 1204"/>
                  <a:gd name="T34" fmla="*/ 2147483647 w 1040"/>
                  <a:gd name="T35" fmla="*/ 2147483647 h 1204"/>
                  <a:gd name="T36" fmla="*/ 2147483647 w 1040"/>
                  <a:gd name="T37" fmla="*/ 2147483647 h 1204"/>
                  <a:gd name="T38" fmla="*/ 2147483647 w 1040"/>
                  <a:gd name="T39" fmla="*/ 2147483647 h 1204"/>
                  <a:gd name="T40" fmla="*/ 2147483647 w 1040"/>
                  <a:gd name="T41" fmla="*/ 2147483647 h 1204"/>
                  <a:gd name="T42" fmla="*/ 2147483647 w 1040"/>
                  <a:gd name="T43" fmla="*/ 2147483647 h 1204"/>
                  <a:gd name="T44" fmla="*/ 2147483647 w 1040"/>
                  <a:gd name="T45" fmla="*/ 2147483647 h 1204"/>
                  <a:gd name="T46" fmla="*/ 2147483647 w 1040"/>
                  <a:gd name="T47" fmla="*/ 2147483647 h 1204"/>
                  <a:gd name="T48" fmla="*/ 2147483647 w 1040"/>
                  <a:gd name="T49" fmla="*/ 2147483647 h 1204"/>
                  <a:gd name="T50" fmla="*/ 2147483647 w 1040"/>
                  <a:gd name="T51" fmla="*/ 2147483647 h 1204"/>
                  <a:gd name="T52" fmla="*/ 2147483647 w 1040"/>
                  <a:gd name="T53" fmla="*/ 2147483647 h 1204"/>
                  <a:gd name="T54" fmla="*/ 2147483647 w 1040"/>
                  <a:gd name="T55" fmla="*/ 2147483647 h 1204"/>
                  <a:gd name="T56" fmla="*/ 2147483647 w 1040"/>
                  <a:gd name="T57" fmla="*/ 2147483647 h 1204"/>
                  <a:gd name="T58" fmla="*/ 2147483647 w 1040"/>
                  <a:gd name="T59" fmla="*/ 0 h 1204"/>
                  <a:gd name="T60" fmla="*/ 2147483647 w 1040"/>
                  <a:gd name="T61" fmla="*/ 2147483647 h 1204"/>
                  <a:gd name="T62" fmla="*/ 2147483647 w 1040"/>
                  <a:gd name="T63" fmla="*/ 2147483647 h 1204"/>
                  <a:gd name="T64" fmla="*/ 2147483647 w 1040"/>
                  <a:gd name="T65" fmla="*/ 2147483647 h 1204"/>
                  <a:gd name="T66" fmla="*/ 2147483647 w 1040"/>
                  <a:gd name="T67" fmla="*/ 2147483647 h 1204"/>
                  <a:gd name="T68" fmla="*/ 0 w 1040"/>
                  <a:gd name="T69" fmla="*/ 2147483647 h 1204"/>
                  <a:gd name="T70" fmla="*/ 2147483647 w 1040"/>
                  <a:gd name="T71" fmla="*/ 2147483647 h 1204"/>
                  <a:gd name="T72" fmla="*/ 2147483647 w 1040"/>
                  <a:gd name="T73" fmla="*/ 2147483647 h 1204"/>
                  <a:gd name="T74" fmla="*/ 2147483647 w 1040"/>
                  <a:gd name="T75" fmla="*/ 2147483647 h 1204"/>
                  <a:gd name="T76" fmla="*/ 2147483647 w 1040"/>
                  <a:gd name="T77" fmla="*/ 2147483647 h 1204"/>
                  <a:gd name="T78" fmla="*/ 2147483647 w 1040"/>
                  <a:gd name="T79" fmla="*/ 2147483647 h 1204"/>
                  <a:gd name="T80" fmla="*/ 2147483647 w 1040"/>
                  <a:gd name="T81" fmla="*/ 2147483647 h 1204"/>
                  <a:gd name="T82" fmla="*/ 2147483647 w 1040"/>
                  <a:gd name="T83" fmla="*/ 2147483647 h 1204"/>
                  <a:gd name="T84" fmla="*/ 2147483647 w 1040"/>
                  <a:gd name="T85" fmla="*/ 2147483647 h 1204"/>
                  <a:gd name="T86" fmla="*/ 2147483647 w 1040"/>
                  <a:gd name="T87" fmla="*/ 2147483647 h 1204"/>
                  <a:gd name="T88" fmla="*/ 2147483647 w 1040"/>
                  <a:gd name="T89" fmla="*/ 2147483647 h 1204"/>
                  <a:gd name="T90" fmla="*/ 2147483647 w 1040"/>
                  <a:gd name="T91" fmla="*/ 2147483647 h 1204"/>
                  <a:gd name="T92" fmla="*/ 2147483647 w 1040"/>
                  <a:gd name="T93" fmla="*/ 2147483647 h 1204"/>
                  <a:gd name="T94" fmla="*/ 2147483647 w 1040"/>
                  <a:gd name="T95" fmla="*/ 2147483647 h 1204"/>
                  <a:gd name="T96" fmla="*/ 2147483647 w 1040"/>
                  <a:gd name="T97" fmla="*/ 2147483647 h 1204"/>
                  <a:gd name="T98" fmla="*/ 2147483647 w 1040"/>
                  <a:gd name="T99" fmla="*/ 2147483647 h 1204"/>
                  <a:gd name="T100" fmla="*/ 2147483647 w 1040"/>
                  <a:gd name="T101" fmla="*/ 2147483647 h 1204"/>
                  <a:gd name="T102" fmla="*/ 2147483647 w 1040"/>
                  <a:gd name="T103" fmla="*/ 2147483647 h 1204"/>
                  <a:gd name="T104" fmla="*/ 2147483647 w 1040"/>
                  <a:gd name="T105" fmla="*/ 2147483647 h 1204"/>
                  <a:gd name="T106" fmla="*/ 2147483647 w 1040"/>
                  <a:gd name="T107" fmla="*/ 2147483647 h 1204"/>
                  <a:gd name="T108" fmla="*/ 2147483647 w 1040"/>
                  <a:gd name="T109" fmla="*/ 2147483647 h 1204"/>
                  <a:gd name="T110" fmla="*/ 2147483647 w 1040"/>
                  <a:gd name="T111" fmla="*/ 2147483647 h 1204"/>
                  <a:gd name="T112" fmla="*/ 2147483647 w 1040"/>
                  <a:gd name="T113" fmla="*/ 2147483647 h 1204"/>
                  <a:gd name="T114" fmla="*/ 2147483647 w 1040"/>
                  <a:gd name="T115" fmla="*/ 2147483647 h 1204"/>
                  <a:gd name="T116" fmla="*/ 2147483647 w 1040"/>
                  <a:gd name="T117" fmla="*/ 2147483647 h 1204"/>
                  <a:gd name="T118" fmla="*/ 2147483647 w 1040"/>
                  <a:gd name="T119" fmla="*/ 2147483647 h 12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40"/>
                  <a:gd name="T181" fmla="*/ 0 h 1204"/>
                  <a:gd name="T182" fmla="*/ 1040 w 1040"/>
                  <a:gd name="T183" fmla="*/ 1204 h 12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40" h="1204">
                    <a:moveTo>
                      <a:pt x="335" y="752"/>
                    </a:moveTo>
                    <a:lnTo>
                      <a:pt x="335" y="752"/>
                    </a:lnTo>
                    <a:lnTo>
                      <a:pt x="698" y="586"/>
                    </a:lnTo>
                    <a:lnTo>
                      <a:pt x="797" y="826"/>
                    </a:lnTo>
                    <a:lnTo>
                      <a:pt x="335" y="752"/>
                    </a:lnTo>
                    <a:close/>
                    <a:moveTo>
                      <a:pt x="137" y="1114"/>
                    </a:moveTo>
                    <a:lnTo>
                      <a:pt x="137" y="1114"/>
                    </a:lnTo>
                    <a:lnTo>
                      <a:pt x="279" y="784"/>
                    </a:lnTo>
                    <a:lnTo>
                      <a:pt x="754" y="860"/>
                    </a:lnTo>
                    <a:lnTo>
                      <a:pt x="137" y="1114"/>
                    </a:lnTo>
                    <a:close/>
                    <a:moveTo>
                      <a:pt x="427" y="440"/>
                    </a:moveTo>
                    <a:lnTo>
                      <a:pt x="427" y="440"/>
                    </a:lnTo>
                    <a:lnTo>
                      <a:pt x="663" y="559"/>
                    </a:lnTo>
                    <a:lnTo>
                      <a:pt x="306" y="722"/>
                    </a:lnTo>
                    <a:lnTo>
                      <a:pt x="427" y="440"/>
                    </a:lnTo>
                    <a:close/>
                    <a:moveTo>
                      <a:pt x="534" y="219"/>
                    </a:moveTo>
                    <a:lnTo>
                      <a:pt x="534" y="219"/>
                    </a:lnTo>
                    <a:cubicBezTo>
                      <a:pt x="538" y="219"/>
                      <a:pt x="543" y="219"/>
                      <a:pt x="547" y="218"/>
                    </a:cubicBezTo>
                    <a:lnTo>
                      <a:pt x="670" y="517"/>
                    </a:lnTo>
                    <a:lnTo>
                      <a:pt x="443" y="403"/>
                    </a:lnTo>
                    <a:lnTo>
                      <a:pt x="522" y="219"/>
                    </a:lnTo>
                    <a:cubicBezTo>
                      <a:pt x="526" y="219"/>
                      <a:pt x="530" y="219"/>
                      <a:pt x="534" y="219"/>
                    </a:cubicBezTo>
                    <a:close/>
                    <a:moveTo>
                      <a:pt x="1020" y="1131"/>
                    </a:moveTo>
                    <a:lnTo>
                      <a:pt x="1020" y="1131"/>
                    </a:lnTo>
                    <a:lnTo>
                      <a:pt x="966" y="1131"/>
                    </a:lnTo>
                    <a:lnTo>
                      <a:pt x="729" y="555"/>
                    </a:lnTo>
                    <a:cubicBezTo>
                      <a:pt x="728" y="553"/>
                      <a:pt x="727" y="551"/>
                      <a:pt x="726" y="549"/>
                    </a:cubicBezTo>
                    <a:lnTo>
                      <a:pt x="585" y="206"/>
                    </a:lnTo>
                    <a:cubicBezTo>
                      <a:pt x="620" y="188"/>
                      <a:pt x="643" y="152"/>
                      <a:pt x="643" y="110"/>
                    </a:cubicBezTo>
                    <a:cubicBezTo>
                      <a:pt x="643" y="49"/>
                      <a:pt x="594" y="0"/>
                      <a:pt x="534" y="0"/>
                    </a:cubicBezTo>
                    <a:cubicBezTo>
                      <a:pt x="473" y="0"/>
                      <a:pt x="425" y="49"/>
                      <a:pt x="425" y="110"/>
                    </a:cubicBezTo>
                    <a:cubicBezTo>
                      <a:pt x="425" y="152"/>
                      <a:pt x="448" y="189"/>
                      <a:pt x="483" y="207"/>
                    </a:cubicBezTo>
                    <a:lnTo>
                      <a:pt x="86" y="1131"/>
                    </a:lnTo>
                    <a:lnTo>
                      <a:pt x="20" y="1131"/>
                    </a:lnTo>
                    <a:cubicBezTo>
                      <a:pt x="9" y="1131"/>
                      <a:pt x="0" y="1140"/>
                      <a:pt x="0" y="1151"/>
                    </a:cubicBezTo>
                    <a:cubicBezTo>
                      <a:pt x="0" y="1162"/>
                      <a:pt x="9" y="1171"/>
                      <a:pt x="20" y="1171"/>
                    </a:cubicBezTo>
                    <a:lnTo>
                      <a:pt x="99" y="1171"/>
                    </a:lnTo>
                    <a:lnTo>
                      <a:pt x="100" y="1171"/>
                    </a:lnTo>
                    <a:cubicBezTo>
                      <a:pt x="100" y="1171"/>
                      <a:pt x="100" y="1171"/>
                      <a:pt x="100" y="1171"/>
                    </a:cubicBezTo>
                    <a:cubicBezTo>
                      <a:pt x="100" y="1171"/>
                      <a:pt x="100" y="1171"/>
                      <a:pt x="100" y="1171"/>
                    </a:cubicBezTo>
                    <a:lnTo>
                      <a:pt x="506" y="1171"/>
                    </a:lnTo>
                    <a:cubicBezTo>
                      <a:pt x="514" y="1191"/>
                      <a:pt x="533" y="1204"/>
                      <a:pt x="555" y="1204"/>
                    </a:cubicBezTo>
                    <a:cubicBezTo>
                      <a:pt x="584" y="1204"/>
                      <a:pt x="608" y="1181"/>
                      <a:pt x="608" y="1151"/>
                    </a:cubicBezTo>
                    <a:cubicBezTo>
                      <a:pt x="608" y="1122"/>
                      <a:pt x="584" y="1098"/>
                      <a:pt x="555" y="1098"/>
                    </a:cubicBezTo>
                    <a:cubicBezTo>
                      <a:pt x="533" y="1098"/>
                      <a:pt x="514" y="1112"/>
                      <a:pt x="506" y="1131"/>
                    </a:cubicBezTo>
                    <a:lnTo>
                      <a:pt x="201" y="1131"/>
                    </a:lnTo>
                    <a:lnTo>
                      <a:pt x="818" y="877"/>
                    </a:lnTo>
                    <a:lnTo>
                      <a:pt x="923" y="1131"/>
                    </a:lnTo>
                    <a:lnTo>
                      <a:pt x="766" y="1131"/>
                    </a:lnTo>
                    <a:cubicBezTo>
                      <a:pt x="758" y="1112"/>
                      <a:pt x="739" y="1098"/>
                      <a:pt x="717" y="1098"/>
                    </a:cubicBezTo>
                    <a:cubicBezTo>
                      <a:pt x="687" y="1098"/>
                      <a:pt x="664" y="1122"/>
                      <a:pt x="664" y="1151"/>
                    </a:cubicBezTo>
                    <a:cubicBezTo>
                      <a:pt x="664" y="1181"/>
                      <a:pt x="687" y="1204"/>
                      <a:pt x="717" y="1204"/>
                    </a:cubicBezTo>
                    <a:cubicBezTo>
                      <a:pt x="739" y="1204"/>
                      <a:pt x="758" y="1191"/>
                      <a:pt x="766" y="1171"/>
                    </a:cubicBezTo>
                    <a:lnTo>
                      <a:pt x="953" y="1171"/>
                    </a:lnTo>
                    <a:cubicBezTo>
                      <a:pt x="953" y="1171"/>
                      <a:pt x="953" y="1171"/>
                      <a:pt x="953" y="1171"/>
                    </a:cubicBezTo>
                    <a:cubicBezTo>
                      <a:pt x="953" y="1171"/>
                      <a:pt x="953" y="1171"/>
                      <a:pt x="953" y="1171"/>
                    </a:cubicBezTo>
                    <a:lnTo>
                      <a:pt x="1020" y="1171"/>
                    </a:lnTo>
                    <a:cubicBezTo>
                      <a:pt x="1031" y="1171"/>
                      <a:pt x="1040" y="1162"/>
                      <a:pt x="1040" y="1151"/>
                    </a:cubicBezTo>
                    <a:cubicBezTo>
                      <a:pt x="1040" y="1140"/>
                      <a:pt x="1031" y="1131"/>
                      <a:pt x="1020" y="1131"/>
                    </a:cubicBezTo>
                    <a:close/>
                  </a:path>
                </a:pathLst>
              </a:custGeom>
              <a:grpFill/>
              <a:ln w="0">
                <a:solidFill>
                  <a:srgbClr val="4472C4"/>
                </a:solidFill>
                <a:round/>
                <a:headEnd/>
                <a:tailEnd/>
              </a:ln>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75" name="Freeform 68"/>
              <p:cNvSpPr>
                <a:spLocks/>
              </p:cNvSpPr>
              <p:nvPr/>
            </p:nvSpPr>
            <p:spPr bwMode="auto">
              <a:xfrm>
                <a:off x="2717800" y="2238375"/>
                <a:ext cx="71438" cy="147638"/>
              </a:xfrm>
              <a:custGeom>
                <a:avLst/>
                <a:gdLst>
                  <a:gd name="T0" fmla="*/ 2147483647 w 168"/>
                  <a:gd name="T1" fmla="*/ 2147483647 h 346"/>
                  <a:gd name="T2" fmla="*/ 2147483647 w 168"/>
                  <a:gd name="T3" fmla="*/ 2147483647 h 346"/>
                  <a:gd name="T4" fmla="*/ 2147483647 w 168"/>
                  <a:gd name="T5" fmla="*/ 2147483647 h 346"/>
                  <a:gd name="T6" fmla="*/ 2147483647 w 168"/>
                  <a:gd name="T7" fmla="*/ 2147483647 h 346"/>
                  <a:gd name="T8" fmla="*/ 2147483647 w 168"/>
                  <a:gd name="T9" fmla="*/ 2147483647 h 346"/>
                  <a:gd name="T10" fmla="*/ 2147483647 w 168"/>
                  <a:gd name="T11" fmla="*/ 2147483647 h 346"/>
                  <a:gd name="T12" fmla="*/ 2147483647 w 168"/>
                  <a:gd name="T13" fmla="*/ 2147483647 h 346"/>
                  <a:gd name="T14" fmla="*/ 2147483647 w 168"/>
                  <a:gd name="T15" fmla="*/ 2147483647 h 346"/>
                  <a:gd name="T16" fmla="*/ 2147483647 w 168"/>
                  <a:gd name="T17" fmla="*/ 2147483647 h 346"/>
                  <a:gd name="T18" fmla="*/ 2147483647 w 168"/>
                  <a:gd name="T19" fmla="*/ 2147483647 h 346"/>
                  <a:gd name="T20" fmla="*/ 2147483647 w 168"/>
                  <a:gd name="T21" fmla="*/ 2147483647 h 3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
                  <a:gd name="T34" fmla="*/ 0 h 346"/>
                  <a:gd name="T35" fmla="*/ 168 w 168"/>
                  <a:gd name="T36" fmla="*/ 346 h 3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 h="346">
                    <a:moveTo>
                      <a:pt x="25" y="334"/>
                    </a:moveTo>
                    <a:lnTo>
                      <a:pt x="25" y="334"/>
                    </a:lnTo>
                    <a:cubicBezTo>
                      <a:pt x="28" y="341"/>
                      <a:pt x="36" y="346"/>
                      <a:pt x="43" y="346"/>
                    </a:cubicBezTo>
                    <a:cubicBezTo>
                      <a:pt x="46" y="346"/>
                      <a:pt x="49" y="345"/>
                      <a:pt x="51" y="344"/>
                    </a:cubicBezTo>
                    <a:cubicBezTo>
                      <a:pt x="61" y="340"/>
                      <a:pt x="66" y="328"/>
                      <a:pt x="62" y="318"/>
                    </a:cubicBezTo>
                    <a:cubicBezTo>
                      <a:pt x="42" y="272"/>
                      <a:pt x="41" y="215"/>
                      <a:pt x="59" y="162"/>
                    </a:cubicBezTo>
                    <a:cubicBezTo>
                      <a:pt x="76" y="110"/>
                      <a:pt x="111" y="65"/>
                      <a:pt x="155" y="40"/>
                    </a:cubicBezTo>
                    <a:cubicBezTo>
                      <a:pt x="165" y="34"/>
                      <a:pt x="168" y="22"/>
                      <a:pt x="162" y="13"/>
                    </a:cubicBezTo>
                    <a:cubicBezTo>
                      <a:pt x="157" y="3"/>
                      <a:pt x="145" y="0"/>
                      <a:pt x="135" y="5"/>
                    </a:cubicBezTo>
                    <a:cubicBezTo>
                      <a:pt x="82" y="36"/>
                      <a:pt x="42" y="87"/>
                      <a:pt x="21" y="150"/>
                    </a:cubicBezTo>
                    <a:cubicBezTo>
                      <a:pt x="0" y="212"/>
                      <a:pt x="1" y="278"/>
                      <a:pt x="25" y="334"/>
                    </a:cubicBezTo>
                    <a:close/>
                  </a:path>
                </a:pathLst>
              </a:custGeom>
              <a:grpFill/>
              <a:ln w="0">
                <a:solidFill>
                  <a:srgbClr val="4472C4"/>
                </a:solidFill>
                <a:round/>
                <a:headEnd/>
                <a:tailEnd/>
              </a:ln>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76" name="Freeform 69"/>
              <p:cNvSpPr>
                <a:spLocks/>
              </p:cNvSpPr>
              <p:nvPr/>
            </p:nvSpPr>
            <p:spPr bwMode="auto">
              <a:xfrm>
                <a:off x="2619375" y="2162175"/>
                <a:ext cx="123825" cy="255588"/>
              </a:xfrm>
              <a:custGeom>
                <a:avLst/>
                <a:gdLst>
                  <a:gd name="T0" fmla="*/ 2147483647 w 287"/>
                  <a:gd name="T1" fmla="*/ 2147483647 h 603"/>
                  <a:gd name="T2" fmla="*/ 2147483647 w 287"/>
                  <a:gd name="T3" fmla="*/ 2147483647 h 603"/>
                  <a:gd name="T4" fmla="*/ 2147483647 w 287"/>
                  <a:gd name="T5" fmla="*/ 2147483647 h 603"/>
                  <a:gd name="T6" fmla="*/ 2147483647 w 287"/>
                  <a:gd name="T7" fmla="*/ 2147483647 h 603"/>
                  <a:gd name="T8" fmla="*/ 2147483647 w 287"/>
                  <a:gd name="T9" fmla="*/ 2147483647 h 603"/>
                  <a:gd name="T10" fmla="*/ 2147483647 w 287"/>
                  <a:gd name="T11" fmla="*/ 2147483647 h 603"/>
                  <a:gd name="T12" fmla="*/ 2147483647 w 287"/>
                  <a:gd name="T13" fmla="*/ 2147483647 h 603"/>
                  <a:gd name="T14" fmla="*/ 2147483647 w 287"/>
                  <a:gd name="T15" fmla="*/ 2147483647 h 603"/>
                  <a:gd name="T16" fmla="*/ 2147483647 w 287"/>
                  <a:gd name="T17" fmla="*/ 2147483647 h 603"/>
                  <a:gd name="T18" fmla="*/ 2147483647 w 287"/>
                  <a:gd name="T19" fmla="*/ 2147483647 h 603"/>
                  <a:gd name="T20" fmla="*/ 2147483647 w 287"/>
                  <a:gd name="T21" fmla="*/ 2147483647 h 6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7"/>
                  <a:gd name="T34" fmla="*/ 0 h 603"/>
                  <a:gd name="T35" fmla="*/ 287 w 287"/>
                  <a:gd name="T36" fmla="*/ 603 h 6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7" h="603">
                    <a:moveTo>
                      <a:pt x="75" y="270"/>
                    </a:moveTo>
                    <a:lnTo>
                      <a:pt x="75" y="270"/>
                    </a:lnTo>
                    <a:cubicBezTo>
                      <a:pt x="108" y="169"/>
                      <a:pt x="181" y="85"/>
                      <a:pt x="273" y="40"/>
                    </a:cubicBezTo>
                    <a:cubicBezTo>
                      <a:pt x="283" y="35"/>
                      <a:pt x="287" y="23"/>
                      <a:pt x="282" y="13"/>
                    </a:cubicBezTo>
                    <a:cubicBezTo>
                      <a:pt x="277" y="4"/>
                      <a:pt x="265" y="0"/>
                      <a:pt x="255" y="5"/>
                    </a:cubicBezTo>
                    <a:cubicBezTo>
                      <a:pt x="154" y="54"/>
                      <a:pt x="74" y="146"/>
                      <a:pt x="37" y="258"/>
                    </a:cubicBezTo>
                    <a:cubicBezTo>
                      <a:pt x="0" y="369"/>
                      <a:pt x="8" y="490"/>
                      <a:pt x="59" y="592"/>
                    </a:cubicBezTo>
                    <a:cubicBezTo>
                      <a:pt x="62" y="599"/>
                      <a:pt x="69" y="603"/>
                      <a:pt x="76" y="603"/>
                    </a:cubicBezTo>
                    <a:cubicBezTo>
                      <a:pt x="79" y="603"/>
                      <a:pt x="83" y="602"/>
                      <a:pt x="85" y="600"/>
                    </a:cubicBezTo>
                    <a:cubicBezTo>
                      <a:pt x="95" y="595"/>
                      <a:pt x="99" y="583"/>
                      <a:pt x="94" y="574"/>
                    </a:cubicBezTo>
                    <a:cubicBezTo>
                      <a:pt x="48" y="482"/>
                      <a:pt x="41" y="371"/>
                      <a:pt x="75" y="270"/>
                    </a:cubicBezTo>
                    <a:close/>
                  </a:path>
                </a:pathLst>
              </a:custGeom>
              <a:grpFill/>
              <a:ln w="0">
                <a:solidFill>
                  <a:srgbClr val="4472C4"/>
                </a:solidFill>
                <a:round/>
                <a:headEnd/>
                <a:tailEnd/>
              </a:ln>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77" name="Freeform 70"/>
              <p:cNvSpPr>
                <a:spLocks/>
              </p:cNvSpPr>
              <p:nvPr/>
            </p:nvSpPr>
            <p:spPr bwMode="auto">
              <a:xfrm>
                <a:off x="3009900" y="2233613"/>
                <a:ext cx="69850" cy="149225"/>
              </a:xfrm>
              <a:custGeom>
                <a:avLst/>
                <a:gdLst>
                  <a:gd name="T0" fmla="*/ 2147483647 w 161"/>
                  <a:gd name="T1" fmla="*/ 2147483647 h 350"/>
                  <a:gd name="T2" fmla="*/ 2147483647 w 161"/>
                  <a:gd name="T3" fmla="*/ 2147483647 h 350"/>
                  <a:gd name="T4" fmla="*/ 2147483647 w 161"/>
                  <a:gd name="T5" fmla="*/ 2147483647 h 350"/>
                  <a:gd name="T6" fmla="*/ 2147483647 w 161"/>
                  <a:gd name="T7" fmla="*/ 2147483647 h 350"/>
                  <a:gd name="T8" fmla="*/ 2147483647 w 161"/>
                  <a:gd name="T9" fmla="*/ 2147483647 h 350"/>
                  <a:gd name="T10" fmla="*/ 2147483647 w 161"/>
                  <a:gd name="T11" fmla="*/ 2147483647 h 350"/>
                  <a:gd name="T12" fmla="*/ 2147483647 w 161"/>
                  <a:gd name="T13" fmla="*/ 2147483647 h 350"/>
                  <a:gd name="T14" fmla="*/ 2147483647 w 161"/>
                  <a:gd name="T15" fmla="*/ 2147483647 h 350"/>
                  <a:gd name="T16" fmla="*/ 2147483647 w 161"/>
                  <a:gd name="T17" fmla="*/ 2147483647 h 350"/>
                  <a:gd name="T18" fmla="*/ 2147483647 w 161"/>
                  <a:gd name="T19" fmla="*/ 2147483647 h 350"/>
                  <a:gd name="T20" fmla="*/ 2147483647 w 161"/>
                  <a:gd name="T21" fmla="*/ 2147483647 h 3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1"/>
                  <a:gd name="T34" fmla="*/ 0 h 350"/>
                  <a:gd name="T35" fmla="*/ 161 w 161"/>
                  <a:gd name="T36" fmla="*/ 350 h 3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1" h="350">
                    <a:moveTo>
                      <a:pt x="12" y="40"/>
                    </a:moveTo>
                    <a:lnTo>
                      <a:pt x="12" y="40"/>
                    </a:lnTo>
                    <a:cubicBezTo>
                      <a:pt x="55" y="67"/>
                      <a:pt x="89" y="112"/>
                      <a:pt x="104" y="166"/>
                    </a:cubicBezTo>
                    <a:cubicBezTo>
                      <a:pt x="120" y="219"/>
                      <a:pt x="117" y="276"/>
                      <a:pt x="96" y="321"/>
                    </a:cubicBezTo>
                    <a:cubicBezTo>
                      <a:pt x="91" y="331"/>
                      <a:pt x="95" y="343"/>
                      <a:pt x="105" y="348"/>
                    </a:cubicBezTo>
                    <a:cubicBezTo>
                      <a:pt x="108" y="349"/>
                      <a:pt x="111" y="350"/>
                      <a:pt x="114" y="350"/>
                    </a:cubicBezTo>
                    <a:cubicBezTo>
                      <a:pt x="121" y="350"/>
                      <a:pt x="129" y="345"/>
                      <a:pt x="132" y="338"/>
                    </a:cubicBezTo>
                    <a:cubicBezTo>
                      <a:pt x="158" y="283"/>
                      <a:pt x="161" y="218"/>
                      <a:pt x="143" y="154"/>
                    </a:cubicBezTo>
                    <a:cubicBezTo>
                      <a:pt x="124" y="91"/>
                      <a:pt x="85" y="38"/>
                      <a:pt x="34" y="6"/>
                    </a:cubicBezTo>
                    <a:cubicBezTo>
                      <a:pt x="24" y="0"/>
                      <a:pt x="12" y="3"/>
                      <a:pt x="6" y="13"/>
                    </a:cubicBezTo>
                    <a:cubicBezTo>
                      <a:pt x="0" y="22"/>
                      <a:pt x="3" y="34"/>
                      <a:pt x="12" y="40"/>
                    </a:cubicBezTo>
                    <a:close/>
                  </a:path>
                </a:pathLst>
              </a:custGeom>
              <a:grpFill/>
              <a:ln w="0">
                <a:solidFill>
                  <a:srgbClr val="4472C4"/>
                </a:solidFill>
                <a:round/>
                <a:headEnd/>
                <a:tailEnd/>
              </a:ln>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78" name="Freeform 71"/>
              <p:cNvSpPr>
                <a:spLocks/>
              </p:cNvSpPr>
              <p:nvPr/>
            </p:nvSpPr>
            <p:spPr bwMode="auto">
              <a:xfrm>
                <a:off x="3060700" y="2160587"/>
                <a:ext cx="117475" cy="257175"/>
              </a:xfrm>
              <a:custGeom>
                <a:avLst/>
                <a:gdLst>
                  <a:gd name="T0" fmla="*/ 2147483647 w 275"/>
                  <a:gd name="T1" fmla="*/ 2147483647 h 608"/>
                  <a:gd name="T2" fmla="*/ 2147483647 w 275"/>
                  <a:gd name="T3" fmla="*/ 2147483647 h 608"/>
                  <a:gd name="T4" fmla="*/ 2147483647 w 275"/>
                  <a:gd name="T5" fmla="*/ 2147483647 h 608"/>
                  <a:gd name="T6" fmla="*/ 2147483647 w 275"/>
                  <a:gd name="T7" fmla="*/ 2147483647 h 608"/>
                  <a:gd name="T8" fmla="*/ 2147483647 w 275"/>
                  <a:gd name="T9" fmla="*/ 2147483647 h 608"/>
                  <a:gd name="T10" fmla="*/ 2147483647 w 275"/>
                  <a:gd name="T11" fmla="*/ 2147483647 h 608"/>
                  <a:gd name="T12" fmla="*/ 2147483647 w 275"/>
                  <a:gd name="T13" fmla="*/ 2147483647 h 608"/>
                  <a:gd name="T14" fmla="*/ 2147483647 w 275"/>
                  <a:gd name="T15" fmla="*/ 2147483647 h 608"/>
                  <a:gd name="T16" fmla="*/ 2147483647 w 275"/>
                  <a:gd name="T17" fmla="*/ 2147483647 h 608"/>
                  <a:gd name="T18" fmla="*/ 2147483647 w 275"/>
                  <a:gd name="T19" fmla="*/ 2147483647 h 608"/>
                  <a:gd name="T20" fmla="*/ 2147483647 w 275"/>
                  <a:gd name="T21" fmla="*/ 2147483647 h 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5"/>
                  <a:gd name="T34" fmla="*/ 0 h 608"/>
                  <a:gd name="T35" fmla="*/ 275 w 275"/>
                  <a:gd name="T36" fmla="*/ 608 h 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5" h="608">
                    <a:moveTo>
                      <a:pt x="242" y="265"/>
                    </a:moveTo>
                    <a:lnTo>
                      <a:pt x="242" y="265"/>
                    </a:lnTo>
                    <a:cubicBezTo>
                      <a:pt x="209" y="153"/>
                      <a:pt x="132" y="57"/>
                      <a:pt x="32" y="5"/>
                    </a:cubicBezTo>
                    <a:cubicBezTo>
                      <a:pt x="23" y="0"/>
                      <a:pt x="11" y="3"/>
                      <a:pt x="5" y="12"/>
                    </a:cubicBezTo>
                    <a:cubicBezTo>
                      <a:pt x="0" y="22"/>
                      <a:pt x="4" y="34"/>
                      <a:pt x="14" y="39"/>
                    </a:cubicBezTo>
                    <a:cubicBezTo>
                      <a:pt x="104" y="88"/>
                      <a:pt x="174" y="174"/>
                      <a:pt x="204" y="276"/>
                    </a:cubicBezTo>
                    <a:cubicBezTo>
                      <a:pt x="234" y="378"/>
                      <a:pt x="223" y="489"/>
                      <a:pt x="173" y="579"/>
                    </a:cubicBezTo>
                    <a:cubicBezTo>
                      <a:pt x="168" y="588"/>
                      <a:pt x="172" y="601"/>
                      <a:pt x="181" y="606"/>
                    </a:cubicBezTo>
                    <a:cubicBezTo>
                      <a:pt x="184" y="608"/>
                      <a:pt x="188" y="608"/>
                      <a:pt x="191" y="608"/>
                    </a:cubicBezTo>
                    <a:cubicBezTo>
                      <a:pt x="198" y="608"/>
                      <a:pt x="205" y="605"/>
                      <a:pt x="208" y="598"/>
                    </a:cubicBezTo>
                    <a:cubicBezTo>
                      <a:pt x="263" y="499"/>
                      <a:pt x="275" y="377"/>
                      <a:pt x="242" y="265"/>
                    </a:cubicBezTo>
                    <a:close/>
                  </a:path>
                </a:pathLst>
              </a:custGeom>
              <a:grpFill/>
              <a:ln w="0">
                <a:solidFill>
                  <a:srgbClr val="4472C4"/>
                </a:solidFill>
                <a:round/>
                <a:headEnd/>
                <a:tailEnd/>
              </a:ln>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grpSp>
        <p:sp>
          <p:nvSpPr>
            <p:cNvPr id="979" name="文本框 978"/>
            <p:cNvSpPr txBox="1"/>
            <p:nvPr/>
          </p:nvSpPr>
          <p:spPr>
            <a:xfrm>
              <a:off x="5453116" y="2198620"/>
              <a:ext cx="974478" cy="246221"/>
            </a:xfrm>
            <a:prstGeom prst="rect">
              <a:avLst/>
            </a:prstGeom>
            <a:noFill/>
          </p:spPr>
          <p:txBody>
            <a:bodyPr wrap="square" rtlCol="0">
              <a:noAutofit/>
            </a:bodyPr>
            <a:lstStyle/>
            <a:p>
              <a:pPr algn="ctr" defTabSz="671681" fontAlgn="ctr"/>
              <a:r>
                <a:rPr lang="en-US" sz="900" dirty="0">
                  <a:solidFill>
                    <a:prstClr val="black">
                      <a:lumMod val="65000"/>
                      <a:lumOff val="35000"/>
                    </a:prstClr>
                  </a:solidFill>
                  <a:latin typeface="Huawei Sans" panose="020C0503030203020204" pitchFamily="34" charset="0"/>
                  <a:cs typeface="Huawei Sans" panose="020C0503030203020204" pitchFamily="34" charset="0"/>
                </a:rPr>
                <a:t>Government security brain</a:t>
              </a:r>
              <a:endParaRPr lang="en-US" altLang="zh-CN" sz="900" dirty="0">
                <a:solidFill>
                  <a:prstClr val="black">
                    <a:lumMod val="65000"/>
                    <a:lumOff val="3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80" name="文本框 979"/>
            <p:cNvSpPr txBox="1"/>
            <p:nvPr/>
          </p:nvSpPr>
          <p:spPr>
            <a:xfrm>
              <a:off x="6389220" y="2198620"/>
              <a:ext cx="986167" cy="246221"/>
            </a:xfrm>
            <a:prstGeom prst="rect">
              <a:avLst/>
            </a:prstGeom>
            <a:noFill/>
          </p:spPr>
          <p:txBody>
            <a:bodyPr wrap="square" rtlCol="0">
              <a:noAutofit/>
            </a:bodyPr>
            <a:lstStyle/>
            <a:p>
              <a:pPr defTabSz="671681" fontAlgn="ctr"/>
              <a:r>
                <a:rPr lang="en-US" sz="900" dirty="0">
                  <a:solidFill>
                    <a:prstClr val="black">
                      <a:lumMod val="65000"/>
                      <a:lumOff val="35000"/>
                    </a:prstClr>
                  </a:solidFill>
                  <a:latin typeface="Huawei Sans" panose="020C0503030203020204" pitchFamily="34" charset="0"/>
                  <a:cs typeface="Huawei Sans" panose="020C0503030203020204" pitchFamily="34" charset="0"/>
                </a:rPr>
                <a:t>Industrial park</a:t>
              </a:r>
              <a:endParaRPr lang="en-US" altLang="zh-CN" sz="900" dirty="0">
                <a:solidFill>
                  <a:prstClr val="black">
                    <a:lumMod val="65000"/>
                    <a:lumOff val="3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981" name="组合 28912"/>
            <p:cNvGrpSpPr>
              <a:grpSpLocks/>
            </p:cNvGrpSpPr>
            <p:nvPr/>
          </p:nvGrpSpPr>
          <p:grpSpPr bwMode="auto">
            <a:xfrm>
              <a:off x="4155067" y="1277481"/>
              <a:ext cx="542701" cy="355915"/>
              <a:chOff x="3314700" y="2641601"/>
              <a:chExt cx="827088" cy="542925"/>
            </a:xfrm>
            <a:solidFill>
              <a:srgbClr val="0070C0"/>
            </a:solidFill>
          </p:grpSpPr>
          <p:sp>
            <p:nvSpPr>
              <p:cNvPr id="982" name="Freeform 188"/>
              <p:cNvSpPr>
                <a:spLocks/>
              </p:cNvSpPr>
              <p:nvPr/>
            </p:nvSpPr>
            <p:spPr bwMode="auto">
              <a:xfrm>
                <a:off x="3424238" y="284480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83" name="Freeform 189"/>
              <p:cNvSpPr>
                <a:spLocks/>
              </p:cNvSpPr>
              <p:nvPr/>
            </p:nvSpPr>
            <p:spPr bwMode="auto">
              <a:xfrm>
                <a:off x="3617913" y="2968626"/>
                <a:ext cx="22225" cy="34925"/>
              </a:xfrm>
              <a:custGeom>
                <a:avLst/>
                <a:gdLst>
                  <a:gd name="T0" fmla="*/ 2147483647 w 54"/>
                  <a:gd name="T1" fmla="*/ 2147483647 h 86"/>
                  <a:gd name="T2" fmla="*/ 2147483647 w 54"/>
                  <a:gd name="T3" fmla="*/ 2147483647 h 86"/>
                  <a:gd name="T4" fmla="*/ 0 w 54"/>
                  <a:gd name="T5" fmla="*/ 2147483647 h 86"/>
                  <a:gd name="T6" fmla="*/ 0 w 54"/>
                  <a:gd name="T7" fmla="*/ 0 h 86"/>
                  <a:gd name="T8" fmla="*/ 2147483647 w 54"/>
                  <a:gd name="T9" fmla="*/ 0 h 86"/>
                  <a:gd name="T10" fmla="*/ 2147483647 w 54"/>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 h="86">
                    <a:moveTo>
                      <a:pt x="54" y="86"/>
                    </a:moveTo>
                    <a:lnTo>
                      <a:pt x="54" y="86"/>
                    </a:lnTo>
                    <a:lnTo>
                      <a:pt x="0" y="86"/>
                    </a:lnTo>
                    <a:lnTo>
                      <a:pt x="0" y="0"/>
                    </a:lnTo>
                    <a:lnTo>
                      <a:pt x="54" y="0"/>
                    </a:lnTo>
                    <a:lnTo>
                      <a:pt x="54" y="8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84" name="Freeform 190"/>
              <p:cNvSpPr>
                <a:spLocks/>
              </p:cNvSpPr>
              <p:nvPr/>
            </p:nvSpPr>
            <p:spPr bwMode="auto">
              <a:xfrm>
                <a:off x="3859213" y="2708276"/>
                <a:ext cx="17463" cy="346075"/>
              </a:xfrm>
              <a:custGeom>
                <a:avLst/>
                <a:gdLst>
                  <a:gd name="T0" fmla="*/ 2147483647 w 42"/>
                  <a:gd name="T1" fmla="*/ 2147483647 h 828"/>
                  <a:gd name="T2" fmla="*/ 2147483647 w 42"/>
                  <a:gd name="T3" fmla="*/ 2147483647 h 828"/>
                  <a:gd name="T4" fmla="*/ 0 w 42"/>
                  <a:gd name="T5" fmla="*/ 2147483647 h 828"/>
                  <a:gd name="T6" fmla="*/ 0 w 42"/>
                  <a:gd name="T7" fmla="*/ 0 h 828"/>
                  <a:gd name="T8" fmla="*/ 2147483647 w 42"/>
                  <a:gd name="T9" fmla="*/ 0 h 828"/>
                  <a:gd name="T10" fmla="*/ 2147483647 w 42"/>
                  <a:gd name="T11" fmla="*/ 2147483647 h 8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8">
                    <a:moveTo>
                      <a:pt x="42" y="828"/>
                    </a:moveTo>
                    <a:lnTo>
                      <a:pt x="42" y="828"/>
                    </a:lnTo>
                    <a:lnTo>
                      <a:pt x="0" y="828"/>
                    </a:lnTo>
                    <a:lnTo>
                      <a:pt x="0" y="0"/>
                    </a:lnTo>
                    <a:lnTo>
                      <a:pt x="42" y="0"/>
                    </a:lnTo>
                    <a:lnTo>
                      <a:pt x="42" y="828"/>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85" name="Freeform 191"/>
              <p:cNvSpPr>
                <a:spLocks/>
              </p:cNvSpPr>
              <p:nvPr/>
            </p:nvSpPr>
            <p:spPr bwMode="auto">
              <a:xfrm>
                <a:off x="3895725" y="2708276"/>
                <a:ext cx="17463" cy="346075"/>
              </a:xfrm>
              <a:custGeom>
                <a:avLst/>
                <a:gdLst>
                  <a:gd name="T0" fmla="*/ 2147483647 w 42"/>
                  <a:gd name="T1" fmla="*/ 2147483647 h 828"/>
                  <a:gd name="T2" fmla="*/ 2147483647 w 42"/>
                  <a:gd name="T3" fmla="*/ 2147483647 h 828"/>
                  <a:gd name="T4" fmla="*/ 0 w 42"/>
                  <a:gd name="T5" fmla="*/ 2147483647 h 828"/>
                  <a:gd name="T6" fmla="*/ 0 w 42"/>
                  <a:gd name="T7" fmla="*/ 0 h 828"/>
                  <a:gd name="T8" fmla="*/ 2147483647 w 42"/>
                  <a:gd name="T9" fmla="*/ 0 h 828"/>
                  <a:gd name="T10" fmla="*/ 2147483647 w 42"/>
                  <a:gd name="T11" fmla="*/ 2147483647 h 8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8">
                    <a:moveTo>
                      <a:pt x="42" y="828"/>
                    </a:moveTo>
                    <a:lnTo>
                      <a:pt x="42" y="828"/>
                    </a:lnTo>
                    <a:lnTo>
                      <a:pt x="0" y="828"/>
                    </a:lnTo>
                    <a:lnTo>
                      <a:pt x="0" y="0"/>
                    </a:lnTo>
                    <a:lnTo>
                      <a:pt x="42" y="0"/>
                    </a:lnTo>
                    <a:lnTo>
                      <a:pt x="42" y="828"/>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86" name="Freeform 192"/>
              <p:cNvSpPr>
                <a:spLocks/>
              </p:cNvSpPr>
              <p:nvPr/>
            </p:nvSpPr>
            <p:spPr bwMode="auto">
              <a:xfrm>
                <a:off x="3932238" y="2708276"/>
                <a:ext cx="17463" cy="346075"/>
              </a:xfrm>
              <a:custGeom>
                <a:avLst/>
                <a:gdLst>
                  <a:gd name="T0" fmla="*/ 2147483647 w 42"/>
                  <a:gd name="T1" fmla="*/ 2147483647 h 828"/>
                  <a:gd name="T2" fmla="*/ 2147483647 w 42"/>
                  <a:gd name="T3" fmla="*/ 2147483647 h 828"/>
                  <a:gd name="T4" fmla="*/ 0 w 42"/>
                  <a:gd name="T5" fmla="*/ 2147483647 h 828"/>
                  <a:gd name="T6" fmla="*/ 0 w 42"/>
                  <a:gd name="T7" fmla="*/ 0 h 828"/>
                  <a:gd name="T8" fmla="*/ 2147483647 w 42"/>
                  <a:gd name="T9" fmla="*/ 0 h 828"/>
                  <a:gd name="T10" fmla="*/ 2147483647 w 42"/>
                  <a:gd name="T11" fmla="*/ 2147483647 h 8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828">
                    <a:moveTo>
                      <a:pt x="42" y="828"/>
                    </a:moveTo>
                    <a:lnTo>
                      <a:pt x="42" y="828"/>
                    </a:lnTo>
                    <a:lnTo>
                      <a:pt x="0" y="828"/>
                    </a:lnTo>
                    <a:lnTo>
                      <a:pt x="0" y="0"/>
                    </a:lnTo>
                    <a:lnTo>
                      <a:pt x="42" y="0"/>
                    </a:lnTo>
                    <a:lnTo>
                      <a:pt x="42" y="828"/>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87" name="Freeform 193"/>
              <p:cNvSpPr>
                <a:spLocks/>
              </p:cNvSpPr>
              <p:nvPr/>
            </p:nvSpPr>
            <p:spPr bwMode="auto">
              <a:xfrm>
                <a:off x="3651250" y="2968626"/>
                <a:ext cx="38100" cy="34925"/>
              </a:xfrm>
              <a:custGeom>
                <a:avLst/>
                <a:gdLst>
                  <a:gd name="T0" fmla="*/ 2147483647 w 92"/>
                  <a:gd name="T1" fmla="*/ 2147483647 h 86"/>
                  <a:gd name="T2" fmla="*/ 2147483647 w 92"/>
                  <a:gd name="T3" fmla="*/ 2147483647 h 86"/>
                  <a:gd name="T4" fmla="*/ 0 w 92"/>
                  <a:gd name="T5" fmla="*/ 2147483647 h 86"/>
                  <a:gd name="T6" fmla="*/ 0 w 92"/>
                  <a:gd name="T7" fmla="*/ 0 h 86"/>
                  <a:gd name="T8" fmla="*/ 2147483647 w 92"/>
                  <a:gd name="T9" fmla="*/ 0 h 86"/>
                  <a:gd name="T10" fmla="*/ 2147483647 w 92"/>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 h="86">
                    <a:moveTo>
                      <a:pt x="92" y="86"/>
                    </a:moveTo>
                    <a:lnTo>
                      <a:pt x="92" y="86"/>
                    </a:lnTo>
                    <a:lnTo>
                      <a:pt x="0" y="86"/>
                    </a:lnTo>
                    <a:lnTo>
                      <a:pt x="0" y="0"/>
                    </a:lnTo>
                    <a:lnTo>
                      <a:pt x="92" y="0"/>
                    </a:lnTo>
                    <a:lnTo>
                      <a:pt x="92" y="8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88" name="Freeform 194"/>
              <p:cNvSpPr>
                <a:spLocks/>
              </p:cNvSpPr>
              <p:nvPr/>
            </p:nvSpPr>
            <p:spPr bwMode="auto">
              <a:xfrm>
                <a:off x="3700463" y="2968626"/>
                <a:ext cx="52388" cy="34925"/>
              </a:xfrm>
              <a:custGeom>
                <a:avLst/>
                <a:gdLst>
                  <a:gd name="T0" fmla="*/ 2147483647 w 123"/>
                  <a:gd name="T1" fmla="*/ 2147483647 h 86"/>
                  <a:gd name="T2" fmla="*/ 2147483647 w 123"/>
                  <a:gd name="T3" fmla="*/ 2147483647 h 86"/>
                  <a:gd name="T4" fmla="*/ 0 w 123"/>
                  <a:gd name="T5" fmla="*/ 2147483647 h 86"/>
                  <a:gd name="T6" fmla="*/ 0 w 123"/>
                  <a:gd name="T7" fmla="*/ 0 h 86"/>
                  <a:gd name="T8" fmla="*/ 2147483647 w 123"/>
                  <a:gd name="T9" fmla="*/ 0 h 86"/>
                  <a:gd name="T10" fmla="*/ 2147483647 w 123"/>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 h="86">
                    <a:moveTo>
                      <a:pt x="123" y="86"/>
                    </a:moveTo>
                    <a:lnTo>
                      <a:pt x="123" y="86"/>
                    </a:lnTo>
                    <a:lnTo>
                      <a:pt x="0" y="86"/>
                    </a:lnTo>
                    <a:lnTo>
                      <a:pt x="0" y="0"/>
                    </a:lnTo>
                    <a:lnTo>
                      <a:pt x="123" y="0"/>
                    </a:lnTo>
                    <a:lnTo>
                      <a:pt x="123" y="8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89" name="Freeform 195"/>
              <p:cNvSpPr>
                <a:spLocks/>
              </p:cNvSpPr>
              <p:nvPr/>
            </p:nvSpPr>
            <p:spPr bwMode="auto">
              <a:xfrm>
                <a:off x="3424238" y="29654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90" name="Freeform 196"/>
              <p:cNvSpPr>
                <a:spLocks/>
              </p:cNvSpPr>
              <p:nvPr/>
            </p:nvSpPr>
            <p:spPr bwMode="auto">
              <a:xfrm>
                <a:off x="3482975" y="2913063"/>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91" name="Freeform 197"/>
              <p:cNvSpPr>
                <a:spLocks/>
              </p:cNvSpPr>
              <p:nvPr/>
            </p:nvSpPr>
            <p:spPr bwMode="auto">
              <a:xfrm>
                <a:off x="3482975" y="3032126"/>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92" name="Freeform 198"/>
              <p:cNvSpPr>
                <a:spLocks/>
              </p:cNvSpPr>
              <p:nvPr/>
            </p:nvSpPr>
            <p:spPr bwMode="auto">
              <a:xfrm>
                <a:off x="3314700" y="2641601"/>
                <a:ext cx="827088" cy="527050"/>
              </a:xfrm>
              <a:custGeom>
                <a:avLst/>
                <a:gdLst>
                  <a:gd name="T0" fmla="*/ 2147483647 w 1972"/>
                  <a:gd name="T1" fmla="*/ 2147483647 h 1255"/>
                  <a:gd name="T2" fmla="*/ 2147483647 w 1972"/>
                  <a:gd name="T3" fmla="*/ 2147483647 h 1255"/>
                  <a:gd name="T4" fmla="*/ 2147483647 w 1972"/>
                  <a:gd name="T5" fmla="*/ 2147483647 h 1255"/>
                  <a:gd name="T6" fmla="*/ 2147483647 w 1972"/>
                  <a:gd name="T7" fmla="*/ 2147483647 h 1255"/>
                  <a:gd name="T8" fmla="*/ 2147483647 w 1972"/>
                  <a:gd name="T9" fmla="*/ 2147483647 h 1255"/>
                  <a:gd name="T10" fmla="*/ 2147483647 w 1972"/>
                  <a:gd name="T11" fmla="*/ 2147483647 h 1255"/>
                  <a:gd name="T12" fmla="*/ 2147483647 w 1972"/>
                  <a:gd name="T13" fmla="*/ 2147483647 h 1255"/>
                  <a:gd name="T14" fmla="*/ 2147483647 w 1972"/>
                  <a:gd name="T15" fmla="*/ 2147483647 h 1255"/>
                  <a:gd name="T16" fmla="*/ 2147483647 w 1972"/>
                  <a:gd name="T17" fmla="*/ 2147483647 h 1255"/>
                  <a:gd name="T18" fmla="*/ 2147483647 w 1972"/>
                  <a:gd name="T19" fmla="*/ 2147483647 h 1255"/>
                  <a:gd name="T20" fmla="*/ 2147483647 w 1972"/>
                  <a:gd name="T21" fmla="*/ 2147483647 h 1255"/>
                  <a:gd name="T22" fmla="*/ 2147483647 w 1972"/>
                  <a:gd name="T23" fmla="*/ 2147483647 h 1255"/>
                  <a:gd name="T24" fmla="*/ 2147483647 w 1972"/>
                  <a:gd name="T25" fmla="*/ 2147483647 h 1255"/>
                  <a:gd name="T26" fmla="*/ 2147483647 w 1972"/>
                  <a:gd name="T27" fmla="*/ 2147483647 h 1255"/>
                  <a:gd name="T28" fmla="*/ 2147483647 w 1972"/>
                  <a:gd name="T29" fmla="*/ 2147483647 h 1255"/>
                  <a:gd name="T30" fmla="*/ 2147483647 w 1972"/>
                  <a:gd name="T31" fmla="*/ 2147483647 h 1255"/>
                  <a:gd name="T32" fmla="*/ 2147483647 w 1972"/>
                  <a:gd name="T33" fmla="*/ 2147483647 h 1255"/>
                  <a:gd name="T34" fmla="*/ 2147483647 w 1972"/>
                  <a:gd name="T35" fmla="*/ 2147483647 h 1255"/>
                  <a:gd name="T36" fmla="*/ 2147483647 w 1972"/>
                  <a:gd name="T37" fmla="*/ 2147483647 h 1255"/>
                  <a:gd name="T38" fmla="*/ 2147483647 w 1972"/>
                  <a:gd name="T39" fmla="*/ 2147483647 h 1255"/>
                  <a:gd name="T40" fmla="*/ 2147483647 w 1972"/>
                  <a:gd name="T41" fmla="*/ 2147483647 h 1255"/>
                  <a:gd name="T42" fmla="*/ 2147483647 w 1972"/>
                  <a:gd name="T43" fmla="*/ 2147483647 h 1255"/>
                  <a:gd name="T44" fmla="*/ 2147483647 w 1972"/>
                  <a:gd name="T45" fmla="*/ 2147483647 h 1255"/>
                  <a:gd name="T46" fmla="*/ 2147483647 w 1972"/>
                  <a:gd name="T47" fmla="*/ 2147483647 h 1255"/>
                  <a:gd name="T48" fmla="*/ 2147483647 w 1972"/>
                  <a:gd name="T49" fmla="*/ 2147483647 h 1255"/>
                  <a:gd name="T50" fmla="*/ 2147483647 w 1972"/>
                  <a:gd name="T51" fmla="*/ 2147483647 h 1255"/>
                  <a:gd name="T52" fmla="*/ 2147483647 w 1972"/>
                  <a:gd name="T53" fmla="*/ 2147483647 h 1255"/>
                  <a:gd name="T54" fmla="*/ 2147483647 w 1972"/>
                  <a:gd name="T55" fmla="*/ 2147483647 h 1255"/>
                  <a:gd name="T56" fmla="*/ 2147483647 w 1972"/>
                  <a:gd name="T57" fmla="*/ 2147483647 h 1255"/>
                  <a:gd name="T58" fmla="*/ 2147483647 w 1972"/>
                  <a:gd name="T59" fmla="*/ 2147483647 h 1255"/>
                  <a:gd name="T60" fmla="*/ 2147483647 w 1972"/>
                  <a:gd name="T61" fmla="*/ 2147483647 h 1255"/>
                  <a:gd name="T62" fmla="*/ 2147483647 w 1972"/>
                  <a:gd name="T63" fmla="*/ 2147483647 h 1255"/>
                  <a:gd name="T64" fmla="*/ 2147483647 w 1972"/>
                  <a:gd name="T65" fmla="*/ 2147483647 h 1255"/>
                  <a:gd name="T66" fmla="*/ 2147483647 w 1972"/>
                  <a:gd name="T67" fmla="*/ 0 h 1255"/>
                  <a:gd name="T68" fmla="*/ 2147483647 w 1972"/>
                  <a:gd name="T69" fmla="*/ 2147483647 h 1255"/>
                  <a:gd name="T70" fmla="*/ 2147483647 w 1972"/>
                  <a:gd name="T71" fmla="*/ 2147483647 h 1255"/>
                  <a:gd name="T72" fmla="*/ 2147483647 w 1972"/>
                  <a:gd name="T73" fmla="*/ 2147483647 h 1255"/>
                  <a:gd name="T74" fmla="*/ 2147483647 w 1972"/>
                  <a:gd name="T75" fmla="*/ 2147483647 h 1255"/>
                  <a:gd name="T76" fmla="*/ 2147483647 w 1972"/>
                  <a:gd name="T77" fmla="*/ 2147483647 h 1255"/>
                  <a:gd name="T78" fmla="*/ 2147483647 w 1972"/>
                  <a:gd name="T79" fmla="*/ 2147483647 h 1255"/>
                  <a:gd name="T80" fmla="*/ 2147483647 w 1972"/>
                  <a:gd name="T81" fmla="*/ 2147483647 h 125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72" h="1255">
                    <a:moveTo>
                      <a:pt x="1937" y="1255"/>
                    </a:moveTo>
                    <a:lnTo>
                      <a:pt x="1937" y="1255"/>
                    </a:lnTo>
                    <a:lnTo>
                      <a:pt x="1515" y="1255"/>
                    </a:lnTo>
                    <a:cubicBezTo>
                      <a:pt x="1496" y="1255"/>
                      <a:pt x="1481" y="1240"/>
                      <a:pt x="1481" y="1222"/>
                    </a:cubicBezTo>
                    <a:cubicBezTo>
                      <a:pt x="1481" y="1203"/>
                      <a:pt x="1496" y="1188"/>
                      <a:pt x="1515" y="1188"/>
                    </a:cubicBezTo>
                    <a:lnTo>
                      <a:pt x="1882" y="1188"/>
                    </a:lnTo>
                    <a:lnTo>
                      <a:pt x="1832" y="1094"/>
                    </a:lnTo>
                    <a:lnTo>
                      <a:pt x="1798" y="1094"/>
                    </a:lnTo>
                    <a:cubicBezTo>
                      <a:pt x="1779" y="1094"/>
                      <a:pt x="1764" y="1079"/>
                      <a:pt x="1764" y="1061"/>
                    </a:cubicBezTo>
                    <a:lnTo>
                      <a:pt x="1764" y="790"/>
                    </a:lnTo>
                    <a:cubicBezTo>
                      <a:pt x="1764" y="781"/>
                      <a:pt x="1764" y="777"/>
                      <a:pt x="1748" y="758"/>
                    </a:cubicBezTo>
                    <a:lnTo>
                      <a:pt x="1717" y="723"/>
                    </a:lnTo>
                    <a:lnTo>
                      <a:pt x="1716" y="1061"/>
                    </a:lnTo>
                    <a:cubicBezTo>
                      <a:pt x="1716" y="1079"/>
                      <a:pt x="1702" y="1094"/>
                      <a:pt x="1683" y="1094"/>
                    </a:cubicBezTo>
                    <a:lnTo>
                      <a:pt x="1592" y="1094"/>
                    </a:lnTo>
                    <a:cubicBezTo>
                      <a:pt x="1574" y="1094"/>
                      <a:pt x="1559" y="1079"/>
                      <a:pt x="1559" y="1061"/>
                    </a:cubicBezTo>
                    <a:lnTo>
                      <a:pt x="1559" y="118"/>
                    </a:lnTo>
                    <a:cubicBezTo>
                      <a:pt x="1559" y="90"/>
                      <a:pt x="1536" y="67"/>
                      <a:pt x="1508" y="67"/>
                    </a:cubicBezTo>
                    <a:lnTo>
                      <a:pt x="1302" y="67"/>
                    </a:lnTo>
                    <a:cubicBezTo>
                      <a:pt x="1274" y="67"/>
                      <a:pt x="1251" y="90"/>
                      <a:pt x="1251" y="118"/>
                    </a:cubicBezTo>
                    <a:lnTo>
                      <a:pt x="1251" y="1061"/>
                    </a:lnTo>
                    <a:cubicBezTo>
                      <a:pt x="1251" y="1079"/>
                      <a:pt x="1236" y="1094"/>
                      <a:pt x="1218" y="1094"/>
                    </a:cubicBezTo>
                    <a:lnTo>
                      <a:pt x="1104" y="1094"/>
                    </a:lnTo>
                    <a:cubicBezTo>
                      <a:pt x="1086" y="1094"/>
                      <a:pt x="1071" y="1079"/>
                      <a:pt x="1071" y="1061"/>
                    </a:cubicBezTo>
                    <a:lnTo>
                      <a:pt x="1071" y="629"/>
                    </a:lnTo>
                    <a:cubicBezTo>
                      <a:pt x="1071" y="613"/>
                      <a:pt x="1066" y="602"/>
                      <a:pt x="1057" y="596"/>
                    </a:cubicBezTo>
                    <a:cubicBezTo>
                      <a:pt x="1048" y="589"/>
                      <a:pt x="1033" y="588"/>
                      <a:pt x="1020" y="592"/>
                    </a:cubicBezTo>
                    <a:lnTo>
                      <a:pt x="771" y="687"/>
                    </a:lnTo>
                    <a:cubicBezTo>
                      <a:pt x="708" y="708"/>
                      <a:pt x="697" y="725"/>
                      <a:pt x="697" y="751"/>
                    </a:cubicBezTo>
                    <a:lnTo>
                      <a:pt x="697" y="1061"/>
                    </a:lnTo>
                    <a:cubicBezTo>
                      <a:pt x="697" y="1079"/>
                      <a:pt x="682" y="1094"/>
                      <a:pt x="664" y="1094"/>
                    </a:cubicBezTo>
                    <a:lnTo>
                      <a:pt x="555" y="1094"/>
                    </a:lnTo>
                    <a:cubicBezTo>
                      <a:pt x="536" y="1094"/>
                      <a:pt x="522" y="1079"/>
                      <a:pt x="522" y="1061"/>
                    </a:cubicBezTo>
                    <a:lnTo>
                      <a:pt x="522" y="329"/>
                    </a:lnTo>
                    <a:cubicBezTo>
                      <a:pt x="522" y="318"/>
                      <a:pt x="519" y="310"/>
                      <a:pt x="513" y="306"/>
                    </a:cubicBezTo>
                    <a:cubicBezTo>
                      <a:pt x="506" y="301"/>
                      <a:pt x="496" y="300"/>
                      <a:pt x="486" y="303"/>
                    </a:cubicBezTo>
                    <a:lnTo>
                      <a:pt x="279" y="382"/>
                    </a:lnTo>
                    <a:cubicBezTo>
                      <a:pt x="225" y="401"/>
                      <a:pt x="221" y="414"/>
                      <a:pt x="221" y="431"/>
                    </a:cubicBezTo>
                    <a:lnTo>
                      <a:pt x="221" y="1061"/>
                    </a:lnTo>
                    <a:cubicBezTo>
                      <a:pt x="221" y="1079"/>
                      <a:pt x="206" y="1094"/>
                      <a:pt x="188" y="1094"/>
                    </a:cubicBezTo>
                    <a:lnTo>
                      <a:pt x="139" y="1094"/>
                    </a:lnTo>
                    <a:lnTo>
                      <a:pt x="90" y="1188"/>
                    </a:lnTo>
                    <a:lnTo>
                      <a:pt x="1291" y="1188"/>
                    </a:lnTo>
                    <a:cubicBezTo>
                      <a:pt x="1310" y="1188"/>
                      <a:pt x="1325" y="1203"/>
                      <a:pt x="1325" y="1222"/>
                    </a:cubicBezTo>
                    <a:cubicBezTo>
                      <a:pt x="1325" y="1240"/>
                      <a:pt x="1310" y="1255"/>
                      <a:pt x="1291" y="1255"/>
                    </a:cubicBezTo>
                    <a:lnTo>
                      <a:pt x="35" y="1255"/>
                    </a:lnTo>
                    <a:cubicBezTo>
                      <a:pt x="23" y="1255"/>
                      <a:pt x="12" y="1249"/>
                      <a:pt x="6" y="1239"/>
                    </a:cubicBezTo>
                    <a:cubicBezTo>
                      <a:pt x="0" y="1229"/>
                      <a:pt x="0" y="1216"/>
                      <a:pt x="5" y="1206"/>
                    </a:cubicBezTo>
                    <a:lnTo>
                      <a:pt x="90" y="1045"/>
                    </a:lnTo>
                    <a:cubicBezTo>
                      <a:pt x="95" y="1034"/>
                      <a:pt x="107" y="1027"/>
                      <a:pt x="119" y="1027"/>
                    </a:cubicBezTo>
                    <a:lnTo>
                      <a:pt x="154" y="1027"/>
                    </a:lnTo>
                    <a:lnTo>
                      <a:pt x="154" y="431"/>
                    </a:lnTo>
                    <a:cubicBezTo>
                      <a:pt x="154" y="354"/>
                      <a:pt x="223" y="331"/>
                      <a:pt x="256" y="320"/>
                    </a:cubicBezTo>
                    <a:lnTo>
                      <a:pt x="464" y="241"/>
                    </a:lnTo>
                    <a:cubicBezTo>
                      <a:pt x="495" y="230"/>
                      <a:pt x="528" y="234"/>
                      <a:pt x="552" y="252"/>
                    </a:cubicBezTo>
                    <a:cubicBezTo>
                      <a:pt x="575" y="269"/>
                      <a:pt x="588" y="296"/>
                      <a:pt x="588" y="329"/>
                    </a:cubicBezTo>
                    <a:lnTo>
                      <a:pt x="588" y="1027"/>
                    </a:lnTo>
                    <a:lnTo>
                      <a:pt x="631" y="1027"/>
                    </a:lnTo>
                    <a:lnTo>
                      <a:pt x="631" y="751"/>
                    </a:lnTo>
                    <a:cubicBezTo>
                      <a:pt x="631" y="664"/>
                      <a:pt x="710" y="637"/>
                      <a:pt x="748" y="624"/>
                    </a:cubicBezTo>
                    <a:lnTo>
                      <a:pt x="997" y="529"/>
                    </a:lnTo>
                    <a:cubicBezTo>
                      <a:pt x="1032" y="517"/>
                      <a:pt x="1069" y="522"/>
                      <a:pt x="1096" y="542"/>
                    </a:cubicBezTo>
                    <a:cubicBezTo>
                      <a:pt x="1123" y="561"/>
                      <a:pt x="1137" y="592"/>
                      <a:pt x="1137" y="629"/>
                    </a:cubicBezTo>
                    <a:lnTo>
                      <a:pt x="1137" y="1027"/>
                    </a:lnTo>
                    <a:lnTo>
                      <a:pt x="1184" y="1027"/>
                    </a:lnTo>
                    <a:lnTo>
                      <a:pt x="1184" y="118"/>
                    </a:lnTo>
                    <a:cubicBezTo>
                      <a:pt x="1184" y="53"/>
                      <a:pt x="1237" y="0"/>
                      <a:pt x="1302" y="0"/>
                    </a:cubicBezTo>
                    <a:lnTo>
                      <a:pt x="1508" y="0"/>
                    </a:lnTo>
                    <a:cubicBezTo>
                      <a:pt x="1573" y="0"/>
                      <a:pt x="1626" y="53"/>
                      <a:pt x="1626" y="118"/>
                    </a:cubicBezTo>
                    <a:lnTo>
                      <a:pt x="1626" y="1027"/>
                    </a:lnTo>
                    <a:lnTo>
                      <a:pt x="1650" y="1027"/>
                    </a:lnTo>
                    <a:lnTo>
                      <a:pt x="1650" y="681"/>
                    </a:lnTo>
                    <a:cubicBezTo>
                      <a:pt x="1650" y="656"/>
                      <a:pt x="1662" y="635"/>
                      <a:pt x="1682" y="628"/>
                    </a:cubicBezTo>
                    <a:cubicBezTo>
                      <a:pt x="1699" y="621"/>
                      <a:pt x="1719" y="626"/>
                      <a:pt x="1732" y="640"/>
                    </a:cubicBezTo>
                    <a:lnTo>
                      <a:pt x="1798" y="714"/>
                    </a:lnTo>
                    <a:cubicBezTo>
                      <a:pt x="1829" y="748"/>
                      <a:pt x="1831" y="769"/>
                      <a:pt x="1831" y="790"/>
                    </a:cubicBezTo>
                    <a:lnTo>
                      <a:pt x="1831" y="1027"/>
                    </a:lnTo>
                    <a:lnTo>
                      <a:pt x="1852" y="1027"/>
                    </a:lnTo>
                    <a:cubicBezTo>
                      <a:pt x="1865" y="1027"/>
                      <a:pt x="1876" y="1034"/>
                      <a:pt x="1882" y="1045"/>
                    </a:cubicBezTo>
                    <a:lnTo>
                      <a:pt x="1966" y="1206"/>
                    </a:lnTo>
                    <a:cubicBezTo>
                      <a:pt x="1972" y="1216"/>
                      <a:pt x="1971" y="1229"/>
                      <a:pt x="1965" y="1239"/>
                    </a:cubicBezTo>
                    <a:cubicBezTo>
                      <a:pt x="1959" y="1249"/>
                      <a:pt x="1948" y="1255"/>
                      <a:pt x="1937" y="1255"/>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93" name="Freeform 199"/>
              <p:cNvSpPr>
                <a:spLocks/>
              </p:cNvSpPr>
              <p:nvPr/>
            </p:nvSpPr>
            <p:spPr bwMode="auto">
              <a:xfrm>
                <a:off x="3827463" y="3125788"/>
                <a:ext cx="57150" cy="58738"/>
              </a:xfrm>
              <a:custGeom>
                <a:avLst/>
                <a:gdLst>
                  <a:gd name="T0" fmla="*/ 2147483647 w 139"/>
                  <a:gd name="T1" fmla="*/ 2147483647 h 139"/>
                  <a:gd name="T2" fmla="*/ 2147483647 w 139"/>
                  <a:gd name="T3" fmla="*/ 2147483647 h 139"/>
                  <a:gd name="T4" fmla="*/ 2147483647 w 139"/>
                  <a:gd name="T5" fmla="*/ 2147483647 h 139"/>
                  <a:gd name="T6" fmla="*/ 0 w 139"/>
                  <a:gd name="T7" fmla="*/ 2147483647 h 139"/>
                  <a:gd name="T8" fmla="*/ 2147483647 w 139"/>
                  <a:gd name="T9" fmla="*/ 0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139" y="70"/>
                    </a:moveTo>
                    <a:lnTo>
                      <a:pt x="139" y="70"/>
                    </a:lnTo>
                    <a:cubicBezTo>
                      <a:pt x="139" y="108"/>
                      <a:pt x="108" y="139"/>
                      <a:pt x="69" y="139"/>
                    </a:cubicBezTo>
                    <a:cubicBezTo>
                      <a:pt x="31" y="139"/>
                      <a:pt x="0" y="108"/>
                      <a:pt x="0" y="70"/>
                    </a:cubicBezTo>
                    <a:cubicBezTo>
                      <a:pt x="0" y="31"/>
                      <a:pt x="31" y="0"/>
                      <a:pt x="69" y="0"/>
                    </a:cubicBezTo>
                    <a:cubicBezTo>
                      <a:pt x="108" y="0"/>
                      <a:pt x="139" y="31"/>
                      <a:pt x="139" y="7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994" name="Freeform 200"/>
              <p:cNvSpPr>
                <a:spLocks/>
              </p:cNvSpPr>
              <p:nvPr/>
            </p:nvSpPr>
            <p:spPr bwMode="auto">
              <a:xfrm>
                <a:off x="3924300" y="3125788"/>
                <a:ext cx="58738" cy="58738"/>
              </a:xfrm>
              <a:custGeom>
                <a:avLst/>
                <a:gdLst>
                  <a:gd name="T0" fmla="*/ 2147483647 w 139"/>
                  <a:gd name="T1" fmla="*/ 2147483647 h 139"/>
                  <a:gd name="T2" fmla="*/ 2147483647 w 139"/>
                  <a:gd name="T3" fmla="*/ 2147483647 h 139"/>
                  <a:gd name="T4" fmla="*/ 2147483647 w 139"/>
                  <a:gd name="T5" fmla="*/ 2147483647 h 139"/>
                  <a:gd name="T6" fmla="*/ 0 w 139"/>
                  <a:gd name="T7" fmla="*/ 2147483647 h 139"/>
                  <a:gd name="T8" fmla="*/ 2147483647 w 139"/>
                  <a:gd name="T9" fmla="*/ 0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139" y="70"/>
                    </a:moveTo>
                    <a:lnTo>
                      <a:pt x="139" y="70"/>
                    </a:lnTo>
                    <a:cubicBezTo>
                      <a:pt x="139" y="108"/>
                      <a:pt x="108" y="139"/>
                      <a:pt x="69" y="139"/>
                    </a:cubicBezTo>
                    <a:cubicBezTo>
                      <a:pt x="31" y="139"/>
                      <a:pt x="0" y="108"/>
                      <a:pt x="0" y="70"/>
                    </a:cubicBezTo>
                    <a:cubicBezTo>
                      <a:pt x="0" y="31"/>
                      <a:pt x="31" y="0"/>
                      <a:pt x="69" y="0"/>
                    </a:cubicBezTo>
                    <a:cubicBezTo>
                      <a:pt x="108" y="0"/>
                      <a:pt x="139" y="31"/>
                      <a:pt x="139" y="7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grpSp>
        <p:grpSp>
          <p:nvGrpSpPr>
            <p:cNvPr id="995" name="组合 994"/>
            <p:cNvGrpSpPr/>
            <p:nvPr/>
          </p:nvGrpSpPr>
          <p:grpSpPr>
            <a:xfrm>
              <a:off x="6314041" y="4292566"/>
              <a:ext cx="369423" cy="369423"/>
              <a:chOff x="14050493" y="3549949"/>
              <a:chExt cx="369423" cy="369423"/>
            </a:xfrm>
          </p:grpSpPr>
          <p:pic>
            <p:nvPicPr>
              <p:cNvPr id="996" name="图片 99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050493" y="3549949"/>
                <a:ext cx="369423" cy="369423"/>
              </a:xfrm>
              <a:prstGeom prst="ellipse">
                <a:avLst/>
              </a:prstGeom>
            </p:spPr>
          </p:pic>
          <p:sp>
            <p:nvSpPr>
              <p:cNvPr id="997" name="Freeform 8"/>
              <p:cNvSpPr>
                <a:spLocks noChangeAspect="1" noEditPoints="1"/>
              </p:cNvSpPr>
              <p:nvPr/>
            </p:nvSpPr>
            <p:spPr bwMode="auto">
              <a:xfrm>
                <a:off x="14079597" y="3575171"/>
                <a:ext cx="298395" cy="298395"/>
              </a:xfrm>
              <a:custGeom>
                <a:avLst/>
                <a:gdLst>
                  <a:gd name="T0" fmla="*/ 503 w 1982"/>
                  <a:gd name="T1" fmla="*/ 1782 h 1981"/>
                  <a:gd name="T2" fmla="*/ 500 w 1982"/>
                  <a:gd name="T3" fmla="*/ 1766 h 1981"/>
                  <a:gd name="T4" fmla="*/ 593 w 1982"/>
                  <a:gd name="T5" fmla="*/ 1831 h 1981"/>
                  <a:gd name="T6" fmla="*/ 608 w 1982"/>
                  <a:gd name="T7" fmla="*/ 1825 h 1981"/>
                  <a:gd name="T8" fmla="*/ 593 w 1982"/>
                  <a:gd name="T9" fmla="*/ 1831 h 1981"/>
                  <a:gd name="T10" fmla="*/ 709 w 1982"/>
                  <a:gd name="T11" fmla="*/ 1877 h 1981"/>
                  <a:gd name="T12" fmla="*/ 702 w 1982"/>
                  <a:gd name="T13" fmla="*/ 1862 h 1981"/>
                  <a:gd name="T14" fmla="*/ 401 w 1982"/>
                  <a:gd name="T15" fmla="*/ 1710 h 1981"/>
                  <a:gd name="T16" fmla="*/ 418 w 1982"/>
                  <a:gd name="T17" fmla="*/ 1708 h 1981"/>
                  <a:gd name="T18" fmla="*/ 401 w 1982"/>
                  <a:gd name="T19" fmla="*/ 1710 h 1981"/>
                  <a:gd name="T20" fmla="*/ 252 w 1982"/>
                  <a:gd name="T21" fmla="*/ 1555 h 1981"/>
                  <a:gd name="T22" fmla="*/ 254 w 1982"/>
                  <a:gd name="T23" fmla="*/ 1539 h 1981"/>
                  <a:gd name="T24" fmla="*/ 183 w 1982"/>
                  <a:gd name="T25" fmla="*/ 1451 h 1981"/>
                  <a:gd name="T26" fmla="*/ 199 w 1982"/>
                  <a:gd name="T27" fmla="*/ 1455 h 1981"/>
                  <a:gd name="T28" fmla="*/ 183 w 1982"/>
                  <a:gd name="T29" fmla="*/ 1451 h 1981"/>
                  <a:gd name="T30" fmla="*/ 819 w 1982"/>
                  <a:gd name="T31" fmla="*/ 1905 h 1981"/>
                  <a:gd name="T32" fmla="*/ 810 w 1982"/>
                  <a:gd name="T33" fmla="*/ 1891 h 1981"/>
                  <a:gd name="T34" fmla="*/ 318 w 1982"/>
                  <a:gd name="T35" fmla="*/ 1632 h 1981"/>
                  <a:gd name="T36" fmla="*/ 335 w 1982"/>
                  <a:gd name="T37" fmla="*/ 1632 h 1981"/>
                  <a:gd name="T38" fmla="*/ 318 w 1982"/>
                  <a:gd name="T39" fmla="*/ 1632 h 1981"/>
                  <a:gd name="T40" fmla="*/ 1465 w 1982"/>
                  <a:gd name="T41" fmla="*/ 1791 h 1981"/>
                  <a:gd name="T42" fmla="*/ 1469 w 1982"/>
                  <a:gd name="T43" fmla="*/ 1775 h 1981"/>
                  <a:gd name="T44" fmla="*/ 1552 w 1982"/>
                  <a:gd name="T45" fmla="*/ 1717 h 1981"/>
                  <a:gd name="T46" fmla="*/ 1568 w 1982"/>
                  <a:gd name="T47" fmla="*/ 1720 h 1981"/>
                  <a:gd name="T48" fmla="*/ 1552 w 1982"/>
                  <a:gd name="T49" fmla="*/ 1717 h 1981"/>
                  <a:gd name="T50" fmla="*/ 991 w 1982"/>
                  <a:gd name="T51" fmla="*/ 0 h 1981"/>
                  <a:gd name="T52" fmla="*/ 0 w 1982"/>
                  <a:gd name="T53" fmla="*/ 991 h 1981"/>
                  <a:gd name="T54" fmla="*/ 991 w 1982"/>
                  <a:gd name="T55" fmla="*/ 1981 h 1981"/>
                  <a:gd name="T56" fmla="*/ 1982 w 1982"/>
                  <a:gd name="T57" fmla="*/ 991 h 1981"/>
                  <a:gd name="T58" fmla="*/ 991 w 1982"/>
                  <a:gd name="T59" fmla="*/ 1943 h 1981"/>
                  <a:gd name="T60" fmla="*/ 957 w 1982"/>
                  <a:gd name="T61" fmla="*/ 1972 h 1981"/>
                  <a:gd name="T62" fmla="*/ 297 w 1982"/>
                  <a:gd name="T63" fmla="*/ 296 h 1981"/>
                  <a:gd name="T64" fmla="*/ 486 w 1982"/>
                  <a:gd name="T65" fmla="*/ 183 h 1981"/>
                  <a:gd name="T66" fmla="*/ 974 w 1982"/>
                  <a:gd name="T67" fmla="*/ 9 h 1981"/>
                  <a:gd name="T68" fmla="*/ 991 w 1982"/>
                  <a:gd name="T69" fmla="*/ 38 h 1981"/>
                  <a:gd name="T70" fmla="*/ 1195 w 1982"/>
                  <a:gd name="T71" fmla="*/ 30 h 1981"/>
                  <a:gd name="T72" fmla="*/ 1270 w 1982"/>
                  <a:gd name="T73" fmla="*/ 80 h 1981"/>
                  <a:gd name="T74" fmla="*/ 1357 w 1982"/>
                  <a:gd name="T75" fmla="*/ 79 h 1981"/>
                  <a:gd name="T76" fmla="*/ 1350 w 1982"/>
                  <a:gd name="T77" fmla="*/ 108 h 1981"/>
                  <a:gd name="T78" fmla="*/ 1435 w 1982"/>
                  <a:gd name="T79" fmla="*/ 115 h 1981"/>
                  <a:gd name="T80" fmla="*/ 1425 w 1982"/>
                  <a:gd name="T81" fmla="*/ 143 h 1981"/>
                  <a:gd name="T82" fmla="*/ 1511 w 1982"/>
                  <a:gd name="T83" fmla="*/ 158 h 1981"/>
                  <a:gd name="T84" fmla="*/ 1564 w 1982"/>
                  <a:gd name="T85" fmla="*/ 230 h 1981"/>
                  <a:gd name="T86" fmla="*/ 991 w 1982"/>
                  <a:gd name="T87" fmla="*/ 1943 h 1981"/>
                  <a:gd name="T88" fmla="*/ 1364 w 1982"/>
                  <a:gd name="T89" fmla="*/ 1843 h 1981"/>
                  <a:gd name="T90" fmla="*/ 1370 w 1982"/>
                  <a:gd name="T91" fmla="*/ 1827 h 1981"/>
                  <a:gd name="T92" fmla="*/ 1254 w 1982"/>
                  <a:gd name="T93" fmla="*/ 1870 h 1981"/>
                  <a:gd name="T94" fmla="*/ 1268 w 1982"/>
                  <a:gd name="T95" fmla="*/ 1878 h 1981"/>
                  <a:gd name="T96" fmla="*/ 1254 w 1982"/>
                  <a:gd name="T97" fmla="*/ 1870 h 1981"/>
                  <a:gd name="T98" fmla="*/ 1034 w 1982"/>
                  <a:gd name="T99" fmla="*/ 1919 h 1981"/>
                  <a:gd name="T100" fmla="*/ 1045 w 1982"/>
                  <a:gd name="T101" fmla="*/ 1907 h 1981"/>
                  <a:gd name="T102" fmla="*/ 1145 w 1982"/>
                  <a:gd name="T103" fmla="*/ 1896 h 1981"/>
                  <a:gd name="T104" fmla="*/ 1158 w 1982"/>
                  <a:gd name="T105" fmla="*/ 1905 h 1981"/>
                  <a:gd name="T106" fmla="*/ 1145 w 1982"/>
                  <a:gd name="T107" fmla="*/ 1896 h 1981"/>
                  <a:gd name="T108" fmla="*/ 932 w 1982"/>
                  <a:gd name="T109" fmla="*/ 1918 h 1981"/>
                  <a:gd name="T110" fmla="*/ 921 w 1982"/>
                  <a:gd name="T111" fmla="*/ 1906 h 1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2" h="1981">
                    <a:moveTo>
                      <a:pt x="493" y="1776"/>
                    </a:moveTo>
                    <a:cubicBezTo>
                      <a:pt x="497" y="1778"/>
                      <a:pt x="500" y="1780"/>
                      <a:pt x="503" y="1782"/>
                    </a:cubicBezTo>
                    <a:cubicBezTo>
                      <a:pt x="509" y="1772"/>
                      <a:pt x="509" y="1772"/>
                      <a:pt x="509" y="1772"/>
                    </a:cubicBezTo>
                    <a:cubicBezTo>
                      <a:pt x="506" y="1770"/>
                      <a:pt x="503" y="1768"/>
                      <a:pt x="500" y="1766"/>
                    </a:cubicBezTo>
                    <a:lnTo>
                      <a:pt x="493" y="1776"/>
                    </a:lnTo>
                    <a:close/>
                    <a:moveTo>
                      <a:pt x="593" y="1831"/>
                    </a:moveTo>
                    <a:cubicBezTo>
                      <a:pt x="596" y="1833"/>
                      <a:pt x="600" y="1834"/>
                      <a:pt x="603" y="1836"/>
                    </a:cubicBezTo>
                    <a:cubicBezTo>
                      <a:pt x="608" y="1825"/>
                      <a:pt x="608" y="1825"/>
                      <a:pt x="608" y="1825"/>
                    </a:cubicBezTo>
                    <a:cubicBezTo>
                      <a:pt x="605" y="1824"/>
                      <a:pt x="601" y="1822"/>
                      <a:pt x="598" y="1821"/>
                    </a:cubicBezTo>
                    <a:lnTo>
                      <a:pt x="593" y="1831"/>
                    </a:lnTo>
                    <a:close/>
                    <a:moveTo>
                      <a:pt x="698" y="1874"/>
                    </a:moveTo>
                    <a:cubicBezTo>
                      <a:pt x="702" y="1875"/>
                      <a:pt x="705" y="1876"/>
                      <a:pt x="709" y="1877"/>
                    </a:cubicBezTo>
                    <a:cubicBezTo>
                      <a:pt x="713" y="1866"/>
                      <a:pt x="713" y="1866"/>
                      <a:pt x="713" y="1866"/>
                    </a:cubicBezTo>
                    <a:cubicBezTo>
                      <a:pt x="709" y="1865"/>
                      <a:pt x="705" y="1864"/>
                      <a:pt x="702" y="1862"/>
                    </a:cubicBezTo>
                    <a:lnTo>
                      <a:pt x="698" y="1874"/>
                    </a:lnTo>
                    <a:close/>
                    <a:moveTo>
                      <a:pt x="401" y="1710"/>
                    </a:moveTo>
                    <a:cubicBezTo>
                      <a:pt x="404" y="1712"/>
                      <a:pt x="407" y="1714"/>
                      <a:pt x="410" y="1717"/>
                    </a:cubicBezTo>
                    <a:cubicBezTo>
                      <a:pt x="418" y="1708"/>
                      <a:pt x="418" y="1708"/>
                      <a:pt x="418" y="1708"/>
                    </a:cubicBezTo>
                    <a:cubicBezTo>
                      <a:pt x="415" y="1705"/>
                      <a:pt x="412" y="1703"/>
                      <a:pt x="409" y="1701"/>
                    </a:cubicBezTo>
                    <a:lnTo>
                      <a:pt x="401" y="1710"/>
                    </a:lnTo>
                    <a:close/>
                    <a:moveTo>
                      <a:pt x="245" y="1546"/>
                    </a:moveTo>
                    <a:cubicBezTo>
                      <a:pt x="247" y="1549"/>
                      <a:pt x="250" y="1552"/>
                      <a:pt x="252" y="1555"/>
                    </a:cubicBezTo>
                    <a:cubicBezTo>
                      <a:pt x="261" y="1548"/>
                      <a:pt x="261" y="1548"/>
                      <a:pt x="261" y="1548"/>
                    </a:cubicBezTo>
                    <a:cubicBezTo>
                      <a:pt x="259" y="1545"/>
                      <a:pt x="257" y="1542"/>
                      <a:pt x="254" y="1539"/>
                    </a:cubicBezTo>
                    <a:lnTo>
                      <a:pt x="245" y="1546"/>
                    </a:lnTo>
                    <a:close/>
                    <a:moveTo>
                      <a:pt x="183" y="1451"/>
                    </a:moveTo>
                    <a:cubicBezTo>
                      <a:pt x="185" y="1454"/>
                      <a:pt x="186" y="1457"/>
                      <a:pt x="188" y="1461"/>
                    </a:cubicBezTo>
                    <a:cubicBezTo>
                      <a:pt x="199" y="1455"/>
                      <a:pt x="199" y="1455"/>
                      <a:pt x="199" y="1455"/>
                    </a:cubicBezTo>
                    <a:cubicBezTo>
                      <a:pt x="197" y="1451"/>
                      <a:pt x="195" y="1448"/>
                      <a:pt x="193" y="1445"/>
                    </a:cubicBezTo>
                    <a:lnTo>
                      <a:pt x="183" y="1451"/>
                    </a:lnTo>
                    <a:close/>
                    <a:moveTo>
                      <a:pt x="808" y="1902"/>
                    </a:moveTo>
                    <a:cubicBezTo>
                      <a:pt x="812" y="1903"/>
                      <a:pt x="816" y="1904"/>
                      <a:pt x="819" y="1905"/>
                    </a:cubicBezTo>
                    <a:cubicBezTo>
                      <a:pt x="821" y="1893"/>
                      <a:pt x="821" y="1893"/>
                      <a:pt x="821" y="1893"/>
                    </a:cubicBezTo>
                    <a:cubicBezTo>
                      <a:pt x="818" y="1893"/>
                      <a:pt x="814" y="1892"/>
                      <a:pt x="810" y="1891"/>
                    </a:cubicBezTo>
                    <a:lnTo>
                      <a:pt x="808" y="1902"/>
                    </a:lnTo>
                    <a:close/>
                    <a:moveTo>
                      <a:pt x="318" y="1632"/>
                    </a:moveTo>
                    <a:cubicBezTo>
                      <a:pt x="321" y="1635"/>
                      <a:pt x="324" y="1638"/>
                      <a:pt x="326" y="1641"/>
                    </a:cubicBezTo>
                    <a:cubicBezTo>
                      <a:pt x="335" y="1632"/>
                      <a:pt x="335" y="1632"/>
                      <a:pt x="335" y="1632"/>
                    </a:cubicBezTo>
                    <a:cubicBezTo>
                      <a:pt x="332" y="1630"/>
                      <a:pt x="329" y="1627"/>
                      <a:pt x="327" y="1624"/>
                    </a:cubicBezTo>
                    <a:lnTo>
                      <a:pt x="318" y="1632"/>
                    </a:lnTo>
                    <a:close/>
                    <a:moveTo>
                      <a:pt x="1459" y="1780"/>
                    </a:moveTo>
                    <a:cubicBezTo>
                      <a:pt x="1465" y="1791"/>
                      <a:pt x="1465" y="1791"/>
                      <a:pt x="1465" y="1791"/>
                    </a:cubicBezTo>
                    <a:cubicBezTo>
                      <a:pt x="1469" y="1789"/>
                      <a:pt x="1472" y="1787"/>
                      <a:pt x="1475" y="1785"/>
                    </a:cubicBezTo>
                    <a:cubicBezTo>
                      <a:pt x="1469" y="1775"/>
                      <a:pt x="1469" y="1775"/>
                      <a:pt x="1469" y="1775"/>
                    </a:cubicBezTo>
                    <a:cubicBezTo>
                      <a:pt x="1466" y="1777"/>
                      <a:pt x="1462" y="1778"/>
                      <a:pt x="1459" y="1780"/>
                    </a:cubicBezTo>
                    <a:close/>
                    <a:moveTo>
                      <a:pt x="1552" y="1717"/>
                    </a:moveTo>
                    <a:cubicBezTo>
                      <a:pt x="1559" y="1727"/>
                      <a:pt x="1559" y="1727"/>
                      <a:pt x="1559" y="1727"/>
                    </a:cubicBezTo>
                    <a:cubicBezTo>
                      <a:pt x="1562" y="1724"/>
                      <a:pt x="1565" y="1722"/>
                      <a:pt x="1568" y="1720"/>
                    </a:cubicBezTo>
                    <a:cubicBezTo>
                      <a:pt x="1561" y="1710"/>
                      <a:pt x="1561" y="1710"/>
                      <a:pt x="1561" y="1710"/>
                    </a:cubicBezTo>
                    <a:cubicBezTo>
                      <a:pt x="1558" y="1713"/>
                      <a:pt x="1555" y="1715"/>
                      <a:pt x="1552" y="1717"/>
                    </a:cubicBezTo>
                    <a:close/>
                    <a:moveTo>
                      <a:pt x="1692" y="290"/>
                    </a:moveTo>
                    <a:cubicBezTo>
                      <a:pt x="1505" y="103"/>
                      <a:pt x="1256" y="0"/>
                      <a:pt x="991" y="0"/>
                    </a:cubicBezTo>
                    <a:cubicBezTo>
                      <a:pt x="727" y="0"/>
                      <a:pt x="478" y="103"/>
                      <a:pt x="291" y="290"/>
                    </a:cubicBezTo>
                    <a:cubicBezTo>
                      <a:pt x="103" y="477"/>
                      <a:pt x="0" y="726"/>
                      <a:pt x="0" y="991"/>
                    </a:cubicBezTo>
                    <a:cubicBezTo>
                      <a:pt x="0" y="1255"/>
                      <a:pt x="103" y="1504"/>
                      <a:pt x="291" y="1691"/>
                    </a:cubicBezTo>
                    <a:cubicBezTo>
                      <a:pt x="478" y="1878"/>
                      <a:pt x="727" y="1981"/>
                      <a:pt x="991" y="1981"/>
                    </a:cubicBezTo>
                    <a:cubicBezTo>
                      <a:pt x="1256" y="1981"/>
                      <a:pt x="1505" y="1878"/>
                      <a:pt x="1692" y="1691"/>
                    </a:cubicBezTo>
                    <a:cubicBezTo>
                      <a:pt x="1879" y="1504"/>
                      <a:pt x="1982" y="1255"/>
                      <a:pt x="1982" y="991"/>
                    </a:cubicBezTo>
                    <a:cubicBezTo>
                      <a:pt x="1982" y="726"/>
                      <a:pt x="1879" y="477"/>
                      <a:pt x="1692" y="290"/>
                    </a:cubicBezTo>
                    <a:close/>
                    <a:moveTo>
                      <a:pt x="991" y="1943"/>
                    </a:moveTo>
                    <a:cubicBezTo>
                      <a:pt x="980" y="1943"/>
                      <a:pt x="969" y="1943"/>
                      <a:pt x="958" y="1942"/>
                    </a:cubicBezTo>
                    <a:cubicBezTo>
                      <a:pt x="957" y="1972"/>
                      <a:pt x="957" y="1972"/>
                      <a:pt x="957" y="1972"/>
                    </a:cubicBezTo>
                    <a:cubicBezTo>
                      <a:pt x="431" y="1954"/>
                      <a:pt x="9" y="1521"/>
                      <a:pt x="9" y="991"/>
                    </a:cubicBezTo>
                    <a:cubicBezTo>
                      <a:pt x="9" y="720"/>
                      <a:pt x="119" y="474"/>
                      <a:pt x="297" y="296"/>
                    </a:cubicBezTo>
                    <a:cubicBezTo>
                      <a:pt x="318" y="317"/>
                      <a:pt x="318" y="317"/>
                      <a:pt x="318" y="317"/>
                    </a:cubicBezTo>
                    <a:cubicBezTo>
                      <a:pt x="368" y="266"/>
                      <a:pt x="425" y="221"/>
                      <a:pt x="486" y="183"/>
                    </a:cubicBezTo>
                    <a:cubicBezTo>
                      <a:pt x="471" y="158"/>
                      <a:pt x="471" y="158"/>
                      <a:pt x="471" y="158"/>
                    </a:cubicBezTo>
                    <a:cubicBezTo>
                      <a:pt x="617" y="66"/>
                      <a:pt x="790" y="12"/>
                      <a:pt x="974" y="9"/>
                    </a:cubicBezTo>
                    <a:cubicBezTo>
                      <a:pt x="975" y="38"/>
                      <a:pt x="975" y="38"/>
                      <a:pt x="975" y="38"/>
                    </a:cubicBezTo>
                    <a:cubicBezTo>
                      <a:pt x="980" y="38"/>
                      <a:pt x="985" y="38"/>
                      <a:pt x="991" y="38"/>
                    </a:cubicBezTo>
                    <a:cubicBezTo>
                      <a:pt x="1059" y="38"/>
                      <a:pt x="1125" y="45"/>
                      <a:pt x="1189" y="59"/>
                    </a:cubicBezTo>
                    <a:cubicBezTo>
                      <a:pt x="1195" y="30"/>
                      <a:pt x="1195" y="30"/>
                      <a:pt x="1195" y="30"/>
                    </a:cubicBezTo>
                    <a:cubicBezTo>
                      <a:pt x="1223" y="36"/>
                      <a:pt x="1251" y="43"/>
                      <a:pt x="1278" y="51"/>
                    </a:cubicBezTo>
                    <a:cubicBezTo>
                      <a:pt x="1270" y="80"/>
                      <a:pt x="1270" y="80"/>
                      <a:pt x="1270" y="80"/>
                    </a:cubicBezTo>
                    <a:cubicBezTo>
                      <a:pt x="1296" y="88"/>
                      <a:pt x="1321" y="97"/>
                      <a:pt x="1346" y="107"/>
                    </a:cubicBezTo>
                    <a:cubicBezTo>
                      <a:pt x="1357" y="79"/>
                      <a:pt x="1357" y="79"/>
                      <a:pt x="1357" y="79"/>
                    </a:cubicBezTo>
                    <a:cubicBezTo>
                      <a:pt x="1358" y="80"/>
                      <a:pt x="1360" y="80"/>
                      <a:pt x="1361" y="81"/>
                    </a:cubicBezTo>
                    <a:cubicBezTo>
                      <a:pt x="1350" y="108"/>
                      <a:pt x="1350" y="108"/>
                      <a:pt x="1350" y="108"/>
                    </a:cubicBezTo>
                    <a:cubicBezTo>
                      <a:pt x="1374" y="118"/>
                      <a:pt x="1398" y="129"/>
                      <a:pt x="1422" y="141"/>
                    </a:cubicBezTo>
                    <a:cubicBezTo>
                      <a:pt x="1435" y="115"/>
                      <a:pt x="1435" y="115"/>
                      <a:pt x="1435" y="115"/>
                    </a:cubicBezTo>
                    <a:cubicBezTo>
                      <a:pt x="1436" y="115"/>
                      <a:pt x="1438" y="116"/>
                      <a:pt x="1439" y="116"/>
                    </a:cubicBezTo>
                    <a:cubicBezTo>
                      <a:pt x="1425" y="143"/>
                      <a:pt x="1425" y="143"/>
                      <a:pt x="1425" y="143"/>
                    </a:cubicBezTo>
                    <a:cubicBezTo>
                      <a:pt x="1449" y="155"/>
                      <a:pt x="1473" y="169"/>
                      <a:pt x="1496" y="183"/>
                    </a:cubicBezTo>
                    <a:cubicBezTo>
                      <a:pt x="1511" y="158"/>
                      <a:pt x="1511" y="158"/>
                      <a:pt x="1511" y="158"/>
                    </a:cubicBezTo>
                    <a:cubicBezTo>
                      <a:pt x="1536" y="173"/>
                      <a:pt x="1559" y="189"/>
                      <a:pt x="1582" y="206"/>
                    </a:cubicBezTo>
                    <a:cubicBezTo>
                      <a:pt x="1564" y="230"/>
                      <a:pt x="1564" y="230"/>
                      <a:pt x="1564" y="230"/>
                    </a:cubicBezTo>
                    <a:cubicBezTo>
                      <a:pt x="1795" y="404"/>
                      <a:pt x="1943" y="680"/>
                      <a:pt x="1943" y="991"/>
                    </a:cubicBezTo>
                    <a:cubicBezTo>
                      <a:pt x="1943" y="1517"/>
                      <a:pt x="1517" y="1943"/>
                      <a:pt x="991" y="1943"/>
                    </a:cubicBezTo>
                    <a:close/>
                    <a:moveTo>
                      <a:pt x="1359" y="1832"/>
                    </a:moveTo>
                    <a:cubicBezTo>
                      <a:pt x="1364" y="1843"/>
                      <a:pt x="1364" y="1843"/>
                      <a:pt x="1364" y="1843"/>
                    </a:cubicBezTo>
                    <a:cubicBezTo>
                      <a:pt x="1368" y="1841"/>
                      <a:pt x="1371" y="1840"/>
                      <a:pt x="1375" y="1838"/>
                    </a:cubicBezTo>
                    <a:cubicBezTo>
                      <a:pt x="1370" y="1827"/>
                      <a:pt x="1370" y="1827"/>
                      <a:pt x="1370" y="1827"/>
                    </a:cubicBezTo>
                    <a:cubicBezTo>
                      <a:pt x="1366" y="1829"/>
                      <a:pt x="1363" y="1830"/>
                      <a:pt x="1359" y="1832"/>
                    </a:cubicBezTo>
                    <a:close/>
                    <a:moveTo>
                      <a:pt x="1254" y="1870"/>
                    </a:moveTo>
                    <a:cubicBezTo>
                      <a:pt x="1258" y="1882"/>
                      <a:pt x="1258" y="1882"/>
                      <a:pt x="1258" y="1882"/>
                    </a:cubicBezTo>
                    <a:cubicBezTo>
                      <a:pt x="1261" y="1881"/>
                      <a:pt x="1265" y="1879"/>
                      <a:pt x="1268" y="1878"/>
                    </a:cubicBezTo>
                    <a:cubicBezTo>
                      <a:pt x="1265" y="1867"/>
                      <a:pt x="1265" y="1867"/>
                      <a:pt x="1265" y="1867"/>
                    </a:cubicBezTo>
                    <a:cubicBezTo>
                      <a:pt x="1261" y="1868"/>
                      <a:pt x="1258" y="1869"/>
                      <a:pt x="1254" y="1870"/>
                    </a:cubicBezTo>
                    <a:close/>
                    <a:moveTo>
                      <a:pt x="1034" y="1908"/>
                    </a:moveTo>
                    <a:cubicBezTo>
                      <a:pt x="1034" y="1919"/>
                      <a:pt x="1034" y="1919"/>
                      <a:pt x="1034" y="1919"/>
                    </a:cubicBezTo>
                    <a:cubicBezTo>
                      <a:pt x="1038" y="1919"/>
                      <a:pt x="1042" y="1919"/>
                      <a:pt x="1045" y="1919"/>
                    </a:cubicBezTo>
                    <a:cubicBezTo>
                      <a:pt x="1045" y="1907"/>
                      <a:pt x="1045" y="1907"/>
                      <a:pt x="1045" y="1907"/>
                    </a:cubicBezTo>
                    <a:cubicBezTo>
                      <a:pt x="1041" y="1908"/>
                      <a:pt x="1037" y="1908"/>
                      <a:pt x="1034" y="1908"/>
                    </a:cubicBezTo>
                    <a:close/>
                    <a:moveTo>
                      <a:pt x="1145" y="1896"/>
                    </a:moveTo>
                    <a:cubicBezTo>
                      <a:pt x="1147" y="1907"/>
                      <a:pt x="1147" y="1907"/>
                      <a:pt x="1147" y="1907"/>
                    </a:cubicBezTo>
                    <a:cubicBezTo>
                      <a:pt x="1151" y="1907"/>
                      <a:pt x="1154" y="1906"/>
                      <a:pt x="1158" y="1905"/>
                    </a:cubicBezTo>
                    <a:cubicBezTo>
                      <a:pt x="1156" y="1894"/>
                      <a:pt x="1156" y="1894"/>
                      <a:pt x="1156" y="1894"/>
                    </a:cubicBezTo>
                    <a:cubicBezTo>
                      <a:pt x="1152" y="1895"/>
                      <a:pt x="1149" y="1895"/>
                      <a:pt x="1145" y="1896"/>
                    </a:cubicBezTo>
                    <a:close/>
                    <a:moveTo>
                      <a:pt x="921" y="1918"/>
                    </a:moveTo>
                    <a:cubicBezTo>
                      <a:pt x="924" y="1918"/>
                      <a:pt x="928" y="1918"/>
                      <a:pt x="932" y="1918"/>
                    </a:cubicBezTo>
                    <a:cubicBezTo>
                      <a:pt x="933" y="1907"/>
                      <a:pt x="933" y="1907"/>
                      <a:pt x="933" y="1907"/>
                    </a:cubicBezTo>
                    <a:cubicBezTo>
                      <a:pt x="929" y="1907"/>
                      <a:pt x="925" y="1907"/>
                      <a:pt x="921" y="1906"/>
                    </a:cubicBezTo>
                    <a:lnTo>
                      <a:pt x="921" y="1918"/>
                    </a:lnTo>
                    <a:close/>
                  </a:path>
                </a:pathLst>
              </a:custGeom>
              <a:solidFill>
                <a:srgbClr val="FFFFFF">
                  <a:alpha val="50196"/>
                </a:srgbClr>
              </a:solidFill>
              <a:ln>
                <a:noFill/>
              </a:ln>
            </p:spPr>
            <p:txBody>
              <a:bodyPr vert="horz" wrap="square" lIns="121872" tIns="60936" rIns="121872" bIns="60936" numCol="1" anchor="t" anchorCtr="0" compatLnSpc="1">
                <a:prstTxWarp prst="textNoShape">
                  <a:avLst/>
                </a:prstTxWarp>
                <a:noAutofit/>
              </a:bodyPr>
              <a:lstStyle/>
              <a:p>
                <a:pPr defTabSz="913851" fontAlgn="ctr">
                  <a:defRPr/>
                </a:pPr>
                <a:endParaRPr lang="en-US" altLang="zh-CN" sz="3198"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998" name="组合 997"/>
              <p:cNvGrpSpPr/>
              <p:nvPr/>
            </p:nvGrpSpPr>
            <p:grpSpPr>
              <a:xfrm>
                <a:off x="14127068" y="3638200"/>
                <a:ext cx="212085" cy="170590"/>
                <a:chOff x="15148521" y="4001104"/>
                <a:chExt cx="404217" cy="325132"/>
              </a:xfrm>
              <a:solidFill>
                <a:sysClr val="window" lastClr="FFFFFF"/>
              </a:solidFill>
            </p:grpSpPr>
            <p:sp>
              <p:nvSpPr>
                <p:cNvPr id="999" name="Freeform 119"/>
                <p:cNvSpPr>
                  <a:spLocks/>
                </p:cNvSpPr>
                <p:nvPr/>
              </p:nvSpPr>
              <p:spPr bwMode="auto">
                <a:xfrm>
                  <a:off x="15267828" y="4260498"/>
                  <a:ext cx="65886" cy="65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69"/>
                      </a:cubicBezTo>
                      <a:cubicBezTo>
                        <a:pt x="0" y="31"/>
                        <a:pt x="30" y="0"/>
                        <a:pt x="69" y="0"/>
                      </a:cubicBezTo>
                      <a:cubicBezTo>
                        <a:pt x="107" y="0"/>
                        <a:pt x="138" y="31"/>
                        <a:pt x="138" y="69"/>
                      </a:cubicBezTo>
                      <a:cubicBezTo>
                        <a:pt x="138" y="108"/>
                        <a:pt x="107" y="139"/>
                        <a:pt x="69" y="13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2167" kern="0" dirty="0">
                    <a:solidFill>
                      <a:prstClr val="black"/>
                    </a:solidFill>
                    <a:latin typeface="Huawei Sans" panose="020C0503030203020204" pitchFamily="34" charset="0"/>
                    <a:cs typeface="Huawei Sans" panose="020C0503030203020204" pitchFamily="34" charset="0"/>
                  </a:endParaRPr>
                </a:p>
              </p:txBody>
            </p:sp>
            <p:sp>
              <p:nvSpPr>
                <p:cNvPr id="1000" name="Freeform 120"/>
                <p:cNvSpPr>
                  <a:spLocks/>
                </p:cNvSpPr>
                <p:nvPr/>
              </p:nvSpPr>
              <p:spPr bwMode="auto">
                <a:xfrm>
                  <a:off x="15367546" y="4260498"/>
                  <a:ext cx="65886" cy="65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70"/>
                      </a:cubicBezTo>
                      <a:cubicBezTo>
                        <a:pt x="0" y="31"/>
                        <a:pt x="31" y="0"/>
                        <a:pt x="70" y="0"/>
                      </a:cubicBezTo>
                      <a:cubicBezTo>
                        <a:pt x="108" y="0"/>
                        <a:pt x="139" y="31"/>
                        <a:pt x="139" y="70"/>
                      </a:cubicBezTo>
                      <a:cubicBezTo>
                        <a:pt x="139" y="108"/>
                        <a:pt x="108" y="139"/>
                        <a:pt x="70" y="13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2167" kern="0" dirty="0">
                    <a:solidFill>
                      <a:prstClr val="black"/>
                    </a:solidFill>
                    <a:latin typeface="Huawei Sans" panose="020C0503030203020204" pitchFamily="34" charset="0"/>
                    <a:cs typeface="Huawei Sans" panose="020C0503030203020204" pitchFamily="34" charset="0"/>
                  </a:endParaRPr>
                </a:p>
              </p:txBody>
            </p:sp>
            <p:sp>
              <p:nvSpPr>
                <p:cNvPr id="1001" name="Freeform 121"/>
                <p:cNvSpPr>
                  <a:spLocks noEditPoints="1"/>
                </p:cNvSpPr>
                <p:nvPr/>
              </p:nvSpPr>
              <p:spPr bwMode="auto">
                <a:xfrm>
                  <a:off x="15180573" y="4057957"/>
                  <a:ext cx="103280" cy="103048"/>
                </a:xfrm>
                <a:custGeom>
                  <a:avLst/>
                  <a:gdLst>
                    <a:gd name="T0" fmla="*/ 2147483647 w 219"/>
                    <a:gd name="T1" fmla="*/ 2147483647 h 219"/>
                    <a:gd name="T2" fmla="*/ 2147483647 w 219"/>
                    <a:gd name="T3" fmla="*/ 2147483647 h 219"/>
                    <a:gd name="T4" fmla="*/ 2147483647 w 219"/>
                    <a:gd name="T5" fmla="*/ 2147483647 h 219"/>
                    <a:gd name="T6" fmla="*/ 2147483647 w 219"/>
                    <a:gd name="T7" fmla="*/ 2147483647 h 219"/>
                    <a:gd name="T8" fmla="*/ 2147483647 w 219"/>
                    <a:gd name="T9" fmla="*/ 2147483647 h 219"/>
                    <a:gd name="T10" fmla="*/ 2147483647 w 219"/>
                    <a:gd name="T11" fmla="*/ 2147483647 h 219"/>
                    <a:gd name="T12" fmla="*/ 2147483647 w 219"/>
                    <a:gd name="T13" fmla="*/ 2147483647 h 219"/>
                    <a:gd name="T14" fmla="*/ 2147483647 w 219"/>
                    <a:gd name="T15" fmla="*/ 2147483647 h 219"/>
                    <a:gd name="T16" fmla="*/ 0 w 219"/>
                    <a:gd name="T17" fmla="*/ 2147483647 h 219"/>
                    <a:gd name="T18" fmla="*/ 2147483647 w 219"/>
                    <a:gd name="T19" fmla="*/ 0 h 219"/>
                    <a:gd name="T20" fmla="*/ 2147483647 w 219"/>
                    <a:gd name="T21" fmla="*/ 2147483647 h 219"/>
                    <a:gd name="T22" fmla="*/ 2147483647 w 219"/>
                    <a:gd name="T23" fmla="*/ 2147483647 h 2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9"/>
                    <a:gd name="T37" fmla="*/ 0 h 219"/>
                    <a:gd name="T38" fmla="*/ 219 w 219"/>
                    <a:gd name="T39" fmla="*/ 219 h 2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9" h="219">
                      <a:moveTo>
                        <a:pt x="110" y="53"/>
                      </a:moveTo>
                      <a:lnTo>
                        <a:pt x="110" y="53"/>
                      </a:lnTo>
                      <a:cubicBezTo>
                        <a:pt x="79" y="53"/>
                        <a:pt x="53" y="78"/>
                        <a:pt x="53" y="110"/>
                      </a:cubicBezTo>
                      <a:cubicBezTo>
                        <a:pt x="53" y="141"/>
                        <a:pt x="79" y="166"/>
                        <a:pt x="110" y="166"/>
                      </a:cubicBezTo>
                      <a:cubicBezTo>
                        <a:pt x="141" y="166"/>
                        <a:pt x="166" y="141"/>
                        <a:pt x="166" y="110"/>
                      </a:cubicBezTo>
                      <a:cubicBezTo>
                        <a:pt x="166" y="78"/>
                        <a:pt x="141" y="53"/>
                        <a:pt x="110" y="53"/>
                      </a:cubicBezTo>
                      <a:close/>
                      <a:moveTo>
                        <a:pt x="110" y="219"/>
                      </a:moveTo>
                      <a:lnTo>
                        <a:pt x="110" y="219"/>
                      </a:lnTo>
                      <a:cubicBezTo>
                        <a:pt x="49" y="219"/>
                        <a:pt x="0" y="170"/>
                        <a:pt x="0" y="110"/>
                      </a:cubicBezTo>
                      <a:cubicBezTo>
                        <a:pt x="0" y="49"/>
                        <a:pt x="49" y="0"/>
                        <a:pt x="110" y="0"/>
                      </a:cubicBezTo>
                      <a:cubicBezTo>
                        <a:pt x="170" y="0"/>
                        <a:pt x="219" y="49"/>
                        <a:pt x="219" y="110"/>
                      </a:cubicBezTo>
                      <a:cubicBezTo>
                        <a:pt x="219" y="170"/>
                        <a:pt x="170" y="219"/>
                        <a:pt x="110" y="21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2167" kern="0" dirty="0">
                    <a:solidFill>
                      <a:prstClr val="black"/>
                    </a:solidFill>
                    <a:latin typeface="Huawei Sans" panose="020C0503030203020204" pitchFamily="34" charset="0"/>
                    <a:cs typeface="Huawei Sans" panose="020C0503030203020204" pitchFamily="34" charset="0"/>
                  </a:endParaRPr>
                </a:p>
              </p:txBody>
            </p:sp>
            <p:sp>
              <p:nvSpPr>
                <p:cNvPr id="1002" name="Freeform 122"/>
                <p:cNvSpPr>
                  <a:spLocks/>
                </p:cNvSpPr>
                <p:nvPr/>
              </p:nvSpPr>
              <p:spPr bwMode="auto">
                <a:xfrm>
                  <a:off x="15148521" y="4136131"/>
                  <a:ext cx="154921" cy="95941"/>
                </a:xfrm>
                <a:custGeom>
                  <a:avLst/>
                  <a:gdLst>
                    <a:gd name="T0" fmla="*/ 2147483647 w 332"/>
                    <a:gd name="T1" fmla="*/ 2147483647 h 206"/>
                    <a:gd name="T2" fmla="*/ 2147483647 w 332"/>
                    <a:gd name="T3" fmla="*/ 2147483647 h 206"/>
                    <a:gd name="T4" fmla="*/ 0 w 332"/>
                    <a:gd name="T5" fmla="*/ 2147483647 h 206"/>
                    <a:gd name="T6" fmla="*/ 0 w 332"/>
                    <a:gd name="T7" fmla="*/ 2147483647 h 206"/>
                    <a:gd name="T8" fmla="*/ 2147483647 w 332"/>
                    <a:gd name="T9" fmla="*/ 0 h 206"/>
                    <a:gd name="T10" fmla="*/ 2147483647 w 332"/>
                    <a:gd name="T11" fmla="*/ 2147483647 h 206"/>
                    <a:gd name="T12" fmla="*/ 2147483647 w 332"/>
                    <a:gd name="T13" fmla="*/ 2147483647 h 206"/>
                    <a:gd name="T14" fmla="*/ 2147483647 w 332"/>
                    <a:gd name="T15" fmla="*/ 2147483647 h 206"/>
                    <a:gd name="T16" fmla="*/ 2147483647 w 332"/>
                    <a:gd name="T17" fmla="*/ 2147483647 h 206"/>
                    <a:gd name="T18" fmla="*/ 2147483647 w 332"/>
                    <a:gd name="T19" fmla="*/ 2147483647 h 206"/>
                    <a:gd name="T20" fmla="*/ 2147483647 w 332"/>
                    <a:gd name="T21" fmla="*/ 2147483647 h 2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2"/>
                    <a:gd name="T34" fmla="*/ 0 h 206"/>
                    <a:gd name="T35" fmla="*/ 332 w 332"/>
                    <a:gd name="T36" fmla="*/ 206 h 2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2" h="206">
                      <a:moveTo>
                        <a:pt x="332" y="206"/>
                      </a:moveTo>
                      <a:lnTo>
                        <a:pt x="332" y="206"/>
                      </a:lnTo>
                      <a:lnTo>
                        <a:pt x="0" y="206"/>
                      </a:lnTo>
                      <a:lnTo>
                        <a:pt x="0" y="179"/>
                      </a:lnTo>
                      <a:cubicBezTo>
                        <a:pt x="0" y="80"/>
                        <a:pt x="81" y="0"/>
                        <a:pt x="180" y="0"/>
                      </a:cubicBezTo>
                      <a:cubicBezTo>
                        <a:pt x="214" y="0"/>
                        <a:pt x="247" y="9"/>
                        <a:pt x="275" y="27"/>
                      </a:cubicBezTo>
                      <a:lnTo>
                        <a:pt x="247" y="72"/>
                      </a:lnTo>
                      <a:cubicBezTo>
                        <a:pt x="227" y="60"/>
                        <a:pt x="204" y="53"/>
                        <a:pt x="180" y="53"/>
                      </a:cubicBezTo>
                      <a:cubicBezTo>
                        <a:pt x="119" y="53"/>
                        <a:pt x="69" y="96"/>
                        <a:pt x="56" y="153"/>
                      </a:cubicBezTo>
                      <a:lnTo>
                        <a:pt x="332" y="153"/>
                      </a:lnTo>
                      <a:lnTo>
                        <a:pt x="332" y="206"/>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2167" kern="0" dirty="0">
                    <a:solidFill>
                      <a:prstClr val="black"/>
                    </a:solidFill>
                    <a:latin typeface="Huawei Sans" panose="020C0503030203020204" pitchFamily="34" charset="0"/>
                    <a:cs typeface="Huawei Sans" panose="020C0503030203020204" pitchFamily="34" charset="0"/>
                  </a:endParaRPr>
                </a:p>
              </p:txBody>
            </p:sp>
            <p:sp>
              <p:nvSpPr>
                <p:cNvPr id="1003" name="Freeform 123"/>
                <p:cNvSpPr>
                  <a:spLocks noEditPoints="1"/>
                </p:cNvSpPr>
                <p:nvPr/>
              </p:nvSpPr>
              <p:spPr bwMode="auto">
                <a:xfrm>
                  <a:off x="15417406" y="4057957"/>
                  <a:ext cx="103280" cy="103048"/>
                </a:xfrm>
                <a:custGeom>
                  <a:avLst/>
                  <a:gdLst>
                    <a:gd name="T0" fmla="*/ 2147483647 w 219"/>
                    <a:gd name="T1" fmla="*/ 2147483647 h 219"/>
                    <a:gd name="T2" fmla="*/ 2147483647 w 219"/>
                    <a:gd name="T3" fmla="*/ 2147483647 h 219"/>
                    <a:gd name="T4" fmla="*/ 2147483647 w 219"/>
                    <a:gd name="T5" fmla="*/ 2147483647 h 219"/>
                    <a:gd name="T6" fmla="*/ 2147483647 w 219"/>
                    <a:gd name="T7" fmla="*/ 2147483647 h 219"/>
                    <a:gd name="T8" fmla="*/ 2147483647 w 219"/>
                    <a:gd name="T9" fmla="*/ 2147483647 h 219"/>
                    <a:gd name="T10" fmla="*/ 2147483647 w 219"/>
                    <a:gd name="T11" fmla="*/ 2147483647 h 219"/>
                    <a:gd name="T12" fmla="*/ 2147483647 w 219"/>
                    <a:gd name="T13" fmla="*/ 2147483647 h 219"/>
                    <a:gd name="T14" fmla="*/ 2147483647 w 219"/>
                    <a:gd name="T15" fmla="*/ 2147483647 h 219"/>
                    <a:gd name="T16" fmla="*/ 0 w 219"/>
                    <a:gd name="T17" fmla="*/ 2147483647 h 219"/>
                    <a:gd name="T18" fmla="*/ 2147483647 w 219"/>
                    <a:gd name="T19" fmla="*/ 0 h 219"/>
                    <a:gd name="T20" fmla="*/ 2147483647 w 219"/>
                    <a:gd name="T21" fmla="*/ 2147483647 h 219"/>
                    <a:gd name="T22" fmla="*/ 2147483647 w 219"/>
                    <a:gd name="T23" fmla="*/ 2147483647 h 2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9"/>
                    <a:gd name="T37" fmla="*/ 0 h 219"/>
                    <a:gd name="T38" fmla="*/ 219 w 219"/>
                    <a:gd name="T39" fmla="*/ 219 h 2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9" h="219">
                      <a:moveTo>
                        <a:pt x="109" y="53"/>
                      </a:moveTo>
                      <a:lnTo>
                        <a:pt x="109" y="53"/>
                      </a:lnTo>
                      <a:cubicBezTo>
                        <a:pt x="78" y="53"/>
                        <a:pt x="53" y="78"/>
                        <a:pt x="53" y="110"/>
                      </a:cubicBezTo>
                      <a:cubicBezTo>
                        <a:pt x="53" y="141"/>
                        <a:pt x="78" y="166"/>
                        <a:pt x="109" y="166"/>
                      </a:cubicBezTo>
                      <a:cubicBezTo>
                        <a:pt x="140" y="166"/>
                        <a:pt x="165" y="141"/>
                        <a:pt x="165" y="110"/>
                      </a:cubicBezTo>
                      <a:cubicBezTo>
                        <a:pt x="165" y="78"/>
                        <a:pt x="140" y="53"/>
                        <a:pt x="109" y="53"/>
                      </a:cubicBezTo>
                      <a:close/>
                      <a:moveTo>
                        <a:pt x="109" y="219"/>
                      </a:moveTo>
                      <a:lnTo>
                        <a:pt x="109" y="219"/>
                      </a:lnTo>
                      <a:cubicBezTo>
                        <a:pt x="49" y="219"/>
                        <a:pt x="0" y="170"/>
                        <a:pt x="0" y="110"/>
                      </a:cubicBezTo>
                      <a:cubicBezTo>
                        <a:pt x="0" y="49"/>
                        <a:pt x="49" y="0"/>
                        <a:pt x="109" y="0"/>
                      </a:cubicBezTo>
                      <a:cubicBezTo>
                        <a:pt x="170" y="0"/>
                        <a:pt x="219" y="49"/>
                        <a:pt x="219" y="110"/>
                      </a:cubicBezTo>
                      <a:cubicBezTo>
                        <a:pt x="219" y="170"/>
                        <a:pt x="170" y="219"/>
                        <a:pt x="109" y="21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2167" kern="0" dirty="0">
                    <a:solidFill>
                      <a:prstClr val="black"/>
                    </a:solidFill>
                    <a:latin typeface="Huawei Sans" panose="020C0503030203020204" pitchFamily="34" charset="0"/>
                    <a:cs typeface="Huawei Sans" panose="020C0503030203020204" pitchFamily="34" charset="0"/>
                  </a:endParaRPr>
                </a:p>
              </p:txBody>
            </p:sp>
            <p:sp>
              <p:nvSpPr>
                <p:cNvPr id="1004" name="Freeform 124"/>
                <p:cNvSpPr>
                  <a:spLocks/>
                </p:cNvSpPr>
                <p:nvPr/>
              </p:nvSpPr>
              <p:spPr bwMode="auto">
                <a:xfrm>
                  <a:off x="15396037" y="4136131"/>
                  <a:ext cx="156701" cy="95941"/>
                </a:xfrm>
                <a:custGeom>
                  <a:avLst/>
                  <a:gdLst>
                    <a:gd name="T0" fmla="*/ 2147483647 w 333"/>
                    <a:gd name="T1" fmla="*/ 2147483647 h 206"/>
                    <a:gd name="T2" fmla="*/ 2147483647 w 333"/>
                    <a:gd name="T3" fmla="*/ 2147483647 h 206"/>
                    <a:gd name="T4" fmla="*/ 0 w 333"/>
                    <a:gd name="T5" fmla="*/ 2147483647 h 206"/>
                    <a:gd name="T6" fmla="*/ 0 w 333"/>
                    <a:gd name="T7" fmla="*/ 2147483647 h 206"/>
                    <a:gd name="T8" fmla="*/ 2147483647 w 333"/>
                    <a:gd name="T9" fmla="*/ 2147483647 h 206"/>
                    <a:gd name="T10" fmla="*/ 2147483647 w 333"/>
                    <a:gd name="T11" fmla="*/ 2147483647 h 206"/>
                    <a:gd name="T12" fmla="*/ 2147483647 w 333"/>
                    <a:gd name="T13" fmla="*/ 2147483647 h 206"/>
                    <a:gd name="T14" fmla="*/ 2147483647 w 333"/>
                    <a:gd name="T15" fmla="*/ 2147483647 h 206"/>
                    <a:gd name="T16" fmla="*/ 2147483647 w 333"/>
                    <a:gd name="T17" fmla="*/ 0 h 206"/>
                    <a:gd name="T18" fmla="*/ 2147483647 w 333"/>
                    <a:gd name="T19" fmla="*/ 2147483647 h 206"/>
                    <a:gd name="T20" fmla="*/ 2147483647 w 333"/>
                    <a:gd name="T21" fmla="*/ 2147483647 h 2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3"/>
                    <a:gd name="T34" fmla="*/ 0 h 206"/>
                    <a:gd name="T35" fmla="*/ 333 w 333"/>
                    <a:gd name="T36" fmla="*/ 206 h 2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3" h="206">
                      <a:moveTo>
                        <a:pt x="333" y="206"/>
                      </a:moveTo>
                      <a:lnTo>
                        <a:pt x="333" y="206"/>
                      </a:lnTo>
                      <a:lnTo>
                        <a:pt x="0" y="206"/>
                      </a:lnTo>
                      <a:lnTo>
                        <a:pt x="0" y="153"/>
                      </a:lnTo>
                      <a:lnTo>
                        <a:pt x="276" y="153"/>
                      </a:lnTo>
                      <a:cubicBezTo>
                        <a:pt x="264" y="96"/>
                        <a:pt x="213" y="53"/>
                        <a:pt x="153" y="53"/>
                      </a:cubicBezTo>
                      <a:cubicBezTo>
                        <a:pt x="128" y="53"/>
                        <a:pt x="104" y="61"/>
                        <a:pt x="83" y="75"/>
                      </a:cubicBezTo>
                      <a:lnTo>
                        <a:pt x="53" y="30"/>
                      </a:lnTo>
                      <a:cubicBezTo>
                        <a:pt x="83" y="10"/>
                        <a:pt x="117" y="0"/>
                        <a:pt x="153" y="0"/>
                      </a:cubicBezTo>
                      <a:cubicBezTo>
                        <a:pt x="252" y="0"/>
                        <a:pt x="333" y="80"/>
                        <a:pt x="333" y="179"/>
                      </a:cubicBezTo>
                      <a:lnTo>
                        <a:pt x="333" y="206"/>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2167" kern="0" dirty="0">
                    <a:solidFill>
                      <a:prstClr val="black"/>
                    </a:solidFill>
                    <a:latin typeface="Huawei Sans" panose="020C0503030203020204" pitchFamily="34" charset="0"/>
                    <a:cs typeface="Huawei Sans" panose="020C0503030203020204" pitchFamily="34" charset="0"/>
                  </a:endParaRPr>
                </a:p>
              </p:txBody>
            </p:sp>
            <p:sp>
              <p:nvSpPr>
                <p:cNvPr id="1005" name="Freeform 125"/>
                <p:cNvSpPr>
                  <a:spLocks noEditPoints="1"/>
                </p:cNvSpPr>
                <p:nvPr/>
              </p:nvSpPr>
              <p:spPr bwMode="auto">
                <a:xfrm>
                  <a:off x="15283853" y="4001104"/>
                  <a:ext cx="133552" cy="131474"/>
                </a:xfrm>
                <a:custGeom>
                  <a:avLst/>
                  <a:gdLst>
                    <a:gd name="T0" fmla="*/ 2147483647 w 283"/>
                    <a:gd name="T1" fmla="*/ 2147483647 h 282"/>
                    <a:gd name="T2" fmla="*/ 2147483647 w 283"/>
                    <a:gd name="T3" fmla="*/ 2147483647 h 282"/>
                    <a:gd name="T4" fmla="*/ 2147483647 w 283"/>
                    <a:gd name="T5" fmla="*/ 2147483647 h 282"/>
                    <a:gd name="T6" fmla="*/ 2147483647 w 283"/>
                    <a:gd name="T7" fmla="*/ 2147483647 h 282"/>
                    <a:gd name="T8" fmla="*/ 2147483647 w 283"/>
                    <a:gd name="T9" fmla="*/ 2147483647 h 282"/>
                    <a:gd name="T10" fmla="*/ 2147483647 w 283"/>
                    <a:gd name="T11" fmla="*/ 2147483647 h 282"/>
                    <a:gd name="T12" fmla="*/ 2147483647 w 283"/>
                    <a:gd name="T13" fmla="*/ 2147483647 h 282"/>
                    <a:gd name="T14" fmla="*/ 2147483647 w 283"/>
                    <a:gd name="T15" fmla="*/ 2147483647 h 282"/>
                    <a:gd name="T16" fmla="*/ 0 w 283"/>
                    <a:gd name="T17" fmla="*/ 2147483647 h 282"/>
                    <a:gd name="T18" fmla="*/ 2147483647 w 283"/>
                    <a:gd name="T19" fmla="*/ 0 h 282"/>
                    <a:gd name="T20" fmla="*/ 2147483647 w 283"/>
                    <a:gd name="T21" fmla="*/ 2147483647 h 282"/>
                    <a:gd name="T22" fmla="*/ 2147483647 w 283"/>
                    <a:gd name="T23" fmla="*/ 2147483647 h 2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3"/>
                    <a:gd name="T37" fmla="*/ 0 h 282"/>
                    <a:gd name="T38" fmla="*/ 283 w 283"/>
                    <a:gd name="T39" fmla="*/ 282 h 2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3" h="282">
                      <a:moveTo>
                        <a:pt x="141" y="53"/>
                      </a:moveTo>
                      <a:lnTo>
                        <a:pt x="141" y="53"/>
                      </a:lnTo>
                      <a:cubicBezTo>
                        <a:pt x="93" y="53"/>
                        <a:pt x="54" y="93"/>
                        <a:pt x="54" y="141"/>
                      </a:cubicBezTo>
                      <a:cubicBezTo>
                        <a:pt x="54" y="190"/>
                        <a:pt x="93" y="229"/>
                        <a:pt x="141" y="229"/>
                      </a:cubicBezTo>
                      <a:cubicBezTo>
                        <a:pt x="190" y="229"/>
                        <a:pt x="229" y="190"/>
                        <a:pt x="229" y="141"/>
                      </a:cubicBezTo>
                      <a:cubicBezTo>
                        <a:pt x="229" y="93"/>
                        <a:pt x="190" y="53"/>
                        <a:pt x="141" y="53"/>
                      </a:cubicBezTo>
                      <a:close/>
                      <a:moveTo>
                        <a:pt x="141" y="282"/>
                      </a:moveTo>
                      <a:lnTo>
                        <a:pt x="141" y="282"/>
                      </a:lnTo>
                      <a:cubicBezTo>
                        <a:pt x="64" y="282"/>
                        <a:pt x="0" y="219"/>
                        <a:pt x="0" y="141"/>
                      </a:cubicBezTo>
                      <a:cubicBezTo>
                        <a:pt x="0" y="63"/>
                        <a:pt x="64" y="0"/>
                        <a:pt x="141" y="0"/>
                      </a:cubicBezTo>
                      <a:cubicBezTo>
                        <a:pt x="219" y="0"/>
                        <a:pt x="283" y="63"/>
                        <a:pt x="283" y="141"/>
                      </a:cubicBezTo>
                      <a:cubicBezTo>
                        <a:pt x="283" y="219"/>
                        <a:pt x="219" y="282"/>
                        <a:pt x="141" y="282"/>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2167" kern="0" dirty="0">
                    <a:solidFill>
                      <a:prstClr val="black"/>
                    </a:solidFill>
                    <a:latin typeface="Huawei Sans" panose="020C0503030203020204" pitchFamily="34" charset="0"/>
                    <a:cs typeface="Huawei Sans" panose="020C0503030203020204" pitchFamily="34" charset="0"/>
                  </a:endParaRPr>
                </a:p>
              </p:txBody>
            </p:sp>
            <p:sp>
              <p:nvSpPr>
                <p:cNvPr id="1006" name="Freeform 126"/>
                <p:cNvSpPr>
                  <a:spLocks noEditPoints="1"/>
                </p:cNvSpPr>
                <p:nvPr/>
              </p:nvSpPr>
              <p:spPr bwMode="auto">
                <a:xfrm>
                  <a:off x="15239337" y="4107705"/>
                  <a:ext cx="222587" cy="124368"/>
                </a:xfrm>
                <a:custGeom>
                  <a:avLst/>
                  <a:gdLst>
                    <a:gd name="T0" fmla="*/ 2147483647 w 475"/>
                    <a:gd name="T1" fmla="*/ 2147483647 h 264"/>
                    <a:gd name="T2" fmla="*/ 2147483647 w 475"/>
                    <a:gd name="T3" fmla="*/ 2147483647 h 264"/>
                    <a:gd name="T4" fmla="*/ 2147483647 w 475"/>
                    <a:gd name="T5" fmla="*/ 2147483647 h 264"/>
                    <a:gd name="T6" fmla="*/ 2147483647 w 475"/>
                    <a:gd name="T7" fmla="*/ 2147483647 h 264"/>
                    <a:gd name="T8" fmla="*/ 2147483647 w 475"/>
                    <a:gd name="T9" fmla="*/ 2147483647 h 264"/>
                    <a:gd name="T10" fmla="*/ 2147483647 w 475"/>
                    <a:gd name="T11" fmla="*/ 2147483647 h 264"/>
                    <a:gd name="T12" fmla="*/ 2147483647 w 475"/>
                    <a:gd name="T13" fmla="*/ 2147483647 h 264"/>
                    <a:gd name="T14" fmla="*/ 0 w 475"/>
                    <a:gd name="T15" fmla="*/ 2147483647 h 264"/>
                    <a:gd name="T16" fmla="*/ 0 w 475"/>
                    <a:gd name="T17" fmla="*/ 2147483647 h 264"/>
                    <a:gd name="T18" fmla="*/ 2147483647 w 475"/>
                    <a:gd name="T19" fmla="*/ 0 h 264"/>
                    <a:gd name="T20" fmla="*/ 2147483647 w 475"/>
                    <a:gd name="T21" fmla="*/ 2147483647 h 264"/>
                    <a:gd name="T22" fmla="*/ 2147483647 w 475"/>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5"/>
                    <a:gd name="T37" fmla="*/ 0 h 264"/>
                    <a:gd name="T38" fmla="*/ 475 w 475"/>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5" h="264">
                      <a:moveTo>
                        <a:pt x="55" y="211"/>
                      </a:moveTo>
                      <a:lnTo>
                        <a:pt x="55" y="211"/>
                      </a:lnTo>
                      <a:lnTo>
                        <a:pt x="419" y="211"/>
                      </a:lnTo>
                      <a:cubicBezTo>
                        <a:pt x="406" y="122"/>
                        <a:pt x="330" y="53"/>
                        <a:pt x="237" y="53"/>
                      </a:cubicBezTo>
                      <a:cubicBezTo>
                        <a:pt x="145" y="53"/>
                        <a:pt x="68" y="122"/>
                        <a:pt x="55" y="211"/>
                      </a:cubicBezTo>
                      <a:close/>
                      <a:moveTo>
                        <a:pt x="475" y="264"/>
                      </a:moveTo>
                      <a:lnTo>
                        <a:pt x="475" y="264"/>
                      </a:lnTo>
                      <a:lnTo>
                        <a:pt x="0" y="264"/>
                      </a:lnTo>
                      <a:lnTo>
                        <a:pt x="0" y="237"/>
                      </a:lnTo>
                      <a:cubicBezTo>
                        <a:pt x="0" y="106"/>
                        <a:pt x="107" y="0"/>
                        <a:pt x="237" y="0"/>
                      </a:cubicBezTo>
                      <a:cubicBezTo>
                        <a:pt x="368" y="0"/>
                        <a:pt x="475" y="106"/>
                        <a:pt x="475" y="237"/>
                      </a:cubicBezTo>
                      <a:lnTo>
                        <a:pt x="475" y="264"/>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2167" kern="0" dirty="0">
                    <a:solidFill>
                      <a:prstClr val="black"/>
                    </a:solidFill>
                    <a:latin typeface="Huawei Sans" panose="020C0503030203020204" pitchFamily="34" charset="0"/>
                    <a:cs typeface="Huawei Sans" panose="020C0503030203020204" pitchFamily="34" charset="0"/>
                  </a:endParaRPr>
                </a:p>
              </p:txBody>
            </p:sp>
          </p:grpSp>
        </p:grpSp>
        <p:grpSp>
          <p:nvGrpSpPr>
            <p:cNvPr id="1007" name="组合 1006"/>
            <p:cNvGrpSpPr/>
            <p:nvPr/>
          </p:nvGrpSpPr>
          <p:grpSpPr>
            <a:xfrm rot="10800000">
              <a:off x="5301859" y="2587816"/>
              <a:ext cx="80129" cy="160130"/>
              <a:chOff x="1221574" y="3421502"/>
              <a:chExt cx="96319" cy="200430"/>
            </a:xfrm>
            <a:solidFill>
              <a:srgbClr val="00B0F0"/>
            </a:solidFill>
          </p:grpSpPr>
          <p:sp>
            <p:nvSpPr>
              <p:cNvPr id="1008" name="Shape 1202"/>
              <p:cNvSpPr/>
              <p:nvPr/>
            </p:nvSpPr>
            <p:spPr>
              <a:xfrm rot="16200000">
                <a:off x="1248697" y="3473829"/>
                <a:ext cx="42071" cy="96318"/>
              </a:xfrm>
              <a:custGeom>
                <a:avLst/>
                <a:gdLst/>
                <a:ahLst/>
                <a:cxnLst>
                  <a:cxn ang="0">
                    <a:pos x="wd2" y="hd2"/>
                  </a:cxn>
                  <a:cxn ang="5400000">
                    <a:pos x="wd2" y="hd2"/>
                  </a:cxn>
                  <a:cxn ang="10800000">
                    <a:pos x="wd2" y="hd2"/>
                  </a:cxn>
                  <a:cxn ang="16200000">
                    <a:pos x="wd2" y="hd2"/>
                  </a:cxn>
                </a:cxnLst>
                <a:rect l="0" t="0" r="r" b="b"/>
                <a:pathLst>
                  <a:path w="21600" h="21600" extrusionOk="0">
                    <a:moveTo>
                      <a:pt x="0" y="4343"/>
                    </a:moveTo>
                    <a:lnTo>
                      <a:pt x="0" y="0"/>
                    </a:lnTo>
                    <a:lnTo>
                      <a:pt x="21600" y="8914"/>
                    </a:lnTo>
                    <a:lnTo>
                      <a:pt x="21600" y="12686"/>
                    </a:lnTo>
                    <a:lnTo>
                      <a:pt x="0" y="21600"/>
                    </a:lnTo>
                    <a:lnTo>
                      <a:pt x="0" y="17371"/>
                    </a:lnTo>
                    <a:lnTo>
                      <a:pt x="15369" y="10857"/>
                    </a:lnTo>
                    <a:lnTo>
                      <a:pt x="0" y="4343"/>
                    </a:lnTo>
                    <a:close/>
                  </a:path>
                </a:pathLst>
              </a:custGeom>
              <a:grpFill/>
              <a:ln w="12700" cap="flat">
                <a:solidFill>
                  <a:srgbClr val="00B0F0"/>
                </a:solidFill>
                <a:miter lim="400000"/>
              </a:ln>
              <a:effectLst/>
            </p:spPr>
            <p:txBody>
              <a:bodyPr wrap="square" lIns="19187" tIns="19187" rIns="19187" bIns="19187" numCol="1" anchor="t">
                <a:noAutofit/>
              </a:bodyPr>
              <a:lstStyle/>
              <a:p>
                <a:pPr defTabSz="235280" fontAlgn="ctr">
                  <a:defRPr sz="1000">
                    <a:latin typeface="Arial"/>
                    <a:ea typeface="Akkurat Pro Light"/>
                    <a:cs typeface="Akkurat Pro Light"/>
                    <a:sym typeface="Akkurat Pro Light"/>
                  </a:defRPr>
                </a:pPr>
                <a:endParaRPr lang="en-US" sz="48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kkurat Pro Light"/>
                </a:endParaRPr>
              </a:p>
            </p:txBody>
          </p:sp>
          <p:sp>
            <p:nvSpPr>
              <p:cNvPr id="1009" name="Shape 1203"/>
              <p:cNvSpPr/>
              <p:nvPr/>
            </p:nvSpPr>
            <p:spPr>
              <a:xfrm rot="16200000">
                <a:off x="1248428" y="3394649"/>
                <a:ext cx="42611" cy="96318"/>
              </a:xfrm>
              <a:custGeom>
                <a:avLst/>
                <a:gdLst/>
                <a:ahLst/>
                <a:cxnLst>
                  <a:cxn ang="0">
                    <a:pos x="wd2" y="hd2"/>
                  </a:cxn>
                  <a:cxn ang="5400000">
                    <a:pos x="wd2" y="hd2"/>
                  </a:cxn>
                  <a:cxn ang="10800000">
                    <a:pos x="wd2" y="hd2"/>
                  </a:cxn>
                  <a:cxn ang="16200000">
                    <a:pos x="wd2" y="hd2"/>
                  </a:cxn>
                </a:cxnLst>
                <a:rect l="0" t="0" r="r" b="b"/>
                <a:pathLst>
                  <a:path w="21600" h="21600" extrusionOk="0">
                    <a:moveTo>
                      <a:pt x="0" y="4343"/>
                    </a:moveTo>
                    <a:lnTo>
                      <a:pt x="0" y="0"/>
                    </a:lnTo>
                    <a:lnTo>
                      <a:pt x="21600" y="8914"/>
                    </a:lnTo>
                    <a:lnTo>
                      <a:pt x="21600" y="12686"/>
                    </a:lnTo>
                    <a:lnTo>
                      <a:pt x="0" y="21600"/>
                    </a:lnTo>
                    <a:lnTo>
                      <a:pt x="0" y="17371"/>
                    </a:lnTo>
                    <a:lnTo>
                      <a:pt x="15585" y="10857"/>
                    </a:lnTo>
                    <a:lnTo>
                      <a:pt x="0" y="4343"/>
                    </a:lnTo>
                    <a:close/>
                  </a:path>
                </a:pathLst>
              </a:custGeom>
              <a:grpFill/>
              <a:ln w="12700" cap="flat">
                <a:solidFill>
                  <a:srgbClr val="00B0F0"/>
                </a:solidFill>
                <a:miter lim="400000"/>
              </a:ln>
              <a:effectLst/>
            </p:spPr>
            <p:txBody>
              <a:bodyPr wrap="square" lIns="19187" tIns="19187" rIns="19187" bIns="19187" numCol="1" anchor="t">
                <a:noAutofit/>
              </a:bodyPr>
              <a:lstStyle/>
              <a:p>
                <a:pPr defTabSz="235280" fontAlgn="ctr">
                  <a:defRPr sz="1000">
                    <a:latin typeface="Arial"/>
                    <a:ea typeface="Akkurat Pro Light"/>
                    <a:cs typeface="Akkurat Pro Light"/>
                    <a:sym typeface="Akkurat Pro Light"/>
                  </a:defRPr>
                </a:pPr>
                <a:endParaRPr lang="en-US" sz="48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kkurat Pro Light"/>
                </a:endParaRPr>
              </a:p>
            </p:txBody>
          </p:sp>
          <p:sp>
            <p:nvSpPr>
              <p:cNvPr id="1010" name="Shape 1202"/>
              <p:cNvSpPr/>
              <p:nvPr/>
            </p:nvSpPr>
            <p:spPr>
              <a:xfrm rot="16200000">
                <a:off x="1248698" y="3552738"/>
                <a:ext cx="42071" cy="96318"/>
              </a:xfrm>
              <a:custGeom>
                <a:avLst/>
                <a:gdLst/>
                <a:ahLst/>
                <a:cxnLst>
                  <a:cxn ang="0">
                    <a:pos x="wd2" y="hd2"/>
                  </a:cxn>
                  <a:cxn ang="5400000">
                    <a:pos x="wd2" y="hd2"/>
                  </a:cxn>
                  <a:cxn ang="10800000">
                    <a:pos x="wd2" y="hd2"/>
                  </a:cxn>
                  <a:cxn ang="16200000">
                    <a:pos x="wd2" y="hd2"/>
                  </a:cxn>
                </a:cxnLst>
                <a:rect l="0" t="0" r="r" b="b"/>
                <a:pathLst>
                  <a:path w="21600" h="21600" extrusionOk="0">
                    <a:moveTo>
                      <a:pt x="0" y="4343"/>
                    </a:moveTo>
                    <a:lnTo>
                      <a:pt x="0" y="0"/>
                    </a:lnTo>
                    <a:lnTo>
                      <a:pt x="21600" y="8914"/>
                    </a:lnTo>
                    <a:lnTo>
                      <a:pt x="21600" y="12686"/>
                    </a:lnTo>
                    <a:lnTo>
                      <a:pt x="0" y="21600"/>
                    </a:lnTo>
                    <a:lnTo>
                      <a:pt x="0" y="17371"/>
                    </a:lnTo>
                    <a:lnTo>
                      <a:pt x="15369" y="10857"/>
                    </a:lnTo>
                    <a:lnTo>
                      <a:pt x="0" y="4343"/>
                    </a:lnTo>
                    <a:close/>
                  </a:path>
                </a:pathLst>
              </a:custGeom>
              <a:grpFill/>
              <a:ln w="12700" cap="flat">
                <a:solidFill>
                  <a:srgbClr val="00B0F0"/>
                </a:solidFill>
                <a:miter lim="400000"/>
              </a:ln>
              <a:effectLst/>
            </p:spPr>
            <p:txBody>
              <a:bodyPr wrap="square" lIns="19187" tIns="19187" rIns="19187" bIns="19187" numCol="1" anchor="t">
                <a:noAutofit/>
              </a:bodyPr>
              <a:lstStyle/>
              <a:p>
                <a:pPr defTabSz="235280" fontAlgn="ctr">
                  <a:defRPr sz="1000">
                    <a:latin typeface="Arial"/>
                    <a:ea typeface="Akkurat Pro Light"/>
                    <a:cs typeface="Akkurat Pro Light"/>
                    <a:sym typeface="Akkurat Pro Light"/>
                  </a:defRPr>
                </a:pPr>
                <a:endParaRPr lang="en-US" sz="48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kkurat Pro Light"/>
                </a:endParaRPr>
              </a:p>
            </p:txBody>
          </p:sp>
        </p:grpSp>
        <p:grpSp>
          <p:nvGrpSpPr>
            <p:cNvPr id="1011" name="组合 1010"/>
            <p:cNvGrpSpPr/>
            <p:nvPr/>
          </p:nvGrpSpPr>
          <p:grpSpPr>
            <a:xfrm>
              <a:off x="3880977" y="2587815"/>
              <a:ext cx="80129" cy="160130"/>
              <a:chOff x="1221574" y="3421502"/>
              <a:chExt cx="96319" cy="200430"/>
            </a:xfrm>
            <a:solidFill>
              <a:srgbClr val="00B0F0"/>
            </a:solidFill>
          </p:grpSpPr>
          <p:sp>
            <p:nvSpPr>
              <p:cNvPr id="1012" name="Shape 1202"/>
              <p:cNvSpPr/>
              <p:nvPr/>
            </p:nvSpPr>
            <p:spPr>
              <a:xfrm rot="16200000">
                <a:off x="1248697" y="3473829"/>
                <a:ext cx="42071" cy="96318"/>
              </a:xfrm>
              <a:custGeom>
                <a:avLst/>
                <a:gdLst/>
                <a:ahLst/>
                <a:cxnLst>
                  <a:cxn ang="0">
                    <a:pos x="wd2" y="hd2"/>
                  </a:cxn>
                  <a:cxn ang="5400000">
                    <a:pos x="wd2" y="hd2"/>
                  </a:cxn>
                  <a:cxn ang="10800000">
                    <a:pos x="wd2" y="hd2"/>
                  </a:cxn>
                  <a:cxn ang="16200000">
                    <a:pos x="wd2" y="hd2"/>
                  </a:cxn>
                </a:cxnLst>
                <a:rect l="0" t="0" r="r" b="b"/>
                <a:pathLst>
                  <a:path w="21600" h="21600" extrusionOk="0">
                    <a:moveTo>
                      <a:pt x="0" y="4343"/>
                    </a:moveTo>
                    <a:lnTo>
                      <a:pt x="0" y="0"/>
                    </a:lnTo>
                    <a:lnTo>
                      <a:pt x="21600" y="8914"/>
                    </a:lnTo>
                    <a:lnTo>
                      <a:pt x="21600" y="12686"/>
                    </a:lnTo>
                    <a:lnTo>
                      <a:pt x="0" y="21600"/>
                    </a:lnTo>
                    <a:lnTo>
                      <a:pt x="0" y="17371"/>
                    </a:lnTo>
                    <a:lnTo>
                      <a:pt x="15369" y="10857"/>
                    </a:lnTo>
                    <a:lnTo>
                      <a:pt x="0" y="4343"/>
                    </a:lnTo>
                    <a:close/>
                  </a:path>
                </a:pathLst>
              </a:custGeom>
              <a:grpFill/>
              <a:ln w="12700" cap="flat">
                <a:solidFill>
                  <a:srgbClr val="00B0F0"/>
                </a:solidFill>
                <a:miter lim="400000"/>
              </a:ln>
              <a:effectLst/>
            </p:spPr>
            <p:txBody>
              <a:bodyPr wrap="square" lIns="19187" tIns="19187" rIns="19187" bIns="19187" numCol="1" anchor="t">
                <a:noAutofit/>
              </a:bodyPr>
              <a:lstStyle/>
              <a:p>
                <a:pPr defTabSz="235280" fontAlgn="ctr">
                  <a:defRPr sz="1000">
                    <a:latin typeface="Arial"/>
                    <a:ea typeface="Akkurat Pro Light"/>
                    <a:cs typeface="Akkurat Pro Light"/>
                    <a:sym typeface="Akkurat Pro Light"/>
                  </a:defRPr>
                </a:pPr>
                <a:endParaRPr lang="en-US" sz="48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kkurat Pro Light"/>
                </a:endParaRPr>
              </a:p>
            </p:txBody>
          </p:sp>
          <p:sp>
            <p:nvSpPr>
              <p:cNvPr id="1013" name="Shape 1203"/>
              <p:cNvSpPr/>
              <p:nvPr/>
            </p:nvSpPr>
            <p:spPr>
              <a:xfrm rot="16200000">
                <a:off x="1248428" y="3394649"/>
                <a:ext cx="42611" cy="96318"/>
              </a:xfrm>
              <a:custGeom>
                <a:avLst/>
                <a:gdLst/>
                <a:ahLst/>
                <a:cxnLst>
                  <a:cxn ang="0">
                    <a:pos x="wd2" y="hd2"/>
                  </a:cxn>
                  <a:cxn ang="5400000">
                    <a:pos x="wd2" y="hd2"/>
                  </a:cxn>
                  <a:cxn ang="10800000">
                    <a:pos x="wd2" y="hd2"/>
                  </a:cxn>
                  <a:cxn ang="16200000">
                    <a:pos x="wd2" y="hd2"/>
                  </a:cxn>
                </a:cxnLst>
                <a:rect l="0" t="0" r="r" b="b"/>
                <a:pathLst>
                  <a:path w="21600" h="21600" extrusionOk="0">
                    <a:moveTo>
                      <a:pt x="0" y="4343"/>
                    </a:moveTo>
                    <a:lnTo>
                      <a:pt x="0" y="0"/>
                    </a:lnTo>
                    <a:lnTo>
                      <a:pt x="21600" y="8914"/>
                    </a:lnTo>
                    <a:lnTo>
                      <a:pt x="21600" y="12686"/>
                    </a:lnTo>
                    <a:lnTo>
                      <a:pt x="0" y="21600"/>
                    </a:lnTo>
                    <a:lnTo>
                      <a:pt x="0" y="17371"/>
                    </a:lnTo>
                    <a:lnTo>
                      <a:pt x="15585" y="10857"/>
                    </a:lnTo>
                    <a:lnTo>
                      <a:pt x="0" y="4343"/>
                    </a:lnTo>
                    <a:close/>
                  </a:path>
                </a:pathLst>
              </a:custGeom>
              <a:grpFill/>
              <a:ln w="12700" cap="flat">
                <a:solidFill>
                  <a:srgbClr val="00B0F0"/>
                </a:solidFill>
                <a:miter lim="400000"/>
              </a:ln>
              <a:effectLst/>
            </p:spPr>
            <p:txBody>
              <a:bodyPr wrap="square" lIns="19187" tIns="19187" rIns="19187" bIns="19187" numCol="1" anchor="t">
                <a:noAutofit/>
              </a:bodyPr>
              <a:lstStyle/>
              <a:p>
                <a:pPr defTabSz="235280" fontAlgn="ctr">
                  <a:defRPr sz="1000">
                    <a:latin typeface="Arial"/>
                    <a:ea typeface="Akkurat Pro Light"/>
                    <a:cs typeface="Akkurat Pro Light"/>
                    <a:sym typeface="Akkurat Pro Light"/>
                  </a:defRPr>
                </a:pPr>
                <a:endParaRPr lang="en-US" sz="48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kkurat Pro Light"/>
                </a:endParaRPr>
              </a:p>
            </p:txBody>
          </p:sp>
          <p:sp>
            <p:nvSpPr>
              <p:cNvPr id="1014" name="Shape 1202"/>
              <p:cNvSpPr/>
              <p:nvPr/>
            </p:nvSpPr>
            <p:spPr>
              <a:xfrm rot="16200000">
                <a:off x="1248698" y="3552738"/>
                <a:ext cx="42071" cy="96318"/>
              </a:xfrm>
              <a:custGeom>
                <a:avLst/>
                <a:gdLst/>
                <a:ahLst/>
                <a:cxnLst>
                  <a:cxn ang="0">
                    <a:pos x="wd2" y="hd2"/>
                  </a:cxn>
                  <a:cxn ang="5400000">
                    <a:pos x="wd2" y="hd2"/>
                  </a:cxn>
                  <a:cxn ang="10800000">
                    <a:pos x="wd2" y="hd2"/>
                  </a:cxn>
                  <a:cxn ang="16200000">
                    <a:pos x="wd2" y="hd2"/>
                  </a:cxn>
                </a:cxnLst>
                <a:rect l="0" t="0" r="r" b="b"/>
                <a:pathLst>
                  <a:path w="21600" h="21600" extrusionOk="0">
                    <a:moveTo>
                      <a:pt x="0" y="4343"/>
                    </a:moveTo>
                    <a:lnTo>
                      <a:pt x="0" y="0"/>
                    </a:lnTo>
                    <a:lnTo>
                      <a:pt x="21600" y="8914"/>
                    </a:lnTo>
                    <a:lnTo>
                      <a:pt x="21600" y="12686"/>
                    </a:lnTo>
                    <a:lnTo>
                      <a:pt x="0" y="21600"/>
                    </a:lnTo>
                    <a:lnTo>
                      <a:pt x="0" y="17371"/>
                    </a:lnTo>
                    <a:lnTo>
                      <a:pt x="15369" y="10857"/>
                    </a:lnTo>
                    <a:lnTo>
                      <a:pt x="0" y="4343"/>
                    </a:lnTo>
                    <a:close/>
                  </a:path>
                </a:pathLst>
              </a:custGeom>
              <a:grpFill/>
              <a:ln w="12700" cap="flat">
                <a:solidFill>
                  <a:srgbClr val="00B0F0"/>
                </a:solidFill>
                <a:miter lim="400000"/>
              </a:ln>
              <a:effectLst/>
            </p:spPr>
            <p:txBody>
              <a:bodyPr wrap="square" lIns="19187" tIns="19187" rIns="19187" bIns="19187" numCol="1" anchor="t">
                <a:noAutofit/>
              </a:bodyPr>
              <a:lstStyle/>
              <a:p>
                <a:pPr defTabSz="235280" fontAlgn="ctr">
                  <a:defRPr sz="1000">
                    <a:latin typeface="Arial"/>
                    <a:ea typeface="Akkurat Pro Light"/>
                    <a:cs typeface="Akkurat Pro Light"/>
                    <a:sym typeface="Akkurat Pro Light"/>
                  </a:defRPr>
                </a:pPr>
                <a:endParaRPr lang="en-US" sz="48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kkurat Pro Light"/>
                </a:endParaRPr>
              </a:p>
            </p:txBody>
          </p:sp>
        </p:grpSp>
        <p:grpSp>
          <p:nvGrpSpPr>
            <p:cNvPr id="1015" name="组合 1014"/>
            <p:cNvGrpSpPr/>
            <p:nvPr/>
          </p:nvGrpSpPr>
          <p:grpSpPr>
            <a:xfrm>
              <a:off x="6716314" y="2587815"/>
              <a:ext cx="80129" cy="160130"/>
              <a:chOff x="1221574" y="3421502"/>
              <a:chExt cx="96319" cy="200430"/>
            </a:xfrm>
            <a:solidFill>
              <a:srgbClr val="00B0F0"/>
            </a:solidFill>
          </p:grpSpPr>
          <p:sp>
            <p:nvSpPr>
              <p:cNvPr id="1016" name="Shape 1202"/>
              <p:cNvSpPr/>
              <p:nvPr/>
            </p:nvSpPr>
            <p:spPr>
              <a:xfrm rot="16200000">
                <a:off x="1248697" y="3473829"/>
                <a:ext cx="42071" cy="96318"/>
              </a:xfrm>
              <a:custGeom>
                <a:avLst/>
                <a:gdLst/>
                <a:ahLst/>
                <a:cxnLst>
                  <a:cxn ang="0">
                    <a:pos x="wd2" y="hd2"/>
                  </a:cxn>
                  <a:cxn ang="5400000">
                    <a:pos x="wd2" y="hd2"/>
                  </a:cxn>
                  <a:cxn ang="10800000">
                    <a:pos x="wd2" y="hd2"/>
                  </a:cxn>
                  <a:cxn ang="16200000">
                    <a:pos x="wd2" y="hd2"/>
                  </a:cxn>
                </a:cxnLst>
                <a:rect l="0" t="0" r="r" b="b"/>
                <a:pathLst>
                  <a:path w="21600" h="21600" extrusionOk="0">
                    <a:moveTo>
                      <a:pt x="0" y="4343"/>
                    </a:moveTo>
                    <a:lnTo>
                      <a:pt x="0" y="0"/>
                    </a:lnTo>
                    <a:lnTo>
                      <a:pt x="21600" y="8914"/>
                    </a:lnTo>
                    <a:lnTo>
                      <a:pt x="21600" y="12686"/>
                    </a:lnTo>
                    <a:lnTo>
                      <a:pt x="0" y="21600"/>
                    </a:lnTo>
                    <a:lnTo>
                      <a:pt x="0" y="17371"/>
                    </a:lnTo>
                    <a:lnTo>
                      <a:pt x="15369" y="10857"/>
                    </a:lnTo>
                    <a:lnTo>
                      <a:pt x="0" y="4343"/>
                    </a:lnTo>
                    <a:close/>
                  </a:path>
                </a:pathLst>
              </a:custGeom>
              <a:grpFill/>
              <a:ln w="12700" cap="flat">
                <a:solidFill>
                  <a:srgbClr val="00B0F0"/>
                </a:solidFill>
                <a:miter lim="400000"/>
              </a:ln>
              <a:effectLst/>
            </p:spPr>
            <p:txBody>
              <a:bodyPr wrap="square" lIns="19187" tIns="19187" rIns="19187" bIns="19187" numCol="1" anchor="t">
                <a:noAutofit/>
              </a:bodyPr>
              <a:lstStyle/>
              <a:p>
                <a:pPr defTabSz="235280" fontAlgn="ctr">
                  <a:defRPr sz="1000">
                    <a:latin typeface="Arial"/>
                    <a:ea typeface="Akkurat Pro Light"/>
                    <a:cs typeface="Akkurat Pro Light"/>
                    <a:sym typeface="Akkurat Pro Light"/>
                  </a:defRPr>
                </a:pPr>
                <a:endParaRPr lang="en-US" sz="48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kkurat Pro Light"/>
                </a:endParaRPr>
              </a:p>
            </p:txBody>
          </p:sp>
          <p:sp>
            <p:nvSpPr>
              <p:cNvPr id="1017" name="Shape 1203"/>
              <p:cNvSpPr/>
              <p:nvPr/>
            </p:nvSpPr>
            <p:spPr>
              <a:xfrm rot="16200000">
                <a:off x="1248428" y="3394649"/>
                <a:ext cx="42611" cy="96318"/>
              </a:xfrm>
              <a:custGeom>
                <a:avLst/>
                <a:gdLst/>
                <a:ahLst/>
                <a:cxnLst>
                  <a:cxn ang="0">
                    <a:pos x="wd2" y="hd2"/>
                  </a:cxn>
                  <a:cxn ang="5400000">
                    <a:pos x="wd2" y="hd2"/>
                  </a:cxn>
                  <a:cxn ang="10800000">
                    <a:pos x="wd2" y="hd2"/>
                  </a:cxn>
                  <a:cxn ang="16200000">
                    <a:pos x="wd2" y="hd2"/>
                  </a:cxn>
                </a:cxnLst>
                <a:rect l="0" t="0" r="r" b="b"/>
                <a:pathLst>
                  <a:path w="21600" h="21600" extrusionOk="0">
                    <a:moveTo>
                      <a:pt x="0" y="4343"/>
                    </a:moveTo>
                    <a:lnTo>
                      <a:pt x="0" y="0"/>
                    </a:lnTo>
                    <a:lnTo>
                      <a:pt x="21600" y="8914"/>
                    </a:lnTo>
                    <a:lnTo>
                      <a:pt x="21600" y="12686"/>
                    </a:lnTo>
                    <a:lnTo>
                      <a:pt x="0" y="21600"/>
                    </a:lnTo>
                    <a:lnTo>
                      <a:pt x="0" y="17371"/>
                    </a:lnTo>
                    <a:lnTo>
                      <a:pt x="15585" y="10857"/>
                    </a:lnTo>
                    <a:lnTo>
                      <a:pt x="0" y="4343"/>
                    </a:lnTo>
                    <a:close/>
                  </a:path>
                </a:pathLst>
              </a:custGeom>
              <a:grpFill/>
              <a:ln w="12700" cap="flat">
                <a:solidFill>
                  <a:srgbClr val="00B0F0"/>
                </a:solidFill>
                <a:miter lim="400000"/>
              </a:ln>
              <a:effectLst/>
            </p:spPr>
            <p:txBody>
              <a:bodyPr wrap="square" lIns="19187" tIns="19187" rIns="19187" bIns="19187" numCol="1" anchor="t">
                <a:noAutofit/>
              </a:bodyPr>
              <a:lstStyle/>
              <a:p>
                <a:pPr defTabSz="235280" fontAlgn="ctr">
                  <a:defRPr sz="1000">
                    <a:latin typeface="Arial"/>
                    <a:ea typeface="Akkurat Pro Light"/>
                    <a:cs typeface="Akkurat Pro Light"/>
                    <a:sym typeface="Akkurat Pro Light"/>
                  </a:defRPr>
                </a:pPr>
                <a:endParaRPr lang="en-US" sz="48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kkurat Pro Light"/>
                </a:endParaRPr>
              </a:p>
            </p:txBody>
          </p:sp>
          <p:sp>
            <p:nvSpPr>
              <p:cNvPr id="1018" name="Shape 1202"/>
              <p:cNvSpPr/>
              <p:nvPr/>
            </p:nvSpPr>
            <p:spPr>
              <a:xfrm rot="16200000">
                <a:off x="1248698" y="3552738"/>
                <a:ext cx="42071" cy="96318"/>
              </a:xfrm>
              <a:custGeom>
                <a:avLst/>
                <a:gdLst/>
                <a:ahLst/>
                <a:cxnLst>
                  <a:cxn ang="0">
                    <a:pos x="wd2" y="hd2"/>
                  </a:cxn>
                  <a:cxn ang="5400000">
                    <a:pos x="wd2" y="hd2"/>
                  </a:cxn>
                  <a:cxn ang="10800000">
                    <a:pos x="wd2" y="hd2"/>
                  </a:cxn>
                  <a:cxn ang="16200000">
                    <a:pos x="wd2" y="hd2"/>
                  </a:cxn>
                </a:cxnLst>
                <a:rect l="0" t="0" r="r" b="b"/>
                <a:pathLst>
                  <a:path w="21600" h="21600" extrusionOk="0">
                    <a:moveTo>
                      <a:pt x="0" y="4343"/>
                    </a:moveTo>
                    <a:lnTo>
                      <a:pt x="0" y="0"/>
                    </a:lnTo>
                    <a:lnTo>
                      <a:pt x="21600" y="8914"/>
                    </a:lnTo>
                    <a:lnTo>
                      <a:pt x="21600" y="12686"/>
                    </a:lnTo>
                    <a:lnTo>
                      <a:pt x="0" y="21600"/>
                    </a:lnTo>
                    <a:lnTo>
                      <a:pt x="0" y="17371"/>
                    </a:lnTo>
                    <a:lnTo>
                      <a:pt x="15369" y="10857"/>
                    </a:lnTo>
                    <a:lnTo>
                      <a:pt x="0" y="4343"/>
                    </a:lnTo>
                    <a:close/>
                  </a:path>
                </a:pathLst>
              </a:custGeom>
              <a:grpFill/>
              <a:ln w="12700" cap="flat">
                <a:solidFill>
                  <a:srgbClr val="00B0F0"/>
                </a:solidFill>
                <a:miter lim="400000"/>
              </a:ln>
              <a:effectLst/>
            </p:spPr>
            <p:txBody>
              <a:bodyPr wrap="square" lIns="19187" tIns="19187" rIns="19187" bIns="19187" numCol="1" anchor="t">
                <a:noAutofit/>
              </a:bodyPr>
              <a:lstStyle/>
              <a:p>
                <a:pPr defTabSz="235280" fontAlgn="ctr">
                  <a:defRPr sz="1000">
                    <a:latin typeface="Arial"/>
                    <a:ea typeface="Akkurat Pro Light"/>
                    <a:cs typeface="Akkurat Pro Light"/>
                    <a:sym typeface="Akkurat Pro Light"/>
                  </a:defRPr>
                </a:pPr>
                <a:endParaRPr lang="en-US" sz="48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Akkurat Pro Light"/>
                </a:endParaRPr>
              </a:p>
            </p:txBody>
          </p:sp>
        </p:grpSp>
        <p:sp>
          <p:nvSpPr>
            <p:cNvPr id="1019" name="Shape 1170"/>
            <p:cNvSpPr/>
            <p:nvPr/>
          </p:nvSpPr>
          <p:spPr>
            <a:xfrm>
              <a:off x="5073577" y="4278878"/>
              <a:ext cx="530810" cy="0"/>
            </a:xfrm>
            <a:prstGeom prst="line">
              <a:avLst/>
            </a:prstGeom>
            <a:noFill/>
            <a:ln w="12700" cap="flat">
              <a:solidFill>
                <a:srgbClr val="00B0F0"/>
              </a:solidFill>
              <a:custDash>
                <a:ds d="200000" sp="200000"/>
              </a:custDash>
              <a:miter lim="400000"/>
              <a:headEnd type="triangle" w="med" len="med"/>
              <a:tailEnd type="triangle" w="med" len="med"/>
            </a:ln>
            <a:effectLst/>
          </p:spPr>
          <p:txBody>
            <a:bodyPr wrap="square" lIns="29301" tIns="29301" rIns="29301" bIns="29301" numCol="1" anchor="t">
              <a:noAutofit/>
            </a:bodyPr>
            <a:lstStyle/>
            <a:p>
              <a:pPr defTabSz="586017" fontAlgn="ctr"/>
              <a:endParaRPr lang="en-US" sz="179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020" name="矩形 1019"/>
            <p:cNvSpPr/>
            <p:nvPr/>
          </p:nvSpPr>
          <p:spPr>
            <a:xfrm>
              <a:off x="3836046" y="5161503"/>
              <a:ext cx="3143902" cy="253902"/>
            </a:xfrm>
            <a:prstGeom prst="rect">
              <a:avLst/>
            </a:prstGeom>
          </p:spPr>
          <p:txBody>
            <a:bodyPr wrap="square" lIns="68523" tIns="34262" rIns="68523" bIns="34262">
              <a:noAutofit/>
            </a:bodyPr>
            <a:lstStyle/>
            <a:p>
              <a:pPr algn="ctr" eaLnBrk="0" fontAlgn="ctr" hangingPunct="0">
                <a:spcBef>
                  <a:spcPct val="0"/>
                </a:spcBef>
                <a:spcAft>
                  <a:spcPct val="0"/>
                </a:spcAft>
                <a:defRPr/>
              </a:pPr>
              <a:r>
                <a:rPr lang="en-US" sz="1200" b="1" dirty="0">
                  <a:solidFill>
                    <a:srgbClr val="1D1D1A">
                      <a:lumMod val="50000"/>
                      <a:lumOff val="50000"/>
                    </a:srgbClr>
                  </a:solidFill>
                  <a:latin typeface="Huawei Sans" panose="020C0503030203020204" pitchFamily="34" charset="0"/>
                  <a:cs typeface="Huawei Sans" panose="020C0503030203020204" pitchFamily="34" charset="0"/>
                </a:rPr>
                <a:t>ICT infrastructures</a:t>
              </a:r>
            </a:p>
          </p:txBody>
        </p:sp>
        <p:grpSp>
          <p:nvGrpSpPr>
            <p:cNvPr id="1044" name="Group 29"/>
            <p:cNvGrpSpPr>
              <a:grpSpLocks noChangeAspect="1"/>
            </p:cNvGrpSpPr>
            <p:nvPr/>
          </p:nvGrpSpPr>
          <p:grpSpPr bwMode="auto">
            <a:xfrm>
              <a:off x="4167151" y="5002466"/>
              <a:ext cx="280952" cy="299426"/>
              <a:chOff x="683" y="627"/>
              <a:chExt cx="372" cy="420"/>
            </a:xfrm>
            <a:solidFill>
              <a:srgbClr val="4099C3"/>
            </a:solidFill>
          </p:grpSpPr>
          <p:sp>
            <p:nvSpPr>
              <p:cNvPr id="1045" name="Freeform 30"/>
              <p:cNvSpPr>
                <a:spLocks/>
              </p:cNvSpPr>
              <p:nvPr/>
            </p:nvSpPr>
            <p:spPr bwMode="auto">
              <a:xfrm>
                <a:off x="787" y="684"/>
                <a:ext cx="38" cy="91"/>
              </a:xfrm>
              <a:custGeom>
                <a:avLst/>
                <a:gdLst>
                  <a:gd name="T0" fmla="*/ 86 w 139"/>
                  <a:gd name="T1" fmla="*/ 332 h 332"/>
                  <a:gd name="T2" fmla="*/ 86 w 139"/>
                  <a:gd name="T3" fmla="*/ 332 h 332"/>
                  <a:gd name="T4" fmla="*/ 109 w 139"/>
                  <a:gd name="T5" fmla="*/ 322 h 332"/>
                  <a:gd name="T6" fmla="*/ 109 w 139"/>
                  <a:gd name="T7" fmla="*/ 277 h 332"/>
                  <a:gd name="T8" fmla="*/ 67 w 139"/>
                  <a:gd name="T9" fmla="*/ 180 h 332"/>
                  <a:gd name="T10" fmla="*/ 123 w 139"/>
                  <a:gd name="T11" fmla="*/ 62 h 332"/>
                  <a:gd name="T12" fmla="*/ 128 w 139"/>
                  <a:gd name="T13" fmla="*/ 17 h 332"/>
                  <a:gd name="T14" fmla="*/ 83 w 139"/>
                  <a:gd name="T15" fmla="*/ 12 h 332"/>
                  <a:gd name="T16" fmla="*/ 2 w 139"/>
                  <a:gd name="T17" fmla="*/ 182 h 332"/>
                  <a:gd name="T18" fmla="*/ 63 w 139"/>
                  <a:gd name="T19" fmla="*/ 322 h 332"/>
                  <a:gd name="T20" fmla="*/ 86 w 139"/>
                  <a:gd name="T2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332">
                    <a:moveTo>
                      <a:pt x="86" y="332"/>
                    </a:moveTo>
                    <a:lnTo>
                      <a:pt x="86" y="332"/>
                    </a:lnTo>
                    <a:cubicBezTo>
                      <a:pt x="94" y="332"/>
                      <a:pt x="102" y="329"/>
                      <a:pt x="109" y="322"/>
                    </a:cubicBezTo>
                    <a:cubicBezTo>
                      <a:pt x="121" y="310"/>
                      <a:pt x="122" y="289"/>
                      <a:pt x="109" y="277"/>
                    </a:cubicBezTo>
                    <a:cubicBezTo>
                      <a:pt x="83" y="250"/>
                      <a:pt x="68" y="216"/>
                      <a:pt x="67" y="180"/>
                    </a:cubicBezTo>
                    <a:cubicBezTo>
                      <a:pt x="65" y="135"/>
                      <a:pt x="86" y="92"/>
                      <a:pt x="123" y="62"/>
                    </a:cubicBezTo>
                    <a:cubicBezTo>
                      <a:pt x="137" y="51"/>
                      <a:pt x="139" y="31"/>
                      <a:pt x="128" y="17"/>
                    </a:cubicBezTo>
                    <a:cubicBezTo>
                      <a:pt x="117" y="3"/>
                      <a:pt x="97" y="0"/>
                      <a:pt x="83" y="12"/>
                    </a:cubicBezTo>
                    <a:cubicBezTo>
                      <a:pt x="29" y="54"/>
                      <a:pt x="0" y="116"/>
                      <a:pt x="2" y="182"/>
                    </a:cubicBezTo>
                    <a:cubicBezTo>
                      <a:pt x="4" y="235"/>
                      <a:pt x="25" y="284"/>
                      <a:pt x="63" y="322"/>
                    </a:cubicBezTo>
                    <a:cubicBezTo>
                      <a:pt x="69" y="329"/>
                      <a:pt x="78" y="332"/>
                      <a:pt x="86" y="332"/>
                    </a:cubicBezTo>
                    <a:close/>
                  </a:path>
                </a:pathLst>
              </a:custGeom>
              <a:grpFill/>
              <a:ln w="0">
                <a:solidFill>
                  <a:srgbClr val="4099C3"/>
                </a:solidFill>
                <a:prstDash val="solid"/>
                <a:round/>
                <a:headEnd/>
                <a:tailEnd/>
              </a:ln>
            </p:spPr>
            <p:txBody>
              <a:bodyPr wrap="square">
                <a:noAutofit/>
              </a:bodyPr>
              <a:lstStyle/>
              <a:p>
                <a:pPr defTabSz="383568" eaLnBrk="0" fontAlgn="ctr" hangingPunct="0">
                  <a:spcBef>
                    <a:spcPct val="0"/>
                  </a:spcBef>
                  <a:spcAft>
                    <a:spcPct val="0"/>
                  </a:spcAft>
                  <a:defRPr/>
                </a:pPr>
                <a:endParaRPr lang="en-US" altLang="zh-CN" sz="1399"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46" name="Freeform 31"/>
              <p:cNvSpPr>
                <a:spLocks/>
              </p:cNvSpPr>
              <p:nvPr/>
            </p:nvSpPr>
            <p:spPr bwMode="auto">
              <a:xfrm>
                <a:off x="735" y="659"/>
                <a:ext cx="48" cy="143"/>
              </a:xfrm>
              <a:custGeom>
                <a:avLst/>
                <a:gdLst>
                  <a:gd name="T0" fmla="*/ 3 w 173"/>
                  <a:gd name="T1" fmla="*/ 278 h 522"/>
                  <a:gd name="T2" fmla="*/ 3 w 173"/>
                  <a:gd name="T3" fmla="*/ 278 h 522"/>
                  <a:gd name="T4" fmla="*/ 107 w 173"/>
                  <a:gd name="T5" fmla="*/ 513 h 522"/>
                  <a:gd name="T6" fmla="*/ 129 w 173"/>
                  <a:gd name="T7" fmla="*/ 522 h 522"/>
                  <a:gd name="T8" fmla="*/ 152 w 173"/>
                  <a:gd name="T9" fmla="*/ 512 h 522"/>
                  <a:gd name="T10" fmla="*/ 152 w 173"/>
                  <a:gd name="T11" fmla="*/ 467 h 522"/>
                  <a:gd name="T12" fmla="*/ 67 w 173"/>
                  <a:gd name="T13" fmla="*/ 275 h 522"/>
                  <a:gd name="T14" fmla="*/ 159 w 173"/>
                  <a:gd name="T15" fmla="*/ 60 h 522"/>
                  <a:gd name="T16" fmla="*/ 160 w 173"/>
                  <a:gd name="T17" fmla="*/ 14 h 522"/>
                  <a:gd name="T18" fmla="*/ 115 w 173"/>
                  <a:gd name="T19" fmla="*/ 13 h 522"/>
                  <a:gd name="T20" fmla="*/ 3 w 173"/>
                  <a:gd name="T21" fmla="*/ 27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522">
                    <a:moveTo>
                      <a:pt x="3" y="278"/>
                    </a:moveTo>
                    <a:lnTo>
                      <a:pt x="3" y="278"/>
                    </a:lnTo>
                    <a:cubicBezTo>
                      <a:pt x="6" y="366"/>
                      <a:pt x="42" y="449"/>
                      <a:pt x="107" y="513"/>
                    </a:cubicBezTo>
                    <a:cubicBezTo>
                      <a:pt x="113" y="519"/>
                      <a:pt x="121" y="522"/>
                      <a:pt x="129" y="522"/>
                    </a:cubicBezTo>
                    <a:cubicBezTo>
                      <a:pt x="138" y="522"/>
                      <a:pt x="146" y="519"/>
                      <a:pt x="152" y="512"/>
                    </a:cubicBezTo>
                    <a:cubicBezTo>
                      <a:pt x="165" y="500"/>
                      <a:pt x="165" y="479"/>
                      <a:pt x="152" y="467"/>
                    </a:cubicBezTo>
                    <a:cubicBezTo>
                      <a:pt x="100" y="415"/>
                      <a:pt x="70" y="347"/>
                      <a:pt x="67" y="275"/>
                    </a:cubicBezTo>
                    <a:cubicBezTo>
                      <a:pt x="65" y="194"/>
                      <a:pt x="97" y="118"/>
                      <a:pt x="159" y="60"/>
                    </a:cubicBezTo>
                    <a:cubicBezTo>
                      <a:pt x="172" y="48"/>
                      <a:pt x="173" y="27"/>
                      <a:pt x="160" y="14"/>
                    </a:cubicBezTo>
                    <a:cubicBezTo>
                      <a:pt x="148" y="1"/>
                      <a:pt x="128" y="0"/>
                      <a:pt x="115" y="13"/>
                    </a:cubicBezTo>
                    <a:cubicBezTo>
                      <a:pt x="40" y="82"/>
                      <a:pt x="0" y="179"/>
                      <a:pt x="3" y="278"/>
                    </a:cubicBezTo>
                    <a:close/>
                  </a:path>
                </a:pathLst>
              </a:custGeom>
              <a:grpFill/>
              <a:ln w="0">
                <a:solidFill>
                  <a:srgbClr val="4099C3"/>
                </a:solidFill>
                <a:prstDash val="solid"/>
                <a:round/>
                <a:headEnd/>
                <a:tailEnd/>
              </a:ln>
            </p:spPr>
            <p:txBody>
              <a:bodyPr wrap="square">
                <a:noAutofit/>
              </a:bodyPr>
              <a:lstStyle/>
              <a:p>
                <a:pPr defTabSz="383568" eaLnBrk="0" fontAlgn="ctr" hangingPunct="0">
                  <a:spcBef>
                    <a:spcPct val="0"/>
                  </a:spcBef>
                  <a:spcAft>
                    <a:spcPct val="0"/>
                  </a:spcAft>
                  <a:defRPr/>
                </a:pPr>
                <a:endParaRPr lang="en-US" altLang="zh-CN" sz="1399"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47" name="Freeform 32"/>
              <p:cNvSpPr>
                <a:spLocks/>
              </p:cNvSpPr>
              <p:nvPr/>
            </p:nvSpPr>
            <p:spPr bwMode="auto">
              <a:xfrm>
                <a:off x="683" y="634"/>
                <a:ext cx="57" cy="196"/>
              </a:xfrm>
              <a:custGeom>
                <a:avLst/>
                <a:gdLst>
                  <a:gd name="T0" fmla="*/ 149 w 208"/>
                  <a:gd name="T1" fmla="*/ 705 h 714"/>
                  <a:gd name="T2" fmla="*/ 149 w 208"/>
                  <a:gd name="T3" fmla="*/ 705 h 714"/>
                  <a:gd name="T4" fmla="*/ 172 w 208"/>
                  <a:gd name="T5" fmla="*/ 714 h 714"/>
                  <a:gd name="T6" fmla="*/ 195 w 208"/>
                  <a:gd name="T7" fmla="*/ 705 h 714"/>
                  <a:gd name="T8" fmla="*/ 195 w 208"/>
                  <a:gd name="T9" fmla="*/ 659 h 714"/>
                  <a:gd name="T10" fmla="*/ 68 w 208"/>
                  <a:gd name="T11" fmla="*/ 373 h 714"/>
                  <a:gd name="T12" fmla="*/ 195 w 208"/>
                  <a:gd name="T13" fmla="*/ 59 h 714"/>
                  <a:gd name="T14" fmla="*/ 195 w 208"/>
                  <a:gd name="T15" fmla="*/ 13 h 714"/>
                  <a:gd name="T16" fmla="*/ 149 w 208"/>
                  <a:gd name="T17" fmla="*/ 13 h 714"/>
                  <a:gd name="T18" fmla="*/ 4 w 208"/>
                  <a:gd name="T19" fmla="*/ 375 h 714"/>
                  <a:gd name="T20" fmla="*/ 149 w 208"/>
                  <a:gd name="T21" fmla="*/ 70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714">
                    <a:moveTo>
                      <a:pt x="149" y="705"/>
                    </a:moveTo>
                    <a:lnTo>
                      <a:pt x="149" y="705"/>
                    </a:lnTo>
                    <a:cubicBezTo>
                      <a:pt x="155" y="711"/>
                      <a:pt x="164" y="714"/>
                      <a:pt x="172" y="714"/>
                    </a:cubicBezTo>
                    <a:cubicBezTo>
                      <a:pt x="180" y="714"/>
                      <a:pt x="188" y="711"/>
                      <a:pt x="195" y="705"/>
                    </a:cubicBezTo>
                    <a:cubicBezTo>
                      <a:pt x="207" y="692"/>
                      <a:pt x="207" y="671"/>
                      <a:pt x="195" y="659"/>
                    </a:cubicBezTo>
                    <a:cubicBezTo>
                      <a:pt x="117" y="581"/>
                      <a:pt x="72" y="480"/>
                      <a:pt x="68" y="373"/>
                    </a:cubicBezTo>
                    <a:cubicBezTo>
                      <a:pt x="65" y="256"/>
                      <a:pt x="110" y="144"/>
                      <a:pt x="195" y="59"/>
                    </a:cubicBezTo>
                    <a:cubicBezTo>
                      <a:pt x="208" y="46"/>
                      <a:pt x="208" y="25"/>
                      <a:pt x="195" y="13"/>
                    </a:cubicBezTo>
                    <a:cubicBezTo>
                      <a:pt x="183" y="0"/>
                      <a:pt x="162" y="0"/>
                      <a:pt x="149" y="13"/>
                    </a:cubicBezTo>
                    <a:cubicBezTo>
                      <a:pt x="51" y="111"/>
                      <a:pt x="0" y="240"/>
                      <a:pt x="4" y="375"/>
                    </a:cubicBezTo>
                    <a:cubicBezTo>
                      <a:pt x="8" y="498"/>
                      <a:pt x="59" y="615"/>
                      <a:pt x="149" y="705"/>
                    </a:cubicBezTo>
                    <a:close/>
                  </a:path>
                </a:pathLst>
              </a:custGeom>
              <a:grpFill/>
              <a:ln w="0">
                <a:solidFill>
                  <a:srgbClr val="4099C3"/>
                </a:solidFill>
                <a:prstDash val="solid"/>
                <a:round/>
                <a:headEnd/>
                <a:tailEnd/>
              </a:ln>
            </p:spPr>
            <p:txBody>
              <a:bodyPr wrap="square">
                <a:noAutofit/>
              </a:bodyPr>
              <a:lstStyle/>
              <a:p>
                <a:pPr defTabSz="383568" eaLnBrk="0" fontAlgn="ctr" hangingPunct="0">
                  <a:spcBef>
                    <a:spcPct val="0"/>
                  </a:spcBef>
                  <a:spcAft>
                    <a:spcPct val="0"/>
                  </a:spcAft>
                  <a:defRPr/>
                </a:pPr>
                <a:endParaRPr lang="en-US" altLang="zh-CN" sz="1399"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48" name="Freeform 33"/>
              <p:cNvSpPr>
                <a:spLocks/>
              </p:cNvSpPr>
              <p:nvPr/>
            </p:nvSpPr>
            <p:spPr bwMode="auto">
              <a:xfrm>
                <a:off x="913" y="687"/>
                <a:ext cx="37" cy="91"/>
              </a:xfrm>
              <a:custGeom>
                <a:avLst/>
                <a:gdLst>
                  <a:gd name="T0" fmla="*/ 12 w 134"/>
                  <a:gd name="T1" fmla="*/ 321 h 332"/>
                  <a:gd name="T2" fmla="*/ 12 w 134"/>
                  <a:gd name="T3" fmla="*/ 321 h 332"/>
                  <a:gd name="T4" fmla="*/ 36 w 134"/>
                  <a:gd name="T5" fmla="*/ 332 h 332"/>
                  <a:gd name="T6" fmla="*/ 57 w 134"/>
                  <a:gd name="T7" fmla="*/ 323 h 332"/>
                  <a:gd name="T8" fmla="*/ 128 w 134"/>
                  <a:gd name="T9" fmla="*/ 148 h 332"/>
                  <a:gd name="T10" fmla="*/ 59 w 134"/>
                  <a:gd name="T11" fmla="*/ 12 h 332"/>
                  <a:gd name="T12" fmla="*/ 13 w 134"/>
                  <a:gd name="T13" fmla="*/ 14 h 332"/>
                  <a:gd name="T14" fmla="*/ 16 w 134"/>
                  <a:gd name="T15" fmla="*/ 60 h 332"/>
                  <a:gd name="T16" fmla="*/ 63 w 134"/>
                  <a:gd name="T17" fmla="*/ 154 h 332"/>
                  <a:gd name="T18" fmla="*/ 14 w 134"/>
                  <a:gd name="T19" fmla="*/ 275 h 332"/>
                  <a:gd name="T20" fmla="*/ 12 w 134"/>
                  <a:gd name="T21" fmla="*/ 32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32">
                    <a:moveTo>
                      <a:pt x="12" y="321"/>
                    </a:moveTo>
                    <a:lnTo>
                      <a:pt x="12" y="321"/>
                    </a:lnTo>
                    <a:cubicBezTo>
                      <a:pt x="18" y="328"/>
                      <a:pt x="27" y="332"/>
                      <a:pt x="36" y="332"/>
                    </a:cubicBezTo>
                    <a:cubicBezTo>
                      <a:pt x="43" y="332"/>
                      <a:pt x="51" y="329"/>
                      <a:pt x="57" y="323"/>
                    </a:cubicBezTo>
                    <a:cubicBezTo>
                      <a:pt x="108" y="278"/>
                      <a:pt x="134" y="214"/>
                      <a:pt x="128" y="148"/>
                    </a:cubicBezTo>
                    <a:cubicBezTo>
                      <a:pt x="123" y="96"/>
                      <a:pt x="99" y="47"/>
                      <a:pt x="59" y="12"/>
                    </a:cubicBezTo>
                    <a:cubicBezTo>
                      <a:pt x="46" y="0"/>
                      <a:pt x="25" y="1"/>
                      <a:pt x="13" y="14"/>
                    </a:cubicBezTo>
                    <a:cubicBezTo>
                      <a:pt x="1" y="28"/>
                      <a:pt x="2" y="48"/>
                      <a:pt x="16" y="60"/>
                    </a:cubicBezTo>
                    <a:cubicBezTo>
                      <a:pt x="43" y="85"/>
                      <a:pt x="60" y="118"/>
                      <a:pt x="63" y="154"/>
                    </a:cubicBezTo>
                    <a:cubicBezTo>
                      <a:pt x="68" y="199"/>
                      <a:pt x="50" y="243"/>
                      <a:pt x="14" y="275"/>
                    </a:cubicBezTo>
                    <a:cubicBezTo>
                      <a:pt x="1" y="287"/>
                      <a:pt x="0" y="308"/>
                      <a:pt x="12" y="321"/>
                    </a:cubicBezTo>
                    <a:close/>
                  </a:path>
                </a:pathLst>
              </a:custGeom>
              <a:grpFill/>
              <a:ln w="0">
                <a:solidFill>
                  <a:srgbClr val="4099C3"/>
                </a:solidFill>
                <a:prstDash val="solid"/>
                <a:round/>
                <a:headEnd/>
                <a:tailEnd/>
              </a:ln>
            </p:spPr>
            <p:txBody>
              <a:bodyPr wrap="square">
                <a:noAutofit/>
              </a:bodyPr>
              <a:lstStyle/>
              <a:p>
                <a:pPr defTabSz="383568" eaLnBrk="0" fontAlgn="ctr" hangingPunct="0">
                  <a:spcBef>
                    <a:spcPct val="0"/>
                  </a:spcBef>
                  <a:spcAft>
                    <a:spcPct val="0"/>
                  </a:spcAft>
                  <a:defRPr/>
                </a:pPr>
                <a:endParaRPr lang="en-US" altLang="zh-CN" sz="1399"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49" name="Freeform 34"/>
              <p:cNvSpPr>
                <a:spLocks/>
              </p:cNvSpPr>
              <p:nvPr/>
            </p:nvSpPr>
            <p:spPr bwMode="auto">
              <a:xfrm>
                <a:off x="952" y="657"/>
                <a:ext cx="50" cy="143"/>
              </a:xfrm>
              <a:custGeom>
                <a:avLst/>
                <a:gdLst>
                  <a:gd name="T0" fmla="*/ 111 w 184"/>
                  <a:gd name="T1" fmla="*/ 247 h 522"/>
                  <a:gd name="T2" fmla="*/ 111 w 184"/>
                  <a:gd name="T3" fmla="*/ 247 h 522"/>
                  <a:gd name="T4" fmla="*/ 32 w 184"/>
                  <a:gd name="T5" fmla="*/ 467 h 522"/>
                  <a:gd name="T6" fmla="*/ 34 w 184"/>
                  <a:gd name="T7" fmla="*/ 513 h 522"/>
                  <a:gd name="T8" fmla="*/ 56 w 184"/>
                  <a:gd name="T9" fmla="*/ 522 h 522"/>
                  <a:gd name="T10" fmla="*/ 79 w 184"/>
                  <a:gd name="T11" fmla="*/ 512 h 522"/>
                  <a:gd name="T12" fmla="*/ 175 w 184"/>
                  <a:gd name="T13" fmla="*/ 241 h 522"/>
                  <a:gd name="T14" fmla="*/ 58 w 184"/>
                  <a:gd name="T15" fmla="*/ 12 h 522"/>
                  <a:gd name="T16" fmla="*/ 12 w 184"/>
                  <a:gd name="T17" fmla="*/ 15 h 522"/>
                  <a:gd name="T18" fmla="*/ 15 w 184"/>
                  <a:gd name="T19" fmla="*/ 61 h 522"/>
                  <a:gd name="T20" fmla="*/ 111 w 184"/>
                  <a:gd name="T21" fmla="*/ 247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522">
                    <a:moveTo>
                      <a:pt x="111" y="247"/>
                    </a:moveTo>
                    <a:lnTo>
                      <a:pt x="111" y="247"/>
                    </a:lnTo>
                    <a:cubicBezTo>
                      <a:pt x="118" y="328"/>
                      <a:pt x="90" y="406"/>
                      <a:pt x="32" y="467"/>
                    </a:cubicBezTo>
                    <a:cubicBezTo>
                      <a:pt x="20" y="480"/>
                      <a:pt x="21" y="501"/>
                      <a:pt x="34" y="513"/>
                    </a:cubicBezTo>
                    <a:cubicBezTo>
                      <a:pt x="40" y="519"/>
                      <a:pt x="48" y="522"/>
                      <a:pt x="56" y="522"/>
                    </a:cubicBezTo>
                    <a:cubicBezTo>
                      <a:pt x="64" y="522"/>
                      <a:pt x="73" y="518"/>
                      <a:pt x="79" y="512"/>
                    </a:cubicBezTo>
                    <a:cubicBezTo>
                      <a:pt x="149" y="438"/>
                      <a:pt x="184" y="339"/>
                      <a:pt x="175" y="241"/>
                    </a:cubicBezTo>
                    <a:cubicBezTo>
                      <a:pt x="167" y="153"/>
                      <a:pt x="126" y="72"/>
                      <a:pt x="58" y="12"/>
                    </a:cubicBezTo>
                    <a:cubicBezTo>
                      <a:pt x="44" y="0"/>
                      <a:pt x="24" y="2"/>
                      <a:pt x="12" y="15"/>
                    </a:cubicBezTo>
                    <a:cubicBezTo>
                      <a:pt x="0" y="28"/>
                      <a:pt x="2" y="49"/>
                      <a:pt x="15" y="61"/>
                    </a:cubicBezTo>
                    <a:cubicBezTo>
                      <a:pt x="70" y="109"/>
                      <a:pt x="105" y="175"/>
                      <a:pt x="111" y="247"/>
                    </a:cubicBezTo>
                    <a:close/>
                  </a:path>
                </a:pathLst>
              </a:custGeom>
              <a:grpFill/>
              <a:ln w="0">
                <a:solidFill>
                  <a:srgbClr val="4099C3"/>
                </a:solidFill>
                <a:prstDash val="solid"/>
                <a:round/>
                <a:headEnd/>
                <a:tailEnd/>
              </a:ln>
            </p:spPr>
            <p:txBody>
              <a:bodyPr wrap="square">
                <a:noAutofit/>
              </a:bodyPr>
              <a:lstStyle/>
              <a:p>
                <a:pPr defTabSz="383568" eaLnBrk="0" fontAlgn="ctr" hangingPunct="0">
                  <a:spcBef>
                    <a:spcPct val="0"/>
                  </a:spcBef>
                  <a:spcAft>
                    <a:spcPct val="0"/>
                  </a:spcAft>
                  <a:defRPr/>
                </a:pPr>
                <a:endParaRPr lang="en-US" altLang="zh-CN" sz="1399"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50" name="Freeform 35"/>
              <p:cNvSpPr>
                <a:spLocks/>
              </p:cNvSpPr>
              <p:nvPr/>
            </p:nvSpPr>
            <p:spPr bwMode="auto">
              <a:xfrm>
                <a:off x="991" y="627"/>
                <a:ext cx="64" cy="195"/>
              </a:xfrm>
              <a:custGeom>
                <a:avLst/>
                <a:gdLst>
                  <a:gd name="T0" fmla="*/ 157 w 234"/>
                  <a:gd name="T1" fmla="*/ 338 h 713"/>
                  <a:gd name="T2" fmla="*/ 157 w 234"/>
                  <a:gd name="T3" fmla="*/ 338 h 713"/>
                  <a:gd name="T4" fmla="*/ 49 w 234"/>
                  <a:gd name="T5" fmla="*/ 659 h 713"/>
                  <a:gd name="T6" fmla="*/ 52 w 234"/>
                  <a:gd name="T7" fmla="*/ 705 h 713"/>
                  <a:gd name="T8" fmla="*/ 73 w 234"/>
                  <a:gd name="T9" fmla="*/ 713 h 713"/>
                  <a:gd name="T10" fmla="*/ 98 w 234"/>
                  <a:gd name="T11" fmla="*/ 702 h 713"/>
                  <a:gd name="T12" fmla="*/ 222 w 234"/>
                  <a:gd name="T13" fmla="*/ 332 h 713"/>
                  <a:gd name="T14" fmla="*/ 57 w 234"/>
                  <a:gd name="T15" fmla="*/ 11 h 713"/>
                  <a:gd name="T16" fmla="*/ 12 w 234"/>
                  <a:gd name="T17" fmla="*/ 14 h 713"/>
                  <a:gd name="T18" fmla="*/ 14 w 234"/>
                  <a:gd name="T19" fmla="*/ 60 h 713"/>
                  <a:gd name="T20" fmla="*/ 157 w 234"/>
                  <a:gd name="T21" fmla="*/ 338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713">
                    <a:moveTo>
                      <a:pt x="157" y="338"/>
                    </a:moveTo>
                    <a:lnTo>
                      <a:pt x="157" y="338"/>
                    </a:lnTo>
                    <a:cubicBezTo>
                      <a:pt x="168" y="455"/>
                      <a:pt x="130" y="569"/>
                      <a:pt x="49" y="659"/>
                    </a:cubicBezTo>
                    <a:cubicBezTo>
                      <a:pt x="37" y="672"/>
                      <a:pt x="39" y="693"/>
                      <a:pt x="52" y="705"/>
                    </a:cubicBezTo>
                    <a:cubicBezTo>
                      <a:pt x="58" y="710"/>
                      <a:pt x="66" y="713"/>
                      <a:pt x="73" y="713"/>
                    </a:cubicBezTo>
                    <a:cubicBezTo>
                      <a:pt x="82" y="713"/>
                      <a:pt x="91" y="709"/>
                      <a:pt x="98" y="702"/>
                    </a:cubicBezTo>
                    <a:cubicBezTo>
                      <a:pt x="190" y="598"/>
                      <a:pt x="234" y="467"/>
                      <a:pt x="222" y="332"/>
                    </a:cubicBezTo>
                    <a:cubicBezTo>
                      <a:pt x="211" y="209"/>
                      <a:pt x="152" y="95"/>
                      <a:pt x="57" y="11"/>
                    </a:cubicBezTo>
                    <a:cubicBezTo>
                      <a:pt x="44" y="0"/>
                      <a:pt x="24" y="2"/>
                      <a:pt x="12" y="14"/>
                    </a:cubicBezTo>
                    <a:cubicBezTo>
                      <a:pt x="0" y="27"/>
                      <a:pt x="1" y="48"/>
                      <a:pt x="14" y="60"/>
                    </a:cubicBezTo>
                    <a:cubicBezTo>
                      <a:pt x="97" y="133"/>
                      <a:pt x="148" y="232"/>
                      <a:pt x="157" y="338"/>
                    </a:cubicBezTo>
                    <a:close/>
                  </a:path>
                </a:pathLst>
              </a:custGeom>
              <a:grpFill/>
              <a:ln w="0">
                <a:solidFill>
                  <a:srgbClr val="4099C3"/>
                </a:solidFill>
                <a:prstDash val="solid"/>
                <a:round/>
                <a:headEnd/>
                <a:tailEnd/>
              </a:ln>
            </p:spPr>
            <p:txBody>
              <a:bodyPr wrap="square">
                <a:noAutofit/>
              </a:bodyPr>
              <a:lstStyle/>
              <a:p>
                <a:pPr defTabSz="383568" eaLnBrk="0" fontAlgn="ctr" hangingPunct="0">
                  <a:spcBef>
                    <a:spcPct val="0"/>
                  </a:spcBef>
                  <a:spcAft>
                    <a:spcPct val="0"/>
                  </a:spcAft>
                  <a:defRPr/>
                </a:pPr>
                <a:endParaRPr lang="en-US" altLang="zh-CN" sz="1399"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51" name="Freeform 36"/>
              <p:cNvSpPr>
                <a:spLocks noEditPoints="1"/>
              </p:cNvSpPr>
              <p:nvPr/>
            </p:nvSpPr>
            <p:spPr bwMode="auto">
              <a:xfrm>
                <a:off x="725" y="729"/>
                <a:ext cx="284" cy="318"/>
              </a:xfrm>
              <a:custGeom>
                <a:avLst/>
                <a:gdLst>
                  <a:gd name="T0" fmla="*/ 486 w 1038"/>
                  <a:gd name="T1" fmla="*/ 560 h 1163"/>
                  <a:gd name="T2" fmla="*/ 393 w 1038"/>
                  <a:gd name="T3" fmla="*/ 499 h 1163"/>
                  <a:gd name="T4" fmla="*/ 486 w 1038"/>
                  <a:gd name="T5" fmla="*/ 560 h 1163"/>
                  <a:gd name="T6" fmla="*/ 646 w 1038"/>
                  <a:gd name="T7" fmla="*/ 500 h 1163"/>
                  <a:gd name="T8" fmla="*/ 553 w 1038"/>
                  <a:gd name="T9" fmla="*/ 560 h 1163"/>
                  <a:gd name="T10" fmla="*/ 646 w 1038"/>
                  <a:gd name="T11" fmla="*/ 500 h 1163"/>
                  <a:gd name="T12" fmla="*/ 486 w 1038"/>
                  <a:gd name="T13" fmla="*/ 688 h 1163"/>
                  <a:gd name="T14" fmla="*/ 106 w 1038"/>
                  <a:gd name="T15" fmla="*/ 951 h 1163"/>
                  <a:gd name="T16" fmla="*/ 681 w 1038"/>
                  <a:gd name="T17" fmla="*/ 549 h 1163"/>
                  <a:gd name="T18" fmla="*/ 873 w 1038"/>
                  <a:gd name="T19" fmla="*/ 829 h 1163"/>
                  <a:gd name="T20" fmla="*/ 671 w 1038"/>
                  <a:gd name="T21" fmla="*/ 560 h 1163"/>
                  <a:gd name="T22" fmla="*/ 368 w 1038"/>
                  <a:gd name="T23" fmla="*/ 560 h 1163"/>
                  <a:gd name="T24" fmla="*/ 461 w 1038"/>
                  <a:gd name="T25" fmla="*/ 624 h 1163"/>
                  <a:gd name="T26" fmla="*/ 358 w 1038"/>
                  <a:gd name="T27" fmla="*/ 549 h 1163"/>
                  <a:gd name="T28" fmla="*/ 379 w 1038"/>
                  <a:gd name="T29" fmla="*/ 403 h 1163"/>
                  <a:gd name="T30" fmla="*/ 6 w 1038"/>
                  <a:gd name="T31" fmla="*/ 942 h 1163"/>
                  <a:gd name="T32" fmla="*/ 2 w 1038"/>
                  <a:gd name="T33" fmla="*/ 949 h 1163"/>
                  <a:gd name="T34" fmla="*/ 0 w 1038"/>
                  <a:gd name="T35" fmla="*/ 956 h 1163"/>
                  <a:gd name="T36" fmla="*/ 0 w 1038"/>
                  <a:gd name="T37" fmla="*/ 963 h 1163"/>
                  <a:gd name="T38" fmla="*/ 1 w 1038"/>
                  <a:gd name="T39" fmla="*/ 970 h 1163"/>
                  <a:gd name="T40" fmla="*/ 2 w 1038"/>
                  <a:gd name="T41" fmla="*/ 972 h 1163"/>
                  <a:gd name="T42" fmla="*/ 5 w 1038"/>
                  <a:gd name="T43" fmla="*/ 979 h 1163"/>
                  <a:gd name="T44" fmla="*/ 7 w 1038"/>
                  <a:gd name="T45" fmla="*/ 982 h 1163"/>
                  <a:gd name="T46" fmla="*/ 13 w 1038"/>
                  <a:gd name="T47" fmla="*/ 987 h 1163"/>
                  <a:gd name="T48" fmla="*/ 20 w 1038"/>
                  <a:gd name="T49" fmla="*/ 991 h 1163"/>
                  <a:gd name="T50" fmla="*/ 508 w 1038"/>
                  <a:gd name="T51" fmla="*/ 1162 h 1163"/>
                  <a:gd name="T52" fmla="*/ 513 w 1038"/>
                  <a:gd name="T53" fmla="*/ 1163 h 1163"/>
                  <a:gd name="T54" fmla="*/ 519 w 1038"/>
                  <a:gd name="T55" fmla="*/ 1163 h 1163"/>
                  <a:gd name="T56" fmla="*/ 526 w 1038"/>
                  <a:gd name="T57" fmla="*/ 1163 h 1163"/>
                  <a:gd name="T58" fmla="*/ 530 w 1038"/>
                  <a:gd name="T59" fmla="*/ 1162 h 1163"/>
                  <a:gd name="T60" fmla="*/ 677 w 1038"/>
                  <a:gd name="T61" fmla="*/ 1155 h 1163"/>
                  <a:gd name="T62" fmla="*/ 677 w 1038"/>
                  <a:gd name="T63" fmla="*/ 1016 h 1163"/>
                  <a:gd name="T64" fmla="*/ 553 w 1038"/>
                  <a:gd name="T65" fmla="*/ 1083 h 1163"/>
                  <a:gd name="T66" fmla="*/ 932 w 1038"/>
                  <a:gd name="T67" fmla="*/ 951 h 1163"/>
                  <a:gd name="T68" fmla="*/ 845 w 1038"/>
                  <a:gd name="T69" fmla="*/ 950 h 1163"/>
                  <a:gd name="T70" fmla="*/ 845 w 1038"/>
                  <a:gd name="T71" fmla="*/ 1089 h 1163"/>
                  <a:gd name="T72" fmla="*/ 1015 w 1038"/>
                  <a:gd name="T73" fmla="*/ 992 h 1163"/>
                  <a:gd name="T74" fmla="*/ 1021 w 1038"/>
                  <a:gd name="T75" fmla="*/ 990 h 1163"/>
                  <a:gd name="T76" fmla="*/ 1027 w 1038"/>
                  <a:gd name="T77" fmla="*/ 985 h 1163"/>
                  <a:gd name="T78" fmla="*/ 1032 w 1038"/>
                  <a:gd name="T79" fmla="*/ 980 h 1163"/>
                  <a:gd name="T80" fmla="*/ 1034 w 1038"/>
                  <a:gd name="T81" fmla="*/ 976 h 1163"/>
                  <a:gd name="T82" fmla="*/ 1036 w 1038"/>
                  <a:gd name="T83" fmla="*/ 971 h 1163"/>
                  <a:gd name="T84" fmla="*/ 1037 w 1038"/>
                  <a:gd name="T85" fmla="*/ 965 h 1163"/>
                  <a:gd name="T86" fmla="*/ 1038 w 1038"/>
                  <a:gd name="T87" fmla="*/ 958 h 1163"/>
                  <a:gd name="T88" fmla="*/ 1032 w 1038"/>
                  <a:gd name="T89" fmla="*/ 942 h 1163"/>
                  <a:gd name="T90" fmla="*/ 663 w 1038"/>
                  <a:gd name="T91" fmla="*/ 406 h 1163"/>
                  <a:gd name="T92" fmla="*/ 650 w 1038"/>
                  <a:gd name="T93" fmla="*/ 244 h 1163"/>
                  <a:gd name="T94" fmla="*/ 553 w 1038"/>
                  <a:gd name="T95" fmla="*/ 246 h 1163"/>
                  <a:gd name="T96" fmla="*/ 519 w 1038"/>
                  <a:gd name="T97" fmla="*/ 0 h 1163"/>
                  <a:gd name="T98" fmla="*/ 486 w 1038"/>
                  <a:gd name="T99" fmla="*/ 248 h 1163"/>
                  <a:gd name="T100" fmla="*/ 386 w 1038"/>
                  <a:gd name="T101" fmla="*/ 244 h 1163"/>
                  <a:gd name="T102" fmla="*/ 379 w 1038"/>
                  <a:gd name="T103" fmla="*/ 403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8" h="1163">
                    <a:moveTo>
                      <a:pt x="486" y="560"/>
                    </a:moveTo>
                    <a:lnTo>
                      <a:pt x="486" y="560"/>
                    </a:lnTo>
                    <a:lnTo>
                      <a:pt x="406" y="505"/>
                    </a:lnTo>
                    <a:cubicBezTo>
                      <a:pt x="402" y="502"/>
                      <a:pt x="397" y="500"/>
                      <a:pt x="393" y="499"/>
                    </a:cubicBezTo>
                    <a:lnTo>
                      <a:pt x="486" y="365"/>
                    </a:lnTo>
                    <a:lnTo>
                      <a:pt x="486" y="560"/>
                    </a:lnTo>
                    <a:close/>
                    <a:moveTo>
                      <a:pt x="646" y="500"/>
                    </a:moveTo>
                    <a:lnTo>
                      <a:pt x="646" y="500"/>
                    </a:lnTo>
                    <a:cubicBezTo>
                      <a:pt x="642" y="500"/>
                      <a:pt x="637" y="502"/>
                      <a:pt x="633" y="505"/>
                    </a:cubicBezTo>
                    <a:lnTo>
                      <a:pt x="553" y="560"/>
                    </a:lnTo>
                    <a:lnTo>
                      <a:pt x="553" y="364"/>
                    </a:lnTo>
                    <a:lnTo>
                      <a:pt x="646" y="500"/>
                    </a:lnTo>
                    <a:close/>
                    <a:moveTo>
                      <a:pt x="486" y="688"/>
                    </a:moveTo>
                    <a:lnTo>
                      <a:pt x="486" y="688"/>
                    </a:lnTo>
                    <a:lnTo>
                      <a:pt x="486" y="1083"/>
                    </a:lnTo>
                    <a:lnTo>
                      <a:pt x="106" y="951"/>
                    </a:lnTo>
                    <a:lnTo>
                      <a:pt x="486" y="688"/>
                    </a:lnTo>
                    <a:close/>
                    <a:moveTo>
                      <a:pt x="681" y="549"/>
                    </a:moveTo>
                    <a:lnTo>
                      <a:pt x="681" y="549"/>
                    </a:lnTo>
                    <a:lnTo>
                      <a:pt x="873" y="829"/>
                    </a:lnTo>
                    <a:lnTo>
                      <a:pt x="578" y="624"/>
                    </a:lnTo>
                    <a:lnTo>
                      <a:pt x="671" y="560"/>
                    </a:lnTo>
                    <a:cubicBezTo>
                      <a:pt x="675" y="557"/>
                      <a:pt x="678" y="553"/>
                      <a:pt x="681" y="549"/>
                    </a:cubicBezTo>
                    <a:close/>
                    <a:moveTo>
                      <a:pt x="368" y="560"/>
                    </a:moveTo>
                    <a:lnTo>
                      <a:pt x="368" y="560"/>
                    </a:lnTo>
                    <a:lnTo>
                      <a:pt x="461" y="624"/>
                    </a:lnTo>
                    <a:lnTo>
                      <a:pt x="165" y="829"/>
                    </a:lnTo>
                    <a:lnTo>
                      <a:pt x="358" y="549"/>
                    </a:lnTo>
                    <a:cubicBezTo>
                      <a:pt x="361" y="553"/>
                      <a:pt x="364" y="557"/>
                      <a:pt x="368" y="560"/>
                    </a:cubicBezTo>
                    <a:close/>
                    <a:moveTo>
                      <a:pt x="379" y="403"/>
                    </a:moveTo>
                    <a:lnTo>
                      <a:pt x="379" y="403"/>
                    </a:lnTo>
                    <a:lnTo>
                      <a:pt x="6" y="942"/>
                    </a:lnTo>
                    <a:cubicBezTo>
                      <a:pt x="6" y="942"/>
                      <a:pt x="6" y="942"/>
                      <a:pt x="5" y="942"/>
                    </a:cubicBezTo>
                    <a:cubicBezTo>
                      <a:pt x="4" y="944"/>
                      <a:pt x="3" y="946"/>
                      <a:pt x="2" y="949"/>
                    </a:cubicBezTo>
                    <a:cubicBezTo>
                      <a:pt x="2" y="949"/>
                      <a:pt x="2" y="949"/>
                      <a:pt x="2" y="949"/>
                    </a:cubicBezTo>
                    <a:cubicBezTo>
                      <a:pt x="1" y="951"/>
                      <a:pt x="1" y="953"/>
                      <a:pt x="0" y="956"/>
                    </a:cubicBezTo>
                    <a:cubicBezTo>
                      <a:pt x="0" y="956"/>
                      <a:pt x="0" y="957"/>
                      <a:pt x="0" y="958"/>
                    </a:cubicBezTo>
                    <a:cubicBezTo>
                      <a:pt x="0" y="959"/>
                      <a:pt x="0" y="961"/>
                      <a:pt x="0" y="963"/>
                    </a:cubicBezTo>
                    <a:cubicBezTo>
                      <a:pt x="0" y="963"/>
                      <a:pt x="0" y="964"/>
                      <a:pt x="0" y="965"/>
                    </a:cubicBezTo>
                    <a:cubicBezTo>
                      <a:pt x="0" y="967"/>
                      <a:pt x="1" y="968"/>
                      <a:pt x="1" y="970"/>
                    </a:cubicBezTo>
                    <a:cubicBezTo>
                      <a:pt x="1" y="970"/>
                      <a:pt x="1" y="971"/>
                      <a:pt x="1" y="971"/>
                    </a:cubicBezTo>
                    <a:cubicBezTo>
                      <a:pt x="2" y="972"/>
                      <a:pt x="2" y="972"/>
                      <a:pt x="2" y="972"/>
                    </a:cubicBezTo>
                    <a:cubicBezTo>
                      <a:pt x="3" y="974"/>
                      <a:pt x="3" y="975"/>
                      <a:pt x="4" y="976"/>
                    </a:cubicBezTo>
                    <a:cubicBezTo>
                      <a:pt x="4" y="977"/>
                      <a:pt x="5" y="978"/>
                      <a:pt x="5" y="979"/>
                    </a:cubicBezTo>
                    <a:cubicBezTo>
                      <a:pt x="5" y="979"/>
                      <a:pt x="6" y="980"/>
                      <a:pt x="6" y="980"/>
                    </a:cubicBezTo>
                    <a:cubicBezTo>
                      <a:pt x="6" y="980"/>
                      <a:pt x="7" y="981"/>
                      <a:pt x="7" y="982"/>
                    </a:cubicBezTo>
                    <a:cubicBezTo>
                      <a:pt x="8" y="983"/>
                      <a:pt x="9" y="984"/>
                      <a:pt x="10" y="985"/>
                    </a:cubicBezTo>
                    <a:cubicBezTo>
                      <a:pt x="11" y="986"/>
                      <a:pt x="12" y="987"/>
                      <a:pt x="13" y="987"/>
                    </a:cubicBezTo>
                    <a:cubicBezTo>
                      <a:pt x="14" y="988"/>
                      <a:pt x="15" y="989"/>
                      <a:pt x="17" y="990"/>
                    </a:cubicBezTo>
                    <a:cubicBezTo>
                      <a:pt x="18" y="990"/>
                      <a:pt x="19" y="991"/>
                      <a:pt x="20" y="991"/>
                    </a:cubicBezTo>
                    <a:cubicBezTo>
                      <a:pt x="21" y="992"/>
                      <a:pt x="21" y="992"/>
                      <a:pt x="22" y="992"/>
                    </a:cubicBezTo>
                    <a:lnTo>
                      <a:pt x="508" y="1162"/>
                    </a:lnTo>
                    <a:cubicBezTo>
                      <a:pt x="509" y="1162"/>
                      <a:pt x="509" y="1162"/>
                      <a:pt x="509" y="1162"/>
                    </a:cubicBezTo>
                    <a:cubicBezTo>
                      <a:pt x="510" y="1162"/>
                      <a:pt x="511" y="1162"/>
                      <a:pt x="513" y="1163"/>
                    </a:cubicBezTo>
                    <a:cubicBezTo>
                      <a:pt x="513" y="1163"/>
                      <a:pt x="514" y="1163"/>
                      <a:pt x="514" y="1163"/>
                    </a:cubicBezTo>
                    <a:cubicBezTo>
                      <a:pt x="516" y="1163"/>
                      <a:pt x="518" y="1163"/>
                      <a:pt x="519" y="1163"/>
                    </a:cubicBezTo>
                    <a:cubicBezTo>
                      <a:pt x="521" y="1163"/>
                      <a:pt x="523" y="1163"/>
                      <a:pt x="525" y="1163"/>
                    </a:cubicBezTo>
                    <a:cubicBezTo>
                      <a:pt x="525" y="1163"/>
                      <a:pt x="526" y="1163"/>
                      <a:pt x="526" y="1163"/>
                    </a:cubicBezTo>
                    <a:cubicBezTo>
                      <a:pt x="527" y="1162"/>
                      <a:pt x="529" y="1162"/>
                      <a:pt x="530" y="1162"/>
                    </a:cubicBezTo>
                    <a:cubicBezTo>
                      <a:pt x="530" y="1162"/>
                      <a:pt x="530" y="1162"/>
                      <a:pt x="530" y="1162"/>
                    </a:cubicBezTo>
                    <a:lnTo>
                      <a:pt x="623" y="1129"/>
                    </a:lnTo>
                    <a:cubicBezTo>
                      <a:pt x="636" y="1145"/>
                      <a:pt x="655" y="1155"/>
                      <a:pt x="677" y="1155"/>
                    </a:cubicBezTo>
                    <a:cubicBezTo>
                      <a:pt x="715" y="1155"/>
                      <a:pt x="746" y="1123"/>
                      <a:pt x="746" y="1085"/>
                    </a:cubicBezTo>
                    <a:cubicBezTo>
                      <a:pt x="746" y="1047"/>
                      <a:pt x="715" y="1016"/>
                      <a:pt x="677" y="1016"/>
                    </a:cubicBezTo>
                    <a:cubicBezTo>
                      <a:pt x="646" y="1016"/>
                      <a:pt x="621" y="1036"/>
                      <a:pt x="611" y="1063"/>
                    </a:cubicBezTo>
                    <a:lnTo>
                      <a:pt x="553" y="1083"/>
                    </a:lnTo>
                    <a:lnTo>
                      <a:pt x="553" y="688"/>
                    </a:lnTo>
                    <a:lnTo>
                      <a:pt x="932" y="951"/>
                    </a:lnTo>
                    <a:lnTo>
                      <a:pt x="888" y="966"/>
                    </a:lnTo>
                    <a:cubicBezTo>
                      <a:pt x="877" y="956"/>
                      <a:pt x="862" y="950"/>
                      <a:pt x="845" y="950"/>
                    </a:cubicBezTo>
                    <a:cubicBezTo>
                      <a:pt x="807" y="950"/>
                      <a:pt x="776" y="982"/>
                      <a:pt x="776" y="1020"/>
                    </a:cubicBezTo>
                    <a:cubicBezTo>
                      <a:pt x="776" y="1058"/>
                      <a:pt x="807" y="1089"/>
                      <a:pt x="845" y="1089"/>
                    </a:cubicBezTo>
                    <a:cubicBezTo>
                      <a:pt x="881" y="1089"/>
                      <a:pt x="910" y="1062"/>
                      <a:pt x="914" y="1027"/>
                    </a:cubicBezTo>
                    <a:lnTo>
                      <a:pt x="1015" y="992"/>
                    </a:lnTo>
                    <a:cubicBezTo>
                      <a:pt x="1016" y="992"/>
                      <a:pt x="1017" y="992"/>
                      <a:pt x="1018" y="991"/>
                    </a:cubicBezTo>
                    <a:cubicBezTo>
                      <a:pt x="1019" y="991"/>
                      <a:pt x="1020" y="990"/>
                      <a:pt x="1021" y="990"/>
                    </a:cubicBezTo>
                    <a:cubicBezTo>
                      <a:pt x="1022" y="989"/>
                      <a:pt x="1023" y="988"/>
                      <a:pt x="1024" y="987"/>
                    </a:cubicBezTo>
                    <a:cubicBezTo>
                      <a:pt x="1025" y="987"/>
                      <a:pt x="1026" y="986"/>
                      <a:pt x="1027" y="985"/>
                    </a:cubicBezTo>
                    <a:cubicBezTo>
                      <a:pt x="1028" y="984"/>
                      <a:pt x="1029" y="983"/>
                      <a:pt x="1030" y="982"/>
                    </a:cubicBezTo>
                    <a:cubicBezTo>
                      <a:pt x="1031" y="981"/>
                      <a:pt x="1031" y="981"/>
                      <a:pt x="1032" y="980"/>
                    </a:cubicBezTo>
                    <a:cubicBezTo>
                      <a:pt x="1032" y="980"/>
                      <a:pt x="1032" y="979"/>
                      <a:pt x="1032" y="979"/>
                    </a:cubicBezTo>
                    <a:cubicBezTo>
                      <a:pt x="1033" y="978"/>
                      <a:pt x="1033" y="977"/>
                      <a:pt x="1034" y="976"/>
                    </a:cubicBezTo>
                    <a:cubicBezTo>
                      <a:pt x="1035" y="975"/>
                      <a:pt x="1035" y="974"/>
                      <a:pt x="1036" y="972"/>
                    </a:cubicBezTo>
                    <a:cubicBezTo>
                      <a:pt x="1036" y="972"/>
                      <a:pt x="1036" y="972"/>
                      <a:pt x="1036" y="971"/>
                    </a:cubicBezTo>
                    <a:cubicBezTo>
                      <a:pt x="1036" y="971"/>
                      <a:pt x="1036" y="970"/>
                      <a:pt x="1036" y="970"/>
                    </a:cubicBezTo>
                    <a:cubicBezTo>
                      <a:pt x="1037" y="968"/>
                      <a:pt x="1037" y="967"/>
                      <a:pt x="1037" y="965"/>
                    </a:cubicBezTo>
                    <a:cubicBezTo>
                      <a:pt x="1038" y="964"/>
                      <a:pt x="1038" y="963"/>
                      <a:pt x="1038" y="963"/>
                    </a:cubicBezTo>
                    <a:cubicBezTo>
                      <a:pt x="1038" y="961"/>
                      <a:pt x="1038" y="959"/>
                      <a:pt x="1038" y="958"/>
                    </a:cubicBezTo>
                    <a:cubicBezTo>
                      <a:pt x="1038" y="957"/>
                      <a:pt x="1038" y="956"/>
                      <a:pt x="1037" y="956"/>
                    </a:cubicBezTo>
                    <a:cubicBezTo>
                      <a:pt x="1037" y="951"/>
                      <a:pt x="1035" y="946"/>
                      <a:pt x="1032" y="942"/>
                    </a:cubicBezTo>
                    <a:cubicBezTo>
                      <a:pt x="1032" y="942"/>
                      <a:pt x="1032" y="942"/>
                      <a:pt x="1032" y="942"/>
                    </a:cubicBezTo>
                    <a:lnTo>
                      <a:pt x="663" y="406"/>
                    </a:lnTo>
                    <a:cubicBezTo>
                      <a:pt x="689" y="417"/>
                      <a:pt x="721" y="416"/>
                      <a:pt x="748" y="399"/>
                    </a:cubicBezTo>
                    <a:lnTo>
                      <a:pt x="650" y="244"/>
                    </a:lnTo>
                    <a:cubicBezTo>
                      <a:pt x="621" y="262"/>
                      <a:pt x="606" y="294"/>
                      <a:pt x="607" y="325"/>
                    </a:cubicBezTo>
                    <a:lnTo>
                      <a:pt x="553" y="246"/>
                    </a:lnTo>
                    <a:lnTo>
                      <a:pt x="553" y="34"/>
                    </a:lnTo>
                    <a:cubicBezTo>
                      <a:pt x="553" y="15"/>
                      <a:pt x="538" y="0"/>
                      <a:pt x="519" y="0"/>
                    </a:cubicBezTo>
                    <a:cubicBezTo>
                      <a:pt x="501" y="0"/>
                      <a:pt x="486" y="15"/>
                      <a:pt x="486" y="34"/>
                    </a:cubicBezTo>
                    <a:lnTo>
                      <a:pt x="486" y="248"/>
                    </a:lnTo>
                    <a:lnTo>
                      <a:pt x="428" y="332"/>
                    </a:lnTo>
                    <a:cubicBezTo>
                      <a:pt x="432" y="298"/>
                      <a:pt x="416" y="263"/>
                      <a:pt x="386" y="244"/>
                    </a:cubicBezTo>
                    <a:lnTo>
                      <a:pt x="288" y="399"/>
                    </a:lnTo>
                    <a:cubicBezTo>
                      <a:pt x="316" y="417"/>
                      <a:pt x="351" y="417"/>
                      <a:pt x="379" y="403"/>
                    </a:cubicBezTo>
                    <a:close/>
                  </a:path>
                </a:pathLst>
              </a:custGeom>
              <a:grpFill/>
              <a:ln w="0">
                <a:solidFill>
                  <a:srgbClr val="4099C3"/>
                </a:solidFill>
                <a:prstDash val="solid"/>
                <a:round/>
                <a:headEnd/>
                <a:tailEnd/>
              </a:ln>
            </p:spPr>
            <p:txBody>
              <a:bodyPr wrap="square">
                <a:noAutofit/>
              </a:bodyPr>
              <a:lstStyle/>
              <a:p>
                <a:pPr defTabSz="383568" eaLnBrk="0" fontAlgn="ctr" hangingPunct="0">
                  <a:spcBef>
                    <a:spcPct val="0"/>
                  </a:spcBef>
                  <a:spcAft>
                    <a:spcPct val="0"/>
                  </a:spcAft>
                  <a:defRPr/>
                </a:pPr>
                <a:endParaRPr lang="en-US" altLang="zh-CN" sz="1399"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grpSp>
        <p:grpSp>
          <p:nvGrpSpPr>
            <p:cNvPr id="1052" name="组合 1051"/>
            <p:cNvGrpSpPr>
              <a:grpSpLocks noChangeAspect="1"/>
            </p:cNvGrpSpPr>
            <p:nvPr/>
          </p:nvGrpSpPr>
          <p:grpSpPr>
            <a:xfrm rot="5400000">
              <a:off x="6193023" y="4988866"/>
              <a:ext cx="301440" cy="316645"/>
              <a:chOff x="6389297" y="1972462"/>
              <a:chExt cx="3812876" cy="3623095"/>
            </a:xfrm>
            <a:noFill/>
          </p:grpSpPr>
          <p:grpSp>
            <p:nvGrpSpPr>
              <p:cNvPr id="1053" name="组合 103"/>
              <p:cNvGrpSpPr/>
              <p:nvPr/>
            </p:nvGrpSpPr>
            <p:grpSpPr>
              <a:xfrm>
                <a:off x="6389297" y="1972462"/>
                <a:ext cx="3812876" cy="3623095"/>
                <a:chOff x="2682814" y="2216988"/>
                <a:chExt cx="3812876" cy="3623095"/>
              </a:xfrm>
              <a:grpFill/>
            </p:grpSpPr>
            <p:sp>
              <p:nvSpPr>
                <p:cNvPr id="1056" name="八边形 1055"/>
                <p:cNvSpPr/>
                <p:nvPr/>
              </p:nvSpPr>
              <p:spPr>
                <a:xfrm>
                  <a:off x="2812211" y="2346385"/>
                  <a:ext cx="3554083" cy="3364302"/>
                </a:xfrm>
                <a:prstGeom prst="octagon">
                  <a:avLst/>
                </a:prstGeom>
                <a:grpFill/>
                <a:ln w="6350" cap="flat" cmpd="sng" algn="ctr">
                  <a:solidFill>
                    <a:srgbClr val="4099C3"/>
                  </a:solidFill>
                  <a:prstDash val="solid"/>
                </a:ln>
                <a:effectLst/>
              </p:spPr>
              <p:txBody>
                <a:bodyPr wrap="square" rtlCol="0" anchor="ctr">
                  <a:noAutofit/>
                </a:bodyPr>
                <a:lstStyle/>
                <a:p>
                  <a:pPr algn="ct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57" name="椭圆 1056"/>
                <p:cNvSpPr/>
                <p:nvPr/>
              </p:nvSpPr>
              <p:spPr>
                <a:xfrm>
                  <a:off x="3657600" y="2216988"/>
                  <a:ext cx="258793" cy="258793"/>
                </a:xfrm>
                <a:prstGeom prst="ellipse">
                  <a:avLst/>
                </a:prstGeom>
                <a:grpFill/>
                <a:ln w="6350" cap="flat" cmpd="sng" algn="ctr">
                  <a:solidFill>
                    <a:srgbClr val="4099C3"/>
                  </a:solidFill>
                  <a:prstDash val="solid"/>
                </a:ln>
                <a:effectLst/>
              </p:spPr>
              <p:txBody>
                <a:bodyPr wrap="square" rtlCol="0" anchor="ctr">
                  <a:noAutofit/>
                </a:bodyPr>
                <a:lstStyle/>
                <a:p>
                  <a:pPr algn="ct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58" name="椭圆 1057"/>
                <p:cNvSpPr/>
                <p:nvPr/>
              </p:nvSpPr>
              <p:spPr>
                <a:xfrm>
                  <a:off x="5244861" y="5581290"/>
                  <a:ext cx="258793" cy="258793"/>
                </a:xfrm>
                <a:prstGeom prst="ellipse">
                  <a:avLst/>
                </a:prstGeom>
                <a:grpFill/>
                <a:ln w="6350" cap="flat" cmpd="sng" algn="ctr">
                  <a:solidFill>
                    <a:srgbClr val="4099C3"/>
                  </a:solidFill>
                  <a:prstDash val="solid"/>
                </a:ln>
                <a:effectLst/>
              </p:spPr>
              <p:txBody>
                <a:bodyPr wrap="square" rtlCol="0" anchor="ctr">
                  <a:noAutofit/>
                </a:bodyPr>
                <a:lstStyle/>
                <a:p>
                  <a:pPr algn="ct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59" name="椭圆 1058"/>
                <p:cNvSpPr/>
                <p:nvPr/>
              </p:nvSpPr>
              <p:spPr>
                <a:xfrm>
                  <a:off x="5244861" y="2216988"/>
                  <a:ext cx="258793" cy="258793"/>
                </a:xfrm>
                <a:prstGeom prst="ellipse">
                  <a:avLst/>
                </a:prstGeom>
                <a:grpFill/>
                <a:ln w="6350" cap="flat" cmpd="sng" algn="ctr">
                  <a:solidFill>
                    <a:srgbClr val="4099C3"/>
                  </a:solidFill>
                  <a:prstDash val="solid"/>
                </a:ln>
                <a:effectLst/>
              </p:spPr>
              <p:txBody>
                <a:bodyPr wrap="square" rtlCol="0" anchor="ctr">
                  <a:noAutofit/>
                </a:bodyPr>
                <a:lstStyle/>
                <a:p>
                  <a:pPr algn="ct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60" name="椭圆 1059"/>
                <p:cNvSpPr/>
                <p:nvPr/>
              </p:nvSpPr>
              <p:spPr>
                <a:xfrm>
                  <a:off x="3657600" y="5581289"/>
                  <a:ext cx="258793" cy="258793"/>
                </a:xfrm>
                <a:prstGeom prst="ellipse">
                  <a:avLst/>
                </a:prstGeom>
                <a:grpFill/>
                <a:ln w="6350" cap="flat" cmpd="sng" algn="ctr">
                  <a:solidFill>
                    <a:srgbClr val="4099C3"/>
                  </a:solidFill>
                  <a:prstDash val="solid"/>
                </a:ln>
                <a:effectLst/>
              </p:spPr>
              <p:txBody>
                <a:bodyPr wrap="square" rtlCol="0" anchor="ctr">
                  <a:noAutofit/>
                </a:bodyPr>
                <a:lstStyle/>
                <a:p>
                  <a:pPr algn="ct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61" name="椭圆 1060"/>
                <p:cNvSpPr/>
                <p:nvPr/>
              </p:nvSpPr>
              <p:spPr>
                <a:xfrm>
                  <a:off x="2682814" y="4537491"/>
                  <a:ext cx="258793" cy="258793"/>
                </a:xfrm>
                <a:prstGeom prst="ellipse">
                  <a:avLst/>
                </a:prstGeom>
                <a:grpFill/>
                <a:ln w="6350" cap="flat" cmpd="sng" algn="ctr">
                  <a:solidFill>
                    <a:srgbClr val="4099C3"/>
                  </a:solidFill>
                  <a:prstDash val="solid"/>
                </a:ln>
                <a:effectLst/>
              </p:spPr>
              <p:txBody>
                <a:bodyPr wrap="square" rtlCol="0" anchor="ctr">
                  <a:noAutofit/>
                </a:bodyPr>
                <a:lstStyle/>
                <a:p>
                  <a:pPr algn="ct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62" name="椭圆 1061"/>
                <p:cNvSpPr/>
                <p:nvPr/>
              </p:nvSpPr>
              <p:spPr>
                <a:xfrm>
                  <a:off x="2682814" y="3191770"/>
                  <a:ext cx="258793" cy="258793"/>
                </a:xfrm>
                <a:prstGeom prst="ellipse">
                  <a:avLst/>
                </a:prstGeom>
                <a:grpFill/>
                <a:ln w="6350" cap="flat" cmpd="sng" algn="ctr">
                  <a:solidFill>
                    <a:srgbClr val="4099C3"/>
                  </a:solidFill>
                  <a:prstDash val="solid"/>
                </a:ln>
                <a:effectLst/>
              </p:spPr>
              <p:txBody>
                <a:bodyPr wrap="square" rtlCol="0" anchor="ctr">
                  <a:noAutofit/>
                </a:bodyPr>
                <a:lstStyle/>
                <a:p>
                  <a:pPr algn="ct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63" name="椭圆 1062"/>
                <p:cNvSpPr/>
                <p:nvPr/>
              </p:nvSpPr>
              <p:spPr>
                <a:xfrm>
                  <a:off x="6236897" y="3191770"/>
                  <a:ext cx="258793" cy="258793"/>
                </a:xfrm>
                <a:prstGeom prst="ellipse">
                  <a:avLst/>
                </a:prstGeom>
                <a:grpFill/>
                <a:ln w="6350" cap="flat" cmpd="sng" algn="ctr">
                  <a:solidFill>
                    <a:srgbClr val="4099C3"/>
                  </a:solidFill>
                  <a:prstDash val="solid"/>
                </a:ln>
                <a:effectLst/>
              </p:spPr>
              <p:txBody>
                <a:bodyPr wrap="square" rtlCol="0" anchor="ctr">
                  <a:noAutofit/>
                </a:bodyPr>
                <a:lstStyle/>
                <a:p>
                  <a:pPr algn="ct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64" name="椭圆 1063"/>
                <p:cNvSpPr/>
                <p:nvPr/>
              </p:nvSpPr>
              <p:spPr>
                <a:xfrm>
                  <a:off x="6236897" y="4597872"/>
                  <a:ext cx="258793" cy="258793"/>
                </a:xfrm>
                <a:prstGeom prst="ellipse">
                  <a:avLst/>
                </a:prstGeom>
                <a:grpFill/>
                <a:ln w="6350" cap="flat" cmpd="sng" algn="ctr">
                  <a:solidFill>
                    <a:srgbClr val="4099C3"/>
                  </a:solidFill>
                  <a:prstDash val="solid"/>
                </a:ln>
                <a:effectLst/>
              </p:spPr>
              <p:txBody>
                <a:bodyPr wrap="square" rtlCol="0" anchor="ctr">
                  <a:noAutofit/>
                </a:bodyPr>
                <a:lstStyle/>
                <a:p>
                  <a:pPr algn="ct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cxnSp>
              <p:nvCxnSpPr>
                <p:cNvPr id="1065" name="直接连接符 1064"/>
                <p:cNvCxnSpPr>
                  <a:stCxn id="1057" idx="5"/>
                  <a:endCxn id="1058" idx="1"/>
                </p:cNvCxnSpPr>
                <p:nvPr/>
              </p:nvCxnSpPr>
              <p:spPr>
                <a:xfrm>
                  <a:off x="3878494" y="2437882"/>
                  <a:ext cx="1404266" cy="3181307"/>
                </a:xfrm>
                <a:prstGeom prst="line">
                  <a:avLst/>
                </a:prstGeom>
                <a:grpFill/>
                <a:ln w="6350" cap="flat" cmpd="sng" algn="ctr">
                  <a:solidFill>
                    <a:srgbClr val="4099C3"/>
                  </a:solidFill>
                  <a:prstDash val="solid"/>
                </a:ln>
                <a:effectLst/>
              </p:spPr>
            </p:cxnSp>
            <p:cxnSp>
              <p:nvCxnSpPr>
                <p:cNvPr id="1066" name="直接连接符 1065"/>
                <p:cNvCxnSpPr>
                  <a:endCxn id="1060" idx="7"/>
                </p:cNvCxnSpPr>
                <p:nvPr/>
              </p:nvCxnSpPr>
              <p:spPr>
                <a:xfrm flipH="1">
                  <a:off x="3878494" y="2475781"/>
                  <a:ext cx="1487137" cy="3143407"/>
                </a:xfrm>
                <a:prstGeom prst="line">
                  <a:avLst/>
                </a:prstGeom>
                <a:grpFill/>
                <a:ln w="6350" cap="flat" cmpd="sng" algn="ctr">
                  <a:solidFill>
                    <a:srgbClr val="4099C3"/>
                  </a:solidFill>
                  <a:prstDash val="solid"/>
                </a:ln>
                <a:effectLst/>
              </p:spPr>
            </p:cxnSp>
            <p:cxnSp>
              <p:nvCxnSpPr>
                <p:cNvPr id="1067" name="直接连接符 1066"/>
                <p:cNvCxnSpPr/>
                <p:nvPr/>
              </p:nvCxnSpPr>
              <p:spPr>
                <a:xfrm flipH="1">
                  <a:off x="2941607" y="3321166"/>
                  <a:ext cx="3424687" cy="0"/>
                </a:xfrm>
                <a:prstGeom prst="line">
                  <a:avLst/>
                </a:prstGeom>
                <a:grpFill/>
                <a:ln w="6350" cap="flat" cmpd="sng" algn="ctr">
                  <a:solidFill>
                    <a:srgbClr val="4099C3"/>
                  </a:solidFill>
                  <a:prstDash val="solid"/>
                </a:ln>
                <a:effectLst/>
              </p:spPr>
            </p:cxnSp>
            <p:cxnSp>
              <p:nvCxnSpPr>
                <p:cNvPr id="1068" name="直接连接符 1067"/>
                <p:cNvCxnSpPr>
                  <a:endCxn id="1062" idx="5"/>
                </p:cNvCxnSpPr>
                <p:nvPr/>
              </p:nvCxnSpPr>
              <p:spPr>
                <a:xfrm flipH="1" flipV="1">
                  <a:off x="2903708" y="3412664"/>
                  <a:ext cx="3333189" cy="1254224"/>
                </a:xfrm>
                <a:prstGeom prst="line">
                  <a:avLst/>
                </a:prstGeom>
                <a:grpFill/>
                <a:ln w="6350" cap="flat" cmpd="sng" algn="ctr">
                  <a:solidFill>
                    <a:srgbClr val="4099C3"/>
                  </a:solidFill>
                  <a:prstDash val="solid"/>
                </a:ln>
                <a:effectLst/>
              </p:spPr>
            </p:cxnSp>
            <p:cxnSp>
              <p:nvCxnSpPr>
                <p:cNvPr id="1069" name="直接连接符 1068"/>
                <p:cNvCxnSpPr>
                  <a:endCxn id="1061" idx="6"/>
                </p:cNvCxnSpPr>
                <p:nvPr/>
              </p:nvCxnSpPr>
              <p:spPr>
                <a:xfrm flipH="1">
                  <a:off x="2941607" y="3393716"/>
                  <a:ext cx="3295290" cy="1273172"/>
                </a:xfrm>
                <a:prstGeom prst="line">
                  <a:avLst/>
                </a:prstGeom>
                <a:grpFill/>
                <a:ln w="6350" cap="flat" cmpd="sng" algn="ctr">
                  <a:solidFill>
                    <a:srgbClr val="4099C3"/>
                  </a:solidFill>
                  <a:prstDash val="solid"/>
                </a:ln>
                <a:effectLst/>
              </p:spPr>
            </p:cxnSp>
            <p:cxnSp>
              <p:nvCxnSpPr>
                <p:cNvPr id="1070" name="直接连接符 1069"/>
                <p:cNvCxnSpPr/>
                <p:nvPr/>
              </p:nvCxnSpPr>
              <p:spPr>
                <a:xfrm flipH="1">
                  <a:off x="2941607" y="4727268"/>
                  <a:ext cx="3424687" cy="0"/>
                </a:xfrm>
                <a:prstGeom prst="line">
                  <a:avLst/>
                </a:prstGeom>
                <a:grpFill/>
                <a:ln w="6350" cap="flat" cmpd="sng" algn="ctr">
                  <a:solidFill>
                    <a:srgbClr val="4099C3"/>
                  </a:solidFill>
                  <a:prstDash val="solid"/>
                </a:ln>
                <a:effectLst/>
              </p:spPr>
            </p:cxnSp>
            <p:cxnSp>
              <p:nvCxnSpPr>
                <p:cNvPr id="1071" name="直接连接符 1070"/>
                <p:cNvCxnSpPr>
                  <a:stCxn id="1060" idx="0"/>
                  <a:endCxn id="1057" idx="4"/>
                </p:cNvCxnSpPr>
                <p:nvPr/>
              </p:nvCxnSpPr>
              <p:spPr>
                <a:xfrm flipV="1">
                  <a:off x="3786997" y="2475781"/>
                  <a:ext cx="0" cy="3105508"/>
                </a:xfrm>
                <a:prstGeom prst="line">
                  <a:avLst/>
                </a:prstGeom>
                <a:grpFill/>
                <a:ln w="6350" cap="flat" cmpd="sng" algn="ctr">
                  <a:solidFill>
                    <a:srgbClr val="4099C3"/>
                  </a:solidFill>
                  <a:prstDash val="solid"/>
                </a:ln>
                <a:effectLst/>
              </p:spPr>
            </p:cxnSp>
            <p:cxnSp>
              <p:nvCxnSpPr>
                <p:cNvPr id="1072" name="直接连接符 1071"/>
                <p:cNvCxnSpPr/>
                <p:nvPr/>
              </p:nvCxnSpPr>
              <p:spPr>
                <a:xfrm flipV="1">
                  <a:off x="5400137" y="2475781"/>
                  <a:ext cx="0" cy="3105508"/>
                </a:xfrm>
                <a:prstGeom prst="line">
                  <a:avLst/>
                </a:prstGeom>
                <a:grpFill/>
                <a:ln w="6350" cap="flat" cmpd="sng" algn="ctr">
                  <a:solidFill>
                    <a:srgbClr val="4099C3"/>
                  </a:solidFill>
                  <a:prstDash val="solid"/>
                </a:ln>
                <a:effectLst/>
              </p:spPr>
            </p:cxnSp>
            <p:cxnSp>
              <p:nvCxnSpPr>
                <p:cNvPr id="1073" name="直接连接符 1072"/>
                <p:cNvCxnSpPr>
                  <a:stCxn id="1059" idx="3"/>
                  <a:endCxn id="1061" idx="7"/>
                </p:cNvCxnSpPr>
                <p:nvPr/>
              </p:nvCxnSpPr>
              <p:spPr>
                <a:xfrm flipH="1">
                  <a:off x="2903708" y="2437882"/>
                  <a:ext cx="2379052" cy="2137508"/>
                </a:xfrm>
                <a:prstGeom prst="line">
                  <a:avLst/>
                </a:prstGeom>
                <a:grpFill/>
                <a:ln w="6350" cap="flat" cmpd="sng" algn="ctr">
                  <a:solidFill>
                    <a:srgbClr val="4099C3"/>
                  </a:solidFill>
                  <a:prstDash val="solid"/>
                </a:ln>
                <a:effectLst/>
              </p:spPr>
            </p:cxnSp>
            <p:cxnSp>
              <p:nvCxnSpPr>
                <p:cNvPr id="1074" name="直接连接符 1073"/>
                <p:cNvCxnSpPr>
                  <a:stCxn id="1063" idx="3"/>
                </p:cNvCxnSpPr>
                <p:nvPr/>
              </p:nvCxnSpPr>
              <p:spPr>
                <a:xfrm flipH="1">
                  <a:off x="3722298" y="3412664"/>
                  <a:ext cx="2552498" cy="2383358"/>
                </a:xfrm>
                <a:prstGeom prst="line">
                  <a:avLst/>
                </a:prstGeom>
                <a:grpFill/>
                <a:ln w="6350" cap="flat" cmpd="sng" algn="ctr">
                  <a:solidFill>
                    <a:srgbClr val="4099C3"/>
                  </a:solidFill>
                  <a:prstDash val="solid"/>
                </a:ln>
                <a:effectLst/>
              </p:spPr>
            </p:cxnSp>
          </p:grpSp>
          <p:cxnSp>
            <p:nvCxnSpPr>
              <p:cNvPr id="1054" name="直接连接符 1053"/>
              <p:cNvCxnSpPr>
                <a:endCxn id="1057" idx="7"/>
              </p:cNvCxnSpPr>
              <p:nvPr/>
            </p:nvCxnSpPr>
            <p:spPr>
              <a:xfrm flipH="1" flipV="1">
                <a:off x="7584977" y="2010361"/>
                <a:ext cx="2548702" cy="2533285"/>
              </a:xfrm>
              <a:prstGeom prst="line">
                <a:avLst/>
              </a:prstGeom>
              <a:grpFill/>
              <a:ln w="6350" cap="flat" cmpd="sng" algn="ctr">
                <a:solidFill>
                  <a:srgbClr val="4099C3"/>
                </a:solidFill>
                <a:prstDash val="solid"/>
              </a:ln>
              <a:effectLst/>
            </p:spPr>
          </p:cxnSp>
          <p:cxnSp>
            <p:nvCxnSpPr>
              <p:cNvPr id="1055" name="直接连接符 1054"/>
              <p:cNvCxnSpPr>
                <a:stCxn id="1058" idx="1"/>
                <a:endCxn id="1062" idx="4"/>
              </p:cNvCxnSpPr>
              <p:nvPr/>
            </p:nvCxnSpPr>
            <p:spPr>
              <a:xfrm flipH="1" flipV="1">
                <a:off x="6518694" y="3206037"/>
                <a:ext cx="2470549" cy="2168626"/>
              </a:xfrm>
              <a:prstGeom prst="line">
                <a:avLst/>
              </a:prstGeom>
              <a:grpFill/>
              <a:ln w="6350" cap="flat" cmpd="sng" algn="ctr">
                <a:solidFill>
                  <a:srgbClr val="4099C3"/>
                </a:solidFill>
                <a:prstDash val="solid"/>
              </a:ln>
              <a:effectLst/>
            </p:spPr>
          </p:cxnSp>
        </p:grpSp>
        <p:grpSp>
          <p:nvGrpSpPr>
            <p:cNvPr id="1075" name="组合 342"/>
            <p:cNvGrpSpPr>
              <a:grpSpLocks noChangeAspect="1"/>
            </p:cNvGrpSpPr>
            <p:nvPr/>
          </p:nvGrpSpPr>
          <p:grpSpPr bwMode="auto">
            <a:xfrm>
              <a:off x="7216085" y="4987092"/>
              <a:ext cx="266774" cy="299426"/>
              <a:chOff x="1806575" y="2351088"/>
              <a:chExt cx="630238" cy="646112"/>
            </a:xfrm>
            <a:solidFill>
              <a:srgbClr val="4099C3"/>
            </a:solidFill>
          </p:grpSpPr>
          <p:sp>
            <p:nvSpPr>
              <p:cNvPr id="1076" name="Freeform 223"/>
              <p:cNvSpPr>
                <a:spLocks noEditPoints="1"/>
              </p:cNvSpPr>
              <p:nvPr/>
            </p:nvSpPr>
            <p:spPr bwMode="auto">
              <a:xfrm>
                <a:off x="2016125" y="2559051"/>
                <a:ext cx="212725" cy="211138"/>
              </a:xfrm>
              <a:custGeom>
                <a:avLst/>
                <a:gdLst>
                  <a:gd name="T0" fmla="*/ 2147483647 w 507"/>
                  <a:gd name="T1" fmla="*/ 2147483647 h 506"/>
                  <a:gd name="T2" fmla="*/ 2147483647 w 507"/>
                  <a:gd name="T3" fmla="*/ 2147483647 h 506"/>
                  <a:gd name="T4" fmla="*/ 2147483647 w 507"/>
                  <a:gd name="T5" fmla="*/ 2147483647 h 506"/>
                  <a:gd name="T6" fmla="*/ 2147483647 w 507"/>
                  <a:gd name="T7" fmla="*/ 2147483647 h 506"/>
                  <a:gd name="T8" fmla="*/ 2147483647 w 507"/>
                  <a:gd name="T9" fmla="*/ 2147483647 h 506"/>
                  <a:gd name="T10" fmla="*/ 2147483647 w 507"/>
                  <a:gd name="T11" fmla="*/ 2147483647 h 506"/>
                  <a:gd name="T12" fmla="*/ 2147483647 w 507"/>
                  <a:gd name="T13" fmla="*/ 2147483647 h 506"/>
                  <a:gd name="T14" fmla="*/ 2147483647 w 507"/>
                  <a:gd name="T15" fmla="*/ 2147483647 h 506"/>
                  <a:gd name="T16" fmla="*/ 0 w 507"/>
                  <a:gd name="T17" fmla="*/ 2147483647 h 506"/>
                  <a:gd name="T18" fmla="*/ 2147483647 w 507"/>
                  <a:gd name="T19" fmla="*/ 0 h 506"/>
                  <a:gd name="T20" fmla="*/ 2147483647 w 507"/>
                  <a:gd name="T21" fmla="*/ 2147483647 h 506"/>
                  <a:gd name="T22" fmla="*/ 2147483647 w 507"/>
                  <a:gd name="T23" fmla="*/ 2147483647 h 5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7"/>
                  <a:gd name="T37" fmla="*/ 0 h 506"/>
                  <a:gd name="T38" fmla="*/ 507 w 507"/>
                  <a:gd name="T39" fmla="*/ 506 h 5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7" h="506">
                    <a:moveTo>
                      <a:pt x="254" y="67"/>
                    </a:moveTo>
                    <a:lnTo>
                      <a:pt x="254" y="67"/>
                    </a:lnTo>
                    <a:cubicBezTo>
                      <a:pt x="151" y="67"/>
                      <a:pt x="67" y="150"/>
                      <a:pt x="67" y="253"/>
                    </a:cubicBezTo>
                    <a:cubicBezTo>
                      <a:pt x="67" y="356"/>
                      <a:pt x="151" y="440"/>
                      <a:pt x="254" y="440"/>
                    </a:cubicBezTo>
                    <a:cubicBezTo>
                      <a:pt x="357" y="440"/>
                      <a:pt x="440" y="356"/>
                      <a:pt x="440" y="253"/>
                    </a:cubicBezTo>
                    <a:cubicBezTo>
                      <a:pt x="440" y="150"/>
                      <a:pt x="357" y="67"/>
                      <a:pt x="254" y="67"/>
                    </a:cubicBezTo>
                    <a:close/>
                    <a:moveTo>
                      <a:pt x="254" y="506"/>
                    </a:moveTo>
                    <a:lnTo>
                      <a:pt x="254" y="506"/>
                    </a:lnTo>
                    <a:cubicBezTo>
                      <a:pt x="114" y="506"/>
                      <a:pt x="0" y="393"/>
                      <a:pt x="0" y="253"/>
                    </a:cubicBezTo>
                    <a:cubicBezTo>
                      <a:pt x="0" y="114"/>
                      <a:pt x="114" y="0"/>
                      <a:pt x="254" y="0"/>
                    </a:cubicBezTo>
                    <a:cubicBezTo>
                      <a:pt x="393" y="0"/>
                      <a:pt x="507" y="114"/>
                      <a:pt x="507" y="253"/>
                    </a:cubicBezTo>
                    <a:cubicBezTo>
                      <a:pt x="507" y="393"/>
                      <a:pt x="393" y="506"/>
                      <a:pt x="254" y="506"/>
                    </a:cubicBez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77" name="Freeform 224"/>
              <p:cNvSpPr>
                <a:spLocks/>
              </p:cNvSpPr>
              <p:nvPr/>
            </p:nvSpPr>
            <p:spPr bwMode="auto">
              <a:xfrm>
                <a:off x="2016125" y="2654301"/>
                <a:ext cx="26988" cy="246063"/>
              </a:xfrm>
              <a:custGeom>
                <a:avLst/>
                <a:gdLst>
                  <a:gd name="T0" fmla="*/ 2147483647 w 67"/>
                  <a:gd name="T1" fmla="*/ 2147483647 h 586"/>
                  <a:gd name="T2" fmla="*/ 2147483647 w 67"/>
                  <a:gd name="T3" fmla="*/ 2147483647 h 586"/>
                  <a:gd name="T4" fmla="*/ 0 w 67"/>
                  <a:gd name="T5" fmla="*/ 2147483647 h 586"/>
                  <a:gd name="T6" fmla="*/ 0 w 67"/>
                  <a:gd name="T7" fmla="*/ 2147483647 h 586"/>
                  <a:gd name="T8" fmla="*/ 2147483647 w 67"/>
                  <a:gd name="T9" fmla="*/ 0 h 586"/>
                  <a:gd name="T10" fmla="*/ 2147483647 w 67"/>
                  <a:gd name="T11" fmla="*/ 2147483647 h 586"/>
                  <a:gd name="T12" fmla="*/ 2147483647 w 67"/>
                  <a:gd name="T13" fmla="*/ 2147483647 h 586"/>
                  <a:gd name="T14" fmla="*/ 2147483647 w 67"/>
                  <a:gd name="T15" fmla="*/ 2147483647 h 586"/>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586"/>
                  <a:gd name="T26" fmla="*/ 67 w 67"/>
                  <a:gd name="T27" fmla="*/ 586 h 5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586">
                    <a:moveTo>
                      <a:pt x="34" y="586"/>
                    </a:moveTo>
                    <a:lnTo>
                      <a:pt x="34" y="586"/>
                    </a:lnTo>
                    <a:cubicBezTo>
                      <a:pt x="15" y="586"/>
                      <a:pt x="0" y="572"/>
                      <a:pt x="0" y="553"/>
                    </a:cubicBezTo>
                    <a:lnTo>
                      <a:pt x="0" y="33"/>
                    </a:lnTo>
                    <a:cubicBezTo>
                      <a:pt x="0" y="15"/>
                      <a:pt x="15" y="0"/>
                      <a:pt x="34" y="0"/>
                    </a:cubicBezTo>
                    <a:cubicBezTo>
                      <a:pt x="52" y="0"/>
                      <a:pt x="67" y="15"/>
                      <a:pt x="67" y="33"/>
                    </a:cubicBezTo>
                    <a:lnTo>
                      <a:pt x="67" y="553"/>
                    </a:lnTo>
                    <a:cubicBezTo>
                      <a:pt x="67" y="572"/>
                      <a:pt x="52" y="586"/>
                      <a:pt x="34" y="586"/>
                    </a:cubicBez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78" name="Freeform 225"/>
              <p:cNvSpPr>
                <a:spLocks/>
              </p:cNvSpPr>
              <p:nvPr/>
            </p:nvSpPr>
            <p:spPr bwMode="auto">
              <a:xfrm>
                <a:off x="1976438" y="2849563"/>
                <a:ext cx="107950" cy="60325"/>
              </a:xfrm>
              <a:custGeom>
                <a:avLst/>
                <a:gdLst>
                  <a:gd name="T0" fmla="*/ 0 w 257"/>
                  <a:gd name="T1" fmla="*/ 0 h 145"/>
                  <a:gd name="T2" fmla="*/ 0 w 257"/>
                  <a:gd name="T3" fmla="*/ 0 h 145"/>
                  <a:gd name="T4" fmla="*/ 2147483647 w 257"/>
                  <a:gd name="T5" fmla="*/ 2147483647 h 145"/>
                  <a:gd name="T6" fmla="*/ 2147483647 w 257"/>
                  <a:gd name="T7" fmla="*/ 0 h 145"/>
                  <a:gd name="T8" fmla="*/ 0 w 257"/>
                  <a:gd name="T9" fmla="*/ 0 h 145"/>
                  <a:gd name="T10" fmla="*/ 0 60000 65536"/>
                  <a:gd name="T11" fmla="*/ 0 60000 65536"/>
                  <a:gd name="T12" fmla="*/ 0 60000 65536"/>
                  <a:gd name="T13" fmla="*/ 0 60000 65536"/>
                  <a:gd name="T14" fmla="*/ 0 60000 65536"/>
                  <a:gd name="T15" fmla="*/ 0 w 257"/>
                  <a:gd name="T16" fmla="*/ 0 h 145"/>
                  <a:gd name="T17" fmla="*/ 257 w 257"/>
                  <a:gd name="T18" fmla="*/ 145 h 145"/>
                </a:gdLst>
                <a:ahLst/>
                <a:cxnLst>
                  <a:cxn ang="T10">
                    <a:pos x="T0" y="T1"/>
                  </a:cxn>
                  <a:cxn ang="T11">
                    <a:pos x="T2" y="T3"/>
                  </a:cxn>
                  <a:cxn ang="T12">
                    <a:pos x="T4" y="T5"/>
                  </a:cxn>
                  <a:cxn ang="T13">
                    <a:pos x="T6" y="T7"/>
                  </a:cxn>
                  <a:cxn ang="T14">
                    <a:pos x="T8" y="T9"/>
                  </a:cxn>
                </a:cxnLst>
                <a:rect l="T15" t="T16" r="T17" b="T18"/>
                <a:pathLst>
                  <a:path w="257" h="145">
                    <a:moveTo>
                      <a:pt x="0" y="0"/>
                    </a:moveTo>
                    <a:lnTo>
                      <a:pt x="0" y="0"/>
                    </a:lnTo>
                    <a:lnTo>
                      <a:pt x="129" y="145"/>
                    </a:lnTo>
                    <a:lnTo>
                      <a:pt x="257" y="0"/>
                    </a:lnTo>
                    <a:lnTo>
                      <a:pt x="0" y="0"/>
                    </a:ln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79" name="Freeform 226"/>
              <p:cNvSpPr>
                <a:spLocks/>
              </p:cNvSpPr>
              <p:nvPr/>
            </p:nvSpPr>
            <p:spPr bwMode="auto">
              <a:xfrm>
                <a:off x="2200275" y="2433638"/>
                <a:ext cx="28575" cy="250825"/>
              </a:xfrm>
              <a:custGeom>
                <a:avLst/>
                <a:gdLst>
                  <a:gd name="T0" fmla="*/ 2147483647 w 67"/>
                  <a:gd name="T1" fmla="*/ 2147483647 h 597"/>
                  <a:gd name="T2" fmla="*/ 2147483647 w 67"/>
                  <a:gd name="T3" fmla="*/ 2147483647 h 597"/>
                  <a:gd name="T4" fmla="*/ 0 w 67"/>
                  <a:gd name="T5" fmla="*/ 2147483647 h 597"/>
                  <a:gd name="T6" fmla="*/ 0 w 67"/>
                  <a:gd name="T7" fmla="*/ 2147483647 h 597"/>
                  <a:gd name="T8" fmla="*/ 2147483647 w 67"/>
                  <a:gd name="T9" fmla="*/ 0 h 597"/>
                  <a:gd name="T10" fmla="*/ 2147483647 w 67"/>
                  <a:gd name="T11" fmla="*/ 2147483647 h 597"/>
                  <a:gd name="T12" fmla="*/ 2147483647 w 67"/>
                  <a:gd name="T13" fmla="*/ 2147483647 h 597"/>
                  <a:gd name="T14" fmla="*/ 2147483647 w 67"/>
                  <a:gd name="T15" fmla="*/ 2147483647 h 597"/>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597"/>
                  <a:gd name="T26" fmla="*/ 67 w 67"/>
                  <a:gd name="T27" fmla="*/ 597 h 5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597">
                    <a:moveTo>
                      <a:pt x="34" y="597"/>
                    </a:moveTo>
                    <a:lnTo>
                      <a:pt x="34" y="597"/>
                    </a:lnTo>
                    <a:cubicBezTo>
                      <a:pt x="15" y="597"/>
                      <a:pt x="0" y="582"/>
                      <a:pt x="0" y="564"/>
                    </a:cubicBezTo>
                    <a:lnTo>
                      <a:pt x="0" y="33"/>
                    </a:lnTo>
                    <a:cubicBezTo>
                      <a:pt x="0" y="15"/>
                      <a:pt x="15" y="0"/>
                      <a:pt x="34" y="0"/>
                    </a:cubicBezTo>
                    <a:cubicBezTo>
                      <a:pt x="52" y="0"/>
                      <a:pt x="67" y="15"/>
                      <a:pt x="67" y="33"/>
                    </a:cubicBezTo>
                    <a:lnTo>
                      <a:pt x="67" y="564"/>
                    </a:lnTo>
                    <a:cubicBezTo>
                      <a:pt x="67" y="582"/>
                      <a:pt x="52" y="597"/>
                      <a:pt x="34" y="597"/>
                    </a:cubicBez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80" name="Freeform 228"/>
              <p:cNvSpPr>
                <a:spLocks/>
              </p:cNvSpPr>
              <p:nvPr/>
            </p:nvSpPr>
            <p:spPr bwMode="auto">
              <a:xfrm>
                <a:off x="2160588" y="2424113"/>
                <a:ext cx="107950" cy="61913"/>
              </a:xfrm>
              <a:custGeom>
                <a:avLst/>
                <a:gdLst>
                  <a:gd name="T0" fmla="*/ 2147483647 w 257"/>
                  <a:gd name="T1" fmla="*/ 2147483647 h 146"/>
                  <a:gd name="T2" fmla="*/ 2147483647 w 257"/>
                  <a:gd name="T3" fmla="*/ 2147483647 h 146"/>
                  <a:gd name="T4" fmla="*/ 2147483647 w 257"/>
                  <a:gd name="T5" fmla="*/ 0 h 146"/>
                  <a:gd name="T6" fmla="*/ 0 w 257"/>
                  <a:gd name="T7" fmla="*/ 2147483647 h 146"/>
                  <a:gd name="T8" fmla="*/ 2147483647 w 257"/>
                  <a:gd name="T9" fmla="*/ 2147483647 h 146"/>
                  <a:gd name="T10" fmla="*/ 0 60000 65536"/>
                  <a:gd name="T11" fmla="*/ 0 60000 65536"/>
                  <a:gd name="T12" fmla="*/ 0 60000 65536"/>
                  <a:gd name="T13" fmla="*/ 0 60000 65536"/>
                  <a:gd name="T14" fmla="*/ 0 60000 65536"/>
                  <a:gd name="T15" fmla="*/ 0 w 257"/>
                  <a:gd name="T16" fmla="*/ 0 h 146"/>
                  <a:gd name="T17" fmla="*/ 257 w 257"/>
                  <a:gd name="T18" fmla="*/ 146 h 146"/>
                </a:gdLst>
                <a:ahLst/>
                <a:cxnLst>
                  <a:cxn ang="T10">
                    <a:pos x="T0" y="T1"/>
                  </a:cxn>
                  <a:cxn ang="T11">
                    <a:pos x="T2" y="T3"/>
                  </a:cxn>
                  <a:cxn ang="T12">
                    <a:pos x="T4" y="T5"/>
                  </a:cxn>
                  <a:cxn ang="T13">
                    <a:pos x="T6" y="T7"/>
                  </a:cxn>
                  <a:cxn ang="T14">
                    <a:pos x="T8" y="T9"/>
                  </a:cxn>
                </a:cxnLst>
                <a:rect l="T15" t="T16" r="T17" b="T18"/>
                <a:pathLst>
                  <a:path w="257" h="146">
                    <a:moveTo>
                      <a:pt x="257" y="146"/>
                    </a:moveTo>
                    <a:lnTo>
                      <a:pt x="257" y="146"/>
                    </a:lnTo>
                    <a:lnTo>
                      <a:pt x="129" y="0"/>
                    </a:lnTo>
                    <a:lnTo>
                      <a:pt x="0" y="146"/>
                    </a:lnTo>
                    <a:lnTo>
                      <a:pt x="257" y="146"/>
                    </a:ln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81" name="Freeform 229"/>
              <p:cNvSpPr>
                <a:spLocks/>
              </p:cNvSpPr>
              <p:nvPr/>
            </p:nvSpPr>
            <p:spPr bwMode="auto">
              <a:xfrm>
                <a:off x="1806575" y="2351088"/>
                <a:ext cx="630238" cy="630238"/>
              </a:xfrm>
              <a:custGeom>
                <a:avLst/>
                <a:gdLst>
                  <a:gd name="T0" fmla="*/ 2147483647 w 1502"/>
                  <a:gd name="T1" fmla="*/ 2147483647 h 1503"/>
                  <a:gd name="T2" fmla="*/ 2147483647 w 1502"/>
                  <a:gd name="T3" fmla="*/ 2147483647 h 1503"/>
                  <a:gd name="T4" fmla="*/ 2147483647 w 1502"/>
                  <a:gd name="T5" fmla="*/ 2147483647 h 1503"/>
                  <a:gd name="T6" fmla="*/ 2147483647 w 1502"/>
                  <a:gd name="T7" fmla="*/ 2147483647 h 1503"/>
                  <a:gd name="T8" fmla="*/ 2147483647 w 1502"/>
                  <a:gd name="T9" fmla="*/ 2147483647 h 1503"/>
                  <a:gd name="T10" fmla="*/ 2147483647 w 1502"/>
                  <a:gd name="T11" fmla="*/ 2147483647 h 1503"/>
                  <a:gd name="T12" fmla="*/ 2147483647 w 1502"/>
                  <a:gd name="T13" fmla="*/ 2147483647 h 1503"/>
                  <a:gd name="T14" fmla="*/ 2147483647 w 1502"/>
                  <a:gd name="T15" fmla="*/ 2147483647 h 1503"/>
                  <a:gd name="T16" fmla="*/ 2147483647 w 1502"/>
                  <a:gd name="T17" fmla="*/ 2147483647 h 1503"/>
                  <a:gd name="T18" fmla="*/ 2147483647 w 1502"/>
                  <a:gd name="T19" fmla="*/ 2147483647 h 1503"/>
                  <a:gd name="T20" fmla="*/ 2147483647 w 1502"/>
                  <a:gd name="T21" fmla="*/ 2147483647 h 1503"/>
                  <a:gd name="T22" fmla="*/ 2147483647 w 1502"/>
                  <a:gd name="T23" fmla="*/ 2147483647 h 1503"/>
                  <a:gd name="T24" fmla="*/ 2147483647 w 1502"/>
                  <a:gd name="T25" fmla="*/ 2147483647 h 1503"/>
                  <a:gd name="T26" fmla="*/ 2147483647 w 1502"/>
                  <a:gd name="T27" fmla="*/ 2147483647 h 1503"/>
                  <a:gd name="T28" fmla="*/ 2147483647 w 1502"/>
                  <a:gd name="T29" fmla="*/ 2147483647 h 1503"/>
                  <a:gd name="T30" fmla="*/ 0 w 1502"/>
                  <a:gd name="T31" fmla="*/ 2147483647 h 1503"/>
                  <a:gd name="T32" fmla="*/ 0 w 1502"/>
                  <a:gd name="T33" fmla="*/ 2147483647 h 1503"/>
                  <a:gd name="T34" fmla="*/ 2147483647 w 1502"/>
                  <a:gd name="T35" fmla="*/ 0 h 1503"/>
                  <a:gd name="T36" fmla="*/ 2147483647 w 1502"/>
                  <a:gd name="T37" fmla="*/ 0 h 1503"/>
                  <a:gd name="T38" fmla="*/ 2147483647 w 1502"/>
                  <a:gd name="T39" fmla="*/ 2147483647 h 1503"/>
                  <a:gd name="T40" fmla="*/ 2147483647 w 1502"/>
                  <a:gd name="T41" fmla="*/ 2147483647 h 1503"/>
                  <a:gd name="T42" fmla="*/ 2147483647 w 1502"/>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2"/>
                  <a:gd name="T67" fmla="*/ 0 h 1503"/>
                  <a:gd name="T68" fmla="*/ 1502 w 1502"/>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2" h="1503">
                    <a:moveTo>
                      <a:pt x="1385" y="1503"/>
                    </a:moveTo>
                    <a:lnTo>
                      <a:pt x="1385" y="1503"/>
                    </a:lnTo>
                    <a:lnTo>
                      <a:pt x="1211" y="1503"/>
                    </a:lnTo>
                    <a:lnTo>
                      <a:pt x="1211" y="1436"/>
                    </a:lnTo>
                    <a:lnTo>
                      <a:pt x="1385" y="1436"/>
                    </a:lnTo>
                    <a:cubicBezTo>
                      <a:pt x="1413" y="1436"/>
                      <a:pt x="1436" y="1413"/>
                      <a:pt x="1436" y="1385"/>
                    </a:cubicBezTo>
                    <a:lnTo>
                      <a:pt x="1436" y="118"/>
                    </a:lnTo>
                    <a:cubicBezTo>
                      <a:pt x="1436" y="90"/>
                      <a:pt x="1413" y="67"/>
                      <a:pt x="1385" y="67"/>
                    </a:cubicBezTo>
                    <a:lnTo>
                      <a:pt x="117" y="67"/>
                    </a:lnTo>
                    <a:cubicBezTo>
                      <a:pt x="89" y="67"/>
                      <a:pt x="66" y="90"/>
                      <a:pt x="66" y="118"/>
                    </a:cubicBezTo>
                    <a:lnTo>
                      <a:pt x="66" y="1385"/>
                    </a:lnTo>
                    <a:cubicBezTo>
                      <a:pt x="66" y="1413"/>
                      <a:pt x="89" y="1436"/>
                      <a:pt x="117" y="1436"/>
                    </a:cubicBezTo>
                    <a:lnTo>
                      <a:pt x="1045" y="1436"/>
                    </a:lnTo>
                    <a:lnTo>
                      <a:pt x="1045" y="1503"/>
                    </a:lnTo>
                    <a:lnTo>
                      <a:pt x="117" y="1503"/>
                    </a:lnTo>
                    <a:cubicBezTo>
                      <a:pt x="52" y="1503"/>
                      <a:pt x="0" y="1450"/>
                      <a:pt x="0" y="1385"/>
                    </a:cubicBezTo>
                    <a:lnTo>
                      <a:pt x="0" y="118"/>
                    </a:lnTo>
                    <a:cubicBezTo>
                      <a:pt x="0" y="53"/>
                      <a:pt x="52" y="0"/>
                      <a:pt x="117" y="0"/>
                    </a:cubicBezTo>
                    <a:lnTo>
                      <a:pt x="1385" y="0"/>
                    </a:lnTo>
                    <a:cubicBezTo>
                      <a:pt x="1450" y="0"/>
                      <a:pt x="1502" y="53"/>
                      <a:pt x="1502" y="118"/>
                    </a:cubicBezTo>
                    <a:lnTo>
                      <a:pt x="1502" y="1385"/>
                    </a:lnTo>
                    <a:cubicBezTo>
                      <a:pt x="1502" y="1450"/>
                      <a:pt x="1450" y="1503"/>
                      <a:pt x="1385" y="1503"/>
                    </a:cubicBez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82" name="Freeform 230"/>
              <p:cNvSpPr>
                <a:spLocks/>
              </p:cNvSpPr>
              <p:nvPr/>
            </p:nvSpPr>
            <p:spPr bwMode="auto">
              <a:xfrm>
                <a:off x="2100263" y="2743200"/>
                <a:ext cx="246063" cy="26988"/>
              </a:xfrm>
              <a:custGeom>
                <a:avLst/>
                <a:gdLst>
                  <a:gd name="T0" fmla="*/ 2147483647 w 586"/>
                  <a:gd name="T1" fmla="*/ 2147483647 h 66"/>
                  <a:gd name="T2" fmla="*/ 2147483647 w 586"/>
                  <a:gd name="T3" fmla="*/ 2147483647 h 66"/>
                  <a:gd name="T4" fmla="*/ 2147483647 w 586"/>
                  <a:gd name="T5" fmla="*/ 2147483647 h 66"/>
                  <a:gd name="T6" fmla="*/ 0 w 586"/>
                  <a:gd name="T7" fmla="*/ 2147483647 h 66"/>
                  <a:gd name="T8" fmla="*/ 2147483647 w 586"/>
                  <a:gd name="T9" fmla="*/ 0 h 66"/>
                  <a:gd name="T10" fmla="*/ 2147483647 w 586"/>
                  <a:gd name="T11" fmla="*/ 0 h 66"/>
                  <a:gd name="T12" fmla="*/ 2147483647 w 586"/>
                  <a:gd name="T13" fmla="*/ 2147483647 h 66"/>
                  <a:gd name="T14" fmla="*/ 2147483647 w 586"/>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586"/>
                  <a:gd name="T25" fmla="*/ 0 h 66"/>
                  <a:gd name="T26" fmla="*/ 586 w 58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86" h="66">
                    <a:moveTo>
                      <a:pt x="553" y="66"/>
                    </a:moveTo>
                    <a:lnTo>
                      <a:pt x="553" y="66"/>
                    </a:lnTo>
                    <a:lnTo>
                      <a:pt x="33" y="66"/>
                    </a:lnTo>
                    <a:cubicBezTo>
                      <a:pt x="14" y="66"/>
                      <a:pt x="0" y="52"/>
                      <a:pt x="0" y="33"/>
                    </a:cubicBezTo>
                    <a:cubicBezTo>
                      <a:pt x="0" y="15"/>
                      <a:pt x="14" y="0"/>
                      <a:pt x="33" y="0"/>
                    </a:cubicBezTo>
                    <a:lnTo>
                      <a:pt x="553" y="0"/>
                    </a:lnTo>
                    <a:cubicBezTo>
                      <a:pt x="571" y="0"/>
                      <a:pt x="586" y="15"/>
                      <a:pt x="586" y="33"/>
                    </a:cubicBezTo>
                    <a:cubicBezTo>
                      <a:pt x="586" y="52"/>
                      <a:pt x="571" y="66"/>
                      <a:pt x="553" y="66"/>
                    </a:cubicBez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83" name="Freeform 231"/>
              <p:cNvSpPr>
                <a:spLocks/>
              </p:cNvSpPr>
              <p:nvPr/>
            </p:nvSpPr>
            <p:spPr bwMode="auto">
              <a:xfrm>
                <a:off x="2293938" y="2703513"/>
                <a:ext cx="60325" cy="107950"/>
              </a:xfrm>
              <a:custGeom>
                <a:avLst/>
                <a:gdLst>
                  <a:gd name="T0" fmla="*/ 0 w 146"/>
                  <a:gd name="T1" fmla="*/ 2147483647 h 257"/>
                  <a:gd name="T2" fmla="*/ 0 w 146"/>
                  <a:gd name="T3" fmla="*/ 2147483647 h 257"/>
                  <a:gd name="T4" fmla="*/ 2147483647 w 146"/>
                  <a:gd name="T5" fmla="*/ 2147483647 h 257"/>
                  <a:gd name="T6" fmla="*/ 0 w 146"/>
                  <a:gd name="T7" fmla="*/ 0 h 257"/>
                  <a:gd name="T8" fmla="*/ 0 w 146"/>
                  <a:gd name="T9" fmla="*/ 2147483647 h 257"/>
                  <a:gd name="T10" fmla="*/ 0 60000 65536"/>
                  <a:gd name="T11" fmla="*/ 0 60000 65536"/>
                  <a:gd name="T12" fmla="*/ 0 60000 65536"/>
                  <a:gd name="T13" fmla="*/ 0 60000 65536"/>
                  <a:gd name="T14" fmla="*/ 0 60000 65536"/>
                  <a:gd name="T15" fmla="*/ 0 w 146"/>
                  <a:gd name="T16" fmla="*/ 0 h 257"/>
                  <a:gd name="T17" fmla="*/ 146 w 146"/>
                  <a:gd name="T18" fmla="*/ 257 h 257"/>
                </a:gdLst>
                <a:ahLst/>
                <a:cxnLst>
                  <a:cxn ang="T10">
                    <a:pos x="T0" y="T1"/>
                  </a:cxn>
                  <a:cxn ang="T11">
                    <a:pos x="T2" y="T3"/>
                  </a:cxn>
                  <a:cxn ang="T12">
                    <a:pos x="T4" y="T5"/>
                  </a:cxn>
                  <a:cxn ang="T13">
                    <a:pos x="T6" y="T7"/>
                  </a:cxn>
                  <a:cxn ang="T14">
                    <a:pos x="T8" y="T9"/>
                  </a:cxn>
                </a:cxnLst>
                <a:rect l="T15" t="T16" r="T17" b="T18"/>
                <a:pathLst>
                  <a:path w="146" h="257">
                    <a:moveTo>
                      <a:pt x="0" y="257"/>
                    </a:moveTo>
                    <a:lnTo>
                      <a:pt x="0" y="257"/>
                    </a:lnTo>
                    <a:lnTo>
                      <a:pt x="146" y="128"/>
                    </a:lnTo>
                    <a:lnTo>
                      <a:pt x="0" y="0"/>
                    </a:lnTo>
                    <a:lnTo>
                      <a:pt x="0" y="257"/>
                    </a:ln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84" name="Freeform 232"/>
              <p:cNvSpPr>
                <a:spLocks/>
              </p:cNvSpPr>
              <p:nvPr/>
            </p:nvSpPr>
            <p:spPr bwMode="auto">
              <a:xfrm>
                <a:off x="1889125" y="2559050"/>
                <a:ext cx="247650" cy="26988"/>
              </a:xfrm>
              <a:custGeom>
                <a:avLst/>
                <a:gdLst>
                  <a:gd name="T0" fmla="*/ 2147483647 w 587"/>
                  <a:gd name="T1" fmla="*/ 2147483647 h 67"/>
                  <a:gd name="T2" fmla="*/ 2147483647 w 587"/>
                  <a:gd name="T3" fmla="*/ 2147483647 h 67"/>
                  <a:gd name="T4" fmla="*/ 2147483647 w 587"/>
                  <a:gd name="T5" fmla="*/ 2147483647 h 67"/>
                  <a:gd name="T6" fmla="*/ 0 w 587"/>
                  <a:gd name="T7" fmla="*/ 2147483647 h 67"/>
                  <a:gd name="T8" fmla="*/ 2147483647 w 587"/>
                  <a:gd name="T9" fmla="*/ 0 h 67"/>
                  <a:gd name="T10" fmla="*/ 2147483647 w 587"/>
                  <a:gd name="T11" fmla="*/ 0 h 67"/>
                  <a:gd name="T12" fmla="*/ 2147483647 w 587"/>
                  <a:gd name="T13" fmla="*/ 2147483647 h 67"/>
                  <a:gd name="T14" fmla="*/ 2147483647 w 587"/>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587"/>
                  <a:gd name="T25" fmla="*/ 0 h 67"/>
                  <a:gd name="T26" fmla="*/ 587 w 587"/>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87" h="67">
                    <a:moveTo>
                      <a:pt x="554" y="67"/>
                    </a:moveTo>
                    <a:lnTo>
                      <a:pt x="554" y="67"/>
                    </a:lnTo>
                    <a:lnTo>
                      <a:pt x="34" y="67"/>
                    </a:lnTo>
                    <a:cubicBezTo>
                      <a:pt x="15" y="67"/>
                      <a:pt x="0" y="52"/>
                      <a:pt x="0" y="33"/>
                    </a:cubicBezTo>
                    <a:cubicBezTo>
                      <a:pt x="0" y="15"/>
                      <a:pt x="15" y="0"/>
                      <a:pt x="34" y="0"/>
                    </a:cubicBezTo>
                    <a:lnTo>
                      <a:pt x="554" y="0"/>
                    </a:lnTo>
                    <a:cubicBezTo>
                      <a:pt x="572" y="0"/>
                      <a:pt x="587" y="15"/>
                      <a:pt x="587" y="33"/>
                    </a:cubicBezTo>
                    <a:cubicBezTo>
                      <a:pt x="587" y="52"/>
                      <a:pt x="572" y="67"/>
                      <a:pt x="554" y="67"/>
                    </a:cubicBez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85" name="Freeform 233"/>
              <p:cNvSpPr>
                <a:spLocks/>
              </p:cNvSpPr>
              <p:nvPr/>
            </p:nvSpPr>
            <p:spPr bwMode="auto">
              <a:xfrm>
                <a:off x="1881188" y="2519363"/>
                <a:ext cx="60325" cy="106363"/>
              </a:xfrm>
              <a:custGeom>
                <a:avLst/>
                <a:gdLst>
                  <a:gd name="T0" fmla="*/ 2147483647 w 145"/>
                  <a:gd name="T1" fmla="*/ 0 h 257"/>
                  <a:gd name="T2" fmla="*/ 2147483647 w 145"/>
                  <a:gd name="T3" fmla="*/ 0 h 257"/>
                  <a:gd name="T4" fmla="*/ 0 w 145"/>
                  <a:gd name="T5" fmla="*/ 2147483647 h 257"/>
                  <a:gd name="T6" fmla="*/ 2147483647 w 145"/>
                  <a:gd name="T7" fmla="*/ 2147483647 h 257"/>
                  <a:gd name="T8" fmla="*/ 2147483647 w 145"/>
                  <a:gd name="T9" fmla="*/ 0 h 257"/>
                  <a:gd name="T10" fmla="*/ 0 60000 65536"/>
                  <a:gd name="T11" fmla="*/ 0 60000 65536"/>
                  <a:gd name="T12" fmla="*/ 0 60000 65536"/>
                  <a:gd name="T13" fmla="*/ 0 60000 65536"/>
                  <a:gd name="T14" fmla="*/ 0 60000 65536"/>
                  <a:gd name="T15" fmla="*/ 0 w 145"/>
                  <a:gd name="T16" fmla="*/ 0 h 257"/>
                  <a:gd name="T17" fmla="*/ 145 w 145"/>
                  <a:gd name="T18" fmla="*/ 257 h 257"/>
                </a:gdLst>
                <a:ahLst/>
                <a:cxnLst>
                  <a:cxn ang="T10">
                    <a:pos x="T0" y="T1"/>
                  </a:cxn>
                  <a:cxn ang="T11">
                    <a:pos x="T2" y="T3"/>
                  </a:cxn>
                  <a:cxn ang="T12">
                    <a:pos x="T4" y="T5"/>
                  </a:cxn>
                  <a:cxn ang="T13">
                    <a:pos x="T6" y="T7"/>
                  </a:cxn>
                  <a:cxn ang="T14">
                    <a:pos x="T8" y="T9"/>
                  </a:cxn>
                </a:cxnLst>
                <a:rect l="T15" t="T16" r="T17" b="T18"/>
                <a:pathLst>
                  <a:path w="145" h="257">
                    <a:moveTo>
                      <a:pt x="145" y="0"/>
                    </a:moveTo>
                    <a:lnTo>
                      <a:pt x="145" y="0"/>
                    </a:lnTo>
                    <a:lnTo>
                      <a:pt x="0" y="128"/>
                    </a:lnTo>
                    <a:lnTo>
                      <a:pt x="145" y="257"/>
                    </a:lnTo>
                    <a:lnTo>
                      <a:pt x="145" y="0"/>
                    </a:ln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86" name="Freeform 234"/>
              <p:cNvSpPr>
                <a:spLocks/>
              </p:cNvSpPr>
              <p:nvPr/>
            </p:nvSpPr>
            <p:spPr bwMode="auto">
              <a:xfrm>
                <a:off x="2205038" y="2940050"/>
                <a:ext cx="57150" cy="57150"/>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sp>
            <p:nvSpPr>
              <p:cNvPr id="1087" name="Freeform 235"/>
              <p:cNvSpPr>
                <a:spLocks/>
              </p:cNvSpPr>
              <p:nvPr/>
            </p:nvSpPr>
            <p:spPr bwMode="auto">
              <a:xfrm>
                <a:off x="2293938" y="2940050"/>
                <a:ext cx="58738" cy="57150"/>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grpFill/>
              <a:ln w="0">
                <a:solidFill>
                  <a:srgbClr val="4099C3"/>
                </a:solidFill>
                <a:round/>
                <a:headEnd/>
                <a:tailEnd/>
              </a:ln>
              <a:extLst/>
            </p:spPr>
            <p:txBody>
              <a:bodyPr wrap="square">
                <a:noAutofit/>
              </a:bodyPr>
              <a:lstStyle/>
              <a:p>
                <a:pPr defTabSz="1101964" eaLnBrk="0" fontAlgn="ctr" hangingPunct="0">
                  <a:spcBef>
                    <a:spcPct val="0"/>
                  </a:spcBef>
                  <a:spcAft>
                    <a:spcPct val="0"/>
                  </a:spcAft>
                  <a:defRPr/>
                </a:pPr>
                <a:endParaRPr lang="en-US" altLang="zh-CN" sz="600" kern="0" dirty="0">
                  <a:solidFill>
                    <a:srgbClr val="000000"/>
                  </a:solidFill>
                  <a:latin typeface="Huawei Sans" panose="020C0503030203020204" pitchFamily="34" charset="0"/>
                  <a:cs typeface="Huawei Sans" panose="020C0503030203020204" pitchFamily="34" charset="0"/>
                  <a:sym typeface="微软雅黑" panose="020B0503020204020204" pitchFamily="34" charset="-122"/>
                </a:endParaRPr>
              </a:p>
            </p:txBody>
          </p:sp>
        </p:grpSp>
        <p:grpSp>
          <p:nvGrpSpPr>
            <p:cNvPr id="1088" name="组合 1087"/>
            <p:cNvGrpSpPr/>
            <p:nvPr/>
          </p:nvGrpSpPr>
          <p:grpSpPr>
            <a:xfrm>
              <a:off x="4976945" y="1312545"/>
              <a:ext cx="533852" cy="333657"/>
              <a:chOff x="4641850" y="1163638"/>
              <a:chExt cx="825500" cy="515937"/>
            </a:xfrm>
            <a:solidFill>
              <a:srgbClr val="0070C0"/>
            </a:solidFill>
          </p:grpSpPr>
          <p:grpSp>
            <p:nvGrpSpPr>
              <p:cNvPr id="1089" name="组合 1088"/>
              <p:cNvGrpSpPr/>
              <p:nvPr/>
            </p:nvGrpSpPr>
            <p:grpSpPr>
              <a:xfrm>
                <a:off x="4641850" y="1163638"/>
                <a:ext cx="825500" cy="515937"/>
                <a:chOff x="4641850" y="1163638"/>
                <a:chExt cx="825500" cy="515937"/>
              </a:xfrm>
              <a:grpFill/>
            </p:grpSpPr>
            <p:sp>
              <p:nvSpPr>
                <p:cNvPr id="1093" name="Freeform 136"/>
                <p:cNvSpPr>
                  <a:spLocks/>
                </p:cNvSpPr>
                <p:nvPr/>
              </p:nvSpPr>
              <p:spPr bwMode="auto">
                <a:xfrm>
                  <a:off x="4641850" y="1163638"/>
                  <a:ext cx="825500" cy="498207"/>
                </a:xfrm>
                <a:custGeom>
                  <a:avLst/>
                  <a:gdLst>
                    <a:gd name="T0" fmla="*/ 2147483647 w 1754"/>
                    <a:gd name="T1" fmla="*/ 2147483647 h 1065"/>
                    <a:gd name="T2" fmla="*/ 2147483647 w 1754"/>
                    <a:gd name="T3" fmla="*/ 2147483647 h 1065"/>
                    <a:gd name="T4" fmla="*/ 2147483647 w 1754"/>
                    <a:gd name="T5" fmla="*/ 2147483647 h 1065"/>
                    <a:gd name="T6" fmla="*/ 2147483647 w 1754"/>
                    <a:gd name="T7" fmla="*/ 2147483647 h 1065"/>
                    <a:gd name="T8" fmla="*/ 2147483647 w 1754"/>
                    <a:gd name="T9" fmla="*/ 2147483647 h 1065"/>
                    <a:gd name="T10" fmla="*/ 2147483647 w 1754"/>
                    <a:gd name="T11" fmla="*/ 2147483647 h 1065"/>
                    <a:gd name="T12" fmla="*/ 2147483647 w 1754"/>
                    <a:gd name="T13" fmla="*/ 2147483647 h 1065"/>
                    <a:gd name="T14" fmla="*/ 2147483647 w 1754"/>
                    <a:gd name="T15" fmla="*/ 2147483647 h 1065"/>
                    <a:gd name="T16" fmla="*/ 2147483647 w 1754"/>
                    <a:gd name="T17" fmla="*/ 2147483647 h 1065"/>
                    <a:gd name="T18" fmla="*/ 2147483647 w 1754"/>
                    <a:gd name="T19" fmla="*/ 2147483647 h 1065"/>
                    <a:gd name="T20" fmla="*/ 2147483647 w 1754"/>
                    <a:gd name="T21" fmla="*/ 2147483647 h 1065"/>
                    <a:gd name="T22" fmla="*/ 2147483647 w 1754"/>
                    <a:gd name="T23" fmla="*/ 2147483647 h 1065"/>
                    <a:gd name="T24" fmla="*/ 2147483647 w 1754"/>
                    <a:gd name="T25" fmla="*/ 2147483647 h 1065"/>
                    <a:gd name="T26" fmla="*/ 2147483647 w 1754"/>
                    <a:gd name="T27" fmla="*/ 2147483647 h 1065"/>
                    <a:gd name="T28" fmla="*/ 2147483647 w 1754"/>
                    <a:gd name="T29" fmla="*/ 2147483647 h 1065"/>
                    <a:gd name="T30" fmla="*/ 2147483647 w 1754"/>
                    <a:gd name="T31" fmla="*/ 2147483647 h 1065"/>
                    <a:gd name="T32" fmla="*/ 2147483647 w 1754"/>
                    <a:gd name="T33" fmla="*/ 2147483647 h 1065"/>
                    <a:gd name="T34" fmla="*/ 0 w 1754"/>
                    <a:gd name="T35" fmla="*/ 2147483647 h 1065"/>
                    <a:gd name="T36" fmla="*/ 2147483647 w 1754"/>
                    <a:gd name="T37" fmla="*/ 2147483647 h 1065"/>
                    <a:gd name="T38" fmla="*/ 2147483647 w 1754"/>
                    <a:gd name="T39" fmla="*/ 0 h 1065"/>
                    <a:gd name="T40" fmla="*/ 2147483647 w 1754"/>
                    <a:gd name="T41" fmla="*/ 2147483647 h 1065"/>
                    <a:gd name="T42" fmla="*/ 2147483647 w 1754"/>
                    <a:gd name="T43" fmla="*/ 2147483647 h 1065"/>
                    <a:gd name="T44" fmla="*/ 2147483647 w 1754"/>
                    <a:gd name="T45" fmla="*/ 2147483647 h 1065"/>
                    <a:gd name="T46" fmla="*/ 2147483647 w 1754"/>
                    <a:gd name="T47" fmla="*/ 2147483647 h 10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54"/>
                    <a:gd name="T73" fmla="*/ 0 h 1065"/>
                    <a:gd name="T74" fmla="*/ 1754 w 1754"/>
                    <a:gd name="T75" fmla="*/ 1065 h 10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54" h="1065">
                      <a:moveTo>
                        <a:pt x="1493" y="1065"/>
                      </a:moveTo>
                      <a:lnTo>
                        <a:pt x="1493" y="1065"/>
                      </a:lnTo>
                      <a:lnTo>
                        <a:pt x="1388" y="1065"/>
                      </a:lnTo>
                      <a:lnTo>
                        <a:pt x="1388" y="999"/>
                      </a:lnTo>
                      <a:lnTo>
                        <a:pt x="1493" y="999"/>
                      </a:lnTo>
                      <a:cubicBezTo>
                        <a:pt x="1519" y="999"/>
                        <a:pt x="1541" y="992"/>
                        <a:pt x="1554" y="981"/>
                      </a:cubicBezTo>
                      <a:cubicBezTo>
                        <a:pt x="1639" y="912"/>
                        <a:pt x="1687" y="813"/>
                        <a:pt x="1687" y="710"/>
                      </a:cubicBezTo>
                      <a:cubicBezTo>
                        <a:pt x="1687" y="522"/>
                        <a:pt x="1535" y="368"/>
                        <a:pt x="1347" y="366"/>
                      </a:cubicBezTo>
                      <a:cubicBezTo>
                        <a:pt x="1335" y="366"/>
                        <a:pt x="1324" y="359"/>
                        <a:pt x="1318" y="349"/>
                      </a:cubicBezTo>
                      <a:cubicBezTo>
                        <a:pt x="1221" y="175"/>
                        <a:pt x="1037" y="66"/>
                        <a:pt x="838" y="66"/>
                      </a:cubicBezTo>
                      <a:cubicBezTo>
                        <a:pt x="588" y="66"/>
                        <a:pt x="370" y="235"/>
                        <a:pt x="307" y="478"/>
                      </a:cubicBezTo>
                      <a:cubicBezTo>
                        <a:pt x="304" y="490"/>
                        <a:pt x="293" y="500"/>
                        <a:pt x="280" y="502"/>
                      </a:cubicBezTo>
                      <a:cubicBezTo>
                        <a:pt x="158" y="520"/>
                        <a:pt x="67" y="626"/>
                        <a:pt x="67" y="749"/>
                      </a:cubicBezTo>
                      <a:cubicBezTo>
                        <a:pt x="67" y="887"/>
                        <a:pt x="179" y="999"/>
                        <a:pt x="316" y="999"/>
                      </a:cubicBezTo>
                      <a:lnTo>
                        <a:pt x="1183" y="999"/>
                      </a:lnTo>
                      <a:lnTo>
                        <a:pt x="1183" y="1065"/>
                      </a:lnTo>
                      <a:lnTo>
                        <a:pt x="316" y="1065"/>
                      </a:lnTo>
                      <a:cubicBezTo>
                        <a:pt x="142" y="1065"/>
                        <a:pt x="0" y="923"/>
                        <a:pt x="0" y="749"/>
                      </a:cubicBezTo>
                      <a:cubicBezTo>
                        <a:pt x="0" y="601"/>
                        <a:pt x="105" y="472"/>
                        <a:pt x="248" y="440"/>
                      </a:cubicBezTo>
                      <a:cubicBezTo>
                        <a:pt x="325" y="180"/>
                        <a:pt x="565" y="0"/>
                        <a:pt x="838" y="0"/>
                      </a:cubicBezTo>
                      <a:cubicBezTo>
                        <a:pt x="1055" y="0"/>
                        <a:pt x="1256" y="114"/>
                        <a:pt x="1367" y="300"/>
                      </a:cubicBezTo>
                      <a:cubicBezTo>
                        <a:pt x="1582" y="313"/>
                        <a:pt x="1754" y="492"/>
                        <a:pt x="1754" y="710"/>
                      </a:cubicBezTo>
                      <a:cubicBezTo>
                        <a:pt x="1754" y="834"/>
                        <a:pt x="1697" y="951"/>
                        <a:pt x="1596" y="1033"/>
                      </a:cubicBezTo>
                      <a:cubicBezTo>
                        <a:pt x="1570" y="1054"/>
                        <a:pt x="1535" y="1065"/>
                        <a:pt x="1493" y="106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094" name="Freeform 137"/>
                <p:cNvSpPr>
                  <a:spLocks/>
                </p:cNvSpPr>
                <p:nvPr/>
              </p:nvSpPr>
              <p:spPr bwMode="auto">
                <a:xfrm>
                  <a:off x="5176731" y="1613974"/>
                  <a:ext cx="65969" cy="65601"/>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2"/>
                        <a:pt x="31" y="0"/>
                        <a:pt x="69" y="0"/>
                      </a:cubicBezTo>
                      <a:cubicBezTo>
                        <a:pt x="108" y="0"/>
                        <a:pt x="139" y="32"/>
                        <a:pt x="139" y="70"/>
                      </a:cubicBezTo>
                      <a:cubicBezTo>
                        <a:pt x="139" y="108"/>
                        <a:pt x="108" y="139"/>
                        <a:pt x="69" y="13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095" name="Freeform 138"/>
                <p:cNvSpPr>
                  <a:spLocks/>
                </p:cNvSpPr>
                <p:nvPr/>
              </p:nvSpPr>
              <p:spPr bwMode="auto">
                <a:xfrm>
                  <a:off x="5276575" y="1613974"/>
                  <a:ext cx="65969" cy="65601"/>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2"/>
                        <a:pt x="31" y="0"/>
                        <a:pt x="69" y="0"/>
                      </a:cubicBezTo>
                      <a:cubicBezTo>
                        <a:pt x="108" y="0"/>
                        <a:pt x="139" y="32"/>
                        <a:pt x="139" y="70"/>
                      </a:cubicBezTo>
                      <a:cubicBezTo>
                        <a:pt x="139" y="108"/>
                        <a:pt x="108" y="139"/>
                        <a:pt x="69" y="139"/>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grpSp>
          <p:grpSp>
            <p:nvGrpSpPr>
              <p:cNvPr id="1090" name="组合 1089"/>
              <p:cNvGrpSpPr/>
              <p:nvPr/>
            </p:nvGrpSpPr>
            <p:grpSpPr>
              <a:xfrm>
                <a:off x="4829964" y="1213520"/>
                <a:ext cx="425270" cy="377156"/>
                <a:chOff x="6380829" y="3245386"/>
                <a:chExt cx="449273" cy="398443"/>
              </a:xfrm>
              <a:grpFill/>
            </p:grpSpPr>
            <p:sp>
              <p:nvSpPr>
                <p:cNvPr id="1091" name="Freeform 106"/>
                <p:cNvSpPr>
                  <a:spLocks noEditPoints="1"/>
                </p:cNvSpPr>
                <p:nvPr/>
              </p:nvSpPr>
              <p:spPr bwMode="auto">
                <a:xfrm>
                  <a:off x="6384395" y="3245386"/>
                  <a:ext cx="445707" cy="151196"/>
                </a:xfrm>
                <a:custGeom>
                  <a:avLst/>
                  <a:gdLst>
                    <a:gd name="T0" fmla="*/ 2147483647 w 946"/>
                    <a:gd name="T1" fmla="*/ 2147483647 h 320"/>
                    <a:gd name="T2" fmla="*/ 2147483647 w 946"/>
                    <a:gd name="T3" fmla="*/ 2147483647 h 320"/>
                    <a:gd name="T4" fmla="*/ 2147483647 w 946"/>
                    <a:gd name="T5" fmla="*/ 2147483647 h 320"/>
                    <a:gd name="T6" fmla="*/ 2147483647 w 946"/>
                    <a:gd name="T7" fmla="*/ 2147483647 h 320"/>
                    <a:gd name="T8" fmla="*/ 2147483647 w 946"/>
                    <a:gd name="T9" fmla="*/ 2147483647 h 320"/>
                    <a:gd name="T10" fmla="*/ 2147483647 w 946"/>
                    <a:gd name="T11" fmla="*/ 2147483647 h 320"/>
                    <a:gd name="T12" fmla="*/ 2147483647 w 946"/>
                    <a:gd name="T13" fmla="*/ 2147483647 h 320"/>
                    <a:gd name="T14" fmla="*/ 2147483647 w 946"/>
                    <a:gd name="T15" fmla="*/ 2147483647 h 320"/>
                    <a:gd name="T16" fmla="*/ 2147483647 w 946"/>
                    <a:gd name="T17" fmla="*/ 2147483647 h 320"/>
                    <a:gd name="T18" fmla="*/ 2147483647 w 946"/>
                    <a:gd name="T19" fmla="*/ 2147483647 h 320"/>
                    <a:gd name="T20" fmla="*/ 2147483647 w 946"/>
                    <a:gd name="T21" fmla="*/ 2147483647 h 320"/>
                    <a:gd name="T22" fmla="*/ 2147483647 w 946"/>
                    <a:gd name="T23" fmla="*/ 2147483647 h 320"/>
                    <a:gd name="T24" fmla="*/ 2147483647 w 946"/>
                    <a:gd name="T25" fmla="*/ 2147483647 h 320"/>
                    <a:gd name="T26" fmla="*/ 2147483647 w 946"/>
                    <a:gd name="T27" fmla="*/ 2147483647 h 320"/>
                    <a:gd name="T28" fmla="*/ 2147483647 w 946"/>
                    <a:gd name="T29" fmla="*/ 2147483647 h 320"/>
                    <a:gd name="T30" fmla="*/ 2147483647 w 946"/>
                    <a:gd name="T31" fmla="*/ 2147483647 h 320"/>
                    <a:gd name="T32" fmla="*/ 2147483647 w 946"/>
                    <a:gd name="T33" fmla="*/ 2147483647 h 320"/>
                    <a:gd name="T34" fmla="*/ 2147483647 w 946"/>
                    <a:gd name="T35" fmla="*/ 2147483647 h 320"/>
                    <a:gd name="T36" fmla="*/ 2147483647 w 946"/>
                    <a:gd name="T37" fmla="*/ 0 h 320"/>
                    <a:gd name="T38" fmla="*/ 2147483647 w 946"/>
                    <a:gd name="T39" fmla="*/ 2147483647 h 320"/>
                    <a:gd name="T40" fmla="*/ 2147483647 w 946"/>
                    <a:gd name="T41" fmla="*/ 2147483647 h 320"/>
                    <a:gd name="T42" fmla="*/ 2147483647 w 946"/>
                    <a:gd name="T43" fmla="*/ 2147483647 h 320"/>
                    <a:gd name="T44" fmla="*/ 2147483647 w 946"/>
                    <a:gd name="T45" fmla="*/ 2147483647 h 320"/>
                    <a:gd name="T46" fmla="*/ 2147483647 w 946"/>
                    <a:gd name="T47" fmla="*/ 2147483647 h 3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46"/>
                    <a:gd name="T73" fmla="*/ 0 h 320"/>
                    <a:gd name="T74" fmla="*/ 946 w 946"/>
                    <a:gd name="T75" fmla="*/ 320 h 3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46" h="320">
                      <a:moveTo>
                        <a:pt x="473" y="67"/>
                      </a:moveTo>
                      <a:lnTo>
                        <a:pt x="473" y="67"/>
                      </a:lnTo>
                      <a:cubicBezTo>
                        <a:pt x="444" y="67"/>
                        <a:pt x="416" y="73"/>
                        <a:pt x="397" y="84"/>
                      </a:cubicBezTo>
                      <a:lnTo>
                        <a:pt x="106" y="254"/>
                      </a:lnTo>
                      <a:lnTo>
                        <a:pt x="840" y="253"/>
                      </a:lnTo>
                      <a:lnTo>
                        <a:pt x="548" y="84"/>
                      </a:lnTo>
                      <a:cubicBezTo>
                        <a:pt x="529" y="73"/>
                        <a:pt x="502" y="67"/>
                        <a:pt x="473" y="67"/>
                      </a:cubicBezTo>
                      <a:close/>
                      <a:moveTo>
                        <a:pt x="84" y="266"/>
                      </a:moveTo>
                      <a:lnTo>
                        <a:pt x="84" y="266"/>
                      </a:lnTo>
                      <a:lnTo>
                        <a:pt x="84" y="287"/>
                      </a:lnTo>
                      <a:lnTo>
                        <a:pt x="84" y="266"/>
                      </a:lnTo>
                      <a:cubicBezTo>
                        <a:pt x="84" y="266"/>
                        <a:pt x="84" y="266"/>
                        <a:pt x="84" y="266"/>
                      </a:cubicBezTo>
                      <a:close/>
                      <a:moveTo>
                        <a:pt x="84" y="320"/>
                      </a:moveTo>
                      <a:lnTo>
                        <a:pt x="84" y="320"/>
                      </a:lnTo>
                      <a:cubicBezTo>
                        <a:pt x="40" y="320"/>
                        <a:pt x="14" y="307"/>
                        <a:pt x="7" y="281"/>
                      </a:cubicBezTo>
                      <a:cubicBezTo>
                        <a:pt x="0" y="254"/>
                        <a:pt x="17" y="228"/>
                        <a:pt x="57" y="205"/>
                      </a:cubicBezTo>
                      <a:lnTo>
                        <a:pt x="364" y="27"/>
                      </a:lnTo>
                      <a:cubicBezTo>
                        <a:pt x="393" y="10"/>
                        <a:pt x="432" y="0"/>
                        <a:pt x="473" y="0"/>
                      </a:cubicBezTo>
                      <a:cubicBezTo>
                        <a:pt x="514" y="0"/>
                        <a:pt x="552" y="10"/>
                        <a:pt x="582" y="27"/>
                      </a:cubicBezTo>
                      <a:lnTo>
                        <a:pt x="888" y="204"/>
                      </a:lnTo>
                      <a:cubicBezTo>
                        <a:pt x="929" y="228"/>
                        <a:pt x="946" y="254"/>
                        <a:pt x="938" y="280"/>
                      </a:cubicBezTo>
                      <a:cubicBezTo>
                        <a:pt x="931" y="307"/>
                        <a:pt x="905" y="320"/>
                        <a:pt x="861" y="320"/>
                      </a:cubicBezTo>
                      <a:lnTo>
                        <a:pt x="84" y="32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092" name="Freeform 107"/>
                <p:cNvSpPr>
                  <a:spLocks noEditPoints="1"/>
                </p:cNvSpPr>
                <p:nvPr/>
              </p:nvSpPr>
              <p:spPr bwMode="auto">
                <a:xfrm>
                  <a:off x="6380829" y="3421483"/>
                  <a:ext cx="443925" cy="222346"/>
                </a:xfrm>
                <a:custGeom>
                  <a:avLst/>
                  <a:gdLst>
                    <a:gd name="T0" fmla="*/ 2147483647 w 943"/>
                    <a:gd name="T1" fmla="*/ 2147483647 h 472"/>
                    <a:gd name="T2" fmla="*/ 2147483647 w 943"/>
                    <a:gd name="T3" fmla="*/ 2147483647 h 472"/>
                    <a:gd name="T4" fmla="*/ 2147483647 w 943"/>
                    <a:gd name="T5" fmla="*/ 2147483647 h 472"/>
                    <a:gd name="T6" fmla="*/ 2147483647 w 943"/>
                    <a:gd name="T7" fmla="*/ 2147483647 h 472"/>
                    <a:gd name="T8" fmla="*/ 2147483647 w 943"/>
                    <a:gd name="T9" fmla="*/ 2147483647 h 472"/>
                    <a:gd name="T10" fmla="*/ 2147483647 w 943"/>
                    <a:gd name="T11" fmla="*/ 2147483647 h 472"/>
                    <a:gd name="T12" fmla="*/ 2147483647 w 943"/>
                    <a:gd name="T13" fmla="*/ 2147483647 h 472"/>
                    <a:gd name="T14" fmla="*/ 2147483647 w 943"/>
                    <a:gd name="T15" fmla="*/ 2147483647 h 472"/>
                    <a:gd name="T16" fmla="*/ 2147483647 w 943"/>
                    <a:gd name="T17" fmla="*/ 2147483647 h 472"/>
                    <a:gd name="T18" fmla="*/ 2147483647 w 943"/>
                    <a:gd name="T19" fmla="*/ 2147483647 h 472"/>
                    <a:gd name="T20" fmla="*/ 2147483647 w 943"/>
                    <a:gd name="T21" fmla="*/ 2147483647 h 472"/>
                    <a:gd name="T22" fmla="*/ 2147483647 w 943"/>
                    <a:gd name="T23" fmla="*/ 2147483647 h 472"/>
                    <a:gd name="T24" fmla="*/ 2147483647 w 943"/>
                    <a:gd name="T25" fmla="*/ 2147483647 h 472"/>
                    <a:gd name="T26" fmla="*/ 2147483647 w 943"/>
                    <a:gd name="T27" fmla="*/ 2147483647 h 472"/>
                    <a:gd name="T28" fmla="*/ 2147483647 w 943"/>
                    <a:gd name="T29" fmla="*/ 2147483647 h 472"/>
                    <a:gd name="T30" fmla="*/ 2147483647 w 943"/>
                    <a:gd name="T31" fmla="*/ 2147483647 h 472"/>
                    <a:gd name="T32" fmla="*/ 0 w 943"/>
                    <a:gd name="T33" fmla="*/ 2147483647 h 472"/>
                    <a:gd name="T34" fmla="*/ 2147483647 w 943"/>
                    <a:gd name="T35" fmla="*/ 2147483647 h 472"/>
                    <a:gd name="T36" fmla="*/ 2147483647 w 943"/>
                    <a:gd name="T37" fmla="*/ 2147483647 h 472"/>
                    <a:gd name="T38" fmla="*/ 2147483647 w 943"/>
                    <a:gd name="T39" fmla="*/ 0 h 472"/>
                    <a:gd name="T40" fmla="*/ 2147483647 w 943"/>
                    <a:gd name="T41" fmla="*/ 2147483647 h 472"/>
                    <a:gd name="T42" fmla="*/ 2147483647 w 943"/>
                    <a:gd name="T43" fmla="*/ 2147483647 h 472"/>
                    <a:gd name="T44" fmla="*/ 2147483647 w 943"/>
                    <a:gd name="T45" fmla="*/ 0 h 472"/>
                    <a:gd name="T46" fmla="*/ 2147483647 w 943"/>
                    <a:gd name="T47" fmla="*/ 2147483647 h 472"/>
                    <a:gd name="T48" fmla="*/ 2147483647 w 943"/>
                    <a:gd name="T49" fmla="*/ 2147483647 h 472"/>
                    <a:gd name="T50" fmla="*/ 2147483647 w 943"/>
                    <a:gd name="T51" fmla="*/ 0 h 472"/>
                    <a:gd name="T52" fmla="*/ 2147483647 w 943"/>
                    <a:gd name="T53" fmla="*/ 2147483647 h 472"/>
                    <a:gd name="T54" fmla="*/ 2147483647 w 943"/>
                    <a:gd name="T55" fmla="*/ 2147483647 h 472"/>
                    <a:gd name="T56" fmla="*/ 2147483647 w 943"/>
                    <a:gd name="T57" fmla="*/ 0 h 472"/>
                    <a:gd name="T58" fmla="*/ 2147483647 w 943"/>
                    <a:gd name="T59" fmla="*/ 2147483647 h 472"/>
                    <a:gd name="T60" fmla="*/ 2147483647 w 943"/>
                    <a:gd name="T61" fmla="*/ 2147483647 h 472"/>
                    <a:gd name="T62" fmla="*/ 2147483647 w 943"/>
                    <a:gd name="T63" fmla="*/ 2147483647 h 4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43"/>
                    <a:gd name="T97" fmla="*/ 0 h 472"/>
                    <a:gd name="T98" fmla="*/ 943 w 943"/>
                    <a:gd name="T99" fmla="*/ 472 h 4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43" h="472">
                      <a:moveTo>
                        <a:pt x="67" y="405"/>
                      </a:moveTo>
                      <a:lnTo>
                        <a:pt x="67" y="405"/>
                      </a:lnTo>
                      <a:lnTo>
                        <a:pt x="876" y="405"/>
                      </a:lnTo>
                      <a:lnTo>
                        <a:pt x="876" y="360"/>
                      </a:lnTo>
                      <a:lnTo>
                        <a:pt x="845" y="360"/>
                      </a:lnTo>
                      <a:cubicBezTo>
                        <a:pt x="826" y="360"/>
                        <a:pt x="811" y="345"/>
                        <a:pt x="811" y="326"/>
                      </a:cubicBezTo>
                      <a:lnTo>
                        <a:pt x="811" y="67"/>
                      </a:lnTo>
                      <a:lnTo>
                        <a:pt x="763" y="67"/>
                      </a:lnTo>
                      <a:lnTo>
                        <a:pt x="763" y="326"/>
                      </a:lnTo>
                      <a:cubicBezTo>
                        <a:pt x="763" y="345"/>
                        <a:pt x="748" y="360"/>
                        <a:pt x="730" y="360"/>
                      </a:cubicBezTo>
                      <a:lnTo>
                        <a:pt x="641" y="360"/>
                      </a:lnTo>
                      <a:cubicBezTo>
                        <a:pt x="623" y="360"/>
                        <a:pt x="608" y="345"/>
                        <a:pt x="608" y="326"/>
                      </a:cubicBezTo>
                      <a:lnTo>
                        <a:pt x="608" y="67"/>
                      </a:lnTo>
                      <a:lnTo>
                        <a:pt x="559" y="67"/>
                      </a:lnTo>
                      <a:lnTo>
                        <a:pt x="559" y="326"/>
                      </a:lnTo>
                      <a:cubicBezTo>
                        <a:pt x="559" y="345"/>
                        <a:pt x="544" y="360"/>
                        <a:pt x="526" y="360"/>
                      </a:cubicBezTo>
                      <a:lnTo>
                        <a:pt x="438" y="360"/>
                      </a:lnTo>
                      <a:cubicBezTo>
                        <a:pt x="419" y="360"/>
                        <a:pt x="404" y="345"/>
                        <a:pt x="404" y="326"/>
                      </a:cubicBezTo>
                      <a:lnTo>
                        <a:pt x="404" y="67"/>
                      </a:lnTo>
                      <a:lnTo>
                        <a:pt x="356" y="67"/>
                      </a:lnTo>
                      <a:lnTo>
                        <a:pt x="356" y="326"/>
                      </a:lnTo>
                      <a:cubicBezTo>
                        <a:pt x="356" y="345"/>
                        <a:pt x="341" y="360"/>
                        <a:pt x="323" y="360"/>
                      </a:cubicBezTo>
                      <a:lnTo>
                        <a:pt x="234" y="360"/>
                      </a:lnTo>
                      <a:cubicBezTo>
                        <a:pt x="216" y="360"/>
                        <a:pt x="201" y="345"/>
                        <a:pt x="201" y="326"/>
                      </a:cubicBezTo>
                      <a:lnTo>
                        <a:pt x="201" y="67"/>
                      </a:lnTo>
                      <a:lnTo>
                        <a:pt x="152" y="67"/>
                      </a:lnTo>
                      <a:lnTo>
                        <a:pt x="152" y="326"/>
                      </a:lnTo>
                      <a:cubicBezTo>
                        <a:pt x="152" y="345"/>
                        <a:pt x="137" y="360"/>
                        <a:pt x="119" y="360"/>
                      </a:cubicBezTo>
                      <a:lnTo>
                        <a:pt x="67" y="360"/>
                      </a:lnTo>
                      <a:lnTo>
                        <a:pt x="67" y="405"/>
                      </a:lnTo>
                      <a:close/>
                      <a:moveTo>
                        <a:pt x="910" y="472"/>
                      </a:moveTo>
                      <a:lnTo>
                        <a:pt x="910" y="472"/>
                      </a:lnTo>
                      <a:lnTo>
                        <a:pt x="33" y="472"/>
                      </a:lnTo>
                      <a:cubicBezTo>
                        <a:pt x="15" y="472"/>
                        <a:pt x="0" y="457"/>
                        <a:pt x="0" y="439"/>
                      </a:cubicBezTo>
                      <a:lnTo>
                        <a:pt x="0" y="326"/>
                      </a:lnTo>
                      <a:cubicBezTo>
                        <a:pt x="0" y="308"/>
                        <a:pt x="15" y="293"/>
                        <a:pt x="33" y="293"/>
                      </a:cubicBezTo>
                      <a:lnTo>
                        <a:pt x="86" y="293"/>
                      </a:lnTo>
                      <a:lnTo>
                        <a:pt x="86" y="33"/>
                      </a:lnTo>
                      <a:cubicBezTo>
                        <a:pt x="86" y="15"/>
                        <a:pt x="100" y="0"/>
                        <a:pt x="119" y="0"/>
                      </a:cubicBezTo>
                      <a:lnTo>
                        <a:pt x="234" y="0"/>
                      </a:lnTo>
                      <a:cubicBezTo>
                        <a:pt x="252" y="0"/>
                        <a:pt x="267" y="15"/>
                        <a:pt x="267" y="33"/>
                      </a:cubicBezTo>
                      <a:lnTo>
                        <a:pt x="267" y="293"/>
                      </a:lnTo>
                      <a:lnTo>
                        <a:pt x="289" y="293"/>
                      </a:lnTo>
                      <a:lnTo>
                        <a:pt x="289" y="33"/>
                      </a:lnTo>
                      <a:cubicBezTo>
                        <a:pt x="289" y="15"/>
                        <a:pt x="304" y="0"/>
                        <a:pt x="323" y="0"/>
                      </a:cubicBezTo>
                      <a:lnTo>
                        <a:pt x="438" y="0"/>
                      </a:lnTo>
                      <a:cubicBezTo>
                        <a:pt x="456" y="0"/>
                        <a:pt x="471" y="15"/>
                        <a:pt x="471" y="33"/>
                      </a:cubicBezTo>
                      <a:lnTo>
                        <a:pt x="471" y="293"/>
                      </a:lnTo>
                      <a:lnTo>
                        <a:pt x="493" y="293"/>
                      </a:lnTo>
                      <a:lnTo>
                        <a:pt x="493" y="33"/>
                      </a:lnTo>
                      <a:cubicBezTo>
                        <a:pt x="493" y="15"/>
                        <a:pt x="508" y="0"/>
                        <a:pt x="526" y="0"/>
                      </a:cubicBezTo>
                      <a:lnTo>
                        <a:pt x="641" y="0"/>
                      </a:lnTo>
                      <a:cubicBezTo>
                        <a:pt x="660" y="0"/>
                        <a:pt x="674" y="15"/>
                        <a:pt x="674" y="33"/>
                      </a:cubicBezTo>
                      <a:lnTo>
                        <a:pt x="674" y="293"/>
                      </a:lnTo>
                      <a:lnTo>
                        <a:pt x="696" y="293"/>
                      </a:lnTo>
                      <a:lnTo>
                        <a:pt x="696" y="33"/>
                      </a:lnTo>
                      <a:cubicBezTo>
                        <a:pt x="696" y="15"/>
                        <a:pt x="711" y="0"/>
                        <a:pt x="730" y="0"/>
                      </a:cubicBezTo>
                      <a:lnTo>
                        <a:pt x="845" y="0"/>
                      </a:lnTo>
                      <a:cubicBezTo>
                        <a:pt x="863" y="0"/>
                        <a:pt x="878" y="15"/>
                        <a:pt x="878" y="33"/>
                      </a:cubicBezTo>
                      <a:lnTo>
                        <a:pt x="878" y="293"/>
                      </a:lnTo>
                      <a:lnTo>
                        <a:pt x="910" y="293"/>
                      </a:lnTo>
                      <a:cubicBezTo>
                        <a:pt x="928" y="293"/>
                        <a:pt x="943" y="308"/>
                        <a:pt x="943" y="326"/>
                      </a:cubicBezTo>
                      <a:lnTo>
                        <a:pt x="943" y="439"/>
                      </a:lnTo>
                      <a:cubicBezTo>
                        <a:pt x="943" y="457"/>
                        <a:pt x="928" y="472"/>
                        <a:pt x="910" y="472"/>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grpSp>
        </p:grpSp>
        <p:grpSp>
          <p:nvGrpSpPr>
            <p:cNvPr id="1096" name="组合 28913"/>
            <p:cNvGrpSpPr>
              <a:grpSpLocks/>
            </p:cNvGrpSpPr>
            <p:nvPr/>
          </p:nvGrpSpPr>
          <p:grpSpPr bwMode="auto">
            <a:xfrm>
              <a:off x="3842583" y="1802663"/>
              <a:ext cx="336676" cy="446861"/>
              <a:chOff x="4435475" y="2460626"/>
              <a:chExt cx="544513" cy="723900"/>
            </a:xfrm>
            <a:solidFill>
              <a:srgbClr val="0070C0"/>
            </a:solidFill>
          </p:grpSpPr>
          <p:sp>
            <p:nvSpPr>
              <p:cNvPr id="1097" name="Freeform 173"/>
              <p:cNvSpPr>
                <a:spLocks/>
              </p:cNvSpPr>
              <p:nvPr/>
            </p:nvSpPr>
            <p:spPr bwMode="auto">
              <a:xfrm>
                <a:off x="4506913" y="2738438"/>
                <a:ext cx="136525" cy="31750"/>
              </a:xfrm>
              <a:custGeom>
                <a:avLst/>
                <a:gdLst>
                  <a:gd name="T0" fmla="*/ 0 w 327"/>
                  <a:gd name="T1" fmla="*/ 2147483647 h 73"/>
                  <a:gd name="T2" fmla="*/ 0 w 327"/>
                  <a:gd name="T3" fmla="*/ 2147483647 h 73"/>
                  <a:gd name="T4" fmla="*/ 2147483647 w 327"/>
                  <a:gd name="T5" fmla="*/ 2147483647 h 73"/>
                  <a:gd name="T6" fmla="*/ 2147483647 w 327"/>
                  <a:gd name="T7" fmla="*/ 0 h 73"/>
                  <a:gd name="T8" fmla="*/ 0 w 327"/>
                  <a:gd name="T9" fmla="*/ 0 h 73"/>
                  <a:gd name="T10" fmla="*/ 0 w 327"/>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7" h="73">
                    <a:moveTo>
                      <a:pt x="0" y="73"/>
                    </a:moveTo>
                    <a:lnTo>
                      <a:pt x="0" y="73"/>
                    </a:lnTo>
                    <a:lnTo>
                      <a:pt x="327" y="73"/>
                    </a:lnTo>
                    <a:lnTo>
                      <a:pt x="327" y="0"/>
                    </a:lnTo>
                    <a:lnTo>
                      <a:pt x="0" y="0"/>
                    </a:lnTo>
                    <a:lnTo>
                      <a:pt x="0" y="73"/>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098" name="Freeform 174"/>
              <p:cNvSpPr>
                <a:spLocks/>
              </p:cNvSpPr>
              <p:nvPr/>
            </p:nvSpPr>
            <p:spPr bwMode="auto">
              <a:xfrm>
                <a:off x="4506913" y="2798763"/>
                <a:ext cx="136525" cy="30163"/>
              </a:xfrm>
              <a:custGeom>
                <a:avLst/>
                <a:gdLst>
                  <a:gd name="T0" fmla="*/ 0 w 327"/>
                  <a:gd name="T1" fmla="*/ 2147483647 h 73"/>
                  <a:gd name="T2" fmla="*/ 0 w 327"/>
                  <a:gd name="T3" fmla="*/ 2147483647 h 73"/>
                  <a:gd name="T4" fmla="*/ 2147483647 w 327"/>
                  <a:gd name="T5" fmla="*/ 2147483647 h 73"/>
                  <a:gd name="T6" fmla="*/ 2147483647 w 327"/>
                  <a:gd name="T7" fmla="*/ 0 h 73"/>
                  <a:gd name="T8" fmla="*/ 0 w 327"/>
                  <a:gd name="T9" fmla="*/ 0 h 73"/>
                  <a:gd name="T10" fmla="*/ 0 w 327"/>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7" h="73">
                    <a:moveTo>
                      <a:pt x="0" y="73"/>
                    </a:moveTo>
                    <a:lnTo>
                      <a:pt x="0" y="73"/>
                    </a:lnTo>
                    <a:lnTo>
                      <a:pt x="327" y="73"/>
                    </a:lnTo>
                    <a:lnTo>
                      <a:pt x="327" y="0"/>
                    </a:lnTo>
                    <a:lnTo>
                      <a:pt x="0" y="0"/>
                    </a:lnTo>
                    <a:lnTo>
                      <a:pt x="0" y="73"/>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099" name="Freeform 175"/>
              <p:cNvSpPr>
                <a:spLocks/>
              </p:cNvSpPr>
              <p:nvPr/>
            </p:nvSpPr>
            <p:spPr bwMode="auto">
              <a:xfrm>
                <a:off x="4506913" y="2857501"/>
                <a:ext cx="136525" cy="31750"/>
              </a:xfrm>
              <a:custGeom>
                <a:avLst/>
                <a:gdLst>
                  <a:gd name="T0" fmla="*/ 0 w 327"/>
                  <a:gd name="T1" fmla="*/ 2147483647 h 73"/>
                  <a:gd name="T2" fmla="*/ 0 w 327"/>
                  <a:gd name="T3" fmla="*/ 2147483647 h 73"/>
                  <a:gd name="T4" fmla="*/ 2147483647 w 327"/>
                  <a:gd name="T5" fmla="*/ 2147483647 h 73"/>
                  <a:gd name="T6" fmla="*/ 2147483647 w 327"/>
                  <a:gd name="T7" fmla="*/ 0 h 73"/>
                  <a:gd name="T8" fmla="*/ 0 w 327"/>
                  <a:gd name="T9" fmla="*/ 0 h 73"/>
                  <a:gd name="T10" fmla="*/ 0 w 327"/>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7" h="73">
                    <a:moveTo>
                      <a:pt x="0" y="73"/>
                    </a:moveTo>
                    <a:lnTo>
                      <a:pt x="0" y="73"/>
                    </a:lnTo>
                    <a:lnTo>
                      <a:pt x="327" y="73"/>
                    </a:lnTo>
                    <a:lnTo>
                      <a:pt x="327" y="0"/>
                    </a:lnTo>
                    <a:lnTo>
                      <a:pt x="0" y="0"/>
                    </a:lnTo>
                    <a:lnTo>
                      <a:pt x="0" y="73"/>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00" name="Freeform 176"/>
              <p:cNvSpPr>
                <a:spLocks/>
              </p:cNvSpPr>
              <p:nvPr/>
            </p:nvSpPr>
            <p:spPr bwMode="auto">
              <a:xfrm>
                <a:off x="4506913" y="2917826"/>
                <a:ext cx="136525" cy="30163"/>
              </a:xfrm>
              <a:custGeom>
                <a:avLst/>
                <a:gdLst>
                  <a:gd name="T0" fmla="*/ 0 w 327"/>
                  <a:gd name="T1" fmla="*/ 2147483647 h 73"/>
                  <a:gd name="T2" fmla="*/ 0 w 327"/>
                  <a:gd name="T3" fmla="*/ 2147483647 h 73"/>
                  <a:gd name="T4" fmla="*/ 2147483647 w 327"/>
                  <a:gd name="T5" fmla="*/ 2147483647 h 73"/>
                  <a:gd name="T6" fmla="*/ 2147483647 w 327"/>
                  <a:gd name="T7" fmla="*/ 0 h 73"/>
                  <a:gd name="T8" fmla="*/ 0 w 327"/>
                  <a:gd name="T9" fmla="*/ 0 h 73"/>
                  <a:gd name="T10" fmla="*/ 0 w 327"/>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7" h="73">
                    <a:moveTo>
                      <a:pt x="0" y="73"/>
                    </a:moveTo>
                    <a:lnTo>
                      <a:pt x="0" y="73"/>
                    </a:lnTo>
                    <a:lnTo>
                      <a:pt x="327" y="73"/>
                    </a:lnTo>
                    <a:lnTo>
                      <a:pt x="327" y="0"/>
                    </a:lnTo>
                    <a:lnTo>
                      <a:pt x="0" y="0"/>
                    </a:lnTo>
                    <a:lnTo>
                      <a:pt x="0" y="73"/>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01" name="Freeform 177"/>
              <p:cNvSpPr>
                <a:spLocks/>
              </p:cNvSpPr>
              <p:nvPr/>
            </p:nvSpPr>
            <p:spPr bwMode="auto">
              <a:xfrm>
                <a:off x="4506913" y="2978151"/>
                <a:ext cx="136525" cy="30163"/>
              </a:xfrm>
              <a:custGeom>
                <a:avLst/>
                <a:gdLst>
                  <a:gd name="T0" fmla="*/ 0 w 327"/>
                  <a:gd name="T1" fmla="*/ 2147483647 h 73"/>
                  <a:gd name="T2" fmla="*/ 0 w 327"/>
                  <a:gd name="T3" fmla="*/ 2147483647 h 73"/>
                  <a:gd name="T4" fmla="*/ 2147483647 w 327"/>
                  <a:gd name="T5" fmla="*/ 2147483647 h 73"/>
                  <a:gd name="T6" fmla="*/ 2147483647 w 327"/>
                  <a:gd name="T7" fmla="*/ 0 h 73"/>
                  <a:gd name="T8" fmla="*/ 0 w 327"/>
                  <a:gd name="T9" fmla="*/ 0 h 73"/>
                  <a:gd name="T10" fmla="*/ 0 w 327"/>
                  <a:gd name="T11" fmla="*/ 2147483647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7" h="73">
                    <a:moveTo>
                      <a:pt x="0" y="73"/>
                    </a:moveTo>
                    <a:lnTo>
                      <a:pt x="0" y="73"/>
                    </a:lnTo>
                    <a:lnTo>
                      <a:pt x="327" y="73"/>
                    </a:lnTo>
                    <a:lnTo>
                      <a:pt x="327" y="0"/>
                    </a:lnTo>
                    <a:lnTo>
                      <a:pt x="0" y="0"/>
                    </a:lnTo>
                    <a:lnTo>
                      <a:pt x="0" y="73"/>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02" name="Freeform 178"/>
              <p:cNvSpPr>
                <a:spLocks/>
              </p:cNvSpPr>
              <p:nvPr/>
            </p:nvSpPr>
            <p:spPr bwMode="auto">
              <a:xfrm>
                <a:off x="4560888" y="2460626"/>
                <a:ext cx="28575" cy="161925"/>
              </a:xfrm>
              <a:custGeom>
                <a:avLst/>
                <a:gdLst>
                  <a:gd name="T0" fmla="*/ 2147483647 w 67"/>
                  <a:gd name="T1" fmla="*/ 2147483647 h 387"/>
                  <a:gd name="T2" fmla="*/ 2147483647 w 67"/>
                  <a:gd name="T3" fmla="*/ 2147483647 h 387"/>
                  <a:gd name="T4" fmla="*/ 0 w 67"/>
                  <a:gd name="T5" fmla="*/ 2147483647 h 387"/>
                  <a:gd name="T6" fmla="*/ 0 w 67"/>
                  <a:gd name="T7" fmla="*/ 2147483647 h 387"/>
                  <a:gd name="T8" fmla="*/ 2147483647 w 67"/>
                  <a:gd name="T9" fmla="*/ 0 h 387"/>
                  <a:gd name="T10" fmla="*/ 2147483647 w 67"/>
                  <a:gd name="T11" fmla="*/ 2147483647 h 387"/>
                  <a:gd name="T12" fmla="*/ 2147483647 w 67"/>
                  <a:gd name="T13" fmla="*/ 2147483647 h 387"/>
                  <a:gd name="T14" fmla="*/ 2147483647 w 67"/>
                  <a:gd name="T15" fmla="*/ 2147483647 h 38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387">
                    <a:moveTo>
                      <a:pt x="33" y="387"/>
                    </a:moveTo>
                    <a:lnTo>
                      <a:pt x="33" y="387"/>
                    </a:lnTo>
                    <a:cubicBezTo>
                      <a:pt x="15" y="387"/>
                      <a:pt x="0" y="372"/>
                      <a:pt x="0" y="353"/>
                    </a:cubicBezTo>
                    <a:lnTo>
                      <a:pt x="0" y="33"/>
                    </a:lnTo>
                    <a:cubicBezTo>
                      <a:pt x="0" y="15"/>
                      <a:pt x="15" y="0"/>
                      <a:pt x="33" y="0"/>
                    </a:cubicBezTo>
                    <a:cubicBezTo>
                      <a:pt x="52" y="0"/>
                      <a:pt x="67" y="15"/>
                      <a:pt x="67" y="33"/>
                    </a:cubicBezTo>
                    <a:lnTo>
                      <a:pt x="67" y="353"/>
                    </a:lnTo>
                    <a:cubicBezTo>
                      <a:pt x="67" y="372"/>
                      <a:pt x="52" y="387"/>
                      <a:pt x="33" y="387"/>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03" name="Freeform 179"/>
              <p:cNvSpPr>
                <a:spLocks/>
              </p:cNvSpPr>
              <p:nvPr/>
            </p:nvSpPr>
            <p:spPr bwMode="auto">
              <a:xfrm>
                <a:off x="4799013" y="2863851"/>
                <a:ext cx="36513" cy="36513"/>
              </a:xfrm>
              <a:custGeom>
                <a:avLst/>
                <a:gdLst>
                  <a:gd name="T0" fmla="*/ 2147483647 w 87"/>
                  <a:gd name="T1" fmla="*/ 2147483647 h 87"/>
                  <a:gd name="T2" fmla="*/ 2147483647 w 87"/>
                  <a:gd name="T3" fmla="*/ 2147483647 h 87"/>
                  <a:gd name="T4" fmla="*/ 0 w 87"/>
                  <a:gd name="T5" fmla="*/ 2147483647 h 87"/>
                  <a:gd name="T6" fmla="*/ 0 w 87"/>
                  <a:gd name="T7" fmla="*/ 0 h 87"/>
                  <a:gd name="T8" fmla="*/ 2147483647 w 87"/>
                  <a:gd name="T9" fmla="*/ 0 h 87"/>
                  <a:gd name="T10" fmla="*/ 2147483647 w 87"/>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7">
                    <a:moveTo>
                      <a:pt x="87" y="87"/>
                    </a:moveTo>
                    <a:lnTo>
                      <a:pt x="87" y="87"/>
                    </a:lnTo>
                    <a:lnTo>
                      <a:pt x="0" y="87"/>
                    </a:lnTo>
                    <a:lnTo>
                      <a:pt x="0" y="0"/>
                    </a:lnTo>
                    <a:lnTo>
                      <a:pt x="87" y="0"/>
                    </a:lnTo>
                    <a:lnTo>
                      <a:pt x="87" y="87"/>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04" name="Freeform 180"/>
              <p:cNvSpPr>
                <a:spLocks/>
              </p:cNvSpPr>
              <p:nvPr/>
            </p:nvSpPr>
            <p:spPr bwMode="auto">
              <a:xfrm>
                <a:off x="4883150" y="2863851"/>
                <a:ext cx="34925" cy="36513"/>
              </a:xfrm>
              <a:custGeom>
                <a:avLst/>
                <a:gdLst>
                  <a:gd name="T0" fmla="*/ 2147483647 w 86"/>
                  <a:gd name="T1" fmla="*/ 2147483647 h 87"/>
                  <a:gd name="T2" fmla="*/ 2147483647 w 86"/>
                  <a:gd name="T3" fmla="*/ 2147483647 h 87"/>
                  <a:gd name="T4" fmla="*/ 0 w 86"/>
                  <a:gd name="T5" fmla="*/ 2147483647 h 87"/>
                  <a:gd name="T6" fmla="*/ 0 w 86"/>
                  <a:gd name="T7" fmla="*/ 0 h 87"/>
                  <a:gd name="T8" fmla="*/ 2147483647 w 86"/>
                  <a:gd name="T9" fmla="*/ 0 h 87"/>
                  <a:gd name="T10" fmla="*/ 2147483647 w 86"/>
                  <a:gd name="T11" fmla="*/ 2147483647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7">
                    <a:moveTo>
                      <a:pt x="86" y="87"/>
                    </a:moveTo>
                    <a:lnTo>
                      <a:pt x="86" y="87"/>
                    </a:lnTo>
                    <a:lnTo>
                      <a:pt x="0" y="87"/>
                    </a:lnTo>
                    <a:lnTo>
                      <a:pt x="0" y="0"/>
                    </a:lnTo>
                    <a:lnTo>
                      <a:pt x="86" y="0"/>
                    </a:lnTo>
                    <a:lnTo>
                      <a:pt x="86" y="87"/>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05" name="Freeform 181"/>
              <p:cNvSpPr>
                <a:spLocks/>
              </p:cNvSpPr>
              <p:nvPr/>
            </p:nvSpPr>
            <p:spPr bwMode="auto">
              <a:xfrm>
                <a:off x="4799013" y="2927351"/>
                <a:ext cx="36513" cy="36513"/>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06" name="Freeform 182"/>
              <p:cNvSpPr>
                <a:spLocks/>
              </p:cNvSpPr>
              <p:nvPr/>
            </p:nvSpPr>
            <p:spPr bwMode="auto">
              <a:xfrm>
                <a:off x="4883150" y="2927351"/>
                <a:ext cx="34925" cy="36513"/>
              </a:xfrm>
              <a:custGeom>
                <a:avLst/>
                <a:gdLst>
                  <a:gd name="T0" fmla="*/ 2147483647 w 86"/>
                  <a:gd name="T1" fmla="*/ 2147483647 h 86"/>
                  <a:gd name="T2" fmla="*/ 2147483647 w 86"/>
                  <a:gd name="T3" fmla="*/ 2147483647 h 86"/>
                  <a:gd name="T4" fmla="*/ 0 w 86"/>
                  <a:gd name="T5" fmla="*/ 2147483647 h 86"/>
                  <a:gd name="T6" fmla="*/ 0 w 86"/>
                  <a:gd name="T7" fmla="*/ 0 h 86"/>
                  <a:gd name="T8" fmla="*/ 2147483647 w 86"/>
                  <a:gd name="T9" fmla="*/ 0 h 86"/>
                  <a:gd name="T10" fmla="*/ 2147483647 w 86"/>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6">
                    <a:moveTo>
                      <a:pt x="86" y="86"/>
                    </a:moveTo>
                    <a:lnTo>
                      <a:pt x="86" y="86"/>
                    </a:lnTo>
                    <a:lnTo>
                      <a:pt x="0" y="86"/>
                    </a:lnTo>
                    <a:lnTo>
                      <a:pt x="0" y="0"/>
                    </a:lnTo>
                    <a:lnTo>
                      <a:pt x="86" y="0"/>
                    </a:lnTo>
                    <a:lnTo>
                      <a:pt x="86" y="8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07" name="Freeform 183"/>
              <p:cNvSpPr>
                <a:spLocks/>
              </p:cNvSpPr>
              <p:nvPr/>
            </p:nvSpPr>
            <p:spPr bwMode="auto">
              <a:xfrm>
                <a:off x="4799013" y="2992438"/>
                <a:ext cx="36513" cy="34925"/>
              </a:xfrm>
              <a:custGeom>
                <a:avLst/>
                <a:gdLst>
                  <a:gd name="T0" fmla="*/ 2147483647 w 87"/>
                  <a:gd name="T1" fmla="*/ 2147483647 h 86"/>
                  <a:gd name="T2" fmla="*/ 2147483647 w 87"/>
                  <a:gd name="T3" fmla="*/ 2147483647 h 86"/>
                  <a:gd name="T4" fmla="*/ 0 w 87"/>
                  <a:gd name="T5" fmla="*/ 2147483647 h 86"/>
                  <a:gd name="T6" fmla="*/ 0 w 87"/>
                  <a:gd name="T7" fmla="*/ 0 h 86"/>
                  <a:gd name="T8" fmla="*/ 2147483647 w 87"/>
                  <a:gd name="T9" fmla="*/ 0 h 86"/>
                  <a:gd name="T10" fmla="*/ 2147483647 w 8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86">
                    <a:moveTo>
                      <a:pt x="87" y="86"/>
                    </a:moveTo>
                    <a:lnTo>
                      <a:pt x="87" y="86"/>
                    </a:lnTo>
                    <a:lnTo>
                      <a:pt x="0" y="86"/>
                    </a:lnTo>
                    <a:lnTo>
                      <a:pt x="0" y="0"/>
                    </a:lnTo>
                    <a:lnTo>
                      <a:pt x="87" y="0"/>
                    </a:lnTo>
                    <a:lnTo>
                      <a:pt x="87" y="8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08" name="Freeform 184"/>
              <p:cNvSpPr>
                <a:spLocks/>
              </p:cNvSpPr>
              <p:nvPr/>
            </p:nvSpPr>
            <p:spPr bwMode="auto">
              <a:xfrm>
                <a:off x="4883150" y="2992438"/>
                <a:ext cx="34925" cy="34925"/>
              </a:xfrm>
              <a:custGeom>
                <a:avLst/>
                <a:gdLst>
                  <a:gd name="T0" fmla="*/ 2147483647 w 86"/>
                  <a:gd name="T1" fmla="*/ 2147483647 h 86"/>
                  <a:gd name="T2" fmla="*/ 2147483647 w 86"/>
                  <a:gd name="T3" fmla="*/ 2147483647 h 86"/>
                  <a:gd name="T4" fmla="*/ 0 w 86"/>
                  <a:gd name="T5" fmla="*/ 2147483647 h 86"/>
                  <a:gd name="T6" fmla="*/ 0 w 86"/>
                  <a:gd name="T7" fmla="*/ 0 h 86"/>
                  <a:gd name="T8" fmla="*/ 2147483647 w 86"/>
                  <a:gd name="T9" fmla="*/ 0 h 86"/>
                  <a:gd name="T10" fmla="*/ 2147483647 w 86"/>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86">
                    <a:moveTo>
                      <a:pt x="86" y="86"/>
                    </a:moveTo>
                    <a:lnTo>
                      <a:pt x="86" y="86"/>
                    </a:lnTo>
                    <a:lnTo>
                      <a:pt x="0" y="86"/>
                    </a:lnTo>
                    <a:lnTo>
                      <a:pt x="0" y="0"/>
                    </a:lnTo>
                    <a:lnTo>
                      <a:pt x="86" y="0"/>
                    </a:lnTo>
                    <a:lnTo>
                      <a:pt x="86" y="8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09" name="Freeform 185"/>
              <p:cNvSpPr>
                <a:spLocks/>
              </p:cNvSpPr>
              <p:nvPr/>
            </p:nvSpPr>
            <p:spPr bwMode="auto">
              <a:xfrm>
                <a:off x="4435475" y="2595563"/>
                <a:ext cx="544513" cy="573088"/>
              </a:xfrm>
              <a:custGeom>
                <a:avLst/>
                <a:gdLst>
                  <a:gd name="T0" fmla="*/ 2147483647 w 1298"/>
                  <a:gd name="T1" fmla="*/ 2147483647 h 1367"/>
                  <a:gd name="T2" fmla="*/ 2147483647 w 1298"/>
                  <a:gd name="T3" fmla="*/ 2147483647 h 1367"/>
                  <a:gd name="T4" fmla="*/ 2147483647 w 1298"/>
                  <a:gd name="T5" fmla="*/ 2147483647 h 1367"/>
                  <a:gd name="T6" fmla="*/ 2147483647 w 1298"/>
                  <a:gd name="T7" fmla="*/ 2147483647 h 1367"/>
                  <a:gd name="T8" fmla="*/ 2147483647 w 1298"/>
                  <a:gd name="T9" fmla="*/ 2147483647 h 1367"/>
                  <a:gd name="T10" fmla="*/ 2147483647 w 1298"/>
                  <a:gd name="T11" fmla="*/ 2147483647 h 1367"/>
                  <a:gd name="T12" fmla="*/ 2147483647 w 1298"/>
                  <a:gd name="T13" fmla="*/ 2147483647 h 1367"/>
                  <a:gd name="T14" fmla="*/ 2147483647 w 1298"/>
                  <a:gd name="T15" fmla="*/ 2147483647 h 1367"/>
                  <a:gd name="T16" fmla="*/ 2147483647 w 1298"/>
                  <a:gd name="T17" fmla="*/ 2147483647 h 1367"/>
                  <a:gd name="T18" fmla="*/ 2147483647 w 1298"/>
                  <a:gd name="T19" fmla="*/ 2147483647 h 1367"/>
                  <a:gd name="T20" fmla="*/ 2147483647 w 1298"/>
                  <a:gd name="T21" fmla="*/ 2147483647 h 1367"/>
                  <a:gd name="T22" fmla="*/ 2147483647 w 1298"/>
                  <a:gd name="T23" fmla="*/ 2147483647 h 1367"/>
                  <a:gd name="T24" fmla="*/ 2147483647 w 1298"/>
                  <a:gd name="T25" fmla="*/ 2147483647 h 1367"/>
                  <a:gd name="T26" fmla="*/ 2147483647 w 1298"/>
                  <a:gd name="T27" fmla="*/ 2147483647 h 1367"/>
                  <a:gd name="T28" fmla="*/ 2147483647 w 1298"/>
                  <a:gd name="T29" fmla="*/ 2147483647 h 1367"/>
                  <a:gd name="T30" fmla="*/ 2147483647 w 1298"/>
                  <a:gd name="T31" fmla="*/ 2147483647 h 1367"/>
                  <a:gd name="T32" fmla="*/ 2147483647 w 1298"/>
                  <a:gd name="T33" fmla="*/ 2147483647 h 1367"/>
                  <a:gd name="T34" fmla="*/ 2147483647 w 1298"/>
                  <a:gd name="T35" fmla="*/ 2147483647 h 1367"/>
                  <a:gd name="T36" fmla="*/ 2147483647 w 1298"/>
                  <a:gd name="T37" fmla="*/ 2147483647 h 1367"/>
                  <a:gd name="T38" fmla="*/ 2147483647 w 1298"/>
                  <a:gd name="T39" fmla="*/ 2147483647 h 1367"/>
                  <a:gd name="T40" fmla="*/ 2147483647 w 1298"/>
                  <a:gd name="T41" fmla="*/ 2147483647 h 1367"/>
                  <a:gd name="T42" fmla="*/ 2147483647 w 1298"/>
                  <a:gd name="T43" fmla="*/ 2147483647 h 1367"/>
                  <a:gd name="T44" fmla="*/ 2147483647 w 1298"/>
                  <a:gd name="T45" fmla="*/ 2147483647 h 1367"/>
                  <a:gd name="T46" fmla="*/ 2147483647 w 1298"/>
                  <a:gd name="T47" fmla="*/ 2147483647 h 1367"/>
                  <a:gd name="T48" fmla="*/ 2147483647 w 1298"/>
                  <a:gd name="T49" fmla="*/ 2147483647 h 1367"/>
                  <a:gd name="T50" fmla="*/ 2147483647 w 1298"/>
                  <a:gd name="T51" fmla="*/ 2147483647 h 1367"/>
                  <a:gd name="T52" fmla="*/ 2147483647 w 1298"/>
                  <a:gd name="T53" fmla="*/ 2147483647 h 1367"/>
                  <a:gd name="T54" fmla="*/ 2147483647 w 1298"/>
                  <a:gd name="T55" fmla="*/ 2147483647 h 1367"/>
                  <a:gd name="T56" fmla="*/ 2147483647 w 1298"/>
                  <a:gd name="T57" fmla="*/ 2147483647 h 1367"/>
                  <a:gd name="T58" fmla="*/ 2147483647 w 1298"/>
                  <a:gd name="T59" fmla="*/ 2147483647 h 1367"/>
                  <a:gd name="T60" fmla="*/ 2147483647 w 1298"/>
                  <a:gd name="T61" fmla="*/ 2147483647 h 1367"/>
                  <a:gd name="T62" fmla="*/ 2147483647 w 1298"/>
                  <a:gd name="T63" fmla="*/ 2147483647 h 1367"/>
                  <a:gd name="T64" fmla="*/ 2147483647 w 1298"/>
                  <a:gd name="T65" fmla="*/ 2147483647 h 1367"/>
                  <a:gd name="T66" fmla="*/ 2147483647 w 1298"/>
                  <a:gd name="T67" fmla="*/ 2147483647 h 1367"/>
                  <a:gd name="T68" fmla="*/ 0 w 1298"/>
                  <a:gd name="T69" fmla="*/ 2147483647 h 1367"/>
                  <a:gd name="T70" fmla="*/ 0 w 1298"/>
                  <a:gd name="T71" fmla="*/ 2147483647 h 1367"/>
                  <a:gd name="T72" fmla="*/ 2147483647 w 1298"/>
                  <a:gd name="T73" fmla="*/ 2147483647 h 1367"/>
                  <a:gd name="T74" fmla="*/ 2147483647 w 1298"/>
                  <a:gd name="T75" fmla="*/ 2147483647 h 1367"/>
                  <a:gd name="T76" fmla="*/ 2147483647 w 1298"/>
                  <a:gd name="T77" fmla="*/ 0 h 1367"/>
                  <a:gd name="T78" fmla="*/ 2147483647 w 1298"/>
                  <a:gd name="T79" fmla="*/ 0 h 1367"/>
                  <a:gd name="T80" fmla="*/ 2147483647 w 1298"/>
                  <a:gd name="T81" fmla="*/ 2147483647 h 1367"/>
                  <a:gd name="T82" fmla="*/ 2147483647 w 1298"/>
                  <a:gd name="T83" fmla="*/ 2147483647 h 1367"/>
                  <a:gd name="T84" fmla="*/ 2147483647 w 1298"/>
                  <a:gd name="T85" fmla="*/ 2147483647 h 1367"/>
                  <a:gd name="T86" fmla="*/ 2147483647 w 1298"/>
                  <a:gd name="T87" fmla="*/ 2147483647 h 1367"/>
                  <a:gd name="T88" fmla="*/ 2147483647 w 1298"/>
                  <a:gd name="T89" fmla="*/ 2147483647 h 1367"/>
                  <a:gd name="T90" fmla="*/ 2147483647 w 1298"/>
                  <a:gd name="T91" fmla="*/ 2147483647 h 1367"/>
                  <a:gd name="T92" fmla="*/ 2147483647 w 1298"/>
                  <a:gd name="T93" fmla="*/ 2147483647 h 1367"/>
                  <a:gd name="T94" fmla="*/ 2147483647 w 1298"/>
                  <a:gd name="T95" fmla="*/ 2147483647 h 1367"/>
                  <a:gd name="T96" fmla="*/ 2147483647 w 1298"/>
                  <a:gd name="T97" fmla="*/ 2147483647 h 1367"/>
                  <a:gd name="T98" fmla="*/ 2147483647 w 1298"/>
                  <a:gd name="T99" fmla="*/ 2147483647 h 1367"/>
                  <a:gd name="T100" fmla="*/ 2147483647 w 1298"/>
                  <a:gd name="T101" fmla="*/ 2147483647 h 136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98" h="1367">
                    <a:moveTo>
                      <a:pt x="1180" y="1367"/>
                    </a:moveTo>
                    <a:lnTo>
                      <a:pt x="1180" y="1367"/>
                    </a:lnTo>
                    <a:lnTo>
                      <a:pt x="990" y="1367"/>
                    </a:lnTo>
                    <a:cubicBezTo>
                      <a:pt x="971" y="1367"/>
                      <a:pt x="956" y="1352"/>
                      <a:pt x="956" y="1334"/>
                    </a:cubicBezTo>
                    <a:cubicBezTo>
                      <a:pt x="956" y="1315"/>
                      <a:pt x="971" y="1300"/>
                      <a:pt x="990" y="1300"/>
                    </a:cubicBezTo>
                    <a:lnTo>
                      <a:pt x="1180" y="1300"/>
                    </a:lnTo>
                    <a:cubicBezTo>
                      <a:pt x="1209" y="1300"/>
                      <a:pt x="1232" y="1277"/>
                      <a:pt x="1232" y="1249"/>
                    </a:cubicBezTo>
                    <a:lnTo>
                      <a:pt x="1232" y="601"/>
                    </a:lnTo>
                    <a:cubicBezTo>
                      <a:pt x="1232" y="572"/>
                      <a:pt x="1209" y="549"/>
                      <a:pt x="1180" y="549"/>
                    </a:cubicBezTo>
                    <a:lnTo>
                      <a:pt x="842" y="549"/>
                    </a:lnTo>
                    <a:cubicBezTo>
                      <a:pt x="814" y="549"/>
                      <a:pt x="791" y="572"/>
                      <a:pt x="791" y="601"/>
                    </a:cubicBezTo>
                    <a:lnTo>
                      <a:pt x="791" y="1221"/>
                    </a:lnTo>
                    <a:lnTo>
                      <a:pt x="600" y="1221"/>
                    </a:lnTo>
                    <a:lnTo>
                      <a:pt x="600" y="290"/>
                    </a:lnTo>
                    <a:cubicBezTo>
                      <a:pt x="600" y="262"/>
                      <a:pt x="577" y="239"/>
                      <a:pt x="549" y="239"/>
                    </a:cubicBezTo>
                    <a:lnTo>
                      <a:pt x="494" y="239"/>
                    </a:lnTo>
                    <a:lnTo>
                      <a:pt x="494" y="118"/>
                    </a:lnTo>
                    <a:cubicBezTo>
                      <a:pt x="494" y="90"/>
                      <a:pt x="471" y="67"/>
                      <a:pt x="443" y="67"/>
                    </a:cubicBezTo>
                    <a:lnTo>
                      <a:pt x="224" y="67"/>
                    </a:lnTo>
                    <a:cubicBezTo>
                      <a:pt x="195" y="67"/>
                      <a:pt x="172" y="90"/>
                      <a:pt x="172" y="118"/>
                    </a:cubicBezTo>
                    <a:lnTo>
                      <a:pt x="172" y="239"/>
                    </a:lnTo>
                    <a:lnTo>
                      <a:pt x="118" y="239"/>
                    </a:lnTo>
                    <a:cubicBezTo>
                      <a:pt x="90" y="239"/>
                      <a:pt x="67" y="262"/>
                      <a:pt x="67" y="290"/>
                    </a:cubicBezTo>
                    <a:lnTo>
                      <a:pt x="67" y="1249"/>
                    </a:lnTo>
                    <a:cubicBezTo>
                      <a:pt x="67" y="1277"/>
                      <a:pt x="90" y="1300"/>
                      <a:pt x="118" y="1300"/>
                    </a:cubicBezTo>
                    <a:lnTo>
                      <a:pt x="549" y="1300"/>
                    </a:lnTo>
                    <a:cubicBezTo>
                      <a:pt x="550" y="1300"/>
                      <a:pt x="552" y="1300"/>
                      <a:pt x="553" y="1300"/>
                    </a:cubicBezTo>
                    <a:lnTo>
                      <a:pt x="556" y="1300"/>
                    </a:lnTo>
                    <a:lnTo>
                      <a:pt x="760" y="1300"/>
                    </a:lnTo>
                    <a:cubicBezTo>
                      <a:pt x="778" y="1300"/>
                      <a:pt x="793" y="1315"/>
                      <a:pt x="793" y="1333"/>
                    </a:cubicBezTo>
                    <a:cubicBezTo>
                      <a:pt x="793" y="1352"/>
                      <a:pt x="778" y="1367"/>
                      <a:pt x="760" y="1367"/>
                    </a:cubicBezTo>
                    <a:lnTo>
                      <a:pt x="557" y="1367"/>
                    </a:lnTo>
                    <a:cubicBezTo>
                      <a:pt x="555" y="1367"/>
                      <a:pt x="552" y="1367"/>
                      <a:pt x="549" y="1367"/>
                    </a:cubicBezTo>
                    <a:lnTo>
                      <a:pt x="118" y="1367"/>
                    </a:lnTo>
                    <a:cubicBezTo>
                      <a:pt x="53" y="1367"/>
                      <a:pt x="0" y="1314"/>
                      <a:pt x="0" y="1249"/>
                    </a:cubicBezTo>
                    <a:lnTo>
                      <a:pt x="0" y="290"/>
                    </a:lnTo>
                    <a:cubicBezTo>
                      <a:pt x="0" y="229"/>
                      <a:pt x="46" y="179"/>
                      <a:pt x="106" y="173"/>
                    </a:cubicBezTo>
                    <a:lnTo>
                      <a:pt x="106" y="118"/>
                    </a:lnTo>
                    <a:cubicBezTo>
                      <a:pt x="106" y="53"/>
                      <a:pt x="159" y="0"/>
                      <a:pt x="224" y="0"/>
                    </a:cubicBezTo>
                    <a:lnTo>
                      <a:pt x="443" y="0"/>
                    </a:lnTo>
                    <a:cubicBezTo>
                      <a:pt x="508" y="0"/>
                      <a:pt x="561" y="53"/>
                      <a:pt x="561" y="118"/>
                    </a:cubicBezTo>
                    <a:lnTo>
                      <a:pt x="561" y="173"/>
                    </a:lnTo>
                    <a:cubicBezTo>
                      <a:pt x="620" y="179"/>
                      <a:pt x="667" y="229"/>
                      <a:pt x="667" y="290"/>
                    </a:cubicBezTo>
                    <a:lnTo>
                      <a:pt x="667" y="1154"/>
                    </a:lnTo>
                    <a:lnTo>
                      <a:pt x="724" y="1154"/>
                    </a:lnTo>
                    <a:lnTo>
                      <a:pt x="724" y="601"/>
                    </a:lnTo>
                    <a:cubicBezTo>
                      <a:pt x="724" y="536"/>
                      <a:pt x="777" y="483"/>
                      <a:pt x="842" y="483"/>
                    </a:cubicBezTo>
                    <a:lnTo>
                      <a:pt x="1180" y="483"/>
                    </a:lnTo>
                    <a:cubicBezTo>
                      <a:pt x="1245" y="483"/>
                      <a:pt x="1298" y="536"/>
                      <a:pt x="1298" y="601"/>
                    </a:cubicBezTo>
                    <a:lnTo>
                      <a:pt x="1298" y="1249"/>
                    </a:lnTo>
                    <a:cubicBezTo>
                      <a:pt x="1298" y="1314"/>
                      <a:pt x="1245" y="1367"/>
                      <a:pt x="1180" y="1367"/>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10" name="Freeform 186"/>
              <p:cNvSpPr>
                <a:spLocks/>
              </p:cNvSpPr>
              <p:nvPr/>
            </p:nvSpPr>
            <p:spPr bwMode="auto">
              <a:xfrm>
                <a:off x="4724400" y="3125788"/>
                <a:ext cx="58738" cy="58738"/>
              </a:xfrm>
              <a:custGeom>
                <a:avLst/>
                <a:gdLst>
                  <a:gd name="T0" fmla="*/ 2147483647 w 139"/>
                  <a:gd name="T1" fmla="*/ 2147483647 h 139"/>
                  <a:gd name="T2" fmla="*/ 2147483647 w 139"/>
                  <a:gd name="T3" fmla="*/ 2147483647 h 139"/>
                  <a:gd name="T4" fmla="*/ 2147483647 w 139"/>
                  <a:gd name="T5" fmla="*/ 2147483647 h 139"/>
                  <a:gd name="T6" fmla="*/ 0 w 139"/>
                  <a:gd name="T7" fmla="*/ 2147483647 h 139"/>
                  <a:gd name="T8" fmla="*/ 2147483647 w 139"/>
                  <a:gd name="T9" fmla="*/ 0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139" y="70"/>
                    </a:moveTo>
                    <a:lnTo>
                      <a:pt x="139" y="70"/>
                    </a:lnTo>
                    <a:cubicBezTo>
                      <a:pt x="139" y="108"/>
                      <a:pt x="108" y="139"/>
                      <a:pt x="69" y="139"/>
                    </a:cubicBezTo>
                    <a:cubicBezTo>
                      <a:pt x="31" y="139"/>
                      <a:pt x="0" y="108"/>
                      <a:pt x="0" y="70"/>
                    </a:cubicBezTo>
                    <a:cubicBezTo>
                      <a:pt x="0" y="31"/>
                      <a:pt x="31" y="0"/>
                      <a:pt x="69" y="0"/>
                    </a:cubicBezTo>
                    <a:cubicBezTo>
                      <a:pt x="108" y="0"/>
                      <a:pt x="139" y="31"/>
                      <a:pt x="139" y="7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11" name="Freeform 187"/>
              <p:cNvSpPr>
                <a:spLocks/>
              </p:cNvSpPr>
              <p:nvPr/>
            </p:nvSpPr>
            <p:spPr bwMode="auto">
              <a:xfrm>
                <a:off x="4821238" y="3125788"/>
                <a:ext cx="58738" cy="58738"/>
              </a:xfrm>
              <a:custGeom>
                <a:avLst/>
                <a:gdLst>
                  <a:gd name="T0" fmla="*/ 2147483647 w 139"/>
                  <a:gd name="T1" fmla="*/ 2147483647 h 139"/>
                  <a:gd name="T2" fmla="*/ 2147483647 w 139"/>
                  <a:gd name="T3" fmla="*/ 2147483647 h 139"/>
                  <a:gd name="T4" fmla="*/ 2147483647 w 139"/>
                  <a:gd name="T5" fmla="*/ 2147483647 h 139"/>
                  <a:gd name="T6" fmla="*/ 0 w 139"/>
                  <a:gd name="T7" fmla="*/ 2147483647 h 139"/>
                  <a:gd name="T8" fmla="*/ 2147483647 w 139"/>
                  <a:gd name="T9" fmla="*/ 0 h 139"/>
                  <a:gd name="T10" fmla="*/ 2147483647 w 139"/>
                  <a:gd name="T11" fmla="*/ 2147483647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139" y="70"/>
                    </a:moveTo>
                    <a:lnTo>
                      <a:pt x="139" y="70"/>
                    </a:lnTo>
                    <a:cubicBezTo>
                      <a:pt x="139" y="108"/>
                      <a:pt x="108" y="139"/>
                      <a:pt x="69" y="139"/>
                    </a:cubicBezTo>
                    <a:cubicBezTo>
                      <a:pt x="31" y="139"/>
                      <a:pt x="0" y="108"/>
                      <a:pt x="0" y="70"/>
                    </a:cubicBezTo>
                    <a:cubicBezTo>
                      <a:pt x="0" y="31"/>
                      <a:pt x="31" y="0"/>
                      <a:pt x="69" y="0"/>
                    </a:cubicBezTo>
                    <a:cubicBezTo>
                      <a:pt x="108" y="0"/>
                      <a:pt x="139" y="31"/>
                      <a:pt x="139" y="7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grpSp>
        <p:grpSp>
          <p:nvGrpSpPr>
            <p:cNvPr id="1112" name="组合 1111"/>
            <p:cNvGrpSpPr/>
            <p:nvPr/>
          </p:nvGrpSpPr>
          <p:grpSpPr>
            <a:xfrm>
              <a:off x="4713260" y="1883226"/>
              <a:ext cx="344486" cy="353652"/>
              <a:chOff x="6188146" y="3057840"/>
              <a:chExt cx="394465" cy="404961"/>
            </a:xfrm>
          </p:grpSpPr>
          <p:grpSp>
            <p:nvGrpSpPr>
              <p:cNvPr id="1113" name="组合 1112"/>
              <p:cNvGrpSpPr/>
              <p:nvPr/>
            </p:nvGrpSpPr>
            <p:grpSpPr>
              <a:xfrm>
                <a:off x="6260383" y="3146099"/>
                <a:ext cx="245697" cy="241067"/>
                <a:chOff x="6443014" y="2213811"/>
                <a:chExt cx="463730" cy="454991"/>
              </a:xfrm>
            </p:grpSpPr>
            <p:sp>
              <p:nvSpPr>
                <p:cNvPr id="1115" name="Freeform 39"/>
                <p:cNvSpPr>
                  <a:spLocks noEditPoints="1"/>
                </p:cNvSpPr>
                <p:nvPr/>
              </p:nvSpPr>
              <p:spPr bwMode="auto">
                <a:xfrm>
                  <a:off x="6533976" y="2455525"/>
                  <a:ext cx="121283" cy="120857"/>
                </a:xfrm>
                <a:custGeom>
                  <a:avLst/>
                  <a:gdLst>
                    <a:gd name="T0" fmla="*/ 2147483647 w 257"/>
                    <a:gd name="T1" fmla="*/ 2147483647 h 257"/>
                    <a:gd name="T2" fmla="*/ 2147483647 w 257"/>
                    <a:gd name="T3" fmla="*/ 2147483647 h 257"/>
                    <a:gd name="T4" fmla="*/ 2147483647 w 257"/>
                    <a:gd name="T5" fmla="*/ 2147483647 h 257"/>
                    <a:gd name="T6" fmla="*/ 2147483647 w 257"/>
                    <a:gd name="T7" fmla="*/ 2147483647 h 257"/>
                    <a:gd name="T8" fmla="*/ 2147483647 w 257"/>
                    <a:gd name="T9" fmla="*/ 2147483647 h 257"/>
                    <a:gd name="T10" fmla="*/ 2147483647 w 257"/>
                    <a:gd name="T11" fmla="*/ 2147483647 h 257"/>
                    <a:gd name="T12" fmla="*/ 2147483647 w 257"/>
                    <a:gd name="T13" fmla="*/ 0 h 257"/>
                    <a:gd name="T14" fmla="*/ 2147483647 w 257"/>
                    <a:gd name="T15" fmla="*/ 0 h 257"/>
                    <a:gd name="T16" fmla="*/ 0 w 257"/>
                    <a:gd name="T17" fmla="*/ 2147483647 h 257"/>
                    <a:gd name="T18" fmla="*/ 2147483647 w 257"/>
                    <a:gd name="T19" fmla="*/ 2147483647 h 257"/>
                    <a:gd name="T20" fmla="*/ 2147483647 w 257"/>
                    <a:gd name="T21" fmla="*/ 2147483647 h 257"/>
                    <a:gd name="T22" fmla="*/ 2147483647 w 257"/>
                    <a:gd name="T23" fmla="*/ 0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 h="257">
                      <a:moveTo>
                        <a:pt x="128" y="204"/>
                      </a:moveTo>
                      <a:lnTo>
                        <a:pt x="128" y="204"/>
                      </a:lnTo>
                      <a:cubicBezTo>
                        <a:pt x="87" y="204"/>
                        <a:pt x="54" y="170"/>
                        <a:pt x="54" y="129"/>
                      </a:cubicBezTo>
                      <a:cubicBezTo>
                        <a:pt x="54" y="87"/>
                        <a:pt x="87" y="54"/>
                        <a:pt x="128" y="54"/>
                      </a:cubicBezTo>
                      <a:cubicBezTo>
                        <a:pt x="170" y="54"/>
                        <a:pt x="203" y="87"/>
                        <a:pt x="203" y="129"/>
                      </a:cubicBezTo>
                      <a:cubicBezTo>
                        <a:pt x="203" y="170"/>
                        <a:pt x="170" y="204"/>
                        <a:pt x="128" y="204"/>
                      </a:cubicBezTo>
                      <a:close/>
                      <a:moveTo>
                        <a:pt x="128" y="0"/>
                      </a:moveTo>
                      <a:lnTo>
                        <a:pt x="128" y="0"/>
                      </a:lnTo>
                      <a:cubicBezTo>
                        <a:pt x="58" y="0"/>
                        <a:pt x="0" y="58"/>
                        <a:pt x="0" y="129"/>
                      </a:cubicBezTo>
                      <a:cubicBezTo>
                        <a:pt x="0" y="200"/>
                        <a:pt x="58" y="257"/>
                        <a:pt x="128" y="257"/>
                      </a:cubicBezTo>
                      <a:cubicBezTo>
                        <a:pt x="199" y="257"/>
                        <a:pt x="257" y="200"/>
                        <a:pt x="257" y="129"/>
                      </a:cubicBezTo>
                      <a:cubicBezTo>
                        <a:pt x="257" y="58"/>
                        <a:pt x="199" y="0"/>
                        <a:pt x="128" y="0"/>
                      </a:cubicBezTo>
                      <a:close/>
                    </a:path>
                  </a:pathLst>
                </a:custGeom>
                <a:solidFill>
                  <a:srgbClr val="0070C0"/>
                </a:solidFill>
                <a:ln>
                  <a:noFill/>
                </a:ln>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16" name="Freeform 40"/>
                <p:cNvSpPr>
                  <a:spLocks noEditPoints="1"/>
                </p:cNvSpPr>
                <p:nvPr/>
              </p:nvSpPr>
              <p:spPr bwMode="auto">
                <a:xfrm>
                  <a:off x="6443014" y="2363105"/>
                  <a:ext cx="304992" cy="305697"/>
                </a:xfrm>
                <a:custGeom>
                  <a:avLst/>
                  <a:gdLst>
                    <a:gd name="T0" fmla="*/ 2147483647 w 647"/>
                    <a:gd name="T1" fmla="*/ 2147483647 h 648"/>
                    <a:gd name="T2" fmla="*/ 2147483647 w 647"/>
                    <a:gd name="T3" fmla="*/ 2147483647 h 648"/>
                    <a:gd name="T4" fmla="*/ 2147483647 w 647"/>
                    <a:gd name="T5" fmla="*/ 2147483647 h 648"/>
                    <a:gd name="T6" fmla="*/ 2147483647 w 647"/>
                    <a:gd name="T7" fmla="*/ 2147483647 h 648"/>
                    <a:gd name="T8" fmla="*/ 2147483647 w 647"/>
                    <a:gd name="T9" fmla="*/ 2147483647 h 648"/>
                    <a:gd name="T10" fmla="*/ 2147483647 w 647"/>
                    <a:gd name="T11" fmla="*/ 2147483647 h 648"/>
                    <a:gd name="T12" fmla="*/ 2147483647 w 647"/>
                    <a:gd name="T13" fmla="*/ 2147483647 h 648"/>
                    <a:gd name="T14" fmla="*/ 2147483647 w 647"/>
                    <a:gd name="T15" fmla="*/ 2147483647 h 648"/>
                    <a:gd name="T16" fmla="*/ 2147483647 w 647"/>
                    <a:gd name="T17" fmla="*/ 2147483647 h 648"/>
                    <a:gd name="T18" fmla="*/ 2147483647 w 647"/>
                    <a:gd name="T19" fmla="*/ 2147483647 h 648"/>
                    <a:gd name="T20" fmla="*/ 2147483647 w 647"/>
                    <a:gd name="T21" fmla="*/ 2147483647 h 648"/>
                    <a:gd name="T22" fmla="*/ 2147483647 w 647"/>
                    <a:gd name="T23" fmla="*/ 2147483647 h 648"/>
                    <a:gd name="T24" fmla="*/ 2147483647 w 647"/>
                    <a:gd name="T25" fmla="*/ 2147483647 h 648"/>
                    <a:gd name="T26" fmla="*/ 2147483647 w 647"/>
                    <a:gd name="T27" fmla="*/ 2147483647 h 648"/>
                    <a:gd name="T28" fmla="*/ 2147483647 w 647"/>
                    <a:gd name="T29" fmla="*/ 2147483647 h 648"/>
                    <a:gd name="T30" fmla="*/ 2147483647 w 647"/>
                    <a:gd name="T31" fmla="*/ 2147483647 h 648"/>
                    <a:gd name="T32" fmla="*/ 2147483647 w 647"/>
                    <a:gd name="T33" fmla="*/ 2147483647 h 648"/>
                    <a:gd name="T34" fmla="*/ 2147483647 w 647"/>
                    <a:gd name="T35" fmla="*/ 2147483647 h 648"/>
                    <a:gd name="T36" fmla="*/ 2147483647 w 647"/>
                    <a:gd name="T37" fmla="*/ 2147483647 h 648"/>
                    <a:gd name="T38" fmla="*/ 2147483647 w 647"/>
                    <a:gd name="T39" fmla="*/ 2147483647 h 648"/>
                    <a:gd name="T40" fmla="*/ 2147483647 w 647"/>
                    <a:gd name="T41" fmla="*/ 2147483647 h 648"/>
                    <a:gd name="T42" fmla="*/ 2147483647 w 647"/>
                    <a:gd name="T43" fmla="*/ 2147483647 h 648"/>
                    <a:gd name="T44" fmla="*/ 2147483647 w 647"/>
                    <a:gd name="T45" fmla="*/ 2147483647 h 648"/>
                    <a:gd name="T46" fmla="*/ 2147483647 w 647"/>
                    <a:gd name="T47" fmla="*/ 2147483647 h 648"/>
                    <a:gd name="T48" fmla="*/ 2147483647 w 647"/>
                    <a:gd name="T49" fmla="*/ 2147483647 h 648"/>
                    <a:gd name="T50" fmla="*/ 2147483647 w 647"/>
                    <a:gd name="T51" fmla="*/ 2147483647 h 648"/>
                    <a:gd name="T52" fmla="*/ 2147483647 w 647"/>
                    <a:gd name="T53" fmla="*/ 2147483647 h 648"/>
                    <a:gd name="T54" fmla="*/ 2147483647 w 647"/>
                    <a:gd name="T55" fmla="*/ 2147483647 h 648"/>
                    <a:gd name="T56" fmla="*/ 2147483647 w 647"/>
                    <a:gd name="T57" fmla="*/ 2147483647 h 648"/>
                    <a:gd name="T58" fmla="*/ 2147483647 w 647"/>
                    <a:gd name="T59" fmla="*/ 2147483647 h 648"/>
                    <a:gd name="T60" fmla="*/ 2147483647 w 647"/>
                    <a:gd name="T61" fmla="*/ 2147483647 h 648"/>
                    <a:gd name="T62" fmla="*/ 2147483647 w 647"/>
                    <a:gd name="T63" fmla="*/ 2147483647 h 648"/>
                    <a:gd name="T64" fmla="*/ 2147483647 w 647"/>
                    <a:gd name="T65" fmla="*/ 2147483647 h 648"/>
                    <a:gd name="T66" fmla="*/ 2147483647 w 647"/>
                    <a:gd name="T67" fmla="*/ 2147483647 h 648"/>
                    <a:gd name="T68" fmla="*/ 2147483647 w 647"/>
                    <a:gd name="T69" fmla="*/ 2147483647 h 648"/>
                    <a:gd name="T70" fmla="*/ 2147483647 w 647"/>
                    <a:gd name="T71" fmla="*/ 2147483647 h 648"/>
                    <a:gd name="T72" fmla="*/ 2147483647 w 647"/>
                    <a:gd name="T73" fmla="*/ 0 h 648"/>
                    <a:gd name="T74" fmla="*/ 2147483647 w 647"/>
                    <a:gd name="T75" fmla="*/ 2147483647 h 648"/>
                    <a:gd name="T76" fmla="*/ 2147483647 w 647"/>
                    <a:gd name="T77" fmla="*/ 2147483647 h 648"/>
                    <a:gd name="T78" fmla="*/ 2147483647 w 647"/>
                    <a:gd name="T79" fmla="*/ 2147483647 h 648"/>
                    <a:gd name="T80" fmla="*/ 2147483647 w 647"/>
                    <a:gd name="T81" fmla="*/ 2147483647 h 648"/>
                    <a:gd name="T82" fmla="*/ 2147483647 w 647"/>
                    <a:gd name="T83" fmla="*/ 2147483647 h 648"/>
                    <a:gd name="T84" fmla="*/ 2147483647 w 647"/>
                    <a:gd name="T85" fmla="*/ 2147483647 h 648"/>
                    <a:gd name="T86" fmla="*/ 0 w 647"/>
                    <a:gd name="T87" fmla="*/ 2147483647 h 648"/>
                    <a:gd name="T88" fmla="*/ 2147483647 w 647"/>
                    <a:gd name="T89" fmla="*/ 2147483647 h 648"/>
                    <a:gd name="T90" fmla="*/ 2147483647 w 647"/>
                    <a:gd name="T91" fmla="*/ 2147483647 h 648"/>
                    <a:gd name="T92" fmla="*/ 2147483647 w 647"/>
                    <a:gd name="T93" fmla="*/ 2147483647 h 648"/>
                    <a:gd name="T94" fmla="*/ 2147483647 w 647"/>
                    <a:gd name="T95" fmla="*/ 2147483647 h 648"/>
                    <a:gd name="T96" fmla="*/ 2147483647 w 647"/>
                    <a:gd name="T97" fmla="*/ 2147483647 h 648"/>
                    <a:gd name="T98" fmla="*/ 2147483647 w 647"/>
                    <a:gd name="T99" fmla="*/ 2147483647 h 648"/>
                    <a:gd name="T100" fmla="*/ 2147483647 w 647"/>
                    <a:gd name="T101" fmla="*/ 2147483647 h 648"/>
                    <a:gd name="T102" fmla="*/ 2147483647 w 647"/>
                    <a:gd name="T103" fmla="*/ 2147483647 h 648"/>
                    <a:gd name="T104" fmla="*/ 2147483647 w 647"/>
                    <a:gd name="T105" fmla="*/ 2147483647 h 648"/>
                    <a:gd name="T106" fmla="*/ 2147483647 w 647"/>
                    <a:gd name="T107" fmla="*/ 2147483647 h 648"/>
                    <a:gd name="T108" fmla="*/ 2147483647 w 647"/>
                    <a:gd name="T109" fmla="*/ 2147483647 h 648"/>
                    <a:gd name="T110" fmla="*/ 2147483647 w 647"/>
                    <a:gd name="T111" fmla="*/ 2147483647 h 6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47" h="648">
                      <a:moveTo>
                        <a:pt x="496" y="533"/>
                      </a:moveTo>
                      <a:lnTo>
                        <a:pt x="496" y="533"/>
                      </a:lnTo>
                      <a:lnTo>
                        <a:pt x="458" y="482"/>
                      </a:lnTo>
                      <a:lnTo>
                        <a:pt x="437" y="496"/>
                      </a:lnTo>
                      <a:cubicBezTo>
                        <a:pt x="415" y="511"/>
                        <a:pt x="390" y="521"/>
                        <a:pt x="364" y="526"/>
                      </a:cubicBezTo>
                      <a:lnTo>
                        <a:pt x="340" y="531"/>
                      </a:lnTo>
                      <a:lnTo>
                        <a:pt x="349" y="595"/>
                      </a:lnTo>
                      <a:lnTo>
                        <a:pt x="298" y="595"/>
                      </a:lnTo>
                      <a:lnTo>
                        <a:pt x="307" y="531"/>
                      </a:lnTo>
                      <a:lnTo>
                        <a:pt x="282" y="526"/>
                      </a:lnTo>
                      <a:cubicBezTo>
                        <a:pt x="257" y="521"/>
                        <a:pt x="232" y="511"/>
                        <a:pt x="210" y="496"/>
                      </a:cubicBezTo>
                      <a:lnTo>
                        <a:pt x="189" y="482"/>
                      </a:lnTo>
                      <a:lnTo>
                        <a:pt x="151" y="533"/>
                      </a:lnTo>
                      <a:lnTo>
                        <a:pt x="115" y="497"/>
                      </a:lnTo>
                      <a:lnTo>
                        <a:pt x="166" y="459"/>
                      </a:lnTo>
                      <a:lnTo>
                        <a:pt x="152" y="438"/>
                      </a:lnTo>
                      <a:cubicBezTo>
                        <a:pt x="137" y="416"/>
                        <a:pt x="127" y="391"/>
                        <a:pt x="122" y="365"/>
                      </a:cubicBezTo>
                      <a:lnTo>
                        <a:pt x="117" y="340"/>
                      </a:lnTo>
                      <a:lnTo>
                        <a:pt x="54" y="349"/>
                      </a:lnTo>
                      <a:lnTo>
                        <a:pt x="54" y="298"/>
                      </a:lnTo>
                      <a:lnTo>
                        <a:pt x="117" y="307"/>
                      </a:lnTo>
                      <a:lnTo>
                        <a:pt x="122" y="283"/>
                      </a:lnTo>
                      <a:cubicBezTo>
                        <a:pt x="127" y="257"/>
                        <a:pt x="137" y="232"/>
                        <a:pt x="152" y="210"/>
                      </a:cubicBezTo>
                      <a:lnTo>
                        <a:pt x="166" y="189"/>
                      </a:lnTo>
                      <a:lnTo>
                        <a:pt x="115" y="151"/>
                      </a:lnTo>
                      <a:lnTo>
                        <a:pt x="151" y="115"/>
                      </a:lnTo>
                      <a:lnTo>
                        <a:pt x="189" y="166"/>
                      </a:lnTo>
                      <a:lnTo>
                        <a:pt x="210" y="152"/>
                      </a:lnTo>
                      <a:cubicBezTo>
                        <a:pt x="232" y="137"/>
                        <a:pt x="257" y="127"/>
                        <a:pt x="282" y="122"/>
                      </a:cubicBezTo>
                      <a:lnTo>
                        <a:pt x="307" y="117"/>
                      </a:lnTo>
                      <a:lnTo>
                        <a:pt x="298" y="53"/>
                      </a:lnTo>
                      <a:lnTo>
                        <a:pt x="349" y="53"/>
                      </a:lnTo>
                      <a:lnTo>
                        <a:pt x="340" y="117"/>
                      </a:lnTo>
                      <a:lnTo>
                        <a:pt x="365" y="122"/>
                      </a:lnTo>
                      <a:cubicBezTo>
                        <a:pt x="390" y="127"/>
                        <a:pt x="415" y="137"/>
                        <a:pt x="437" y="152"/>
                      </a:cubicBezTo>
                      <a:lnTo>
                        <a:pt x="458" y="166"/>
                      </a:lnTo>
                      <a:lnTo>
                        <a:pt x="496" y="115"/>
                      </a:lnTo>
                      <a:lnTo>
                        <a:pt x="532" y="151"/>
                      </a:lnTo>
                      <a:lnTo>
                        <a:pt x="481" y="189"/>
                      </a:lnTo>
                      <a:lnTo>
                        <a:pt x="495" y="210"/>
                      </a:lnTo>
                      <a:cubicBezTo>
                        <a:pt x="510" y="232"/>
                        <a:pt x="520" y="257"/>
                        <a:pt x="525" y="283"/>
                      </a:cubicBezTo>
                      <a:lnTo>
                        <a:pt x="530" y="307"/>
                      </a:lnTo>
                      <a:lnTo>
                        <a:pt x="593" y="298"/>
                      </a:lnTo>
                      <a:lnTo>
                        <a:pt x="593" y="349"/>
                      </a:lnTo>
                      <a:lnTo>
                        <a:pt x="530" y="341"/>
                      </a:lnTo>
                      <a:lnTo>
                        <a:pt x="525" y="365"/>
                      </a:lnTo>
                      <a:cubicBezTo>
                        <a:pt x="520" y="391"/>
                        <a:pt x="510" y="416"/>
                        <a:pt x="495" y="438"/>
                      </a:cubicBezTo>
                      <a:lnTo>
                        <a:pt x="481" y="459"/>
                      </a:lnTo>
                      <a:lnTo>
                        <a:pt x="532" y="497"/>
                      </a:lnTo>
                      <a:lnTo>
                        <a:pt x="496" y="533"/>
                      </a:lnTo>
                      <a:close/>
                      <a:moveTo>
                        <a:pt x="585" y="470"/>
                      </a:moveTo>
                      <a:lnTo>
                        <a:pt x="585" y="470"/>
                      </a:lnTo>
                      <a:lnTo>
                        <a:pt x="552" y="446"/>
                      </a:lnTo>
                      <a:cubicBezTo>
                        <a:pt x="560" y="431"/>
                        <a:pt x="566" y="416"/>
                        <a:pt x="571" y="400"/>
                      </a:cubicBezTo>
                      <a:lnTo>
                        <a:pt x="608" y="405"/>
                      </a:lnTo>
                      <a:lnTo>
                        <a:pt x="611" y="406"/>
                      </a:lnTo>
                      <a:cubicBezTo>
                        <a:pt x="631" y="406"/>
                        <a:pt x="647" y="390"/>
                        <a:pt x="647" y="371"/>
                      </a:cubicBezTo>
                      <a:lnTo>
                        <a:pt x="647" y="277"/>
                      </a:lnTo>
                      <a:cubicBezTo>
                        <a:pt x="647" y="268"/>
                        <a:pt x="643" y="259"/>
                        <a:pt x="637" y="253"/>
                      </a:cubicBezTo>
                      <a:cubicBezTo>
                        <a:pt x="630" y="246"/>
                        <a:pt x="621" y="242"/>
                        <a:pt x="611" y="242"/>
                      </a:cubicBezTo>
                      <a:lnTo>
                        <a:pt x="571" y="248"/>
                      </a:lnTo>
                      <a:cubicBezTo>
                        <a:pt x="566" y="232"/>
                        <a:pt x="560" y="217"/>
                        <a:pt x="552" y="202"/>
                      </a:cubicBezTo>
                      <a:lnTo>
                        <a:pt x="582" y="180"/>
                      </a:lnTo>
                      <a:lnTo>
                        <a:pt x="584" y="178"/>
                      </a:lnTo>
                      <a:cubicBezTo>
                        <a:pt x="591" y="171"/>
                        <a:pt x="595" y="162"/>
                        <a:pt x="595" y="153"/>
                      </a:cubicBezTo>
                      <a:cubicBezTo>
                        <a:pt x="595" y="143"/>
                        <a:pt x="592" y="135"/>
                        <a:pt x="585" y="128"/>
                      </a:cubicBezTo>
                      <a:lnTo>
                        <a:pt x="519" y="61"/>
                      </a:lnTo>
                      <a:cubicBezTo>
                        <a:pt x="506" y="48"/>
                        <a:pt x="483" y="49"/>
                        <a:pt x="469" y="62"/>
                      </a:cubicBezTo>
                      <a:lnTo>
                        <a:pt x="445" y="94"/>
                      </a:lnTo>
                      <a:cubicBezTo>
                        <a:pt x="430" y="87"/>
                        <a:pt x="415" y="80"/>
                        <a:pt x="400" y="76"/>
                      </a:cubicBezTo>
                      <a:lnTo>
                        <a:pt x="405" y="39"/>
                      </a:lnTo>
                      <a:lnTo>
                        <a:pt x="405" y="35"/>
                      </a:lnTo>
                      <a:cubicBezTo>
                        <a:pt x="405" y="16"/>
                        <a:pt x="390" y="0"/>
                        <a:pt x="371" y="0"/>
                      </a:cubicBezTo>
                      <a:lnTo>
                        <a:pt x="276" y="0"/>
                      </a:lnTo>
                      <a:cubicBezTo>
                        <a:pt x="257" y="0"/>
                        <a:pt x="242" y="16"/>
                        <a:pt x="242" y="35"/>
                      </a:cubicBezTo>
                      <a:lnTo>
                        <a:pt x="248" y="76"/>
                      </a:lnTo>
                      <a:cubicBezTo>
                        <a:pt x="232" y="80"/>
                        <a:pt x="217" y="87"/>
                        <a:pt x="202" y="94"/>
                      </a:cubicBezTo>
                      <a:lnTo>
                        <a:pt x="180" y="65"/>
                      </a:lnTo>
                      <a:lnTo>
                        <a:pt x="178" y="62"/>
                      </a:lnTo>
                      <a:cubicBezTo>
                        <a:pt x="164" y="49"/>
                        <a:pt x="141" y="49"/>
                        <a:pt x="128" y="61"/>
                      </a:cubicBezTo>
                      <a:lnTo>
                        <a:pt x="61" y="129"/>
                      </a:lnTo>
                      <a:cubicBezTo>
                        <a:pt x="55" y="135"/>
                        <a:pt x="52" y="143"/>
                        <a:pt x="52" y="152"/>
                      </a:cubicBezTo>
                      <a:cubicBezTo>
                        <a:pt x="52" y="162"/>
                        <a:pt x="56" y="171"/>
                        <a:pt x="63" y="178"/>
                      </a:cubicBezTo>
                      <a:lnTo>
                        <a:pt x="95" y="202"/>
                      </a:lnTo>
                      <a:cubicBezTo>
                        <a:pt x="87" y="217"/>
                        <a:pt x="81" y="232"/>
                        <a:pt x="76" y="248"/>
                      </a:cubicBezTo>
                      <a:lnTo>
                        <a:pt x="39" y="243"/>
                      </a:lnTo>
                      <a:lnTo>
                        <a:pt x="36" y="242"/>
                      </a:lnTo>
                      <a:cubicBezTo>
                        <a:pt x="16" y="242"/>
                        <a:pt x="0" y="258"/>
                        <a:pt x="0" y="276"/>
                      </a:cubicBezTo>
                      <a:lnTo>
                        <a:pt x="0" y="371"/>
                      </a:lnTo>
                      <a:cubicBezTo>
                        <a:pt x="0" y="390"/>
                        <a:pt x="16" y="406"/>
                        <a:pt x="36" y="406"/>
                      </a:cubicBezTo>
                      <a:lnTo>
                        <a:pt x="76" y="400"/>
                      </a:lnTo>
                      <a:cubicBezTo>
                        <a:pt x="81" y="416"/>
                        <a:pt x="87" y="431"/>
                        <a:pt x="95" y="446"/>
                      </a:cubicBezTo>
                      <a:lnTo>
                        <a:pt x="65" y="468"/>
                      </a:lnTo>
                      <a:lnTo>
                        <a:pt x="62" y="470"/>
                      </a:lnTo>
                      <a:cubicBezTo>
                        <a:pt x="56" y="477"/>
                        <a:pt x="52" y="486"/>
                        <a:pt x="52" y="496"/>
                      </a:cubicBezTo>
                      <a:cubicBezTo>
                        <a:pt x="52" y="505"/>
                        <a:pt x="55" y="513"/>
                        <a:pt x="62" y="519"/>
                      </a:cubicBezTo>
                      <a:lnTo>
                        <a:pt x="129" y="587"/>
                      </a:lnTo>
                      <a:cubicBezTo>
                        <a:pt x="142" y="600"/>
                        <a:pt x="165" y="599"/>
                        <a:pt x="178" y="585"/>
                      </a:cubicBezTo>
                      <a:lnTo>
                        <a:pt x="202" y="553"/>
                      </a:lnTo>
                      <a:cubicBezTo>
                        <a:pt x="217" y="561"/>
                        <a:pt x="232" y="567"/>
                        <a:pt x="247" y="572"/>
                      </a:cubicBezTo>
                      <a:lnTo>
                        <a:pt x="242" y="609"/>
                      </a:lnTo>
                      <a:lnTo>
                        <a:pt x="242" y="613"/>
                      </a:lnTo>
                      <a:cubicBezTo>
                        <a:pt x="242" y="632"/>
                        <a:pt x="257" y="648"/>
                        <a:pt x="276" y="648"/>
                      </a:cubicBezTo>
                      <a:lnTo>
                        <a:pt x="371" y="648"/>
                      </a:lnTo>
                      <a:cubicBezTo>
                        <a:pt x="390" y="648"/>
                        <a:pt x="405" y="632"/>
                        <a:pt x="405" y="613"/>
                      </a:cubicBezTo>
                      <a:lnTo>
                        <a:pt x="400" y="572"/>
                      </a:lnTo>
                      <a:cubicBezTo>
                        <a:pt x="415" y="567"/>
                        <a:pt x="430" y="561"/>
                        <a:pt x="445" y="553"/>
                      </a:cubicBezTo>
                      <a:lnTo>
                        <a:pt x="467" y="583"/>
                      </a:lnTo>
                      <a:lnTo>
                        <a:pt x="469" y="585"/>
                      </a:lnTo>
                      <a:cubicBezTo>
                        <a:pt x="482" y="599"/>
                        <a:pt x="506" y="599"/>
                        <a:pt x="518" y="587"/>
                      </a:cubicBezTo>
                      <a:lnTo>
                        <a:pt x="586" y="519"/>
                      </a:lnTo>
                      <a:cubicBezTo>
                        <a:pt x="599" y="506"/>
                        <a:pt x="598" y="484"/>
                        <a:pt x="585" y="470"/>
                      </a:cubicBezTo>
                      <a:close/>
                    </a:path>
                  </a:pathLst>
                </a:custGeom>
                <a:solidFill>
                  <a:srgbClr val="0070C0"/>
                </a:solidFill>
                <a:ln>
                  <a:noFill/>
                </a:ln>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17" name="Freeform 41"/>
                <p:cNvSpPr>
                  <a:spLocks noEditPoints="1"/>
                </p:cNvSpPr>
                <p:nvPr/>
              </p:nvSpPr>
              <p:spPr bwMode="auto">
                <a:xfrm>
                  <a:off x="6737304" y="2279571"/>
                  <a:ext cx="108799" cy="95975"/>
                </a:xfrm>
                <a:custGeom>
                  <a:avLst/>
                  <a:gdLst>
                    <a:gd name="T0" fmla="*/ 2147483647 w 232"/>
                    <a:gd name="T1" fmla="*/ 2147483647 h 204"/>
                    <a:gd name="T2" fmla="*/ 2147483647 w 232"/>
                    <a:gd name="T3" fmla="*/ 2147483647 h 204"/>
                    <a:gd name="T4" fmla="*/ 2147483647 w 232"/>
                    <a:gd name="T5" fmla="*/ 2147483647 h 204"/>
                    <a:gd name="T6" fmla="*/ 2147483647 w 232"/>
                    <a:gd name="T7" fmla="*/ 2147483647 h 204"/>
                    <a:gd name="T8" fmla="*/ 2147483647 w 232"/>
                    <a:gd name="T9" fmla="*/ 2147483647 h 204"/>
                    <a:gd name="T10" fmla="*/ 2147483647 w 232"/>
                    <a:gd name="T11" fmla="*/ 2147483647 h 204"/>
                    <a:gd name="T12" fmla="*/ 2147483647 w 232"/>
                    <a:gd name="T13" fmla="*/ 2147483647 h 204"/>
                    <a:gd name="T14" fmla="*/ 2147483647 w 232"/>
                    <a:gd name="T15" fmla="*/ 2147483647 h 204"/>
                    <a:gd name="T16" fmla="*/ 2147483647 w 232"/>
                    <a:gd name="T17" fmla="*/ 2147483647 h 204"/>
                    <a:gd name="T18" fmla="*/ 2147483647 w 232"/>
                    <a:gd name="T19" fmla="*/ 2147483647 h 204"/>
                    <a:gd name="T20" fmla="*/ 2147483647 w 232"/>
                    <a:gd name="T21" fmla="*/ 2147483647 h 204"/>
                    <a:gd name="T22" fmla="*/ 2147483647 w 232"/>
                    <a:gd name="T23" fmla="*/ 2147483647 h 204"/>
                    <a:gd name="T24" fmla="*/ 2147483647 w 232"/>
                    <a:gd name="T25" fmla="*/ 2147483647 h 204"/>
                    <a:gd name="T26" fmla="*/ 2147483647 w 232"/>
                    <a:gd name="T27" fmla="*/ 0 h 204"/>
                    <a:gd name="T28" fmla="*/ 2147483647 w 232"/>
                    <a:gd name="T29" fmla="*/ 2147483647 h 204"/>
                    <a:gd name="T30" fmla="*/ 2147483647 w 232"/>
                    <a:gd name="T31" fmla="*/ 2147483647 h 2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2" h="204">
                      <a:moveTo>
                        <a:pt x="72" y="82"/>
                      </a:moveTo>
                      <a:lnTo>
                        <a:pt x="72" y="82"/>
                      </a:lnTo>
                      <a:cubicBezTo>
                        <a:pt x="79" y="65"/>
                        <a:pt x="97" y="54"/>
                        <a:pt x="116" y="54"/>
                      </a:cubicBezTo>
                      <a:cubicBezTo>
                        <a:pt x="123" y="54"/>
                        <a:pt x="129" y="55"/>
                        <a:pt x="136" y="58"/>
                      </a:cubicBezTo>
                      <a:cubicBezTo>
                        <a:pt x="160" y="69"/>
                        <a:pt x="171" y="98"/>
                        <a:pt x="160" y="122"/>
                      </a:cubicBezTo>
                      <a:cubicBezTo>
                        <a:pt x="152" y="140"/>
                        <a:pt x="135" y="151"/>
                        <a:pt x="116" y="151"/>
                      </a:cubicBezTo>
                      <a:cubicBezTo>
                        <a:pt x="109" y="151"/>
                        <a:pt x="102" y="150"/>
                        <a:pt x="96" y="147"/>
                      </a:cubicBezTo>
                      <a:cubicBezTo>
                        <a:pt x="72" y="136"/>
                        <a:pt x="61" y="107"/>
                        <a:pt x="72" y="82"/>
                      </a:cubicBezTo>
                      <a:close/>
                      <a:moveTo>
                        <a:pt x="74" y="195"/>
                      </a:moveTo>
                      <a:lnTo>
                        <a:pt x="74" y="195"/>
                      </a:lnTo>
                      <a:cubicBezTo>
                        <a:pt x="87" y="201"/>
                        <a:pt x="101" y="204"/>
                        <a:pt x="116" y="204"/>
                      </a:cubicBezTo>
                      <a:cubicBezTo>
                        <a:pt x="156" y="204"/>
                        <a:pt x="192" y="181"/>
                        <a:pt x="209" y="144"/>
                      </a:cubicBezTo>
                      <a:cubicBezTo>
                        <a:pt x="232" y="93"/>
                        <a:pt x="209" y="32"/>
                        <a:pt x="157" y="9"/>
                      </a:cubicBezTo>
                      <a:cubicBezTo>
                        <a:pt x="144" y="3"/>
                        <a:pt x="130" y="0"/>
                        <a:pt x="116" y="0"/>
                      </a:cubicBezTo>
                      <a:cubicBezTo>
                        <a:pt x="76" y="0"/>
                        <a:pt x="39" y="24"/>
                        <a:pt x="23" y="61"/>
                      </a:cubicBezTo>
                      <a:cubicBezTo>
                        <a:pt x="0" y="112"/>
                        <a:pt x="23" y="172"/>
                        <a:pt x="74" y="195"/>
                      </a:cubicBezTo>
                      <a:close/>
                    </a:path>
                  </a:pathLst>
                </a:custGeom>
                <a:solidFill>
                  <a:srgbClr val="0070C0"/>
                </a:solidFill>
                <a:ln>
                  <a:noFill/>
                </a:ln>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sp>
              <p:nvSpPr>
                <p:cNvPr id="1118" name="Freeform 42"/>
                <p:cNvSpPr>
                  <a:spLocks noEditPoints="1"/>
                </p:cNvSpPr>
                <p:nvPr/>
              </p:nvSpPr>
              <p:spPr bwMode="auto">
                <a:xfrm>
                  <a:off x="6676662" y="2213811"/>
                  <a:ext cx="230082" cy="227496"/>
                </a:xfrm>
                <a:custGeom>
                  <a:avLst/>
                  <a:gdLst>
                    <a:gd name="T0" fmla="*/ 2147483647 w 490"/>
                    <a:gd name="T1" fmla="*/ 2147483647 h 485"/>
                    <a:gd name="T2" fmla="*/ 2147483647 w 490"/>
                    <a:gd name="T3" fmla="*/ 2147483647 h 485"/>
                    <a:gd name="T4" fmla="*/ 2147483647 w 490"/>
                    <a:gd name="T5" fmla="*/ 2147483647 h 485"/>
                    <a:gd name="T6" fmla="*/ 2147483647 w 490"/>
                    <a:gd name="T7" fmla="*/ 2147483647 h 485"/>
                    <a:gd name="T8" fmla="*/ 2147483647 w 490"/>
                    <a:gd name="T9" fmla="*/ 2147483647 h 485"/>
                    <a:gd name="T10" fmla="*/ 2147483647 w 490"/>
                    <a:gd name="T11" fmla="*/ 2147483647 h 485"/>
                    <a:gd name="T12" fmla="*/ 2147483647 w 490"/>
                    <a:gd name="T13" fmla="*/ 2147483647 h 485"/>
                    <a:gd name="T14" fmla="*/ 2147483647 w 490"/>
                    <a:gd name="T15" fmla="*/ 2147483647 h 485"/>
                    <a:gd name="T16" fmla="*/ 2147483647 w 490"/>
                    <a:gd name="T17" fmla="*/ 2147483647 h 485"/>
                    <a:gd name="T18" fmla="*/ 2147483647 w 490"/>
                    <a:gd name="T19" fmla="*/ 2147483647 h 485"/>
                    <a:gd name="T20" fmla="*/ 2147483647 w 490"/>
                    <a:gd name="T21" fmla="*/ 2147483647 h 485"/>
                    <a:gd name="T22" fmla="*/ 2147483647 w 490"/>
                    <a:gd name="T23" fmla="*/ 2147483647 h 485"/>
                    <a:gd name="T24" fmla="*/ 2147483647 w 490"/>
                    <a:gd name="T25" fmla="*/ 2147483647 h 485"/>
                    <a:gd name="T26" fmla="*/ 2147483647 w 490"/>
                    <a:gd name="T27" fmla="*/ 2147483647 h 485"/>
                    <a:gd name="T28" fmla="*/ 2147483647 w 490"/>
                    <a:gd name="T29" fmla="*/ 2147483647 h 485"/>
                    <a:gd name="T30" fmla="*/ 2147483647 w 490"/>
                    <a:gd name="T31" fmla="*/ 2147483647 h 485"/>
                    <a:gd name="T32" fmla="*/ 2147483647 w 490"/>
                    <a:gd name="T33" fmla="*/ 2147483647 h 485"/>
                    <a:gd name="T34" fmla="*/ 2147483647 w 490"/>
                    <a:gd name="T35" fmla="*/ 2147483647 h 485"/>
                    <a:gd name="T36" fmla="*/ 2147483647 w 490"/>
                    <a:gd name="T37" fmla="*/ 2147483647 h 485"/>
                    <a:gd name="T38" fmla="*/ 2147483647 w 490"/>
                    <a:gd name="T39" fmla="*/ 2147483647 h 485"/>
                    <a:gd name="T40" fmla="*/ 2147483647 w 490"/>
                    <a:gd name="T41" fmla="*/ 2147483647 h 485"/>
                    <a:gd name="T42" fmla="*/ 2147483647 w 490"/>
                    <a:gd name="T43" fmla="*/ 2147483647 h 485"/>
                    <a:gd name="T44" fmla="*/ 2147483647 w 490"/>
                    <a:gd name="T45" fmla="*/ 2147483647 h 485"/>
                    <a:gd name="T46" fmla="*/ 2147483647 w 490"/>
                    <a:gd name="T47" fmla="*/ 2147483647 h 485"/>
                    <a:gd name="T48" fmla="*/ 2147483647 w 490"/>
                    <a:gd name="T49" fmla="*/ 2147483647 h 485"/>
                    <a:gd name="T50" fmla="*/ 2147483647 w 490"/>
                    <a:gd name="T51" fmla="*/ 2147483647 h 485"/>
                    <a:gd name="T52" fmla="*/ 2147483647 w 490"/>
                    <a:gd name="T53" fmla="*/ 2147483647 h 485"/>
                    <a:gd name="T54" fmla="*/ 2147483647 w 490"/>
                    <a:gd name="T55" fmla="*/ 2147483647 h 485"/>
                    <a:gd name="T56" fmla="*/ 2147483647 w 490"/>
                    <a:gd name="T57" fmla="*/ 2147483647 h 485"/>
                    <a:gd name="T58" fmla="*/ 2147483647 w 490"/>
                    <a:gd name="T59" fmla="*/ 2147483647 h 485"/>
                    <a:gd name="T60" fmla="*/ 2147483647 w 490"/>
                    <a:gd name="T61" fmla="*/ 2147483647 h 485"/>
                    <a:gd name="T62" fmla="*/ 2147483647 w 490"/>
                    <a:gd name="T63" fmla="*/ 2147483647 h 485"/>
                    <a:gd name="T64" fmla="*/ 2147483647 w 490"/>
                    <a:gd name="T65" fmla="*/ 2147483647 h 485"/>
                    <a:gd name="T66" fmla="*/ 2147483647 w 490"/>
                    <a:gd name="T67" fmla="*/ 2147483647 h 485"/>
                    <a:gd name="T68" fmla="*/ 2147483647 w 490"/>
                    <a:gd name="T69" fmla="*/ 2147483647 h 485"/>
                    <a:gd name="T70" fmla="*/ 2147483647 w 490"/>
                    <a:gd name="T71" fmla="*/ 2147483647 h 485"/>
                    <a:gd name="T72" fmla="*/ 2147483647 w 490"/>
                    <a:gd name="T73" fmla="*/ 2147483647 h 485"/>
                    <a:gd name="T74" fmla="*/ 2147483647 w 490"/>
                    <a:gd name="T75" fmla="*/ 2147483647 h 485"/>
                    <a:gd name="T76" fmla="*/ 2147483647 w 490"/>
                    <a:gd name="T77" fmla="*/ 2147483647 h 485"/>
                    <a:gd name="T78" fmla="*/ 2147483647 w 490"/>
                    <a:gd name="T79" fmla="*/ 2147483647 h 485"/>
                    <a:gd name="T80" fmla="*/ 2147483647 w 490"/>
                    <a:gd name="T81" fmla="*/ 2147483647 h 485"/>
                    <a:gd name="T82" fmla="*/ 2147483647 w 490"/>
                    <a:gd name="T83" fmla="*/ 2147483647 h 485"/>
                    <a:gd name="T84" fmla="*/ 2147483647 w 490"/>
                    <a:gd name="T85" fmla="*/ 2147483647 h 485"/>
                    <a:gd name="T86" fmla="*/ 2147483647 w 490"/>
                    <a:gd name="T87" fmla="*/ 2147483647 h 485"/>
                    <a:gd name="T88" fmla="*/ 2147483647 w 490"/>
                    <a:gd name="T89" fmla="*/ 2147483647 h 485"/>
                    <a:gd name="T90" fmla="*/ 2147483647 w 490"/>
                    <a:gd name="T91" fmla="*/ 2147483647 h 485"/>
                    <a:gd name="T92" fmla="*/ 2147483647 w 490"/>
                    <a:gd name="T93" fmla="*/ 2147483647 h 485"/>
                    <a:gd name="T94" fmla="*/ 2147483647 w 490"/>
                    <a:gd name="T95" fmla="*/ 2147483647 h 485"/>
                    <a:gd name="T96" fmla="*/ 2147483647 w 490"/>
                    <a:gd name="T97" fmla="*/ 2147483647 h 485"/>
                    <a:gd name="T98" fmla="*/ 2147483647 w 490"/>
                    <a:gd name="T99" fmla="*/ 2147483647 h 485"/>
                    <a:gd name="T100" fmla="*/ 2147483647 w 490"/>
                    <a:gd name="T101" fmla="*/ 2147483647 h 485"/>
                    <a:gd name="T102" fmla="*/ 2147483647 w 490"/>
                    <a:gd name="T103" fmla="*/ 2147483647 h 485"/>
                    <a:gd name="T104" fmla="*/ 2147483647 w 490"/>
                    <a:gd name="T105" fmla="*/ 2147483647 h 485"/>
                    <a:gd name="T106" fmla="*/ 2147483647 w 490"/>
                    <a:gd name="T107" fmla="*/ 2147483647 h 485"/>
                    <a:gd name="T108" fmla="*/ 2147483647 w 490"/>
                    <a:gd name="T109" fmla="*/ 2147483647 h 485"/>
                    <a:gd name="T110" fmla="*/ 2147483647 w 490"/>
                    <a:gd name="T111" fmla="*/ 2147483647 h 4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0" h="485">
                      <a:moveTo>
                        <a:pt x="108" y="291"/>
                      </a:moveTo>
                      <a:lnTo>
                        <a:pt x="108" y="291"/>
                      </a:lnTo>
                      <a:lnTo>
                        <a:pt x="104" y="267"/>
                      </a:lnTo>
                      <a:cubicBezTo>
                        <a:pt x="101" y="248"/>
                        <a:pt x="102" y="230"/>
                        <a:pt x="106" y="212"/>
                      </a:cubicBezTo>
                      <a:lnTo>
                        <a:pt x="111" y="188"/>
                      </a:lnTo>
                      <a:lnTo>
                        <a:pt x="68" y="175"/>
                      </a:lnTo>
                      <a:lnTo>
                        <a:pt x="76" y="156"/>
                      </a:lnTo>
                      <a:lnTo>
                        <a:pt x="114" y="180"/>
                      </a:lnTo>
                      <a:lnTo>
                        <a:pt x="129" y="160"/>
                      </a:lnTo>
                      <a:cubicBezTo>
                        <a:pt x="140" y="145"/>
                        <a:pt x="153" y="132"/>
                        <a:pt x="168" y="123"/>
                      </a:cubicBezTo>
                      <a:lnTo>
                        <a:pt x="190" y="109"/>
                      </a:lnTo>
                      <a:lnTo>
                        <a:pt x="168" y="70"/>
                      </a:lnTo>
                      <a:lnTo>
                        <a:pt x="187" y="62"/>
                      </a:lnTo>
                      <a:lnTo>
                        <a:pt x="197" y="106"/>
                      </a:lnTo>
                      <a:lnTo>
                        <a:pt x="222" y="102"/>
                      </a:lnTo>
                      <a:cubicBezTo>
                        <a:pt x="240" y="99"/>
                        <a:pt x="258" y="100"/>
                        <a:pt x="276" y="104"/>
                      </a:cubicBezTo>
                      <a:lnTo>
                        <a:pt x="300" y="109"/>
                      </a:lnTo>
                      <a:lnTo>
                        <a:pt x="313" y="66"/>
                      </a:lnTo>
                      <a:lnTo>
                        <a:pt x="331" y="74"/>
                      </a:lnTo>
                      <a:lnTo>
                        <a:pt x="307" y="113"/>
                      </a:lnTo>
                      <a:lnTo>
                        <a:pt x="328" y="127"/>
                      </a:lnTo>
                      <a:cubicBezTo>
                        <a:pt x="343" y="138"/>
                        <a:pt x="355" y="151"/>
                        <a:pt x="365" y="167"/>
                      </a:cubicBezTo>
                      <a:lnTo>
                        <a:pt x="379" y="188"/>
                      </a:lnTo>
                      <a:lnTo>
                        <a:pt x="418" y="166"/>
                      </a:lnTo>
                      <a:lnTo>
                        <a:pt x="425" y="185"/>
                      </a:lnTo>
                      <a:lnTo>
                        <a:pt x="381" y="195"/>
                      </a:lnTo>
                      <a:lnTo>
                        <a:pt x="385" y="220"/>
                      </a:lnTo>
                      <a:cubicBezTo>
                        <a:pt x="388" y="238"/>
                        <a:pt x="388" y="257"/>
                        <a:pt x="384" y="275"/>
                      </a:cubicBezTo>
                      <a:lnTo>
                        <a:pt x="378" y="299"/>
                      </a:lnTo>
                      <a:lnTo>
                        <a:pt x="422" y="312"/>
                      </a:lnTo>
                      <a:lnTo>
                        <a:pt x="413" y="330"/>
                      </a:lnTo>
                      <a:lnTo>
                        <a:pt x="375" y="306"/>
                      </a:lnTo>
                      <a:lnTo>
                        <a:pt x="361" y="327"/>
                      </a:lnTo>
                      <a:cubicBezTo>
                        <a:pt x="350" y="342"/>
                        <a:pt x="337" y="354"/>
                        <a:pt x="321" y="364"/>
                      </a:cubicBezTo>
                      <a:lnTo>
                        <a:pt x="300" y="378"/>
                      </a:lnTo>
                      <a:lnTo>
                        <a:pt x="322" y="417"/>
                      </a:lnTo>
                      <a:lnTo>
                        <a:pt x="303" y="424"/>
                      </a:lnTo>
                      <a:lnTo>
                        <a:pt x="293" y="380"/>
                      </a:lnTo>
                      <a:lnTo>
                        <a:pt x="268" y="384"/>
                      </a:lnTo>
                      <a:cubicBezTo>
                        <a:pt x="250" y="387"/>
                        <a:pt x="231" y="387"/>
                        <a:pt x="214" y="383"/>
                      </a:cubicBezTo>
                      <a:lnTo>
                        <a:pt x="189" y="377"/>
                      </a:lnTo>
                      <a:lnTo>
                        <a:pt x="177" y="421"/>
                      </a:lnTo>
                      <a:lnTo>
                        <a:pt x="158" y="412"/>
                      </a:lnTo>
                      <a:lnTo>
                        <a:pt x="182" y="374"/>
                      </a:lnTo>
                      <a:lnTo>
                        <a:pt x="162" y="360"/>
                      </a:lnTo>
                      <a:cubicBezTo>
                        <a:pt x="147" y="349"/>
                        <a:pt x="134" y="336"/>
                        <a:pt x="124" y="320"/>
                      </a:cubicBezTo>
                      <a:lnTo>
                        <a:pt x="111" y="299"/>
                      </a:lnTo>
                      <a:lnTo>
                        <a:pt x="72" y="320"/>
                      </a:lnTo>
                      <a:lnTo>
                        <a:pt x="64" y="301"/>
                      </a:lnTo>
                      <a:lnTo>
                        <a:pt x="108" y="291"/>
                      </a:lnTo>
                      <a:close/>
                      <a:moveTo>
                        <a:pt x="25" y="256"/>
                      </a:moveTo>
                      <a:lnTo>
                        <a:pt x="25" y="256"/>
                      </a:lnTo>
                      <a:cubicBezTo>
                        <a:pt x="8" y="262"/>
                        <a:pt x="0" y="281"/>
                        <a:pt x="6" y="298"/>
                      </a:cubicBezTo>
                      <a:lnTo>
                        <a:pt x="31" y="363"/>
                      </a:lnTo>
                      <a:cubicBezTo>
                        <a:pt x="37" y="379"/>
                        <a:pt x="56" y="387"/>
                        <a:pt x="73" y="380"/>
                      </a:cubicBezTo>
                      <a:lnTo>
                        <a:pt x="94" y="369"/>
                      </a:lnTo>
                      <a:cubicBezTo>
                        <a:pt x="99" y="375"/>
                        <a:pt x="105" y="381"/>
                        <a:pt x="111" y="387"/>
                      </a:cubicBezTo>
                      <a:lnTo>
                        <a:pt x="100" y="405"/>
                      </a:lnTo>
                      <a:lnTo>
                        <a:pt x="99" y="408"/>
                      </a:lnTo>
                      <a:cubicBezTo>
                        <a:pt x="91" y="424"/>
                        <a:pt x="98" y="443"/>
                        <a:pt x="114" y="451"/>
                      </a:cubicBezTo>
                      <a:lnTo>
                        <a:pt x="177" y="479"/>
                      </a:lnTo>
                      <a:cubicBezTo>
                        <a:pt x="181" y="481"/>
                        <a:pt x="185" y="482"/>
                        <a:pt x="190" y="482"/>
                      </a:cubicBezTo>
                      <a:cubicBezTo>
                        <a:pt x="203" y="482"/>
                        <a:pt x="215" y="474"/>
                        <a:pt x="220" y="462"/>
                      </a:cubicBezTo>
                      <a:lnTo>
                        <a:pt x="227" y="439"/>
                      </a:lnTo>
                      <a:cubicBezTo>
                        <a:pt x="235" y="440"/>
                        <a:pt x="243" y="440"/>
                        <a:pt x="252" y="440"/>
                      </a:cubicBezTo>
                      <a:lnTo>
                        <a:pt x="256" y="460"/>
                      </a:lnTo>
                      <a:lnTo>
                        <a:pt x="257" y="463"/>
                      </a:lnTo>
                      <a:cubicBezTo>
                        <a:pt x="262" y="476"/>
                        <a:pt x="274" y="485"/>
                        <a:pt x="288" y="485"/>
                      </a:cubicBezTo>
                      <a:cubicBezTo>
                        <a:pt x="292" y="485"/>
                        <a:pt x="295" y="484"/>
                        <a:pt x="299" y="483"/>
                      </a:cubicBezTo>
                      <a:lnTo>
                        <a:pt x="363" y="458"/>
                      </a:lnTo>
                      <a:cubicBezTo>
                        <a:pt x="371" y="455"/>
                        <a:pt x="377" y="450"/>
                        <a:pt x="381" y="442"/>
                      </a:cubicBezTo>
                      <a:cubicBezTo>
                        <a:pt x="385" y="434"/>
                        <a:pt x="385" y="424"/>
                        <a:pt x="382" y="416"/>
                      </a:cubicBezTo>
                      <a:lnTo>
                        <a:pt x="370" y="394"/>
                      </a:lnTo>
                      <a:cubicBezTo>
                        <a:pt x="376" y="389"/>
                        <a:pt x="382" y="383"/>
                        <a:pt x="388" y="377"/>
                      </a:cubicBezTo>
                      <a:lnTo>
                        <a:pt x="406" y="388"/>
                      </a:lnTo>
                      <a:lnTo>
                        <a:pt x="409" y="390"/>
                      </a:lnTo>
                      <a:cubicBezTo>
                        <a:pt x="413" y="392"/>
                        <a:pt x="418" y="393"/>
                        <a:pt x="423" y="393"/>
                      </a:cubicBezTo>
                      <a:cubicBezTo>
                        <a:pt x="435" y="393"/>
                        <a:pt x="447" y="386"/>
                        <a:pt x="452" y="374"/>
                      </a:cubicBezTo>
                      <a:lnTo>
                        <a:pt x="480" y="311"/>
                      </a:lnTo>
                      <a:cubicBezTo>
                        <a:pt x="487" y="295"/>
                        <a:pt x="480" y="276"/>
                        <a:pt x="463" y="268"/>
                      </a:cubicBezTo>
                      <a:lnTo>
                        <a:pt x="440" y="261"/>
                      </a:lnTo>
                      <a:cubicBezTo>
                        <a:pt x="441" y="253"/>
                        <a:pt x="441" y="245"/>
                        <a:pt x="441" y="236"/>
                      </a:cubicBezTo>
                      <a:lnTo>
                        <a:pt x="461" y="232"/>
                      </a:lnTo>
                      <a:lnTo>
                        <a:pt x="464" y="231"/>
                      </a:lnTo>
                      <a:cubicBezTo>
                        <a:pt x="481" y="224"/>
                        <a:pt x="490" y="205"/>
                        <a:pt x="484" y="189"/>
                      </a:cubicBezTo>
                      <a:lnTo>
                        <a:pt x="459" y="124"/>
                      </a:lnTo>
                      <a:cubicBezTo>
                        <a:pt x="453" y="108"/>
                        <a:pt x="433" y="100"/>
                        <a:pt x="417" y="106"/>
                      </a:cubicBezTo>
                      <a:lnTo>
                        <a:pt x="395" y="118"/>
                      </a:lnTo>
                      <a:cubicBezTo>
                        <a:pt x="390" y="111"/>
                        <a:pt x="384" y="105"/>
                        <a:pt x="378" y="100"/>
                      </a:cubicBezTo>
                      <a:lnTo>
                        <a:pt x="389" y="82"/>
                      </a:lnTo>
                      <a:lnTo>
                        <a:pt x="391" y="79"/>
                      </a:lnTo>
                      <a:cubicBezTo>
                        <a:pt x="399" y="62"/>
                        <a:pt x="391" y="43"/>
                        <a:pt x="375" y="36"/>
                      </a:cubicBezTo>
                      <a:lnTo>
                        <a:pt x="313" y="7"/>
                      </a:lnTo>
                      <a:cubicBezTo>
                        <a:pt x="297" y="0"/>
                        <a:pt x="277" y="8"/>
                        <a:pt x="270" y="24"/>
                      </a:cubicBezTo>
                      <a:lnTo>
                        <a:pt x="263" y="48"/>
                      </a:lnTo>
                      <a:cubicBezTo>
                        <a:pt x="254" y="47"/>
                        <a:pt x="246" y="47"/>
                        <a:pt x="238" y="47"/>
                      </a:cubicBezTo>
                      <a:lnTo>
                        <a:pt x="233" y="27"/>
                      </a:lnTo>
                      <a:lnTo>
                        <a:pt x="232" y="23"/>
                      </a:lnTo>
                      <a:cubicBezTo>
                        <a:pt x="227" y="11"/>
                        <a:pt x="215" y="2"/>
                        <a:pt x="202" y="2"/>
                      </a:cubicBezTo>
                      <a:cubicBezTo>
                        <a:pt x="198" y="2"/>
                        <a:pt x="194" y="3"/>
                        <a:pt x="191" y="4"/>
                      </a:cubicBezTo>
                      <a:lnTo>
                        <a:pt x="126" y="29"/>
                      </a:lnTo>
                      <a:cubicBezTo>
                        <a:pt x="109" y="35"/>
                        <a:pt x="102" y="53"/>
                        <a:pt x="108" y="70"/>
                      </a:cubicBezTo>
                      <a:lnTo>
                        <a:pt x="120" y="92"/>
                      </a:lnTo>
                      <a:cubicBezTo>
                        <a:pt x="113" y="98"/>
                        <a:pt x="107" y="103"/>
                        <a:pt x="102" y="109"/>
                      </a:cubicBezTo>
                      <a:lnTo>
                        <a:pt x="84" y="98"/>
                      </a:lnTo>
                      <a:lnTo>
                        <a:pt x="80" y="96"/>
                      </a:lnTo>
                      <a:cubicBezTo>
                        <a:pt x="64" y="90"/>
                        <a:pt x="45" y="97"/>
                        <a:pt x="38" y="112"/>
                      </a:cubicBezTo>
                      <a:lnTo>
                        <a:pt x="9" y="176"/>
                      </a:lnTo>
                      <a:cubicBezTo>
                        <a:pt x="2" y="192"/>
                        <a:pt x="10" y="211"/>
                        <a:pt x="26" y="218"/>
                      </a:cubicBezTo>
                      <a:lnTo>
                        <a:pt x="50" y="225"/>
                      </a:lnTo>
                      <a:cubicBezTo>
                        <a:pt x="49" y="234"/>
                        <a:pt x="49" y="242"/>
                        <a:pt x="49" y="250"/>
                      </a:cubicBezTo>
                      <a:lnTo>
                        <a:pt x="29" y="255"/>
                      </a:lnTo>
                      <a:lnTo>
                        <a:pt x="25" y="256"/>
                      </a:lnTo>
                      <a:close/>
                    </a:path>
                  </a:pathLst>
                </a:custGeom>
                <a:solidFill>
                  <a:srgbClr val="0070C0"/>
                </a:solidFill>
                <a:ln>
                  <a:noFill/>
                </a:ln>
              </p:spPr>
              <p:txBody>
                <a:bodyPr wrap="square">
                  <a:noAutofit/>
                </a:bodyPr>
                <a:lstStyle/>
                <a:p>
                  <a:pPr fontAlgn="ctr"/>
                  <a:endParaRPr lang="en-US" altLang="zh-CN" sz="1799" dirty="0">
                    <a:solidFill>
                      <a:srgbClr val="1D1D1A"/>
                    </a:solidFill>
                    <a:latin typeface="Huawei Sans" panose="020C0503030203020204" pitchFamily="34" charset="0"/>
                    <a:cs typeface="Huawei Sans" panose="020C0503030203020204" pitchFamily="34" charset="0"/>
                  </a:endParaRPr>
                </a:p>
              </p:txBody>
            </p:sp>
          </p:grpSp>
          <p:sp>
            <p:nvSpPr>
              <p:cNvPr id="1114" name="Freeform 141"/>
              <p:cNvSpPr>
                <a:spLocks/>
              </p:cNvSpPr>
              <p:nvPr/>
            </p:nvSpPr>
            <p:spPr bwMode="auto">
              <a:xfrm>
                <a:off x="6188146" y="3057840"/>
                <a:ext cx="394465" cy="404961"/>
              </a:xfrm>
              <a:custGeom>
                <a:avLst/>
                <a:gdLst>
                  <a:gd name="T0" fmla="*/ 2147483647 w 1519"/>
                  <a:gd name="T1" fmla="*/ 2147483647 h 1563"/>
                  <a:gd name="T2" fmla="*/ 2147483647 w 1519"/>
                  <a:gd name="T3" fmla="*/ 2147483647 h 1563"/>
                  <a:gd name="T4" fmla="*/ 2147483647 w 1519"/>
                  <a:gd name="T5" fmla="*/ 2147483647 h 1563"/>
                  <a:gd name="T6" fmla="*/ 2147483647 w 1519"/>
                  <a:gd name="T7" fmla="*/ 2147483647 h 1563"/>
                  <a:gd name="T8" fmla="*/ 2147483647 w 1519"/>
                  <a:gd name="T9" fmla="*/ 2147483647 h 1563"/>
                  <a:gd name="T10" fmla="*/ 2147483647 w 1519"/>
                  <a:gd name="T11" fmla="*/ 2147483647 h 1563"/>
                  <a:gd name="T12" fmla="*/ 2147483647 w 1519"/>
                  <a:gd name="T13" fmla="*/ 2147483647 h 1563"/>
                  <a:gd name="T14" fmla="*/ 2147483647 w 1519"/>
                  <a:gd name="T15" fmla="*/ 0 h 1563"/>
                  <a:gd name="T16" fmla="*/ 2147483647 w 1519"/>
                  <a:gd name="T17" fmla="*/ 0 h 1563"/>
                  <a:gd name="T18" fmla="*/ 2147483647 w 1519"/>
                  <a:gd name="T19" fmla="*/ 2147483647 h 1563"/>
                  <a:gd name="T20" fmla="*/ 2147483647 w 1519"/>
                  <a:gd name="T21" fmla="*/ 2147483647 h 1563"/>
                  <a:gd name="T22" fmla="*/ 2147483647 w 1519"/>
                  <a:gd name="T23" fmla="*/ 2147483647 h 1563"/>
                  <a:gd name="T24" fmla="*/ 2147483647 w 1519"/>
                  <a:gd name="T25" fmla="*/ 2147483647 h 1563"/>
                  <a:gd name="T26" fmla="*/ 2147483647 w 1519"/>
                  <a:gd name="T27" fmla="*/ 2147483647 h 1563"/>
                  <a:gd name="T28" fmla="*/ 2147483647 w 1519"/>
                  <a:gd name="T29" fmla="*/ 2147483647 h 1563"/>
                  <a:gd name="T30" fmla="*/ 0 w 1519"/>
                  <a:gd name="T31" fmla="*/ 2147483647 h 1563"/>
                  <a:gd name="T32" fmla="*/ 0 w 1519"/>
                  <a:gd name="T33" fmla="*/ 2147483647 h 1563"/>
                  <a:gd name="T34" fmla="*/ 2147483647 w 1519"/>
                  <a:gd name="T35" fmla="*/ 2147483647 h 1563"/>
                  <a:gd name="T36" fmla="*/ 2147483647 w 1519"/>
                  <a:gd name="T37" fmla="*/ 2147483647 h 1563"/>
                  <a:gd name="T38" fmla="*/ 2147483647 w 1519"/>
                  <a:gd name="T39" fmla="*/ 2147483647 h 1563"/>
                  <a:gd name="T40" fmla="*/ 2147483647 w 1519"/>
                  <a:gd name="T41" fmla="*/ 2147483647 h 1563"/>
                  <a:gd name="T42" fmla="*/ 2147483647 w 1519"/>
                  <a:gd name="T43" fmla="*/ 2147483647 h 1563"/>
                  <a:gd name="T44" fmla="*/ 2147483647 w 1519"/>
                  <a:gd name="T45" fmla="*/ 2147483647 h 1563"/>
                  <a:gd name="T46" fmla="*/ 2147483647 w 1519"/>
                  <a:gd name="T47" fmla="*/ 2147483647 h 1563"/>
                  <a:gd name="T48" fmla="*/ 2147483647 w 1519"/>
                  <a:gd name="T49" fmla="*/ 2147483647 h 1563"/>
                  <a:gd name="T50" fmla="*/ 2147483647 w 1519"/>
                  <a:gd name="T51" fmla="*/ 2147483647 h 1563"/>
                  <a:gd name="T52" fmla="*/ 2147483647 w 1519"/>
                  <a:gd name="T53" fmla="*/ 2147483647 h 1563"/>
                  <a:gd name="T54" fmla="*/ 2147483647 w 1519"/>
                  <a:gd name="T55" fmla="*/ 2147483647 h 1563"/>
                  <a:gd name="T56" fmla="*/ 2147483647 w 1519"/>
                  <a:gd name="T57" fmla="*/ 2147483647 h 1563"/>
                  <a:gd name="T58" fmla="*/ 2147483647 w 1519"/>
                  <a:gd name="T59" fmla="*/ 2147483647 h 1563"/>
                  <a:gd name="T60" fmla="*/ 2147483647 w 1519"/>
                  <a:gd name="T61" fmla="*/ 2147483647 h 1563"/>
                  <a:gd name="T62" fmla="*/ 2147483647 w 1519"/>
                  <a:gd name="T63" fmla="*/ 2147483647 h 1563"/>
                  <a:gd name="T64" fmla="*/ 2147483647 w 1519"/>
                  <a:gd name="T65" fmla="*/ 2147483647 h 1563"/>
                  <a:gd name="T66" fmla="*/ 2147483647 w 1519"/>
                  <a:gd name="T67" fmla="*/ 2147483647 h 1563"/>
                  <a:gd name="T68" fmla="*/ 2147483647 w 1519"/>
                  <a:gd name="T69" fmla="*/ 2147483647 h 1563"/>
                  <a:gd name="T70" fmla="*/ 2147483647 w 1519"/>
                  <a:gd name="T71" fmla="*/ 2147483647 h 1563"/>
                  <a:gd name="T72" fmla="*/ 2147483647 w 1519"/>
                  <a:gd name="T73" fmla="*/ 2147483647 h 1563"/>
                  <a:gd name="T74" fmla="*/ 2147483647 w 1519"/>
                  <a:gd name="T75" fmla="*/ 2147483647 h 1563"/>
                  <a:gd name="T76" fmla="*/ 2147483647 w 1519"/>
                  <a:gd name="T77" fmla="*/ 2147483647 h 1563"/>
                  <a:gd name="T78" fmla="*/ 2147483647 w 1519"/>
                  <a:gd name="T79" fmla="*/ 2147483647 h 1563"/>
                  <a:gd name="T80" fmla="*/ 2147483647 w 1519"/>
                  <a:gd name="T81" fmla="*/ 2147483647 h 1563"/>
                  <a:gd name="T82" fmla="*/ 2147483647 w 1519"/>
                  <a:gd name="T83" fmla="*/ 2147483647 h 1563"/>
                  <a:gd name="T84" fmla="*/ 2147483647 w 1519"/>
                  <a:gd name="T85" fmla="*/ 2147483647 h 1563"/>
                  <a:gd name="T86" fmla="*/ 2147483647 w 1519"/>
                  <a:gd name="T87" fmla="*/ 2147483647 h 1563"/>
                  <a:gd name="T88" fmla="*/ 2147483647 w 1519"/>
                  <a:gd name="T89" fmla="*/ 2147483647 h 1563"/>
                  <a:gd name="T90" fmla="*/ 2147483647 w 1519"/>
                  <a:gd name="T91" fmla="*/ 2147483647 h 1563"/>
                  <a:gd name="T92" fmla="*/ 2147483647 w 1519"/>
                  <a:gd name="T93" fmla="*/ 2147483647 h 1563"/>
                  <a:gd name="T94" fmla="*/ 2147483647 w 1519"/>
                  <a:gd name="T95" fmla="*/ 2147483647 h 15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9"/>
                  <a:gd name="T145" fmla="*/ 0 h 1563"/>
                  <a:gd name="T146" fmla="*/ 1519 w 1519"/>
                  <a:gd name="T147" fmla="*/ 1563 h 15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9" h="1563">
                    <a:moveTo>
                      <a:pt x="1486" y="1274"/>
                    </a:moveTo>
                    <a:lnTo>
                      <a:pt x="1486" y="1274"/>
                    </a:lnTo>
                    <a:lnTo>
                      <a:pt x="1421" y="1274"/>
                    </a:lnTo>
                    <a:lnTo>
                      <a:pt x="1421" y="395"/>
                    </a:lnTo>
                    <a:cubicBezTo>
                      <a:pt x="1421" y="376"/>
                      <a:pt x="1406" y="361"/>
                      <a:pt x="1388" y="361"/>
                    </a:cubicBezTo>
                    <a:lnTo>
                      <a:pt x="1260" y="361"/>
                    </a:lnTo>
                    <a:lnTo>
                      <a:pt x="1260" y="34"/>
                    </a:lnTo>
                    <a:cubicBezTo>
                      <a:pt x="1260" y="15"/>
                      <a:pt x="1245" y="0"/>
                      <a:pt x="1226" y="0"/>
                    </a:cubicBezTo>
                    <a:lnTo>
                      <a:pt x="293" y="0"/>
                    </a:lnTo>
                    <a:cubicBezTo>
                      <a:pt x="275" y="0"/>
                      <a:pt x="260" y="15"/>
                      <a:pt x="260" y="34"/>
                    </a:cubicBezTo>
                    <a:lnTo>
                      <a:pt x="260" y="361"/>
                    </a:lnTo>
                    <a:lnTo>
                      <a:pt x="131" y="361"/>
                    </a:lnTo>
                    <a:cubicBezTo>
                      <a:pt x="113" y="361"/>
                      <a:pt x="98" y="376"/>
                      <a:pt x="98" y="395"/>
                    </a:cubicBezTo>
                    <a:lnTo>
                      <a:pt x="98" y="1274"/>
                    </a:lnTo>
                    <a:lnTo>
                      <a:pt x="33" y="1274"/>
                    </a:lnTo>
                    <a:cubicBezTo>
                      <a:pt x="15" y="1274"/>
                      <a:pt x="0" y="1289"/>
                      <a:pt x="0" y="1307"/>
                    </a:cubicBezTo>
                    <a:lnTo>
                      <a:pt x="0" y="1494"/>
                    </a:lnTo>
                    <a:cubicBezTo>
                      <a:pt x="0" y="1512"/>
                      <a:pt x="15" y="1527"/>
                      <a:pt x="33" y="1527"/>
                    </a:cubicBezTo>
                    <a:lnTo>
                      <a:pt x="976" y="1527"/>
                    </a:lnTo>
                    <a:cubicBezTo>
                      <a:pt x="988" y="1549"/>
                      <a:pt x="1010" y="1563"/>
                      <a:pt x="1037" y="1563"/>
                    </a:cubicBezTo>
                    <a:cubicBezTo>
                      <a:pt x="1075" y="1563"/>
                      <a:pt x="1106" y="1532"/>
                      <a:pt x="1106" y="1494"/>
                    </a:cubicBezTo>
                    <a:cubicBezTo>
                      <a:pt x="1106" y="1456"/>
                      <a:pt x="1075" y="1425"/>
                      <a:pt x="1037" y="1425"/>
                    </a:cubicBezTo>
                    <a:cubicBezTo>
                      <a:pt x="1010" y="1425"/>
                      <a:pt x="988" y="1439"/>
                      <a:pt x="976" y="1461"/>
                    </a:cubicBezTo>
                    <a:lnTo>
                      <a:pt x="67" y="1461"/>
                    </a:lnTo>
                    <a:lnTo>
                      <a:pt x="67" y="1341"/>
                    </a:lnTo>
                    <a:lnTo>
                      <a:pt x="131" y="1341"/>
                    </a:lnTo>
                    <a:cubicBezTo>
                      <a:pt x="150" y="1341"/>
                      <a:pt x="165" y="1326"/>
                      <a:pt x="165" y="1307"/>
                    </a:cubicBezTo>
                    <a:lnTo>
                      <a:pt x="165" y="428"/>
                    </a:lnTo>
                    <a:lnTo>
                      <a:pt x="293" y="428"/>
                    </a:lnTo>
                    <a:cubicBezTo>
                      <a:pt x="311" y="428"/>
                      <a:pt x="326" y="413"/>
                      <a:pt x="326" y="395"/>
                    </a:cubicBezTo>
                    <a:lnTo>
                      <a:pt x="326" y="67"/>
                    </a:lnTo>
                    <a:lnTo>
                      <a:pt x="1193" y="67"/>
                    </a:lnTo>
                    <a:lnTo>
                      <a:pt x="1193" y="395"/>
                    </a:lnTo>
                    <a:cubicBezTo>
                      <a:pt x="1193" y="413"/>
                      <a:pt x="1208" y="428"/>
                      <a:pt x="1226" y="428"/>
                    </a:cubicBezTo>
                    <a:lnTo>
                      <a:pt x="1355" y="428"/>
                    </a:lnTo>
                    <a:lnTo>
                      <a:pt x="1355" y="1307"/>
                    </a:lnTo>
                    <a:cubicBezTo>
                      <a:pt x="1355" y="1326"/>
                      <a:pt x="1369" y="1341"/>
                      <a:pt x="1388" y="1341"/>
                    </a:cubicBezTo>
                    <a:lnTo>
                      <a:pt x="1453" y="1341"/>
                    </a:lnTo>
                    <a:lnTo>
                      <a:pt x="1453" y="1461"/>
                    </a:lnTo>
                    <a:lnTo>
                      <a:pt x="1310" y="1461"/>
                    </a:lnTo>
                    <a:cubicBezTo>
                      <a:pt x="1298" y="1439"/>
                      <a:pt x="1276" y="1425"/>
                      <a:pt x="1250" y="1425"/>
                    </a:cubicBezTo>
                    <a:cubicBezTo>
                      <a:pt x="1211" y="1425"/>
                      <a:pt x="1180" y="1456"/>
                      <a:pt x="1180" y="1494"/>
                    </a:cubicBezTo>
                    <a:cubicBezTo>
                      <a:pt x="1180" y="1532"/>
                      <a:pt x="1211" y="1563"/>
                      <a:pt x="1250" y="1563"/>
                    </a:cubicBezTo>
                    <a:cubicBezTo>
                      <a:pt x="1276" y="1563"/>
                      <a:pt x="1298" y="1549"/>
                      <a:pt x="1310" y="1527"/>
                    </a:cubicBezTo>
                    <a:lnTo>
                      <a:pt x="1486" y="1527"/>
                    </a:lnTo>
                    <a:cubicBezTo>
                      <a:pt x="1504" y="1527"/>
                      <a:pt x="1519" y="1512"/>
                      <a:pt x="1519" y="1494"/>
                    </a:cubicBezTo>
                    <a:lnTo>
                      <a:pt x="1519" y="1307"/>
                    </a:lnTo>
                    <a:cubicBezTo>
                      <a:pt x="1519" y="1289"/>
                      <a:pt x="1504" y="1274"/>
                      <a:pt x="1486" y="1274"/>
                    </a:cubicBezTo>
                    <a:close/>
                  </a:path>
                </a:pathLst>
              </a:custGeom>
              <a:solidFill>
                <a:srgbClr val="0070C0"/>
              </a:solid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grpSp>
        <p:sp>
          <p:nvSpPr>
            <p:cNvPr id="1119" name="文本框 1118"/>
            <p:cNvSpPr txBox="1"/>
            <p:nvPr/>
          </p:nvSpPr>
          <p:spPr>
            <a:xfrm>
              <a:off x="5194980" y="1739415"/>
              <a:ext cx="402152" cy="528350"/>
            </a:xfrm>
            <a:prstGeom prst="rect">
              <a:avLst/>
            </a:prstGeom>
            <a:noFill/>
          </p:spPr>
          <p:txBody>
            <a:bodyPr wrap="square" rtlCol="0">
              <a:noAutofit/>
            </a:bodyPr>
            <a:lstStyle/>
            <a:p>
              <a:pPr fontAlgn="ctr">
                <a:lnSpc>
                  <a:spcPts val="3438"/>
                </a:lnSpc>
              </a:pPr>
              <a:r>
                <a:rPr lang="en-US" sz="1799" dirty="0">
                  <a:solidFill>
                    <a:srgbClr val="0070C0"/>
                  </a:solidFill>
                  <a:latin typeface="Huawei Sans" panose="020C0503030203020204" pitchFamily="34" charset="0"/>
                  <a:cs typeface="Huawei Sans" panose="020C0503030203020204" pitchFamily="34" charset="0"/>
                </a:rPr>
                <a:t>...</a:t>
              </a:r>
              <a:endParaRPr lang="en-US" altLang="zh-CN" sz="1799" dirty="0">
                <a:solidFill>
                  <a:srgbClr val="0070C0"/>
                </a:solidFill>
                <a:latin typeface="Huawei Sans" panose="020C0503030203020204" pitchFamily="34" charset="0"/>
                <a:ea typeface="Microsoft YaHei" panose="020B0503020204020204" pitchFamily="34" charset="-122"/>
                <a:cs typeface="Huawei Sans" panose="020C0503030203020204" pitchFamily="34" charset="0"/>
              </a:endParaRPr>
            </a:p>
          </p:txBody>
        </p:sp>
        <p:grpSp>
          <p:nvGrpSpPr>
            <p:cNvPr id="1120" name="组合 1119"/>
            <p:cNvGrpSpPr/>
            <p:nvPr/>
          </p:nvGrpSpPr>
          <p:grpSpPr>
            <a:xfrm>
              <a:off x="6630607" y="1895636"/>
              <a:ext cx="308993" cy="324354"/>
              <a:chOff x="6206010" y="3095906"/>
              <a:chExt cx="308993" cy="324354"/>
            </a:xfrm>
          </p:grpSpPr>
          <p:grpSp>
            <p:nvGrpSpPr>
              <p:cNvPr id="1121" name="组合 1120"/>
              <p:cNvGrpSpPr/>
              <p:nvPr/>
            </p:nvGrpSpPr>
            <p:grpSpPr>
              <a:xfrm>
                <a:off x="6279670" y="3161759"/>
                <a:ext cx="151493" cy="197535"/>
                <a:chOff x="9671593" y="2662531"/>
                <a:chExt cx="195746" cy="255237"/>
              </a:xfrm>
            </p:grpSpPr>
            <p:sp>
              <p:nvSpPr>
                <p:cNvPr id="1123" name="Freeform 176"/>
                <p:cNvSpPr>
                  <a:spLocks noEditPoints="1"/>
                </p:cNvSpPr>
                <p:nvPr/>
              </p:nvSpPr>
              <p:spPr bwMode="auto">
                <a:xfrm>
                  <a:off x="9671593" y="2662531"/>
                  <a:ext cx="87747" cy="171530"/>
                </a:xfrm>
                <a:custGeom>
                  <a:avLst/>
                  <a:gdLst>
                    <a:gd name="T0" fmla="*/ 2147483647 w 830"/>
                    <a:gd name="T1" fmla="*/ 2147483647 h 1596"/>
                    <a:gd name="T2" fmla="*/ 2147483647 w 830"/>
                    <a:gd name="T3" fmla="*/ 2147483647 h 1596"/>
                    <a:gd name="T4" fmla="*/ 2147483647 w 830"/>
                    <a:gd name="T5" fmla="*/ 2147483647 h 1596"/>
                    <a:gd name="T6" fmla="*/ 2147483647 w 830"/>
                    <a:gd name="T7" fmla="*/ 2147483647 h 1596"/>
                    <a:gd name="T8" fmla="*/ 2147483647 w 830"/>
                    <a:gd name="T9" fmla="*/ 2147483647 h 1596"/>
                    <a:gd name="T10" fmla="*/ 2147483647 w 830"/>
                    <a:gd name="T11" fmla="*/ 2147483647 h 1596"/>
                    <a:gd name="T12" fmla="*/ 2147483647 w 830"/>
                    <a:gd name="T13" fmla="*/ 2147483647 h 1596"/>
                    <a:gd name="T14" fmla="*/ 2147483647 w 830"/>
                    <a:gd name="T15" fmla="*/ 2147483647 h 1596"/>
                    <a:gd name="T16" fmla="*/ 2147483647 w 830"/>
                    <a:gd name="T17" fmla="*/ 2147483647 h 1596"/>
                    <a:gd name="T18" fmla="*/ 2147483647 w 830"/>
                    <a:gd name="T19" fmla="*/ 2147483647 h 1596"/>
                    <a:gd name="T20" fmla="*/ 2147483647 w 830"/>
                    <a:gd name="T21" fmla="*/ 2147483647 h 1596"/>
                    <a:gd name="T22" fmla="*/ 2147483647 w 830"/>
                    <a:gd name="T23" fmla="*/ 2147483647 h 1596"/>
                    <a:gd name="T24" fmla="*/ 2147483647 w 830"/>
                    <a:gd name="T25" fmla="*/ 2147483647 h 1596"/>
                    <a:gd name="T26" fmla="*/ 2147483647 w 830"/>
                    <a:gd name="T27" fmla="*/ 2147483647 h 1596"/>
                    <a:gd name="T28" fmla="*/ 2147483647 w 830"/>
                    <a:gd name="T29" fmla="*/ 2147483647 h 1596"/>
                    <a:gd name="T30" fmla="*/ 2147483647 w 830"/>
                    <a:gd name="T31" fmla="*/ 2147483647 h 1596"/>
                    <a:gd name="T32" fmla="*/ 2147483647 w 830"/>
                    <a:gd name="T33" fmla="*/ 2147483647 h 1596"/>
                    <a:gd name="T34" fmla="*/ 2147483647 w 830"/>
                    <a:gd name="T35" fmla="*/ 2147483647 h 1596"/>
                    <a:gd name="T36" fmla="*/ 2147483647 w 830"/>
                    <a:gd name="T37" fmla="*/ 2147483647 h 1596"/>
                    <a:gd name="T38" fmla="*/ 2147483647 w 830"/>
                    <a:gd name="T39" fmla="*/ 2147483647 h 1596"/>
                    <a:gd name="T40" fmla="*/ 2147483647 w 830"/>
                    <a:gd name="T41" fmla="*/ 2147483647 h 1596"/>
                    <a:gd name="T42" fmla="*/ 2147483647 w 830"/>
                    <a:gd name="T43" fmla="*/ 2147483647 h 1596"/>
                    <a:gd name="T44" fmla="*/ 2147483647 w 830"/>
                    <a:gd name="T45" fmla="*/ 2147483647 h 1596"/>
                    <a:gd name="T46" fmla="*/ 2147483647 w 830"/>
                    <a:gd name="T47" fmla="*/ 2147483647 h 1596"/>
                    <a:gd name="T48" fmla="*/ 2147483647 w 830"/>
                    <a:gd name="T49" fmla="*/ 2147483647 h 1596"/>
                    <a:gd name="T50" fmla="*/ 2147483647 w 830"/>
                    <a:gd name="T51" fmla="*/ 2147483647 h 1596"/>
                    <a:gd name="T52" fmla="*/ 2147483647 w 830"/>
                    <a:gd name="T53" fmla="*/ 2147483647 h 1596"/>
                    <a:gd name="T54" fmla="*/ 2147483647 w 830"/>
                    <a:gd name="T55" fmla="*/ 2147483647 h 1596"/>
                    <a:gd name="T56" fmla="*/ 2147483647 w 830"/>
                    <a:gd name="T57" fmla="*/ 2147483647 h 159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30"/>
                    <a:gd name="T88" fmla="*/ 0 h 1596"/>
                    <a:gd name="T89" fmla="*/ 830 w 830"/>
                    <a:gd name="T90" fmla="*/ 1596 h 159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30" h="1596">
                      <a:moveTo>
                        <a:pt x="393" y="1375"/>
                      </a:moveTo>
                      <a:lnTo>
                        <a:pt x="393" y="1375"/>
                      </a:lnTo>
                      <a:lnTo>
                        <a:pt x="443" y="878"/>
                      </a:lnTo>
                      <a:cubicBezTo>
                        <a:pt x="444" y="869"/>
                        <a:pt x="441" y="860"/>
                        <a:pt x="435" y="853"/>
                      </a:cubicBezTo>
                      <a:cubicBezTo>
                        <a:pt x="428" y="846"/>
                        <a:pt x="419" y="842"/>
                        <a:pt x="410" y="842"/>
                      </a:cubicBezTo>
                      <a:lnTo>
                        <a:pt x="91" y="842"/>
                      </a:lnTo>
                      <a:lnTo>
                        <a:pt x="441" y="208"/>
                      </a:lnTo>
                      <a:lnTo>
                        <a:pt x="388" y="603"/>
                      </a:lnTo>
                      <a:cubicBezTo>
                        <a:pt x="386" y="613"/>
                        <a:pt x="389" y="622"/>
                        <a:pt x="396" y="629"/>
                      </a:cubicBezTo>
                      <a:cubicBezTo>
                        <a:pt x="402" y="637"/>
                        <a:pt x="411" y="641"/>
                        <a:pt x="421" y="641"/>
                      </a:cubicBezTo>
                      <a:lnTo>
                        <a:pt x="743" y="641"/>
                      </a:lnTo>
                      <a:lnTo>
                        <a:pt x="393" y="1375"/>
                      </a:lnTo>
                      <a:close/>
                      <a:moveTo>
                        <a:pt x="824" y="590"/>
                      </a:moveTo>
                      <a:lnTo>
                        <a:pt x="824" y="590"/>
                      </a:lnTo>
                      <a:cubicBezTo>
                        <a:pt x="818" y="580"/>
                        <a:pt x="807" y="574"/>
                        <a:pt x="795" y="574"/>
                      </a:cubicBezTo>
                      <a:lnTo>
                        <a:pt x="459" y="574"/>
                      </a:lnTo>
                      <a:lnTo>
                        <a:pt x="530" y="41"/>
                      </a:lnTo>
                      <a:cubicBezTo>
                        <a:pt x="533" y="25"/>
                        <a:pt x="523" y="10"/>
                        <a:pt x="508" y="5"/>
                      </a:cubicBezTo>
                      <a:cubicBezTo>
                        <a:pt x="493" y="0"/>
                        <a:pt x="476" y="6"/>
                        <a:pt x="468" y="21"/>
                      </a:cubicBezTo>
                      <a:lnTo>
                        <a:pt x="6" y="859"/>
                      </a:lnTo>
                      <a:cubicBezTo>
                        <a:pt x="0" y="869"/>
                        <a:pt x="0" y="882"/>
                        <a:pt x="6" y="892"/>
                      </a:cubicBezTo>
                      <a:cubicBezTo>
                        <a:pt x="12" y="902"/>
                        <a:pt x="23" y="908"/>
                        <a:pt x="35" y="908"/>
                      </a:cubicBezTo>
                      <a:lnTo>
                        <a:pt x="373" y="908"/>
                      </a:lnTo>
                      <a:lnTo>
                        <a:pt x="308" y="1559"/>
                      </a:lnTo>
                      <a:cubicBezTo>
                        <a:pt x="306" y="1575"/>
                        <a:pt x="316" y="1590"/>
                        <a:pt x="332" y="1594"/>
                      </a:cubicBezTo>
                      <a:cubicBezTo>
                        <a:pt x="335" y="1595"/>
                        <a:pt x="338" y="1596"/>
                        <a:pt x="341" y="1596"/>
                      </a:cubicBezTo>
                      <a:cubicBezTo>
                        <a:pt x="353" y="1596"/>
                        <a:pt x="365" y="1588"/>
                        <a:pt x="371" y="1577"/>
                      </a:cubicBezTo>
                      <a:lnTo>
                        <a:pt x="826" y="622"/>
                      </a:lnTo>
                      <a:cubicBezTo>
                        <a:pt x="830" y="611"/>
                        <a:pt x="830" y="599"/>
                        <a:pt x="824" y="590"/>
                      </a:cubicBezTo>
                      <a:close/>
                    </a:path>
                  </a:pathLst>
                </a:custGeom>
                <a:solidFill>
                  <a:srgbClr val="0070C0"/>
                </a:solid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sp>
              <p:nvSpPr>
                <p:cNvPr id="1124" name="Freeform 177"/>
                <p:cNvSpPr>
                  <a:spLocks noEditPoints="1"/>
                </p:cNvSpPr>
                <p:nvPr/>
              </p:nvSpPr>
              <p:spPr bwMode="auto">
                <a:xfrm>
                  <a:off x="9717230" y="2737483"/>
                  <a:ext cx="150109" cy="180285"/>
                </a:xfrm>
                <a:custGeom>
                  <a:avLst/>
                  <a:gdLst>
                    <a:gd name="T0" fmla="*/ 2147483647 w 673"/>
                    <a:gd name="T1" fmla="*/ 2147483647 h 746"/>
                    <a:gd name="T2" fmla="*/ 2147483647 w 673"/>
                    <a:gd name="T3" fmla="*/ 2147483647 h 746"/>
                    <a:gd name="T4" fmla="*/ 2147483647 w 673"/>
                    <a:gd name="T5" fmla="*/ 2147483647 h 746"/>
                    <a:gd name="T6" fmla="*/ 2147483647 w 673"/>
                    <a:gd name="T7" fmla="*/ 2147483647 h 746"/>
                    <a:gd name="T8" fmla="*/ 2147483647 w 673"/>
                    <a:gd name="T9" fmla="*/ 2147483647 h 746"/>
                    <a:gd name="T10" fmla="*/ 2147483647 w 673"/>
                    <a:gd name="T11" fmla="*/ 2147483647 h 746"/>
                    <a:gd name="T12" fmla="*/ 2147483647 w 673"/>
                    <a:gd name="T13" fmla="*/ 2147483647 h 746"/>
                    <a:gd name="T14" fmla="*/ 2147483647 w 673"/>
                    <a:gd name="T15" fmla="*/ 2147483647 h 746"/>
                    <a:gd name="T16" fmla="*/ 2147483647 w 673"/>
                    <a:gd name="T17" fmla="*/ 2147483647 h 746"/>
                    <a:gd name="T18" fmla="*/ 2147483647 w 673"/>
                    <a:gd name="T19" fmla="*/ 2147483647 h 746"/>
                    <a:gd name="T20" fmla="*/ 2147483647 w 673"/>
                    <a:gd name="T21" fmla="*/ 2147483647 h 746"/>
                    <a:gd name="T22" fmla="*/ 2147483647 w 673"/>
                    <a:gd name="T23" fmla="*/ 2147483647 h 746"/>
                    <a:gd name="T24" fmla="*/ 2147483647 w 673"/>
                    <a:gd name="T25" fmla="*/ 2147483647 h 746"/>
                    <a:gd name="T26" fmla="*/ 2147483647 w 673"/>
                    <a:gd name="T27" fmla="*/ 2147483647 h 746"/>
                    <a:gd name="T28" fmla="*/ 2147483647 w 673"/>
                    <a:gd name="T29" fmla="*/ 2147483647 h 746"/>
                    <a:gd name="T30" fmla="*/ 2147483647 w 673"/>
                    <a:gd name="T31" fmla="*/ 2147483647 h 746"/>
                    <a:gd name="T32" fmla="*/ 2147483647 w 673"/>
                    <a:gd name="T33" fmla="*/ 2147483647 h 746"/>
                    <a:gd name="T34" fmla="*/ 2147483647 w 673"/>
                    <a:gd name="T35" fmla="*/ 2147483647 h 746"/>
                    <a:gd name="T36" fmla="*/ 2147483647 w 673"/>
                    <a:gd name="T37" fmla="*/ 2147483647 h 746"/>
                    <a:gd name="T38" fmla="*/ 2147483647 w 673"/>
                    <a:gd name="T39" fmla="*/ 2147483647 h 746"/>
                    <a:gd name="T40" fmla="*/ 2147483647 w 673"/>
                    <a:gd name="T41" fmla="*/ 2147483647 h 746"/>
                    <a:gd name="T42" fmla="*/ 2147483647 w 673"/>
                    <a:gd name="T43" fmla="*/ 2147483647 h 746"/>
                    <a:gd name="T44" fmla="*/ 2147483647 w 673"/>
                    <a:gd name="T45" fmla="*/ 2147483647 h 746"/>
                    <a:gd name="T46" fmla="*/ 2147483647 w 673"/>
                    <a:gd name="T47" fmla="*/ 2147483647 h 746"/>
                    <a:gd name="T48" fmla="*/ 2147483647 w 673"/>
                    <a:gd name="T49" fmla="*/ 2147483647 h 746"/>
                    <a:gd name="T50" fmla="*/ 0 w 673"/>
                    <a:gd name="T51" fmla="*/ 2147483647 h 746"/>
                    <a:gd name="T52" fmla="*/ 2147483647 w 673"/>
                    <a:gd name="T53" fmla="*/ 2147483647 h 746"/>
                    <a:gd name="T54" fmla="*/ 2147483647 w 673"/>
                    <a:gd name="T55" fmla="*/ 2147483647 h 746"/>
                    <a:gd name="T56" fmla="*/ 2147483647 w 673"/>
                    <a:gd name="T57" fmla="*/ 2147483647 h 746"/>
                    <a:gd name="T58" fmla="*/ 2147483647 w 673"/>
                    <a:gd name="T59" fmla="*/ 2147483647 h 746"/>
                    <a:gd name="T60" fmla="*/ 2147483647 w 673"/>
                    <a:gd name="T61" fmla="*/ 2147483647 h 746"/>
                    <a:gd name="T62" fmla="*/ 2147483647 w 673"/>
                    <a:gd name="T63" fmla="*/ 2147483647 h 746"/>
                    <a:gd name="T64" fmla="*/ 2147483647 w 673"/>
                    <a:gd name="T65" fmla="*/ 2147483647 h 746"/>
                    <a:gd name="T66" fmla="*/ 2147483647 w 673"/>
                    <a:gd name="T67" fmla="*/ 2147483647 h 746"/>
                    <a:gd name="T68" fmla="*/ 2147483647 w 673"/>
                    <a:gd name="T69" fmla="*/ 2147483647 h 746"/>
                    <a:gd name="T70" fmla="*/ 2147483647 w 673"/>
                    <a:gd name="T71" fmla="*/ 2147483647 h 746"/>
                    <a:gd name="T72" fmla="*/ 2147483647 w 673"/>
                    <a:gd name="T73" fmla="*/ 2147483647 h 746"/>
                    <a:gd name="T74" fmla="*/ 2147483647 w 673"/>
                    <a:gd name="T75" fmla="*/ 2147483647 h 746"/>
                    <a:gd name="T76" fmla="*/ 2147483647 w 673"/>
                    <a:gd name="T77" fmla="*/ 2147483647 h 746"/>
                    <a:gd name="T78" fmla="*/ 2147483647 w 673"/>
                    <a:gd name="T79" fmla="*/ 2147483647 h 746"/>
                    <a:gd name="T80" fmla="*/ 2147483647 w 673"/>
                    <a:gd name="T81" fmla="*/ 2147483647 h 746"/>
                    <a:gd name="T82" fmla="*/ 2147483647 w 673"/>
                    <a:gd name="T83" fmla="*/ 2147483647 h 746"/>
                    <a:gd name="T84" fmla="*/ 2147483647 w 673"/>
                    <a:gd name="T85" fmla="*/ 2147483647 h 746"/>
                    <a:gd name="T86" fmla="*/ 2147483647 w 673"/>
                    <a:gd name="T87" fmla="*/ 2147483647 h 746"/>
                    <a:gd name="T88" fmla="*/ 2147483647 w 673"/>
                    <a:gd name="T89" fmla="*/ 2147483647 h 746"/>
                    <a:gd name="T90" fmla="*/ 2147483647 w 673"/>
                    <a:gd name="T91" fmla="*/ 2147483647 h 746"/>
                    <a:gd name="T92" fmla="*/ 2147483647 w 673"/>
                    <a:gd name="T93" fmla="*/ 2147483647 h 746"/>
                    <a:gd name="T94" fmla="*/ 2147483647 w 673"/>
                    <a:gd name="T95" fmla="*/ 2147483647 h 746"/>
                    <a:gd name="T96" fmla="*/ 2147483647 w 673"/>
                    <a:gd name="T97" fmla="*/ 2147483647 h 7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73"/>
                    <a:gd name="T148" fmla="*/ 0 h 746"/>
                    <a:gd name="T149" fmla="*/ 673 w 673"/>
                    <a:gd name="T150" fmla="*/ 746 h 7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73" h="746">
                      <a:moveTo>
                        <a:pt x="307" y="331"/>
                      </a:moveTo>
                      <a:lnTo>
                        <a:pt x="307" y="331"/>
                      </a:lnTo>
                      <a:lnTo>
                        <a:pt x="387" y="301"/>
                      </a:lnTo>
                      <a:lnTo>
                        <a:pt x="429" y="405"/>
                      </a:lnTo>
                      <a:lnTo>
                        <a:pt x="307" y="331"/>
                      </a:lnTo>
                      <a:close/>
                      <a:moveTo>
                        <a:pt x="214" y="490"/>
                      </a:moveTo>
                      <a:lnTo>
                        <a:pt x="214" y="490"/>
                      </a:lnTo>
                      <a:lnTo>
                        <a:pt x="264" y="367"/>
                      </a:lnTo>
                      <a:lnTo>
                        <a:pt x="416" y="461"/>
                      </a:lnTo>
                      <a:lnTo>
                        <a:pt x="214" y="490"/>
                      </a:lnTo>
                      <a:close/>
                      <a:moveTo>
                        <a:pt x="340" y="182"/>
                      </a:moveTo>
                      <a:lnTo>
                        <a:pt x="340" y="182"/>
                      </a:lnTo>
                      <a:lnTo>
                        <a:pt x="367" y="252"/>
                      </a:lnTo>
                      <a:lnTo>
                        <a:pt x="301" y="276"/>
                      </a:lnTo>
                      <a:lnTo>
                        <a:pt x="340" y="182"/>
                      </a:lnTo>
                      <a:close/>
                      <a:moveTo>
                        <a:pt x="640" y="642"/>
                      </a:moveTo>
                      <a:lnTo>
                        <a:pt x="640" y="642"/>
                      </a:lnTo>
                      <a:lnTo>
                        <a:pt x="595" y="642"/>
                      </a:lnTo>
                      <a:lnTo>
                        <a:pt x="388" y="123"/>
                      </a:lnTo>
                      <a:cubicBezTo>
                        <a:pt x="400" y="112"/>
                        <a:pt x="408" y="97"/>
                        <a:pt x="410" y="80"/>
                      </a:cubicBezTo>
                      <a:cubicBezTo>
                        <a:pt x="414" y="42"/>
                        <a:pt x="387" y="8"/>
                        <a:pt x="349" y="4"/>
                      </a:cubicBezTo>
                      <a:cubicBezTo>
                        <a:pt x="312" y="0"/>
                        <a:pt x="278" y="27"/>
                        <a:pt x="274" y="65"/>
                      </a:cubicBezTo>
                      <a:cubicBezTo>
                        <a:pt x="272" y="86"/>
                        <a:pt x="280" y="105"/>
                        <a:pt x="293" y="119"/>
                      </a:cubicBezTo>
                      <a:lnTo>
                        <a:pt x="80" y="642"/>
                      </a:lnTo>
                      <a:lnTo>
                        <a:pt x="33" y="642"/>
                      </a:lnTo>
                      <a:cubicBezTo>
                        <a:pt x="15" y="642"/>
                        <a:pt x="0" y="657"/>
                        <a:pt x="0" y="676"/>
                      </a:cubicBezTo>
                      <a:cubicBezTo>
                        <a:pt x="0" y="694"/>
                        <a:pt x="15" y="709"/>
                        <a:pt x="33" y="709"/>
                      </a:cubicBezTo>
                      <a:lnTo>
                        <a:pt x="97" y="709"/>
                      </a:lnTo>
                      <a:cubicBezTo>
                        <a:pt x="100" y="710"/>
                        <a:pt x="104" y="710"/>
                        <a:pt x="107" y="709"/>
                      </a:cubicBezTo>
                      <a:lnTo>
                        <a:pt x="174" y="709"/>
                      </a:lnTo>
                      <a:cubicBezTo>
                        <a:pt x="186" y="731"/>
                        <a:pt x="209" y="746"/>
                        <a:pt x="235" y="746"/>
                      </a:cubicBezTo>
                      <a:cubicBezTo>
                        <a:pt x="273" y="746"/>
                        <a:pt x="304" y="714"/>
                        <a:pt x="304" y="676"/>
                      </a:cubicBezTo>
                      <a:cubicBezTo>
                        <a:pt x="304" y="638"/>
                        <a:pt x="273" y="607"/>
                        <a:pt x="235" y="607"/>
                      </a:cubicBezTo>
                      <a:cubicBezTo>
                        <a:pt x="209" y="607"/>
                        <a:pt x="186" y="621"/>
                        <a:pt x="175" y="642"/>
                      </a:cubicBezTo>
                      <a:lnTo>
                        <a:pt x="152" y="642"/>
                      </a:lnTo>
                      <a:lnTo>
                        <a:pt x="190" y="548"/>
                      </a:lnTo>
                      <a:lnTo>
                        <a:pt x="469" y="507"/>
                      </a:lnTo>
                      <a:lnTo>
                        <a:pt x="523" y="642"/>
                      </a:lnTo>
                      <a:lnTo>
                        <a:pt x="510" y="642"/>
                      </a:lnTo>
                      <a:cubicBezTo>
                        <a:pt x="498" y="621"/>
                        <a:pt x="475" y="606"/>
                        <a:pt x="449" y="606"/>
                      </a:cubicBezTo>
                      <a:cubicBezTo>
                        <a:pt x="410" y="606"/>
                        <a:pt x="379" y="637"/>
                        <a:pt x="379" y="675"/>
                      </a:cubicBezTo>
                      <a:cubicBezTo>
                        <a:pt x="379" y="714"/>
                        <a:pt x="410" y="745"/>
                        <a:pt x="449" y="745"/>
                      </a:cubicBezTo>
                      <a:cubicBezTo>
                        <a:pt x="475" y="745"/>
                        <a:pt x="497" y="730"/>
                        <a:pt x="509" y="709"/>
                      </a:cubicBezTo>
                      <a:lnTo>
                        <a:pt x="563" y="709"/>
                      </a:lnTo>
                      <a:cubicBezTo>
                        <a:pt x="566" y="710"/>
                        <a:pt x="570" y="711"/>
                        <a:pt x="573" y="711"/>
                      </a:cubicBezTo>
                      <a:cubicBezTo>
                        <a:pt x="576" y="711"/>
                        <a:pt x="579" y="710"/>
                        <a:pt x="582" y="709"/>
                      </a:cubicBezTo>
                      <a:lnTo>
                        <a:pt x="640" y="709"/>
                      </a:lnTo>
                      <a:cubicBezTo>
                        <a:pt x="658" y="709"/>
                        <a:pt x="673" y="694"/>
                        <a:pt x="673" y="676"/>
                      </a:cubicBezTo>
                      <a:cubicBezTo>
                        <a:pt x="673" y="657"/>
                        <a:pt x="658" y="642"/>
                        <a:pt x="640" y="642"/>
                      </a:cubicBezTo>
                      <a:close/>
                    </a:path>
                  </a:pathLst>
                </a:custGeom>
                <a:solidFill>
                  <a:srgbClr val="0070C0"/>
                </a:solidFill>
                <a:ln>
                  <a:noFill/>
                </a:ln>
                <a:extLst>
                  <a:ext uri="{91240B29-F687-4F45-9708-019B960494DF}">
                    <a14:hiddenLine xmlns:a14="http://schemas.microsoft.com/office/drawing/2010/main" w="0">
                      <a:solidFill>
                        <a:srgbClr val="000000"/>
                      </a:solidFill>
                      <a:round/>
                      <a:headEnd/>
                      <a:tailEnd/>
                    </a14:hiddenLine>
                  </a:ext>
                </a:extLst>
              </p:spPr>
              <p:txBody>
                <a:bodyPr wrap="square">
                  <a:noAutofit/>
                </a:bodyPr>
                <a:lstStyle/>
                <a:p>
                  <a:pPr defTabSz="1101964" fontAlgn="ctr">
                    <a:defRPr/>
                  </a:pPr>
                  <a:endParaRPr lang="en-US" altLang="zh-CN" sz="1799" kern="0" dirty="0">
                    <a:solidFill>
                      <a:prstClr val="black"/>
                    </a:solidFill>
                    <a:latin typeface="Huawei Sans" panose="020C0503030203020204" pitchFamily="34" charset="0"/>
                    <a:cs typeface="Huawei Sans" panose="020C0503030203020204" pitchFamily="34" charset="0"/>
                  </a:endParaRPr>
                </a:p>
              </p:txBody>
            </p:sp>
          </p:grpSp>
          <p:sp>
            <p:nvSpPr>
              <p:cNvPr id="1122" name="Freeform 313"/>
              <p:cNvSpPr>
                <a:spLocks/>
              </p:cNvSpPr>
              <p:nvPr/>
            </p:nvSpPr>
            <p:spPr bwMode="auto">
              <a:xfrm>
                <a:off x="6206010" y="3095906"/>
                <a:ext cx="308993" cy="324354"/>
              </a:xfrm>
              <a:custGeom>
                <a:avLst/>
                <a:gdLst>
                  <a:gd name="T0" fmla="*/ 88 w 1276"/>
                  <a:gd name="T1" fmla="*/ 1309 h 1345"/>
                  <a:gd name="T2" fmla="*/ 88 w 1276"/>
                  <a:gd name="T3" fmla="*/ 1309 h 1345"/>
                  <a:gd name="T4" fmla="*/ 728 w 1276"/>
                  <a:gd name="T5" fmla="*/ 1309 h 1345"/>
                  <a:gd name="T6" fmla="*/ 789 w 1276"/>
                  <a:gd name="T7" fmla="*/ 1345 h 1345"/>
                  <a:gd name="T8" fmla="*/ 859 w 1276"/>
                  <a:gd name="T9" fmla="*/ 1276 h 1345"/>
                  <a:gd name="T10" fmla="*/ 789 w 1276"/>
                  <a:gd name="T11" fmla="*/ 1207 h 1345"/>
                  <a:gd name="T12" fmla="*/ 729 w 1276"/>
                  <a:gd name="T13" fmla="*/ 1242 h 1345"/>
                  <a:gd name="T14" fmla="*/ 88 w 1276"/>
                  <a:gd name="T15" fmla="*/ 1242 h 1345"/>
                  <a:gd name="T16" fmla="*/ 66 w 1276"/>
                  <a:gd name="T17" fmla="*/ 1220 h 1345"/>
                  <a:gd name="T18" fmla="*/ 66 w 1276"/>
                  <a:gd name="T19" fmla="*/ 87 h 1345"/>
                  <a:gd name="T20" fmla="*/ 88 w 1276"/>
                  <a:gd name="T21" fmla="*/ 65 h 1345"/>
                  <a:gd name="T22" fmla="*/ 1187 w 1276"/>
                  <a:gd name="T23" fmla="*/ 65 h 1345"/>
                  <a:gd name="T24" fmla="*/ 1210 w 1276"/>
                  <a:gd name="T25" fmla="*/ 87 h 1345"/>
                  <a:gd name="T26" fmla="*/ 1210 w 1276"/>
                  <a:gd name="T27" fmla="*/ 1220 h 1345"/>
                  <a:gd name="T28" fmla="*/ 1187 w 1276"/>
                  <a:gd name="T29" fmla="*/ 1242 h 1345"/>
                  <a:gd name="T30" fmla="*/ 1064 w 1276"/>
                  <a:gd name="T31" fmla="*/ 1242 h 1345"/>
                  <a:gd name="T32" fmla="*/ 1003 w 1276"/>
                  <a:gd name="T33" fmla="*/ 1206 h 1345"/>
                  <a:gd name="T34" fmla="*/ 933 w 1276"/>
                  <a:gd name="T35" fmla="*/ 1275 h 1345"/>
                  <a:gd name="T36" fmla="*/ 1003 w 1276"/>
                  <a:gd name="T37" fmla="*/ 1345 h 1345"/>
                  <a:gd name="T38" fmla="*/ 1063 w 1276"/>
                  <a:gd name="T39" fmla="*/ 1309 h 1345"/>
                  <a:gd name="T40" fmla="*/ 1187 w 1276"/>
                  <a:gd name="T41" fmla="*/ 1309 h 1345"/>
                  <a:gd name="T42" fmla="*/ 1276 w 1276"/>
                  <a:gd name="T43" fmla="*/ 1220 h 1345"/>
                  <a:gd name="T44" fmla="*/ 1276 w 1276"/>
                  <a:gd name="T45" fmla="*/ 87 h 1345"/>
                  <a:gd name="T46" fmla="*/ 1187 w 1276"/>
                  <a:gd name="T47" fmla="*/ 0 h 1345"/>
                  <a:gd name="T48" fmla="*/ 88 w 1276"/>
                  <a:gd name="T49" fmla="*/ 0 h 1345"/>
                  <a:gd name="T50" fmla="*/ 0 w 1276"/>
                  <a:gd name="T51" fmla="*/ 87 h 1345"/>
                  <a:gd name="T52" fmla="*/ 0 w 1276"/>
                  <a:gd name="T53" fmla="*/ 1220 h 1345"/>
                  <a:gd name="T54" fmla="*/ 88 w 1276"/>
                  <a:gd name="T55" fmla="*/ 1309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6" h="1345">
                    <a:moveTo>
                      <a:pt x="88" y="1309"/>
                    </a:moveTo>
                    <a:lnTo>
                      <a:pt x="88" y="1309"/>
                    </a:lnTo>
                    <a:lnTo>
                      <a:pt x="728" y="1309"/>
                    </a:lnTo>
                    <a:cubicBezTo>
                      <a:pt x="740" y="1331"/>
                      <a:pt x="763" y="1345"/>
                      <a:pt x="789" y="1345"/>
                    </a:cubicBezTo>
                    <a:cubicBezTo>
                      <a:pt x="827" y="1345"/>
                      <a:pt x="859" y="1314"/>
                      <a:pt x="859" y="1276"/>
                    </a:cubicBezTo>
                    <a:cubicBezTo>
                      <a:pt x="859" y="1238"/>
                      <a:pt x="827" y="1207"/>
                      <a:pt x="789" y="1207"/>
                    </a:cubicBezTo>
                    <a:cubicBezTo>
                      <a:pt x="763" y="1207"/>
                      <a:pt x="741" y="1221"/>
                      <a:pt x="729" y="1242"/>
                    </a:cubicBezTo>
                    <a:lnTo>
                      <a:pt x="88" y="1242"/>
                    </a:lnTo>
                    <a:cubicBezTo>
                      <a:pt x="76" y="1242"/>
                      <a:pt x="66" y="1232"/>
                      <a:pt x="66" y="1220"/>
                    </a:cubicBezTo>
                    <a:lnTo>
                      <a:pt x="66" y="87"/>
                    </a:lnTo>
                    <a:cubicBezTo>
                      <a:pt x="66" y="75"/>
                      <a:pt x="76" y="65"/>
                      <a:pt x="88" y="65"/>
                    </a:cubicBezTo>
                    <a:lnTo>
                      <a:pt x="1187" y="65"/>
                    </a:lnTo>
                    <a:cubicBezTo>
                      <a:pt x="1200" y="65"/>
                      <a:pt x="1210" y="75"/>
                      <a:pt x="1210" y="87"/>
                    </a:cubicBezTo>
                    <a:lnTo>
                      <a:pt x="1210" y="1220"/>
                    </a:lnTo>
                    <a:cubicBezTo>
                      <a:pt x="1210" y="1232"/>
                      <a:pt x="1200" y="1242"/>
                      <a:pt x="1187" y="1242"/>
                    </a:cubicBezTo>
                    <a:lnTo>
                      <a:pt x="1064" y="1242"/>
                    </a:lnTo>
                    <a:cubicBezTo>
                      <a:pt x="1052" y="1221"/>
                      <a:pt x="1029" y="1206"/>
                      <a:pt x="1003" y="1206"/>
                    </a:cubicBezTo>
                    <a:cubicBezTo>
                      <a:pt x="964" y="1206"/>
                      <a:pt x="933" y="1237"/>
                      <a:pt x="933" y="1275"/>
                    </a:cubicBezTo>
                    <a:cubicBezTo>
                      <a:pt x="933" y="1313"/>
                      <a:pt x="964" y="1345"/>
                      <a:pt x="1003" y="1345"/>
                    </a:cubicBezTo>
                    <a:cubicBezTo>
                      <a:pt x="1029" y="1345"/>
                      <a:pt x="1051" y="1330"/>
                      <a:pt x="1063" y="1309"/>
                    </a:cubicBezTo>
                    <a:lnTo>
                      <a:pt x="1187" y="1309"/>
                    </a:lnTo>
                    <a:cubicBezTo>
                      <a:pt x="1236" y="1309"/>
                      <a:pt x="1276" y="1269"/>
                      <a:pt x="1276" y="1220"/>
                    </a:cubicBezTo>
                    <a:lnTo>
                      <a:pt x="1276" y="87"/>
                    </a:lnTo>
                    <a:cubicBezTo>
                      <a:pt x="1276" y="38"/>
                      <a:pt x="1236" y="0"/>
                      <a:pt x="1187" y="0"/>
                    </a:cubicBezTo>
                    <a:lnTo>
                      <a:pt x="88" y="0"/>
                    </a:lnTo>
                    <a:cubicBezTo>
                      <a:pt x="39" y="0"/>
                      <a:pt x="0" y="38"/>
                      <a:pt x="0" y="87"/>
                    </a:cubicBezTo>
                    <a:lnTo>
                      <a:pt x="0" y="1220"/>
                    </a:lnTo>
                    <a:cubicBezTo>
                      <a:pt x="0" y="1269"/>
                      <a:pt x="39" y="1309"/>
                      <a:pt x="88" y="1309"/>
                    </a:cubicBezTo>
                    <a:close/>
                  </a:path>
                </a:pathLst>
              </a:custGeom>
              <a:solidFill>
                <a:srgbClr val="0070C0"/>
              </a:solidFill>
              <a:ln w="0">
                <a:noFill/>
                <a:prstDash val="solid"/>
                <a:round/>
                <a:headEnd/>
                <a:tailEnd/>
              </a:ln>
            </p:spPr>
            <p:txBody>
              <a:bodyPr wrap="square">
                <a:noAutofit/>
              </a:bodyPr>
              <a:lstStyle/>
              <a:p>
                <a:pPr defTabSz="511509" fontAlgn="ctr">
                  <a:defRPr/>
                </a:pPr>
                <a:endParaRPr lang="en-US" altLang="zh-CN" sz="1799" dirty="0">
                  <a:solidFill>
                    <a:srgbClr val="1D1D1A"/>
                  </a:solidFill>
                  <a:latin typeface="Huawei Sans" panose="020C0503030203020204" pitchFamily="34" charset="0"/>
                  <a:cs typeface="Huawei Sans" panose="020C0503030203020204" pitchFamily="34" charset="0"/>
                </a:endParaRPr>
              </a:p>
            </p:txBody>
          </p:sp>
        </p:grpSp>
        <p:sp>
          <p:nvSpPr>
            <p:cNvPr id="1125" name="Shape 1000"/>
            <p:cNvSpPr txBox="1"/>
            <p:nvPr/>
          </p:nvSpPr>
          <p:spPr>
            <a:xfrm>
              <a:off x="6204725" y="4690116"/>
              <a:ext cx="624095" cy="1252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766756">
                <a:defRPr sz="1200">
                  <a:solidFill>
                    <a:srgbClr val="EBEBEB"/>
                  </a:solidFill>
                  <a:latin typeface="Arial"/>
                  <a:ea typeface="Akkurat Pro Light"/>
                  <a:cs typeface="Akkurat Pro Light"/>
                  <a:sym typeface="Akkurat Pro Light"/>
                </a:defRPr>
              </a:lvl1pPr>
            </a:lstStyle>
            <a:p>
              <a:pPr fontAlgn="ctr"/>
              <a:r>
                <a:rPr lang="en-US" sz="814" dirty="0">
                  <a:solidFill>
                    <a:prstClr val="white"/>
                  </a:solidFill>
                  <a:latin typeface="Huawei Sans" panose="020C0503030203020204" pitchFamily="34" charset="0"/>
                  <a:cs typeface="Huawei Sans" panose="020C0503030203020204" pitchFamily="34" charset="0"/>
                </a:rPr>
                <a:t>IAM</a:t>
              </a:r>
              <a:endParaRPr lang="en-US" sz="814"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26" name="安全运维人力"/>
            <p:cNvSpPr txBox="1"/>
            <p:nvPr/>
          </p:nvSpPr>
          <p:spPr>
            <a:xfrm>
              <a:off x="5082014" y="4973431"/>
              <a:ext cx="626969" cy="1692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chorCtr="0">
              <a:noAutofit/>
            </a:bodyPr>
            <a:lstStyle>
              <a:lvl1pPr algn="ctr" defTabSz="440174">
                <a:lnSpc>
                  <a:spcPct val="90000"/>
                </a:lnSpc>
                <a:defRPr sz="1600">
                  <a:solidFill>
                    <a:srgbClr val="EBEBEB"/>
                  </a:solidFill>
                </a:defRPr>
              </a:lvl1pPr>
            </a:lstStyle>
            <a:p>
              <a:pPr defTabSz="439910" fontAlgn="ctr">
                <a:lnSpc>
                  <a:spcPct val="100000"/>
                </a:lnSpc>
                <a:defRPr/>
              </a:pPr>
              <a:r>
                <a:rPr lang="en-US" sz="1100" b="1" dirty="0">
                  <a:solidFill>
                    <a:prstClr val="black"/>
                  </a:solidFill>
                  <a:latin typeface="Huawei Sans" panose="020C0503030203020204" pitchFamily="34" charset="0"/>
                  <a:cs typeface="Huawei Sans" panose="020C0503030203020204" pitchFamily="34" charset="0"/>
                </a:rPr>
                <a:t>Enforcer</a:t>
              </a:r>
              <a:endParaRPr lang="en-US" sz="11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127" name="图片 11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5831" y="4318111"/>
              <a:ext cx="329550" cy="344459"/>
            </a:xfrm>
            <a:prstGeom prst="ellipse">
              <a:avLst/>
            </a:prstGeom>
          </p:spPr>
        </p:pic>
        <p:sp>
          <p:nvSpPr>
            <p:cNvPr id="1128" name="Shape 1000"/>
            <p:cNvSpPr txBox="1"/>
            <p:nvPr/>
          </p:nvSpPr>
          <p:spPr>
            <a:xfrm>
              <a:off x="4341192" y="4648167"/>
              <a:ext cx="702955" cy="1252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766756">
                <a:defRPr sz="1200">
                  <a:solidFill>
                    <a:srgbClr val="EBEBEB"/>
                  </a:solidFill>
                  <a:latin typeface="Akkurat Pro Light"/>
                  <a:ea typeface="Akkurat Pro Light"/>
                  <a:cs typeface="Akkurat Pro Light"/>
                  <a:sym typeface="Akkurat Pro Light"/>
                </a:defRPr>
              </a:lvl1pPr>
            </a:lstStyle>
            <a:p>
              <a:pPr algn="l"/>
              <a:r>
                <a:rPr lang="en-US" sz="814" dirty="0" err="1">
                  <a:solidFill>
                    <a:prstClr val="white"/>
                  </a:solidFill>
                  <a:latin typeface="Huawei Sans" panose="020C0503030203020204" pitchFamily="34" charset="0"/>
                  <a:ea typeface="微软雅黑" panose="020B0503020204020204" pitchFamily="34" charset="-122"/>
                  <a:cs typeface="Huawei Sans" panose="020C0503030203020204" pitchFamily="34" charset="0"/>
                </a:rPr>
                <a:t>iMaster</a:t>
              </a:r>
              <a:r>
                <a:rPr lang="en-US" sz="814"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814"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NCE</a:t>
              </a:r>
              <a:endParaRPr sz="814"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129" name="图片 1128"/>
            <p:cNvPicPr>
              <a:picLocks noChangeAspect="1"/>
            </p:cNvPicPr>
            <p:nvPr/>
          </p:nvPicPr>
          <p:blipFill rotWithShape="1">
            <a:blip r:embed="rId7" cstate="print">
              <a:extLst>
                <a:ext uri="{28A0092B-C50C-407E-A947-70E740481C1C}">
                  <a14:useLocalDpi xmlns:a14="http://schemas.microsoft.com/office/drawing/2010/main" val="0"/>
                </a:ext>
              </a:extLst>
            </a:blip>
            <a:srcRect l="27257" r="26155" b="26147"/>
            <a:stretch/>
          </p:blipFill>
          <p:spPr>
            <a:xfrm>
              <a:off x="4516960" y="4374705"/>
              <a:ext cx="257514" cy="232334"/>
            </a:xfrm>
            <a:prstGeom prst="rect">
              <a:avLst/>
            </a:prstGeom>
          </p:spPr>
        </p:pic>
      </p:grpSp>
      <p:sp>
        <p:nvSpPr>
          <p:cNvPr id="1130" name="安全运维人力"/>
          <p:cNvSpPr txBox="1"/>
          <p:nvPr/>
        </p:nvSpPr>
        <p:spPr>
          <a:xfrm>
            <a:off x="9003517" y="5706706"/>
            <a:ext cx="2559860" cy="4103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chorCtr="0">
            <a:noAutofit/>
          </a:bodyPr>
          <a:lstStyle>
            <a:lvl1pPr algn="ctr" defTabSz="440174">
              <a:defRPr sz="1600">
                <a:solidFill>
                  <a:srgbClr val="EBEBEB"/>
                </a:solidFill>
                <a:latin typeface="Arial"/>
                <a:ea typeface="FZLanTingHeiS-R-GB"/>
                <a:cs typeface="FZLanTingHeiS-R-GB"/>
                <a:sym typeface="FZLanTingHeiS-R-GB"/>
              </a:defRPr>
            </a:lvl1pPr>
          </a:lstStyle>
          <a:p>
            <a:pPr algn="l" defTabSz="1218630" fontAlgn="ctr">
              <a:defRPr/>
            </a:pPr>
            <a:r>
              <a:rPr lang="en-US" sz="1100" dirty="0">
                <a:solidFill>
                  <a:prstClr val="black"/>
                </a:solidFill>
                <a:latin typeface="Huawei Sans" panose="020C0503030203020204" pitchFamily="34" charset="0"/>
                <a:cs typeface="Huawei Sans" panose="020C0503030203020204" pitchFamily="34" charset="0"/>
              </a:rPr>
              <a:t>Based on automatic mapping from services to policies</a:t>
            </a:r>
          </a:p>
        </p:txBody>
      </p:sp>
      <p:sp>
        <p:nvSpPr>
          <p:cNvPr id="1131" name="文本框 15"/>
          <p:cNvSpPr txBox="1"/>
          <p:nvPr/>
        </p:nvSpPr>
        <p:spPr>
          <a:xfrm>
            <a:off x="8970838" y="4886963"/>
            <a:ext cx="900405" cy="4101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chorCtr="0">
            <a:noAutofit/>
          </a:bodyPr>
          <a:lstStyle/>
          <a:p>
            <a:pPr defTabSz="586664" fontAlgn="ctr">
              <a:defRPr sz="2500">
                <a:solidFill>
                  <a:srgbClr val="F5AA00"/>
                </a:solidFill>
              </a:defRPr>
            </a:pPr>
            <a:r>
              <a:rPr lang="en-US" sz="2399" b="1" dirty="0">
                <a:solidFill>
                  <a:srgbClr val="00B0F0"/>
                </a:solidFill>
                <a:latin typeface="Huawei Sans" panose="020C0503030203020204" pitchFamily="34" charset="0"/>
                <a:cs typeface="Huawei Sans" panose="020C0503030203020204" pitchFamily="34" charset="0"/>
              </a:rPr>
              <a:t>80% </a:t>
            </a:r>
          </a:p>
        </p:txBody>
      </p:sp>
      <p:sp>
        <p:nvSpPr>
          <p:cNvPr id="1132" name="下箭头 562"/>
          <p:cNvSpPr/>
          <p:nvPr/>
        </p:nvSpPr>
        <p:spPr>
          <a:xfrm>
            <a:off x="9911340" y="4908498"/>
            <a:ext cx="120174" cy="367140"/>
          </a:xfrm>
          <a:custGeom>
            <a:avLst/>
            <a:gdLst/>
            <a:ahLst/>
            <a:cxnLst>
              <a:cxn ang="0">
                <a:pos x="wd2" y="hd2"/>
              </a:cxn>
              <a:cxn ang="5400000">
                <a:pos x="wd2" y="hd2"/>
              </a:cxn>
              <a:cxn ang="10800000">
                <a:pos x="wd2" y="hd2"/>
              </a:cxn>
              <a:cxn ang="16200000">
                <a:pos x="wd2" y="hd2"/>
              </a:cxn>
            </a:cxnLst>
            <a:rect l="0" t="0" r="r" b="b"/>
            <a:pathLst>
              <a:path w="21600" h="21600" extrusionOk="0">
                <a:moveTo>
                  <a:pt x="0" y="16332"/>
                </a:moveTo>
                <a:lnTo>
                  <a:pt x="5400" y="16332"/>
                </a:lnTo>
                <a:lnTo>
                  <a:pt x="5400" y="0"/>
                </a:lnTo>
                <a:lnTo>
                  <a:pt x="16200" y="0"/>
                </a:lnTo>
                <a:lnTo>
                  <a:pt x="16200" y="16332"/>
                </a:lnTo>
                <a:lnTo>
                  <a:pt x="21600" y="16332"/>
                </a:lnTo>
                <a:lnTo>
                  <a:pt x="10800" y="21600"/>
                </a:lnTo>
                <a:close/>
              </a:path>
            </a:pathLst>
          </a:custGeom>
          <a:solidFill>
            <a:srgbClr val="00B0F0"/>
          </a:solidFill>
          <a:ln w="12700" cap="flat">
            <a:noFill/>
            <a:miter lim="400000"/>
          </a:ln>
          <a:effectLst/>
        </p:spPr>
        <p:txBody>
          <a:bodyPr wrap="square" lIns="60935" tIns="60935" rIns="60935" bIns="60935" numCol="1" anchor="ctr">
            <a:noAutofit/>
          </a:bodyPr>
          <a:lstStyle/>
          <a:p>
            <a:pPr algn="ctr" defTabSz="586664" fontAlgn="ctr">
              <a:defRPr sz="600"/>
            </a:pPr>
            <a:endParaRPr lang="en-US" sz="400" kern="0" dirty="0">
              <a:solidFill>
                <a:prstClr val="black"/>
              </a:solidFill>
              <a:latin typeface="Huawei Sans" panose="020C0503030203020204" pitchFamily="34" charset="0"/>
              <a:cs typeface="Huawei Sans" panose="020C0503030203020204" pitchFamily="34" charset="0"/>
            </a:endParaRPr>
          </a:p>
        </p:txBody>
      </p:sp>
      <p:sp>
        <p:nvSpPr>
          <p:cNvPr id="1133" name="安全运维人力"/>
          <p:cNvSpPr txBox="1"/>
          <p:nvPr/>
        </p:nvSpPr>
        <p:spPr>
          <a:xfrm>
            <a:off x="9903584" y="5381967"/>
            <a:ext cx="1842329" cy="2275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chorCtr="0">
            <a:noAutofit/>
          </a:bodyPr>
          <a:lstStyle>
            <a:lvl1pPr algn="ctr" defTabSz="440174">
              <a:defRPr sz="1600">
                <a:solidFill>
                  <a:srgbClr val="EBEBEB"/>
                </a:solidFill>
                <a:latin typeface="Arial"/>
                <a:ea typeface="FZLanTingHeiS-R-GB"/>
                <a:cs typeface="FZLanTingHeiS-R-GB"/>
                <a:sym typeface="FZLanTingHeiS-R-GB"/>
              </a:defRPr>
            </a:lvl1pPr>
          </a:lstStyle>
          <a:p>
            <a:pPr algn="l" defTabSz="439910" fontAlgn="ctr">
              <a:defRPr/>
            </a:pPr>
            <a:r>
              <a:rPr lang="en-US" sz="1399" b="1" dirty="0">
                <a:solidFill>
                  <a:prstClr val="black"/>
                </a:solidFill>
                <a:latin typeface="Huawei Sans" panose="020C0503030203020204" pitchFamily="34" charset="0"/>
                <a:cs typeface="Huawei Sans" panose="020C0503030203020204" pitchFamily="34" charset="0"/>
              </a:rPr>
              <a:t>Security O&amp;M costs</a:t>
            </a:r>
            <a:endParaRPr lang="en-US"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34" name="安全运维人力"/>
          <p:cNvSpPr txBox="1"/>
          <p:nvPr/>
        </p:nvSpPr>
        <p:spPr>
          <a:xfrm>
            <a:off x="9003516" y="5381965"/>
            <a:ext cx="626579" cy="2460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chorCtr="0">
            <a:noAutofit/>
          </a:bodyPr>
          <a:lstStyle>
            <a:lvl1pPr algn="ctr" defTabSz="440174">
              <a:lnSpc>
                <a:spcPct val="90000"/>
              </a:lnSpc>
              <a:defRPr sz="1600">
                <a:solidFill>
                  <a:srgbClr val="EBEBEB"/>
                </a:solidFill>
              </a:defRPr>
            </a:lvl1pPr>
          </a:lstStyle>
          <a:p>
            <a:pPr algn="l" defTabSz="439910" fontAlgn="ctr">
              <a:lnSpc>
                <a:spcPct val="100000"/>
              </a:lnSpc>
              <a:defRPr/>
            </a:pPr>
            <a:r>
              <a:rPr lang="en-US" sz="1399" b="1" dirty="0">
                <a:solidFill>
                  <a:prstClr val="black"/>
                </a:solidFill>
                <a:latin typeface="Huawei Sans" panose="020C0503030203020204" pitchFamily="34" charset="0"/>
                <a:cs typeface="Huawei Sans" panose="020C0503030203020204" pitchFamily="34" charset="0"/>
              </a:rPr>
              <a:t>OPEX</a:t>
            </a:r>
          </a:p>
        </p:txBody>
      </p:sp>
      <p:sp>
        <p:nvSpPr>
          <p:cNvPr id="1135" name="文本框 14"/>
          <p:cNvSpPr txBox="1"/>
          <p:nvPr/>
        </p:nvSpPr>
        <p:spPr>
          <a:xfrm>
            <a:off x="7868185" y="1348414"/>
            <a:ext cx="1148574" cy="1229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ctr">
            <a:noAutofit/>
          </a:bodyPr>
          <a:lstStyle>
            <a:lvl1pPr algn="ctr" defTabSz="440174">
              <a:defRPr sz="2500">
                <a:solidFill>
                  <a:srgbClr val="F5AA00"/>
                </a:solidFill>
              </a:defRPr>
            </a:lvl1pPr>
          </a:lstStyle>
          <a:p>
            <a:pPr fontAlgn="ctr"/>
            <a:r>
              <a:rPr lang="en-US" sz="1799" b="1" dirty="0">
                <a:solidFill>
                  <a:srgbClr val="00B0F0"/>
                </a:solidFill>
                <a:latin typeface="Huawei Sans" panose="020C0503030203020204" pitchFamily="34" charset="0"/>
                <a:cs typeface="Huawei Sans" panose="020C0503030203020204" pitchFamily="34" charset="0"/>
              </a:rPr>
              <a:t>Intelligent detection</a:t>
            </a:r>
            <a:endParaRPr lang="en-US" sz="1799" b="1"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36" name="文本框 14"/>
          <p:cNvSpPr txBox="1"/>
          <p:nvPr/>
        </p:nvSpPr>
        <p:spPr>
          <a:xfrm>
            <a:off x="8011756" y="3020418"/>
            <a:ext cx="861432" cy="1229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ctr">
            <a:noAutofit/>
          </a:bodyPr>
          <a:lstStyle>
            <a:lvl1pPr algn="ctr" defTabSz="440174">
              <a:defRPr sz="2500">
                <a:solidFill>
                  <a:srgbClr val="F5AA00"/>
                </a:solidFill>
              </a:defRPr>
            </a:lvl1pPr>
          </a:lstStyle>
          <a:p>
            <a:pPr fontAlgn="ctr"/>
            <a:r>
              <a:rPr lang="en-US" sz="1799" b="1" dirty="0">
                <a:solidFill>
                  <a:srgbClr val="00B0F0"/>
                </a:solidFill>
                <a:latin typeface="Huawei Sans" panose="020C0503030203020204" pitchFamily="34" charset="0"/>
                <a:cs typeface="Huawei Sans" panose="020C0503030203020204" pitchFamily="34" charset="0"/>
              </a:rPr>
              <a:t>Intelligent handling</a:t>
            </a:r>
            <a:endParaRPr lang="en-US" sz="1799" b="1"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37" name="文本框 14"/>
          <p:cNvSpPr txBox="1"/>
          <p:nvPr/>
        </p:nvSpPr>
        <p:spPr>
          <a:xfrm>
            <a:off x="8170683" y="4784850"/>
            <a:ext cx="574287" cy="1229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ctr">
            <a:noAutofit/>
          </a:bodyPr>
          <a:lstStyle>
            <a:lvl1pPr algn="ctr" defTabSz="440174">
              <a:defRPr sz="2500">
                <a:solidFill>
                  <a:srgbClr val="F5AA00"/>
                </a:solidFill>
              </a:defRPr>
            </a:lvl1pPr>
          </a:lstStyle>
          <a:p>
            <a:pPr fontAlgn="ctr"/>
            <a:r>
              <a:rPr lang="en-US" sz="1799" b="1" dirty="0">
                <a:solidFill>
                  <a:srgbClr val="00B0F0"/>
                </a:solidFill>
                <a:latin typeface="Huawei Sans" panose="020C0503030203020204" pitchFamily="34" charset="0"/>
                <a:cs typeface="Huawei Sans" panose="020C0503030203020204" pitchFamily="34" charset="0"/>
              </a:rPr>
              <a:t>Intelligent O&amp;M</a:t>
            </a:r>
            <a:endParaRPr lang="en-US" sz="1799" b="1"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38" name="文本框 14"/>
          <p:cNvSpPr txBox="1"/>
          <p:nvPr/>
        </p:nvSpPr>
        <p:spPr>
          <a:xfrm>
            <a:off x="8955484" y="3130512"/>
            <a:ext cx="2399228" cy="4212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chorCtr="0">
            <a:noAutofit/>
          </a:bodyPr>
          <a:lstStyle>
            <a:lvl1pPr algn="ctr" defTabSz="440174">
              <a:defRPr sz="2500">
                <a:solidFill>
                  <a:srgbClr val="F5AA00"/>
                </a:solidFill>
              </a:defRPr>
            </a:lvl1pPr>
          </a:lstStyle>
          <a:p>
            <a:pPr algn="l" defTabSz="439910" fontAlgn="ctr">
              <a:defRPr/>
            </a:pPr>
            <a:r>
              <a:rPr lang="en-US" sz="2399" b="1" dirty="0">
                <a:solidFill>
                  <a:srgbClr val="00B0F0"/>
                </a:solidFill>
                <a:latin typeface="Huawei Sans" panose="020C0503030203020204" pitchFamily="34" charset="0"/>
                <a:cs typeface="Huawei Sans" panose="020C0503030203020204" pitchFamily="34" charset="0"/>
              </a:rPr>
              <a:t>Second-level</a:t>
            </a:r>
            <a:endParaRPr lang="en-US" sz="2399" b="1" kern="0" dirty="0">
              <a:solidFill>
                <a:srgbClr val="00B0F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39" name="安全运维人力"/>
          <p:cNvSpPr txBox="1"/>
          <p:nvPr/>
        </p:nvSpPr>
        <p:spPr>
          <a:xfrm>
            <a:off x="8988160" y="3924819"/>
            <a:ext cx="2575216" cy="6155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chorCtr="0">
            <a:noAutofit/>
          </a:bodyPr>
          <a:lstStyle>
            <a:lvl1pPr algn="ctr" defTabSz="440174">
              <a:defRPr sz="1600">
                <a:solidFill>
                  <a:srgbClr val="EBEBEB"/>
                </a:solidFill>
                <a:latin typeface="Arial"/>
                <a:ea typeface="FZLanTingHeiS-R-GB"/>
                <a:cs typeface="FZLanTingHeiS-R-GB"/>
                <a:sym typeface="FZLanTingHeiS-R-GB"/>
              </a:defRPr>
            </a:lvl1pPr>
          </a:lstStyle>
          <a:p>
            <a:pPr algn="l" defTabSz="1218630" fontAlgn="ctr">
              <a:defRPr/>
            </a:pPr>
            <a:r>
              <a:rPr lang="en-US" sz="1100" dirty="0">
                <a:solidFill>
                  <a:prstClr val="black"/>
                </a:solidFill>
                <a:latin typeface="Huawei Sans" panose="020C0503030203020204" pitchFamily="34" charset="0"/>
                <a:cs typeface="Huawei Sans" panose="020C0503030203020204" pitchFamily="34" charset="0"/>
              </a:rPr>
              <a:t>Network and security device collaboration, proactive threat deception, and automatic closed-loop handling</a:t>
            </a:r>
            <a:endParaRPr lang="en-US" altLang="zh-CN" sz="11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40" name="安全运维人力"/>
          <p:cNvSpPr txBox="1"/>
          <p:nvPr/>
        </p:nvSpPr>
        <p:spPr>
          <a:xfrm>
            <a:off x="8988161" y="3636633"/>
            <a:ext cx="2098042" cy="2214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chorCtr="0">
            <a:noAutofit/>
          </a:bodyPr>
          <a:lstStyle>
            <a:lvl1pPr algn="ctr" defTabSz="440174">
              <a:lnSpc>
                <a:spcPct val="90000"/>
              </a:lnSpc>
              <a:defRPr sz="1600">
                <a:solidFill>
                  <a:srgbClr val="EBEBEB"/>
                </a:solidFill>
              </a:defRPr>
            </a:lvl1pPr>
          </a:lstStyle>
          <a:p>
            <a:pPr algn="l" defTabSz="1218630" fontAlgn="ctr">
              <a:defRPr/>
            </a:pPr>
            <a:r>
              <a:rPr lang="en-US" sz="1399" b="1" dirty="0">
                <a:solidFill>
                  <a:prstClr val="black"/>
                </a:solidFill>
                <a:latin typeface="Huawei Sans" panose="020C0503030203020204" pitchFamily="34" charset="0"/>
                <a:cs typeface="Huawei Sans" panose="020C0503030203020204" pitchFamily="34" charset="0"/>
              </a:rPr>
              <a:t>Threat response time</a:t>
            </a:r>
            <a:endParaRPr lang="en-US" altLang="zh-CN"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41" name="文本框 14"/>
          <p:cNvSpPr txBox="1"/>
          <p:nvPr/>
        </p:nvSpPr>
        <p:spPr>
          <a:xfrm>
            <a:off x="8955483" y="1511023"/>
            <a:ext cx="970770" cy="4101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chorCtr="0">
            <a:noAutofit/>
          </a:bodyPr>
          <a:lstStyle>
            <a:lvl1pPr algn="ctr" defTabSz="440174">
              <a:defRPr sz="2100">
                <a:solidFill>
                  <a:srgbClr val="F5AA00"/>
                </a:solidFill>
              </a:defRPr>
            </a:lvl1pPr>
          </a:lstStyle>
          <a:p>
            <a:pPr algn="l" defTabSz="439910" fontAlgn="ctr">
              <a:defRPr/>
            </a:pPr>
            <a:r>
              <a:rPr lang="en-US" sz="2399" b="1" dirty="0">
                <a:solidFill>
                  <a:srgbClr val="00B0F0"/>
                </a:solidFill>
                <a:latin typeface="Huawei Sans" panose="020C0503030203020204" pitchFamily="34" charset="0"/>
                <a:cs typeface="Huawei Sans" panose="020C0503030203020204" pitchFamily="34" charset="0"/>
              </a:rPr>
              <a:t>99%</a:t>
            </a:r>
            <a:endParaRPr lang="en-US" sz="1999" b="1" kern="0" dirty="0">
              <a:solidFill>
                <a:srgbClr val="00B0F0"/>
              </a:solidFill>
              <a:latin typeface="Huawei Sans" panose="020C0503030203020204" pitchFamily="34" charset="0"/>
              <a:cs typeface="Huawei Sans" panose="020C0503030203020204" pitchFamily="34" charset="0"/>
            </a:endParaRPr>
          </a:p>
        </p:txBody>
      </p:sp>
      <p:sp>
        <p:nvSpPr>
          <p:cNvPr id="1142" name="下箭头 562"/>
          <p:cNvSpPr/>
          <p:nvPr/>
        </p:nvSpPr>
        <p:spPr>
          <a:xfrm rot="10800000">
            <a:off x="9895986" y="1532542"/>
            <a:ext cx="120174" cy="367140"/>
          </a:xfrm>
          <a:custGeom>
            <a:avLst/>
            <a:gdLst/>
            <a:ahLst/>
            <a:cxnLst>
              <a:cxn ang="0">
                <a:pos x="wd2" y="hd2"/>
              </a:cxn>
              <a:cxn ang="5400000">
                <a:pos x="wd2" y="hd2"/>
              </a:cxn>
              <a:cxn ang="10800000">
                <a:pos x="wd2" y="hd2"/>
              </a:cxn>
              <a:cxn ang="16200000">
                <a:pos x="wd2" y="hd2"/>
              </a:cxn>
            </a:cxnLst>
            <a:rect l="0" t="0" r="r" b="b"/>
            <a:pathLst>
              <a:path w="21600" h="21600" extrusionOk="0">
                <a:moveTo>
                  <a:pt x="0" y="16332"/>
                </a:moveTo>
                <a:lnTo>
                  <a:pt x="5400" y="16332"/>
                </a:lnTo>
                <a:lnTo>
                  <a:pt x="5400" y="0"/>
                </a:lnTo>
                <a:lnTo>
                  <a:pt x="16200" y="0"/>
                </a:lnTo>
                <a:lnTo>
                  <a:pt x="16200" y="16332"/>
                </a:lnTo>
                <a:lnTo>
                  <a:pt x="21600" y="16332"/>
                </a:lnTo>
                <a:lnTo>
                  <a:pt x="10800" y="21600"/>
                </a:lnTo>
                <a:close/>
              </a:path>
            </a:pathLst>
          </a:custGeom>
          <a:solidFill>
            <a:srgbClr val="00B0F0"/>
          </a:solidFill>
          <a:ln w="12700" cap="flat">
            <a:noFill/>
            <a:miter lim="400000"/>
          </a:ln>
          <a:effectLst/>
        </p:spPr>
        <p:txBody>
          <a:bodyPr wrap="square" lIns="60935" tIns="60935" rIns="60935" bIns="60935" numCol="1" anchor="ctr">
            <a:noAutofit/>
          </a:bodyPr>
          <a:lstStyle/>
          <a:p>
            <a:pPr algn="ctr" defTabSz="586664" fontAlgn="ctr">
              <a:defRPr sz="600"/>
            </a:pPr>
            <a:endParaRPr lang="en-US" sz="400" kern="0" dirty="0">
              <a:solidFill>
                <a:prstClr val="black"/>
              </a:solidFill>
              <a:latin typeface="Huawei Sans" panose="020C0503030203020204" pitchFamily="34" charset="0"/>
              <a:cs typeface="Huawei Sans" panose="020C0503030203020204" pitchFamily="34" charset="0"/>
            </a:endParaRPr>
          </a:p>
        </p:txBody>
      </p:sp>
      <p:sp>
        <p:nvSpPr>
          <p:cNvPr id="1143" name="矩形 1142"/>
          <p:cNvSpPr/>
          <p:nvPr/>
        </p:nvSpPr>
        <p:spPr>
          <a:xfrm>
            <a:off x="8974294" y="1949396"/>
            <a:ext cx="2235119" cy="492137"/>
          </a:xfrm>
          <a:prstGeom prst="rect">
            <a:avLst/>
          </a:prstGeom>
          <a:noFill/>
          <a:ln w="12700" cap="flat">
            <a:noFill/>
            <a:miter lim="400000"/>
          </a:ln>
          <a:effectLst/>
        </p:spPr>
        <p:txBody>
          <a:bodyPr wrap="square" lIns="0" tIns="0" rIns="0" bIns="0" numCol="1" anchor="t" anchorCtr="0">
            <a:noAutofit/>
          </a:bodyPr>
          <a:lstStyle/>
          <a:p>
            <a:pPr defTabSz="439910" fontAlgn="ctr"/>
            <a:r>
              <a:rPr lang="en-US" sz="1399" b="1" dirty="0">
                <a:solidFill>
                  <a:prstClr val="black"/>
                </a:solidFill>
                <a:latin typeface="Huawei Sans" panose="020C0503030203020204" pitchFamily="34" charset="0"/>
                <a:cs typeface="Huawei Sans" panose="020C0503030203020204" pitchFamily="34" charset="0"/>
              </a:rPr>
              <a:t>Unknown threat detection accuracy</a:t>
            </a:r>
            <a:endParaRPr lang="en-US" altLang="zh-CN"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44" name="下箭头 562"/>
          <p:cNvSpPr/>
          <p:nvPr/>
        </p:nvSpPr>
        <p:spPr>
          <a:xfrm>
            <a:off x="11234539" y="3170499"/>
            <a:ext cx="120174" cy="367140"/>
          </a:xfrm>
          <a:custGeom>
            <a:avLst/>
            <a:gdLst/>
            <a:ahLst/>
            <a:cxnLst>
              <a:cxn ang="0">
                <a:pos x="wd2" y="hd2"/>
              </a:cxn>
              <a:cxn ang="5400000">
                <a:pos x="wd2" y="hd2"/>
              </a:cxn>
              <a:cxn ang="10800000">
                <a:pos x="wd2" y="hd2"/>
              </a:cxn>
              <a:cxn ang="16200000">
                <a:pos x="wd2" y="hd2"/>
              </a:cxn>
            </a:cxnLst>
            <a:rect l="0" t="0" r="r" b="b"/>
            <a:pathLst>
              <a:path w="21600" h="21600" extrusionOk="0">
                <a:moveTo>
                  <a:pt x="0" y="16332"/>
                </a:moveTo>
                <a:lnTo>
                  <a:pt x="5400" y="16332"/>
                </a:lnTo>
                <a:lnTo>
                  <a:pt x="5400" y="0"/>
                </a:lnTo>
                <a:lnTo>
                  <a:pt x="16200" y="0"/>
                </a:lnTo>
                <a:lnTo>
                  <a:pt x="16200" y="16332"/>
                </a:lnTo>
                <a:lnTo>
                  <a:pt x="21600" y="16332"/>
                </a:lnTo>
                <a:lnTo>
                  <a:pt x="10800" y="21600"/>
                </a:lnTo>
                <a:close/>
              </a:path>
            </a:pathLst>
          </a:custGeom>
          <a:solidFill>
            <a:srgbClr val="00B0F0"/>
          </a:solidFill>
          <a:ln w="12700" cap="flat">
            <a:noFill/>
            <a:miter lim="400000"/>
          </a:ln>
          <a:effectLst/>
        </p:spPr>
        <p:txBody>
          <a:bodyPr wrap="square" lIns="60935" tIns="60935" rIns="60935" bIns="60935" numCol="1" anchor="ctr">
            <a:noAutofit/>
          </a:bodyPr>
          <a:lstStyle/>
          <a:p>
            <a:pPr algn="ctr" defTabSz="586664" fontAlgn="ctr">
              <a:defRPr sz="600"/>
            </a:pPr>
            <a:endParaRPr lang="en-US" sz="400" kern="0" dirty="0">
              <a:solidFill>
                <a:prstClr val="black"/>
              </a:solidFill>
              <a:latin typeface="Huawei Sans" panose="020C0503030203020204" pitchFamily="34" charset="0"/>
              <a:cs typeface="Huawei Sans" panose="020C0503030203020204" pitchFamily="34" charset="0"/>
            </a:endParaRPr>
          </a:p>
        </p:txBody>
      </p:sp>
    </p:spTree>
    <p:extLst>
      <p:ext uri="{BB962C8B-B14F-4D97-AF65-F5344CB8AC3E}">
        <p14:creationId xmlns:p14="http://schemas.microsoft.com/office/powerpoint/2010/main" val="16876158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圆角矩形 234"/>
          <p:cNvSpPr/>
          <p:nvPr/>
        </p:nvSpPr>
        <p:spPr bwMode="auto">
          <a:xfrm>
            <a:off x="9317708" y="1351365"/>
            <a:ext cx="2105011" cy="4728083"/>
          </a:xfrm>
          <a:prstGeom prst="roundRect">
            <a:avLst>
              <a:gd name="adj" fmla="val 4853"/>
            </a:avLst>
          </a:prstGeom>
          <a:solidFill>
            <a:schemeClr val="bg1">
              <a:lumMod val="95000"/>
              <a:alpha val="9000"/>
            </a:schemeClr>
          </a:solidFill>
          <a:ln w="9525" cap="flat" cmpd="sng" algn="ctr">
            <a:solidFill>
              <a:srgbClr val="00B0F0"/>
            </a:solidFill>
            <a:prstDash val="solid"/>
            <a:round/>
            <a:headEnd type="none" w="med" len="med"/>
            <a:tailEnd type="none" w="med" len="med"/>
          </a:ln>
          <a:effectLst/>
        </p:spPr>
        <p:txBody>
          <a:bodyPr lIns="95892" tIns="0" rIns="95892" bIns="0" anchor="ctr"/>
          <a:lstStyle/>
          <a:p>
            <a:pPr defTabSz="913746">
              <a:lnSpc>
                <a:spcPct val="90000"/>
              </a:lnSpc>
              <a:spcAft>
                <a:spcPts val="800"/>
              </a:spcAft>
              <a:buClr>
                <a:srgbClr val="1D1D1A">
                  <a:lumMod val="50000"/>
                  <a:lumOff val="50000"/>
                </a:srgbClr>
              </a:buClr>
              <a:buSzPct val="70000"/>
            </a:pPr>
            <a:endParaRPr lang="zh-CN" altLang="en-US" sz="1598" dirty="0">
              <a:solidFill>
                <a:srgbClr val="1D1D1A"/>
              </a:solidFill>
              <a:latin typeface="Huawei Sans" panose="020C0503030203020204" pitchFamily="34" charset="0"/>
              <a:cs typeface="Huawei Sans" panose="020C0503030203020204" pitchFamily="34" charset="0"/>
              <a:sym typeface="Arial" pitchFamily="34" charset="0"/>
            </a:endParaRPr>
          </a:p>
        </p:txBody>
      </p:sp>
      <p:sp>
        <p:nvSpPr>
          <p:cNvPr id="103" name="矩形 102"/>
          <p:cNvSpPr/>
          <p:nvPr/>
        </p:nvSpPr>
        <p:spPr>
          <a:xfrm>
            <a:off x="9617622" y="5465320"/>
            <a:ext cx="1587031" cy="253758"/>
          </a:xfrm>
          <a:prstGeom prst="rect">
            <a:avLst/>
          </a:prstGeom>
          <a:noFill/>
        </p:spPr>
        <p:txBody>
          <a:bodyPr wrap="square">
            <a:spAutoFit/>
          </a:bodyPr>
          <a:lstStyle/>
          <a:p>
            <a:pPr defTabSz="913746"/>
            <a:endParaRPr lang="en-US" altLang="zh-CN" sz="1050" b="1" dirty="0">
              <a:solidFill>
                <a:srgbClr val="1D1D1A"/>
              </a:solidFill>
              <a:latin typeface="Huawei Sans" panose="020C0503030203020204" pitchFamily="34" charset="0"/>
              <a:cs typeface="Huawei Sans" panose="020C0503030203020204" pitchFamily="34" charset="0"/>
            </a:endParaRPr>
          </a:p>
        </p:txBody>
      </p:sp>
      <p:sp>
        <p:nvSpPr>
          <p:cNvPr id="100" name="矩形 99"/>
          <p:cNvSpPr/>
          <p:nvPr/>
        </p:nvSpPr>
        <p:spPr>
          <a:xfrm>
            <a:off x="9553191" y="4569919"/>
            <a:ext cx="1651464" cy="253758"/>
          </a:xfrm>
          <a:prstGeom prst="rect">
            <a:avLst/>
          </a:prstGeom>
          <a:noFill/>
        </p:spPr>
        <p:txBody>
          <a:bodyPr wrap="square">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en-US" altLang="zh-CN" sz="1050" b="1" dirty="0">
              <a:solidFill>
                <a:srgbClr val="1D1D1A"/>
              </a:solidFill>
              <a:latin typeface="Huawei Sans" panose="020C0503030203020204" pitchFamily="34" charset="0"/>
              <a:cs typeface="Huawei Sans" panose="020C0503030203020204" pitchFamily="34" charset="0"/>
            </a:endParaRPr>
          </a:p>
        </p:txBody>
      </p:sp>
      <p:sp>
        <p:nvSpPr>
          <p:cNvPr id="99" name="矩形 98"/>
          <p:cNvSpPr/>
          <p:nvPr/>
        </p:nvSpPr>
        <p:spPr>
          <a:xfrm>
            <a:off x="9477388" y="2974293"/>
            <a:ext cx="1778783" cy="253758"/>
          </a:xfrm>
          <a:prstGeom prst="rect">
            <a:avLst/>
          </a:prstGeom>
          <a:noFill/>
        </p:spPr>
        <p:txBody>
          <a:bodyPr wrap="square">
            <a:spAutoFit/>
          </a:bodyPr>
          <a:lstStyle/>
          <a:p>
            <a:pPr defTabSz="913746"/>
            <a:endParaRPr lang="en-US" altLang="zh-CN" sz="1050" b="1" dirty="0">
              <a:solidFill>
                <a:srgbClr val="1D1D1A"/>
              </a:solidFill>
              <a:latin typeface="Huawei Sans" panose="020C0503030203020204" pitchFamily="34" charset="0"/>
              <a:cs typeface="Huawei Sans" panose="020C0503030203020204" pitchFamily="34" charset="0"/>
            </a:endParaRPr>
          </a:p>
        </p:txBody>
      </p:sp>
      <p:sp>
        <p:nvSpPr>
          <p:cNvPr id="98" name="矩形 97"/>
          <p:cNvSpPr/>
          <p:nvPr/>
        </p:nvSpPr>
        <p:spPr>
          <a:xfrm>
            <a:off x="9450649" y="2112947"/>
            <a:ext cx="1805522" cy="253758"/>
          </a:xfrm>
          <a:prstGeom prst="rect">
            <a:avLst/>
          </a:prstGeom>
          <a:noFill/>
        </p:spPr>
        <p:txBody>
          <a:bodyPr wrap="square">
            <a:spAutoFit/>
          </a:bodyPr>
          <a:lstStyle/>
          <a:p>
            <a:pPr defTabSz="913746"/>
            <a:endParaRPr lang="en-US" altLang="zh-CN" sz="1050" b="1" dirty="0">
              <a:solidFill>
                <a:srgbClr val="1D1D1A"/>
              </a:solidFill>
              <a:latin typeface="Huawei Sans" panose="020C0503030203020204" pitchFamily="34" charset="0"/>
              <a:cs typeface="Huawei Sans" panose="020C0503030203020204" pitchFamily="34" charset="0"/>
            </a:endParaRPr>
          </a:p>
        </p:txBody>
      </p:sp>
      <p:sp>
        <p:nvSpPr>
          <p:cNvPr id="189" name="圆角矩形 188"/>
          <p:cNvSpPr/>
          <p:nvPr/>
        </p:nvSpPr>
        <p:spPr bwMode="auto">
          <a:xfrm>
            <a:off x="1566302" y="3349401"/>
            <a:ext cx="7644506" cy="2736273"/>
          </a:xfrm>
          <a:prstGeom prst="roundRect">
            <a:avLst>
              <a:gd name="adj" fmla="val 6724"/>
            </a:avLst>
          </a:prstGeom>
          <a:noFill/>
          <a:ln w="9525" cap="flat" cmpd="sng" algn="ctr">
            <a:solidFill>
              <a:srgbClr val="00B0F0"/>
            </a:solidFill>
            <a:prstDash val="solid"/>
            <a:round/>
            <a:headEnd type="none" w="med" len="med"/>
            <a:tailEnd type="none" w="med" len="med"/>
          </a:ln>
          <a:effectLst/>
          <a:scene3d>
            <a:camera prst="orthographicFront"/>
            <a:lightRig rig="flat" dir="t"/>
          </a:scene3d>
        </p:spPr>
        <p:txBody>
          <a:bodyPr lIns="95892" tIns="0" rIns="95892" bIns="0" anchor="ctr"/>
          <a:lstStyle/>
          <a:p>
            <a:pPr defTabSz="913746">
              <a:lnSpc>
                <a:spcPct val="90000"/>
              </a:lnSpc>
              <a:spcAft>
                <a:spcPts val="800"/>
              </a:spcAft>
              <a:buClr>
                <a:srgbClr val="1D1D1A">
                  <a:lumMod val="50000"/>
                  <a:lumOff val="50000"/>
                </a:srgbClr>
              </a:buClr>
              <a:buSzPct val="70000"/>
              <a:buFont typeface="Wingdings" pitchFamily="2" charset="2"/>
              <a:buChar char="n"/>
              <a:defRPr/>
            </a:pPr>
            <a:endParaRPr lang="zh-CN" altLang="en-US" sz="1598" dirty="0">
              <a:solidFill>
                <a:srgbClr val="1D1D1A"/>
              </a:solidFill>
              <a:latin typeface="Huawei Sans" panose="020C0503030203020204" pitchFamily="34" charset="0"/>
              <a:cs typeface="Huawei Sans" panose="020C0503030203020204" pitchFamily="34" charset="0"/>
              <a:sym typeface="Arial" pitchFamily="34" charset="0"/>
            </a:endParaRPr>
          </a:p>
        </p:txBody>
      </p:sp>
      <p:sp>
        <p:nvSpPr>
          <p:cNvPr id="161" name="圆角矩形 160"/>
          <p:cNvSpPr/>
          <p:nvPr/>
        </p:nvSpPr>
        <p:spPr bwMode="auto">
          <a:xfrm>
            <a:off x="1637040" y="1362308"/>
            <a:ext cx="3676523" cy="1834553"/>
          </a:xfrm>
          <a:prstGeom prst="roundRect">
            <a:avLst>
              <a:gd name="adj" fmla="val 6724"/>
            </a:avLst>
          </a:prstGeom>
          <a:noFill/>
          <a:ln w="9525" cap="flat" cmpd="sng" algn="ctr">
            <a:solidFill>
              <a:srgbClr val="00B0F0"/>
            </a:solidFill>
            <a:prstDash val="solid"/>
            <a:round/>
            <a:headEnd type="none" w="med" len="med"/>
            <a:tailEnd type="none" w="med" len="med"/>
          </a:ln>
          <a:effectLst/>
          <a:scene3d>
            <a:camera prst="orthographicFront"/>
            <a:lightRig rig="flat" dir="t"/>
          </a:scene3d>
        </p:spPr>
        <p:txBody>
          <a:bodyPr lIns="95892" tIns="0" rIns="95892" bIns="0" anchor="ctr"/>
          <a:lstStyle/>
          <a:p>
            <a:pPr defTabSz="913746">
              <a:lnSpc>
                <a:spcPct val="90000"/>
              </a:lnSpc>
              <a:spcAft>
                <a:spcPts val="800"/>
              </a:spcAft>
              <a:buClr>
                <a:srgbClr val="1D1D1A">
                  <a:lumMod val="50000"/>
                  <a:lumOff val="50000"/>
                </a:srgbClr>
              </a:buClr>
              <a:buSzPct val="70000"/>
              <a:buFont typeface="Wingdings" pitchFamily="2" charset="2"/>
              <a:buChar char="n"/>
              <a:defRPr/>
            </a:pPr>
            <a:endParaRPr lang="zh-CN" altLang="en-US" sz="1598" dirty="0">
              <a:solidFill>
                <a:srgbClr val="1D1D1A"/>
              </a:solidFill>
              <a:latin typeface="Huawei Sans" panose="020C0503030203020204" pitchFamily="34" charset="0"/>
              <a:cs typeface="Huawei Sans" panose="020C0503030203020204" pitchFamily="34" charset="0"/>
              <a:sym typeface="Arial" pitchFamily="34" charset="0"/>
            </a:endParaRPr>
          </a:p>
        </p:txBody>
      </p:sp>
      <p:sp>
        <p:nvSpPr>
          <p:cNvPr id="169" name="圆角矩形 168"/>
          <p:cNvSpPr/>
          <p:nvPr/>
        </p:nvSpPr>
        <p:spPr bwMode="auto">
          <a:xfrm>
            <a:off x="5521753" y="1362310"/>
            <a:ext cx="3696356" cy="1838323"/>
          </a:xfrm>
          <a:prstGeom prst="roundRect">
            <a:avLst>
              <a:gd name="adj" fmla="val 4629"/>
            </a:avLst>
          </a:prstGeom>
          <a:noFill/>
          <a:ln w="9525" cap="flat" cmpd="sng" algn="ctr">
            <a:solidFill>
              <a:srgbClr val="00B0F0"/>
            </a:solidFill>
            <a:prstDash val="solid"/>
            <a:round/>
            <a:headEnd type="none" w="med" len="med"/>
            <a:tailEnd type="none" w="med" len="med"/>
          </a:ln>
          <a:effectLst/>
          <a:scene3d>
            <a:camera prst="orthographicFront"/>
            <a:lightRig rig="flat" dir="t"/>
          </a:scene3d>
        </p:spPr>
        <p:txBody>
          <a:bodyPr lIns="95892" tIns="0" rIns="95892" bIns="0" anchor="ctr"/>
          <a:lstStyle/>
          <a:p>
            <a:pPr defTabSz="913746">
              <a:lnSpc>
                <a:spcPct val="90000"/>
              </a:lnSpc>
              <a:spcAft>
                <a:spcPts val="800"/>
              </a:spcAft>
              <a:buClr>
                <a:srgbClr val="1D1D1A">
                  <a:lumMod val="50000"/>
                  <a:lumOff val="50000"/>
                </a:srgbClr>
              </a:buClr>
              <a:buSzPct val="70000"/>
              <a:buFont typeface="Wingdings" pitchFamily="2" charset="2"/>
              <a:buChar char="n"/>
              <a:defRPr/>
            </a:pPr>
            <a:endParaRPr lang="zh-CN" altLang="en-US" sz="1598" dirty="0">
              <a:solidFill>
                <a:srgbClr val="1D1D1A"/>
              </a:solidFill>
              <a:latin typeface="Huawei Sans" panose="020C0503030203020204" pitchFamily="34" charset="0"/>
              <a:cs typeface="Huawei Sans" panose="020C0503030203020204" pitchFamily="34" charset="0"/>
              <a:sym typeface="Arial" pitchFamily="34" charset="0"/>
            </a:endParaRPr>
          </a:p>
        </p:txBody>
      </p:sp>
      <p:sp>
        <p:nvSpPr>
          <p:cNvPr id="144" name="圆角矩形 143"/>
          <p:cNvSpPr/>
          <p:nvPr/>
        </p:nvSpPr>
        <p:spPr bwMode="auto">
          <a:xfrm>
            <a:off x="778793" y="3349400"/>
            <a:ext cx="753728" cy="2736272"/>
          </a:xfrm>
          <a:prstGeom prst="roundRect">
            <a:avLst>
              <a:gd name="adj" fmla="val 6731"/>
            </a:avLst>
          </a:prstGeom>
          <a:solidFill>
            <a:srgbClr val="00B0F0"/>
          </a:solidFill>
          <a:ln>
            <a:noFill/>
          </a:ln>
          <a:effectLst/>
          <a:extLst/>
        </p:spPr>
        <p:txBody>
          <a:bodyPr wrap="square" lIns="153442" tIns="76721" rIns="153442" bIns="76721" anchor="ctr">
            <a:noAutofit/>
          </a:bodyPr>
          <a:lstStyle/>
          <a:p>
            <a:pPr algn="ctr" defTabSz="1067742">
              <a:lnSpc>
                <a:spcPct val="150000"/>
              </a:lnSpc>
              <a:spcAft>
                <a:spcPct val="35000"/>
              </a:spcAft>
              <a:buSzPct val="80000"/>
              <a:defRPr/>
            </a:pPr>
            <a:endParaRPr lang="en-US" altLang="zh-CN" sz="1798" b="1" dirty="0">
              <a:solidFill>
                <a:srgbClr val="1D1D1A"/>
              </a:solidFill>
              <a:latin typeface="Huawei Sans" panose="020C0503030203020204" pitchFamily="34" charset="0"/>
              <a:cs typeface="Huawei Sans" panose="020C0503030203020204" pitchFamily="34" charset="0"/>
              <a:sym typeface="Arial"/>
            </a:endParaRPr>
          </a:p>
        </p:txBody>
      </p:sp>
      <p:pic>
        <p:nvPicPr>
          <p:cNvPr id="82" name="Picture 2"/>
          <p:cNvPicPr>
            <a:picLocks noChangeAspect="1" noChangeArrowheads="1"/>
          </p:cNvPicPr>
          <p:nvPr/>
        </p:nvPicPr>
        <p:blipFill>
          <a:blip r:embed="rId3" cstate="email"/>
          <a:srcRect/>
          <a:stretch>
            <a:fillRect/>
          </a:stretch>
        </p:blipFill>
        <p:spPr bwMode="auto">
          <a:xfrm>
            <a:off x="9991116" y="1791195"/>
            <a:ext cx="693919" cy="345604"/>
          </a:xfrm>
          <a:prstGeom prst="rect">
            <a:avLst/>
          </a:prstGeom>
          <a:ln>
            <a:noFill/>
          </a:ln>
          <a:effectLst>
            <a:outerShdw blurRad="292100" dist="139700" dir="2700000" algn="tl" rotWithShape="0">
              <a:srgbClr val="333333">
                <a:alpha val="65000"/>
              </a:srgbClr>
            </a:outerShdw>
          </a:effectLst>
        </p:spPr>
      </p:pic>
      <p:sp>
        <p:nvSpPr>
          <p:cNvPr id="83" name="TextBox 82"/>
          <p:cNvSpPr txBox="1"/>
          <p:nvPr/>
        </p:nvSpPr>
        <p:spPr>
          <a:xfrm>
            <a:off x="9491661" y="2157789"/>
            <a:ext cx="1806639" cy="169171"/>
          </a:xfrm>
          <a:prstGeom prst="rect">
            <a:avLst/>
          </a:prstGeom>
          <a:noFill/>
          <a:ln>
            <a:noFill/>
          </a:ln>
        </p:spPr>
        <p:txBody>
          <a:bodyPr wrap="square" lIns="0" tIns="0" rIns="0" bIns="0" rtlCol="0">
            <a:spAutoFit/>
          </a:bodyPr>
          <a:lstStyle>
            <a:defPPr>
              <a:defRPr lang="zh-CN"/>
            </a:defPPr>
            <a:lvl1pPr marL="0" marR="0" lvl="0" indent="0" algn="ctr" defTabSz="914400" eaLnBrk="1" fontAlgn="auto" latinLnBrk="0" hangingPunct="1">
              <a:lnSpc>
                <a:spcPct val="100000"/>
              </a:lnSpc>
              <a:spcBef>
                <a:spcPts val="600"/>
              </a:spcBef>
              <a:spcAft>
                <a:spcPts val="0"/>
              </a:spcAft>
              <a:buClrTx/>
              <a:buSzTx/>
              <a:buFontTx/>
              <a:buNone/>
              <a:tabLst/>
              <a:defRPr sz="1000" kern="0">
                <a:solidFill>
                  <a:sysClr val="windowText" lastClr="000000"/>
                </a:solidFill>
                <a:latin typeface="+mj-lt"/>
              </a:defRPr>
            </a:lvl1pPr>
          </a:lstStyle>
          <a:p>
            <a:r>
              <a:rPr lang="en-US" altLang="zh-CN" sz="1100" b="1" dirty="0">
                <a:solidFill>
                  <a:srgbClr val="1D1D1A"/>
                </a:solidFill>
                <a:latin typeface="Huawei Sans" panose="020C0503030203020204" pitchFamily="34" charset="0"/>
                <a:cs typeface="Huawei Sans" panose="020C0503030203020204" pitchFamily="34" charset="0"/>
              </a:rPr>
              <a:t>Sandbox (Firehunter6000</a:t>
            </a:r>
            <a:r>
              <a:rPr lang="zh-CN" altLang="en-US" sz="1100" b="1" dirty="0">
                <a:solidFill>
                  <a:srgbClr val="1D1D1A"/>
                </a:solidFill>
                <a:latin typeface="Huawei Sans" panose="020C0503030203020204" pitchFamily="34" charset="0"/>
                <a:cs typeface="Huawei Sans" panose="020C0503030203020204" pitchFamily="34" charset="0"/>
              </a:rPr>
              <a:t>）</a:t>
            </a:r>
            <a:endParaRPr lang="en-US" altLang="zh-CN" sz="1100" b="1" dirty="0">
              <a:solidFill>
                <a:srgbClr val="1D1D1A"/>
              </a:solidFill>
              <a:latin typeface="Huawei Sans" panose="020C0503030203020204" pitchFamily="34" charset="0"/>
              <a:cs typeface="Huawei Sans" panose="020C0503030203020204" pitchFamily="34" charset="0"/>
            </a:endParaRPr>
          </a:p>
        </p:txBody>
      </p:sp>
      <p:sp>
        <p:nvSpPr>
          <p:cNvPr id="143" name="圆角矩形 142"/>
          <p:cNvSpPr/>
          <p:nvPr/>
        </p:nvSpPr>
        <p:spPr bwMode="auto">
          <a:xfrm>
            <a:off x="781230" y="1368672"/>
            <a:ext cx="766883" cy="1834552"/>
          </a:xfrm>
          <a:prstGeom prst="roundRect">
            <a:avLst>
              <a:gd name="adj" fmla="val 8928"/>
            </a:avLst>
          </a:prstGeom>
          <a:solidFill>
            <a:srgbClr val="00B0F0"/>
          </a:solidFill>
          <a:ln>
            <a:noFill/>
          </a:ln>
          <a:effectLst/>
          <a:extLst/>
        </p:spPr>
        <p:txBody>
          <a:bodyPr wrap="square" lIns="153442" tIns="76721" rIns="153442" bIns="76721" anchor="ctr">
            <a:noAutofit/>
          </a:bodyPr>
          <a:lstStyle/>
          <a:p>
            <a:pPr algn="ctr" defTabSz="1067742">
              <a:lnSpc>
                <a:spcPct val="150000"/>
              </a:lnSpc>
              <a:spcAft>
                <a:spcPct val="35000"/>
              </a:spcAft>
              <a:buSzPct val="80000"/>
              <a:defRPr/>
            </a:pPr>
            <a:endParaRPr lang="en-US" altLang="zh-CN" sz="1598" b="1" dirty="0">
              <a:solidFill>
                <a:srgbClr val="1D1D1A"/>
              </a:solidFill>
              <a:latin typeface="Huawei Sans" panose="020C0503030203020204" pitchFamily="34" charset="0"/>
              <a:cs typeface="Huawei Sans" panose="020C0503030203020204" pitchFamily="34" charset="0"/>
              <a:sym typeface="Arial"/>
            </a:endParaRPr>
          </a:p>
        </p:txBody>
      </p:sp>
      <p:sp>
        <p:nvSpPr>
          <p:cNvPr id="162" name="TextBox 161"/>
          <p:cNvSpPr txBox="1"/>
          <p:nvPr/>
        </p:nvSpPr>
        <p:spPr>
          <a:xfrm>
            <a:off x="2522059" y="1686063"/>
            <a:ext cx="1494381" cy="215231"/>
          </a:xfrm>
          <a:prstGeom prst="rect">
            <a:avLst/>
          </a:prstGeom>
          <a:noFill/>
        </p:spPr>
        <p:txBody>
          <a:bodyPr wrap="square" lIns="0" tIns="0" rIns="0" bIns="0" rtlCol="0">
            <a:spAutoFit/>
          </a:bodyPr>
          <a:lstStyle>
            <a:defPPr>
              <a:defRPr lang="zh-CN"/>
            </a:defPPr>
            <a:lvl1pPr lvl="0" algn="ctr" fontAlgn="auto">
              <a:spcBef>
                <a:spcPts val="0"/>
              </a:spcBef>
              <a:spcAft>
                <a:spcPts val="0"/>
              </a:spcAft>
              <a:defRPr sz="1000" b="1" kern="0">
                <a:solidFill>
                  <a:sysClr val="windowText" lastClr="000000"/>
                </a:solidFill>
                <a:latin typeface="+mj-lt"/>
                <a:ea typeface="华文细黑" pitchFamily="2" charset="-122"/>
              </a:defRPr>
            </a:lvl1pPr>
          </a:lstStyle>
          <a:p>
            <a:pPr defTabSz="913746"/>
            <a:r>
              <a:rPr lang="en-US" altLang="zh-CN" sz="1398" dirty="0">
                <a:solidFill>
                  <a:srgbClr val="1D1D1A"/>
                </a:solidFill>
                <a:latin typeface="Huawei Sans" panose="020C0503030203020204" pitchFamily="34" charset="0"/>
                <a:ea typeface="等线" panose="02010600030101010101" pitchFamily="2" charset="-122"/>
                <a:cs typeface="Huawei Sans" panose="020C0503030203020204" pitchFamily="34" charset="0"/>
              </a:rPr>
              <a:t>Chassis High-end</a:t>
            </a:r>
          </a:p>
        </p:txBody>
      </p:sp>
      <p:sp>
        <p:nvSpPr>
          <p:cNvPr id="163" name="TextBox 162"/>
          <p:cNvSpPr txBox="1"/>
          <p:nvPr/>
        </p:nvSpPr>
        <p:spPr>
          <a:xfrm>
            <a:off x="2439864" y="2844365"/>
            <a:ext cx="1444132" cy="206898"/>
          </a:xfrm>
          <a:prstGeom prst="rect">
            <a:avLst/>
          </a:prstGeom>
          <a:noFill/>
        </p:spPr>
        <p:txBody>
          <a:bodyPr wrap="none" anchor="ctr">
            <a:noAutofit/>
          </a:bodyPr>
          <a:lstStyle>
            <a:defPPr>
              <a:defRPr lang="en-US"/>
            </a:defPPr>
            <a:lvl1pPr algn="ctr" fontAlgn="ctr">
              <a:defRPr sz="1200" b="1">
                <a:ea typeface="微软雅黑" panose="020B0503020204020204" pitchFamily="34" charset="-122"/>
              </a:defRPr>
            </a:lvl1pPr>
          </a:lstStyle>
          <a:p>
            <a:pPr defTabSz="913746"/>
            <a:r>
              <a:rPr lang="en-US" altLang="zh-CN" dirty="0">
                <a:solidFill>
                  <a:srgbClr val="1D1D1A"/>
                </a:solidFill>
                <a:latin typeface="Huawei Sans" panose="020C0503030203020204" pitchFamily="34" charset="0"/>
                <a:cs typeface="Huawei Sans" panose="020C0503030203020204" pitchFamily="34" charset="0"/>
              </a:rPr>
              <a:t>USG9500</a:t>
            </a:r>
          </a:p>
        </p:txBody>
      </p:sp>
      <p:pic>
        <p:nvPicPr>
          <p:cNvPr id="165" name="图片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6359" y="1930180"/>
            <a:ext cx="500788" cy="791649"/>
          </a:xfrm>
          <a:prstGeom prst="rect">
            <a:avLst/>
          </a:prstGeom>
        </p:spPr>
      </p:pic>
      <p:pic>
        <p:nvPicPr>
          <p:cNvPr id="167" name="图片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0581" y="2183621"/>
            <a:ext cx="524910" cy="508202"/>
          </a:xfrm>
          <a:prstGeom prst="rect">
            <a:avLst/>
          </a:prstGeom>
        </p:spPr>
      </p:pic>
      <p:pic>
        <p:nvPicPr>
          <p:cNvPr id="168" name="图片 1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7505" y="2431140"/>
            <a:ext cx="554712" cy="239903"/>
          </a:xfrm>
          <a:prstGeom prst="rect">
            <a:avLst/>
          </a:prstGeom>
        </p:spPr>
      </p:pic>
      <p:sp>
        <p:nvSpPr>
          <p:cNvPr id="170" name="TextBox 169"/>
          <p:cNvSpPr txBox="1"/>
          <p:nvPr/>
        </p:nvSpPr>
        <p:spPr>
          <a:xfrm>
            <a:off x="5521751" y="1343473"/>
            <a:ext cx="3711160" cy="279240"/>
          </a:xfrm>
          <a:prstGeom prst="round2SameRect">
            <a:avLst>
              <a:gd name="adj1" fmla="val 42645"/>
              <a:gd name="adj2" fmla="val 0"/>
            </a:avLst>
          </a:prstGeom>
          <a:solidFill>
            <a:srgbClr val="00B0F0"/>
          </a:solidFill>
        </p:spPr>
        <p:txBody>
          <a:bodyPr wrap="square" lIns="0" tIns="0" rIns="0" bIns="0" rtlCol="0" anchor="ctr">
            <a:spAutoFit/>
          </a:bodyPr>
          <a:lstStyle>
            <a:defPPr>
              <a:defRPr lang="en-US"/>
            </a:defPPr>
            <a:lvl1pPr algn="ctr">
              <a:defRPr sz="1600" b="1" kern="0">
                <a:cs typeface="Arial" pitchFamily="34" charset="0"/>
              </a:defRPr>
            </a:lvl1pPr>
          </a:lstStyle>
          <a:p>
            <a:pPr defTabSz="913746"/>
            <a:r>
              <a:rPr lang="en-US" altLang="zh-CN" sz="1598" dirty="0">
                <a:solidFill>
                  <a:schemeClr val="bg1"/>
                </a:solidFill>
                <a:latin typeface="Huawei Sans" panose="020C0503030203020204" pitchFamily="34" charset="0"/>
                <a:cs typeface="Huawei Sans" panose="020C0503030203020204" pitchFamily="34" charset="0"/>
              </a:rPr>
              <a:t>Anti-DDoS</a:t>
            </a:r>
          </a:p>
        </p:txBody>
      </p:sp>
      <p:grpSp>
        <p:nvGrpSpPr>
          <p:cNvPr id="172" name="组合 201"/>
          <p:cNvGrpSpPr/>
          <p:nvPr/>
        </p:nvGrpSpPr>
        <p:grpSpPr>
          <a:xfrm>
            <a:off x="7226801" y="1857595"/>
            <a:ext cx="1677425" cy="785140"/>
            <a:chOff x="9896061" y="2947846"/>
            <a:chExt cx="1103146" cy="500078"/>
          </a:xfrm>
        </p:grpSpPr>
        <p:pic>
          <p:nvPicPr>
            <p:cNvPr id="176" name="图片 1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7108" y="2947846"/>
              <a:ext cx="292099" cy="500078"/>
            </a:xfrm>
            <a:prstGeom prst="rect">
              <a:avLst/>
            </a:prstGeom>
          </p:spPr>
        </p:pic>
        <p:pic>
          <p:nvPicPr>
            <p:cNvPr id="177" name="图片 1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97326" y="3117219"/>
              <a:ext cx="271351" cy="324000"/>
            </a:xfrm>
            <a:prstGeom prst="rect">
              <a:avLst/>
            </a:prstGeom>
          </p:spPr>
        </p:pic>
        <p:pic>
          <p:nvPicPr>
            <p:cNvPr id="187" name="图片 1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96061" y="3311505"/>
              <a:ext cx="441018" cy="118098"/>
            </a:xfrm>
            <a:prstGeom prst="rect">
              <a:avLst/>
            </a:prstGeom>
          </p:spPr>
        </p:pic>
      </p:grpSp>
      <p:sp>
        <p:nvSpPr>
          <p:cNvPr id="47" name="TextBox 169"/>
          <p:cNvSpPr txBox="1"/>
          <p:nvPr/>
        </p:nvSpPr>
        <p:spPr>
          <a:xfrm rot="16200000">
            <a:off x="10237431" y="421470"/>
            <a:ext cx="272061" cy="2116765"/>
          </a:xfrm>
          <a:prstGeom prst="roundRect">
            <a:avLst/>
          </a:prstGeom>
          <a:solidFill>
            <a:srgbClr val="00B0F0"/>
          </a:solidFill>
        </p:spPr>
        <p:txBody>
          <a:bodyPr vert="eaVert" wrap="square" lIns="0" tIns="0" rIns="0" bIns="0" rtlCol="0" anchor="ctr">
            <a:spAutoFit/>
          </a:bodyPr>
          <a:lstStyle>
            <a:defPPr>
              <a:defRPr lang="en-US"/>
            </a:defPPr>
            <a:lvl1pPr algn="ctr">
              <a:defRPr sz="1600" b="1" kern="0">
                <a:cs typeface="Arial" pitchFamily="34" charset="0"/>
              </a:defRPr>
            </a:lvl1pPr>
          </a:lstStyle>
          <a:p>
            <a:pPr defTabSz="913746"/>
            <a:r>
              <a:rPr lang="en-US" altLang="zh-CN" sz="1598" dirty="0">
                <a:solidFill>
                  <a:schemeClr val="bg1"/>
                </a:solidFill>
                <a:latin typeface="Huawei Sans" panose="020C0503030203020204" pitchFamily="34" charset="0"/>
                <a:cs typeface="Huawei Sans" panose="020C0503030203020204" pitchFamily="34" charset="0"/>
              </a:rPr>
              <a:t>High Security</a:t>
            </a:r>
          </a:p>
        </p:txBody>
      </p:sp>
      <p:sp>
        <p:nvSpPr>
          <p:cNvPr id="7" name="矩形 6"/>
          <p:cNvSpPr/>
          <p:nvPr/>
        </p:nvSpPr>
        <p:spPr>
          <a:xfrm>
            <a:off x="1577484" y="5408003"/>
            <a:ext cx="1861683" cy="246125"/>
          </a:xfrm>
          <a:prstGeom prst="rect">
            <a:avLst/>
          </a:prstGeom>
        </p:spPr>
        <p:txBody>
          <a:bodyPr wrap="square">
            <a:spAutoFit/>
          </a:bodyPr>
          <a:lstStyle/>
          <a:p>
            <a:pPr defTabSz="913746">
              <a:spcBef>
                <a:spcPts val="800"/>
              </a:spcBef>
              <a:defRPr/>
            </a:pPr>
            <a:r>
              <a:rPr lang="en-US" altLang="zh-CN" sz="1000" dirty="0">
                <a:solidFill>
                  <a:srgbClr val="1D1D1A"/>
                </a:solidFill>
                <a:latin typeface="Huawei Sans" panose="020C0503030203020204" pitchFamily="34" charset="0"/>
                <a:cs typeface="Huawei Sans" panose="020C0503030203020204" pitchFamily="34" charset="0"/>
              </a:rPr>
              <a:t>USG6510E: 2GE(SFP)+10GE</a:t>
            </a:r>
          </a:p>
        </p:txBody>
      </p:sp>
      <p:sp>
        <p:nvSpPr>
          <p:cNvPr id="53" name="矩形 52"/>
          <p:cNvSpPr/>
          <p:nvPr/>
        </p:nvSpPr>
        <p:spPr>
          <a:xfrm>
            <a:off x="7332071" y="1765718"/>
            <a:ext cx="1017594" cy="276826"/>
          </a:xfrm>
          <a:prstGeom prst="rect">
            <a:avLst/>
          </a:prstGeom>
        </p:spPr>
        <p:txBody>
          <a:bodyPr wrap="none">
            <a:spAutoFit/>
          </a:bodyPr>
          <a:lstStyle/>
          <a:p>
            <a:pPr algn="ctr" defTabSz="1217504">
              <a:spcBef>
                <a:spcPts val="800"/>
              </a:spcBef>
              <a:defRPr/>
            </a:pPr>
            <a:r>
              <a:rPr lang="en-US" altLang="zh-CN" sz="1200" b="1" kern="0" dirty="0">
                <a:solidFill>
                  <a:srgbClr val="1D1D1A"/>
                </a:solidFill>
                <a:latin typeface="Huawei Sans" panose="020C0503030203020204" pitchFamily="34" charset="0"/>
                <a:cs typeface="Huawei Sans" panose="020C0503030203020204" pitchFamily="34" charset="0"/>
              </a:rPr>
              <a:t>40G~2Tbps</a:t>
            </a:r>
          </a:p>
        </p:txBody>
      </p:sp>
      <p:sp>
        <p:nvSpPr>
          <p:cNvPr id="48" name="TextBox 84"/>
          <p:cNvSpPr txBox="1"/>
          <p:nvPr/>
        </p:nvSpPr>
        <p:spPr>
          <a:xfrm>
            <a:off x="9468355" y="2984144"/>
            <a:ext cx="1833835" cy="170199"/>
          </a:xfrm>
          <a:prstGeom prst="rect">
            <a:avLst/>
          </a:prstGeom>
          <a:noFill/>
          <a:ln>
            <a:noFill/>
          </a:ln>
        </p:spPr>
        <p:txBody>
          <a:bodyPr wrap="square" lIns="0" tIns="0" rIns="0" bIns="0" rtlCol="0">
            <a:spAutoFit/>
          </a:bodyPr>
          <a:lstStyle>
            <a:defPPr>
              <a:defRPr lang="zh-CN"/>
            </a:defPPr>
            <a:lvl1pPr marL="0" marR="0" lvl="0" indent="0" algn="ctr" defTabSz="914400" eaLnBrk="1" fontAlgn="auto" latinLnBrk="0" hangingPunct="1">
              <a:lnSpc>
                <a:spcPct val="100000"/>
              </a:lnSpc>
              <a:spcBef>
                <a:spcPts val="600"/>
              </a:spcBef>
              <a:spcAft>
                <a:spcPts val="0"/>
              </a:spcAft>
              <a:buClrTx/>
              <a:buSzTx/>
              <a:buFontTx/>
              <a:buNone/>
              <a:tabLst/>
              <a:defRPr sz="1000" kern="0">
                <a:solidFill>
                  <a:sysClr val="windowText" lastClr="000000"/>
                </a:solidFill>
                <a:latin typeface="+mj-lt"/>
              </a:defRPr>
            </a:lvl1pPr>
          </a:lstStyle>
          <a:p>
            <a:r>
              <a:rPr lang="en-US" altLang="zh-CN" sz="1100" b="1" dirty="0" smtClean="0">
                <a:solidFill>
                  <a:srgbClr val="1D1D1A"/>
                </a:solidFill>
                <a:latin typeface="Huawei Sans" panose="020C0503030203020204" pitchFamily="34" charset="0"/>
                <a:cs typeface="Huawei Sans" panose="020C0503030203020204" pitchFamily="34" charset="0"/>
              </a:rPr>
              <a:t>HiSec Insight (CIS</a:t>
            </a:r>
            <a:r>
              <a:rPr lang="en-US" altLang="zh-CN" sz="1100" b="1" dirty="0">
                <a:solidFill>
                  <a:srgbClr val="1D1D1A"/>
                </a:solidFill>
                <a:latin typeface="Huawei Sans" panose="020C0503030203020204" pitchFamily="34" charset="0"/>
                <a:cs typeface="Huawei Sans" panose="020C0503030203020204" pitchFamily="34" charset="0"/>
              </a:rPr>
              <a:t>)</a:t>
            </a:r>
          </a:p>
        </p:txBody>
      </p:sp>
      <p:sp>
        <p:nvSpPr>
          <p:cNvPr id="72" name="TextBox 146"/>
          <p:cNvSpPr txBox="1"/>
          <p:nvPr/>
        </p:nvSpPr>
        <p:spPr>
          <a:xfrm>
            <a:off x="3564956" y="5796026"/>
            <a:ext cx="2338287" cy="184551"/>
          </a:xfrm>
          <a:prstGeom prst="rect">
            <a:avLst/>
          </a:prstGeom>
          <a:noFill/>
        </p:spPr>
        <p:txBody>
          <a:bodyPr wrap="square" lIns="0" tIns="0" rIns="0" bIns="0" rtlCol="0">
            <a:spAutoFit/>
          </a:bodyPr>
          <a:lstStyle/>
          <a:p>
            <a:pPr algn="ctr" defTabSz="1217504">
              <a:spcBef>
                <a:spcPts val="800"/>
              </a:spcBef>
              <a:defRPr/>
            </a:pPr>
            <a:r>
              <a:rPr lang="en-US" altLang="zh-CN" sz="1200" b="1" kern="0" dirty="0">
                <a:solidFill>
                  <a:srgbClr val="1D1D1A"/>
                </a:solidFill>
                <a:latin typeface="Huawei Sans" panose="020C0503030203020204" pitchFamily="34" charset="0"/>
                <a:cs typeface="Huawei Sans" panose="020C0503030203020204" pitchFamily="34" charset="0"/>
              </a:rPr>
              <a:t>USG6525E /6555E/6565E/6585E</a:t>
            </a:r>
          </a:p>
        </p:txBody>
      </p:sp>
      <p:sp>
        <p:nvSpPr>
          <p:cNvPr id="16" name="矩形 15"/>
          <p:cNvSpPr/>
          <p:nvPr/>
        </p:nvSpPr>
        <p:spPr>
          <a:xfrm>
            <a:off x="4260580" y="4077159"/>
            <a:ext cx="924678" cy="261447"/>
          </a:xfrm>
          <a:prstGeom prst="rect">
            <a:avLst/>
          </a:prstGeom>
        </p:spPr>
        <p:txBody>
          <a:bodyPr wrap="none">
            <a:spAutoFit/>
          </a:bodyPr>
          <a:lstStyle/>
          <a:p>
            <a:pPr algn="ctr" defTabSz="1217504">
              <a:spcBef>
                <a:spcPts val="800"/>
              </a:spcBef>
              <a:defRPr/>
            </a:pPr>
            <a:r>
              <a:rPr lang="en-US" altLang="zh-CN" sz="1100" b="1" kern="0" dirty="0">
                <a:solidFill>
                  <a:srgbClr val="1D1D1A"/>
                </a:solidFill>
                <a:latin typeface="Huawei Sans" panose="020C0503030203020204" pitchFamily="34" charset="0"/>
                <a:cs typeface="Huawei Sans" panose="020C0503030203020204" pitchFamily="34" charset="0"/>
              </a:rPr>
              <a:t>2~8Gbp,1U</a:t>
            </a:r>
          </a:p>
        </p:txBody>
      </p:sp>
      <p:sp>
        <p:nvSpPr>
          <p:cNvPr id="17" name="矩形 16"/>
          <p:cNvSpPr/>
          <p:nvPr/>
        </p:nvSpPr>
        <p:spPr>
          <a:xfrm>
            <a:off x="7477014" y="2862447"/>
            <a:ext cx="1226997" cy="253758"/>
          </a:xfrm>
          <a:prstGeom prst="rect">
            <a:avLst/>
          </a:prstGeom>
          <a:noFill/>
        </p:spPr>
        <p:txBody>
          <a:bodyPr wrap="square">
            <a:spAutoFit/>
          </a:bodyPr>
          <a:lstStyle/>
          <a:p>
            <a:pPr algn="ctr" defTabSz="913746"/>
            <a:r>
              <a:rPr lang="en-US" altLang="zh-CN" sz="1050" b="1" dirty="0">
                <a:solidFill>
                  <a:srgbClr val="1D1D1A"/>
                </a:solidFill>
                <a:latin typeface="Huawei Sans" panose="020C0503030203020204" pitchFamily="34" charset="0"/>
                <a:cs typeface="Huawei Sans" panose="020C0503030203020204" pitchFamily="34" charset="0"/>
              </a:rPr>
              <a:t>AntiDDoS8000</a:t>
            </a:r>
          </a:p>
        </p:txBody>
      </p:sp>
      <p:sp>
        <p:nvSpPr>
          <p:cNvPr id="78" name="TextBox 146"/>
          <p:cNvSpPr txBox="1"/>
          <p:nvPr/>
        </p:nvSpPr>
        <p:spPr>
          <a:xfrm>
            <a:off x="6659902" y="5795853"/>
            <a:ext cx="1814118" cy="184551"/>
          </a:xfrm>
          <a:prstGeom prst="rect">
            <a:avLst/>
          </a:prstGeom>
          <a:noFill/>
        </p:spPr>
        <p:txBody>
          <a:bodyPr wrap="square" lIns="0" tIns="0" rIns="0" bIns="0" rtlCol="0">
            <a:spAutoFit/>
          </a:bodyPr>
          <a:lstStyle/>
          <a:p>
            <a:pPr algn="ctr" defTabSz="1217504">
              <a:spcBef>
                <a:spcPts val="800"/>
              </a:spcBef>
              <a:defRPr/>
            </a:pPr>
            <a:r>
              <a:rPr lang="en-US" altLang="zh-CN" sz="1200" b="1" kern="0" dirty="0">
                <a:solidFill>
                  <a:srgbClr val="1D1D1A"/>
                </a:solidFill>
                <a:latin typeface="Huawei Sans" panose="020C0503030203020204" pitchFamily="34" charset="0"/>
                <a:cs typeface="Huawei Sans" panose="020C0503030203020204" pitchFamily="34" charset="0"/>
              </a:rPr>
              <a:t>USG6615E / 6625E</a:t>
            </a:r>
          </a:p>
        </p:txBody>
      </p:sp>
      <p:sp>
        <p:nvSpPr>
          <p:cNvPr id="79" name="矩形 78"/>
          <p:cNvSpPr/>
          <p:nvPr/>
        </p:nvSpPr>
        <p:spPr>
          <a:xfrm>
            <a:off x="6890076" y="4039597"/>
            <a:ext cx="1198622" cy="261447"/>
          </a:xfrm>
          <a:prstGeom prst="rect">
            <a:avLst/>
          </a:prstGeom>
        </p:spPr>
        <p:txBody>
          <a:bodyPr wrap="none">
            <a:spAutoFit/>
          </a:bodyPr>
          <a:lstStyle/>
          <a:p>
            <a:pPr algn="ctr" defTabSz="1217504">
              <a:spcBef>
                <a:spcPts val="800"/>
              </a:spcBef>
              <a:defRPr/>
            </a:pPr>
            <a:r>
              <a:rPr lang="en-US" altLang="zh-CN" sz="1100" b="1" kern="0" dirty="0">
                <a:solidFill>
                  <a:srgbClr val="1D1D1A"/>
                </a:solidFill>
                <a:latin typeface="Huawei Sans" panose="020C0503030203020204" pitchFamily="34" charset="0"/>
                <a:cs typeface="Huawei Sans" panose="020C0503030203020204" pitchFamily="34" charset="0"/>
              </a:rPr>
              <a:t>10~40Gbps, 1U</a:t>
            </a:r>
          </a:p>
        </p:txBody>
      </p:sp>
      <p:sp>
        <p:nvSpPr>
          <p:cNvPr id="84" name="矩形 83"/>
          <p:cNvSpPr/>
          <p:nvPr/>
        </p:nvSpPr>
        <p:spPr>
          <a:xfrm>
            <a:off x="5651112" y="2847209"/>
            <a:ext cx="1238963" cy="253916"/>
          </a:xfrm>
          <a:prstGeom prst="rect">
            <a:avLst/>
          </a:prstGeom>
          <a:noFill/>
        </p:spPr>
        <p:txBody>
          <a:bodyPr wrap="square">
            <a:spAutoFit/>
          </a:bodyPr>
          <a:lstStyle/>
          <a:p>
            <a:pPr algn="ctr" defTabSz="913746"/>
            <a:r>
              <a:rPr lang="en-US" altLang="zh-CN" sz="1050" b="1" dirty="0">
                <a:solidFill>
                  <a:srgbClr val="1D1D1A"/>
                </a:solidFill>
                <a:latin typeface="Huawei Sans" panose="020C0503030203020204" pitchFamily="34" charset="0"/>
                <a:cs typeface="Huawei Sans" panose="020C0503030203020204" pitchFamily="34" charset="0"/>
              </a:rPr>
              <a:t>AntiDDoS1825</a:t>
            </a:r>
          </a:p>
        </p:txBody>
      </p:sp>
      <p:sp>
        <p:nvSpPr>
          <p:cNvPr id="86" name="矩形 85"/>
          <p:cNvSpPr/>
          <p:nvPr/>
        </p:nvSpPr>
        <p:spPr>
          <a:xfrm>
            <a:off x="5851121" y="1814408"/>
            <a:ext cx="702000" cy="261447"/>
          </a:xfrm>
          <a:prstGeom prst="rect">
            <a:avLst/>
          </a:prstGeom>
        </p:spPr>
        <p:txBody>
          <a:bodyPr wrap="none">
            <a:spAutoFit/>
          </a:bodyPr>
          <a:lstStyle/>
          <a:p>
            <a:pPr defTabSz="913746"/>
            <a:r>
              <a:rPr lang="en-US" altLang="zh-CN" sz="1100" b="1" dirty="0">
                <a:solidFill>
                  <a:srgbClr val="1D1D1A"/>
                </a:solidFill>
                <a:latin typeface="Huawei Sans" panose="020C0503030203020204" pitchFamily="34" charset="0"/>
                <a:cs typeface="Huawei Sans" panose="020C0503030203020204" pitchFamily="34" charset="0"/>
              </a:rPr>
              <a:t>20Gbps</a:t>
            </a:r>
            <a:endParaRPr lang="zh-CN" altLang="en-US" sz="1100" b="1" dirty="0">
              <a:solidFill>
                <a:srgbClr val="1D1D1A"/>
              </a:solidFill>
              <a:latin typeface="Huawei Sans" panose="020C0503030203020204" pitchFamily="34" charset="0"/>
              <a:cs typeface="Huawei Sans" panose="020C0503030203020204" pitchFamily="34" charset="0"/>
            </a:endParaRPr>
          </a:p>
        </p:txBody>
      </p:sp>
      <p:sp>
        <p:nvSpPr>
          <p:cNvPr id="122" name="TextBox 146"/>
          <p:cNvSpPr txBox="1"/>
          <p:nvPr/>
        </p:nvSpPr>
        <p:spPr>
          <a:xfrm>
            <a:off x="1844248" y="5794017"/>
            <a:ext cx="1355621" cy="184551"/>
          </a:xfrm>
          <a:prstGeom prst="rect">
            <a:avLst/>
          </a:prstGeom>
          <a:noFill/>
        </p:spPr>
        <p:txBody>
          <a:bodyPr wrap="square" lIns="0" tIns="0" rIns="0" bIns="0" rtlCol="0">
            <a:spAutoFit/>
          </a:bodyPr>
          <a:lstStyle/>
          <a:p>
            <a:pPr algn="ctr" defTabSz="1217504">
              <a:spcBef>
                <a:spcPts val="800"/>
              </a:spcBef>
              <a:defRPr/>
            </a:pPr>
            <a:r>
              <a:rPr lang="en-US" altLang="zh-CN" sz="1200" b="1" kern="0" dirty="0">
                <a:solidFill>
                  <a:srgbClr val="1D1D1A"/>
                </a:solidFill>
                <a:latin typeface="Huawei Sans" panose="020C0503030203020204" pitchFamily="34" charset="0"/>
                <a:cs typeface="Huawei Sans" panose="020C0503030203020204" pitchFamily="34" charset="0"/>
              </a:rPr>
              <a:t>USG6510E/6530E</a:t>
            </a:r>
          </a:p>
        </p:txBody>
      </p:sp>
      <p:pic>
        <p:nvPicPr>
          <p:cNvPr id="123" name="图片 122"/>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10107840" y="2478487"/>
            <a:ext cx="575678" cy="385107"/>
          </a:xfrm>
          <a:prstGeom prst="rect">
            <a:avLst/>
          </a:prstGeom>
        </p:spPr>
      </p:pic>
      <p:pic>
        <p:nvPicPr>
          <p:cNvPr id="154" name="Picture 44"/>
          <p:cNvPicPr>
            <a:picLocks noChangeAspect="1"/>
          </p:cNvPicPr>
          <p:nvPr/>
        </p:nvPicPr>
        <p:blipFill rotWithShape="1">
          <a:blip r:embed="rId8" cstate="print">
            <a:extLst>
              <a:ext uri="{28A0092B-C50C-407E-A947-70E740481C1C}">
                <a14:useLocalDpi xmlns:a14="http://schemas.microsoft.com/office/drawing/2010/main" val="0"/>
              </a:ext>
            </a:extLst>
          </a:blip>
          <a:srcRect l="16539" t="17702" r="15158" b="23909"/>
          <a:stretch/>
        </p:blipFill>
        <p:spPr bwMode="auto">
          <a:xfrm>
            <a:off x="2088937" y="4573618"/>
            <a:ext cx="650972" cy="28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46"/>
          <p:cNvPicPr>
            <a:picLocks noChangeAspect="1"/>
          </p:cNvPicPr>
          <p:nvPr/>
        </p:nvPicPr>
        <p:blipFill rotWithShape="1">
          <a:blip r:embed="rId9" cstate="print">
            <a:extLst>
              <a:ext uri="{28A0092B-C50C-407E-A947-70E740481C1C}">
                <a14:useLocalDpi xmlns:a14="http://schemas.microsoft.com/office/drawing/2010/main" val="0"/>
              </a:ext>
            </a:extLst>
          </a:blip>
          <a:srcRect l="14537" t="34674" r="12898" b="30727"/>
          <a:stretch/>
        </p:blipFill>
        <p:spPr bwMode="auto">
          <a:xfrm>
            <a:off x="3603058" y="5246773"/>
            <a:ext cx="912658" cy="24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1835714" y="3729236"/>
            <a:ext cx="1406496" cy="202704"/>
          </a:xfrm>
          <a:prstGeom prst="rect">
            <a:avLst/>
          </a:prstGeom>
          <a:solidFill>
            <a:srgbClr val="00B0F0"/>
          </a:solidFill>
          <a:ln>
            <a:solidFill>
              <a:schemeClr val="bg1">
                <a:lumMod val="60000"/>
                <a:lumOff val="40000"/>
              </a:schemeClr>
            </a:solidFill>
          </a:ln>
        </p:spPr>
        <p:txBody>
          <a:bodyPr wrap="square" anchor="ctr">
            <a:noAutofit/>
          </a:bodyPr>
          <a:lstStyle/>
          <a:p>
            <a:pPr algn="ctr" defTabSz="1067742">
              <a:lnSpc>
                <a:spcPct val="150000"/>
              </a:lnSpc>
              <a:spcAft>
                <a:spcPct val="35000"/>
              </a:spcAft>
              <a:buSzPct val="80000"/>
              <a:defRPr/>
            </a:pPr>
            <a:r>
              <a:rPr lang="en-US" altLang="zh-CN" sz="1200" b="1" dirty="0">
                <a:solidFill>
                  <a:schemeClr val="bg1"/>
                </a:solidFill>
                <a:latin typeface="Huawei Sans" panose="020C0503030203020204" pitchFamily="34" charset="0"/>
                <a:cs typeface="Huawei Sans" panose="020C0503030203020204" pitchFamily="34" charset="0"/>
                <a:sym typeface="Arial"/>
              </a:rPr>
              <a:t>Branch</a:t>
            </a:r>
          </a:p>
        </p:txBody>
      </p:sp>
      <p:sp>
        <p:nvSpPr>
          <p:cNvPr id="183" name="矩形 182"/>
          <p:cNvSpPr/>
          <p:nvPr/>
        </p:nvSpPr>
        <p:spPr>
          <a:xfrm>
            <a:off x="3635808" y="3731706"/>
            <a:ext cx="2202053" cy="199417"/>
          </a:xfrm>
          <a:prstGeom prst="rect">
            <a:avLst/>
          </a:prstGeom>
          <a:solidFill>
            <a:srgbClr val="00B0F0"/>
          </a:solidFill>
          <a:ln>
            <a:solidFill>
              <a:schemeClr val="bg1">
                <a:lumMod val="60000"/>
                <a:lumOff val="40000"/>
              </a:schemeClr>
            </a:solidFill>
          </a:ln>
        </p:spPr>
        <p:txBody>
          <a:bodyPr wrap="square" anchor="ctr">
            <a:noAutofit/>
          </a:bodyPr>
          <a:lstStyle/>
          <a:p>
            <a:pPr algn="ctr" defTabSz="1067742">
              <a:lnSpc>
                <a:spcPct val="150000"/>
              </a:lnSpc>
              <a:spcAft>
                <a:spcPct val="35000"/>
              </a:spcAft>
              <a:buSzPct val="80000"/>
              <a:defRPr/>
            </a:pPr>
            <a:r>
              <a:rPr lang="en-US" altLang="zh-CN" sz="1200" b="1" dirty="0">
                <a:solidFill>
                  <a:schemeClr val="bg1"/>
                </a:solidFill>
                <a:latin typeface="Huawei Sans" panose="020C0503030203020204" pitchFamily="34" charset="0"/>
                <a:cs typeface="Huawei Sans" panose="020C0503030203020204" pitchFamily="34" charset="0"/>
                <a:sym typeface="Arial"/>
              </a:rPr>
              <a:t>Branch/ Small Campus</a:t>
            </a:r>
          </a:p>
        </p:txBody>
      </p:sp>
      <p:sp>
        <p:nvSpPr>
          <p:cNvPr id="184" name="矩形 183"/>
          <p:cNvSpPr/>
          <p:nvPr/>
        </p:nvSpPr>
        <p:spPr>
          <a:xfrm>
            <a:off x="6282420" y="3718128"/>
            <a:ext cx="2820898" cy="201564"/>
          </a:xfrm>
          <a:prstGeom prst="rect">
            <a:avLst/>
          </a:prstGeom>
          <a:solidFill>
            <a:srgbClr val="00B0F0"/>
          </a:solidFill>
          <a:ln>
            <a:solidFill>
              <a:schemeClr val="bg1">
                <a:lumMod val="60000"/>
                <a:lumOff val="40000"/>
              </a:schemeClr>
            </a:solidFill>
          </a:ln>
        </p:spPr>
        <p:txBody>
          <a:bodyPr wrap="square" anchor="ctr">
            <a:noAutofit/>
          </a:bodyPr>
          <a:lstStyle/>
          <a:p>
            <a:pPr algn="ctr" defTabSz="1067742">
              <a:lnSpc>
                <a:spcPct val="150000"/>
              </a:lnSpc>
              <a:spcAft>
                <a:spcPct val="35000"/>
              </a:spcAft>
              <a:buSzPct val="80000"/>
              <a:defRPr/>
            </a:pPr>
            <a:r>
              <a:rPr lang="en-US" altLang="zh-CN" sz="1200" b="1" dirty="0">
                <a:solidFill>
                  <a:schemeClr val="bg1"/>
                </a:solidFill>
                <a:latin typeface="Huawei Sans" panose="020C0503030203020204" pitchFamily="34" charset="0"/>
                <a:cs typeface="Huawei Sans" panose="020C0503030203020204" pitchFamily="34" charset="0"/>
                <a:sym typeface="Arial"/>
              </a:rPr>
              <a:t>Large Campus/ Small DC</a:t>
            </a:r>
          </a:p>
        </p:txBody>
      </p:sp>
      <p:pic>
        <p:nvPicPr>
          <p:cNvPr id="185" name="Picture 46"/>
          <p:cNvPicPr>
            <a:picLocks noChangeAspect="1"/>
          </p:cNvPicPr>
          <p:nvPr/>
        </p:nvPicPr>
        <p:blipFill rotWithShape="1">
          <a:blip r:embed="rId10" cstate="print">
            <a:extLst>
              <a:ext uri="{28A0092B-C50C-407E-A947-70E740481C1C}">
                <a14:useLocalDpi xmlns:a14="http://schemas.microsoft.com/office/drawing/2010/main" val="0"/>
              </a:ext>
            </a:extLst>
          </a:blip>
          <a:srcRect l="14537" t="34674" r="12898" b="30727"/>
          <a:stretch/>
        </p:blipFill>
        <p:spPr bwMode="auto">
          <a:xfrm>
            <a:off x="3921370" y="4975664"/>
            <a:ext cx="1041164" cy="27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 name="矩形 190"/>
          <p:cNvSpPr/>
          <p:nvPr/>
        </p:nvSpPr>
        <p:spPr>
          <a:xfrm>
            <a:off x="1565454" y="4841024"/>
            <a:ext cx="1885744" cy="246125"/>
          </a:xfrm>
          <a:prstGeom prst="rect">
            <a:avLst/>
          </a:prstGeom>
        </p:spPr>
        <p:txBody>
          <a:bodyPr wrap="square">
            <a:spAutoFit/>
          </a:bodyPr>
          <a:lstStyle/>
          <a:p>
            <a:pPr algn="ctr" defTabSz="1217504">
              <a:spcBef>
                <a:spcPts val="800"/>
              </a:spcBef>
              <a:defRPr/>
            </a:pPr>
            <a:r>
              <a:rPr lang="en-US" altLang="zh-CN" sz="1000" dirty="0">
                <a:solidFill>
                  <a:srgbClr val="1D1D1A"/>
                </a:solidFill>
                <a:latin typeface="Huawei Sans" panose="020C0503030203020204" pitchFamily="34" charset="0"/>
                <a:cs typeface="Huawei Sans" panose="020C0503030203020204" pitchFamily="34" charset="0"/>
              </a:rPr>
              <a:t>USG6530E: 2*10GE/GE+10GE</a:t>
            </a:r>
          </a:p>
        </p:txBody>
      </p:sp>
      <p:pic>
        <p:nvPicPr>
          <p:cNvPr id="102" name="Picture 20"/>
          <p:cNvPicPr>
            <a:picLocks noChangeAspect="1"/>
          </p:cNvPicPr>
          <p:nvPr/>
        </p:nvPicPr>
        <p:blipFill rotWithShape="1">
          <a:blip r:embed="rId11" cstate="print">
            <a:extLst>
              <a:ext uri="{28A0092B-C50C-407E-A947-70E740481C1C}">
                <a14:useLocalDpi xmlns:a14="http://schemas.microsoft.com/office/drawing/2010/main" val="0"/>
              </a:ext>
            </a:extLst>
          </a:blip>
          <a:srcRect l="17466" t="27392" r="14232" b="25874"/>
          <a:stretch/>
        </p:blipFill>
        <p:spPr bwMode="auto">
          <a:xfrm>
            <a:off x="2073104" y="5161926"/>
            <a:ext cx="639797" cy="24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TextBox 169"/>
          <p:cNvSpPr txBox="1"/>
          <p:nvPr/>
        </p:nvSpPr>
        <p:spPr>
          <a:xfrm>
            <a:off x="1568225" y="3338991"/>
            <a:ext cx="7640660" cy="286374"/>
          </a:xfrm>
          <a:prstGeom prst="round2SameRect">
            <a:avLst>
              <a:gd name="adj1" fmla="val 50000"/>
              <a:gd name="adj2" fmla="val 0"/>
            </a:avLst>
          </a:prstGeom>
          <a:solidFill>
            <a:srgbClr val="00B0F0"/>
          </a:solidFill>
        </p:spPr>
        <p:txBody>
          <a:bodyPr wrap="square" lIns="0" tIns="0" rIns="0" bIns="0" rtlCol="0" anchor="ctr">
            <a:spAutoFit/>
          </a:bodyPr>
          <a:lstStyle>
            <a:defPPr>
              <a:defRPr lang="en-US"/>
            </a:defPPr>
            <a:lvl1pPr algn="ctr">
              <a:defRPr sz="1600" b="1" kern="0">
                <a:latin typeface="Arial" panose="020B0604020202020204" pitchFamily="34" charset="0"/>
                <a:cs typeface="Arial" panose="020B0604020202020204" pitchFamily="34" charset="0"/>
              </a:defRPr>
            </a:lvl1pPr>
          </a:lstStyle>
          <a:p>
            <a:pPr defTabSz="913746"/>
            <a:r>
              <a:rPr lang="en-US" altLang="zh-CN" sz="1598">
                <a:solidFill>
                  <a:schemeClr val="bg1"/>
                </a:solidFill>
                <a:latin typeface="Huawei Sans" panose="020C0503030203020204" pitchFamily="34" charset="0"/>
                <a:cs typeface="Huawei Sans" panose="020C0503030203020204" pitchFamily="34" charset="0"/>
              </a:rPr>
              <a:t>NGFW</a:t>
            </a:r>
            <a:endParaRPr lang="en-US" altLang="zh-CN" sz="1598" dirty="0">
              <a:solidFill>
                <a:schemeClr val="bg1"/>
              </a:solidFill>
              <a:latin typeface="Huawei Sans" panose="020C0503030203020204" pitchFamily="34" charset="0"/>
              <a:cs typeface="Huawei Sans" panose="020C0503030203020204" pitchFamily="34" charset="0"/>
            </a:endParaRPr>
          </a:p>
        </p:txBody>
      </p:sp>
      <p:sp>
        <p:nvSpPr>
          <p:cNvPr id="115" name="TextBox 169"/>
          <p:cNvSpPr txBox="1"/>
          <p:nvPr/>
        </p:nvSpPr>
        <p:spPr>
          <a:xfrm rot="16200000">
            <a:off x="10236387" y="2690610"/>
            <a:ext cx="272061" cy="2114677"/>
          </a:xfrm>
          <a:prstGeom prst="roundRect">
            <a:avLst/>
          </a:prstGeom>
          <a:solidFill>
            <a:srgbClr val="00B0F0"/>
          </a:solidFill>
        </p:spPr>
        <p:txBody>
          <a:bodyPr vert="eaVert" wrap="square" lIns="0" tIns="0" rIns="0" bIns="0" rtlCol="0" anchor="ctr">
            <a:spAutoFit/>
          </a:bodyPr>
          <a:lstStyle>
            <a:defPPr>
              <a:defRPr lang="en-US"/>
            </a:defPPr>
            <a:lvl1pPr algn="ctr">
              <a:defRPr sz="1600" b="1" kern="0">
                <a:cs typeface="Arial" pitchFamily="34" charset="0"/>
              </a:defRPr>
            </a:lvl1pPr>
          </a:lstStyle>
          <a:p>
            <a:pPr defTabSz="913746"/>
            <a:r>
              <a:rPr lang="en-US" altLang="zh-CN" sz="1598" dirty="0">
                <a:solidFill>
                  <a:schemeClr val="bg1"/>
                </a:solidFill>
                <a:latin typeface="Huawei Sans" panose="020C0503030203020204" pitchFamily="34" charset="0"/>
                <a:cs typeface="Huawei Sans" panose="020C0503030203020204" pitchFamily="34" charset="0"/>
              </a:rPr>
              <a:t>Management</a:t>
            </a:r>
          </a:p>
        </p:txBody>
      </p:sp>
      <p:grpSp>
        <p:nvGrpSpPr>
          <p:cNvPr id="116" name="组合 115"/>
          <p:cNvGrpSpPr/>
          <p:nvPr/>
        </p:nvGrpSpPr>
        <p:grpSpPr>
          <a:xfrm>
            <a:off x="10115923" y="4541001"/>
            <a:ext cx="576434" cy="480672"/>
            <a:chOff x="7362825" y="2053434"/>
            <a:chExt cx="1181054" cy="864000"/>
          </a:xfrm>
        </p:grpSpPr>
        <p:grpSp>
          <p:nvGrpSpPr>
            <p:cNvPr id="117" name="组合 116"/>
            <p:cNvGrpSpPr/>
            <p:nvPr/>
          </p:nvGrpSpPr>
          <p:grpSpPr>
            <a:xfrm>
              <a:off x="7362825" y="2053434"/>
              <a:ext cx="1181054" cy="864000"/>
              <a:chOff x="1920875" y="3457575"/>
              <a:chExt cx="635000" cy="615950"/>
            </a:xfrm>
            <a:solidFill>
              <a:srgbClr val="15B0E8"/>
            </a:solidFill>
          </p:grpSpPr>
          <p:sp>
            <p:nvSpPr>
              <p:cNvPr id="199" name="Freeform 133"/>
              <p:cNvSpPr>
                <a:spLocks/>
              </p:cNvSpPr>
              <p:nvPr/>
            </p:nvSpPr>
            <p:spPr bwMode="auto">
              <a:xfrm>
                <a:off x="1920875" y="3457575"/>
                <a:ext cx="635000" cy="522288"/>
              </a:xfrm>
              <a:custGeom>
                <a:avLst/>
                <a:gdLst>
                  <a:gd name="T0" fmla="*/ 143 w 169"/>
                  <a:gd name="T1" fmla="*/ 139 h 139"/>
                  <a:gd name="T2" fmla="*/ 141 w 169"/>
                  <a:gd name="T3" fmla="*/ 139 h 139"/>
                  <a:gd name="T4" fmla="*/ 137 w 169"/>
                  <a:gd name="T5" fmla="*/ 135 h 139"/>
                  <a:gd name="T6" fmla="*/ 141 w 169"/>
                  <a:gd name="T7" fmla="*/ 132 h 139"/>
                  <a:gd name="T8" fmla="*/ 143 w 169"/>
                  <a:gd name="T9" fmla="*/ 132 h 139"/>
                  <a:gd name="T10" fmla="*/ 162 w 169"/>
                  <a:gd name="T11" fmla="*/ 113 h 139"/>
                  <a:gd name="T12" fmla="*/ 162 w 169"/>
                  <a:gd name="T13" fmla="*/ 26 h 139"/>
                  <a:gd name="T14" fmla="*/ 143 w 169"/>
                  <a:gd name="T15" fmla="*/ 7 h 139"/>
                  <a:gd name="T16" fmla="*/ 26 w 169"/>
                  <a:gd name="T17" fmla="*/ 7 h 139"/>
                  <a:gd name="T18" fmla="*/ 7 w 169"/>
                  <a:gd name="T19" fmla="*/ 26 h 139"/>
                  <a:gd name="T20" fmla="*/ 7 w 169"/>
                  <a:gd name="T21" fmla="*/ 113 h 139"/>
                  <a:gd name="T22" fmla="*/ 26 w 169"/>
                  <a:gd name="T23" fmla="*/ 132 h 139"/>
                  <a:gd name="T24" fmla="*/ 119 w 169"/>
                  <a:gd name="T25" fmla="*/ 132 h 139"/>
                  <a:gd name="T26" fmla="*/ 122 w 169"/>
                  <a:gd name="T27" fmla="*/ 135 h 139"/>
                  <a:gd name="T28" fmla="*/ 119 w 169"/>
                  <a:gd name="T29" fmla="*/ 139 h 139"/>
                  <a:gd name="T30" fmla="*/ 26 w 169"/>
                  <a:gd name="T31" fmla="*/ 139 h 139"/>
                  <a:gd name="T32" fmla="*/ 0 w 169"/>
                  <a:gd name="T33" fmla="*/ 113 h 139"/>
                  <a:gd name="T34" fmla="*/ 0 w 169"/>
                  <a:gd name="T35" fmla="*/ 26 h 139"/>
                  <a:gd name="T36" fmla="*/ 26 w 169"/>
                  <a:gd name="T37" fmla="*/ 0 h 139"/>
                  <a:gd name="T38" fmla="*/ 143 w 169"/>
                  <a:gd name="T39" fmla="*/ 0 h 139"/>
                  <a:gd name="T40" fmla="*/ 169 w 169"/>
                  <a:gd name="T41" fmla="*/ 26 h 139"/>
                  <a:gd name="T42" fmla="*/ 169 w 169"/>
                  <a:gd name="T43" fmla="*/ 113 h 139"/>
                  <a:gd name="T44" fmla="*/ 143 w 169"/>
                  <a:gd name="T45"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39">
                    <a:moveTo>
                      <a:pt x="143" y="139"/>
                    </a:moveTo>
                    <a:cubicBezTo>
                      <a:pt x="141" y="139"/>
                      <a:pt x="141" y="139"/>
                      <a:pt x="141" y="139"/>
                    </a:cubicBezTo>
                    <a:cubicBezTo>
                      <a:pt x="139" y="139"/>
                      <a:pt x="137" y="137"/>
                      <a:pt x="137" y="135"/>
                    </a:cubicBezTo>
                    <a:cubicBezTo>
                      <a:pt x="137" y="133"/>
                      <a:pt x="139" y="132"/>
                      <a:pt x="141" y="132"/>
                    </a:cubicBezTo>
                    <a:cubicBezTo>
                      <a:pt x="143" y="132"/>
                      <a:pt x="143" y="132"/>
                      <a:pt x="143" y="132"/>
                    </a:cubicBezTo>
                    <a:cubicBezTo>
                      <a:pt x="154" y="132"/>
                      <a:pt x="162" y="123"/>
                      <a:pt x="162" y="113"/>
                    </a:cubicBezTo>
                    <a:cubicBezTo>
                      <a:pt x="162" y="26"/>
                      <a:pt x="162" y="26"/>
                      <a:pt x="162" y="26"/>
                    </a:cubicBezTo>
                    <a:cubicBezTo>
                      <a:pt x="162" y="15"/>
                      <a:pt x="154" y="7"/>
                      <a:pt x="143" y="7"/>
                    </a:cubicBezTo>
                    <a:cubicBezTo>
                      <a:pt x="26" y="7"/>
                      <a:pt x="26" y="7"/>
                      <a:pt x="26" y="7"/>
                    </a:cubicBezTo>
                    <a:cubicBezTo>
                      <a:pt x="15" y="7"/>
                      <a:pt x="7" y="15"/>
                      <a:pt x="7" y="26"/>
                    </a:cubicBezTo>
                    <a:cubicBezTo>
                      <a:pt x="7" y="113"/>
                      <a:pt x="7" y="113"/>
                      <a:pt x="7" y="113"/>
                    </a:cubicBezTo>
                    <a:cubicBezTo>
                      <a:pt x="7" y="123"/>
                      <a:pt x="15" y="132"/>
                      <a:pt x="26" y="132"/>
                    </a:cubicBezTo>
                    <a:cubicBezTo>
                      <a:pt x="119" y="132"/>
                      <a:pt x="119" y="132"/>
                      <a:pt x="119" y="132"/>
                    </a:cubicBezTo>
                    <a:cubicBezTo>
                      <a:pt x="121" y="132"/>
                      <a:pt x="122" y="133"/>
                      <a:pt x="122" y="135"/>
                    </a:cubicBezTo>
                    <a:cubicBezTo>
                      <a:pt x="122" y="137"/>
                      <a:pt x="121" y="139"/>
                      <a:pt x="119" y="139"/>
                    </a:cubicBezTo>
                    <a:cubicBezTo>
                      <a:pt x="26" y="139"/>
                      <a:pt x="26" y="139"/>
                      <a:pt x="26" y="139"/>
                    </a:cubicBezTo>
                    <a:cubicBezTo>
                      <a:pt x="12" y="139"/>
                      <a:pt x="0" y="127"/>
                      <a:pt x="0" y="113"/>
                    </a:cubicBezTo>
                    <a:cubicBezTo>
                      <a:pt x="0" y="26"/>
                      <a:pt x="0" y="26"/>
                      <a:pt x="0" y="26"/>
                    </a:cubicBezTo>
                    <a:cubicBezTo>
                      <a:pt x="0" y="11"/>
                      <a:pt x="12" y="0"/>
                      <a:pt x="26" y="0"/>
                    </a:cubicBezTo>
                    <a:cubicBezTo>
                      <a:pt x="143" y="0"/>
                      <a:pt x="143" y="0"/>
                      <a:pt x="143" y="0"/>
                    </a:cubicBezTo>
                    <a:cubicBezTo>
                      <a:pt x="158" y="0"/>
                      <a:pt x="169" y="11"/>
                      <a:pt x="169" y="26"/>
                    </a:cubicBezTo>
                    <a:cubicBezTo>
                      <a:pt x="169" y="113"/>
                      <a:pt x="169" y="113"/>
                      <a:pt x="169" y="113"/>
                    </a:cubicBezTo>
                    <a:cubicBezTo>
                      <a:pt x="169" y="127"/>
                      <a:pt x="158" y="139"/>
                      <a:pt x="143"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512191">
                  <a:defRPr/>
                </a:pPr>
                <a:endParaRPr lang="zh-CN" altLang="en-US" sz="1998">
                  <a:solidFill>
                    <a:srgbClr val="1D1D1A"/>
                  </a:solidFill>
                  <a:latin typeface="Huawei Sans" panose="020C0503030203020204" pitchFamily="34" charset="0"/>
                  <a:cs typeface="Huawei Sans" panose="020C0503030203020204" pitchFamily="34" charset="0"/>
                </a:endParaRPr>
              </a:p>
            </p:txBody>
          </p:sp>
          <p:sp>
            <p:nvSpPr>
              <p:cNvPr id="200" name="Freeform 135"/>
              <p:cNvSpPr>
                <a:spLocks/>
              </p:cNvSpPr>
              <p:nvPr/>
            </p:nvSpPr>
            <p:spPr bwMode="auto">
              <a:xfrm>
                <a:off x="2138363" y="3949700"/>
                <a:ext cx="57150" cy="115887"/>
              </a:xfrm>
              <a:custGeom>
                <a:avLst/>
                <a:gdLst>
                  <a:gd name="T0" fmla="*/ 4 w 15"/>
                  <a:gd name="T1" fmla="*/ 31 h 31"/>
                  <a:gd name="T2" fmla="*/ 3 w 15"/>
                  <a:gd name="T3" fmla="*/ 31 h 31"/>
                  <a:gd name="T4" fmla="*/ 1 w 15"/>
                  <a:gd name="T5" fmla="*/ 26 h 31"/>
                  <a:gd name="T6" fmla="*/ 8 w 15"/>
                  <a:gd name="T7" fmla="*/ 3 h 31"/>
                  <a:gd name="T8" fmla="*/ 12 w 15"/>
                  <a:gd name="T9" fmla="*/ 1 h 31"/>
                  <a:gd name="T10" fmla="*/ 15 w 15"/>
                  <a:gd name="T11" fmla="*/ 5 h 31"/>
                  <a:gd name="T12" fmla="*/ 7 w 15"/>
                  <a:gd name="T13" fmla="*/ 28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3" y="31"/>
                      <a:pt x="3" y="31"/>
                    </a:cubicBezTo>
                    <a:cubicBezTo>
                      <a:pt x="1" y="30"/>
                      <a:pt x="0" y="28"/>
                      <a:pt x="1" y="26"/>
                    </a:cubicBezTo>
                    <a:cubicBezTo>
                      <a:pt x="8" y="3"/>
                      <a:pt x="8" y="3"/>
                      <a:pt x="8" y="3"/>
                    </a:cubicBezTo>
                    <a:cubicBezTo>
                      <a:pt x="8" y="1"/>
                      <a:pt x="10" y="0"/>
                      <a:pt x="12" y="1"/>
                    </a:cubicBezTo>
                    <a:cubicBezTo>
                      <a:pt x="14" y="1"/>
                      <a:pt x="15" y="3"/>
                      <a:pt x="15" y="5"/>
                    </a:cubicBezTo>
                    <a:cubicBezTo>
                      <a:pt x="7" y="28"/>
                      <a:pt x="7" y="28"/>
                      <a:pt x="7" y="28"/>
                    </a:cubicBezTo>
                    <a:cubicBezTo>
                      <a:pt x="7" y="30"/>
                      <a:pt x="6" y="31"/>
                      <a:pt x="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512191">
                  <a:defRPr/>
                </a:pPr>
                <a:endParaRPr lang="zh-CN" altLang="en-US" sz="1998">
                  <a:solidFill>
                    <a:srgbClr val="1D1D1A"/>
                  </a:solidFill>
                  <a:latin typeface="Huawei Sans" panose="020C0503030203020204" pitchFamily="34" charset="0"/>
                  <a:cs typeface="Huawei Sans" panose="020C0503030203020204" pitchFamily="34" charset="0"/>
                </a:endParaRPr>
              </a:p>
            </p:txBody>
          </p:sp>
          <p:sp>
            <p:nvSpPr>
              <p:cNvPr id="201" name="Freeform 136"/>
              <p:cNvSpPr>
                <a:spLocks/>
              </p:cNvSpPr>
              <p:nvPr/>
            </p:nvSpPr>
            <p:spPr bwMode="auto">
              <a:xfrm>
                <a:off x="2278063" y="3949700"/>
                <a:ext cx="60325" cy="115887"/>
              </a:xfrm>
              <a:custGeom>
                <a:avLst/>
                <a:gdLst>
                  <a:gd name="T0" fmla="*/ 12 w 16"/>
                  <a:gd name="T1" fmla="*/ 31 h 31"/>
                  <a:gd name="T2" fmla="*/ 9 w 16"/>
                  <a:gd name="T3" fmla="*/ 28 h 31"/>
                  <a:gd name="T4" fmla="*/ 1 w 16"/>
                  <a:gd name="T5" fmla="*/ 5 h 31"/>
                  <a:gd name="T6" fmla="*/ 3 w 16"/>
                  <a:gd name="T7" fmla="*/ 1 h 31"/>
                  <a:gd name="T8" fmla="*/ 7 w 16"/>
                  <a:gd name="T9" fmla="*/ 3 h 31"/>
                  <a:gd name="T10" fmla="*/ 15 w 16"/>
                  <a:gd name="T11" fmla="*/ 26 h 31"/>
                  <a:gd name="T12" fmla="*/ 13 w 16"/>
                  <a:gd name="T13" fmla="*/ 30 h 31"/>
                  <a:gd name="T14" fmla="*/ 12 w 16"/>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2" y="31"/>
                    </a:moveTo>
                    <a:cubicBezTo>
                      <a:pt x="11" y="31"/>
                      <a:pt x="9" y="30"/>
                      <a:pt x="9" y="28"/>
                    </a:cubicBezTo>
                    <a:cubicBezTo>
                      <a:pt x="1" y="5"/>
                      <a:pt x="1" y="5"/>
                      <a:pt x="1" y="5"/>
                    </a:cubicBezTo>
                    <a:cubicBezTo>
                      <a:pt x="0" y="3"/>
                      <a:pt x="1" y="1"/>
                      <a:pt x="3" y="1"/>
                    </a:cubicBezTo>
                    <a:cubicBezTo>
                      <a:pt x="5" y="0"/>
                      <a:pt x="7" y="1"/>
                      <a:pt x="7" y="3"/>
                    </a:cubicBezTo>
                    <a:cubicBezTo>
                      <a:pt x="15" y="26"/>
                      <a:pt x="15" y="26"/>
                      <a:pt x="15" y="26"/>
                    </a:cubicBezTo>
                    <a:cubicBezTo>
                      <a:pt x="16" y="28"/>
                      <a:pt x="15" y="30"/>
                      <a:pt x="13" y="30"/>
                    </a:cubicBezTo>
                    <a:cubicBezTo>
                      <a:pt x="13" y="31"/>
                      <a:pt x="13" y="31"/>
                      <a:pt x="1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512191">
                  <a:defRPr/>
                </a:pPr>
                <a:endParaRPr lang="zh-CN" altLang="en-US" sz="1998">
                  <a:solidFill>
                    <a:srgbClr val="1D1D1A"/>
                  </a:solidFill>
                  <a:latin typeface="Huawei Sans" panose="020C0503030203020204" pitchFamily="34" charset="0"/>
                  <a:cs typeface="Huawei Sans" panose="020C0503030203020204" pitchFamily="34" charset="0"/>
                </a:endParaRPr>
              </a:p>
            </p:txBody>
          </p:sp>
          <p:sp>
            <p:nvSpPr>
              <p:cNvPr id="202" name="Freeform 137"/>
              <p:cNvSpPr>
                <a:spLocks/>
              </p:cNvSpPr>
              <p:nvPr/>
            </p:nvSpPr>
            <p:spPr bwMode="auto">
              <a:xfrm>
                <a:off x="2090738" y="4046538"/>
                <a:ext cx="295275" cy="26987"/>
              </a:xfrm>
              <a:custGeom>
                <a:avLst/>
                <a:gdLst>
                  <a:gd name="T0" fmla="*/ 76 w 79"/>
                  <a:gd name="T1" fmla="*/ 7 h 7"/>
                  <a:gd name="T2" fmla="*/ 4 w 79"/>
                  <a:gd name="T3" fmla="*/ 7 h 7"/>
                  <a:gd name="T4" fmla="*/ 0 w 79"/>
                  <a:gd name="T5" fmla="*/ 3 h 7"/>
                  <a:gd name="T6" fmla="*/ 4 w 79"/>
                  <a:gd name="T7" fmla="*/ 0 h 7"/>
                  <a:gd name="T8" fmla="*/ 76 w 79"/>
                  <a:gd name="T9" fmla="*/ 0 h 7"/>
                  <a:gd name="T10" fmla="*/ 79 w 79"/>
                  <a:gd name="T11" fmla="*/ 3 h 7"/>
                  <a:gd name="T12" fmla="*/ 76 w 79"/>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9" h="7">
                    <a:moveTo>
                      <a:pt x="76" y="7"/>
                    </a:moveTo>
                    <a:cubicBezTo>
                      <a:pt x="4" y="7"/>
                      <a:pt x="4" y="7"/>
                      <a:pt x="4" y="7"/>
                    </a:cubicBezTo>
                    <a:cubicBezTo>
                      <a:pt x="2" y="7"/>
                      <a:pt x="0" y="5"/>
                      <a:pt x="0" y="3"/>
                    </a:cubicBezTo>
                    <a:cubicBezTo>
                      <a:pt x="0" y="1"/>
                      <a:pt x="2" y="0"/>
                      <a:pt x="4" y="0"/>
                    </a:cubicBezTo>
                    <a:cubicBezTo>
                      <a:pt x="76" y="0"/>
                      <a:pt x="76" y="0"/>
                      <a:pt x="76" y="0"/>
                    </a:cubicBezTo>
                    <a:cubicBezTo>
                      <a:pt x="78" y="0"/>
                      <a:pt x="79" y="1"/>
                      <a:pt x="79" y="3"/>
                    </a:cubicBezTo>
                    <a:cubicBezTo>
                      <a:pt x="79" y="5"/>
                      <a:pt x="78" y="7"/>
                      <a:pt x="7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512191">
                  <a:defRPr/>
                </a:pPr>
                <a:endParaRPr lang="zh-CN" altLang="en-US" sz="1998">
                  <a:solidFill>
                    <a:srgbClr val="1D1D1A"/>
                  </a:solidFill>
                  <a:latin typeface="Huawei Sans" panose="020C0503030203020204" pitchFamily="34" charset="0"/>
                  <a:cs typeface="Huawei Sans" panose="020C0503030203020204" pitchFamily="34" charset="0"/>
                </a:endParaRPr>
              </a:p>
            </p:txBody>
          </p:sp>
          <p:sp>
            <p:nvSpPr>
              <p:cNvPr id="203" name="Oval 144"/>
              <p:cNvSpPr>
                <a:spLocks noChangeArrowheads="1"/>
              </p:cNvSpPr>
              <p:nvPr/>
            </p:nvSpPr>
            <p:spPr bwMode="auto">
              <a:xfrm>
                <a:off x="2333625" y="3938588"/>
                <a:ext cx="57150" cy="523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512191">
                  <a:defRPr/>
                </a:pPr>
                <a:endParaRPr lang="zh-CN" altLang="en-US" sz="1998">
                  <a:solidFill>
                    <a:srgbClr val="1D1D1A"/>
                  </a:solidFill>
                  <a:latin typeface="Huawei Sans" panose="020C0503030203020204" pitchFamily="34" charset="0"/>
                  <a:cs typeface="Huawei Sans" panose="020C0503030203020204" pitchFamily="34" charset="0"/>
                </a:endParaRPr>
              </a:p>
            </p:txBody>
          </p:sp>
          <p:sp>
            <p:nvSpPr>
              <p:cNvPr id="204" name="Oval 145"/>
              <p:cNvSpPr>
                <a:spLocks noChangeArrowheads="1"/>
              </p:cNvSpPr>
              <p:nvPr/>
            </p:nvSpPr>
            <p:spPr bwMode="auto">
              <a:xfrm>
                <a:off x="2416175" y="3938588"/>
                <a:ext cx="57150" cy="523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512191">
                  <a:defRPr/>
                </a:pPr>
                <a:endParaRPr lang="zh-CN" altLang="en-US" sz="1998">
                  <a:solidFill>
                    <a:srgbClr val="1D1D1A"/>
                  </a:solidFill>
                  <a:latin typeface="Huawei Sans" panose="020C0503030203020204" pitchFamily="34" charset="0"/>
                  <a:cs typeface="Huawei Sans" panose="020C0503030203020204" pitchFamily="34" charset="0"/>
                </a:endParaRPr>
              </a:p>
            </p:txBody>
          </p:sp>
        </p:grpSp>
        <p:grpSp>
          <p:nvGrpSpPr>
            <p:cNvPr id="147" name="组合 146"/>
            <p:cNvGrpSpPr/>
            <p:nvPr/>
          </p:nvGrpSpPr>
          <p:grpSpPr>
            <a:xfrm>
              <a:off x="7616175" y="2140790"/>
              <a:ext cx="674354" cy="550998"/>
              <a:chOff x="7578416" y="4469381"/>
              <a:chExt cx="561962" cy="459165"/>
            </a:xfrm>
          </p:grpSpPr>
          <p:sp>
            <p:nvSpPr>
              <p:cNvPr id="156" name="Freeform 27"/>
              <p:cNvSpPr>
                <a:spLocks noChangeAspect="1" noEditPoints="1"/>
              </p:cNvSpPr>
              <p:nvPr/>
            </p:nvSpPr>
            <p:spPr bwMode="auto">
              <a:xfrm>
                <a:off x="7947479" y="4470130"/>
                <a:ext cx="192899" cy="192898"/>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rgbClr val="15B0E8"/>
              </a:solidFill>
              <a:ln w="9525">
                <a:noFill/>
                <a:round/>
                <a:headEnd/>
                <a:tailEnd/>
              </a:ln>
            </p:spPr>
            <p:txBody>
              <a:bodyPr vert="horz" wrap="square" lIns="91347" tIns="45673" rIns="91347" bIns="45673" numCol="1" anchor="t" anchorCtr="0" compatLnSpc="1">
                <a:prstTxWarp prst="textNoShape">
                  <a:avLst/>
                </a:prstTxWarp>
              </a:bodyPr>
              <a:lstStyle/>
              <a:p>
                <a:pPr defTabSz="913746"/>
                <a:endParaRPr lang="zh-CN" altLang="en-US" sz="1998">
                  <a:solidFill>
                    <a:srgbClr val="1D1D1A"/>
                  </a:solidFill>
                  <a:latin typeface="Huawei Sans" panose="020C0503030203020204" pitchFamily="34" charset="0"/>
                  <a:cs typeface="Huawei Sans" panose="020C0503030203020204" pitchFamily="34" charset="0"/>
                </a:endParaRPr>
              </a:p>
            </p:txBody>
          </p:sp>
          <p:sp>
            <p:nvSpPr>
              <p:cNvPr id="157" name="Freeform 64"/>
              <p:cNvSpPr>
                <a:spLocks noChangeAspect="1" noEditPoints="1"/>
              </p:cNvSpPr>
              <p:nvPr/>
            </p:nvSpPr>
            <p:spPr bwMode="auto">
              <a:xfrm>
                <a:off x="7952675" y="4735808"/>
                <a:ext cx="178084" cy="192579"/>
              </a:xfrm>
              <a:custGeom>
                <a:avLst/>
                <a:gdLst/>
                <a:ahLst/>
                <a:cxnLst>
                  <a:cxn ang="0">
                    <a:pos x="146" y="186"/>
                  </a:cxn>
                  <a:cxn ang="0">
                    <a:pos x="162" y="180"/>
                  </a:cxn>
                  <a:cxn ang="0">
                    <a:pos x="170" y="172"/>
                  </a:cxn>
                  <a:cxn ang="0">
                    <a:pos x="172" y="162"/>
                  </a:cxn>
                  <a:cxn ang="0">
                    <a:pos x="166" y="144"/>
                  </a:cxn>
                  <a:cxn ang="0">
                    <a:pos x="138" y="112"/>
                  </a:cxn>
                  <a:cxn ang="0">
                    <a:pos x="148" y="80"/>
                  </a:cxn>
                  <a:cxn ang="0">
                    <a:pos x="148" y="66"/>
                  </a:cxn>
                  <a:cxn ang="0">
                    <a:pos x="140" y="38"/>
                  </a:cxn>
                  <a:cxn ang="0">
                    <a:pos x="130" y="26"/>
                  </a:cxn>
                  <a:cxn ang="0">
                    <a:pos x="108" y="8"/>
                  </a:cxn>
                  <a:cxn ang="0">
                    <a:pos x="80" y="0"/>
                  </a:cxn>
                  <a:cxn ang="0">
                    <a:pos x="74" y="0"/>
                  </a:cxn>
                  <a:cxn ang="0">
                    <a:pos x="60" y="2"/>
                  </a:cxn>
                  <a:cxn ang="0">
                    <a:pos x="34" y="12"/>
                  </a:cxn>
                  <a:cxn ang="0">
                    <a:pos x="14" y="30"/>
                  </a:cxn>
                  <a:cxn ang="0">
                    <a:pos x="2" y="54"/>
                  </a:cxn>
                  <a:cxn ang="0">
                    <a:pos x="0" y="68"/>
                  </a:cxn>
                  <a:cxn ang="0">
                    <a:pos x="2" y="96"/>
                  </a:cxn>
                  <a:cxn ang="0">
                    <a:pos x="16" y="122"/>
                  </a:cxn>
                  <a:cxn ang="0">
                    <a:pos x="28" y="132"/>
                  </a:cxn>
                  <a:cxn ang="0">
                    <a:pos x="54" y="146"/>
                  </a:cxn>
                  <a:cxn ang="0">
                    <a:pos x="68" y="148"/>
                  </a:cxn>
                  <a:cxn ang="0">
                    <a:pos x="74" y="148"/>
                  </a:cxn>
                  <a:cxn ang="0">
                    <a:pos x="98" y="144"/>
                  </a:cxn>
                  <a:cxn ang="0">
                    <a:pos x="128" y="176"/>
                  </a:cxn>
                  <a:cxn ang="0">
                    <a:pos x="144" y="186"/>
                  </a:cxn>
                  <a:cxn ang="0">
                    <a:pos x="146" y="186"/>
                  </a:cxn>
                  <a:cxn ang="0">
                    <a:pos x="74" y="24"/>
                  </a:cxn>
                  <a:cxn ang="0">
                    <a:pos x="78" y="24"/>
                  </a:cxn>
                  <a:cxn ang="0">
                    <a:pos x="88" y="26"/>
                  </a:cxn>
                  <a:cxn ang="0">
                    <a:pos x="106" y="36"/>
                  </a:cxn>
                  <a:cxn ang="0">
                    <a:pos x="118" y="50"/>
                  </a:cxn>
                  <a:cxn ang="0">
                    <a:pos x="124" y="68"/>
                  </a:cxn>
                  <a:cxn ang="0">
                    <a:pos x="124" y="78"/>
                  </a:cxn>
                  <a:cxn ang="0">
                    <a:pos x="120" y="96"/>
                  </a:cxn>
                  <a:cxn ang="0">
                    <a:pos x="108" y="112"/>
                  </a:cxn>
                  <a:cxn ang="0">
                    <a:pos x="92" y="120"/>
                  </a:cxn>
                  <a:cxn ang="0">
                    <a:pos x="74" y="124"/>
                  </a:cxn>
                  <a:cxn ang="0">
                    <a:pos x="70" y="124"/>
                  </a:cxn>
                  <a:cxn ang="0">
                    <a:pos x="60" y="122"/>
                  </a:cxn>
                  <a:cxn ang="0">
                    <a:pos x="42" y="114"/>
                  </a:cxn>
                  <a:cxn ang="0">
                    <a:pos x="30" y="98"/>
                  </a:cxn>
                  <a:cxn ang="0">
                    <a:pos x="24" y="80"/>
                  </a:cxn>
                  <a:cxn ang="0">
                    <a:pos x="24" y="70"/>
                  </a:cxn>
                  <a:cxn ang="0">
                    <a:pos x="30" y="52"/>
                  </a:cxn>
                  <a:cxn ang="0">
                    <a:pos x="40" y="38"/>
                  </a:cxn>
                  <a:cxn ang="0">
                    <a:pos x="56" y="28"/>
                  </a:cxn>
                  <a:cxn ang="0">
                    <a:pos x="74" y="24"/>
                  </a:cxn>
                </a:cxnLst>
                <a:rect l="0" t="0" r="r" b="b"/>
                <a:pathLst>
                  <a:path w="172" h="186">
                    <a:moveTo>
                      <a:pt x="146" y="186"/>
                    </a:moveTo>
                    <a:lnTo>
                      <a:pt x="146" y="186"/>
                    </a:lnTo>
                    <a:lnTo>
                      <a:pt x="156" y="184"/>
                    </a:lnTo>
                    <a:lnTo>
                      <a:pt x="162" y="180"/>
                    </a:lnTo>
                    <a:lnTo>
                      <a:pt x="162" y="180"/>
                    </a:lnTo>
                    <a:lnTo>
                      <a:pt x="170" y="172"/>
                    </a:lnTo>
                    <a:lnTo>
                      <a:pt x="172" y="162"/>
                    </a:lnTo>
                    <a:lnTo>
                      <a:pt x="172" y="162"/>
                    </a:lnTo>
                    <a:lnTo>
                      <a:pt x="170" y="154"/>
                    </a:lnTo>
                    <a:lnTo>
                      <a:pt x="166" y="144"/>
                    </a:lnTo>
                    <a:lnTo>
                      <a:pt x="138" y="112"/>
                    </a:lnTo>
                    <a:lnTo>
                      <a:pt x="138" y="112"/>
                    </a:lnTo>
                    <a:lnTo>
                      <a:pt x="144" y="98"/>
                    </a:lnTo>
                    <a:lnTo>
                      <a:pt x="148" y="80"/>
                    </a:lnTo>
                    <a:lnTo>
                      <a:pt x="148" y="80"/>
                    </a:lnTo>
                    <a:lnTo>
                      <a:pt x="148" y="66"/>
                    </a:lnTo>
                    <a:lnTo>
                      <a:pt x="144" y="52"/>
                    </a:lnTo>
                    <a:lnTo>
                      <a:pt x="140" y="38"/>
                    </a:lnTo>
                    <a:lnTo>
                      <a:pt x="130" y="26"/>
                    </a:lnTo>
                    <a:lnTo>
                      <a:pt x="130" y="26"/>
                    </a:lnTo>
                    <a:lnTo>
                      <a:pt x="120" y="16"/>
                    </a:lnTo>
                    <a:lnTo>
                      <a:pt x="108" y="8"/>
                    </a:lnTo>
                    <a:lnTo>
                      <a:pt x="94" y="2"/>
                    </a:lnTo>
                    <a:lnTo>
                      <a:pt x="80" y="0"/>
                    </a:lnTo>
                    <a:lnTo>
                      <a:pt x="80" y="0"/>
                    </a:lnTo>
                    <a:lnTo>
                      <a:pt x="74" y="0"/>
                    </a:lnTo>
                    <a:lnTo>
                      <a:pt x="74" y="0"/>
                    </a:lnTo>
                    <a:lnTo>
                      <a:pt x="60" y="2"/>
                    </a:lnTo>
                    <a:lnTo>
                      <a:pt x="46" y="6"/>
                    </a:lnTo>
                    <a:lnTo>
                      <a:pt x="34" y="12"/>
                    </a:lnTo>
                    <a:lnTo>
                      <a:pt x="24" y="20"/>
                    </a:lnTo>
                    <a:lnTo>
                      <a:pt x="14" y="30"/>
                    </a:lnTo>
                    <a:lnTo>
                      <a:pt x="8" y="42"/>
                    </a:lnTo>
                    <a:lnTo>
                      <a:pt x="2" y="54"/>
                    </a:lnTo>
                    <a:lnTo>
                      <a:pt x="0" y="68"/>
                    </a:lnTo>
                    <a:lnTo>
                      <a:pt x="0" y="68"/>
                    </a:lnTo>
                    <a:lnTo>
                      <a:pt x="0" y="82"/>
                    </a:lnTo>
                    <a:lnTo>
                      <a:pt x="2" y="96"/>
                    </a:lnTo>
                    <a:lnTo>
                      <a:pt x="8" y="110"/>
                    </a:lnTo>
                    <a:lnTo>
                      <a:pt x="16" y="122"/>
                    </a:lnTo>
                    <a:lnTo>
                      <a:pt x="16" y="122"/>
                    </a:lnTo>
                    <a:lnTo>
                      <a:pt x="28" y="132"/>
                    </a:lnTo>
                    <a:lnTo>
                      <a:pt x="40" y="140"/>
                    </a:lnTo>
                    <a:lnTo>
                      <a:pt x="54" y="146"/>
                    </a:lnTo>
                    <a:lnTo>
                      <a:pt x="68" y="148"/>
                    </a:lnTo>
                    <a:lnTo>
                      <a:pt x="68" y="148"/>
                    </a:lnTo>
                    <a:lnTo>
                      <a:pt x="74" y="148"/>
                    </a:lnTo>
                    <a:lnTo>
                      <a:pt x="74" y="148"/>
                    </a:lnTo>
                    <a:lnTo>
                      <a:pt x="86" y="148"/>
                    </a:lnTo>
                    <a:lnTo>
                      <a:pt x="98" y="144"/>
                    </a:lnTo>
                    <a:lnTo>
                      <a:pt x="128" y="176"/>
                    </a:lnTo>
                    <a:lnTo>
                      <a:pt x="128" y="176"/>
                    </a:lnTo>
                    <a:lnTo>
                      <a:pt x="136" y="184"/>
                    </a:lnTo>
                    <a:lnTo>
                      <a:pt x="144" y="186"/>
                    </a:lnTo>
                    <a:lnTo>
                      <a:pt x="144" y="186"/>
                    </a:lnTo>
                    <a:lnTo>
                      <a:pt x="146" y="186"/>
                    </a:lnTo>
                    <a:lnTo>
                      <a:pt x="146" y="186"/>
                    </a:lnTo>
                    <a:close/>
                    <a:moveTo>
                      <a:pt x="74" y="24"/>
                    </a:moveTo>
                    <a:lnTo>
                      <a:pt x="74" y="24"/>
                    </a:lnTo>
                    <a:lnTo>
                      <a:pt x="78" y="24"/>
                    </a:lnTo>
                    <a:lnTo>
                      <a:pt x="78" y="24"/>
                    </a:lnTo>
                    <a:lnTo>
                      <a:pt x="88" y="26"/>
                    </a:lnTo>
                    <a:lnTo>
                      <a:pt x="98" y="30"/>
                    </a:lnTo>
                    <a:lnTo>
                      <a:pt x="106" y="36"/>
                    </a:lnTo>
                    <a:lnTo>
                      <a:pt x="112" y="42"/>
                    </a:lnTo>
                    <a:lnTo>
                      <a:pt x="118" y="50"/>
                    </a:lnTo>
                    <a:lnTo>
                      <a:pt x="122" y="58"/>
                    </a:lnTo>
                    <a:lnTo>
                      <a:pt x="124" y="68"/>
                    </a:lnTo>
                    <a:lnTo>
                      <a:pt x="124" y="78"/>
                    </a:lnTo>
                    <a:lnTo>
                      <a:pt x="124" y="78"/>
                    </a:lnTo>
                    <a:lnTo>
                      <a:pt x="122" y="88"/>
                    </a:lnTo>
                    <a:lnTo>
                      <a:pt x="120" y="96"/>
                    </a:lnTo>
                    <a:lnTo>
                      <a:pt x="114" y="104"/>
                    </a:lnTo>
                    <a:lnTo>
                      <a:pt x="108" y="112"/>
                    </a:lnTo>
                    <a:lnTo>
                      <a:pt x="100" y="116"/>
                    </a:lnTo>
                    <a:lnTo>
                      <a:pt x="92" y="120"/>
                    </a:lnTo>
                    <a:lnTo>
                      <a:pt x="84" y="124"/>
                    </a:lnTo>
                    <a:lnTo>
                      <a:pt x="74" y="124"/>
                    </a:lnTo>
                    <a:lnTo>
                      <a:pt x="74" y="124"/>
                    </a:lnTo>
                    <a:lnTo>
                      <a:pt x="70" y="124"/>
                    </a:lnTo>
                    <a:lnTo>
                      <a:pt x="70" y="124"/>
                    </a:lnTo>
                    <a:lnTo>
                      <a:pt x="60" y="122"/>
                    </a:lnTo>
                    <a:lnTo>
                      <a:pt x="50" y="118"/>
                    </a:lnTo>
                    <a:lnTo>
                      <a:pt x="42" y="114"/>
                    </a:lnTo>
                    <a:lnTo>
                      <a:pt x="36" y="106"/>
                    </a:lnTo>
                    <a:lnTo>
                      <a:pt x="30" y="98"/>
                    </a:lnTo>
                    <a:lnTo>
                      <a:pt x="26" y="90"/>
                    </a:lnTo>
                    <a:lnTo>
                      <a:pt x="24" y="80"/>
                    </a:lnTo>
                    <a:lnTo>
                      <a:pt x="24" y="70"/>
                    </a:lnTo>
                    <a:lnTo>
                      <a:pt x="24" y="70"/>
                    </a:lnTo>
                    <a:lnTo>
                      <a:pt x="26" y="60"/>
                    </a:lnTo>
                    <a:lnTo>
                      <a:pt x="30" y="52"/>
                    </a:lnTo>
                    <a:lnTo>
                      <a:pt x="34" y="44"/>
                    </a:lnTo>
                    <a:lnTo>
                      <a:pt x="40" y="38"/>
                    </a:lnTo>
                    <a:lnTo>
                      <a:pt x="48" y="32"/>
                    </a:lnTo>
                    <a:lnTo>
                      <a:pt x="56" y="28"/>
                    </a:lnTo>
                    <a:lnTo>
                      <a:pt x="64" y="24"/>
                    </a:lnTo>
                    <a:lnTo>
                      <a:pt x="74" y="24"/>
                    </a:lnTo>
                    <a:lnTo>
                      <a:pt x="74" y="24"/>
                    </a:lnTo>
                    <a:close/>
                  </a:path>
                </a:pathLst>
              </a:custGeom>
              <a:solidFill>
                <a:srgbClr val="00B0F0"/>
              </a:solidFill>
              <a:ln w="9525">
                <a:noFill/>
                <a:round/>
                <a:headEnd/>
                <a:tailEnd/>
              </a:ln>
            </p:spPr>
            <p:txBody>
              <a:bodyPr vert="horz" wrap="square" lIns="91347" tIns="45673" rIns="91347" bIns="45673" numCol="1" anchor="t" anchorCtr="0" compatLnSpc="1">
                <a:prstTxWarp prst="textNoShape">
                  <a:avLst/>
                </a:prstTxWarp>
              </a:bodyPr>
              <a:lstStyle/>
              <a:p>
                <a:pPr defTabSz="913746"/>
                <a:endParaRPr lang="zh-CN" altLang="en-US" sz="1998">
                  <a:solidFill>
                    <a:srgbClr val="1D1D1A"/>
                  </a:solidFill>
                  <a:latin typeface="Huawei Sans" panose="020C0503030203020204" pitchFamily="34" charset="0"/>
                  <a:cs typeface="Huawei Sans" panose="020C0503030203020204" pitchFamily="34" charset="0"/>
                </a:endParaRPr>
              </a:p>
            </p:txBody>
          </p:sp>
          <p:cxnSp>
            <p:nvCxnSpPr>
              <p:cNvPr id="158" name="直接箭头连接符 157"/>
              <p:cNvCxnSpPr>
                <a:cxnSpLocks/>
              </p:cNvCxnSpPr>
              <p:nvPr/>
            </p:nvCxnSpPr>
            <p:spPr>
              <a:xfrm>
                <a:off x="7781946" y="4832097"/>
                <a:ext cx="137784" cy="0"/>
              </a:xfrm>
              <a:prstGeom prst="straightConnector1">
                <a:avLst/>
              </a:prstGeom>
              <a:ln w="6350">
                <a:solidFill>
                  <a:srgbClr val="00B0F0"/>
                </a:solidFill>
                <a:prstDash val="dash"/>
                <a:headEnd type="stealth" w="sm" len="sm"/>
                <a:tailEnd type="none"/>
              </a:ln>
              <a:effectLst/>
            </p:spPr>
            <p:style>
              <a:lnRef idx="2">
                <a:schemeClr val="accent1"/>
              </a:lnRef>
              <a:fillRef idx="0">
                <a:schemeClr val="accent1"/>
              </a:fillRef>
              <a:effectRef idx="1">
                <a:schemeClr val="accent1"/>
              </a:effectRef>
              <a:fontRef idx="minor">
                <a:schemeClr val="tx1"/>
              </a:fontRef>
            </p:style>
          </p:cxnSp>
          <p:grpSp>
            <p:nvGrpSpPr>
              <p:cNvPr id="160" name="组合 159"/>
              <p:cNvGrpSpPr>
                <a:grpSpLocks noChangeAspect="1"/>
              </p:cNvGrpSpPr>
              <p:nvPr/>
            </p:nvGrpSpPr>
            <p:grpSpPr>
              <a:xfrm>
                <a:off x="7599342" y="4735648"/>
                <a:ext cx="166932" cy="192898"/>
                <a:chOff x="3438741" y="5351728"/>
                <a:chExt cx="365201" cy="422010"/>
              </a:xfrm>
            </p:grpSpPr>
            <p:sp>
              <p:nvSpPr>
                <p:cNvPr id="196" name="Freeform 54"/>
                <p:cNvSpPr>
                  <a:spLocks noEditPoints="1"/>
                </p:cNvSpPr>
                <p:nvPr/>
              </p:nvSpPr>
              <p:spPr bwMode="auto">
                <a:xfrm>
                  <a:off x="3438741" y="5351728"/>
                  <a:ext cx="365201" cy="422010"/>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solidFill>
                  <a:srgbClr val="00B0F0"/>
                </a:solidFill>
                <a:ln w="9525">
                  <a:noFill/>
                  <a:round/>
                  <a:headEnd/>
                  <a:tailEnd/>
                </a:ln>
              </p:spPr>
              <p:txBody>
                <a:bodyPr vert="horz" wrap="square" lIns="91347" tIns="45673" rIns="91347" bIns="45673" numCol="1" anchor="t" anchorCtr="0" compatLnSpc="1">
                  <a:prstTxWarp prst="textNoShape">
                    <a:avLst/>
                  </a:prstTxWarp>
                </a:bodyPr>
                <a:lstStyle/>
                <a:p>
                  <a:pPr defTabSz="913746"/>
                  <a:endParaRPr lang="zh-CN" altLang="en-US" sz="1998">
                    <a:solidFill>
                      <a:srgbClr val="1D1D1A"/>
                    </a:solidFill>
                    <a:latin typeface="Huawei Sans" panose="020C0503030203020204" pitchFamily="34" charset="0"/>
                    <a:cs typeface="Huawei Sans" panose="020C0503030203020204" pitchFamily="34" charset="0"/>
                  </a:endParaRPr>
                </a:p>
              </p:txBody>
            </p:sp>
            <p:sp>
              <p:nvSpPr>
                <p:cNvPr id="197" name="Freeform 55"/>
                <p:cNvSpPr>
                  <a:spLocks/>
                </p:cNvSpPr>
                <p:nvPr/>
              </p:nvSpPr>
              <p:spPr bwMode="auto">
                <a:xfrm>
                  <a:off x="3540185" y="5485635"/>
                  <a:ext cx="198832" cy="223178"/>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solidFill>
                  <a:srgbClr val="00B0F0"/>
                </a:solidFill>
                <a:ln w="9525">
                  <a:noFill/>
                  <a:round/>
                  <a:headEnd/>
                  <a:tailEnd/>
                </a:ln>
              </p:spPr>
              <p:txBody>
                <a:bodyPr vert="horz" wrap="square" lIns="91347" tIns="45673" rIns="91347" bIns="45673" numCol="1" anchor="t" anchorCtr="0" compatLnSpc="1">
                  <a:prstTxWarp prst="textNoShape">
                    <a:avLst/>
                  </a:prstTxWarp>
                </a:bodyPr>
                <a:lstStyle/>
                <a:p>
                  <a:pPr defTabSz="913746"/>
                  <a:endParaRPr lang="zh-CN" altLang="en-US" sz="1998">
                    <a:solidFill>
                      <a:srgbClr val="1D1D1A"/>
                    </a:solidFill>
                    <a:latin typeface="Huawei Sans" panose="020C0503030203020204" pitchFamily="34" charset="0"/>
                    <a:cs typeface="Huawei Sans" panose="020C0503030203020204" pitchFamily="34" charset="0"/>
                  </a:endParaRPr>
                </a:p>
              </p:txBody>
            </p:sp>
            <p:sp>
              <p:nvSpPr>
                <p:cNvPr id="198" name="Freeform 56"/>
                <p:cNvSpPr>
                  <a:spLocks/>
                </p:cNvSpPr>
                <p:nvPr/>
              </p:nvSpPr>
              <p:spPr bwMode="auto">
                <a:xfrm>
                  <a:off x="3499607" y="5416653"/>
                  <a:ext cx="227236" cy="194774"/>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solidFill>
                  <a:srgbClr val="00B0F0"/>
                </a:solidFill>
                <a:ln w="9525">
                  <a:noFill/>
                  <a:round/>
                  <a:headEnd/>
                  <a:tailEnd/>
                </a:ln>
              </p:spPr>
              <p:txBody>
                <a:bodyPr vert="horz" wrap="square" lIns="91347" tIns="45673" rIns="91347" bIns="45673" numCol="1" anchor="t" anchorCtr="0" compatLnSpc="1">
                  <a:prstTxWarp prst="textNoShape">
                    <a:avLst/>
                  </a:prstTxWarp>
                </a:bodyPr>
                <a:lstStyle/>
                <a:p>
                  <a:pPr defTabSz="913746"/>
                  <a:endParaRPr lang="zh-CN" altLang="en-US" sz="1998">
                    <a:solidFill>
                      <a:srgbClr val="1D1D1A"/>
                    </a:solidFill>
                    <a:latin typeface="Huawei Sans" panose="020C0503030203020204" pitchFamily="34" charset="0"/>
                    <a:cs typeface="Huawei Sans" panose="020C0503030203020204" pitchFamily="34" charset="0"/>
                  </a:endParaRPr>
                </a:p>
              </p:txBody>
            </p:sp>
          </p:grpSp>
          <p:cxnSp>
            <p:nvCxnSpPr>
              <p:cNvPr id="166" name="直接箭头连接符 165"/>
              <p:cNvCxnSpPr/>
              <p:nvPr/>
            </p:nvCxnSpPr>
            <p:spPr>
              <a:xfrm>
                <a:off x="7788497" y="4566579"/>
                <a:ext cx="141880" cy="1"/>
              </a:xfrm>
              <a:prstGeom prst="straightConnector1">
                <a:avLst/>
              </a:prstGeom>
              <a:ln w="6350">
                <a:solidFill>
                  <a:srgbClr val="00B0F0"/>
                </a:solidFill>
                <a:prstDash val="dash"/>
                <a:headEnd w="sm" len="sm"/>
                <a:tailEnd type="stealth" w="sm" len="sm"/>
              </a:ln>
              <a:effectLst/>
            </p:spPr>
            <p:style>
              <a:lnRef idx="2">
                <a:schemeClr val="accent1"/>
              </a:lnRef>
              <a:fillRef idx="0">
                <a:schemeClr val="accent1"/>
              </a:fillRef>
              <a:effectRef idx="1">
                <a:schemeClr val="accent1"/>
              </a:effectRef>
              <a:fontRef idx="minor">
                <a:schemeClr val="tx1"/>
              </a:fontRef>
            </p:style>
          </p:cxnSp>
          <p:cxnSp>
            <p:nvCxnSpPr>
              <p:cNvPr id="171" name="直接箭头连接符 170"/>
              <p:cNvCxnSpPr/>
              <p:nvPr/>
            </p:nvCxnSpPr>
            <p:spPr>
              <a:xfrm>
                <a:off x="8031304" y="4675037"/>
                <a:ext cx="0" cy="55114"/>
              </a:xfrm>
              <a:prstGeom prst="straightConnector1">
                <a:avLst/>
              </a:prstGeom>
              <a:ln w="6350">
                <a:solidFill>
                  <a:srgbClr val="00B0F0"/>
                </a:solidFill>
                <a:headEnd type="none" w="sm" len="sm"/>
                <a:tailEnd type="stealth" w="sm" len="sm"/>
              </a:ln>
              <a:effectLst/>
            </p:spPr>
            <p:style>
              <a:lnRef idx="2">
                <a:schemeClr val="accent1"/>
              </a:lnRef>
              <a:fillRef idx="0">
                <a:schemeClr val="accent1"/>
              </a:fillRef>
              <a:effectRef idx="1">
                <a:schemeClr val="accent1"/>
              </a:effectRef>
              <a:fontRef idx="minor">
                <a:schemeClr val="tx1"/>
              </a:fontRef>
            </p:style>
          </p:cxnSp>
          <p:cxnSp>
            <p:nvCxnSpPr>
              <p:cNvPr id="173" name="直接箭头连接符 172"/>
              <p:cNvCxnSpPr/>
              <p:nvPr/>
            </p:nvCxnSpPr>
            <p:spPr>
              <a:xfrm>
                <a:off x="7675565" y="4675037"/>
                <a:ext cx="0" cy="55114"/>
              </a:xfrm>
              <a:prstGeom prst="straightConnector1">
                <a:avLst/>
              </a:prstGeom>
              <a:ln w="6350">
                <a:solidFill>
                  <a:srgbClr val="00B0F0"/>
                </a:solidFill>
                <a:headEnd type="stealth" w="sm" len="sm"/>
                <a:tailEnd type="none" w="sm" len="sm"/>
              </a:ln>
              <a:effectLst/>
            </p:spPr>
            <p:style>
              <a:lnRef idx="2">
                <a:schemeClr val="accent1"/>
              </a:lnRef>
              <a:fillRef idx="0">
                <a:schemeClr val="accent1"/>
              </a:fillRef>
              <a:effectRef idx="1">
                <a:schemeClr val="accent1"/>
              </a:effectRef>
              <a:fontRef idx="minor">
                <a:schemeClr val="tx1"/>
              </a:fontRef>
            </p:style>
          </p:cxnSp>
          <p:grpSp>
            <p:nvGrpSpPr>
              <p:cNvPr id="174" name="组合 173"/>
              <p:cNvGrpSpPr/>
              <p:nvPr/>
            </p:nvGrpSpPr>
            <p:grpSpPr>
              <a:xfrm>
                <a:off x="7578416" y="4469381"/>
                <a:ext cx="194397" cy="194397"/>
                <a:chOff x="7578416" y="4470280"/>
                <a:chExt cx="194397" cy="194397"/>
              </a:xfrm>
            </p:grpSpPr>
            <p:sp>
              <p:nvSpPr>
                <p:cNvPr id="175" name="流程图: 联系 174"/>
                <p:cNvSpPr>
                  <a:spLocks noChangeAspect="1"/>
                </p:cNvSpPr>
                <p:nvPr/>
              </p:nvSpPr>
              <p:spPr>
                <a:xfrm>
                  <a:off x="7614414" y="4506278"/>
                  <a:ext cx="122400" cy="122400"/>
                </a:xfrm>
                <a:prstGeom prst="flowChartConnector">
                  <a:avLst/>
                </a:prstGeom>
                <a:noFill/>
                <a:ln w="158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46"/>
                  <a:endParaRPr lang="en-US" sz="1998">
                    <a:solidFill>
                      <a:srgbClr val="666666"/>
                    </a:solidFill>
                    <a:latin typeface="Huawei Sans" panose="020C0503030203020204" pitchFamily="34" charset="0"/>
                    <a:cs typeface="Huawei Sans" panose="020C0503030203020204" pitchFamily="34" charset="0"/>
                  </a:endParaRPr>
                </a:p>
              </p:txBody>
            </p:sp>
            <p:sp>
              <p:nvSpPr>
                <p:cNvPr id="178" name="流程图: 联系 177"/>
                <p:cNvSpPr>
                  <a:spLocks noChangeAspect="1"/>
                </p:cNvSpPr>
                <p:nvPr/>
              </p:nvSpPr>
              <p:spPr>
                <a:xfrm>
                  <a:off x="7578416" y="4470280"/>
                  <a:ext cx="194397" cy="194397"/>
                </a:xfrm>
                <a:prstGeom prst="flowChartConnector">
                  <a:avLst/>
                </a:prstGeom>
                <a:noFill/>
                <a:ln w="158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46"/>
                  <a:endParaRPr lang="en-US" sz="1998">
                    <a:solidFill>
                      <a:srgbClr val="666666"/>
                    </a:solidFill>
                    <a:latin typeface="Huawei Sans" panose="020C0503030203020204" pitchFamily="34" charset="0"/>
                    <a:cs typeface="Huawei Sans" panose="020C0503030203020204" pitchFamily="34" charset="0"/>
                  </a:endParaRPr>
                </a:p>
              </p:txBody>
            </p:sp>
            <p:cxnSp>
              <p:nvCxnSpPr>
                <p:cNvPr id="179" name="直接连接符 178"/>
                <p:cNvCxnSpPr>
                  <a:stCxn id="178" idx="2"/>
                  <a:endCxn id="178" idx="6"/>
                </p:cNvCxnSpPr>
                <p:nvPr/>
              </p:nvCxnSpPr>
              <p:spPr>
                <a:xfrm>
                  <a:off x="7578416" y="4567479"/>
                  <a:ext cx="194397" cy="0"/>
                </a:xfrm>
                <a:prstGeom prst="line">
                  <a:avLst/>
                </a:prstGeom>
                <a:ln w="15875">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180" name="直接连接符 179"/>
                <p:cNvCxnSpPr>
                  <a:stCxn id="178" idx="0"/>
                  <a:endCxn id="178" idx="4"/>
                </p:cNvCxnSpPr>
                <p:nvPr/>
              </p:nvCxnSpPr>
              <p:spPr>
                <a:xfrm>
                  <a:off x="7675615" y="4470280"/>
                  <a:ext cx="0" cy="194397"/>
                </a:xfrm>
                <a:prstGeom prst="line">
                  <a:avLst/>
                </a:prstGeom>
                <a:ln w="15875">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181" name="Oval 335"/>
                <p:cNvSpPr>
                  <a:spLocks noChangeAspect="1" noChangeArrowheads="1"/>
                </p:cNvSpPr>
                <p:nvPr/>
              </p:nvSpPr>
              <p:spPr bwMode="auto">
                <a:xfrm>
                  <a:off x="7620890" y="4513023"/>
                  <a:ext cx="23318" cy="23328"/>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512191">
                    <a:defRPr/>
                  </a:pPr>
                  <a:endParaRPr lang="zh-CN" altLang="en-US" sz="1998">
                    <a:solidFill>
                      <a:srgbClr val="1D1D1A"/>
                    </a:solidFill>
                    <a:latin typeface="Huawei Sans" panose="020C0503030203020204" pitchFamily="34" charset="0"/>
                    <a:cs typeface="Huawei Sans" panose="020C0503030203020204" pitchFamily="34" charset="0"/>
                  </a:endParaRPr>
                </a:p>
              </p:txBody>
            </p:sp>
            <p:sp>
              <p:nvSpPr>
                <p:cNvPr id="190" name="Oval 335"/>
                <p:cNvSpPr>
                  <a:spLocks noChangeAspect="1" noChangeArrowheads="1"/>
                </p:cNvSpPr>
                <p:nvPr/>
              </p:nvSpPr>
              <p:spPr bwMode="auto">
                <a:xfrm>
                  <a:off x="7727143" y="4555212"/>
                  <a:ext cx="23318" cy="23328"/>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512191">
                    <a:defRPr/>
                  </a:pPr>
                  <a:endParaRPr lang="zh-CN" altLang="en-US" sz="1998">
                    <a:solidFill>
                      <a:srgbClr val="1D1D1A"/>
                    </a:solidFill>
                    <a:latin typeface="Huawei Sans" panose="020C0503030203020204" pitchFamily="34" charset="0"/>
                    <a:cs typeface="Huawei Sans" panose="020C0503030203020204" pitchFamily="34" charset="0"/>
                  </a:endParaRPr>
                </a:p>
              </p:txBody>
            </p:sp>
            <p:sp>
              <p:nvSpPr>
                <p:cNvPr id="195" name="Oval 335"/>
                <p:cNvSpPr>
                  <a:spLocks noChangeAspect="1" noChangeArrowheads="1"/>
                </p:cNvSpPr>
                <p:nvPr/>
              </p:nvSpPr>
              <p:spPr bwMode="auto">
                <a:xfrm>
                  <a:off x="7634148" y="4610423"/>
                  <a:ext cx="17488" cy="17496"/>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512191">
                    <a:defRPr/>
                  </a:pPr>
                  <a:endParaRPr lang="zh-CN" altLang="en-US" sz="1998">
                    <a:solidFill>
                      <a:srgbClr val="1D1D1A"/>
                    </a:solidFill>
                    <a:latin typeface="Huawei Sans" panose="020C0503030203020204" pitchFamily="34" charset="0"/>
                    <a:cs typeface="Huawei Sans" panose="020C0503030203020204" pitchFamily="34" charset="0"/>
                  </a:endParaRPr>
                </a:p>
              </p:txBody>
            </p:sp>
          </p:grpSp>
        </p:grpSp>
      </p:grpSp>
      <p:sp>
        <p:nvSpPr>
          <p:cNvPr id="205" name="TextBox 84"/>
          <p:cNvSpPr txBox="1"/>
          <p:nvPr/>
        </p:nvSpPr>
        <p:spPr>
          <a:xfrm>
            <a:off x="9439833" y="5168936"/>
            <a:ext cx="1930330" cy="184551"/>
          </a:xfrm>
          <a:prstGeom prst="rect">
            <a:avLst/>
          </a:prstGeom>
          <a:noFill/>
        </p:spPr>
        <p:txBody>
          <a:bodyPr wrap="square" lIns="0" tIns="0" rIns="0" bIns="0" rtlCol="0">
            <a:spAutoFit/>
          </a:bodyPr>
          <a:lstStyle>
            <a:defPPr>
              <a:defRPr lang="zh-CN"/>
            </a:defPPr>
            <a:lvl1pPr marL="0" marR="0" lvl="0" indent="0" algn="ctr" defTabSz="914400" eaLnBrk="1" fontAlgn="auto" latinLnBrk="0" hangingPunct="1">
              <a:lnSpc>
                <a:spcPct val="100000"/>
              </a:lnSpc>
              <a:spcBef>
                <a:spcPts val="600"/>
              </a:spcBef>
              <a:spcAft>
                <a:spcPts val="0"/>
              </a:spcAft>
              <a:buClrTx/>
              <a:buSzTx/>
              <a:buFontTx/>
              <a:buNone/>
              <a:tabLst/>
              <a:defRPr sz="1000" kern="0">
                <a:solidFill>
                  <a:sysClr val="windowText" lastClr="000000"/>
                </a:solidFill>
                <a:latin typeface="+mj-lt"/>
              </a:defRPr>
            </a:lvl1pPr>
          </a:lstStyle>
          <a:p>
            <a:r>
              <a:rPr lang="en-US" altLang="zh-CN" sz="1200" b="1" dirty="0">
                <a:solidFill>
                  <a:srgbClr val="1D1D1A"/>
                </a:solidFill>
                <a:latin typeface="Huawei Sans" panose="020C0503030203020204" pitchFamily="34" charset="0"/>
                <a:cs typeface="Huawei Sans" panose="020C0503030203020204" pitchFamily="34" charset="0"/>
              </a:rPr>
              <a:t>SecoManager</a:t>
            </a:r>
          </a:p>
        </p:txBody>
      </p:sp>
      <p:sp>
        <p:nvSpPr>
          <p:cNvPr id="206" name="TextBox 169"/>
          <p:cNvSpPr txBox="1"/>
          <p:nvPr/>
        </p:nvSpPr>
        <p:spPr>
          <a:xfrm>
            <a:off x="1634615" y="1316443"/>
            <a:ext cx="3678947" cy="286374"/>
          </a:xfrm>
          <a:prstGeom prst="round2SameRect">
            <a:avLst>
              <a:gd name="adj1" fmla="val 50000"/>
              <a:gd name="adj2" fmla="val 0"/>
            </a:avLst>
          </a:prstGeom>
          <a:solidFill>
            <a:srgbClr val="00B0F0"/>
          </a:solidFill>
        </p:spPr>
        <p:txBody>
          <a:bodyPr wrap="square" lIns="0" tIns="0" rIns="0" bIns="0" rtlCol="0" anchor="ctr">
            <a:spAutoFit/>
          </a:bodyPr>
          <a:lstStyle/>
          <a:p>
            <a:pPr algn="ctr" defTabSz="913746">
              <a:defRPr/>
            </a:pPr>
            <a:r>
              <a:rPr lang="en-US" altLang="zh-CN" sz="1598" b="1" kern="0">
                <a:solidFill>
                  <a:schemeClr val="bg1"/>
                </a:solidFill>
                <a:latin typeface="Huawei Sans" panose="020C0503030203020204" pitchFamily="34" charset="0"/>
                <a:cs typeface="Huawei Sans" panose="020C0503030203020204" pitchFamily="34" charset="0"/>
              </a:rPr>
              <a:t>NGFW</a:t>
            </a:r>
            <a:endParaRPr lang="en-US" altLang="zh-CN" sz="1598" b="1" kern="0" dirty="0">
              <a:solidFill>
                <a:schemeClr val="bg1"/>
              </a:solidFill>
              <a:latin typeface="Huawei Sans" panose="020C0503030203020204" pitchFamily="34" charset="0"/>
              <a:cs typeface="Huawei Sans" panose="020C0503030203020204" pitchFamily="34" charset="0"/>
            </a:endParaRPr>
          </a:p>
        </p:txBody>
      </p:sp>
      <p:pic>
        <p:nvPicPr>
          <p:cNvPr id="209" name="Picture 51"/>
          <p:cNvPicPr>
            <a:picLocks noChangeAspect="1"/>
          </p:cNvPicPr>
          <p:nvPr/>
        </p:nvPicPr>
        <p:blipFill>
          <a:blip r:embed="rId12" cstate="print">
            <a:extLst>
              <a:ext uri="{28A0092B-C50C-407E-A947-70E740481C1C}">
                <a14:useLocalDpi xmlns:a14="http://schemas.microsoft.com/office/drawing/2010/main" val="0"/>
              </a:ext>
            </a:extLst>
          </a:blip>
          <a:srcRect l="7942" t="27377" r="7925" b="29683"/>
          <a:stretch>
            <a:fillRect/>
          </a:stretch>
        </p:blipFill>
        <p:spPr bwMode="auto">
          <a:xfrm>
            <a:off x="5903243" y="2375101"/>
            <a:ext cx="712367" cy="26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1917496" y="4112207"/>
            <a:ext cx="1105962" cy="261508"/>
          </a:xfrm>
          <a:prstGeom prst="rect">
            <a:avLst/>
          </a:prstGeom>
        </p:spPr>
        <p:txBody>
          <a:bodyPr wrap="none">
            <a:spAutoFit/>
          </a:bodyPr>
          <a:lstStyle/>
          <a:p>
            <a:pPr algn="ctr" defTabSz="1217504">
              <a:spcBef>
                <a:spcPts val="800"/>
              </a:spcBef>
            </a:pPr>
            <a:r>
              <a:rPr lang="en-US" altLang="zh-CN" sz="1100" b="1" kern="0" dirty="0">
                <a:solidFill>
                  <a:srgbClr val="1D1D1A"/>
                </a:solidFill>
                <a:latin typeface="Huawei Sans" panose="020C0503030203020204" pitchFamily="34" charset="0"/>
                <a:cs typeface="Huawei Sans" panose="020C0503030203020204" pitchFamily="34" charset="0"/>
              </a:rPr>
              <a:t>1-4G Desktop</a:t>
            </a:r>
          </a:p>
        </p:txBody>
      </p:sp>
      <p:sp>
        <p:nvSpPr>
          <p:cNvPr id="15" name="矩形 14"/>
          <p:cNvSpPr/>
          <p:nvPr/>
        </p:nvSpPr>
        <p:spPr>
          <a:xfrm>
            <a:off x="3776384" y="5552901"/>
            <a:ext cx="1911956" cy="246125"/>
          </a:xfrm>
          <a:prstGeom prst="rect">
            <a:avLst/>
          </a:prstGeom>
        </p:spPr>
        <p:txBody>
          <a:bodyPr wrap="none">
            <a:spAutoFit/>
          </a:bodyPr>
          <a:lstStyle/>
          <a:p>
            <a:pPr defTabSz="913746"/>
            <a:r>
              <a:rPr lang="zh-CN" altLang="en-US" sz="1000" dirty="0">
                <a:solidFill>
                  <a:srgbClr val="1D1D1A"/>
                </a:solidFill>
                <a:latin typeface="Huawei Sans" panose="020C0503030203020204" pitchFamily="34" charset="0"/>
                <a:cs typeface="Huawei Sans" panose="020C0503030203020204" pitchFamily="34" charset="0"/>
              </a:rPr>
              <a:t>2*10GE</a:t>
            </a:r>
            <a:r>
              <a:rPr lang="en-US" altLang="zh-CN" sz="1000" dirty="0">
                <a:solidFill>
                  <a:srgbClr val="1D1D1A"/>
                </a:solidFill>
                <a:latin typeface="Huawei Sans" panose="020C0503030203020204" pitchFamily="34" charset="0"/>
                <a:cs typeface="Huawei Sans" panose="020C0503030203020204" pitchFamily="34" charset="0"/>
              </a:rPr>
              <a:t>(</a:t>
            </a:r>
            <a:r>
              <a:rPr lang="zh-CN" altLang="en-US" sz="1000" dirty="0">
                <a:solidFill>
                  <a:srgbClr val="1D1D1A"/>
                </a:solidFill>
                <a:latin typeface="Huawei Sans" panose="020C0503030203020204" pitchFamily="34" charset="0"/>
                <a:cs typeface="Huawei Sans" panose="020C0503030203020204" pitchFamily="34" charset="0"/>
              </a:rPr>
              <a:t>SFP+</a:t>
            </a:r>
            <a:r>
              <a:rPr lang="en-US" altLang="zh-CN" sz="1000" dirty="0">
                <a:solidFill>
                  <a:srgbClr val="1D1D1A"/>
                </a:solidFill>
                <a:latin typeface="Huawei Sans" panose="020C0503030203020204" pitchFamily="34" charset="0"/>
                <a:cs typeface="Huawei Sans" panose="020C0503030203020204" pitchFamily="34" charset="0"/>
              </a:rPr>
              <a:t>)+</a:t>
            </a:r>
            <a:r>
              <a:rPr lang="zh-CN" altLang="en-US" sz="1000" dirty="0">
                <a:solidFill>
                  <a:srgbClr val="1D1D1A"/>
                </a:solidFill>
                <a:latin typeface="Huawei Sans" panose="020C0503030203020204" pitchFamily="34" charset="0"/>
                <a:cs typeface="Huawei Sans" panose="020C0503030203020204" pitchFamily="34" charset="0"/>
              </a:rPr>
              <a:t> 8*GE</a:t>
            </a:r>
            <a:r>
              <a:rPr lang="en-US" altLang="zh-CN" sz="1000" dirty="0">
                <a:solidFill>
                  <a:srgbClr val="1D1D1A"/>
                </a:solidFill>
                <a:latin typeface="Huawei Sans" panose="020C0503030203020204" pitchFamily="34" charset="0"/>
                <a:cs typeface="Huawei Sans" panose="020C0503030203020204" pitchFamily="34" charset="0"/>
              </a:rPr>
              <a:t>(</a:t>
            </a:r>
            <a:r>
              <a:rPr lang="zh-CN" altLang="en-US" sz="1000" dirty="0">
                <a:solidFill>
                  <a:srgbClr val="1D1D1A"/>
                </a:solidFill>
                <a:latin typeface="Huawei Sans" panose="020C0503030203020204" pitchFamily="34" charset="0"/>
                <a:cs typeface="Huawei Sans" panose="020C0503030203020204" pitchFamily="34" charset="0"/>
              </a:rPr>
              <a:t>Combo</a:t>
            </a:r>
            <a:r>
              <a:rPr lang="en-US" altLang="zh-CN" sz="1000" dirty="0">
                <a:solidFill>
                  <a:srgbClr val="1D1D1A"/>
                </a:solidFill>
                <a:latin typeface="Huawei Sans" panose="020C0503030203020204" pitchFamily="34" charset="0"/>
                <a:cs typeface="Huawei Sans" panose="020C0503030203020204" pitchFamily="34" charset="0"/>
              </a:rPr>
              <a:t>)</a:t>
            </a:r>
            <a:endParaRPr lang="zh-CN" altLang="en-US" sz="1000" dirty="0">
              <a:solidFill>
                <a:srgbClr val="1D1D1A"/>
              </a:solidFill>
              <a:latin typeface="Huawei Sans" panose="020C0503030203020204" pitchFamily="34" charset="0"/>
              <a:cs typeface="Huawei Sans" panose="020C0503030203020204" pitchFamily="34" charset="0"/>
            </a:endParaRPr>
          </a:p>
        </p:txBody>
      </p:sp>
      <p:pic>
        <p:nvPicPr>
          <p:cNvPr id="215" name="Picture 46"/>
          <p:cNvPicPr>
            <a:picLocks noChangeAspect="1"/>
          </p:cNvPicPr>
          <p:nvPr/>
        </p:nvPicPr>
        <p:blipFill rotWithShape="1">
          <a:blip r:embed="rId9" cstate="print">
            <a:extLst>
              <a:ext uri="{28A0092B-C50C-407E-A947-70E740481C1C}">
                <a14:useLocalDpi xmlns:a14="http://schemas.microsoft.com/office/drawing/2010/main" val="0"/>
              </a:ext>
            </a:extLst>
          </a:blip>
          <a:srcRect l="14537" t="34674" r="12898" b="30727"/>
          <a:stretch/>
        </p:blipFill>
        <p:spPr bwMode="auto">
          <a:xfrm>
            <a:off x="4266590" y="4735535"/>
            <a:ext cx="912658" cy="24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 name="Picture 46"/>
          <p:cNvPicPr>
            <a:picLocks noChangeAspect="1"/>
          </p:cNvPicPr>
          <p:nvPr/>
        </p:nvPicPr>
        <p:blipFill rotWithShape="1">
          <a:blip r:embed="rId9" cstate="print">
            <a:extLst>
              <a:ext uri="{28A0092B-C50C-407E-A947-70E740481C1C}">
                <a14:useLocalDpi xmlns:a14="http://schemas.microsoft.com/office/drawing/2010/main" val="0"/>
              </a:ext>
            </a:extLst>
          </a:blip>
          <a:srcRect l="14537" t="34674" r="12898" b="30727"/>
          <a:stretch/>
        </p:blipFill>
        <p:spPr bwMode="auto">
          <a:xfrm>
            <a:off x="4600765" y="4466712"/>
            <a:ext cx="912658" cy="24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6493129" y="5457207"/>
            <a:ext cx="2399480" cy="246125"/>
          </a:xfrm>
          <a:prstGeom prst="rect">
            <a:avLst/>
          </a:prstGeom>
        </p:spPr>
        <p:txBody>
          <a:bodyPr wrap="square">
            <a:spAutoFit/>
          </a:bodyPr>
          <a:lstStyle/>
          <a:p>
            <a:pPr defTabSz="913746"/>
            <a:r>
              <a:rPr lang="zh-CN" altLang="en-US" sz="1000" dirty="0">
                <a:solidFill>
                  <a:srgbClr val="1D1D1A"/>
                </a:solidFill>
                <a:latin typeface="Huawei Sans" panose="020C0503030203020204" pitchFamily="34" charset="0"/>
                <a:cs typeface="Huawei Sans" panose="020C0503030203020204" pitchFamily="34" charset="0"/>
              </a:rPr>
              <a:t>6*10GE(SFP+)+6*GE(SFP)+16*GE</a:t>
            </a:r>
          </a:p>
        </p:txBody>
      </p:sp>
      <p:pic>
        <p:nvPicPr>
          <p:cNvPr id="217" name="Picture 46"/>
          <p:cNvPicPr>
            <a:picLocks noChangeAspect="1"/>
          </p:cNvPicPr>
          <p:nvPr/>
        </p:nvPicPr>
        <p:blipFill rotWithShape="1">
          <a:blip r:embed="rId9" cstate="print">
            <a:extLst>
              <a:ext uri="{28A0092B-C50C-407E-A947-70E740481C1C}">
                <a14:useLocalDpi xmlns:a14="http://schemas.microsoft.com/office/drawing/2010/main" val="0"/>
              </a:ext>
            </a:extLst>
          </a:blip>
          <a:srcRect l="14537" t="34674" r="12898" b="30727"/>
          <a:stretch/>
        </p:blipFill>
        <p:spPr bwMode="auto">
          <a:xfrm>
            <a:off x="6314142" y="5193069"/>
            <a:ext cx="912658" cy="24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Picture 46"/>
          <p:cNvPicPr>
            <a:picLocks noChangeAspect="1"/>
          </p:cNvPicPr>
          <p:nvPr/>
        </p:nvPicPr>
        <p:blipFill rotWithShape="1">
          <a:blip r:embed="rId9" cstate="print">
            <a:extLst>
              <a:ext uri="{28A0092B-C50C-407E-A947-70E740481C1C}">
                <a14:useLocalDpi xmlns:a14="http://schemas.microsoft.com/office/drawing/2010/main" val="0"/>
              </a:ext>
            </a:extLst>
          </a:blip>
          <a:srcRect l="14537" t="34674" r="12898" b="30727"/>
          <a:stretch/>
        </p:blipFill>
        <p:spPr bwMode="auto">
          <a:xfrm>
            <a:off x="7670026" y="5187270"/>
            <a:ext cx="912658" cy="24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6191132" y="4585205"/>
            <a:ext cx="2988754" cy="246125"/>
          </a:xfrm>
          <a:prstGeom prst="rect">
            <a:avLst/>
          </a:prstGeom>
        </p:spPr>
        <p:txBody>
          <a:bodyPr wrap="none">
            <a:spAutoFit/>
          </a:bodyPr>
          <a:lstStyle/>
          <a:p>
            <a:pPr defTabSz="913746"/>
            <a:r>
              <a:rPr lang="zh-CN" altLang="en-US" sz="1000" dirty="0">
                <a:solidFill>
                  <a:srgbClr val="1D1D1A"/>
                </a:solidFill>
                <a:latin typeface="Huawei Sans" panose="020C0503030203020204" pitchFamily="34" charset="0"/>
                <a:cs typeface="Huawei Sans" panose="020C0503030203020204" pitchFamily="34" charset="0"/>
              </a:rPr>
              <a:t>2*40GE</a:t>
            </a:r>
            <a:r>
              <a:rPr lang="en-US" altLang="zh-CN" sz="1000" dirty="0">
                <a:solidFill>
                  <a:srgbClr val="1D1D1A"/>
                </a:solidFill>
                <a:latin typeface="Huawei Sans" panose="020C0503030203020204" pitchFamily="34" charset="0"/>
                <a:cs typeface="Huawei Sans" panose="020C0503030203020204" pitchFamily="34" charset="0"/>
              </a:rPr>
              <a:t>(</a:t>
            </a:r>
            <a:r>
              <a:rPr lang="zh-CN" altLang="en-US" sz="1000" dirty="0">
                <a:solidFill>
                  <a:srgbClr val="1D1D1A"/>
                </a:solidFill>
                <a:latin typeface="Huawei Sans" panose="020C0503030203020204" pitchFamily="34" charset="0"/>
                <a:cs typeface="Huawei Sans" panose="020C0503030203020204" pitchFamily="34" charset="0"/>
              </a:rPr>
              <a:t>QSFP+</a:t>
            </a:r>
            <a:r>
              <a:rPr lang="en-US" altLang="zh-CN" sz="1000" dirty="0">
                <a:solidFill>
                  <a:srgbClr val="1D1D1A"/>
                </a:solidFill>
                <a:latin typeface="Huawei Sans" panose="020C0503030203020204" pitchFamily="34" charset="0"/>
                <a:cs typeface="Huawei Sans" panose="020C0503030203020204" pitchFamily="34" charset="0"/>
              </a:rPr>
              <a:t>)+</a:t>
            </a:r>
            <a:r>
              <a:rPr lang="zh-CN" altLang="en-US" sz="1000" dirty="0">
                <a:solidFill>
                  <a:srgbClr val="1D1D1A"/>
                </a:solidFill>
                <a:latin typeface="Huawei Sans" panose="020C0503030203020204" pitchFamily="34" charset="0"/>
                <a:cs typeface="Huawei Sans" panose="020C0503030203020204" pitchFamily="34" charset="0"/>
              </a:rPr>
              <a:t> 12*10GE</a:t>
            </a:r>
            <a:r>
              <a:rPr lang="en-US" altLang="zh-CN" sz="1000" dirty="0">
                <a:solidFill>
                  <a:srgbClr val="1D1D1A"/>
                </a:solidFill>
                <a:latin typeface="Huawei Sans" panose="020C0503030203020204" pitchFamily="34" charset="0"/>
                <a:cs typeface="Huawei Sans" panose="020C0503030203020204" pitchFamily="34" charset="0"/>
              </a:rPr>
              <a:t>(</a:t>
            </a:r>
            <a:r>
              <a:rPr lang="zh-CN" altLang="en-US" sz="1000" dirty="0">
                <a:solidFill>
                  <a:srgbClr val="1D1D1A"/>
                </a:solidFill>
                <a:latin typeface="Huawei Sans" panose="020C0503030203020204" pitchFamily="34" charset="0"/>
                <a:cs typeface="Huawei Sans" panose="020C0503030203020204" pitchFamily="34" charset="0"/>
              </a:rPr>
              <a:t>SFP+</a:t>
            </a:r>
            <a:r>
              <a:rPr lang="en-US" altLang="zh-CN" sz="1000" dirty="0">
                <a:solidFill>
                  <a:srgbClr val="1D1D1A"/>
                </a:solidFill>
                <a:latin typeface="Huawei Sans" panose="020C0503030203020204" pitchFamily="34" charset="0"/>
                <a:cs typeface="Huawei Sans" panose="020C0503030203020204" pitchFamily="34" charset="0"/>
              </a:rPr>
              <a:t>)</a:t>
            </a:r>
            <a:r>
              <a:rPr lang="zh-CN" altLang="en-US" sz="1000" dirty="0">
                <a:solidFill>
                  <a:srgbClr val="1D1D1A"/>
                </a:solidFill>
                <a:latin typeface="Huawei Sans" panose="020C0503030203020204" pitchFamily="34" charset="0"/>
                <a:cs typeface="Huawei Sans" panose="020C0503030203020204" pitchFamily="34" charset="0"/>
              </a:rPr>
              <a:t> + 16*GE RJ45  </a:t>
            </a:r>
          </a:p>
        </p:txBody>
      </p:sp>
      <p:pic>
        <p:nvPicPr>
          <p:cNvPr id="219" name="Picture 51"/>
          <p:cNvPicPr>
            <a:picLocks noChangeAspect="1"/>
          </p:cNvPicPr>
          <p:nvPr/>
        </p:nvPicPr>
        <p:blipFill>
          <a:blip r:embed="rId13" cstate="print">
            <a:extLst>
              <a:ext uri="{28A0092B-C50C-407E-A947-70E740481C1C}">
                <a14:useLocalDpi xmlns:a14="http://schemas.microsoft.com/office/drawing/2010/main" val="0"/>
              </a:ext>
            </a:extLst>
          </a:blip>
          <a:srcRect l="7942" t="27377" r="7925" b="29683"/>
          <a:stretch>
            <a:fillRect/>
          </a:stretch>
        </p:blipFill>
        <p:spPr bwMode="auto">
          <a:xfrm>
            <a:off x="7680443" y="4256740"/>
            <a:ext cx="917153" cy="33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 name="TextBox 146"/>
          <p:cNvSpPr txBox="1"/>
          <p:nvPr/>
        </p:nvSpPr>
        <p:spPr>
          <a:xfrm>
            <a:off x="6661042" y="4926441"/>
            <a:ext cx="1801560" cy="184551"/>
          </a:xfrm>
          <a:prstGeom prst="rect">
            <a:avLst/>
          </a:prstGeom>
          <a:noFill/>
        </p:spPr>
        <p:txBody>
          <a:bodyPr wrap="square" lIns="0" tIns="0" rIns="0" bIns="0" rtlCol="0">
            <a:spAutoFit/>
          </a:bodyPr>
          <a:lstStyle/>
          <a:p>
            <a:pPr algn="ctr" defTabSz="1217504">
              <a:spcBef>
                <a:spcPts val="800"/>
              </a:spcBef>
              <a:defRPr/>
            </a:pPr>
            <a:r>
              <a:rPr lang="en-US" altLang="zh-CN" sz="1200" b="1" kern="0" dirty="0">
                <a:solidFill>
                  <a:srgbClr val="1D1D1A"/>
                </a:solidFill>
                <a:latin typeface="Huawei Sans" panose="020C0503030203020204" pitchFamily="34" charset="0"/>
                <a:cs typeface="Huawei Sans" panose="020C0503030203020204" pitchFamily="34" charset="0"/>
              </a:rPr>
              <a:t>USG6635E / 6655E</a:t>
            </a:r>
          </a:p>
        </p:txBody>
      </p:sp>
      <p:pic>
        <p:nvPicPr>
          <p:cNvPr id="221" name="Picture 51"/>
          <p:cNvPicPr>
            <a:picLocks noChangeAspect="1"/>
          </p:cNvPicPr>
          <p:nvPr/>
        </p:nvPicPr>
        <p:blipFill>
          <a:blip r:embed="rId13" cstate="print">
            <a:extLst>
              <a:ext uri="{28A0092B-C50C-407E-A947-70E740481C1C}">
                <a14:useLocalDpi xmlns:a14="http://schemas.microsoft.com/office/drawing/2010/main" val="0"/>
              </a:ext>
            </a:extLst>
          </a:blip>
          <a:srcRect l="7942" t="27377" r="7925" b="29683"/>
          <a:stretch>
            <a:fillRect/>
          </a:stretch>
        </p:blipFill>
        <p:spPr bwMode="auto">
          <a:xfrm>
            <a:off x="6283601" y="4256740"/>
            <a:ext cx="917153" cy="33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矩形 100"/>
          <p:cNvSpPr/>
          <p:nvPr/>
        </p:nvSpPr>
        <p:spPr>
          <a:xfrm>
            <a:off x="781254" y="1293649"/>
            <a:ext cx="599716" cy="1885924"/>
          </a:xfrm>
          <a:prstGeom prst="rect">
            <a:avLst/>
          </a:prstGeom>
        </p:spPr>
        <p:txBody>
          <a:bodyPr vert="eaVert" wrap="square">
            <a:spAutoFit/>
          </a:bodyPr>
          <a:lstStyle/>
          <a:p>
            <a:pPr algn="ctr" defTabSz="1067742">
              <a:lnSpc>
                <a:spcPct val="150000"/>
              </a:lnSpc>
              <a:spcAft>
                <a:spcPct val="35000"/>
              </a:spcAft>
              <a:buSzPct val="80000"/>
              <a:defRPr/>
            </a:pPr>
            <a:r>
              <a:rPr lang="en-US" altLang="zh-CN" sz="1798" b="1" dirty="0">
                <a:solidFill>
                  <a:schemeClr val="bg1"/>
                </a:solidFill>
                <a:latin typeface="Huawei Sans" panose="020C0503030203020204" pitchFamily="34" charset="0"/>
                <a:cs typeface="Huawei Sans" panose="020C0503030203020204" pitchFamily="34" charset="0"/>
                <a:sym typeface="Arial"/>
              </a:rPr>
              <a:t>Data Center</a:t>
            </a:r>
          </a:p>
        </p:txBody>
      </p:sp>
      <p:sp>
        <p:nvSpPr>
          <p:cNvPr id="104" name="矩形 103"/>
          <p:cNvSpPr/>
          <p:nvPr/>
        </p:nvSpPr>
        <p:spPr>
          <a:xfrm>
            <a:off x="739970" y="3687139"/>
            <a:ext cx="799578" cy="2188396"/>
          </a:xfrm>
          <a:prstGeom prst="rect">
            <a:avLst/>
          </a:prstGeom>
        </p:spPr>
        <p:txBody>
          <a:bodyPr vert="eaVert" wrap="square">
            <a:spAutoFit/>
          </a:bodyPr>
          <a:lstStyle/>
          <a:p>
            <a:pPr algn="ctr" defTabSz="1067742">
              <a:spcAft>
                <a:spcPct val="35000"/>
              </a:spcAft>
              <a:buSzPct val="80000"/>
              <a:defRPr/>
            </a:pPr>
            <a:r>
              <a:rPr lang="en-US" altLang="zh-CN" sz="1998" b="1" dirty="0">
                <a:solidFill>
                  <a:schemeClr val="bg1"/>
                </a:solidFill>
                <a:latin typeface="Huawei Sans" panose="020C0503030203020204" pitchFamily="34" charset="0"/>
                <a:cs typeface="Huawei Sans" panose="020C0503030203020204" pitchFamily="34" charset="0"/>
                <a:sym typeface="Arial"/>
              </a:rPr>
              <a:t>Campus &amp; Branch</a:t>
            </a:r>
          </a:p>
        </p:txBody>
      </p:sp>
      <p:sp>
        <p:nvSpPr>
          <p:cNvPr id="2" name="标题 1"/>
          <p:cNvSpPr>
            <a:spLocks noGrp="1"/>
          </p:cNvSpPr>
          <p:nvPr>
            <p:ph type="title"/>
          </p:nvPr>
        </p:nvSpPr>
        <p:spPr>
          <a:xfrm>
            <a:off x="1548113" y="504492"/>
            <a:ext cx="9827761" cy="640800"/>
          </a:xfrm>
        </p:spPr>
        <p:txBody>
          <a:bodyPr/>
          <a:lstStyle/>
          <a:p>
            <a:r>
              <a:rPr lang="en-US" altLang="zh-CN" sz="2800" dirty="0" smtClean="0">
                <a:sym typeface="Arial"/>
              </a:rPr>
              <a:t>Huawei Security Products Family 2020 H1</a:t>
            </a:r>
            <a:endParaRPr lang="zh-CN" altLang="en-US" sz="2800" dirty="0"/>
          </a:p>
        </p:txBody>
      </p:sp>
    </p:spTree>
    <p:extLst>
      <p:ext uri="{BB962C8B-B14F-4D97-AF65-F5344CB8AC3E}">
        <p14:creationId xmlns:p14="http://schemas.microsoft.com/office/powerpoint/2010/main" val="174586631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22352" y="483281"/>
            <a:ext cx="9827761" cy="640800"/>
          </a:xfrm>
        </p:spPr>
        <p:txBody>
          <a:bodyPr/>
          <a:lstStyle/>
          <a:p>
            <a:r>
              <a:rPr lang="en-US" altLang="zh-CN" sz="2800" dirty="0" smtClean="0"/>
              <a:t>Huawei NGFW GTM Strategy in 2020</a:t>
            </a:r>
            <a:endParaRPr lang="zh-CN" altLang="en-US" sz="2800" dirty="0"/>
          </a:p>
        </p:txBody>
      </p:sp>
      <p:sp>
        <p:nvSpPr>
          <p:cNvPr id="42" name="TextBox 52"/>
          <p:cNvSpPr txBox="1"/>
          <p:nvPr/>
        </p:nvSpPr>
        <p:spPr>
          <a:xfrm>
            <a:off x="6097850" y="3352945"/>
            <a:ext cx="5648063" cy="21542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USG6712E, 120Gbps, </a:t>
            </a:r>
            <a:r>
              <a:rPr lang="sv-SE" altLang="zh-CN" sz="800" dirty="0">
                <a:solidFill>
                  <a:prstClr val="black"/>
                </a:solidFill>
                <a:latin typeface="Huawei Sans" panose="020C0503030203020204" pitchFamily="34" charset="0"/>
                <a:ea typeface="微软雅黑" pitchFamily="34" charset="-122"/>
                <a:cs typeface="Huawei Sans" panose="020C0503030203020204" pitchFamily="34" charset="0"/>
              </a:rPr>
              <a:t>1U, 2*100GE+2*40GE+20*10GE+2*10GE HA</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43" name="TextBox 53"/>
          <p:cNvSpPr txBox="1"/>
          <p:nvPr/>
        </p:nvSpPr>
        <p:spPr>
          <a:xfrm>
            <a:off x="6106321" y="3122539"/>
            <a:ext cx="5639592" cy="215367"/>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USG6716E, 160Gbps,</a:t>
            </a:r>
            <a:r>
              <a:rPr lang="sv-SE" altLang="zh-CN" sz="800" dirty="0">
                <a:solidFill>
                  <a:prstClr val="black"/>
                </a:solidFill>
                <a:latin typeface="Huawei Sans" panose="020C0503030203020204" pitchFamily="34" charset="0"/>
                <a:ea typeface="微软雅黑" pitchFamily="34" charset="-122"/>
                <a:cs typeface="Huawei Sans" panose="020C0503030203020204" pitchFamily="34" charset="0"/>
              </a:rPr>
              <a:t> 1U, 2*100GE+2*40GE+20*10GE+2*10GE HA</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grpSp>
        <p:nvGrpSpPr>
          <p:cNvPr id="7" name="组合 6"/>
          <p:cNvGrpSpPr/>
          <p:nvPr/>
        </p:nvGrpSpPr>
        <p:grpSpPr>
          <a:xfrm>
            <a:off x="1171975" y="1267954"/>
            <a:ext cx="9585848" cy="5066021"/>
            <a:chOff x="726791" y="572404"/>
            <a:chExt cx="10738419" cy="5965799"/>
          </a:xfrm>
        </p:grpSpPr>
        <p:cxnSp>
          <p:nvCxnSpPr>
            <p:cNvPr id="5" name="直接箭头连接符 4"/>
            <p:cNvCxnSpPr/>
            <p:nvPr/>
          </p:nvCxnSpPr>
          <p:spPr bwMode="auto">
            <a:xfrm>
              <a:off x="726791" y="920599"/>
              <a:ext cx="0" cy="5617604"/>
            </a:xfrm>
            <a:prstGeom prst="straightConnector1">
              <a:avLst/>
            </a:prstGeom>
            <a:noFill/>
            <a:ln w="22225" cap="flat" cmpd="sng" algn="ctr">
              <a:solidFill>
                <a:srgbClr val="00B0F0"/>
              </a:solidFill>
              <a:prstDash val="solid"/>
              <a:round/>
              <a:headEnd type="stealth" w="lg"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箭头连接符 5"/>
            <p:cNvCxnSpPr/>
            <p:nvPr/>
          </p:nvCxnSpPr>
          <p:spPr bwMode="auto">
            <a:xfrm flipH="1">
              <a:off x="726792" y="6507548"/>
              <a:ext cx="10738418" cy="14546"/>
            </a:xfrm>
            <a:prstGeom prst="straightConnector1">
              <a:avLst/>
            </a:prstGeom>
            <a:noFill/>
            <a:ln w="22225" cap="flat" cmpd="sng" algn="ctr">
              <a:solidFill>
                <a:srgbClr val="00B0F0"/>
              </a:solidFill>
              <a:prstDash val="solid"/>
              <a:round/>
              <a:headEnd type="stealth" w="lg"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42"/>
            <p:cNvSpPr txBox="1"/>
            <p:nvPr/>
          </p:nvSpPr>
          <p:spPr>
            <a:xfrm>
              <a:off x="2255833" y="5015495"/>
              <a:ext cx="4429267"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USG6565E, 6Gbps,1U, </a:t>
              </a:r>
              <a:r>
                <a:rPr lang="sv-SE" altLang="zh-CN" sz="800" dirty="0">
                  <a:solidFill>
                    <a:prstClr val="black"/>
                  </a:solidFill>
                  <a:latin typeface="Huawei Sans" panose="020C0503030203020204" pitchFamily="34" charset="0"/>
                  <a:ea typeface="微软雅黑" pitchFamily="34" charset="-122"/>
                  <a:cs typeface="Huawei Sans" panose="020C0503030203020204" pitchFamily="34" charset="0"/>
                </a:rPr>
                <a:t>2*10GE+8*GE Combo +2*GE WAN</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33" name="TextBox 43"/>
            <p:cNvSpPr txBox="1"/>
            <p:nvPr/>
          </p:nvSpPr>
          <p:spPr>
            <a:xfrm>
              <a:off x="2272761" y="5233739"/>
              <a:ext cx="4429267"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USG6555E, 4Gbps,1U,</a:t>
              </a:r>
              <a:r>
                <a:rPr lang="sv-SE" altLang="zh-CN" sz="800" dirty="0">
                  <a:solidFill>
                    <a:prstClr val="black"/>
                  </a:solidFill>
                  <a:latin typeface="Huawei Sans" panose="020C0503030203020204" pitchFamily="34" charset="0"/>
                  <a:ea typeface="微软雅黑" pitchFamily="34" charset="-122"/>
                  <a:cs typeface="Huawei Sans" panose="020C0503030203020204" pitchFamily="34" charset="0"/>
                </a:rPr>
                <a:t> 2*10GE+8*GE Combo +2*GE WAN</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34" name="TextBox 44"/>
            <p:cNvSpPr txBox="1"/>
            <p:nvPr/>
          </p:nvSpPr>
          <p:spPr>
            <a:xfrm>
              <a:off x="2289690" y="5468913"/>
              <a:ext cx="4429265"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USG6525E, 2Gbps,1U, </a:t>
              </a:r>
              <a:r>
                <a:rPr lang="sv-SE" altLang="zh-CN" sz="800" dirty="0">
                  <a:solidFill>
                    <a:prstClr val="black"/>
                  </a:solidFill>
                  <a:latin typeface="Huawei Sans" panose="020C0503030203020204" pitchFamily="34" charset="0"/>
                  <a:ea typeface="微软雅黑" pitchFamily="34" charset="-122"/>
                  <a:cs typeface="Huawei Sans" panose="020C0503030203020204" pitchFamily="34" charset="0"/>
                </a:rPr>
                <a:t>2*10GE+8*GE Combo +2*GE WAN</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35" name="TextBox 45"/>
            <p:cNvSpPr txBox="1"/>
            <p:nvPr/>
          </p:nvSpPr>
          <p:spPr>
            <a:xfrm>
              <a:off x="3304169" y="4547806"/>
              <a:ext cx="4735484"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USG6615E, 12Gbps,</a:t>
              </a:r>
              <a:r>
                <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rPr>
                <a:t> </a:t>
              </a:r>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1U, 6*10GE+6*GE(SFP)+16*GE(RJ45)</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40" name="TextBox 50"/>
            <p:cNvSpPr txBox="1"/>
            <p:nvPr/>
          </p:nvSpPr>
          <p:spPr>
            <a:xfrm>
              <a:off x="4344345" y="4061085"/>
              <a:ext cx="4944590"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USG6635E, 20Gbps, 1U, 2*40GE+12*10GE+16*GE(RJ45)</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41" name="TextBox 51"/>
            <p:cNvSpPr txBox="1"/>
            <p:nvPr/>
          </p:nvSpPr>
          <p:spPr>
            <a:xfrm>
              <a:off x="4335886" y="3822219"/>
              <a:ext cx="4944587"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USG6655E, 40Gbps, 1U, 2*40GE+12*10GE+16*GE(RJ45)</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54" name="TextBox 43"/>
            <p:cNvSpPr txBox="1"/>
            <p:nvPr/>
          </p:nvSpPr>
          <p:spPr>
            <a:xfrm>
              <a:off x="1362306" y="5673388"/>
              <a:ext cx="4836007"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USG6530E, 4Gbps, Desktop, 4GE+2Combo, 2*10GE+10*GE(RJ45)</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55" name="TextBox 44"/>
            <p:cNvSpPr txBox="1"/>
            <p:nvPr/>
          </p:nvSpPr>
          <p:spPr>
            <a:xfrm>
              <a:off x="1362308" y="5898900"/>
              <a:ext cx="4879199" cy="215319"/>
            </a:xfrm>
            <a:prstGeom prst="rect">
              <a:avLst/>
            </a:prstGeom>
            <a:noFill/>
          </p:spPr>
          <p:txBody>
            <a:bodyPr wrap="square" lIns="91365" tIns="45682" rIns="91365" bIns="45682" rtlCol="0">
              <a:spAutoFit/>
            </a:bodyPr>
            <a:lstStyle>
              <a:defPPr>
                <a:defRPr lang="en-US"/>
              </a:defPPr>
              <a:lvl1pPr defTabSz="1218906">
                <a:defRPr sz="800">
                  <a:solidFill>
                    <a:prstClr val="black"/>
                  </a:solidFill>
                  <a:latin typeface="Huawei Sans" panose="020C0503030203020204" pitchFamily="34" charset="0"/>
                  <a:ea typeface="微软雅黑" pitchFamily="34" charset="-122"/>
                  <a:cs typeface="Huawei Sans" panose="020C0503030203020204" pitchFamily="34" charset="0"/>
                </a:defRPr>
              </a:lvl1pPr>
            </a:lstStyle>
            <a:p>
              <a:r>
                <a:rPr lang="en-US" altLang="zh-CN" dirty="0"/>
                <a:t>USG6510E, 1.2Gbps, Desktop, 2*GE(SFP)+10*GE(RJ45)</a:t>
              </a:r>
              <a:endParaRPr lang="zh-CN" altLang="en-US" dirty="0"/>
            </a:p>
          </p:txBody>
        </p:sp>
        <p:sp>
          <p:nvSpPr>
            <p:cNvPr id="60" name="TextBox 106"/>
            <p:cNvSpPr txBox="1"/>
            <p:nvPr/>
          </p:nvSpPr>
          <p:spPr>
            <a:xfrm>
              <a:off x="3295705" y="4308937"/>
              <a:ext cx="4735484"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USG6625E, 20Gbps,</a:t>
              </a:r>
              <a:r>
                <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rPr>
                <a:t> </a:t>
              </a:r>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1U, 6*10GE+6*GE(SFP)+16*GE(RJ45)</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pic>
          <p:nvPicPr>
            <p:cNvPr id="61" name="Picture 2" descr="C:\Users\z39846.CHINA\Desktop\NGFW上市\图片资源\产品照片\USG9520_huawei.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86960" y="2752897"/>
              <a:ext cx="715068" cy="301981"/>
            </a:xfrm>
            <a:prstGeom prst="rect">
              <a:avLst/>
            </a:prstGeom>
            <a:noFill/>
            <a:ln w="9525">
              <a:noFill/>
              <a:miter lim="800000"/>
              <a:headEnd/>
              <a:tailEnd/>
            </a:ln>
            <a:effectLst>
              <a:outerShdw blurRad="254000" dir="5400000" algn="ctr" rotWithShape="0">
                <a:srgbClr val="000000">
                  <a:alpha val="65000"/>
                </a:srgbClr>
              </a:outerShdw>
            </a:effectLst>
            <a:extLst>
              <a:ext uri="{909E8E84-426E-40DD-AFC4-6F175D3DCCD1}">
                <a14:hiddenFill xmlns:a14="http://schemas.microsoft.com/office/drawing/2010/main">
                  <a:solidFill>
                    <a:srgbClr val="FFFFFF"/>
                  </a:solidFill>
                </a14:hiddenFill>
              </a:ext>
            </a:extLst>
          </p:spPr>
        </p:pic>
        <p:pic>
          <p:nvPicPr>
            <p:cNvPr id="62" name="Picture 4" descr="C:\Users\z39846.CHINA\Desktop\NGFW上市\图片资源\产品照片\USG9560_huawei_0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624006" y="2067160"/>
              <a:ext cx="587520" cy="646885"/>
            </a:xfrm>
            <a:prstGeom prst="rect">
              <a:avLst/>
            </a:prstGeom>
            <a:noFill/>
            <a:ln w="9525">
              <a:noFill/>
              <a:miter lim="800000"/>
              <a:headEnd/>
              <a:tailEnd/>
            </a:ln>
            <a:effectLst>
              <a:outerShdw blurRad="254000" dir="5400000" algn="ctr" rotWithShape="0">
                <a:srgbClr val="000000">
                  <a:alpha val="65000"/>
                </a:srgbClr>
              </a:outerShdw>
            </a:effectLst>
            <a:extLst>
              <a:ext uri="{909E8E84-426E-40DD-AFC4-6F175D3DCCD1}">
                <a14:hiddenFill xmlns:a14="http://schemas.microsoft.com/office/drawing/2010/main">
                  <a:solidFill>
                    <a:srgbClr val="FFFFFF"/>
                  </a:solidFill>
                </a14:hiddenFill>
              </a:ext>
            </a:extLst>
          </p:spPr>
        </p:pic>
        <p:pic>
          <p:nvPicPr>
            <p:cNvPr id="63" name="Picture 5" descr="C:\Users\z39846.CHINA\Desktop\NGFW上市\图片资源\产品照片\USG9580_huawei.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21536" y="815550"/>
              <a:ext cx="443667" cy="1102974"/>
            </a:xfrm>
            <a:prstGeom prst="rect">
              <a:avLst/>
            </a:prstGeom>
            <a:noFill/>
            <a:ln w="9525">
              <a:noFill/>
              <a:miter lim="800000"/>
              <a:headEnd/>
              <a:tailEnd/>
            </a:ln>
            <a:effectLst>
              <a:outerShdw blurRad="254000" dir="5400000" algn="ctr" rotWithShape="0">
                <a:srgbClr val="000000">
                  <a:alpha val="65000"/>
                </a:srgbClr>
              </a:outerShdw>
            </a:effectLst>
            <a:extLst>
              <a:ext uri="{909E8E84-426E-40DD-AFC4-6F175D3DCCD1}">
                <a14:hiddenFill xmlns:a14="http://schemas.microsoft.com/office/drawing/2010/main">
                  <a:solidFill>
                    <a:srgbClr val="FFFFFF"/>
                  </a:solidFill>
                </a14:hiddenFill>
              </a:ext>
            </a:extLst>
          </p:spPr>
        </p:pic>
        <p:sp>
          <p:nvSpPr>
            <p:cNvPr id="64" name="TextBox 115"/>
            <p:cNvSpPr txBox="1"/>
            <p:nvPr/>
          </p:nvSpPr>
          <p:spPr>
            <a:xfrm>
              <a:off x="6630935" y="2864924"/>
              <a:ext cx="2927034"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USG9520, 120Gbps, 4/5U, 40GE,100GE</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65" name="TextBox 116"/>
            <p:cNvSpPr txBox="1"/>
            <p:nvPr/>
          </p:nvSpPr>
          <p:spPr>
            <a:xfrm>
              <a:off x="7157357" y="2472954"/>
              <a:ext cx="2064296"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USG9560, 960Gbps, 14U, 40GE,100GE</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66" name="TextBox 117"/>
            <p:cNvSpPr txBox="1"/>
            <p:nvPr/>
          </p:nvSpPr>
          <p:spPr>
            <a:xfrm>
              <a:off x="8381095" y="1783845"/>
              <a:ext cx="2042045"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USG9580, 1.92Tbps,32U,  40GE,100GE </a:t>
              </a:r>
            </a:p>
          </p:txBody>
        </p:sp>
        <p:pic>
          <p:nvPicPr>
            <p:cNvPr id="86" name="Picture 2" descr="俯瞰图一致"/>
            <p:cNvPicPr>
              <a:picLocks noChangeAspect="1" noChangeArrowheads="1"/>
            </p:cNvPicPr>
            <p:nvPr/>
          </p:nvPicPr>
          <p:blipFill>
            <a:blip r:embed="rId6" cstate="print">
              <a:extLst>
                <a:ext uri="{28A0092B-C50C-407E-A947-70E740481C1C}">
                  <a14:useLocalDpi xmlns:a14="http://schemas.microsoft.com/office/drawing/2010/main" val="0"/>
                </a:ext>
              </a:extLst>
            </a:blip>
            <a:srcRect l="17250" t="31842" r="13872" b="27649"/>
            <a:stretch>
              <a:fillRect/>
            </a:stretch>
          </p:blipFill>
          <p:spPr bwMode="auto">
            <a:xfrm>
              <a:off x="730831" y="6166063"/>
              <a:ext cx="609033" cy="199153"/>
            </a:xfrm>
            <a:prstGeom prst="rect">
              <a:avLst/>
            </a:prstGeom>
            <a:noFill/>
            <a:ln w="9525">
              <a:noFill/>
              <a:miter lim="800000"/>
              <a:headEnd/>
              <a:tailEnd/>
            </a:ln>
            <a:effectLst>
              <a:outerShdw blurRad="254000" dir="5400000" algn="ctr" rotWithShape="0">
                <a:srgbClr val="000000">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 descr="俯瞰图一致"/>
            <p:cNvPicPr>
              <a:picLocks noChangeAspect="1" noChangeArrowheads="1"/>
            </p:cNvPicPr>
            <p:nvPr/>
          </p:nvPicPr>
          <p:blipFill>
            <a:blip r:embed="rId6" cstate="print">
              <a:extLst>
                <a:ext uri="{28A0092B-C50C-407E-A947-70E740481C1C}">
                  <a14:useLocalDpi xmlns:a14="http://schemas.microsoft.com/office/drawing/2010/main" val="0"/>
                </a:ext>
              </a:extLst>
            </a:blip>
            <a:srcRect l="17250" t="31842" r="13872" b="27649"/>
            <a:stretch>
              <a:fillRect/>
            </a:stretch>
          </p:blipFill>
          <p:spPr bwMode="auto">
            <a:xfrm>
              <a:off x="730831" y="5919998"/>
              <a:ext cx="609033" cy="199153"/>
            </a:xfrm>
            <a:prstGeom prst="rect">
              <a:avLst/>
            </a:prstGeom>
            <a:noFill/>
            <a:ln w="9525">
              <a:noFill/>
              <a:miter lim="800000"/>
              <a:headEnd/>
              <a:tailEnd/>
            </a:ln>
            <a:effectLst>
              <a:outerShdw blurRad="254000" dir="5400000" algn="ctr" rotWithShape="0">
                <a:srgbClr val="000000">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87"/>
            <p:cNvPicPr>
              <a:picLocks noChangeAspect="1"/>
            </p:cNvPicPr>
            <p:nvPr/>
          </p:nvPicPr>
          <p:blipFill rotWithShape="1">
            <a:blip r:embed="rId7" cstate="print">
              <a:extLst>
                <a:ext uri="{28A0092B-C50C-407E-A947-70E740481C1C}">
                  <a14:useLocalDpi xmlns:a14="http://schemas.microsoft.com/office/drawing/2010/main" val="0"/>
                </a:ext>
              </a:extLst>
            </a:blip>
            <a:srcRect l="5573" t="38277" r="9061" b="29389"/>
            <a:stretch/>
          </p:blipFill>
          <p:spPr>
            <a:xfrm>
              <a:off x="3521376" y="4039216"/>
              <a:ext cx="899324" cy="192986"/>
            </a:xfrm>
            <a:prstGeom prst="rect">
              <a:avLst/>
            </a:prstGeom>
            <a:noFill/>
            <a:ln w="9525">
              <a:noFill/>
              <a:miter lim="800000"/>
              <a:headEnd/>
              <a:tailEnd/>
            </a:ln>
            <a:effectLst>
              <a:outerShdw blurRad="254000" dir="5400000" algn="ctr" rotWithShape="0">
                <a:srgbClr val="000000">
                  <a:alpha val="65000"/>
                </a:srgbClr>
              </a:outerShdw>
            </a:effectLst>
          </p:spPr>
        </p:pic>
        <p:pic>
          <p:nvPicPr>
            <p:cNvPr id="89" name="图片 88"/>
            <p:cNvPicPr>
              <a:picLocks noChangeAspect="1"/>
            </p:cNvPicPr>
            <p:nvPr/>
          </p:nvPicPr>
          <p:blipFill rotWithShape="1">
            <a:blip r:embed="rId7" cstate="print">
              <a:extLst>
                <a:ext uri="{28A0092B-C50C-407E-A947-70E740481C1C}">
                  <a14:useLocalDpi xmlns:a14="http://schemas.microsoft.com/office/drawing/2010/main" val="0"/>
                </a:ext>
              </a:extLst>
            </a:blip>
            <a:srcRect l="5573" t="38277" r="9061" b="29389"/>
            <a:stretch/>
          </p:blipFill>
          <p:spPr>
            <a:xfrm>
              <a:off x="3521376" y="3799311"/>
              <a:ext cx="899324" cy="192986"/>
            </a:xfrm>
            <a:prstGeom prst="rect">
              <a:avLst/>
            </a:prstGeom>
            <a:noFill/>
            <a:ln w="9525">
              <a:noFill/>
              <a:miter lim="800000"/>
              <a:headEnd/>
              <a:tailEnd/>
            </a:ln>
            <a:effectLst>
              <a:outerShdw blurRad="254000" dir="5400000" algn="ctr" rotWithShape="0">
                <a:srgbClr val="000000">
                  <a:alpha val="65000"/>
                </a:srgbClr>
              </a:outerShdw>
            </a:effectLst>
          </p:spPr>
        </p:pic>
        <p:pic>
          <p:nvPicPr>
            <p:cNvPr id="90" name="图片 89"/>
            <p:cNvPicPr>
              <a:picLocks noChangeAspect="1"/>
            </p:cNvPicPr>
            <p:nvPr/>
          </p:nvPicPr>
          <p:blipFill rotWithShape="1">
            <a:blip r:embed="rId8" cstate="print">
              <a:extLst>
                <a:ext uri="{28A0092B-C50C-407E-A947-70E740481C1C}">
                  <a14:useLocalDpi xmlns:a14="http://schemas.microsoft.com/office/drawing/2010/main" val="0"/>
                </a:ext>
              </a:extLst>
            </a:blip>
            <a:srcRect l="14663" t="36202" r="11425" b="35875"/>
            <a:stretch/>
          </p:blipFill>
          <p:spPr>
            <a:xfrm>
              <a:off x="5279458" y="3080243"/>
              <a:ext cx="899324" cy="192576"/>
            </a:xfrm>
            <a:prstGeom prst="rect">
              <a:avLst/>
            </a:prstGeom>
            <a:noFill/>
            <a:ln w="9525">
              <a:noFill/>
              <a:miter lim="800000"/>
              <a:headEnd/>
              <a:tailEnd/>
            </a:ln>
            <a:effectLst>
              <a:outerShdw blurRad="254000" dir="5400000" algn="ctr" rotWithShape="0">
                <a:srgbClr val="000000">
                  <a:alpha val="65000"/>
                </a:srgbClr>
              </a:outerShdw>
            </a:effectLst>
          </p:spPr>
        </p:pic>
        <p:pic>
          <p:nvPicPr>
            <p:cNvPr id="91" name="图片 90"/>
            <p:cNvPicPr>
              <a:picLocks noChangeAspect="1"/>
            </p:cNvPicPr>
            <p:nvPr/>
          </p:nvPicPr>
          <p:blipFill rotWithShape="1">
            <a:blip r:embed="rId8" cstate="print">
              <a:extLst>
                <a:ext uri="{28A0092B-C50C-407E-A947-70E740481C1C}">
                  <a14:useLocalDpi xmlns:a14="http://schemas.microsoft.com/office/drawing/2010/main" val="0"/>
                </a:ext>
              </a:extLst>
            </a:blip>
            <a:srcRect l="14663" t="36202" r="11425" b="35875"/>
            <a:stretch/>
          </p:blipFill>
          <p:spPr>
            <a:xfrm>
              <a:off x="5279458" y="3319738"/>
              <a:ext cx="899324" cy="192576"/>
            </a:xfrm>
            <a:prstGeom prst="rect">
              <a:avLst/>
            </a:prstGeom>
            <a:noFill/>
            <a:ln w="9525">
              <a:noFill/>
              <a:miter lim="800000"/>
              <a:headEnd/>
              <a:tailEnd/>
            </a:ln>
            <a:effectLst>
              <a:outerShdw blurRad="254000" dir="5400000" algn="ctr" rotWithShape="0">
                <a:srgbClr val="000000">
                  <a:alpha val="65000"/>
                </a:srgbClr>
              </a:outerShdw>
            </a:effectLst>
          </p:spPr>
        </p:pic>
        <p:pic>
          <p:nvPicPr>
            <p:cNvPr id="92" name="图片 91"/>
            <p:cNvPicPr>
              <a:picLocks noChangeAspect="1"/>
            </p:cNvPicPr>
            <p:nvPr/>
          </p:nvPicPr>
          <p:blipFill rotWithShape="1">
            <a:blip r:embed="rId9" cstate="print">
              <a:extLst>
                <a:ext uri="{28A0092B-C50C-407E-A947-70E740481C1C}">
                  <a14:useLocalDpi xmlns:a14="http://schemas.microsoft.com/office/drawing/2010/main" val="0"/>
                </a:ext>
              </a:extLst>
            </a:blip>
            <a:srcRect l="11583" t="36623" r="12136" b="34472"/>
            <a:stretch/>
          </p:blipFill>
          <p:spPr>
            <a:xfrm>
              <a:off x="4382830" y="3559231"/>
              <a:ext cx="899324" cy="193161"/>
            </a:xfrm>
            <a:prstGeom prst="rect">
              <a:avLst/>
            </a:prstGeom>
            <a:noFill/>
            <a:ln w="9525">
              <a:noFill/>
              <a:miter lim="800000"/>
              <a:headEnd/>
              <a:tailEnd/>
            </a:ln>
            <a:effectLst>
              <a:outerShdw blurRad="254000" dir="5400000" algn="ctr" rotWithShape="0">
                <a:srgbClr val="000000">
                  <a:alpha val="65000"/>
                </a:srgbClr>
              </a:outerShdw>
            </a:effectLst>
          </p:spPr>
        </p:pic>
        <p:pic>
          <p:nvPicPr>
            <p:cNvPr id="93" name="图片 92"/>
            <p:cNvPicPr>
              <a:picLocks noChangeAspect="1"/>
            </p:cNvPicPr>
            <p:nvPr/>
          </p:nvPicPr>
          <p:blipFill rotWithShape="1">
            <a:blip r:embed="rId10" cstate="print">
              <a:extLst>
                <a:ext uri="{28A0092B-C50C-407E-A947-70E740481C1C}">
                  <a14:useLocalDpi xmlns:a14="http://schemas.microsoft.com/office/drawing/2010/main" val="0"/>
                </a:ext>
              </a:extLst>
            </a:blip>
            <a:srcRect l="6172" t="38113" r="9636" b="29553"/>
            <a:stretch/>
          </p:blipFill>
          <p:spPr>
            <a:xfrm>
              <a:off x="2474996" y="4279120"/>
              <a:ext cx="899324" cy="195677"/>
            </a:xfrm>
            <a:prstGeom prst="rect">
              <a:avLst/>
            </a:prstGeom>
            <a:noFill/>
            <a:ln w="9525">
              <a:noFill/>
              <a:miter lim="800000"/>
              <a:headEnd/>
              <a:tailEnd/>
            </a:ln>
            <a:effectLst>
              <a:outerShdw blurRad="254000" dir="5400000" algn="ctr" rotWithShape="0">
                <a:srgbClr val="000000">
                  <a:alpha val="65000"/>
                </a:srgbClr>
              </a:outerShdw>
            </a:effectLst>
          </p:spPr>
        </p:pic>
        <p:pic>
          <p:nvPicPr>
            <p:cNvPr id="94" name="图片 93"/>
            <p:cNvPicPr>
              <a:picLocks noChangeAspect="1"/>
            </p:cNvPicPr>
            <p:nvPr/>
          </p:nvPicPr>
          <p:blipFill rotWithShape="1">
            <a:blip r:embed="rId10" cstate="print">
              <a:extLst>
                <a:ext uri="{28A0092B-C50C-407E-A947-70E740481C1C}">
                  <a14:useLocalDpi xmlns:a14="http://schemas.microsoft.com/office/drawing/2010/main" val="0"/>
                </a:ext>
              </a:extLst>
            </a:blip>
            <a:srcRect l="6172" t="38113" r="9636" b="29553"/>
            <a:stretch/>
          </p:blipFill>
          <p:spPr>
            <a:xfrm>
              <a:off x="2474996" y="4521714"/>
              <a:ext cx="899324" cy="195677"/>
            </a:xfrm>
            <a:prstGeom prst="rect">
              <a:avLst/>
            </a:prstGeom>
            <a:noFill/>
            <a:ln w="9525">
              <a:noFill/>
              <a:miter lim="800000"/>
              <a:headEnd/>
              <a:tailEnd/>
            </a:ln>
            <a:effectLst>
              <a:outerShdw blurRad="254000" dir="5400000" algn="ctr" rotWithShape="0">
                <a:srgbClr val="000000">
                  <a:alpha val="65000"/>
                </a:srgbClr>
              </a:outerShdw>
            </a:effectLst>
          </p:spPr>
        </p:pic>
        <p:sp>
          <p:nvSpPr>
            <p:cNvPr id="95" name="TextBox 51"/>
            <p:cNvSpPr txBox="1"/>
            <p:nvPr/>
          </p:nvSpPr>
          <p:spPr>
            <a:xfrm>
              <a:off x="5216984" y="3583342"/>
              <a:ext cx="5213673"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USG6680E, 80Gbps, </a:t>
              </a:r>
              <a:r>
                <a:rPr lang="sv-SE" altLang="zh-CN" sz="800" dirty="0">
                  <a:solidFill>
                    <a:prstClr val="black"/>
                  </a:solidFill>
                  <a:latin typeface="Huawei Sans" panose="020C0503030203020204" pitchFamily="34" charset="0"/>
                  <a:ea typeface="微软雅黑" pitchFamily="34" charset="-122"/>
                  <a:cs typeface="Huawei Sans" panose="020C0503030203020204" pitchFamily="34" charset="0"/>
                </a:rPr>
                <a:t>1U, 4*40GE+28*10GE+2*10GE HA</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96" name="TextBox 42"/>
            <p:cNvSpPr txBox="1"/>
            <p:nvPr/>
          </p:nvSpPr>
          <p:spPr>
            <a:xfrm>
              <a:off x="2264297" y="4788785"/>
              <a:ext cx="4429267"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USG6585E, 9Gbps,1U,</a:t>
              </a:r>
              <a:r>
                <a:rPr lang="sv-SE" altLang="zh-CN" sz="800" dirty="0">
                  <a:solidFill>
                    <a:prstClr val="black"/>
                  </a:solidFill>
                  <a:latin typeface="Huawei Sans" panose="020C0503030203020204" pitchFamily="34" charset="0"/>
                  <a:ea typeface="微软雅黑" pitchFamily="34" charset="-122"/>
                  <a:cs typeface="Huawei Sans" panose="020C0503030203020204" pitchFamily="34" charset="0"/>
                </a:rPr>
                <a:t> 2*10GE+8*GE Combo +2*GE WAN</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pic>
          <p:nvPicPr>
            <p:cNvPr id="97" name="图片 96"/>
            <p:cNvPicPr>
              <a:picLocks noChangeAspect="1"/>
            </p:cNvPicPr>
            <p:nvPr/>
          </p:nvPicPr>
          <p:blipFill rotWithShape="1">
            <a:blip r:embed="rId11" cstate="print">
              <a:extLst>
                <a:ext uri="{28A0092B-C50C-407E-A947-70E740481C1C}">
                  <a14:useLocalDpi xmlns:a14="http://schemas.microsoft.com/office/drawing/2010/main" val="0"/>
                </a:ext>
              </a:extLst>
            </a:blip>
            <a:srcRect l="6655" t="38061" r="8566" b="31691"/>
            <a:stretch/>
          </p:blipFill>
          <p:spPr>
            <a:xfrm>
              <a:off x="1442372" y="4764310"/>
              <a:ext cx="899324" cy="180484"/>
            </a:xfrm>
            <a:prstGeom prst="rect">
              <a:avLst/>
            </a:prstGeom>
            <a:noFill/>
            <a:ln w="9525">
              <a:noFill/>
              <a:miter lim="800000"/>
              <a:headEnd/>
              <a:tailEnd/>
            </a:ln>
            <a:effectLst>
              <a:outerShdw blurRad="254000" dir="5400000" algn="ctr" rotWithShape="0">
                <a:srgbClr val="000000">
                  <a:alpha val="65000"/>
                </a:srgbClr>
              </a:outerShdw>
            </a:effectLst>
          </p:spPr>
        </p:pic>
        <p:pic>
          <p:nvPicPr>
            <p:cNvPr id="98" name="图片 97"/>
            <p:cNvPicPr>
              <a:picLocks noChangeAspect="1"/>
            </p:cNvPicPr>
            <p:nvPr/>
          </p:nvPicPr>
          <p:blipFill rotWithShape="1">
            <a:blip r:embed="rId11" cstate="print">
              <a:extLst>
                <a:ext uri="{28A0092B-C50C-407E-A947-70E740481C1C}">
                  <a14:useLocalDpi xmlns:a14="http://schemas.microsoft.com/office/drawing/2010/main" val="0"/>
                </a:ext>
              </a:extLst>
            </a:blip>
            <a:srcRect l="6655" t="38061" r="8566" b="31691"/>
            <a:stretch/>
          </p:blipFill>
          <p:spPr>
            <a:xfrm>
              <a:off x="1442372" y="4991714"/>
              <a:ext cx="899324" cy="180484"/>
            </a:xfrm>
            <a:prstGeom prst="rect">
              <a:avLst/>
            </a:prstGeom>
            <a:noFill/>
            <a:ln w="9525">
              <a:noFill/>
              <a:miter lim="800000"/>
              <a:headEnd/>
              <a:tailEnd/>
            </a:ln>
            <a:effectLst>
              <a:outerShdw blurRad="254000" dir="5400000" algn="ctr" rotWithShape="0">
                <a:srgbClr val="000000">
                  <a:alpha val="65000"/>
                </a:srgbClr>
              </a:outerShdw>
            </a:effectLst>
          </p:spPr>
        </p:pic>
        <p:pic>
          <p:nvPicPr>
            <p:cNvPr id="99" name="图片 98"/>
            <p:cNvPicPr>
              <a:picLocks noChangeAspect="1"/>
            </p:cNvPicPr>
            <p:nvPr/>
          </p:nvPicPr>
          <p:blipFill rotWithShape="1">
            <a:blip r:embed="rId11" cstate="print">
              <a:extLst>
                <a:ext uri="{28A0092B-C50C-407E-A947-70E740481C1C}">
                  <a14:useLocalDpi xmlns:a14="http://schemas.microsoft.com/office/drawing/2010/main" val="0"/>
                </a:ext>
              </a:extLst>
            </a:blip>
            <a:srcRect l="6655" t="38061" r="8566" b="31691"/>
            <a:stretch/>
          </p:blipFill>
          <p:spPr>
            <a:xfrm>
              <a:off x="1442372" y="5219118"/>
              <a:ext cx="899324" cy="180484"/>
            </a:xfrm>
            <a:prstGeom prst="rect">
              <a:avLst/>
            </a:prstGeom>
            <a:noFill/>
            <a:ln w="9525">
              <a:noFill/>
              <a:miter lim="800000"/>
              <a:headEnd/>
              <a:tailEnd/>
            </a:ln>
            <a:effectLst>
              <a:outerShdw blurRad="254000" dir="5400000" algn="ctr" rotWithShape="0">
                <a:srgbClr val="000000">
                  <a:alpha val="65000"/>
                </a:srgbClr>
              </a:outerShdw>
            </a:effectLst>
          </p:spPr>
        </p:pic>
        <p:pic>
          <p:nvPicPr>
            <p:cNvPr id="100" name="图片 99"/>
            <p:cNvPicPr>
              <a:picLocks noChangeAspect="1"/>
            </p:cNvPicPr>
            <p:nvPr/>
          </p:nvPicPr>
          <p:blipFill rotWithShape="1">
            <a:blip r:embed="rId11" cstate="print">
              <a:extLst>
                <a:ext uri="{28A0092B-C50C-407E-A947-70E740481C1C}">
                  <a14:useLocalDpi xmlns:a14="http://schemas.microsoft.com/office/drawing/2010/main" val="0"/>
                </a:ext>
              </a:extLst>
            </a:blip>
            <a:srcRect l="6655" t="38061" r="8566" b="31691"/>
            <a:stretch/>
          </p:blipFill>
          <p:spPr>
            <a:xfrm>
              <a:off x="1442372" y="5446522"/>
              <a:ext cx="899324" cy="180484"/>
            </a:xfrm>
            <a:prstGeom prst="rect">
              <a:avLst/>
            </a:prstGeom>
            <a:noFill/>
            <a:ln w="9525">
              <a:noFill/>
              <a:miter lim="800000"/>
              <a:headEnd/>
              <a:tailEnd/>
            </a:ln>
            <a:effectLst>
              <a:outerShdw blurRad="254000" dir="5400000" algn="ctr" rotWithShape="0">
                <a:srgbClr val="000000">
                  <a:alpha val="65000"/>
                </a:srgbClr>
              </a:outerShdw>
            </a:effectLst>
          </p:spPr>
        </p:pic>
        <p:pic>
          <p:nvPicPr>
            <p:cNvPr id="102" name="图片 101"/>
            <p:cNvPicPr>
              <a:picLocks noChangeAspect="1"/>
            </p:cNvPicPr>
            <p:nvPr/>
          </p:nvPicPr>
          <p:blipFill rotWithShape="1">
            <a:blip r:embed="rId12" cstate="print">
              <a:extLst>
                <a:ext uri="{28A0092B-C50C-407E-A947-70E740481C1C}">
                  <a14:useLocalDpi xmlns:a14="http://schemas.microsoft.com/office/drawing/2010/main" val="0"/>
                </a:ext>
              </a:extLst>
            </a:blip>
            <a:srcRect l="35006" t="12718" r="28746" b="10212"/>
            <a:stretch/>
          </p:blipFill>
          <p:spPr>
            <a:xfrm>
              <a:off x="8486872" y="572404"/>
              <a:ext cx="722044" cy="863551"/>
            </a:xfrm>
            <a:prstGeom prst="rect">
              <a:avLst/>
            </a:prstGeom>
            <a:noFill/>
            <a:ln w="9525">
              <a:noFill/>
              <a:miter lim="800000"/>
              <a:headEnd/>
              <a:tailEnd/>
            </a:ln>
            <a:effectLst>
              <a:outerShdw blurRad="254000" dir="5400000" algn="ctr" rotWithShape="0">
                <a:srgbClr val="000000">
                  <a:alpha val="65000"/>
                </a:srgbClr>
              </a:outerShdw>
            </a:effectLst>
          </p:spPr>
        </p:pic>
        <p:pic>
          <p:nvPicPr>
            <p:cNvPr id="103" name="图片 102"/>
            <p:cNvPicPr>
              <a:picLocks noChangeAspect="1"/>
            </p:cNvPicPr>
            <p:nvPr/>
          </p:nvPicPr>
          <p:blipFill rotWithShape="1">
            <a:blip r:embed="rId13" cstate="print">
              <a:extLst>
                <a:ext uri="{28A0092B-C50C-407E-A947-70E740481C1C}">
                  <a14:useLocalDpi xmlns:a14="http://schemas.microsoft.com/office/drawing/2010/main" val="0"/>
                </a:ext>
              </a:extLst>
            </a:blip>
            <a:srcRect l="34013" t="40100" r="29193" b="8414"/>
            <a:stretch/>
          </p:blipFill>
          <p:spPr>
            <a:xfrm>
              <a:off x="7262269" y="1748659"/>
              <a:ext cx="732930" cy="576910"/>
            </a:xfrm>
            <a:prstGeom prst="rect">
              <a:avLst/>
            </a:prstGeom>
            <a:noFill/>
            <a:ln w="9525">
              <a:noFill/>
              <a:miter lim="800000"/>
              <a:headEnd/>
              <a:tailEnd/>
            </a:ln>
            <a:effectLst>
              <a:outerShdw blurRad="254000" dir="5400000" algn="ctr" rotWithShape="0">
                <a:srgbClr val="000000">
                  <a:alpha val="65000"/>
                </a:srgbClr>
              </a:outerShdw>
            </a:effectLst>
          </p:spPr>
        </p:pic>
        <p:sp>
          <p:nvSpPr>
            <p:cNvPr id="104" name="TextBox 117"/>
            <p:cNvSpPr txBox="1"/>
            <p:nvPr/>
          </p:nvSpPr>
          <p:spPr>
            <a:xfrm>
              <a:off x="9204554" y="1134250"/>
              <a:ext cx="2040324" cy="543571"/>
            </a:xfrm>
            <a:prstGeom prst="rect">
              <a:avLst/>
            </a:prstGeom>
            <a:solidFill>
              <a:srgbClr val="FFC000">
                <a:alpha val="50000"/>
              </a:srgbClr>
            </a:solid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USG12008, 2.4Tbps,15.8U,  40GE,100GE</a:t>
              </a:r>
            </a:p>
            <a:p>
              <a:pPr defTabSz="1218418"/>
              <a:r>
                <a:rPr lang="en-US" altLang="zh-CN" sz="800" b="1" dirty="0">
                  <a:solidFill>
                    <a:srgbClr val="00B0F0"/>
                  </a:solidFill>
                  <a:latin typeface="Huawei Sans" panose="020C0503030203020204" pitchFamily="34" charset="0"/>
                  <a:ea typeface="微软雅黑" pitchFamily="34" charset="-122"/>
                  <a:cs typeface="Huawei Sans" panose="020C0503030203020204" pitchFamily="34" charset="0"/>
                </a:rPr>
                <a:t>2020.Q4 GA</a:t>
              </a:r>
            </a:p>
          </p:txBody>
        </p:sp>
        <p:sp>
          <p:nvSpPr>
            <p:cNvPr id="105" name="TextBox 116"/>
            <p:cNvSpPr txBox="1"/>
            <p:nvPr/>
          </p:nvSpPr>
          <p:spPr>
            <a:xfrm>
              <a:off x="7902016" y="2136777"/>
              <a:ext cx="2064296"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USG12004, 600Gbps, 9.8U, 40GE,100GE</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pic>
          <p:nvPicPr>
            <p:cNvPr id="106" name="Picture 2" descr="俯瞰图一致"/>
            <p:cNvPicPr>
              <a:picLocks noChangeAspect="1" noChangeArrowheads="1"/>
            </p:cNvPicPr>
            <p:nvPr/>
          </p:nvPicPr>
          <p:blipFill>
            <a:blip r:embed="rId14" cstate="print">
              <a:extLst>
                <a:ext uri="{28A0092B-C50C-407E-A947-70E740481C1C}">
                  <a14:useLocalDpi xmlns:a14="http://schemas.microsoft.com/office/drawing/2010/main" val="0"/>
                </a:ext>
              </a:extLst>
            </a:blip>
            <a:srcRect l="17250" t="31842" r="13872" b="27649"/>
            <a:stretch>
              <a:fillRect/>
            </a:stretch>
          </p:blipFill>
          <p:spPr bwMode="auto">
            <a:xfrm>
              <a:off x="730831" y="5673926"/>
              <a:ext cx="609033" cy="199153"/>
            </a:xfrm>
            <a:prstGeom prst="rect">
              <a:avLst/>
            </a:prstGeom>
            <a:noFill/>
            <a:ln w="9525">
              <a:noFill/>
              <a:miter lim="800000"/>
              <a:headEnd/>
              <a:tailEnd/>
            </a:ln>
            <a:effectLst>
              <a:outerShdw blurRad="254000" dir="5400000" algn="ctr" rotWithShape="0">
                <a:srgbClr val="000000">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44"/>
            <p:cNvSpPr txBox="1"/>
            <p:nvPr/>
          </p:nvSpPr>
          <p:spPr>
            <a:xfrm>
              <a:off x="1362307" y="6140686"/>
              <a:ext cx="6101879" cy="215319"/>
            </a:xfrm>
            <a:prstGeom prst="rect">
              <a:avLst/>
            </a:prstGeom>
            <a:noFill/>
          </p:spPr>
          <p:txBody>
            <a:bodyPr wrap="square" lIns="91365" tIns="45682" rIns="91365" bIns="45682" rtlCol="0">
              <a:spAutoFit/>
            </a:bodyPr>
            <a:lstStyle/>
            <a:p>
              <a:pPr defTabSz="1218418"/>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USG6510E-POE, 1.2Gbps, Desktop, 2*GE(SFP)+10*GE(RJ45), GE0/0/0-GE0/0/3</a:t>
              </a:r>
              <a:r>
                <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rPr>
                <a:t> </a:t>
              </a:r>
              <a:r>
                <a:rPr lang="en-US" altLang="zh-CN" sz="800" dirty="0">
                  <a:solidFill>
                    <a:prstClr val="black"/>
                  </a:solidFill>
                  <a:latin typeface="Huawei Sans" panose="020C0503030203020204" pitchFamily="34" charset="0"/>
                  <a:ea typeface="微软雅黑" pitchFamily="34" charset="-122"/>
                  <a:cs typeface="Huawei Sans" panose="020C0503030203020204" pitchFamily="34" charset="0"/>
                </a:rPr>
                <a:t>support </a:t>
              </a:r>
              <a:r>
                <a:rPr lang="en-US" altLang="zh-CN" sz="800" dirty="0" err="1">
                  <a:solidFill>
                    <a:prstClr val="black"/>
                  </a:solidFill>
                  <a:latin typeface="Huawei Sans" panose="020C0503030203020204" pitchFamily="34" charset="0"/>
                  <a:ea typeface="微软雅黑" pitchFamily="34" charset="-122"/>
                  <a:cs typeface="Huawei Sans" panose="020C0503030203020204" pitchFamily="34" charset="0"/>
                </a:rPr>
                <a:t>PoE</a:t>
              </a:r>
              <a:endParaRPr lang="zh-CN" altLang="en-US" sz="800" dirty="0">
                <a:solidFill>
                  <a:prstClr val="black"/>
                </a:solidFill>
                <a:latin typeface="Huawei Sans" panose="020C0503030203020204" pitchFamily="34" charset="0"/>
                <a:ea typeface="微软雅黑" pitchFamily="34" charset="-122"/>
                <a:cs typeface="Huawei Sans" panose="020C0503030203020204" pitchFamily="34" charset="0"/>
              </a:endParaRPr>
            </a:p>
          </p:txBody>
        </p:sp>
        <p:sp>
          <p:nvSpPr>
            <p:cNvPr id="132" name="圆角矩形 131"/>
            <p:cNvSpPr/>
            <p:nvPr/>
          </p:nvSpPr>
          <p:spPr bwMode="auto">
            <a:xfrm>
              <a:off x="823457" y="1060139"/>
              <a:ext cx="5604525" cy="1361292"/>
            </a:xfrm>
            <a:prstGeom prst="roundRect">
              <a:avLst>
                <a:gd name="adj" fmla="val 0"/>
              </a:avLst>
            </a:prstGeom>
            <a:solidFill>
              <a:sysClr val="window" lastClr="FFFFFF">
                <a:lumMod val="75000"/>
                <a:alpha val="30000"/>
              </a:sysClr>
            </a:solidFill>
            <a:ln>
              <a:noFill/>
            </a:ln>
            <a:effectLst/>
            <a:extLst/>
          </p:spPr>
          <p:txBody>
            <a:bodyPr lIns="91368" tIns="45684" rIns="91368" bIns="45684"/>
            <a:lstStyle/>
            <a:p>
              <a:pPr defTabSz="913699" fontAlgn="ctr">
                <a:buClr>
                  <a:srgbClr val="CC9900"/>
                </a:buClr>
                <a:buFont typeface="Wingdings" pitchFamily="2" charset="2"/>
                <a:buChar char="n"/>
                <a:defRPr/>
              </a:pPr>
              <a:endParaRPr lang="en-US" altLang="zh-CN" sz="1599" kern="0">
                <a:solidFill>
                  <a:prstClr val="black"/>
                </a:solidFill>
                <a:latin typeface="Huawei Sans" panose="020C0503030203020204" pitchFamily="34" charset="0"/>
                <a:ea typeface="宋体" charset="-122"/>
                <a:cs typeface="Huawei Sans" panose="020C0503030203020204" pitchFamily="34" charset="0"/>
              </a:endParaRPr>
            </a:p>
          </p:txBody>
        </p:sp>
        <p:sp>
          <p:nvSpPr>
            <p:cNvPr id="133" name="TextBox 86"/>
            <p:cNvSpPr txBox="1">
              <a:spLocks noChangeArrowheads="1"/>
            </p:cNvSpPr>
            <p:nvPr/>
          </p:nvSpPr>
          <p:spPr bwMode="auto">
            <a:xfrm>
              <a:off x="2244901" y="1060140"/>
              <a:ext cx="2701575" cy="31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68" tIns="45684" rIns="91368" bIns="45684">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1218418" fontAlgn="ctr">
                <a:buSzPct val="100000"/>
              </a:pPr>
              <a:r>
                <a:rPr lang="en-US" altLang="zh-CN" sz="1399" b="1" dirty="0">
                  <a:solidFill>
                    <a:prstClr val="black"/>
                  </a:solidFill>
                  <a:latin typeface="Huawei Sans" panose="020C0503030203020204" pitchFamily="34" charset="0"/>
                  <a:ea typeface="Arial Unicode MS" panose="020B0604020202020204" pitchFamily="34" charset="-122"/>
                  <a:cs typeface="Huawei Sans" panose="020C0503030203020204" pitchFamily="34" charset="0"/>
                  <a:sym typeface="Calibri" panose="020F0502020204030204" pitchFamily="34" charset="0"/>
                </a:rPr>
                <a:t>License</a:t>
              </a:r>
            </a:p>
          </p:txBody>
        </p:sp>
        <p:sp>
          <p:nvSpPr>
            <p:cNvPr id="134" name="文本框 133"/>
            <p:cNvSpPr txBox="1"/>
            <p:nvPr/>
          </p:nvSpPr>
          <p:spPr>
            <a:xfrm>
              <a:off x="897329" y="1278669"/>
              <a:ext cx="5581394" cy="2011547"/>
            </a:xfrm>
            <a:prstGeom prst="rect">
              <a:avLst/>
            </a:prstGeom>
            <a:noFill/>
          </p:spPr>
          <p:txBody>
            <a:bodyPr vert="horz" wrap="square" rtlCol="0">
              <a:spAutoFit/>
            </a:bodyPr>
            <a:lstStyle/>
            <a:p>
              <a:pPr marL="171330" indent="-171330">
                <a:lnSpc>
                  <a:spcPct val="150000"/>
                </a:lnSpc>
                <a:buFont typeface="Arial" panose="020B0604020202020204" pitchFamily="34" charset="0"/>
                <a:buChar char="•"/>
              </a:pPr>
              <a:r>
                <a:rPr lang="en-US" altLang="zh-CN" sz="10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Performance expansion license 20Gbps for USG9500/USG12000</a:t>
              </a:r>
            </a:p>
            <a:p>
              <a:pPr marL="171330" indent="-171330">
                <a:lnSpc>
                  <a:spcPct val="150000"/>
                </a:lnSpc>
                <a:buFont typeface="Arial" panose="020B0604020202020204" pitchFamily="34" charset="0"/>
                <a:buChar char="•"/>
              </a:pPr>
              <a:r>
                <a:rPr lang="en-US" altLang="zh-CN" sz="1000" dirty="0" err="1">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Vsys</a:t>
              </a:r>
              <a:r>
                <a:rPr lang="en-US" altLang="zh-CN" sz="10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 (Virtual firewall) license, 10 </a:t>
              </a:r>
              <a:r>
                <a:rPr lang="en-US" altLang="zh-CN" sz="1000" dirty="0" err="1">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Vsys</a:t>
              </a:r>
              <a:r>
                <a:rPr lang="en-US" altLang="zh-CN" sz="10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 for free, expansion quantity by 5~4000</a:t>
              </a:r>
            </a:p>
            <a:p>
              <a:pPr marL="171330" indent="-171330">
                <a:lnSpc>
                  <a:spcPct val="150000"/>
                </a:lnSpc>
                <a:buFont typeface="Arial" panose="020B0604020202020204" pitchFamily="34" charset="0"/>
                <a:buChar char="•"/>
              </a:pPr>
              <a:r>
                <a:rPr lang="en-US" altLang="zh-CN" sz="10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SSL VPN concurrent users, 100 users for free, expansion quantity by 100~20000</a:t>
              </a:r>
            </a:p>
            <a:p>
              <a:pPr marL="171330" indent="-171330">
                <a:lnSpc>
                  <a:spcPct val="150000"/>
                </a:lnSpc>
                <a:buFont typeface="Arial" panose="020B0604020202020204" pitchFamily="34" charset="0"/>
                <a:buChar char="•"/>
              </a:pPr>
              <a:r>
                <a:rPr lang="en-US" altLang="zh-CN" sz="10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Years of threat protection service, include IPS/AV/URL filtering/cloud sandbox</a:t>
              </a:r>
              <a:endParaRPr lang="zh-CN" altLang="en-US" sz="10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endParaRPr>
            </a:p>
          </p:txBody>
        </p:sp>
      </p:grpSp>
    </p:spTree>
    <p:extLst>
      <p:ext uri="{BB962C8B-B14F-4D97-AF65-F5344CB8AC3E}">
        <p14:creationId xmlns:p14="http://schemas.microsoft.com/office/powerpoint/2010/main" val="17223898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833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112"/>
          <p:cNvSpPr>
            <a:spLocks noChangeArrowheads="1"/>
          </p:cNvSpPr>
          <p:nvPr/>
        </p:nvSpPr>
        <p:spPr bwMode="auto">
          <a:xfrm>
            <a:off x="6901403" y="5046760"/>
            <a:ext cx="4529149" cy="942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5750" indent="-285750">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marL="0" indent="0" eaLnBrk="1" fontAlgn="ctr" hangingPunct="1">
              <a:lnSpc>
                <a:spcPct val="150000"/>
              </a:lnSpc>
              <a:buSzPct val="100000"/>
            </a:pPr>
            <a:r>
              <a:rPr lang="en-US" altLang="zh-CN" sz="1200" b="1" dirty="0">
                <a:solidFill>
                  <a:srgbClr val="00B0F0"/>
                </a:solidFill>
                <a:latin typeface="+mj-lt"/>
                <a:cs typeface="Arial" panose="020B0604020202020204" pitchFamily="34" charset="0"/>
                <a:sym typeface="Arial" panose="020B0604020202020204" pitchFamily="34" charset="0"/>
              </a:rPr>
              <a:t>8-year consecutive growth of Huawei router business</a:t>
            </a:r>
            <a:r>
              <a:rPr lang="en-US" altLang="zh-CN" sz="1200" dirty="0">
                <a:solidFill>
                  <a:srgbClr val="1D1D1A"/>
                </a:solidFill>
                <a:latin typeface="+mj-lt"/>
                <a:cs typeface="Arial" panose="020B0604020202020204" pitchFamily="34" charset="0"/>
                <a:sym typeface="Arial" panose="020B0604020202020204" pitchFamily="34" charset="0"/>
              </a:rPr>
              <a:t>– unique in the industry. </a:t>
            </a:r>
            <a:endParaRPr lang="en-US" altLang="zh-CN" sz="1200" dirty="0" smtClean="0">
              <a:solidFill>
                <a:srgbClr val="1D1D1A"/>
              </a:solidFill>
              <a:latin typeface="+mj-lt"/>
              <a:cs typeface="Arial" panose="020B0604020202020204" pitchFamily="34" charset="0"/>
              <a:sym typeface="Arial" panose="020B0604020202020204" pitchFamily="34" charset="0"/>
            </a:endParaRPr>
          </a:p>
          <a:p>
            <a:pPr marL="0" indent="0" eaLnBrk="1" fontAlgn="ctr" hangingPunct="1">
              <a:lnSpc>
                <a:spcPct val="150000"/>
              </a:lnSpc>
              <a:buSzPct val="100000"/>
            </a:pPr>
            <a:r>
              <a:rPr lang="en-US" altLang="zh-CN" sz="1200" b="1" dirty="0" smtClean="0">
                <a:solidFill>
                  <a:srgbClr val="00B0F0"/>
                </a:solidFill>
                <a:latin typeface="+mj-lt"/>
                <a:cs typeface="Arial" panose="020B0604020202020204" pitchFamily="34" charset="0"/>
                <a:sym typeface="Arial" panose="020B0604020202020204" pitchFamily="34" charset="0"/>
              </a:rPr>
              <a:t>1/3</a:t>
            </a:r>
            <a:r>
              <a:rPr lang="en-US" altLang="zh-CN" sz="1200" dirty="0" smtClean="0">
                <a:solidFill>
                  <a:srgbClr val="00B0F0"/>
                </a:solidFill>
                <a:latin typeface="+mj-lt"/>
                <a:cs typeface="Arial" panose="020B0604020202020204" pitchFamily="34" charset="0"/>
                <a:sym typeface="Arial" panose="020B0604020202020204" pitchFamily="34" charset="0"/>
              </a:rPr>
              <a:t> </a:t>
            </a:r>
            <a:r>
              <a:rPr lang="en-US" altLang="zh-CN" sz="1200" dirty="0">
                <a:solidFill>
                  <a:srgbClr val="1D1D1A"/>
                </a:solidFill>
                <a:latin typeface="+mj-lt"/>
                <a:cs typeface="Arial" panose="020B0604020202020204" pitchFamily="34" charset="0"/>
                <a:sym typeface="Arial" panose="020B0604020202020204" pitchFamily="34" charset="0"/>
              </a:rPr>
              <a:t>of global backbone traffic bear by Huawei IP core routers</a:t>
            </a:r>
            <a:r>
              <a:rPr lang="en-US" altLang="zh-CN" sz="1200" dirty="0" smtClean="0">
                <a:solidFill>
                  <a:srgbClr val="1D1D1A"/>
                </a:solidFill>
                <a:latin typeface="+mj-lt"/>
                <a:cs typeface="Arial" panose="020B0604020202020204" pitchFamily="34" charset="0"/>
                <a:sym typeface="Arial" panose="020B0604020202020204" pitchFamily="34" charset="0"/>
              </a:rPr>
              <a:t>.</a:t>
            </a:r>
          </a:p>
          <a:p>
            <a:pPr marL="0" indent="0" eaLnBrk="1" fontAlgn="ctr" hangingPunct="1">
              <a:lnSpc>
                <a:spcPct val="150000"/>
              </a:lnSpc>
              <a:buSzPct val="100000"/>
            </a:pPr>
            <a:r>
              <a:rPr lang="en-US" altLang="zh-CN" sz="1200" b="1" dirty="0" smtClean="0">
                <a:solidFill>
                  <a:srgbClr val="00B0F0"/>
                </a:solidFill>
                <a:latin typeface="+mj-lt"/>
                <a:cs typeface="Arial" panose="020B0604020202020204" pitchFamily="34" charset="0"/>
                <a:sym typeface="Arial" panose="020B0604020202020204" pitchFamily="34" charset="0"/>
              </a:rPr>
              <a:t>700 </a:t>
            </a:r>
            <a:r>
              <a:rPr lang="en-US" altLang="zh-CN" sz="1200" b="1" dirty="0">
                <a:solidFill>
                  <a:srgbClr val="00B0F0"/>
                </a:solidFill>
                <a:latin typeface="+mj-lt"/>
                <a:cs typeface="Arial" panose="020B0604020202020204" pitchFamily="34" charset="0"/>
                <a:sym typeface="Arial" panose="020B0604020202020204" pitchFamily="34" charset="0"/>
              </a:rPr>
              <a:t>million hours </a:t>
            </a:r>
            <a:r>
              <a:rPr lang="en-US" altLang="zh-CN" sz="1200" dirty="0">
                <a:solidFill>
                  <a:srgbClr val="1D1D1A"/>
                </a:solidFill>
                <a:latin typeface="+mj-lt"/>
                <a:cs typeface="Arial" panose="020B0604020202020204" pitchFamily="34" charset="0"/>
                <a:sym typeface="Arial" panose="020B0604020202020204" pitchFamily="34" charset="0"/>
              </a:rPr>
              <a:t>stable operation accumulatively</a:t>
            </a:r>
            <a:r>
              <a:rPr lang="en-US" altLang="zh-CN" sz="1200" dirty="0" smtClean="0">
                <a:solidFill>
                  <a:srgbClr val="1D1D1A"/>
                </a:solidFill>
                <a:latin typeface="+mj-lt"/>
                <a:cs typeface="Arial" panose="020B0604020202020204" pitchFamily="34" charset="0"/>
                <a:sym typeface="Arial" panose="020B0604020202020204" pitchFamily="34" charset="0"/>
              </a:rPr>
              <a:t>.</a:t>
            </a:r>
            <a:endParaRPr lang="en-US" altLang="zh-CN" sz="1200" dirty="0">
              <a:solidFill>
                <a:srgbClr val="1D1D1A"/>
              </a:solidFill>
              <a:latin typeface="+mj-lt"/>
              <a:cs typeface="Arial" panose="020B0604020202020204" pitchFamily="34" charset="0"/>
              <a:sym typeface="Arial" panose="020B0604020202020204" pitchFamily="34" charset="0"/>
            </a:endParaRPr>
          </a:p>
        </p:txBody>
      </p:sp>
      <p:cxnSp>
        <p:nvCxnSpPr>
          <p:cNvPr id="101" name="直接连接符 6"/>
          <p:cNvCxnSpPr>
            <a:cxnSpLocks noChangeShapeType="1"/>
          </p:cNvCxnSpPr>
          <p:nvPr/>
        </p:nvCxnSpPr>
        <p:spPr bwMode="auto">
          <a:xfrm>
            <a:off x="7012529" y="5057873"/>
            <a:ext cx="3900488" cy="0"/>
          </a:xfrm>
          <a:prstGeom prst="line">
            <a:avLst/>
          </a:prstGeom>
          <a:noFill/>
          <a:ln w="6350" algn="ctr">
            <a:solidFill>
              <a:srgbClr val="00B0F0"/>
            </a:solidFill>
            <a:round/>
            <a:headEnd/>
            <a:tailEnd/>
          </a:ln>
          <a:extLst>
            <a:ext uri="{909E8E84-426E-40DD-AFC4-6F175D3DCCD1}">
              <a14:hiddenFill xmlns:a14="http://schemas.microsoft.com/office/drawing/2010/main">
                <a:noFill/>
              </a14:hiddenFill>
            </a:ext>
          </a:extLst>
        </p:spPr>
      </p:cxnSp>
      <p:cxnSp>
        <p:nvCxnSpPr>
          <p:cNvPr id="102" name="直接连接符 159"/>
          <p:cNvCxnSpPr>
            <a:cxnSpLocks noChangeShapeType="1"/>
          </p:cNvCxnSpPr>
          <p:nvPr/>
        </p:nvCxnSpPr>
        <p:spPr bwMode="auto">
          <a:xfrm>
            <a:off x="7012529" y="6243560"/>
            <a:ext cx="3900488" cy="0"/>
          </a:xfrm>
          <a:prstGeom prst="line">
            <a:avLst/>
          </a:prstGeom>
          <a:noFill/>
          <a:ln w="6350" algn="ctr">
            <a:solidFill>
              <a:srgbClr val="00B0F0"/>
            </a:solidFill>
            <a:round/>
            <a:headEnd/>
            <a:tailEnd/>
          </a:ln>
          <a:extLst>
            <a:ext uri="{909E8E84-426E-40DD-AFC4-6F175D3DCCD1}">
              <a14:hiddenFill xmlns:a14="http://schemas.microsoft.com/office/drawing/2010/main">
                <a:noFill/>
              </a14:hiddenFill>
            </a:ext>
          </a:extLst>
        </p:spPr>
      </p:cxnSp>
      <p:grpSp>
        <p:nvGrpSpPr>
          <p:cNvPr id="103" name="组合 2"/>
          <p:cNvGrpSpPr>
            <a:grpSpLocks/>
          </p:cNvGrpSpPr>
          <p:nvPr/>
        </p:nvGrpSpPr>
        <p:grpSpPr bwMode="auto">
          <a:xfrm>
            <a:off x="2569239" y="3833284"/>
            <a:ext cx="1833301" cy="2287797"/>
            <a:chOff x="781383" y="1208029"/>
            <a:chExt cx="1872000" cy="2302068"/>
          </a:xfrm>
        </p:grpSpPr>
        <p:sp>
          <p:nvSpPr>
            <p:cNvPr id="104" name="矩形 14"/>
            <p:cNvSpPr>
              <a:spLocks noChangeArrowheads="1"/>
            </p:cNvSpPr>
            <p:nvPr/>
          </p:nvSpPr>
          <p:spPr bwMode="auto">
            <a:xfrm>
              <a:off x="978602" y="1696677"/>
              <a:ext cx="1507813" cy="428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82675">
                <a:defRPr>
                  <a:solidFill>
                    <a:schemeClr val="tx1"/>
                  </a:solidFill>
                  <a:latin typeface="Arial" panose="020B0604020202020204" pitchFamily="34" charset="0"/>
                  <a:ea typeface="Microsoft YaHei" panose="020B0503020204020204" pitchFamily="34" charset="-122"/>
                </a:defRPr>
              </a:lvl1pPr>
              <a:lvl2pPr marL="742950" indent="-285750" defTabSz="1082675">
                <a:defRPr>
                  <a:solidFill>
                    <a:schemeClr val="tx1"/>
                  </a:solidFill>
                  <a:latin typeface="Arial" panose="020B0604020202020204" pitchFamily="34" charset="0"/>
                  <a:ea typeface="Microsoft YaHei" panose="020B0503020204020204" pitchFamily="34" charset="-122"/>
                </a:defRPr>
              </a:lvl2pPr>
              <a:lvl3pPr marL="1143000" indent="-228600" defTabSz="1082675">
                <a:defRPr>
                  <a:solidFill>
                    <a:schemeClr val="tx1"/>
                  </a:solidFill>
                  <a:latin typeface="Arial" panose="020B0604020202020204" pitchFamily="34" charset="0"/>
                  <a:ea typeface="Microsoft YaHei" panose="020B0503020204020204" pitchFamily="34" charset="-122"/>
                </a:defRPr>
              </a:lvl3pPr>
              <a:lvl4pPr marL="1600200" indent="-228600" defTabSz="1082675">
                <a:defRPr>
                  <a:solidFill>
                    <a:schemeClr val="tx1"/>
                  </a:solidFill>
                  <a:latin typeface="Arial" panose="020B0604020202020204" pitchFamily="34" charset="0"/>
                  <a:ea typeface="Microsoft YaHei" panose="020B0503020204020204" pitchFamily="34" charset="-122"/>
                </a:defRPr>
              </a:lvl4pPr>
              <a:lvl5pPr marL="2057400" indent="-228600" defTabSz="1082675">
                <a:defRPr>
                  <a:solidFill>
                    <a:schemeClr val="tx1"/>
                  </a:solidFill>
                  <a:latin typeface="Arial" panose="020B0604020202020204" pitchFamily="34" charset="0"/>
                  <a:ea typeface="Microsoft YaHei" panose="020B0503020204020204" pitchFamily="34" charset="-122"/>
                </a:defRPr>
              </a:lvl5pPr>
              <a:lvl6pPr marL="25146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spcBef>
                  <a:spcPct val="50000"/>
                </a:spcBef>
                <a:buClr>
                  <a:srgbClr val="CC9900"/>
                </a:buClr>
                <a:buSzPct val="100000"/>
              </a:pPr>
              <a:r>
                <a:rPr lang="en-US" altLang="zh-CN" sz="1200" dirty="0">
                  <a:solidFill>
                    <a:srgbClr val="1D1D1A"/>
                  </a:solidFill>
                  <a:latin typeface="+mj-lt"/>
                  <a:cs typeface="Arial" panose="020B0604020202020204" pitchFamily="34" charset="0"/>
                  <a:sym typeface="Calibri" panose="020F0502020204030204" pitchFamily="34" charset="0"/>
                </a:rPr>
                <a:t>Ranking in the global market</a:t>
              </a:r>
            </a:p>
          </p:txBody>
        </p:sp>
        <p:sp>
          <p:nvSpPr>
            <p:cNvPr id="105" name="双括号 149"/>
            <p:cNvSpPr>
              <a:spLocks noChangeArrowheads="1"/>
            </p:cNvSpPr>
            <p:nvPr/>
          </p:nvSpPr>
          <p:spPr bwMode="auto">
            <a:xfrm>
              <a:off x="781383" y="1417390"/>
              <a:ext cx="1872000" cy="2092707"/>
            </a:xfrm>
            <a:prstGeom prst="bracketPair">
              <a:avLst>
                <a:gd name="adj" fmla="val 13134"/>
              </a:avLst>
            </a:prstGeom>
            <a:noFill/>
            <a:ln w="12700" algn="ctr">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2400">
                <a:solidFill>
                  <a:srgbClr val="000000"/>
                </a:solidFill>
                <a:latin typeface="+mj-lt"/>
                <a:cs typeface="Arial" panose="020B0604020202020204" pitchFamily="34" charset="0"/>
                <a:sym typeface="Arial" panose="020B0604020202020204" pitchFamily="34" charset="0"/>
              </a:endParaRPr>
            </a:p>
          </p:txBody>
        </p:sp>
        <p:sp>
          <p:nvSpPr>
            <p:cNvPr id="106" name="矩形 19"/>
            <p:cNvSpPr>
              <a:spLocks noChangeArrowheads="1"/>
            </p:cNvSpPr>
            <p:nvPr/>
          </p:nvSpPr>
          <p:spPr bwMode="auto">
            <a:xfrm>
              <a:off x="1358184" y="1208029"/>
              <a:ext cx="945995" cy="2746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82675">
                <a:defRPr>
                  <a:solidFill>
                    <a:schemeClr val="tx1"/>
                  </a:solidFill>
                  <a:latin typeface="Arial" panose="020B0604020202020204" pitchFamily="34" charset="0"/>
                  <a:ea typeface="Microsoft YaHei" panose="020B0503020204020204" pitchFamily="34" charset="-122"/>
                </a:defRPr>
              </a:lvl1pPr>
              <a:lvl2pPr marL="742950" indent="-285750" defTabSz="1082675">
                <a:defRPr>
                  <a:solidFill>
                    <a:schemeClr val="tx1"/>
                  </a:solidFill>
                  <a:latin typeface="Arial" panose="020B0604020202020204" pitchFamily="34" charset="0"/>
                  <a:ea typeface="Microsoft YaHei" panose="020B0503020204020204" pitchFamily="34" charset="-122"/>
                </a:defRPr>
              </a:lvl2pPr>
              <a:lvl3pPr marL="1143000" indent="-228600" defTabSz="1082675">
                <a:defRPr>
                  <a:solidFill>
                    <a:schemeClr val="tx1"/>
                  </a:solidFill>
                  <a:latin typeface="Arial" panose="020B0604020202020204" pitchFamily="34" charset="0"/>
                  <a:ea typeface="Microsoft YaHei" panose="020B0503020204020204" pitchFamily="34" charset="-122"/>
                </a:defRPr>
              </a:lvl3pPr>
              <a:lvl4pPr marL="1600200" indent="-228600" defTabSz="1082675">
                <a:defRPr>
                  <a:solidFill>
                    <a:schemeClr val="tx1"/>
                  </a:solidFill>
                  <a:latin typeface="Arial" panose="020B0604020202020204" pitchFamily="34" charset="0"/>
                  <a:ea typeface="Microsoft YaHei" panose="020B0503020204020204" pitchFamily="34" charset="-122"/>
                </a:defRPr>
              </a:lvl4pPr>
              <a:lvl5pPr marL="2057400" indent="-228600" defTabSz="1082675">
                <a:defRPr>
                  <a:solidFill>
                    <a:schemeClr val="tx1"/>
                  </a:solidFill>
                  <a:latin typeface="Arial" panose="020B0604020202020204" pitchFamily="34" charset="0"/>
                  <a:ea typeface="Microsoft YaHei" panose="020B0503020204020204" pitchFamily="34" charset="-122"/>
                </a:defRPr>
              </a:lvl5pPr>
              <a:lvl6pPr marL="25146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spcBef>
                  <a:spcPct val="50000"/>
                </a:spcBef>
                <a:buClr>
                  <a:srgbClr val="CC9900"/>
                </a:buClr>
                <a:buSzPct val="100000"/>
              </a:pPr>
              <a:r>
                <a:rPr lang="en-US" altLang="zh-CN" sz="1200" b="1">
                  <a:solidFill>
                    <a:srgbClr val="1D1D1A"/>
                  </a:solidFill>
                  <a:latin typeface="+mj-lt"/>
                  <a:cs typeface="Arial" panose="020B0604020202020204" pitchFamily="34" charset="0"/>
                  <a:sym typeface="Calibri" panose="020F0502020204030204" pitchFamily="34" charset="0"/>
                </a:rPr>
                <a:t>Ethernet switches</a:t>
              </a:r>
            </a:p>
          </p:txBody>
        </p:sp>
        <p:pic>
          <p:nvPicPr>
            <p:cNvPr id="107" name="组合 3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515" y="1297370"/>
              <a:ext cx="268224" cy="274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 name="395231483"/>
            <p:cNvSpPr>
              <a:spLocks noChangeArrowheads="1"/>
            </p:cNvSpPr>
            <p:nvPr/>
          </p:nvSpPr>
          <p:spPr bwMode="auto">
            <a:xfrm>
              <a:off x="1170449" y="2522650"/>
              <a:ext cx="1078391" cy="528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2110" tIns="81054" rIns="162110" bIns="81054" anchor="ctr" anchorCtr="1"/>
            <a:lstStyle>
              <a:lvl1pPr defTabSz="1063625">
                <a:defRPr>
                  <a:solidFill>
                    <a:schemeClr val="tx1"/>
                  </a:solidFill>
                  <a:latin typeface="Arial" panose="020B0604020202020204" pitchFamily="34" charset="0"/>
                  <a:ea typeface="Microsoft YaHei" panose="020B0503020204020204" pitchFamily="34" charset="-122"/>
                </a:defRPr>
              </a:lvl1pPr>
              <a:lvl2pPr marL="742950" indent="-285750" defTabSz="1063625">
                <a:defRPr>
                  <a:solidFill>
                    <a:schemeClr val="tx1"/>
                  </a:solidFill>
                  <a:latin typeface="Arial" panose="020B0604020202020204" pitchFamily="34" charset="0"/>
                  <a:ea typeface="Microsoft YaHei" panose="020B0503020204020204" pitchFamily="34" charset="-122"/>
                </a:defRPr>
              </a:lvl2pPr>
              <a:lvl3pPr marL="1143000" indent="-228600" defTabSz="1063625">
                <a:defRPr>
                  <a:solidFill>
                    <a:schemeClr val="tx1"/>
                  </a:solidFill>
                  <a:latin typeface="Arial" panose="020B0604020202020204" pitchFamily="34" charset="0"/>
                  <a:ea typeface="Microsoft YaHei" panose="020B0503020204020204" pitchFamily="34" charset="-122"/>
                </a:defRPr>
              </a:lvl3pPr>
              <a:lvl4pPr marL="1600200" indent="-228600" defTabSz="1063625">
                <a:defRPr>
                  <a:solidFill>
                    <a:schemeClr val="tx1"/>
                  </a:solidFill>
                  <a:latin typeface="Arial" panose="020B0604020202020204" pitchFamily="34" charset="0"/>
                  <a:ea typeface="Microsoft YaHei" panose="020B0503020204020204" pitchFamily="34" charset="-122"/>
                </a:defRPr>
              </a:lvl4pPr>
              <a:lvl5pPr marL="2057400" indent="-228600" defTabSz="1063625">
                <a:defRPr>
                  <a:solidFill>
                    <a:schemeClr val="tx1"/>
                  </a:solidFill>
                  <a:latin typeface="Arial" panose="020B0604020202020204" pitchFamily="34" charset="0"/>
                  <a:ea typeface="Microsoft YaHei" panose="020B0503020204020204" pitchFamily="34" charset="-122"/>
                </a:defRPr>
              </a:lvl5pPr>
              <a:lvl6pPr marL="2514600" indent="-228600" defTabSz="10636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0636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0636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0636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r>
                <a:rPr lang="en-US" altLang="zh-CN" sz="2400" b="1" dirty="0">
                  <a:solidFill>
                    <a:srgbClr val="00B0F0"/>
                  </a:solidFill>
                  <a:latin typeface="+mj-lt"/>
                  <a:cs typeface="Arial" panose="020B0604020202020204" pitchFamily="34" charset="0"/>
                  <a:sym typeface="Calibri" panose="020F0502020204030204" pitchFamily="34" charset="0"/>
                </a:rPr>
                <a:t>No.2</a:t>
              </a:r>
            </a:p>
          </p:txBody>
        </p:sp>
        <p:sp>
          <p:nvSpPr>
            <p:cNvPr id="109" name="空心弧 89"/>
            <p:cNvSpPr>
              <a:spLocks/>
            </p:cNvSpPr>
            <p:nvPr/>
          </p:nvSpPr>
          <p:spPr bwMode="auto">
            <a:xfrm rot="5400000">
              <a:off x="1127479" y="2214140"/>
              <a:ext cx="1182501" cy="1182501"/>
            </a:xfrm>
            <a:custGeom>
              <a:avLst/>
              <a:gdLst>
                <a:gd name="T0" fmla="*/ 14991 w 2011013"/>
                <a:gd name="T1" fmla="*/ 13811 h 2010819"/>
                <a:gd name="T2" fmla="*/ 3101 w 2011013"/>
                <a:gd name="T3" fmla="*/ 15003 h 2010819"/>
                <a:gd name="T4" fmla="*/ 1909 w 2011013"/>
                <a:gd name="T5" fmla="*/ 3103 h 2010819"/>
                <a:gd name="T6" fmla="*/ 13800 w 2011013"/>
                <a:gd name="T7" fmla="*/ 1910 h 2010819"/>
                <a:gd name="T8" fmla="*/ 15291 w 2011013"/>
                <a:gd name="T9" fmla="*/ 3493 h 2010819"/>
                <a:gd name="T10" fmla="*/ 14122 w 2011013"/>
                <a:gd name="T11" fmla="*/ 4342 h 2010819"/>
                <a:gd name="T12" fmla="*/ 4338 w 2011013"/>
                <a:gd name="T13" fmla="*/ 2781 h 2010819"/>
                <a:gd name="T14" fmla="*/ 2779 w 2011013"/>
                <a:gd name="T15" fmla="*/ 12572 h 2010819"/>
                <a:gd name="T16" fmla="*/ 12562 w 2011013"/>
                <a:gd name="T17" fmla="*/ 14132 h 2010819"/>
                <a:gd name="T18" fmla="*/ 13872 w 2011013"/>
                <a:gd name="T19" fmla="*/ 12895 h 2010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1013" h="2010819">
                  <a:moveTo>
                    <a:pt x="1783835" y="1641939"/>
                  </a:moveTo>
                  <a:cubicBezTo>
                    <a:pt x="1432255" y="2071756"/>
                    <a:pt x="798774" y="2135208"/>
                    <a:pt x="368915" y="1783663"/>
                  </a:cubicBezTo>
                  <a:cubicBezTo>
                    <a:pt x="-60944" y="1432118"/>
                    <a:pt x="-124402" y="798698"/>
                    <a:pt x="227177" y="368880"/>
                  </a:cubicBezTo>
                  <a:cubicBezTo>
                    <a:pt x="578756" y="-60938"/>
                    <a:pt x="1212237" y="-124390"/>
                    <a:pt x="1642097" y="227155"/>
                  </a:cubicBezTo>
                  <a:cubicBezTo>
                    <a:pt x="1709098" y="281950"/>
                    <a:pt x="1768744" y="345167"/>
                    <a:pt x="1819553" y="415236"/>
                  </a:cubicBezTo>
                  <a:lnTo>
                    <a:pt x="1680329" y="516175"/>
                  </a:lnTo>
                  <a:cubicBezTo>
                    <a:pt x="1410100" y="143524"/>
                    <a:pt x="888908" y="60469"/>
                    <a:pt x="516214" y="330666"/>
                  </a:cubicBezTo>
                  <a:cubicBezTo>
                    <a:pt x="143520" y="600863"/>
                    <a:pt x="60456" y="1121994"/>
                    <a:pt x="330685" y="1494645"/>
                  </a:cubicBezTo>
                  <a:cubicBezTo>
                    <a:pt x="600913" y="1867295"/>
                    <a:pt x="1122105" y="1950350"/>
                    <a:pt x="1494799" y="1680153"/>
                  </a:cubicBezTo>
                  <a:cubicBezTo>
                    <a:pt x="1552886" y="1638040"/>
                    <a:pt x="1605292" y="1588606"/>
                    <a:pt x="1650718" y="1533074"/>
                  </a:cubicBezTo>
                  <a:lnTo>
                    <a:pt x="1783835" y="1641939"/>
                  </a:lnTo>
                  <a:close/>
                </a:path>
              </a:pathLst>
            </a:custGeom>
            <a:solidFill>
              <a:srgbClr val="BFBFBF"/>
            </a:soli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3" tIns="45707" rIns="91413" bIns="45707"/>
            <a:lstStyle/>
            <a:p>
              <a:endParaRPr lang="zh-CN" altLang="en-US">
                <a:solidFill>
                  <a:srgbClr val="1D1D1A"/>
                </a:solidFill>
                <a:latin typeface="+mj-lt"/>
                <a:cs typeface="Arial" panose="020B0604020202020204" pitchFamily="34" charset="0"/>
              </a:endParaRPr>
            </a:p>
          </p:txBody>
        </p:sp>
      </p:grpSp>
      <p:grpSp>
        <p:nvGrpSpPr>
          <p:cNvPr id="110" name="组合 1"/>
          <p:cNvGrpSpPr>
            <a:grpSpLocks/>
          </p:cNvGrpSpPr>
          <p:nvPr/>
        </p:nvGrpSpPr>
        <p:grpSpPr bwMode="auto">
          <a:xfrm>
            <a:off x="634864" y="3910596"/>
            <a:ext cx="1834857" cy="2224686"/>
            <a:chOff x="2764177" y="1270428"/>
            <a:chExt cx="1872000" cy="2239669"/>
          </a:xfrm>
        </p:grpSpPr>
        <p:pic>
          <p:nvPicPr>
            <p:cNvPr id="111" name="组合 84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449" y="1270428"/>
              <a:ext cx="292608" cy="33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矩形 115"/>
            <p:cNvSpPr>
              <a:spLocks noChangeArrowheads="1"/>
            </p:cNvSpPr>
            <p:nvPr/>
          </p:nvSpPr>
          <p:spPr bwMode="auto">
            <a:xfrm>
              <a:off x="2974717" y="1650771"/>
              <a:ext cx="1515508" cy="300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82675">
                <a:defRPr>
                  <a:solidFill>
                    <a:schemeClr val="tx1"/>
                  </a:solidFill>
                  <a:latin typeface="Arial" panose="020B0604020202020204" pitchFamily="34" charset="0"/>
                  <a:ea typeface="Microsoft YaHei" panose="020B0503020204020204" pitchFamily="34" charset="-122"/>
                </a:defRPr>
              </a:lvl1pPr>
              <a:lvl2pPr marL="742950" indent="-285750" defTabSz="1082675">
                <a:defRPr>
                  <a:solidFill>
                    <a:schemeClr val="tx1"/>
                  </a:solidFill>
                  <a:latin typeface="Arial" panose="020B0604020202020204" pitchFamily="34" charset="0"/>
                  <a:ea typeface="Microsoft YaHei" panose="020B0503020204020204" pitchFamily="34" charset="-122"/>
                </a:defRPr>
              </a:lvl2pPr>
              <a:lvl3pPr marL="1143000" indent="-228600" defTabSz="1082675">
                <a:defRPr>
                  <a:solidFill>
                    <a:schemeClr val="tx1"/>
                  </a:solidFill>
                  <a:latin typeface="Arial" panose="020B0604020202020204" pitchFamily="34" charset="0"/>
                  <a:ea typeface="Microsoft YaHei" panose="020B0503020204020204" pitchFamily="34" charset="-122"/>
                </a:defRPr>
              </a:lvl3pPr>
              <a:lvl4pPr marL="1600200" indent="-228600" defTabSz="1082675">
                <a:defRPr>
                  <a:solidFill>
                    <a:schemeClr val="tx1"/>
                  </a:solidFill>
                  <a:latin typeface="Arial" panose="020B0604020202020204" pitchFamily="34" charset="0"/>
                  <a:ea typeface="Microsoft YaHei" panose="020B0503020204020204" pitchFamily="34" charset="-122"/>
                </a:defRPr>
              </a:lvl4pPr>
              <a:lvl5pPr marL="2057400" indent="-228600" defTabSz="1082675">
                <a:defRPr>
                  <a:solidFill>
                    <a:schemeClr val="tx1"/>
                  </a:solidFill>
                  <a:latin typeface="Arial" panose="020B0604020202020204" pitchFamily="34" charset="0"/>
                  <a:ea typeface="Microsoft YaHei" panose="020B0503020204020204" pitchFamily="34" charset="-122"/>
                </a:defRPr>
              </a:lvl5pPr>
              <a:lvl6pPr marL="25146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spcBef>
                  <a:spcPct val="50000"/>
                </a:spcBef>
                <a:buClr>
                  <a:srgbClr val="CC9900"/>
                </a:buClr>
                <a:buSzPct val="100000"/>
              </a:pPr>
              <a:r>
                <a:rPr lang="en-US" altLang="zh-CN" sz="1200" dirty="0">
                  <a:solidFill>
                    <a:srgbClr val="1D1D1A"/>
                  </a:solidFill>
                  <a:latin typeface="+mj-lt"/>
                  <a:cs typeface="Arial" panose="020B0604020202020204" pitchFamily="34" charset="0"/>
                  <a:sym typeface="Calibri" panose="020F0502020204030204" pitchFamily="34" charset="0"/>
                </a:rPr>
                <a:t>Ranking in the global market</a:t>
              </a:r>
            </a:p>
          </p:txBody>
        </p:sp>
        <p:sp>
          <p:nvSpPr>
            <p:cNvPr id="113" name="双括号 149"/>
            <p:cNvSpPr>
              <a:spLocks noChangeArrowheads="1"/>
            </p:cNvSpPr>
            <p:nvPr/>
          </p:nvSpPr>
          <p:spPr bwMode="auto">
            <a:xfrm>
              <a:off x="2764177" y="1417390"/>
              <a:ext cx="1872000" cy="2092707"/>
            </a:xfrm>
            <a:prstGeom prst="bracketPair">
              <a:avLst>
                <a:gd name="adj" fmla="val 13134"/>
              </a:avLst>
            </a:prstGeom>
            <a:noFill/>
            <a:ln w="12700" algn="ctr">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2400">
                <a:solidFill>
                  <a:srgbClr val="000000"/>
                </a:solidFill>
                <a:latin typeface="+mj-lt"/>
                <a:cs typeface="Arial" panose="020B0604020202020204" pitchFamily="34" charset="0"/>
                <a:sym typeface="Arial" panose="020B0604020202020204" pitchFamily="34" charset="0"/>
              </a:endParaRPr>
            </a:p>
          </p:txBody>
        </p:sp>
        <p:sp>
          <p:nvSpPr>
            <p:cNvPr id="114" name="矩形 117"/>
            <p:cNvSpPr>
              <a:spLocks noChangeArrowheads="1"/>
            </p:cNvSpPr>
            <p:nvPr/>
          </p:nvSpPr>
          <p:spPr bwMode="auto">
            <a:xfrm>
              <a:off x="3395333" y="1307334"/>
              <a:ext cx="828479" cy="315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82675">
                <a:defRPr>
                  <a:solidFill>
                    <a:schemeClr val="tx1"/>
                  </a:solidFill>
                  <a:latin typeface="Arial" panose="020B0604020202020204" pitchFamily="34" charset="0"/>
                  <a:ea typeface="Microsoft YaHei" panose="020B0503020204020204" pitchFamily="34" charset="-122"/>
                </a:defRPr>
              </a:lvl1pPr>
              <a:lvl2pPr marL="742950" indent="-285750" defTabSz="1082675">
                <a:defRPr>
                  <a:solidFill>
                    <a:schemeClr val="tx1"/>
                  </a:solidFill>
                  <a:latin typeface="Arial" panose="020B0604020202020204" pitchFamily="34" charset="0"/>
                  <a:ea typeface="Microsoft YaHei" panose="020B0503020204020204" pitchFamily="34" charset="-122"/>
                </a:defRPr>
              </a:lvl2pPr>
              <a:lvl3pPr marL="1143000" indent="-228600" defTabSz="1082675">
                <a:defRPr>
                  <a:solidFill>
                    <a:schemeClr val="tx1"/>
                  </a:solidFill>
                  <a:latin typeface="Arial" panose="020B0604020202020204" pitchFamily="34" charset="0"/>
                  <a:ea typeface="Microsoft YaHei" panose="020B0503020204020204" pitchFamily="34" charset="-122"/>
                </a:defRPr>
              </a:lvl3pPr>
              <a:lvl4pPr marL="1600200" indent="-228600" defTabSz="1082675">
                <a:defRPr>
                  <a:solidFill>
                    <a:schemeClr val="tx1"/>
                  </a:solidFill>
                  <a:latin typeface="Arial" panose="020B0604020202020204" pitchFamily="34" charset="0"/>
                  <a:ea typeface="Microsoft YaHei" panose="020B0503020204020204" pitchFamily="34" charset="-122"/>
                </a:defRPr>
              </a:lvl4pPr>
              <a:lvl5pPr marL="2057400" indent="-228600" defTabSz="1082675">
                <a:defRPr>
                  <a:solidFill>
                    <a:schemeClr val="tx1"/>
                  </a:solidFill>
                  <a:latin typeface="Arial" panose="020B0604020202020204" pitchFamily="34" charset="0"/>
                  <a:ea typeface="Microsoft YaHei" panose="020B0503020204020204" pitchFamily="34" charset="-122"/>
                </a:defRPr>
              </a:lvl5pPr>
              <a:lvl6pPr marL="25146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spcBef>
                  <a:spcPct val="50000"/>
                </a:spcBef>
                <a:buClr>
                  <a:srgbClr val="CC9900"/>
                </a:buClr>
                <a:buSzPct val="100000"/>
              </a:pPr>
              <a:r>
                <a:rPr lang="en-US" altLang="zh-CN" sz="1200" b="1">
                  <a:solidFill>
                    <a:srgbClr val="1D1D1A"/>
                  </a:solidFill>
                  <a:latin typeface="+mj-lt"/>
                  <a:cs typeface="Arial" panose="020B0604020202020204" pitchFamily="34" charset="0"/>
                  <a:sym typeface="Calibri" panose="020F0502020204030204" pitchFamily="34" charset="0"/>
                </a:rPr>
                <a:t>Routers</a:t>
              </a:r>
            </a:p>
          </p:txBody>
        </p:sp>
        <p:sp>
          <p:nvSpPr>
            <p:cNvPr id="115" name="395231483"/>
            <p:cNvSpPr>
              <a:spLocks noChangeArrowheads="1"/>
            </p:cNvSpPr>
            <p:nvPr/>
          </p:nvSpPr>
          <p:spPr bwMode="auto">
            <a:xfrm>
              <a:off x="3087221" y="2526416"/>
              <a:ext cx="1185306" cy="52865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2110" tIns="81054" rIns="162110" bIns="81054" anchor="ctr" anchorCtr="1"/>
            <a:lstStyle>
              <a:lvl1pPr defTabSz="1063625">
                <a:defRPr>
                  <a:solidFill>
                    <a:schemeClr val="tx1"/>
                  </a:solidFill>
                  <a:latin typeface="Arial" panose="020B0604020202020204" pitchFamily="34" charset="0"/>
                  <a:ea typeface="Microsoft YaHei" panose="020B0503020204020204" pitchFamily="34" charset="-122"/>
                </a:defRPr>
              </a:lvl1pPr>
              <a:lvl2pPr marL="742950" indent="-285750" defTabSz="1063625">
                <a:defRPr>
                  <a:solidFill>
                    <a:schemeClr val="tx1"/>
                  </a:solidFill>
                  <a:latin typeface="Arial" panose="020B0604020202020204" pitchFamily="34" charset="0"/>
                  <a:ea typeface="Microsoft YaHei" panose="020B0503020204020204" pitchFamily="34" charset="-122"/>
                </a:defRPr>
              </a:lvl2pPr>
              <a:lvl3pPr marL="1143000" indent="-228600" defTabSz="1063625">
                <a:defRPr>
                  <a:solidFill>
                    <a:schemeClr val="tx1"/>
                  </a:solidFill>
                  <a:latin typeface="Arial" panose="020B0604020202020204" pitchFamily="34" charset="0"/>
                  <a:ea typeface="Microsoft YaHei" panose="020B0503020204020204" pitchFamily="34" charset="-122"/>
                </a:defRPr>
              </a:lvl3pPr>
              <a:lvl4pPr marL="1600200" indent="-228600" defTabSz="1063625">
                <a:defRPr>
                  <a:solidFill>
                    <a:schemeClr val="tx1"/>
                  </a:solidFill>
                  <a:latin typeface="Arial" panose="020B0604020202020204" pitchFamily="34" charset="0"/>
                  <a:ea typeface="Microsoft YaHei" panose="020B0503020204020204" pitchFamily="34" charset="-122"/>
                </a:defRPr>
              </a:lvl4pPr>
              <a:lvl5pPr marL="2057400" indent="-228600" defTabSz="1063625">
                <a:defRPr>
                  <a:solidFill>
                    <a:schemeClr val="tx1"/>
                  </a:solidFill>
                  <a:latin typeface="Arial" panose="020B0604020202020204" pitchFamily="34" charset="0"/>
                  <a:ea typeface="Microsoft YaHei" panose="020B0503020204020204" pitchFamily="34" charset="-122"/>
                </a:defRPr>
              </a:lvl5pPr>
              <a:lvl6pPr marL="2514600" indent="-228600" defTabSz="10636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0636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0636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0636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r>
                <a:rPr lang="en-US" altLang="zh-CN" sz="2400" b="1" dirty="0">
                  <a:solidFill>
                    <a:srgbClr val="00B0F0"/>
                  </a:solidFill>
                  <a:latin typeface="+mj-lt"/>
                  <a:cs typeface="Arial" panose="020B0604020202020204" pitchFamily="34" charset="0"/>
                  <a:sym typeface="Calibri" panose="020F0502020204030204" pitchFamily="34" charset="0"/>
                </a:rPr>
                <a:t>No.1</a:t>
              </a:r>
            </a:p>
          </p:txBody>
        </p:sp>
        <p:sp>
          <p:nvSpPr>
            <p:cNvPr id="116" name="空心弧 133"/>
            <p:cNvSpPr>
              <a:spLocks/>
            </p:cNvSpPr>
            <p:nvPr/>
          </p:nvSpPr>
          <p:spPr bwMode="auto">
            <a:xfrm rot="5400000">
              <a:off x="3110273" y="2180965"/>
              <a:ext cx="1182501" cy="1182501"/>
            </a:xfrm>
            <a:custGeom>
              <a:avLst/>
              <a:gdLst>
                <a:gd name="T0" fmla="*/ 15044 w 2010185"/>
                <a:gd name="T1" fmla="*/ 13713 h 2012525"/>
                <a:gd name="T2" fmla="*/ 3115 w 2010185"/>
                <a:gd name="T3" fmla="*/ 14905 h 2012525"/>
                <a:gd name="T4" fmla="*/ 1912 w 2010185"/>
                <a:gd name="T5" fmla="*/ 3086 h 2012525"/>
                <a:gd name="T6" fmla="*/ 13842 w 2010185"/>
                <a:gd name="T7" fmla="*/ 1894 h 2012525"/>
                <a:gd name="T8" fmla="*/ 15345 w 2010185"/>
                <a:gd name="T9" fmla="*/ 3473 h 2012525"/>
                <a:gd name="T10" fmla="*/ 14171 w 2010185"/>
                <a:gd name="T11" fmla="*/ 4316 h 2012525"/>
                <a:gd name="T12" fmla="*/ 4357 w 2010185"/>
                <a:gd name="T13" fmla="*/ 2758 h 2012525"/>
                <a:gd name="T14" fmla="*/ 2785 w 2010185"/>
                <a:gd name="T15" fmla="*/ 12484 h 2012525"/>
                <a:gd name="T16" fmla="*/ 12599 w 2010185"/>
                <a:gd name="T17" fmla="*/ 14041 h 2012525"/>
                <a:gd name="T18" fmla="*/ 13921 w 2010185"/>
                <a:gd name="T19" fmla="*/ 12804 h 20125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0185" h="2012525">
                  <a:moveTo>
                    <a:pt x="1783493" y="1642851"/>
                  </a:moveTo>
                  <a:cubicBezTo>
                    <a:pt x="1432324" y="2073250"/>
                    <a:pt x="799143" y="2137148"/>
                    <a:pt x="369244" y="1785570"/>
                  </a:cubicBezTo>
                  <a:cubicBezTo>
                    <a:pt x="-60656" y="1433991"/>
                    <a:pt x="-124479" y="800073"/>
                    <a:pt x="226691" y="369674"/>
                  </a:cubicBezTo>
                  <a:cubicBezTo>
                    <a:pt x="577860" y="-60726"/>
                    <a:pt x="1211041" y="-124623"/>
                    <a:pt x="1640940" y="226954"/>
                  </a:cubicBezTo>
                  <a:cubicBezTo>
                    <a:pt x="1708264" y="282014"/>
                    <a:pt x="1768170" y="345585"/>
                    <a:pt x="1819157" y="416076"/>
                  </a:cubicBezTo>
                  <a:lnTo>
                    <a:pt x="1679976" y="516983"/>
                  </a:lnTo>
                  <a:cubicBezTo>
                    <a:pt x="1410133" y="143731"/>
                    <a:pt x="889226" y="60209"/>
                    <a:pt x="516498" y="330431"/>
                  </a:cubicBezTo>
                  <a:cubicBezTo>
                    <a:pt x="143770" y="600653"/>
                    <a:pt x="60365" y="1122291"/>
                    <a:pt x="330208" y="1495542"/>
                  </a:cubicBezTo>
                  <a:cubicBezTo>
                    <a:pt x="600051" y="1868793"/>
                    <a:pt x="1120957" y="1952316"/>
                    <a:pt x="1493685" y="1682094"/>
                  </a:cubicBezTo>
                  <a:cubicBezTo>
                    <a:pt x="1552109" y="1639737"/>
                    <a:pt x="1604794" y="1589963"/>
                    <a:pt x="1650417" y="1534020"/>
                  </a:cubicBezTo>
                  <a:lnTo>
                    <a:pt x="1783493" y="1642851"/>
                  </a:lnTo>
                  <a:close/>
                </a:path>
              </a:pathLst>
            </a:custGeom>
            <a:solidFill>
              <a:srgbClr val="BFBFBF"/>
            </a:soli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3" tIns="45707" rIns="91413" bIns="45707"/>
            <a:lstStyle/>
            <a:p>
              <a:endParaRPr lang="zh-CN" altLang="en-US">
                <a:solidFill>
                  <a:srgbClr val="1D1D1A"/>
                </a:solidFill>
                <a:latin typeface="+mj-lt"/>
                <a:cs typeface="Arial" panose="020B0604020202020204" pitchFamily="34" charset="0"/>
              </a:endParaRPr>
            </a:p>
          </p:txBody>
        </p:sp>
      </p:grpSp>
      <p:grpSp>
        <p:nvGrpSpPr>
          <p:cNvPr id="117" name="组合 4"/>
          <p:cNvGrpSpPr>
            <a:grpSpLocks/>
          </p:cNvGrpSpPr>
          <p:nvPr/>
        </p:nvGrpSpPr>
        <p:grpSpPr bwMode="auto">
          <a:xfrm>
            <a:off x="614184" y="1417441"/>
            <a:ext cx="3841150" cy="2241907"/>
            <a:chOff x="2769766" y="3721753"/>
            <a:chExt cx="3920974" cy="2256600"/>
          </a:xfrm>
        </p:grpSpPr>
        <p:pic>
          <p:nvPicPr>
            <p:cNvPr id="118" name="图表 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662" y="3721753"/>
              <a:ext cx="1889760" cy="2182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 name="双括号 149"/>
            <p:cNvSpPr>
              <a:spLocks noChangeArrowheads="1"/>
            </p:cNvSpPr>
            <p:nvPr/>
          </p:nvSpPr>
          <p:spPr bwMode="auto">
            <a:xfrm>
              <a:off x="2769766" y="3885646"/>
              <a:ext cx="1872000" cy="2092707"/>
            </a:xfrm>
            <a:prstGeom prst="bracketPair">
              <a:avLst>
                <a:gd name="adj" fmla="val 13134"/>
              </a:avLst>
            </a:prstGeom>
            <a:noFill/>
            <a:ln w="12700" algn="ctr">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2400">
                <a:solidFill>
                  <a:srgbClr val="000000"/>
                </a:solidFill>
                <a:latin typeface="+mj-lt"/>
                <a:cs typeface="Arial" panose="020B0604020202020204" pitchFamily="34" charset="0"/>
                <a:sym typeface="Arial" panose="020B0604020202020204" pitchFamily="34" charset="0"/>
              </a:endParaRPr>
            </a:p>
          </p:txBody>
        </p:sp>
        <p:sp>
          <p:nvSpPr>
            <p:cNvPr id="120" name="矩形 11"/>
            <p:cNvSpPr>
              <a:spLocks noChangeArrowheads="1"/>
            </p:cNvSpPr>
            <p:nvPr/>
          </p:nvSpPr>
          <p:spPr bwMode="auto">
            <a:xfrm>
              <a:off x="3359757" y="3765192"/>
              <a:ext cx="1098223" cy="274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82675">
                <a:defRPr>
                  <a:solidFill>
                    <a:schemeClr val="tx1"/>
                  </a:solidFill>
                  <a:latin typeface="Arial" panose="020B0604020202020204" pitchFamily="34" charset="0"/>
                  <a:ea typeface="Microsoft YaHei" panose="020B0503020204020204" pitchFamily="34" charset="-122"/>
                </a:defRPr>
              </a:lvl1pPr>
              <a:lvl2pPr marL="742950" indent="-285750" defTabSz="1082675">
                <a:defRPr>
                  <a:solidFill>
                    <a:schemeClr val="tx1"/>
                  </a:solidFill>
                  <a:latin typeface="Arial" panose="020B0604020202020204" pitchFamily="34" charset="0"/>
                  <a:ea typeface="Microsoft YaHei" panose="020B0503020204020204" pitchFamily="34" charset="-122"/>
                </a:defRPr>
              </a:lvl2pPr>
              <a:lvl3pPr marL="1143000" indent="-228600" defTabSz="1082675">
                <a:defRPr>
                  <a:solidFill>
                    <a:schemeClr val="tx1"/>
                  </a:solidFill>
                  <a:latin typeface="Arial" panose="020B0604020202020204" pitchFamily="34" charset="0"/>
                  <a:ea typeface="Microsoft YaHei" panose="020B0503020204020204" pitchFamily="34" charset="-122"/>
                </a:defRPr>
              </a:lvl3pPr>
              <a:lvl4pPr marL="1600200" indent="-228600" defTabSz="1082675">
                <a:defRPr>
                  <a:solidFill>
                    <a:schemeClr val="tx1"/>
                  </a:solidFill>
                  <a:latin typeface="Arial" panose="020B0604020202020204" pitchFamily="34" charset="0"/>
                  <a:ea typeface="Microsoft YaHei" panose="020B0503020204020204" pitchFamily="34" charset="-122"/>
                </a:defRPr>
              </a:lvl4pPr>
              <a:lvl5pPr marL="2057400" indent="-228600" defTabSz="1082675">
                <a:defRPr>
                  <a:solidFill>
                    <a:schemeClr val="tx1"/>
                  </a:solidFill>
                  <a:latin typeface="Arial" panose="020B0604020202020204" pitchFamily="34" charset="0"/>
                  <a:ea typeface="Microsoft YaHei" panose="020B0503020204020204" pitchFamily="34" charset="-122"/>
                </a:defRPr>
              </a:lvl5pPr>
              <a:lvl6pPr marL="25146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spcBef>
                  <a:spcPct val="50000"/>
                </a:spcBef>
                <a:buClr>
                  <a:srgbClr val="CC9900"/>
                </a:buClr>
                <a:buSzPct val="100000"/>
              </a:pPr>
              <a:r>
                <a:rPr lang="en-US" altLang="zh-CN" sz="1200" b="1" dirty="0">
                  <a:solidFill>
                    <a:srgbClr val="1D1D1A"/>
                  </a:solidFill>
                  <a:latin typeface="+mj-lt"/>
                  <a:cs typeface="Arial" panose="020B0604020202020204" pitchFamily="34" charset="0"/>
                  <a:sym typeface="Calibri" panose="020F0502020204030204" pitchFamily="34" charset="0"/>
                </a:rPr>
                <a:t>Data center network</a:t>
              </a:r>
            </a:p>
          </p:txBody>
        </p:sp>
        <p:sp>
          <p:nvSpPr>
            <p:cNvPr id="121" name="Freeform 25"/>
            <p:cNvSpPr>
              <a:spLocks noChangeAspect="1"/>
            </p:cNvSpPr>
            <p:nvPr/>
          </p:nvSpPr>
          <p:spPr bwMode="auto">
            <a:xfrm>
              <a:off x="3040927" y="3782358"/>
              <a:ext cx="387663" cy="242667"/>
            </a:xfrm>
            <a:custGeom>
              <a:avLst/>
              <a:gdLst>
                <a:gd name="T0" fmla="*/ 2147483646 w 1754"/>
                <a:gd name="T1" fmla="*/ 2147483646 h 1101"/>
                <a:gd name="T2" fmla="*/ 2147483646 w 1754"/>
                <a:gd name="T3" fmla="*/ 2147483646 h 1101"/>
                <a:gd name="T4" fmla="*/ 2147483646 w 1754"/>
                <a:gd name="T5" fmla="*/ 2147483646 h 1101"/>
                <a:gd name="T6" fmla="*/ 2147483646 w 1754"/>
                <a:gd name="T7" fmla="*/ 2147483646 h 1101"/>
                <a:gd name="T8" fmla="*/ 2147483646 w 1754"/>
                <a:gd name="T9" fmla="*/ 2147483646 h 1101"/>
                <a:gd name="T10" fmla="*/ 2147483646 w 1754"/>
                <a:gd name="T11" fmla="*/ 2147483646 h 1101"/>
                <a:gd name="T12" fmla="*/ 2147483646 w 1754"/>
                <a:gd name="T13" fmla="*/ 2147483646 h 1101"/>
                <a:gd name="T14" fmla="*/ 2147483646 w 1754"/>
                <a:gd name="T15" fmla="*/ 2147483646 h 1101"/>
                <a:gd name="T16" fmla="*/ 2147483646 w 1754"/>
                <a:gd name="T17" fmla="*/ 2147483646 h 1101"/>
                <a:gd name="T18" fmla="*/ 2147483646 w 1754"/>
                <a:gd name="T19" fmla="*/ 2147483646 h 1101"/>
                <a:gd name="T20" fmla="*/ 2147483646 w 1754"/>
                <a:gd name="T21" fmla="*/ 2147483646 h 1101"/>
                <a:gd name="T22" fmla="*/ 2147483646 w 1754"/>
                <a:gd name="T23" fmla="*/ 2147483646 h 1101"/>
                <a:gd name="T24" fmla="*/ 2147483646 w 1754"/>
                <a:gd name="T25" fmla="*/ 2147483646 h 1101"/>
                <a:gd name="T26" fmla="*/ 2147483646 w 1754"/>
                <a:gd name="T27" fmla="*/ 2147483646 h 1101"/>
                <a:gd name="T28" fmla="*/ 2147483646 w 1754"/>
                <a:gd name="T29" fmla="*/ 2147483646 h 1101"/>
                <a:gd name="T30" fmla="*/ 2147483646 w 1754"/>
                <a:gd name="T31" fmla="*/ 2147483646 h 1101"/>
                <a:gd name="T32" fmla="*/ 2147483646 w 1754"/>
                <a:gd name="T33" fmla="*/ 2147483646 h 1101"/>
                <a:gd name="T34" fmla="*/ 2147483646 w 1754"/>
                <a:gd name="T35" fmla="*/ 2147483646 h 1101"/>
                <a:gd name="T36" fmla="*/ 2147483646 w 1754"/>
                <a:gd name="T37" fmla="*/ 2147483646 h 1101"/>
                <a:gd name="T38" fmla="*/ 2147483646 w 1754"/>
                <a:gd name="T39" fmla="*/ 2147483646 h 1101"/>
                <a:gd name="T40" fmla="*/ 2147483646 w 1754"/>
                <a:gd name="T41" fmla="*/ 2147483646 h 1101"/>
                <a:gd name="T42" fmla="*/ 2147483646 w 1754"/>
                <a:gd name="T43" fmla="*/ 2147483646 h 1101"/>
                <a:gd name="T44" fmla="*/ 2147483646 w 1754"/>
                <a:gd name="T45" fmla="*/ 2147483646 h 1101"/>
                <a:gd name="T46" fmla="*/ 2147483646 w 1754"/>
                <a:gd name="T47" fmla="*/ 2147483646 h 1101"/>
                <a:gd name="T48" fmla="*/ 2147483646 w 1754"/>
                <a:gd name="T49" fmla="*/ 2147483646 h 1101"/>
                <a:gd name="T50" fmla="*/ 2147483646 w 1754"/>
                <a:gd name="T51" fmla="*/ 2147483646 h 1101"/>
                <a:gd name="T52" fmla="*/ 2147483646 w 1754"/>
                <a:gd name="T53" fmla="*/ 0 h 1101"/>
                <a:gd name="T54" fmla="*/ 2147483646 w 1754"/>
                <a:gd name="T55" fmla="*/ 2147483646 h 1101"/>
                <a:gd name="T56" fmla="*/ 0 w 1754"/>
                <a:gd name="T57" fmla="*/ 2147483646 h 1101"/>
                <a:gd name="T58" fmla="*/ 2147483646 w 1754"/>
                <a:gd name="T59" fmla="*/ 2147483646 h 11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754" h="1101">
                  <a:moveTo>
                    <a:pt x="316" y="1065"/>
                  </a:moveTo>
                  <a:lnTo>
                    <a:pt x="316" y="1065"/>
                  </a:lnTo>
                  <a:lnTo>
                    <a:pt x="1130" y="1065"/>
                  </a:lnTo>
                  <a:cubicBezTo>
                    <a:pt x="1142" y="1087"/>
                    <a:pt x="1165" y="1101"/>
                    <a:pt x="1191" y="1101"/>
                  </a:cubicBezTo>
                  <a:cubicBezTo>
                    <a:pt x="1229" y="1101"/>
                    <a:pt x="1261" y="1070"/>
                    <a:pt x="1261" y="1032"/>
                  </a:cubicBezTo>
                  <a:cubicBezTo>
                    <a:pt x="1261" y="994"/>
                    <a:pt x="1229" y="963"/>
                    <a:pt x="1191" y="963"/>
                  </a:cubicBezTo>
                  <a:cubicBezTo>
                    <a:pt x="1165" y="963"/>
                    <a:pt x="1143" y="977"/>
                    <a:pt x="1131" y="998"/>
                  </a:cubicBezTo>
                  <a:lnTo>
                    <a:pt x="316" y="998"/>
                  </a:lnTo>
                  <a:cubicBezTo>
                    <a:pt x="178" y="998"/>
                    <a:pt x="66" y="886"/>
                    <a:pt x="66" y="749"/>
                  </a:cubicBezTo>
                  <a:cubicBezTo>
                    <a:pt x="66" y="626"/>
                    <a:pt x="158" y="520"/>
                    <a:pt x="279" y="502"/>
                  </a:cubicBezTo>
                  <a:cubicBezTo>
                    <a:pt x="292" y="500"/>
                    <a:pt x="303" y="490"/>
                    <a:pt x="306" y="477"/>
                  </a:cubicBezTo>
                  <a:cubicBezTo>
                    <a:pt x="369" y="235"/>
                    <a:pt x="588" y="66"/>
                    <a:pt x="838" y="66"/>
                  </a:cubicBezTo>
                  <a:cubicBezTo>
                    <a:pt x="1037" y="66"/>
                    <a:pt x="1221" y="174"/>
                    <a:pt x="1318" y="349"/>
                  </a:cubicBezTo>
                  <a:cubicBezTo>
                    <a:pt x="1324" y="359"/>
                    <a:pt x="1335" y="366"/>
                    <a:pt x="1347" y="366"/>
                  </a:cubicBezTo>
                  <a:cubicBezTo>
                    <a:pt x="1534" y="368"/>
                    <a:pt x="1687" y="522"/>
                    <a:pt x="1687" y="710"/>
                  </a:cubicBezTo>
                  <a:cubicBezTo>
                    <a:pt x="1687" y="813"/>
                    <a:pt x="1638" y="912"/>
                    <a:pt x="1554" y="981"/>
                  </a:cubicBezTo>
                  <a:cubicBezTo>
                    <a:pt x="1540" y="992"/>
                    <a:pt x="1518" y="998"/>
                    <a:pt x="1493" y="998"/>
                  </a:cubicBezTo>
                  <a:lnTo>
                    <a:pt x="1466" y="998"/>
                  </a:lnTo>
                  <a:cubicBezTo>
                    <a:pt x="1454" y="977"/>
                    <a:pt x="1431" y="962"/>
                    <a:pt x="1405" y="962"/>
                  </a:cubicBezTo>
                  <a:cubicBezTo>
                    <a:pt x="1366" y="962"/>
                    <a:pt x="1336" y="993"/>
                    <a:pt x="1336" y="1031"/>
                  </a:cubicBezTo>
                  <a:cubicBezTo>
                    <a:pt x="1336" y="1069"/>
                    <a:pt x="1366" y="1101"/>
                    <a:pt x="1405" y="1101"/>
                  </a:cubicBezTo>
                  <a:cubicBezTo>
                    <a:pt x="1431" y="1101"/>
                    <a:pt x="1453" y="1086"/>
                    <a:pt x="1465" y="1065"/>
                  </a:cubicBezTo>
                  <a:lnTo>
                    <a:pt x="1493" y="1065"/>
                  </a:lnTo>
                  <a:cubicBezTo>
                    <a:pt x="1534" y="1065"/>
                    <a:pt x="1570" y="1054"/>
                    <a:pt x="1596" y="1033"/>
                  </a:cubicBezTo>
                  <a:cubicBezTo>
                    <a:pt x="1696" y="951"/>
                    <a:pt x="1754" y="833"/>
                    <a:pt x="1754" y="710"/>
                  </a:cubicBezTo>
                  <a:cubicBezTo>
                    <a:pt x="1754" y="492"/>
                    <a:pt x="1582" y="312"/>
                    <a:pt x="1367" y="300"/>
                  </a:cubicBezTo>
                  <a:cubicBezTo>
                    <a:pt x="1256" y="114"/>
                    <a:pt x="1055" y="0"/>
                    <a:pt x="838" y="0"/>
                  </a:cubicBezTo>
                  <a:cubicBezTo>
                    <a:pt x="565" y="0"/>
                    <a:pt x="325" y="179"/>
                    <a:pt x="248" y="440"/>
                  </a:cubicBezTo>
                  <a:cubicBezTo>
                    <a:pt x="105" y="472"/>
                    <a:pt x="0" y="601"/>
                    <a:pt x="0" y="749"/>
                  </a:cubicBezTo>
                  <a:cubicBezTo>
                    <a:pt x="0" y="923"/>
                    <a:pt x="141" y="1065"/>
                    <a:pt x="316" y="1065"/>
                  </a:cubicBezTo>
                  <a:close/>
                </a:path>
              </a:pathLst>
            </a:custGeom>
            <a:solidFill>
              <a:srgbClr val="666666"/>
            </a:solidFill>
            <a:ln>
              <a:noFill/>
            </a:ln>
            <a:effectLst/>
            <a:extLst>
              <a:ext uri="{91240B29-F687-4F45-9708-019B960494DF}">
                <a14:hiddenLine xmlns:a14="http://schemas.microsoft.com/office/drawing/2010/main" w="0"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1D1D1A"/>
                </a:solidFill>
                <a:latin typeface="+mj-lt"/>
                <a:cs typeface="Arial" panose="020B0604020202020204" pitchFamily="34" charset="0"/>
              </a:endParaRPr>
            </a:p>
          </p:txBody>
        </p:sp>
        <p:sp>
          <p:nvSpPr>
            <p:cNvPr id="122" name="矩形 85"/>
            <p:cNvSpPr>
              <a:spLocks noChangeArrowheads="1"/>
            </p:cNvSpPr>
            <p:nvPr/>
          </p:nvSpPr>
          <p:spPr bwMode="auto">
            <a:xfrm>
              <a:off x="2784148" y="4053973"/>
              <a:ext cx="1131604" cy="4731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r>
                <a:rPr lang="en-US" altLang="zh-CN" sz="1600" b="1" dirty="0">
                  <a:solidFill>
                    <a:srgbClr val="00B0F0"/>
                  </a:solidFill>
                  <a:latin typeface="+mj-lt"/>
                  <a:cs typeface="Arial" panose="020B0604020202020204" pitchFamily="34" charset="0"/>
                  <a:sym typeface="Arial" panose="020B0604020202020204" pitchFamily="34" charset="0"/>
                </a:rPr>
                <a:t>82%</a:t>
              </a:r>
            </a:p>
            <a:p>
              <a:pPr algn="ctr" eaLnBrk="1" fontAlgn="ctr" hangingPunct="1">
                <a:buSzPct val="100000"/>
              </a:pPr>
              <a:r>
                <a:rPr lang="en-US" altLang="zh-CN" sz="900" dirty="0">
                  <a:solidFill>
                    <a:srgbClr val="404040"/>
                  </a:solidFill>
                  <a:latin typeface="+mj-lt"/>
                  <a:cs typeface="Arial" panose="020B0604020202020204" pitchFamily="34" charset="0"/>
                  <a:sym typeface="Arial" panose="020B0604020202020204" pitchFamily="34" charset="0"/>
                </a:rPr>
                <a:t>Accumulated CAGR</a:t>
              </a:r>
            </a:p>
          </p:txBody>
        </p:sp>
        <p:sp>
          <p:nvSpPr>
            <p:cNvPr id="123" name="直接箭头连接符 87"/>
            <p:cNvSpPr>
              <a:spLocks noChangeShapeType="1"/>
            </p:cNvSpPr>
            <p:nvPr/>
          </p:nvSpPr>
          <p:spPr bwMode="auto">
            <a:xfrm flipV="1">
              <a:off x="2992431" y="4292790"/>
              <a:ext cx="970530" cy="686967"/>
            </a:xfrm>
            <a:prstGeom prst="line">
              <a:avLst/>
            </a:prstGeom>
            <a:noFill/>
            <a:ln w="6350" algn="ctr">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pic>
          <p:nvPicPr>
            <p:cNvPr id="124" name="图表 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980" y="3786689"/>
              <a:ext cx="1889760" cy="2182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5" name="图片 5" descr="image001"/>
          <p:cNvPicPr>
            <a:picLocks noChangeAspect="1" noChangeArrowheads="1"/>
          </p:cNvPicPr>
          <p:nvPr/>
        </p:nvPicPr>
        <p:blipFill rotWithShape="1">
          <a:blip r:embed="rId6">
            <a:extLst>
              <a:ext uri="{28A0092B-C50C-407E-A947-70E740481C1C}">
                <a14:useLocalDpi xmlns:a14="http://schemas.microsoft.com/office/drawing/2010/main" val="0"/>
              </a:ext>
            </a:extLst>
          </a:blip>
          <a:srcRect l="592" t="17550" r="81346" b="37112"/>
          <a:stretch/>
        </p:blipFill>
        <p:spPr bwMode="auto">
          <a:xfrm>
            <a:off x="7303921" y="1337626"/>
            <a:ext cx="1534039" cy="1357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矩形 125"/>
          <p:cNvSpPr/>
          <p:nvPr/>
        </p:nvSpPr>
        <p:spPr>
          <a:xfrm>
            <a:off x="7012529" y="2649384"/>
            <a:ext cx="2045398" cy="629752"/>
          </a:xfrm>
          <a:prstGeom prst="rect">
            <a:avLst/>
          </a:prstGeom>
        </p:spPr>
        <p:txBody>
          <a:bodyPr wrap="square">
            <a:noAutofit/>
          </a:bodyPr>
          <a:lstStyle/>
          <a:p>
            <a:pPr algn="ctr" defTabSz="1111053"/>
            <a:r>
              <a:rPr lang="en-US" altLang="zh-CN" sz="1100" kern="0" dirty="0" smtClean="0">
                <a:latin typeface="+mj-lt"/>
                <a:ea typeface="微软雅黑"/>
                <a:cs typeface="Arial" panose="020B0604020202020204" pitchFamily="34" charset="0"/>
              </a:rPr>
              <a:t>Gartner </a:t>
            </a:r>
            <a:r>
              <a:rPr lang="en-US" altLang="zh-CN" sz="1100" kern="0" dirty="0" err="1" smtClean="0">
                <a:latin typeface="+mj-lt"/>
                <a:ea typeface="微软雅黑"/>
                <a:cs typeface="Arial" panose="020B0604020202020204" pitchFamily="34" charset="0"/>
              </a:rPr>
              <a:t>peerinsights</a:t>
            </a:r>
            <a:r>
              <a:rPr lang="en-US" altLang="zh-CN" sz="1100" kern="0" dirty="0" smtClean="0">
                <a:latin typeface="+mj-lt"/>
                <a:ea typeface="微软雅黑"/>
                <a:cs typeface="Arial" panose="020B0604020202020204" pitchFamily="34" charset="0"/>
              </a:rPr>
              <a:t> Customer’s Choice 2019 @ </a:t>
            </a:r>
            <a:r>
              <a:rPr lang="en-US" altLang="zh-CN" sz="1100" kern="0" dirty="0" err="1" smtClean="0">
                <a:latin typeface="+mj-lt"/>
                <a:ea typeface="微软雅黑"/>
                <a:cs typeface="Arial" panose="020B0604020202020204" pitchFamily="34" charset="0"/>
              </a:rPr>
              <a:t>CloudFabric</a:t>
            </a:r>
            <a:endParaRPr lang="en-US" altLang="zh-CN" sz="1100" kern="0" dirty="0" smtClean="0">
              <a:latin typeface="+mj-lt"/>
              <a:ea typeface="微软雅黑"/>
              <a:cs typeface="Arial" panose="020B0604020202020204" pitchFamily="34" charset="0"/>
            </a:endParaRPr>
          </a:p>
        </p:txBody>
      </p:sp>
      <p:pic>
        <p:nvPicPr>
          <p:cNvPr id="127" name="Picture 11" descr="âGartnerâs Magic Quadrant  logoâçå¾çæç´¢ç»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89555" y="3735804"/>
            <a:ext cx="1162769" cy="583099"/>
          </a:xfrm>
          <a:prstGeom prst="rect">
            <a:avLst/>
          </a:prstGeom>
          <a:noFill/>
          <a:extLst>
            <a:ext uri="{909E8E84-426E-40DD-AFC4-6F175D3DCCD1}">
              <a14:hiddenFill xmlns:a14="http://schemas.microsoft.com/office/drawing/2010/main">
                <a:solidFill>
                  <a:srgbClr val="FFFFFF"/>
                </a:solidFill>
              </a14:hiddenFill>
            </a:ext>
          </a:extLst>
        </p:spPr>
      </p:pic>
      <p:sp>
        <p:nvSpPr>
          <p:cNvPr id="128" name="矩形 127"/>
          <p:cNvSpPr/>
          <p:nvPr/>
        </p:nvSpPr>
        <p:spPr>
          <a:xfrm>
            <a:off x="6970359" y="4353406"/>
            <a:ext cx="2328998" cy="469248"/>
          </a:xfrm>
          <a:prstGeom prst="rect">
            <a:avLst/>
          </a:prstGeom>
        </p:spPr>
        <p:txBody>
          <a:bodyPr wrap="square">
            <a:noAutofit/>
          </a:bodyPr>
          <a:lstStyle/>
          <a:p>
            <a:pPr algn="ctr" defTabSz="1111053"/>
            <a:r>
              <a:rPr lang="en-US" altLang="zh-CN" sz="1100" kern="0" dirty="0">
                <a:latin typeface="+mj-lt"/>
                <a:ea typeface="微软雅黑"/>
                <a:cs typeface="Arial" panose="020B0604020202020204" pitchFamily="34" charset="0"/>
              </a:rPr>
              <a:t>Positioned as a Challenger </a:t>
            </a:r>
            <a:endParaRPr lang="en-US" altLang="zh-CN" sz="1100" kern="0" dirty="0" smtClean="0">
              <a:latin typeface="+mj-lt"/>
              <a:ea typeface="微软雅黑"/>
              <a:cs typeface="Arial" panose="020B0604020202020204" pitchFamily="34" charset="0"/>
            </a:endParaRPr>
          </a:p>
          <a:p>
            <a:pPr algn="ctr" defTabSz="1111053"/>
            <a:r>
              <a:rPr lang="en-US" altLang="zh-CN" sz="1100" kern="0" dirty="0" smtClean="0">
                <a:latin typeface="+mj-lt"/>
                <a:ea typeface="微软雅黑"/>
                <a:cs typeface="Arial" panose="020B0604020202020204" pitchFamily="34" charset="0"/>
              </a:rPr>
              <a:t>for </a:t>
            </a:r>
            <a:r>
              <a:rPr lang="en-US" altLang="zh-CN" sz="1100" kern="0" dirty="0">
                <a:latin typeface="+mj-lt"/>
                <a:ea typeface="微软雅黑"/>
                <a:cs typeface="Arial" panose="020B0604020202020204" pitchFamily="34" charset="0"/>
              </a:rPr>
              <a:t>WAN Edge </a:t>
            </a:r>
            <a:r>
              <a:rPr lang="en-US" altLang="zh-CN" sz="1100" kern="0" dirty="0" smtClean="0">
                <a:latin typeface="+mj-lt"/>
                <a:ea typeface="微软雅黑"/>
                <a:cs typeface="Arial" panose="020B0604020202020204" pitchFamily="34" charset="0"/>
              </a:rPr>
              <a:t>Infrastructure</a:t>
            </a:r>
            <a:endParaRPr lang="en-US" altLang="zh-CN" sz="1100" kern="0" dirty="0">
              <a:latin typeface="+mj-lt"/>
              <a:ea typeface="微软雅黑"/>
              <a:cs typeface="Arial" panose="020B0604020202020204" pitchFamily="34" charset="0"/>
            </a:endParaRPr>
          </a:p>
        </p:txBody>
      </p:sp>
      <p:sp>
        <p:nvSpPr>
          <p:cNvPr id="129" name="矩形 128"/>
          <p:cNvSpPr/>
          <p:nvPr/>
        </p:nvSpPr>
        <p:spPr bwMode="auto">
          <a:xfrm>
            <a:off x="494439" y="1078094"/>
            <a:ext cx="5952393" cy="5442046"/>
          </a:xfrm>
          <a:prstGeom prst="rect">
            <a:avLst/>
          </a:prstGeom>
          <a:noFill/>
          <a:ln w="9525" cap="flat" cmpd="sng" algn="ctr">
            <a:solidFill>
              <a:schemeClr val="bg1">
                <a:lumMod val="50000"/>
                <a:lumOff val="50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Pct val="100000"/>
              <a:buFontTx/>
              <a:buNone/>
              <a:tabLst/>
            </a:pPr>
            <a:endParaRPr kumimoji="0" lang="en-US" sz="1800" b="0" i="0" u="none" strike="noStrike" cap="none" normalizeH="0" baseline="0" smtClean="0">
              <a:ln>
                <a:noFill/>
              </a:ln>
              <a:solidFill>
                <a:schemeClr val="tx1"/>
              </a:solidFill>
              <a:effectLst/>
              <a:latin typeface="+mj-lt"/>
              <a:cs typeface="Arial" panose="020B0604020202020204" pitchFamily="34" charset="0"/>
            </a:endParaRPr>
          </a:p>
        </p:txBody>
      </p:sp>
      <p:sp>
        <p:nvSpPr>
          <p:cNvPr id="130" name="矩形 129"/>
          <p:cNvSpPr/>
          <p:nvPr/>
        </p:nvSpPr>
        <p:spPr bwMode="auto">
          <a:xfrm>
            <a:off x="6818153" y="1078094"/>
            <a:ext cx="4494840" cy="5459071"/>
          </a:xfrm>
          <a:prstGeom prst="rect">
            <a:avLst/>
          </a:prstGeom>
          <a:noFill/>
          <a:ln w="9525" cap="flat" cmpd="sng" algn="ctr">
            <a:solidFill>
              <a:schemeClr val="bg1">
                <a:lumMod val="50000"/>
                <a:lumOff val="50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Pct val="100000"/>
              <a:buFontTx/>
              <a:buNone/>
              <a:tabLst/>
            </a:pPr>
            <a:endParaRPr kumimoji="0" lang="en-US" sz="1800" b="0" i="0" u="none" strike="noStrike" cap="none" normalizeH="0" baseline="0" smtClean="0">
              <a:ln>
                <a:noFill/>
              </a:ln>
              <a:solidFill>
                <a:schemeClr val="tx1"/>
              </a:solidFill>
              <a:effectLst/>
              <a:latin typeface="+mj-lt"/>
              <a:cs typeface="Arial" panose="020B0604020202020204" pitchFamily="34" charset="0"/>
            </a:endParaRPr>
          </a:p>
        </p:txBody>
      </p:sp>
      <p:sp>
        <p:nvSpPr>
          <p:cNvPr id="131" name="矩形 130"/>
          <p:cNvSpPr/>
          <p:nvPr/>
        </p:nvSpPr>
        <p:spPr>
          <a:xfrm>
            <a:off x="9044111" y="2694040"/>
            <a:ext cx="2264277" cy="461584"/>
          </a:xfrm>
          <a:prstGeom prst="rect">
            <a:avLst/>
          </a:prstGeom>
        </p:spPr>
        <p:txBody>
          <a:bodyPr wrap="square">
            <a:noAutofit/>
          </a:bodyPr>
          <a:lstStyle/>
          <a:p>
            <a:pPr algn="ctr" defTabSz="1111053"/>
            <a:r>
              <a:rPr lang="en-US" altLang="zh-CN" sz="1100" kern="0" dirty="0" smtClean="0">
                <a:latin typeface="+mj-lt"/>
                <a:ea typeface="微软雅黑"/>
                <a:cs typeface="Arial" panose="020B0604020202020204" pitchFamily="34" charset="0"/>
              </a:rPr>
              <a:t>Interop 2019 @Routers</a:t>
            </a:r>
          </a:p>
          <a:p>
            <a:pPr algn="ctr" defTabSz="1111053"/>
            <a:r>
              <a:rPr lang="en-US" altLang="zh-CN" sz="1100" kern="0" dirty="0">
                <a:ea typeface="微软雅黑"/>
                <a:cs typeface="Arial" panose="020B0604020202020204" pitchFamily="34" charset="0"/>
              </a:rPr>
              <a:t>Interop 2019 </a:t>
            </a:r>
            <a:r>
              <a:rPr lang="en-US" altLang="zh-CN" sz="1100" kern="0" dirty="0" smtClean="0">
                <a:ea typeface="微软雅黑"/>
                <a:cs typeface="Arial" panose="020B0604020202020204" pitchFamily="34" charset="0"/>
              </a:rPr>
              <a:t>@Wi-Fi 6</a:t>
            </a:r>
          </a:p>
          <a:p>
            <a:pPr algn="ctr" defTabSz="1111053"/>
            <a:r>
              <a:rPr lang="en-US" altLang="zh-CN" sz="1100" kern="0" dirty="0">
                <a:ea typeface="微软雅黑"/>
                <a:cs typeface="Arial" panose="020B0604020202020204" pitchFamily="34" charset="0"/>
              </a:rPr>
              <a:t>Interop 2019 </a:t>
            </a:r>
            <a:r>
              <a:rPr lang="en-US" altLang="zh-CN" sz="1100" kern="0" dirty="0" smtClean="0">
                <a:ea typeface="微软雅黑"/>
                <a:cs typeface="Arial" panose="020B0604020202020204" pitchFamily="34" charset="0"/>
              </a:rPr>
              <a:t>@</a:t>
            </a:r>
            <a:r>
              <a:rPr lang="en-US" altLang="zh-CN" sz="1100" kern="0" dirty="0" err="1" smtClean="0">
                <a:ea typeface="微软雅黑"/>
                <a:cs typeface="Arial" panose="020B0604020202020204" pitchFamily="34" charset="0"/>
              </a:rPr>
              <a:t>CampusInsight</a:t>
            </a:r>
            <a:endParaRPr lang="en-US" altLang="zh-CN" sz="1100" kern="0" dirty="0">
              <a:ea typeface="微软雅黑"/>
              <a:cs typeface="Arial" panose="020B0604020202020204" pitchFamily="34" charset="0"/>
            </a:endParaRPr>
          </a:p>
          <a:p>
            <a:pPr algn="ctr" defTabSz="1111053"/>
            <a:endParaRPr lang="en-US" altLang="zh-CN" sz="1100" kern="0" dirty="0">
              <a:ea typeface="微软雅黑"/>
              <a:cs typeface="Arial" panose="020B0604020202020204" pitchFamily="34" charset="0"/>
            </a:endParaRPr>
          </a:p>
          <a:p>
            <a:pPr algn="ctr" defTabSz="1111053"/>
            <a:endParaRPr lang="zh-CN" altLang="en-US" sz="1100" kern="0" dirty="0">
              <a:latin typeface="+mj-lt"/>
              <a:ea typeface="微软雅黑"/>
              <a:cs typeface="Arial" panose="020B0604020202020204" pitchFamily="34" charset="0"/>
            </a:endParaRPr>
          </a:p>
        </p:txBody>
      </p:sp>
      <p:grpSp>
        <p:nvGrpSpPr>
          <p:cNvPr id="132" name="组合 131"/>
          <p:cNvGrpSpPr/>
          <p:nvPr/>
        </p:nvGrpSpPr>
        <p:grpSpPr>
          <a:xfrm>
            <a:off x="4398841" y="3793598"/>
            <a:ext cx="2050562" cy="2430405"/>
            <a:chOff x="9489493" y="1427397"/>
            <a:chExt cx="2118298" cy="2430405"/>
          </a:xfrm>
        </p:grpSpPr>
        <p:sp>
          <p:nvSpPr>
            <p:cNvPr id="133" name="双括号 149"/>
            <p:cNvSpPr>
              <a:spLocks noChangeArrowheads="1"/>
            </p:cNvSpPr>
            <p:nvPr/>
          </p:nvSpPr>
          <p:spPr bwMode="auto">
            <a:xfrm>
              <a:off x="9596128" y="1680456"/>
              <a:ext cx="1874105" cy="2093095"/>
            </a:xfrm>
            <a:prstGeom prst="bracketPair">
              <a:avLst>
                <a:gd name="adj" fmla="val 13134"/>
              </a:avLst>
            </a:prstGeom>
            <a:noFill/>
            <a:ln w="12700" algn="ctr">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fontAlgn="ctr">
                <a:buSzPct val="100000"/>
              </a:pPr>
              <a:endParaRPr lang="en-US" altLang="zh-CN" sz="2399">
                <a:solidFill>
                  <a:srgbClr val="000000"/>
                </a:solidFill>
                <a:latin typeface="+mj-lt"/>
                <a:sym typeface="Arial" panose="020B0604020202020204" pitchFamily="34" charset="0"/>
              </a:endParaRPr>
            </a:p>
          </p:txBody>
        </p:sp>
        <p:sp>
          <p:nvSpPr>
            <p:cNvPr id="134" name="矩形 27"/>
            <p:cNvSpPr>
              <a:spLocks noChangeArrowheads="1"/>
            </p:cNvSpPr>
            <p:nvPr/>
          </p:nvSpPr>
          <p:spPr bwMode="auto">
            <a:xfrm>
              <a:off x="10137568" y="1427397"/>
              <a:ext cx="1174067" cy="376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82675">
                <a:defRPr>
                  <a:solidFill>
                    <a:schemeClr val="tx1"/>
                  </a:solidFill>
                  <a:latin typeface="Arial" panose="020B0604020202020204" pitchFamily="34" charset="0"/>
                  <a:ea typeface="微软雅黑" panose="020B0503020204020204" pitchFamily="34" charset="-122"/>
                </a:defRPr>
              </a:lvl1pPr>
              <a:lvl2pPr marL="742950" indent="-285750" defTabSz="1082675">
                <a:defRPr>
                  <a:solidFill>
                    <a:schemeClr val="tx1"/>
                  </a:solidFill>
                  <a:latin typeface="Arial" panose="020B0604020202020204" pitchFamily="34" charset="0"/>
                  <a:ea typeface="微软雅黑" panose="020B0503020204020204" pitchFamily="34" charset="-122"/>
                </a:defRPr>
              </a:lvl2pPr>
              <a:lvl3pPr marL="1143000" indent="-228600" defTabSz="1082675">
                <a:defRPr>
                  <a:solidFill>
                    <a:schemeClr val="tx1"/>
                  </a:solidFill>
                  <a:latin typeface="Arial" panose="020B0604020202020204" pitchFamily="34" charset="0"/>
                  <a:ea typeface="微软雅黑" panose="020B0503020204020204" pitchFamily="34" charset="-122"/>
                </a:defRPr>
              </a:lvl3pPr>
              <a:lvl4pPr marL="1600200" indent="-228600" defTabSz="1082675">
                <a:defRPr>
                  <a:solidFill>
                    <a:schemeClr val="tx1"/>
                  </a:solidFill>
                  <a:latin typeface="Arial" panose="020B0604020202020204" pitchFamily="34" charset="0"/>
                  <a:ea typeface="微软雅黑" panose="020B0503020204020204" pitchFamily="34" charset="-122"/>
                </a:defRPr>
              </a:lvl4pPr>
              <a:lvl5pPr marL="2057400" indent="-228600" defTabSz="1082675">
                <a:defRPr>
                  <a:solidFill>
                    <a:schemeClr val="tx1"/>
                  </a:solidFill>
                  <a:latin typeface="Arial" panose="020B0604020202020204" pitchFamily="34" charset="0"/>
                  <a:ea typeface="微软雅黑" panose="020B0503020204020204" pitchFamily="34" charset="-122"/>
                </a:defRPr>
              </a:lvl5pPr>
              <a:lvl6pPr marL="25146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ctr">
                <a:spcBef>
                  <a:spcPct val="50000"/>
                </a:spcBef>
                <a:buClr>
                  <a:srgbClr val="CC9900"/>
                </a:buClr>
                <a:buSzPct val="100000"/>
              </a:pPr>
              <a:r>
                <a:rPr lang="en-US" altLang="zh-CN" sz="1200" b="1" dirty="0">
                  <a:solidFill>
                    <a:srgbClr val="1D1D1A"/>
                  </a:solidFill>
                  <a:latin typeface="+mj-lt"/>
                  <a:sym typeface="Calibri" panose="020F0502020204030204" pitchFamily="34" charset="0"/>
                </a:rPr>
                <a:t>SDN Controller</a:t>
              </a:r>
            </a:p>
          </p:txBody>
        </p:sp>
        <p:sp>
          <p:nvSpPr>
            <p:cNvPr id="135" name="矩形 114"/>
            <p:cNvSpPr>
              <a:spLocks noChangeArrowheads="1"/>
            </p:cNvSpPr>
            <p:nvPr/>
          </p:nvSpPr>
          <p:spPr bwMode="auto">
            <a:xfrm>
              <a:off x="9821452" y="3613422"/>
              <a:ext cx="1589640" cy="244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fontAlgn="ctr">
                <a:buSzPct val="100000"/>
              </a:pPr>
              <a:r>
                <a:rPr lang="en-US" altLang="zh-CN" sz="1000" dirty="0">
                  <a:solidFill>
                    <a:srgbClr val="1D1D1A"/>
                  </a:solidFill>
                  <a:latin typeface="+mj-lt"/>
                </a:rPr>
                <a:t>Source: IHS, </a:t>
              </a:r>
              <a:r>
                <a:rPr lang="en-US" altLang="zh-CN" sz="1000" dirty="0" smtClean="0">
                  <a:solidFill>
                    <a:srgbClr val="1D1D1A"/>
                  </a:solidFill>
                  <a:latin typeface="+mj-lt"/>
                </a:rPr>
                <a:t>2018H1</a:t>
              </a:r>
              <a:endParaRPr lang="en-US" altLang="zh-CN" sz="1000" dirty="0">
                <a:solidFill>
                  <a:srgbClr val="1D1D1A"/>
                </a:solidFill>
                <a:latin typeface="+mj-lt"/>
              </a:endParaRPr>
            </a:p>
          </p:txBody>
        </p:sp>
        <p:grpSp>
          <p:nvGrpSpPr>
            <p:cNvPr id="136" name="组合 3"/>
            <p:cNvGrpSpPr>
              <a:grpSpLocks/>
            </p:cNvGrpSpPr>
            <p:nvPr/>
          </p:nvGrpSpPr>
          <p:grpSpPr bwMode="auto">
            <a:xfrm>
              <a:off x="9910048" y="1455548"/>
              <a:ext cx="370728" cy="378835"/>
              <a:chOff x="3668487" y="2384430"/>
              <a:chExt cx="430644" cy="439372"/>
            </a:xfrm>
            <a:solidFill>
              <a:schemeClr val="tx1">
                <a:lumMod val="75000"/>
                <a:lumOff val="25000"/>
              </a:schemeClr>
            </a:solidFill>
          </p:grpSpPr>
          <p:sp>
            <p:nvSpPr>
              <p:cNvPr id="140" name="Freeform 764"/>
              <p:cNvSpPr>
                <a:spLocks/>
              </p:cNvSpPr>
              <p:nvPr/>
            </p:nvSpPr>
            <p:spPr bwMode="auto">
              <a:xfrm>
                <a:off x="3668487" y="2384430"/>
                <a:ext cx="430644" cy="427735"/>
              </a:xfrm>
              <a:custGeom>
                <a:avLst/>
                <a:gdLst>
                  <a:gd name="T0" fmla="*/ 2147483646 w 1343"/>
                  <a:gd name="T1" fmla="*/ 2147483646 h 1338"/>
                  <a:gd name="T2" fmla="*/ 2147483646 w 1343"/>
                  <a:gd name="T3" fmla="*/ 2147483646 h 1338"/>
                  <a:gd name="T4" fmla="*/ 2147483646 w 1343"/>
                  <a:gd name="T5" fmla="*/ 2147483646 h 1338"/>
                  <a:gd name="T6" fmla="*/ 0 w 1343"/>
                  <a:gd name="T7" fmla="*/ 2147483646 h 1338"/>
                  <a:gd name="T8" fmla="*/ 2147483646 w 1343"/>
                  <a:gd name="T9" fmla="*/ 0 h 1338"/>
                  <a:gd name="T10" fmla="*/ 2147483646 w 1343"/>
                  <a:gd name="T11" fmla="*/ 2147483646 h 1338"/>
                  <a:gd name="T12" fmla="*/ 2147483646 w 1343"/>
                  <a:gd name="T13" fmla="*/ 2147483646 h 1338"/>
                  <a:gd name="T14" fmla="*/ 2147483646 w 1343"/>
                  <a:gd name="T15" fmla="*/ 2147483646 h 1338"/>
                  <a:gd name="T16" fmla="*/ 2147483646 w 1343"/>
                  <a:gd name="T17" fmla="*/ 2147483646 h 1338"/>
                  <a:gd name="T18" fmla="*/ 2147483646 w 1343"/>
                  <a:gd name="T19" fmla="*/ 2147483646 h 1338"/>
                  <a:gd name="T20" fmla="*/ 2147483646 w 1343"/>
                  <a:gd name="T21" fmla="*/ 2147483646 h 1338"/>
                  <a:gd name="T22" fmla="*/ 2147483646 w 1343"/>
                  <a:gd name="T23" fmla="*/ 2147483646 h 1338"/>
                  <a:gd name="T24" fmla="*/ 2147483646 w 1343"/>
                  <a:gd name="T25" fmla="*/ 2147483646 h 1338"/>
                  <a:gd name="T26" fmla="*/ 2147483646 w 1343"/>
                  <a:gd name="T27" fmla="*/ 2147483646 h 1338"/>
                  <a:gd name="T28" fmla="*/ 2147483646 w 1343"/>
                  <a:gd name="T29" fmla="*/ 2147483646 h 13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43" h="1338">
                    <a:moveTo>
                      <a:pt x="576" y="1336"/>
                    </a:moveTo>
                    <a:lnTo>
                      <a:pt x="576" y="1336"/>
                    </a:lnTo>
                    <a:cubicBezTo>
                      <a:pt x="574" y="1336"/>
                      <a:pt x="573" y="1335"/>
                      <a:pt x="571" y="1335"/>
                    </a:cubicBezTo>
                    <a:cubicBezTo>
                      <a:pt x="246" y="1286"/>
                      <a:pt x="0" y="1001"/>
                      <a:pt x="0" y="671"/>
                    </a:cubicBezTo>
                    <a:cubicBezTo>
                      <a:pt x="0" y="301"/>
                      <a:pt x="301" y="0"/>
                      <a:pt x="672" y="0"/>
                    </a:cubicBezTo>
                    <a:cubicBezTo>
                      <a:pt x="1042" y="0"/>
                      <a:pt x="1343" y="301"/>
                      <a:pt x="1343" y="671"/>
                    </a:cubicBezTo>
                    <a:cubicBezTo>
                      <a:pt x="1343" y="1001"/>
                      <a:pt x="1098" y="1286"/>
                      <a:pt x="772" y="1335"/>
                    </a:cubicBezTo>
                    <a:cubicBezTo>
                      <a:pt x="754" y="1338"/>
                      <a:pt x="737" y="1325"/>
                      <a:pt x="734" y="1307"/>
                    </a:cubicBezTo>
                    <a:cubicBezTo>
                      <a:pt x="732" y="1289"/>
                      <a:pt x="744" y="1272"/>
                      <a:pt x="762" y="1269"/>
                    </a:cubicBezTo>
                    <a:cubicBezTo>
                      <a:pt x="1055" y="1225"/>
                      <a:pt x="1276" y="968"/>
                      <a:pt x="1276" y="671"/>
                    </a:cubicBezTo>
                    <a:cubicBezTo>
                      <a:pt x="1276" y="338"/>
                      <a:pt x="1005" y="67"/>
                      <a:pt x="672" y="67"/>
                    </a:cubicBezTo>
                    <a:cubicBezTo>
                      <a:pt x="338" y="67"/>
                      <a:pt x="67" y="338"/>
                      <a:pt x="67" y="671"/>
                    </a:cubicBezTo>
                    <a:cubicBezTo>
                      <a:pt x="67" y="968"/>
                      <a:pt x="288" y="1225"/>
                      <a:pt x="581" y="1269"/>
                    </a:cubicBezTo>
                    <a:cubicBezTo>
                      <a:pt x="599" y="1272"/>
                      <a:pt x="612" y="1289"/>
                      <a:pt x="609" y="1307"/>
                    </a:cubicBezTo>
                    <a:cubicBezTo>
                      <a:pt x="606" y="1324"/>
                      <a:pt x="592" y="1336"/>
                      <a:pt x="576" y="1336"/>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41" name="Freeform 765"/>
              <p:cNvSpPr>
                <a:spLocks/>
              </p:cNvSpPr>
              <p:nvPr/>
            </p:nvSpPr>
            <p:spPr bwMode="auto">
              <a:xfrm>
                <a:off x="3825612" y="2777246"/>
                <a:ext cx="43645" cy="46556"/>
              </a:xfrm>
              <a:custGeom>
                <a:avLst/>
                <a:gdLst>
                  <a:gd name="T0" fmla="*/ 2147483646 w 138"/>
                  <a:gd name="T1" fmla="*/ 2147483646 h 138"/>
                  <a:gd name="T2" fmla="*/ 2147483646 w 138"/>
                  <a:gd name="T3" fmla="*/ 2147483646 h 138"/>
                  <a:gd name="T4" fmla="*/ 0 w 138"/>
                  <a:gd name="T5" fmla="*/ 2147483646 h 138"/>
                  <a:gd name="T6" fmla="*/ 2147483646 w 138"/>
                  <a:gd name="T7" fmla="*/ 0 h 138"/>
                  <a:gd name="T8" fmla="*/ 2147483646 w 138"/>
                  <a:gd name="T9" fmla="*/ 2147483646 h 138"/>
                  <a:gd name="T10" fmla="*/ 2147483646 w 138"/>
                  <a:gd name="T11" fmla="*/ 2147483646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8">
                    <a:moveTo>
                      <a:pt x="69" y="138"/>
                    </a:moveTo>
                    <a:lnTo>
                      <a:pt x="69" y="138"/>
                    </a:lnTo>
                    <a:cubicBezTo>
                      <a:pt x="30" y="138"/>
                      <a:pt x="0" y="107"/>
                      <a:pt x="0" y="69"/>
                    </a:cubicBezTo>
                    <a:cubicBezTo>
                      <a:pt x="0" y="31"/>
                      <a:pt x="30" y="0"/>
                      <a:pt x="69" y="0"/>
                    </a:cubicBezTo>
                    <a:cubicBezTo>
                      <a:pt x="107" y="0"/>
                      <a:pt x="138" y="31"/>
                      <a:pt x="138" y="69"/>
                    </a:cubicBezTo>
                    <a:cubicBezTo>
                      <a:pt x="138" y="107"/>
                      <a:pt x="107" y="138"/>
                      <a:pt x="69" y="138"/>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42" name="Freeform 766"/>
              <p:cNvSpPr>
                <a:spLocks/>
              </p:cNvSpPr>
              <p:nvPr/>
            </p:nvSpPr>
            <p:spPr bwMode="auto">
              <a:xfrm>
                <a:off x="3898357" y="2777246"/>
                <a:ext cx="43645" cy="46556"/>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43" name="Freeform 767"/>
              <p:cNvSpPr>
                <a:spLocks/>
              </p:cNvSpPr>
              <p:nvPr/>
            </p:nvSpPr>
            <p:spPr bwMode="auto">
              <a:xfrm>
                <a:off x="3805245" y="2390249"/>
                <a:ext cx="180405" cy="395727"/>
              </a:xfrm>
              <a:custGeom>
                <a:avLst/>
                <a:gdLst>
                  <a:gd name="T0" fmla="*/ 2147483646 w 572"/>
                  <a:gd name="T1" fmla="*/ 2147483646 h 1242"/>
                  <a:gd name="T2" fmla="*/ 2147483646 w 572"/>
                  <a:gd name="T3" fmla="*/ 2147483646 h 1242"/>
                  <a:gd name="T4" fmla="*/ 2147483646 w 572"/>
                  <a:gd name="T5" fmla="*/ 2147483646 h 1242"/>
                  <a:gd name="T6" fmla="*/ 2147483646 w 572"/>
                  <a:gd name="T7" fmla="*/ 2147483646 h 1242"/>
                  <a:gd name="T8" fmla="*/ 2147483646 w 572"/>
                  <a:gd name="T9" fmla="*/ 2147483646 h 1242"/>
                  <a:gd name="T10" fmla="*/ 2147483646 w 572"/>
                  <a:gd name="T11" fmla="*/ 2147483646 h 1242"/>
                  <a:gd name="T12" fmla="*/ 2147483646 w 572"/>
                  <a:gd name="T13" fmla="*/ 2147483646 h 1242"/>
                  <a:gd name="T14" fmla="*/ 2147483646 w 572"/>
                  <a:gd name="T15" fmla="*/ 2147483646 h 1242"/>
                  <a:gd name="T16" fmla="*/ 2147483646 w 572"/>
                  <a:gd name="T17" fmla="*/ 2147483646 h 1242"/>
                  <a:gd name="T18" fmla="*/ 2147483646 w 572"/>
                  <a:gd name="T19" fmla="*/ 2147483646 h 1242"/>
                  <a:gd name="T20" fmla="*/ 2147483646 w 572"/>
                  <a:gd name="T21" fmla="*/ 2147483646 h 1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2" h="1242">
                    <a:moveTo>
                      <a:pt x="541" y="1242"/>
                    </a:moveTo>
                    <a:lnTo>
                      <a:pt x="541" y="1242"/>
                    </a:lnTo>
                    <a:cubicBezTo>
                      <a:pt x="537" y="1242"/>
                      <a:pt x="533" y="1241"/>
                      <a:pt x="529" y="1239"/>
                    </a:cubicBezTo>
                    <a:cubicBezTo>
                      <a:pt x="105" y="1016"/>
                      <a:pt x="10" y="695"/>
                      <a:pt x="5" y="466"/>
                    </a:cubicBezTo>
                    <a:cubicBezTo>
                      <a:pt x="0" y="218"/>
                      <a:pt x="94" y="27"/>
                      <a:pt x="98" y="19"/>
                    </a:cubicBezTo>
                    <a:cubicBezTo>
                      <a:pt x="104" y="6"/>
                      <a:pt x="120" y="0"/>
                      <a:pt x="134" y="7"/>
                    </a:cubicBezTo>
                    <a:cubicBezTo>
                      <a:pt x="147" y="13"/>
                      <a:pt x="152" y="29"/>
                      <a:pt x="146" y="42"/>
                    </a:cubicBezTo>
                    <a:cubicBezTo>
                      <a:pt x="145" y="44"/>
                      <a:pt x="53" y="232"/>
                      <a:pt x="59" y="467"/>
                    </a:cubicBezTo>
                    <a:cubicBezTo>
                      <a:pt x="66" y="778"/>
                      <a:pt x="232" y="1023"/>
                      <a:pt x="554" y="1192"/>
                    </a:cubicBezTo>
                    <a:cubicBezTo>
                      <a:pt x="567" y="1199"/>
                      <a:pt x="572" y="1215"/>
                      <a:pt x="565" y="1228"/>
                    </a:cubicBezTo>
                    <a:cubicBezTo>
                      <a:pt x="560" y="1237"/>
                      <a:pt x="551" y="1242"/>
                      <a:pt x="541" y="1242"/>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44" name="Freeform 768"/>
              <p:cNvSpPr>
                <a:spLocks/>
              </p:cNvSpPr>
              <p:nvPr/>
            </p:nvSpPr>
            <p:spPr bwMode="auto">
              <a:xfrm>
                <a:off x="3741230" y="2428075"/>
                <a:ext cx="337532" cy="261878"/>
              </a:xfrm>
              <a:custGeom>
                <a:avLst/>
                <a:gdLst>
                  <a:gd name="T0" fmla="*/ 2147483646 w 1060"/>
                  <a:gd name="T1" fmla="*/ 2147483646 h 821"/>
                  <a:gd name="T2" fmla="*/ 2147483646 w 1060"/>
                  <a:gd name="T3" fmla="*/ 2147483646 h 821"/>
                  <a:gd name="T4" fmla="*/ 2147483646 w 1060"/>
                  <a:gd name="T5" fmla="*/ 2147483646 h 821"/>
                  <a:gd name="T6" fmla="*/ 2147483646 w 1060"/>
                  <a:gd name="T7" fmla="*/ 2147483646 h 821"/>
                  <a:gd name="T8" fmla="*/ 2147483646 w 1060"/>
                  <a:gd name="T9" fmla="*/ 2147483646 h 821"/>
                  <a:gd name="T10" fmla="*/ 2147483646 w 1060"/>
                  <a:gd name="T11" fmla="*/ 2147483646 h 821"/>
                  <a:gd name="T12" fmla="*/ 2147483646 w 1060"/>
                  <a:gd name="T13" fmla="*/ 2147483646 h 821"/>
                  <a:gd name="T14" fmla="*/ 2147483646 w 1060"/>
                  <a:gd name="T15" fmla="*/ 2147483646 h 821"/>
                  <a:gd name="T16" fmla="*/ 2147483646 w 1060"/>
                  <a:gd name="T17" fmla="*/ 2147483646 h 821"/>
                  <a:gd name="T18" fmla="*/ 2147483646 w 1060"/>
                  <a:gd name="T19" fmla="*/ 2147483646 h 821"/>
                  <a:gd name="T20" fmla="*/ 2147483646 w 1060"/>
                  <a:gd name="T21" fmla="*/ 2147483646 h 8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60" h="821">
                    <a:moveTo>
                      <a:pt x="1031" y="821"/>
                    </a:moveTo>
                    <a:lnTo>
                      <a:pt x="1031" y="821"/>
                    </a:lnTo>
                    <a:cubicBezTo>
                      <a:pt x="1018" y="821"/>
                      <a:pt x="1007" y="812"/>
                      <a:pt x="1004" y="799"/>
                    </a:cubicBezTo>
                    <a:cubicBezTo>
                      <a:pt x="938" y="464"/>
                      <a:pt x="768" y="241"/>
                      <a:pt x="500" y="136"/>
                    </a:cubicBezTo>
                    <a:cubicBezTo>
                      <a:pt x="291" y="54"/>
                      <a:pt x="89" y="72"/>
                      <a:pt x="32" y="79"/>
                    </a:cubicBezTo>
                    <a:cubicBezTo>
                      <a:pt x="17" y="81"/>
                      <a:pt x="4" y="71"/>
                      <a:pt x="2" y="56"/>
                    </a:cubicBezTo>
                    <a:cubicBezTo>
                      <a:pt x="0" y="41"/>
                      <a:pt x="10" y="28"/>
                      <a:pt x="25" y="26"/>
                    </a:cubicBezTo>
                    <a:cubicBezTo>
                      <a:pt x="85" y="18"/>
                      <a:pt x="299" y="0"/>
                      <a:pt x="520" y="87"/>
                    </a:cubicBezTo>
                    <a:cubicBezTo>
                      <a:pt x="806" y="199"/>
                      <a:pt x="986" y="435"/>
                      <a:pt x="1057" y="789"/>
                    </a:cubicBezTo>
                    <a:cubicBezTo>
                      <a:pt x="1060" y="803"/>
                      <a:pt x="1050" y="817"/>
                      <a:pt x="1036" y="820"/>
                    </a:cubicBezTo>
                    <a:cubicBezTo>
                      <a:pt x="1034" y="820"/>
                      <a:pt x="1032" y="821"/>
                      <a:pt x="1031" y="821"/>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45" name="Freeform 769"/>
              <p:cNvSpPr>
                <a:spLocks/>
              </p:cNvSpPr>
              <p:nvPr/>
            </p:nvSpPr>
            <p:spPr bwMode="auto">
              <a:xfrm>
                <a:off x="3674305" y="2561924"/>
                <a:ext cx="421914" cy="128029"/>
              </a:xfrm>
              <a:custGeom>
                <a:avLst/>
                <a:gdLst>
                  <a:gd name="T0" fmla="*/ 2147483646 w 1321"/>
                  <a:gd name="T1" fmla="*/ 2147483646 h 397"/>
                  <a:gd name="T2" fmla="*/ 2147483646 w 1321"/>
                  <a:gd name="T3" fmla="*/ 2147483646 h 397"/>
                  <a:gd name="T4" fmla="*/ 2147483646 w 1321"/>
                  <a:gd name="T5" fmla="*/ 2147483646 h 397"/>
                  <a:gd name="T6" fmla="*/ 2147483646 w 1321"/>
                  <a:gd name="T7" fmla="*/ 2147483646 h 397"/>
                  <a:gd name="T8" fmla="*/ 2147483646 w 1321"/>
                  <a:gd name="T9" fmla="*/ 2147483646 h 397"/>
                  <a:gd name="T10" fmla="*/ 2147483646 w 1321"/>
                  <a:gd name="T11" fmla="*/ 2147483646 h 397"/>
                  <a:gd name="T12" fmla="*/ 2147483646 w 1321"/>
                  <a:gd name="T13" fmla="*/ 2147483646 h 397"/>
                  <a:gd name="T14" fmla="*/ 2147483646 w 1321"/>
                  <a:gd name="T15" fmla="*/ 2147483646 h 397"/>
                  <a:gd name="T16" fmla="*/ 2147483646 w 1321"/>
                  <a:gd name="T17" fmla="*/ 2147483646 h 397"/>
                  <a:gd name="T18" fmla="*/ 2147483646 w 1321"/>
                  <a:gd name="T19" fmla="*/ 2147483646 h 397"/>
                  <a:gd name="T20" fmla="*/ 2147483646 w 1321"/>
                  <a:gd name="T21" fmla="*/ 2147483646 h 397"/>
                  <a:gd name="T22" fmla="*/ 2147483646 w 1321"/>
                  <a:gd name="T23" fmla="*/ 2147483646 h 3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21" h="397">
                    <a:moveTo>
                      <a:pt x="613" y="397"/>
                    </a:moveTo>
                    <a:lnTo>
                      <a:pt x="613" y="397"/>
                    </a:lnTo>
                    <a:cubicBezTo>
                      <a:pt x="261" y="397"/>
                      <a:pt x="20" y="154"/>
                      <a:pt x="10" y="143"/>
                    </a:cubicBezTo>
                    <a:cubicBezTo>
                      <a:pt x="0" y="133"/>
                      <a:pt x="0" y="116"/>
                      <a:pt x="10" y="106"/>
                    </a:cubicBezTo>
                    <a:cubicBezTo>
                      <a:pt x="21" y="95"/>
                      <a:pt x="38" y="96"/>
                      <a:pt x="48" y="106"/>
                    </a:cubicBezTo>
                    <a:cubicBezTo>
                      <a:pt x="50" y="109"/>
                      <a:pt x="284" y="344"/>
                      <a:pt x="613" y="344"/>
                    </a:cubicBezTo>
                    <a:cubicBezTo>
                      <a:pt x="615" y="344"/>
                      <a:pt x="617" y="344"/>
                      <a:pt x="619" y="344"/>
                    </a:cubicBezTo>
                    <a:cubicBezTo>
                      <a:pt x="846" y="342"/>
                      <a:pt x="1066" y="230"/>
                      <a:pt x="1272" y="11"/>
                    </a:cubicBezTo>
                    <a:cubicBezTo>
                      <a:pt x="1282" y="0"/>
                      <a:pt x="1299" y="0"/>
                      <a:pt x="1310" y="10"/>
                    </a:cubicBezTo>
                    <a:cubicBezTo>
                      <a:pt x="1321" y="20"/>
                      <a:pt x="1321" y="37"/>
                      <a:pt x="1311" y="47"/>
                    </a:cubicBezTo>
                    <a:cubicBezTo>
                      <a:pt x="1094" y="278"/>
                      <a:pt x="861" y="395"/>
                      <a:pt x="619" y="397"/>
                    </a:cubicBezTo>
                    <a:cubicBezTo>
                      <a:pt x="617" y="397"/>
                      <a:pt x="615" y="397"/>
                      <a:pt x="613" y="397"/>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46" name="Freeform 770"/>
              <p:cNvSpPr>
                <a:spLocks/>
              </p:cNvSpPr>
              <p:nvPr/>
            </p:nvSpPr>
            <p:spPr bwMode="auto">
              <a:xfrm>
                <a:off x="3747050" y="2425166"/>
                <a:ext cx="267698" cy="343351"/>
              </a:xfrm>
              <a:custGeom>
                <a:avLst/>
                <a:gdLst>
                  <a:gd name="T0" fmla="*/ 2147483646 w 832"/>
                  <a:gd name="T1" fmla="*/ 2147483646 h 1073"/>
                  <a:gd name="T2" fmla="*/ 2147483646 w 832"/>
                  <a:gd name="T3" fmla="*/ 2147483646 h 1073"/>
                  <a:gd name="T4" fmla="*/ 2147483646 w 832"/>
                  <a:gd name="T5" fmla="*/ 2147483646 h 1073"/>
                  <a:gd name="T6" fmla="*/ 2147483646 w 832"/>
                  <a:gd name="T7" fmla="*/ 2147483646 h 1073"/>
                  <a:gd name="T8" fmla="*/ 2147483646 w 832"/>
                  <a:gd name="T9" fmla="*/ 2147483646 h 1073"/>
                  <a:gd name="T10" fmla="*/ 2147483646 w 832"/>
                  <a:gd name="T11" fmla="*/ 2147483646 h 1073"/>
                  <a:gd name="T12" fmla="*/ 2147483646 w 832"/>
                  <a:gd name="T13" fmla="*/ 2147483646 h 1073"/>
                  <a:gd name="T14" fmla="*/ 2147483646 w 832"/>
                  <a:gd name="T15" fmla="*/ 2147483646 h 1073"/>
                  <a:gd name="T16" fmla="*/ 2147483646 w 832"/>
                  <a:gd name="T17" fmla="*/ 2147483646 h 1073"/>
                  <a:gd name="T18" fmla="*/ 2147483646 w 832"/>
                  <a:gd name="T19" fmla="*/ 2147483646 h 1073"/>
                  <a:gd name="T20" fmla="*/ 2147483646 w 832"/>
                  <a:gd name="T21" fmla="*/ 2147483646 h 10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32" h="1073">
                    <a:moveTo>
                      <a:pt x="63" y="1073"/>
                    </a:moveTo>
                    <a:lnTo>
                      <a:pt x="63" y="1073"/>
                    </a:lnTo>
                    <a:cubicBezTo>
                      <a:pt x="51" y="1073"/>
                      <a:pt x="39" y="1064"/>
                      <a:pt x="37" y="1051"/>
                    </a:cubicBezTo>
                    <a:cubicBezTo>
                      <a:pt x="36" y="1042"/>
                      <a:pt x="0" y="832"/>
                      <a:pt x="75" y="596"/>
                    </a:cubicBezTo>
                    <a:cubicBezTo>
                      <a:pt x="145" y="377"/>
                      <a:pt x="327" y="97"/>
                      <a:pt x="797" y="3"/>
                    </a:cubicBezTo>
                    <a:cubicBezTo>
                      <a:pt x="812" y="0"/>
                      <a:pt x="826" y="10"/>
                      <a:pt x="829" y="24"/>
                    </a:cubicBezTo>
                    <a:cubicBezTo>
                      <a:pt x="832" y="39"/>
                      <a:pt x="822" y="53"/>
                      <a:pt x="808" y="56"/>
                    </a:cubicBezTo>
                    <a:cubicBezTo>
                      <a:pt x="451" y="127"/>
                      <a:pt x="221" y="314"/>
                      <a:pt x="126" y="612"/>
                    </a:cubicBezTo>
                    <a:cubicBezTo>
                      <a:pt x="55" y="836"/>
                      <a:pt x="89" y="1040"/>
                      <a:pt x="90" y="1042"/>
                    </a:cubicBezTo>
                    <a:cubicBezTo>
                      <a:pt x="92" y="1056"/>
                      <a:pt x="83" y="1070"/>
                      <a:pt x="68" y="1073"/>
                    </a:cubicBezTo>
                    <a:cubicBezTo>
                      <a:pt x="67" y="1073"/>
                      <a:pt x="65" y="1073"/>
                      <a:pt x="63" y="1073"/>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47" name="Freeform 771"/>
              <p:cNvSpPr>
                <a:spLocks/>
              </p:cNvSpPr>
              <p:nvPr/>
            </p:nvSpPr>
            <p:spPr bwMode="auto">
              <a:xfrm>
                <a:off x="3840162" y="2657947"/>
                <a:ext cx="40737" cy="4364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0"/>
                      <a:pt x="0" y="65"/>
                    </a:cubicBezTo>
                    <a:cubicBezTo>
                      <a:pt x="0" y="29"/>
                      <a:pt x="29" y="0"/>
                      <a:pt x="65" y="0"/>
                    </a:cubicBezTo>
                    <a:cubicBezTo>
                      <a:pt x="100" y="0"/>
                      <a:pt x="130" y="29"/>
                      <a:pt x="130" y="65"/>
                    </a:cubicBezTo>
                    <a:cubicBezTo>
                      <a:pt x="130" y="100"/>
                      <a:pt x="100"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48" name="Freeform 772"/>
              <p:cNvSpPr>
                <a:spLocks/>
              </p:cNvSpPr>
              <p:nvPr/>
            </p:nvSpPr>
            <p:spPr bwMode="auto">
              <a:xfrm>
                <a:off x="4026386" y="2585202"/>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8" y="130"/>
                      <a:pt x="0" y="101"/>
                      <a:pt x="0" y="65"/>
                    </a:cubicBezTo>
                    <a:cubicBezTo>
                      <a:pt x="0" y="29"/>
                      <a:pt x="28" y="0"/>
                      <a:pt x="65" y="0"/>
                    </a:cubicBezTo>
                    <a:cubicBezTo>
                      <a:pt x="100" y="0"/>
                      <a:pt x="130" y="29"/>
                      <a:pt x="130" y="65"/>
                    </a:cubicBezTo>
                    <a:cubicBezTo>
                      <a:pt x="130" y="101"/>
                      <a:pt x="100"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49" name="Freeform 773"/>
              <p:cNvSpPr>
                <a:spLocks/>
              </p:cNvSpPr>
              <p:nvPr/>
            </p:nvSpPr>
            <p:spPr bwMode="auto">
              <a:xfrm>
                <a:off x="3889627" y="2445534"/>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1"/>
                      <a:pt x="0" y="65"/>
                    </a:cubicBezTo>
                    <a:cubicBezTo>
                      <a:pt x="0" y="29"/>
                      <a:pt x="29" y="0"/>
                      <a:pt x="65" y="0"/>
                    </a:cubicBezTo>
                    <a:cubicBezTo>
                      <a:pt x="101" y="0"/>
                      <a:pt x="130" y="29"/>
                      <a:pt x="130" y="65"/>
                    </a:cubicBezTo>
                    <a:cubicBezTo>
                      <a:pt x="130" y="101"/>
                      <a:pt x="101"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50" name="Freeform 774"/>
              <p:cNvSpPr>
                <a:spLocks/>
              </p:cNvSpPr>
              <p:nvPr/>
            </p:nvSpPr>
            <p:spPr bwMode="auto">
              <a:xfrm>
                <a:off x="3805245" y="2425166"/>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1"/>
                      <a:pt x="0" y="65"/>
                    </a:cubicBezTo>
                    <a:cubicBezTo>
                      <a:pt x="0" y="29"/>
                      <a:pt x="29" y="0"/>
                      <a:pt x="65" y="0"/>
                    </a:cubicBezTo>
                    <a:cubicBezTo>
                      <a:pt x="101" y="0"/>
                      <a:pt x="130" y="29"/>
                      <a:pt x="130" y="65"/>
                    </a:cubicBezTo>
                    <a:cubicBezTo>
                      <a:pt x="130" y="101"/>
                      <a:pt x="101"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51" name="Freeform 775"/>
              <p:cNvSpPr>
                <a:spLocks/>
              </p:cNvSpPr>
              <p:nvPr/>
            </p:nvSpPr>
            <p:spPr bwMode="auto">
              <a:xfrm>
                <a:off x="3793606" y="2527007"/>
                <a:ext cx="40737" cy="4364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1"/>
                      <a:pt x="0" y="65"/>
                    </a:cubicBezTo>
                    <a:cubicBezTo>
                      <a:pt x="0" y="30"/>
                      <a:pt x="29" y="0"/>
                      <a:pt x="65" y="0"/>
                    </a:cubicBezTo>
                    <a:cubicBezTo>
                      <a:pt x="100" y="0"/>
                      <a:pt x="130" y="30"/>
                      <a:pt x="130" y="65"/>
                    </a:cubicBezTo>
                    <a:cubicBezTo>
                      <a:pt x="130" y="101"/>
                      <a:pt x="100"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sp>
            <p:nvSpPr>
              <p:cNvPr id="152" name="Freeform 776"/>
              <p:cNvSpPr>
                <a:spLocks/>
              </p:cNvSpPr>
              <p:nvPr/>
            </p:nvSpPr>
            <p:spPr bwMode="auto">
              <a:xfrm>
                <a:off x="3749959" y="2637577"/>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0"/>
                      <a:pt x="0" y="65"/>
                    </a:cubicBezTo>
                    <a:cubicBezTo>
                      <a:pt x="0" y="29"/>
                      <a:pt x="29" y="0"/>
                      <a:pt x="65" y="0"/>
                    </a:cubicBezTo>
                    <a:cubicBezTo>
                      <a:pt x="101" y="0"/>
                      <a:pt x="130" y="29"/>
                      <a:pt x="130" y="65"/>
                    </a:cubicBezTo>
                    <a:cubicBezTo>
                      <a:pt x="130" y="100"/>
                      <a:pt x="101"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defTabSz="914400"/>
                <a:endParaRPr lang="zh-CN" altLang="en-US" sz="1799">
                  <a:solidFill>
                    <a:prstClr val="black"/>
                  </a:solidFill>
                  <a:latin typeface="+mj-lt"/>
                </a:endParaRPr>
              </a:p>
            </p:txBody>
          </p:sp>
        </p:grpSp>
        <p:sp>
          <p:nvSpPr>
            <p:cNvPr id="137" name="矩形 22"/>
            <p:cNvSpPr>
              <a:spLocks noChangeArrowheads="1"/>
            </p:cNvSpPr>
            <p:nvPr/>
          </p:nvSpPr>
          <p:spPr bwMode="auto">
            <a:xfrm>
              <a:off x="9620938" y="2753298"/>
              <a:ext cx="1857243" cy="83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82675">
                <a:defRPr>
                  <a:solidFill>
                    <a:schemeClr val="tx1"/>
                  </a:solidFill>
                  <a:latin typeface="Arial" panose="020B0604020202020204" pitchFamily="34" charset="0"/>
                  <a:ea typeface="微软雅黑" panose="020B0503020204020204" pitchFamily="34" charset="-122"/>
                </a:defRPr>
              </a:lvl1pPr>
              <a:lvl2pPr marL="742950" indent="-285750" defTabSz="1082675">
                <a:defRPr>
                  <a:solidFill>
                    <a:schemeClr val="tx1"/>
                  </a:solidFill>
                  <a:latin typeface="Arial" panose="020B0604020202020204" pitchFamily="34" charset="0"/>
                  <a:ea typeface="微软雅黑" panose="020B0503020204020204" pitchFamily="34" charset="-122"/>
                </a:defRPr>
              </a:lvl2pPr>
              <a:lvl3pPr marL="1143000" indent="-228600" defTabSz="1082675">
                <a:defRPr>
                  <a:solidFill>
                    <a:schemeClr val="tx1"/>
                  </a:solidFill>
                  <a:latin typeface="Arial" panose="020B0604020202020204" pitchFamily="34" charset="0"/>
                  <a:ea typeface="微软雅黑" panose="020B0503020204020204" pitchFamily="34" charset="-122"/>
                </a:defRPr>
              </a:lvl3pPr>
              <a:lvl4pPr marL="1600200" indent="-228600" defTabSz="1082675">
                <a:defRPr>
                  <a:solidFill>
                    <a:schemeClr val="tx1"/>
                  </a:solidFill>
                  <a:latin typeface="Arial" panose="020B0604020202020204" pitchFamily="34" charset="0"/>
                  <a:ea typeface="微软雅黑" panose="020B0503020204020204" pitchFamily="34" charset="-122"/>
                </a:defRPr>
              </a:lvl4pPr>
              <a:lvl5pPr marL="2057400" indent="-228600" defTabSz="1082675">
                <a:defRPr>
                  <a:solidFill>
                    <a:schemeClr val="tx1"/>
                  </a:solidFill>
                  <a:latin typeface="Arial" panose="020B0604020202020204" pitchFamily="34" charset="0"/>
                  <a:ea typeface="微软雅黑" panose="020B0503020204020204" pitchFamily="34" charset="-122"/>
                </a:defRPr>
              </a:lvl5pPr>
              <a:lvl6pPr marL="25146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ctr">
                <a:spcBef>
                  <a:spcPct val="50000"/>
                </a:spcBef>
                <a:buClr>
                  <a:srgbClr val="CC9900"/>
                </a:buClr>
                <a:buSzPct val="100000"/>
              </a:pPr>
              <a:r>
                <a:rPr lang="en-US" altLang="zh-CN" sz="1200" dirty="0">
                  <a:solidFill>
                    <a:srgbClr val="00B0F0"/>
                  </a:solidFill>
                  <a:latin typeface="+mj-lt"/>
                  <a:sym typeface="Calibri" panose="020F0502020204030204" pitchFamily="34" charset="0"/>
                </a:rPr>
                <a:t>No.2</a:t>
              </a:r>
              <a:r>
                <a:rPr lang="en-US" altLang="zh-CN" sz="1200" dirty="0">
                  <a:solidFill>
                    <a:prstClr val="black"/>
                  </a:solidFill>
                  <a:latin typeface="+mj-lt"/>
                  <a:sym typeface="Calibri" panose="020F0502020204030204" pitchFamily="34" charset="0"/>
                </a:rPr>
                <a:t> in the global </a:t>
              </a:r>
              <a:r>
                <a:rPr lang="en-US" altLang="zh-CN" sz="1200" dirty="0" smtClean="0">
                  <a:solidFill>
                    <a:prstClr val="black"/>
                  </a:solidFill>
                  <a:latin typeface="+mj-lt"/>
                  <a:sym typeface="Calibri" panose="020F0502020204030204" pitchFamily="34" charset="0"/>
                </a:rPr>
                <a:t>market</a:t>
              </a:r>
            </a:p>
            <a:p>
              <a:pPr algn="ctr" fontAlgn="ctr">
                <a:spcBef>
                  <a:spcPct val="50000"/>
                </a:spcBef>
                <a:buClr>
                  <a:srgbClr val="CC9900"/>
                </a:buClr>
                <a:buSzPct val="100000"/>
              </a:pPr>
              <a:r>
                <a:rPr lang="zh-CN" altLang="en-US" sz="1200" dirty="0" smtClean="0">
                  <a:solidFill>
                    <a:prstClr val="black"/>
                  </a:solidFill>
                  <a:latin typeface="+mj-lt"/>
                  <a:sym typeface="Calibri" panose="020F0502020204030204" pitchFamily="34" charset="0"/>
                </a:rPr>
                <a:t>（</a:t>
              </a:r>
              <a:r>
                <a:rPr lang="en-US" altLang="zh-CN" sz="1200" dirty="0" smtClean="0">
                  <a:solidFill>
                    <a:prstClr val="black"/>
                  </a:solidFill>
                  <a:latin typeface="+mj-lt"/>
                  <a:sym typeface="Calibri" panose="020F0502020204030204" pitchFamily="34" charset="0"/>
                </a:rPr>
                <a:t>DC &amp; Enterprise</a:t>
              </a:r>
              <a:r>
                <a:rPr lang="zh-CN" altLang="en-US" sz="1200" dirty="0">
                  <a:solidFill>
                    <a:prstClr val="black"/>
                  </a:solidFill>
                  <a:latin typeface="+mj-lt"/>
                  <a:sym typeface="Calibri" panose="020F0502020204030204" pitchFamily="34" charset="0"/>
                </a:rPr>
                <a:t>）</a:t>
              </a:r>
              <a:endParaRPr lang="en-US" altLang="zh-CN" sz="1200" dirty="0">
                <a:solidFill>
                  <a:prstClr val="black"/>
                </a:solidFill>
                <a:latin typeface="+mj-lt"/>
                <a:sym typeface="Calibri" panose="020F0502020204030204" pitchFamily="34" charset="0"/>
              </a:endParaRPr>
            </a:p>
          </p:txBody>
        </p:sp>
        <p:sp>
          <p:nvSpPr>
            <p:cNvPr id="138" name="矩形 22"/>
            <p:cNvSpPr>
              <a:spLocks noChangeArrowheads="1"/>
            </p:cNvSpPr>
            <p:nvPr/>
          </p:nvSpPr>
          <p:spPr bwMode="auto">
            <a:xfrm>
              <a:off x="9715797" y="1905316"/>
              <a:ext cx="1568994" cy="22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82675">
                <a:defRPr>
                  <a:solidFill>
                    <a:schemeClr val="tx1"/>
                  </a:solidFill>
                  <a:latin typeface="Arial" panose="020B0604020202020204" pitchFamily="34" charset="0"/>
                  <a:ea typeface="微软雅黑" panose="020B0503020204020204" pitchFamily="34" charset="-122"/>
                </a:defRPr>
              </a:lvl1pPr>
              <a:lvl2pPr marL="742950" indent="-285750" defTabSz="1082675">
                <a:defRPr>
                  <a:solidFill>
                    <a:schemeClr val="tx1"/>
                  </a:solidFill>
                  <a:latin typeface="Arial" panose="020B0604020202020204" pitchFamily="34" charset="0"/>
                  <a:ea typeface="微软雅黑" panose="020B0503020204020204" pitchFamily="34" charset="-122"/>
                </a:defRPr>
              </a:lvl2pPr>
              <a:lvl3pPr marL="1143000" indent="-228600" defTabSz="1082675">
                <a:defRPr>
                  <a:solidFill>
                    <a:schemeClr val="tx1"/>
                  </a:solidFill>
                  <a:latin typeface="Arial" panose="020B0604020202020204" pitchFamily="34" charset="0"/>
                  <a:ea typeface="微软雅黑" panose="020B0503020204020204" pitchFamily="34" charset="-122"/>
                </a:defRPr>
              </a:lvl3pPr>
              <a:lvl4pPr marL="1600200" indent="-228600" defTabSz="1082675">
                <a:defRPr>
                  <a:solidFill>
                    <a:schemeClr val="tx1"/>
                  </a:solidFill>
                  <a:latin typeface="Arial" panose="020B0604020202020204" pitchFamily="34" charset="0"/>
                  <a:ea typeface="微软雅黑" panose="020B0503020204020204" pitchFamily="34" charset="-122"/>
                </a:defRPr>
              </a:lvl4pPr>
              <a:lvl5pPr marL="2057400" indent="-228600" defTabSz="1082675">
                <a:defRPr>
                  <a:solidFill>
                    <a:schemeClr val="tx1"/>
                  </a:solidFill>
                  <a:latin typeface="Arial" panose="020B0604020202020204" pitchFamily="34" charset="0"/>
                  <a:ea typeface="微软雅黑" panose="020B0503020204020204" pitchFamily="34" charset="-122"/>
                </a:defRPr>
              </a:lvl5pPr>
              <a:lvl6pPr marL="25146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0826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ctr">
                <a:spcBef>
                  <a:spcPct val="50000"/>
                </a:spcBef>
                <a:buClr>
                  <a:srgbClr val="CC9900"/>
                </a:buClr>
                <a:buSzPct val="100000"/>
              </a:pPr>
              <a:r>
                <a:rPr lang="en-US" altLang="zh-CN" sz="1200" dirty="0">
                  <a:solidFill>
                    <a:srgbClr val="00B0F0"/>
                  </a:solidFill>
                  <a:latin typeface="+mj-lt"/>
                </a:rPr>
                <a:t>Best AI/ML </a:t>
              </a:r>
              <a:r>
                <a:rPr lang="en-US" altLang="zh-CN" sz="1200" dirty="0">
                  <a:solidFill>
                    <a:prstClr val="black"/>
                  </a:solidFill>
                  <a:latin typeface="+mj-lt"/>
                </a:rPr>
                <a:t>application award</a:t>
              </a:r>
              <a:endParaRPr lang="en-US" altLang="zh-CN" sz="1200" dirty="0">
                <a:solidFill>
                  <a:prstClr val="black"/>
                </a:solidFill>
                <a:latin typeface="+mj-lt"/>
                <a:sym typeface="Calibri" panose="020F0502020204030204" pitchFamily="34" charset="0"/>
              </a:endParaRPr>
            </a:p>
            <a:p>
              <a:pPr algn="ctr" fontAlgn="ctr">
                <a:spcBef>
                  <a:spcPct val="50000"/>
                </a:spcBef>
                <a:buClr>
                  <a:srgbClr val="CC9900"/>
                </a:buClr>
                <a:buSzPct val="100000"/>
              </a:pPr>
              <a:endParaRPr lang="en-US" altLang="zh-CN" sz="1200" dirty="0">
                <a:solidFill>
                  <a:prstClr val="black"/>
                </a:solidFill>
                <a:latin typeface="+mj-lt"/>
                <a:sym typeface="Calibri" panose="020F0502020204030204" pitchFamily="34" charset="0"/>
              </a:endParaRPr>
            </a:p>
          </p:txBody>
        </p:sp>
        <p:sp>
          <p:nvSpPr>
            <p:cNvPr id="139" name="矩形 138"/>
            <p:cNvSpPr/>
            <p:nvPr/>
          </p:nvSpPr>
          <p:spPr>
            <a:xfrm>
              <a:off x="9489493" y="2311517"/>
              <a:ext cx="2118298" cy="253916"/>
            </a:xfrm>
            <a:prstGeom prst="rect">
              <a:avLst/>
            </a:prstGeom>
          </p:spPr>
          <p:txBody>
            <a:bodyPr wrap="none">
              <a:spAutoFit/>
            </a:bodyPr>
            <a:lstStyle/>
            <a:p>
              <a:pPr algn="ctr" defTabSz="914400" fontAlgn="ctr">
                <a:spcBef>
                  <a:spcPct val="50000"/>
                </a:spcBef>
                <a:buClr>
                  <a:srgbClr val="CC9900"/>
                </a:buClr>
                <a:buSzPct val="100000"/>
              </a:pPr>
              <a:r>
                <a:rPr lang="zh-CN" altLang="en-US" sz="1050" dirty="0">
                  <a:solidFill>
                    <a:prstClr val="black"/>
                  </a:solidFill>
                  <a:latin typeface="+mj-lt"/>
                  <a:sym typeface="Calibri" panose="020F0502020204030204" pitchFamily="34" charset="0"/>
                </a:rPr>
                <a:t>（</a:t>
              </a:r>
              <a:r>
                <a:rPr lang="en-US" altLang="zh-CN" sz="1050" dirty="0">
                  <a:solidFill>
                    <a:prstClr val="black"/>
                  </a:solidFill>
                  <a:latin typeface="+mj-lt"/>
                  <a:sym typeface="Calibri" panose="020F0502020204030204" pitchFamily="34" charset="0"/>
                </a:rPr>
                <a:t>SDN/NFV World Congress</a:t>
              </a:r>
              <a:r>
                <a:rPr lang="zh-CN" altLang="en-US" sz="1050" dirty="0">
                  <a:solidFill>
                    <a:prstClr val="black"/>
                  </a:solidFill>
                  <a:latin typeface="+mj-lt"/>
                  <a:sym typeface="Calibri" panose="020F0502020204030204" pitchFamily="34" charset="0"/>
                </a:rPr>
                <a:t>）</a:t>
              </a:r>
              <a:endParaRPr lang="en-US" altLang="zh-CN" sz="1050" dirty="0">
                <a:solidFill>
                  <a:prstClr val="black"/>
                </a:solidFill>
                <a:latin typeface="+mj-lt"/>
                <a:sym typeface="Calibri" panose="020F0502020204030204" pitchFamily="34" charset="0"/>
              </a:endParaRPr>
            </a:p>
          </p:txBody>
        </p:sp>
      </p:grpSp>
      <p:sp>
        <p:nvSpPr>
          <p:cNvPr id="153" name="矩形 143"/>
          <p:cNvSpPr>
            <a:spLocks noChangeArrowheads="1"/>
          </p:cNvSpPr>
          <p:nvPr/>
        </p:nvSpPr>
        <p:spPr bwMode="auto">
          <a:xfrm>
            <a:off x="992440" y="3557028"/>
            <a:ext cx="1391673" cy="22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eaLnBrk="1" fontAlgn="ctr" hangingPunct="1">
              <a:buSzPct val="100000"/>
            </a:pPr>
            <a:r>
              <a:rPr lang="en-US" altLang="zh-CN" sz="900" dirty="0">
                <a:solidFill>
                  <a:srgbClr val="1D1D1A"/>
                </a:solidFill>
                <a:latin typeface="+mj-lt"/>
                <a:cs typeface="Arial" panose="020B0604020202020204" pitchFamily="34" charset="0"/>
              </a:rPr>
              <a:t>Source: IDC, </a:t>
            </a:r>
            <a:r>
              <a:rPr lang="en-US" altLang="zh-CN" sz="900" dirty="0" smtClean="0">
                <a:solidFill>
                  <a:srgbClr val="1D1D1A"/>
                </a:solidFill>
                <a:latin typeface="+mj-lt"/>
                <a:cs typeface="Arial" panose="020B0604020202020204" pitchFamily="34" charset="0"/>
              </a:rPr>
              <a:t>2018</a:t>
            </a:r>
            <a:endParaRPr lang="en-US" altLang="zh-CN" sz="900" dirty="0">
              <a:solidFill>
                <a:srgbClr val="1D1D1A"/>
              </a:solidFill>
              <a:latin typeface="+mj-lt"/>
              <a:cs typeface="Arial" panose="020B0604020202020204" pitchFamily="34" charset="0"/>
            </a:endParaRPr>
          </a:p>
        </p:txBody>
      </p:sp>
      <p:sp>
        <p:nvSpPr>
          <p:cNvPr id="154" name="矩形 143"/>
          <p:cNvSpPr>
            <a:spLocks noChangeArrowheads="1"/>
          </p:cNvSpPr>
          <p:nvPr/>
        </p:nvSpPr>
        <p:spPr bwMode="auto">
          <a:xfrm>
            <a:off x="2901360" y="5989545"/>
            <a:ext cx="1391673" cy="22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eaLnBrk="1" fontAlgn="ctr" hangingPunct="1">
              <a:buSzPct val="100000"/>
            </a:pPr>
            <a:r>
              <a:rPr lang="en-US" altLang="zh-CN" sz="900" dirty="0">
                <a:solidFill>
                  <a:srgbClr val="1D1D1A"/>
                </a:solidFill>
                <a:latin typeface="+mj-lt"/>
                <a:cs typeface="Arial" panose="020B0604020202020204" pitchFamily="34" charset="0"/>
              </a:rPr>
              <a:t>Source: IDC, </a:t>
            </a:r>
            <a:r>
              <a:rPr lang="en-US" altLang="zh-CN" sz="900" dirty="0" smtClean="0">
                <a:solidFill>
                  <a:srgbClr val="1D1D1A"/>
                </a:solidFill>
                <a:latin typeface="+mj-lt"/>
                <a:cs typeface="Arial" panose="020B0604020202020204" pitchFamily="34" charset="0"/>
              </a:rPr>
              <a:t>2018</a:t>
            </a:r>
            <a:endParaRPr lang="en-US" altLang="zh-CN" sz="900" dirty="0">
              <a:solidFill>
                <a:srgbClr val="1D1D1A"/>
              </a:solidFill>
              <a:latin typeface="+mj-lt"/>
              <a:cs typeface="Arial" panose="020B0604020202020204" pitchFamily="34" charset="0"/>
            </a:endParaRPr>
          </a:p>
        </p:txBody>
      </p:sp>
      <p:sp>
        <p:nvSpPr>
          <p:cNvPr id="155" name="矩形 143"/>
          <p:cNvSpPr>
            <a:spLocks noChangeArrowheads="1"/>
          </p:cNvSpPr>
          <p:nvPr/>
        </p:nvSpPr>
        <p:spPr bwMode="auto">
          <a:xfrm>
            <a:off x="897132" y="6003441"/>
            <a:ext cx="1391673" cy="22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eaLnBrk="1" fontAlgn="ctr" hangingPunct="1">
              <a:buSzPct val="100000"/>
            </a:pPr>
            <a:r>
              <a:rPr lang="en-US" altLang="zh-CN" sz="900" dirty="0">
                <a:solidFill>
                  <a:srgbClr val="1D1D1A"/>
                </a:solidFill>
                <a:latin typeface="+mj-lt"/>
                <a:cs typeface="Arial" panose="020B0604020202020204" pitchFamily="34" charset="0"/>
              </a:rPr>
              <a:t>Source: IDC, </a:t>
            </a:r>
            <a:r>
              <a:rPr lang="en-US" altLang="zh-CN" sz="900" dirty="0" smtClean="0">
                <a:solidFill>
                  <a:srgbClr val="1D1D1A"/>
                </a:solidFill>
                <a:latin typeface="+mj-lt"/>
                <a:cs typeface="Arial" panose="020B0604020202020204" pitchFamily="34" charset="0"/>
              </a:rPr>
              <a:t>2018</a:t>
            </a:r>
            <a:endParaRPr lang="en-US" altLang="zh-CN" sz="900" dirty="0">
              <a:solidFill>
                <a:srgbClr val="1D1D1A"/>
              </a:solidFill>
              <a:latin typeface="+mj-lt"/>
              <a:cs typeface="Arial" panose="020B0604020202020204" pitchFamily="34" charset="0"/>
            </a:endParaRPr>
          </a:p>
        </p:txBody>
      </p:sp>
      <p:grpSp>
        <p:nvGrpSpPr>
          <p:cNvPr id="156" name="组合 155"/>
          <p:cNvGrpSpPr/>
          <p:nvPr/>
        </p:nvGrpSpPr>
        <p:grpSpPr>
          <a:xfrm>
            <a:off x="2523304" y="1439099"/>
            <a:ext cx="1873250" cy="2311752"/>
            <a:chOff x="2826717" y="1372295"/>
            <a:chExt cx="1873250" cy="2311752"/>
          </a:xfrm>
        </p:grpSpPr>
        <p:sp>
          <p:nvSpPr>
            <p:cNvPr id="157" name="双括号 149"/>
            <p:cNvSpPr>
              <a:spLocks noChangeArrowheads="1"/>
            </p:cNvSpPr>
            <p:nvPr/>
          </p:nvSpPr>
          <p:spPr bwMode="auto">
            <a:xfrm>
              <a:off x="2826717" y="1487613"/>
              <a:ext cx="1873250" cy="2093093"/>
            </a:xfrm>
            <a:prstGeom prst="bracketPair">
              <a:avLst>
                <a:gd name="adj" fmla="val 13134"/>
              </a:avLst>
            </a:prstGeom>
            <a:noFill/>
            <a:ln w="12700" algn="ctr">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2400" dirty="0">
                <a:solidFill>
                  <a:srgbClr val="000000"/>
                </a:solidFill>
                <a:latin typeface="+mj-lt"/>
                <a:sym typeface="Arial" panose="020B0604020202020204" pitchFamily="34" charset="0"/>
              </a:endParaRPr>
            </a:p>
          </p:txBody>
        </p:sp>
        <p:sp>
          <p:nvSpPr>
            <p:cNvPr id="158" name="矩形 149"/>
            <p:cNvSpPr>
              <a:spLocks noChangeArrowheads="1"/>
            </p:cNvSpPr>
            <p:nvPr/>
          </p:nvSpPr>
          <p:spPr bwMode="auto">
            <a:xfrm>
              <a:off x="3585738" y="1410847"/>
              <a:ext cx="783911" cy="2251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82675">
                <a:defRPr>
                  <a:solidFill>
                    <a:schemeClr val="tx1"/>
                  </a:solidFill>
                  <a:latin typeface="Arial" panose="020B0604020202020204" pitchFamily="34" charset="0"/>
                  <a:ea typeface="Microsoft YaHei" panose="020B0503020204020204" pitchFamily="34" charset="-122"/>
                </a:defRPr>
              </a:lvl1pPr>
              <a:lvl2pPr marL="742950" indent="-285750" defTabSz="1082675">
                <a:defRPr>
                  <a:solidFill>
                    <a:schemeClr val="tx1"/>
                  </a:solidFill>
                  <a:latin typeface="Arial" panose="020B0604020202020204" pitchFamily="34" charset="0"/>
                  <a:ea typeface="Microsoft YaHei" panose="020B0503020204020204" pitchFamily="34" charset="-122"/>
                </a:defRPr>
              </a:lvl2pPr>
              <a:lvl3pPr marL="1143000" indent="-228600" defTabSz="1082675">
                <a:defRPr>
                  <a:solidFill>
                    <a:schemeClr val="tx1"/>
                  </a:solidFill>
                  <a:latin typeface="Arial" panose="020B0604020202020204" pitchFamily="34" charset="0"/>
                  <a:ea typeface="Microsoft YaHei" panose="020B0503020204020204" pitchFamily="34" charset="-122"/>
                </a:defRPr>
              </a:lvl3pPr>
              <a:lvl4pPr marL="1600200" indent="-228600" defTabSz="1082675">
                <a:defRPr>
                  <a:solidFill>
                    <a:schemeClr val="tx1"/>
                  </a:solidFill>
                  <a:latin typeface="Arial" panose="020B0604020202020204" pitchFamily="34" charset="0"/>
                  <a:ea typeface="Microsoft YaHei" panose="020B0503020204020204" pitchFamily="34" charset="-122"/>
                </a:defRPr>
              </a:lvl4pPr>
              <a:lvl5pPr marL="2057400" indent="-228600" defTabSz="1082675">
                <a:defRPr>
                  <a:solidFill>
                    <a:schemeClr val="tx1"/>
                  </a:solidFill>
                  <a:latin typeface="Arial" panose="020B0604020202020204" pitchFamily="34" charset="0"/>
                  <a:ea typeface="Microsoft YaHei" panose="020B0503020204020204" pitchFamily="34" charset="-122"/>
                </a:defRPr>
              </a:lvl5pPr>
              <a:lvl6pPr marL="25146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spcBef>
                  <a:spcPct val="50000"/>
                </a:spcBef>
                <a:buClr>
                  <a:srgbClr val="CC9900"/>
                </a:buClr>
                <a:buSzPct val="100000"/>
              </a:pPr>
              <a:r>
                <a:rPr lang="en-US" altLang="zh-CN" sz="1200" b="1" dirty="0">
                  <a:solidFill>
                    <a:srgbClr val="1D1D1A"/>
                  </a:solidFill>
                  <a:latin typeface="+mj-lt"/>
                  <a:sym typeface="Calibri" panose="020F0502020204030204" pitchFamily="34" charset="0"/>
                </a:rPr>
                <a:t>WLAN</a:t>
              </a:r>
            </a:p>
          </p:txBody>
        </p:sp>
        <p:pic>
          <p:nvPicPr>
            <p:cNvPr id="159" name="组合 1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9232" y="1372295"/>
              <a:ext cx="305004" cy="256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0" name="矩形 122"/>
            <p:cNvSpPr>
              <a:spLocks noChangeArrowheads="1"/>
            </p:cNvSpPr>
            <p:nvPr/>
          </p:nvSpPr>
          <p:spPr bwMode="auto">
            <a:xfrm>
              <a:off x="2872964" y="1665607"/>
              <a:ext cx="1132360" cy="47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r>
                <a:rPr lang="en-US" altLang="zh-CN" sz="1600" b="1" dirty="0" smtClean="0">
                  <a:solidFill>
                    <a:srgbClr val="00B0F0"/>
                  </a:solidFill>
                  <a:latin typeface="+mj-lt"/>
                  <a:sym typeface="Arial" panose="020B0604020202020204" pitchFamily="34" charset="0"/>
                </a:rPr>
                <a:t>65%+</a:t>
              </a:r>
              <a:endParaRPr lang="en-US" altLang="zh-CN" sz="1600" b="1" dirty="0">
                <a:solidFill>
                  <a:srgbClr val="00B0F0"/>
                </a:solidFill>
                <a:latin typeface="+mj-lt"/>
                <a:sym typeface="Arial" panose="020B0604020202020204" pitchFamily="34" charset="0"/>
              </a:endParaRPr>
            </a:p>
            <a:p>
              <a:pPr algn="ctr" eaLnBrk="1" fontAlgn="ctr" hangingPunct="1">
                <a:buSzPct val="100000"/>
              </a:pPr>
              <a:r>
                <a:rPr lang="en-US" altLang="zh-CN" sz="900" dirty="0" smtClean="0">
                  <a:solidFill>
                    <a:srgbClr val="404040"/>
                  </a:solidFill>
                  <a:latin typeface="+mj-lt"/>
                  <a:sym typeface="Arial" panose="020B0604020202020204" pitchFamily="34" charset="0"/>
                </a:rPr>
                <a:t>Revenue CAGR</a:t>
              </a:r>
              <a:endParaRPr lang="en-US" altLang="zh-CN" sz="900" dirty="0">
                <a:solidFill>
                  <a:srgbClr val="404040"/>
                </a:solidFill>
                <a:latin typeface="+mj-lt"/>
                <a:sym typeface="Arial" panose="020B0604020202020204" pitchFamily="34" charset="0"/>
              </a:endParaRPr>
            </a:p>
          </p:txBody>
        </p:sp>
        <p:sp>
          <p:nvSpPr>
            <p:cNvPr id="161" name="直接箭头连接符 123"/>
            <p:cNvSpPr>
              <a:spLocks noChangeShapeType="1"/>
            </p:cNvSpPr>
            <p:nvPr/>
          </p:nvSpPr>
          <p:spPr bwMode="auto">
            <a:xfrm flipV="1">
              <a:off x="3108746" y="2027211"/>
              <a:ext cx="961225" cy="665845"/>
            </a:xfrm>
            <a:prstGeom prst="line">
              <a:avLst/>
            </a:prstGeom>
            <a:noFill/>
            <a:ln w="6350" algn="ctr">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endParaRPr>
            </a:p>
          </p:txBody>
        </p:sp>
        <p:sp>
          <p:nvSpPr>
            <p:cNvPr id="162" name="矩形 143"/>
            <p:cNvSpPr>
              <a:spLocks noChangeArrowheads="1"/>
            </p:cNvSpPr>
            <p:nvPr/>
          </p:nvSpPr>
          <p:spPr bwMode="auto">
            <a:xfrm>
              <a:off x="3169401" y="3453859"/>
              <a:ext cx="1287462"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eaLnBrk="1" fontAlgn="ctr" hangingPunct="1">
                <a:buSzPct val="100000"/>
              </a:pPr>
              <a:r>
                <a:rPr lang="en-US" altLang="zh-CN" sz="900" dirty="0">
                  <a:solidFill>
                    <a:srgbClr val="1D1D1A"/>
                  </a:solidFill>
                  <a:latin typeface="+mj-lt"/>
                </a:rPr>
                <a:t>Source: IDC, </a:t>
              </a:r>
              <a:r>
                <a:rPr lang="en-US" altLang="zh-CN" sz="900" dirty="0" smtClean="0">
                  <a:solidFill>
                    <a:srgbClr val="1D1D1A"/>
                  </a:solidFill>
                  <a:latin typeface="+mj-lt"/>
                </a:rPr>
                <a:t>2018</a:t>
              </a:r>
              <a:endParaRPr lang="en-US" altLang="zh-CN" sz="900" dirty="0">
                <a:solidFill>
                  <a:srgbClr val="1D1D1A"/>
                </a:solidFill>
                <a:latin typeface="+mj-lt"/>
              </a:endParaRPr>
            </a:p>
          </p:txBody>
        </p:sp>
      </p:grpSp>
      <p:grpSp>
        <p:nvGrpSpPr>
          <p:cNvPr id="163" name="组合 9"/>
          <p:cNvGrpSpPr>
            <a:grpSpLocks/>
          </p:cNvGrpSpPr>
          <p:nvPr/>
        </p:nvGrpSpPr>
        <p:grpSpPr bwMode="auto">
          <a:xfrm>
            <a:off x="4530831" y="957253"/>
            <a:ext cx="2170729" cy="2683822"/>
            <a:chOff x="4760964" y="3278136"/>
            <a:chExt cx="2216362" cy="2700217"/>
          </a:xfrm>
        </p:grpSpPr>
        <p:pic>
          <p:nvPicPr>
            <p:cNvPr id="164" name="图表 8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7161" y="3276745"/>
              <a:ext cx="2212848" cy="2651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5" name="组合 8"/>
            <p:cNvGrpSpPr>
              <a:grpSpLocks/>
            </p:cNvGrpSpPr>
            <p:nvPr/>
          </p:nvGrpSpPr>
          <p:grpSpPr bwMode="auto">
            <a:xfrm>
              <a:off x="4760964" y="3754359"/>
              <a:ext cx="1872000" cy="2223994"/>
              <a:chOff x="4760964" y="3754359"/>
              <a:chExt cx="1872000" cy="2223994"/>
            </a:xfrm>
          </p:grpSpPr>
          <p:sp>
            <p:nvSpPr>
              <p:cNvPr id="166" name="矩形 35"/>
              <p:cNvSpPr>
                <a:spLocks noChangeArrowheads="1"/>
              </p:cNvSpPr>
              <p:nvPr/>
            </p:nvSpPr>
            <p:spPr bwMode="auto">
              <a:xfrm>
                <a:off x="5539123" y="3765192"/>
                <a:ext cx="917909" cy="274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82675">
                  <a:defRPr>
                    <a:solidFill>
                      <a:schemeClr val="tx1"/>
                    </a:solidFill>
                    <a:latin typeface="Arial" panose="020B0604020202020204" pitchFamily="34" charset="0"/>
                    <a:ea typeface="Microsoft YaHei" panose="020B0503020204020204" pitchFamily="34" charset="-122"/>
                  </a:defRPr>
                </a:lvl1pPr>
                <a:lvl2pPr marL="742950" indent="-285750" defTabSz="1082675">
                  <a:defRPr>
                    <a:solidFill>
                      <a:schemeClr val="tx1"/>
                    </a:solidFill>
                    <a:latin typeface="Arial" panose="020B0604020202020204" pitchFamily="34" charset="0"/>
                    <a:ea typeface="Microsoft YaHei" panose="020B0503020204020204" pitchFamily="34" charset="-122"/>
                  </a:defRPr>
                </a:lvl2pPr>
                <a:lvl3pPr marL="1143000" indent="-228600" defTabSz="1082675">
                  <a:defRPr>
                    <a:solidFill>
                      <a:schemeClr val="tx1"/>
                    </a:solidFill>
                    <a:latin typeface="Arial" panose="020B0604020202020204" pitchFamily="34" charset="0"/>
                    <a:ea typeface="Microsoft YaHei" panose="020B0503020204020204" pitchFamily="34" charset="-122"/>
                  </a:defRPr>
                </a:lvl3pPr>
                <a:lvl4pPr marL="1600200" indent="-228600" defTabSz="1082675">
                  <a:defRPr>
                    <a:solidFill>
                      <a:schemeClr val="tx1"/>
                    </a:solidFill>
                    <a:latin typeface="Arial" panose="020B0604020202020204" pitchFamily="34" charset="0"/>
                    <a:ea typeface="Microsoft YaHei" panose="020B0503020204020204" pitchFamily="34" charset="-122"/>
                  </a:defRPr>
                </a:lvl4pPr>
                <a:lvl5pPr marL="2057400" indent="-228600" defTabSz="1082675">
                  <a:defRPr>
                    <a:solidFill>
                      <a:schemeClr val="tx1"/>
                    </a:solidFill>
                    <a:latin typeface="Arial" panose="020B0604020202020204" pitchFamily="34" charset="0"/>
                    <a:ea typeface="Microsoft YaHei" panose="020B0503020204020204" pitchFamily="34" charset="-122"/>
                  </a:defRPr>
                </a:lvl5pPr>
                <a:lvl6pPr marL="25146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08267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spcBef>
                    <a:spcPct val="50000"/>
                  </a:spcBef>
                  <a:buClr>
                    <a:srgbClr val="CC9900"/>
                  </a:buClr>
                  <a:buSzPct val="100000"/>
                </a:pPr>
                <a:r>
                  <a:rPr lang="en-US" altLang="zh-CN" sz="1200" b="1" dirty="0">
                    <a:solidFill>
                      <a:srgbClr val="1D1D1A"/>
                    </a:solidFill>
                    <a:latin typeface="+mj-lt"/>
                    <a:cs typeface="Arial" panose="020B0604020202020204" pitchFamily="34" charset="0"/>
                    <a:sym typeface="Calibri" panose="020F0502020204030204" pitchFamily="34" charset="0"/>
                  </a:rPr>
                  <a:t>SD-WAN</a:t>
                </a:r>
              </a:p>
            </p:txBody>
          </p:sp>
          <p:sp>
            <p:nvSpPr>
              <p:cNvPr id="167" name="双括号 149"/>
              <p:cNvSpPr>
                <a:spLocks noChangeArrowheads="1"/>
              </p:cNvSpPr>
              <p:nvPr/>
            </p:nvSpPr>
            <p:spPr bwMode="auto">
              <a:xfrm>
                <a:off x="4760964" y="3885646"/>
                <a:ext cx="1872000" cy="2092707"/>
              </a:xfrm>
              <a:prstGeom prst="bracketPair">
                <a:avLst>
                  <a:gd name="adj" fmla="val 13134"/>
                </a:avLst>
              </a:prstGeom>
              <a:noFill/>
              <a:ln w="12700" algn="ctr">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2400">
                  <a:solidFill>
                    <a:srgbClr val="000000"/>
                  </a:solidFill>
                  <a:latin typeface="+mj-lt"/>
                  <a:cs typeface="Arial" panose="020B0604020202020204" pitchFamily="34" charset="0"/>
                  <a:sym typeface="Arial" panose="020B0604020202020204" pitchFamily="34" charset="0"/>
                </a:endParaRPr>
              </a:p>
            </p:txBody>
          </p:sp>
          <p:sp>
            <p:nvSpPr>
              <p:cNvPr id="168" name="矩形 167"/>
              <p:cNvSpPr>
                <a:spLocks noChangeArrowheads="1"/>
              </p:cNvSpPr>
              <p:nvPr/>
            </p:nvSpPr>
            <p:spPr bwMode="auto">
              <a:xfrm>
                <a:off x="4768224" y="4053973"/>
                <a:ext cx="1343575" cy="4728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r>
                  <a:rPr lang="en-US" altLang="zh-CN" sz="1600" b="1" dirty="0">
                    <a:solidFill>
                      <a:srgbClr val="00B0F0"/>
                    </a:solidFill>
                    <a:latin typeface="+mj-lt"/>
                    <a:cs typeface="Arial" panose="020B0604020202020204" pitchFamily="34" charset="0"/>
                    <a:sym typeface="Arial" panose="020B0604020202020204" pitchFamily="34" charset="0"/>
                  </a:rPr>
                  <a:t>25%+</a:t>
                </a:r>
              </a:p>
              <a:p>
                <a:pPr algn="ctr" eaLnBrk="1" fontAlgn="ctr" hangingPunct="1">
                  <a:buSzPct val="100000"/>
                </a:pPr>
                <a:r>
                  <a:rPr lang="en-US" altLang="zh-CN" sz="900" dirty="0">
                    <a:solidFill>
                      <a:srgbClr val="404040"/>
                    </a:solidFill>
                    <a:latin typeface="+mj-lt"/>
                    <a:cs typeface="Arial" panose="020B0604020202020204" pitchFamily="34" charset="0"/>
                    <a:sym typeface="Arial" panose="020B0604020202020204" pitchFamily="34" charset="0"/>
                  </a:rPr>
                  <a:t>Revenue CAGR</a:t>
                </a:r>
              </a:p>
            </p:txBody>
          </p:sp>
          <p:grpSp>
            <p:nvGrpSpPr>
              <p:cNvPr id="169" name="组合 90"/>
              <p:cNvGrpSpPr>
                <a:grpSpLocks/>
              </p:cNvGrpSpPr>
              <p:nvPr/>
            </p:nvGrpSpPr>
            <p:grpSpPr bwMode="auto">
              <a:xfrm>
                <a:off x="5230692" y="3754359"/>
                <a:ext cx="298665" cy="298665"/>
                <a:chOff x="4752309" y="4132832"/>
                <a:chExt cx="223999" cy="223999"/>
              </a:xfrm>
            </p:grpSpPr>
            <p:sp>
              <p:nvSpPr>
                <p:cNvPr id="171" name="八边形 91"/>
                <p:cNvSpPr>
                  <a:spLocks noChangeArrowheads="1"/>
                </p:cNvSpPr>
                <p:nvPr/>
              </p:nvSpPr>
              <p:spPr bwMode="auto">
                <a:xfrm rot="5400000">
                  <a:off x="4759911" y="4140832"/>
                  <a:ext cx="208795" cy="207999"/>
                </a:xfrm>
                <a:prstGeom prst="octagon">
                  <a:avLst>
                    <a:gd name="adj" fmla="val 29287"/>
                  </a:avLst>
                </a:prstGeom>
                <a:noFill/>
                <a:ln w="8255" algn="ctr">
                  <a:solidFill>
                    <a:srgbClr val="66666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1300">
                    <a:solidFill>
                      <a:srgbClr val="FFFFFF"/>
                    </a:solidFill>
                    <a:latin typeface="+mj-lt"/>
                    <a:cs typeface="Arial" panose="020B0604020202020204" pitchFamily="34" charset="0"/>
                    <a:sym typeface="Arial" panose="020B0604020202020204" pitchFamily="34" charset="0"/>
                  </a:endParaRPr>
                </a:p>
              </p:txBody>
            </p:sp>
            <p:sp>
              <p:nvSpPr>
                <p:cNvPr id="172" name="椭圆 92"/>
                <p:cNvSpPr>
                  <a:spLocks noChangeArrowheads="1"/>
                </p:cNvSpPr>
                <p:nvPr/>
              </p:nvSpPr>
              <p:spPr bwMode="auto">
                <a:xfrm rot="5400000">
                  <a:off x="4960706" y="4189701"/>
                  <a:ext cx="15204" cy="16000"/>
                </a:xfrm>
                <a:prstGeom prst="ellipse">
                  <a:avLst/>
                </a:prstGeom>
                <a:solidFill>
                  <a:srgbClr val="666666"/>
                </a:solidFill>
                <a:ln w="8255" algn="ctr">
                  <a:solidFill>
                    <a:srgbClr val="66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1300">
                    <a:solidFill>
                      <a:srgbClr val="FFFFFF"/>
                    </a:solidFill>
                    <a:latin typeface="+mj-lt"/>
                    <a:cs typeface="Arial" panose="020B0604020202020204" pitchFamily="34" charset="0"/>
                    <a:sym typeface="Arial" panose="020B0604020202020204" pitchFamily="34" charset="0"/>
                  </a:endParaRPr>
                </a:p>
              </p:txBody>
            </p:sp>
            <p:sp>
              <p:nvSpPr>
                <p:cNvPr id="173" name="椭圆 93"/>
                <p:cNvSpPr>
                  <a:spLocks noChangeArrowheads="1"/>
                </p:cNvSpPr>
                <p:nvPr/>
              </p:nvSpPr>
              <p:spPr bwMode="auto">
                <a:xfrm rot="5400000">
                  <a:off x="4752707" y="4282949"/>
                  <a:ext cx="15204" cy="16000"/>
                </a:xfrm>
                <a:prstGeom prst="ellipse">
                  <a:avLst/>
                </a:prstGeom>
                <a:solidFill>
                  <a:srgbClr val="666666"/>
                </a:solidFill>
                <a:ln w="8255" algn="ctr">
                  <a:solidFill>
                    <a:srgbClr val="66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1300">
                    <a:solidFill>
                      <a:srgbClr val="FFFFFF"/>
                    </a:solidFill>
                    <a:latin typeface="+mj-lt"/>
                    <a:cs typeface="Arial" panose="020B0604020202020204" pitchFamily="34" charset="0"/>
                    <a:sym typeface="Arial" panose="020B0604020202020204" pitchFamily="34" charset="0"/>
                  </a:endParaRPr>
                </a:p>
              </p:txBody>
            </p:sp>
            <p:sp>
              <p:nvSpPr>
                <p:cNvPr id="174" name="椭圆 94"/>
                <p:cNvSpPr>
                  <a:spLocks noChangeArrowheads="1"/>
                </p:cNvSpPr>
                <p:nvPr/>
              </p:nvSpPr>
              <p:spPr bwMode="auto">
                <a:xfrm rot="5400000">
                  <a:off x="4960706" y="4282949"/>
                  <a:ext cx="15204" cy="16000"/>
                </a:xfrm>
                <a:prstGeom prst="ellipse">
                  <a:avLst/>
                </a:prstGeom>
                <a:solidFill>
                  <a:srgbClr val="666666"/>
                </a:solidFill>
                <a:ln w="8255" algn="ctr">
                  <a:solidFill>
                    <a:srgbClr val="66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1300">
                    <a:solidFill>
                      <a:srgbClr val="FFFFFF"/>
                    </a:solidFill>
                    <a:latin typeface="+mj-lt"/>
                    <a:cs typeface="Arial" panose="020B0604020202020204" pitchFamily="34" charset="0"/>
                    <a:sym typeface="Arial" panose="020B0604020202020204" pitchFamily="34" charset="0"/>
                  </a:endParaRPr>
                </a:p>
              </p:txBody>
            </p:sp>
            <p:sp>
              <p:nvSpPr>
                <p:cNvPr id="175" name="椭圆 95"/>
                <p:cNvSpPr>
                  <a:spLocks noChangeArrowheads="1"/>
                </p:cNvSpPr>
                <p:nvPr/>
              </p:nvSpPr>
              <p:spPr bwMode="auto">
                <a:xfrm rot="5400000">
                  <a:off x="4752707" y="4189701"/>
                  <a:ext cx="15204" cy="16000"/>
                </a:xfrm>
                <a:prstGeom prst="ellipse">
                  <a:avLst/>
                </a:prstGeom>
                <a:solidFill>
                  <a:srgbClr val="666666"/>
                </a:solidFill>
                <a:ln w="8255" algn="ctr">
                  <a:solidFill>
                    <a:srgbClr val="66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1300">
                    <a:solidFill>
                      <a:srgbClr val="FFFFFF"/>
                    </a:solidFill>
                    <a:latin typeface="+mj-lt"/>
                    <a:cs typeface="Arial" panose="020B0604020202020204" pitchFamily="34" charset="0"/>
                    <a:sym typeface="Arial" panose="020B0604020202020204" pitchFamily="34" charset="0"/>
                  </a:endParaRPr>
                </a:p>
              </p:txBody>
            </p:sp>
            <p:sp>
              <p:nvSpPr>
                <p:cNvPr id="176" name="椭圆 96"/>
                <p:cNvSpPr>
                  <a:spLocks noChangeArrowheads="1"/>
                </p:cNvSpPr>
                <p:nvPr/>
              </p:nvSpPr>
              <p:spPr bwMode="auto">
                <a:xfrm rot="5400000">
                  <a:off x="4817240" y="4132434"/>
                  <a:ext cx="15204" cy="16000"/>
                </a:xfrm>
                <a:prstGeom prst="ellipse">
                  <a:avLst/>
                </a:prstGeom>
                <a:solidFill>
                  <a:srgbClr val="666666"/>
                </a:solidFill>
                <a:ln w="8255" algn="ctr">
                  <a:solidFill>
                    <a:srgbClr val="66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1300">
                    <a:solidFill>
                      <a:srgbClr val="FFFFFF"/>
                    </a:solidFill>
                    <a:latin typeface="+mj-lt"/>
                    <a:cs typeface="Arial" panose="020B0604020202020204" pitchFamily="34" charset="0"/>
                    <a:sym typeface="Arial" panose="020B0604020202020204" pitchFamily="34" charset="0"/>
                  </a:endParaRPr>
                </a:p>
              </p:txBody>
            </p:sp>
            <p:sp>
              <p:nvSpPr>
                <p:cNvPr id="177" name="椭圆 97"/>
                <p:cNvSpPr>
                  <a:spLocks noChangeArrowheads="1"/>
                </p:cNvSpPr>
                <p:nvPr/>
              </p:nvSpPr>
              <p:spPr bwMode="auto">
                <a:xfrm rot="5400000">
                  <a:off x="4900440" y="4132434"/>
                  <a:ext cx="15204" cy="16000"/>
                </a:xfrm>
                <a:prstGeom prst="ellipse">
                  <a:avLst/>
                </a:prstGeom>
                <a:solidFill>
                  <a:srgbClr val="666666"/>
                </a:solidFill>
                <a:ln w="8255" algn="ctr">
                  <a:solidFill>
                    <a:srgbClr val="66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1300">
                    <a:solidFill>
                      <a:srgbClr val="FFFFFF"/>
                    </a:solidFill>
                    <a:latin typeface="+mj-lt"/>
                    <a:cs typeface="Arial" panose="020B0604020202020204" pitchFamily="34" charset="0"/>
                    <a:sym typeface="Arial" panose="020B0604020202020204" pitchFamily="34" charset="0"/>
                  </a:endParaRPr>
                </a:p>
              </p:txBody>
            </p:sp>
            <p:sp>
              <p:nvSpPr>
                <p:cNvPr id="178" name="椭圆 98"/>
                <p:cNvSpPr>
                  <a:spLocks noChangeArrowheads="1"/>
                </p:cNvSpPr>
                <p:nvPr/>
              </p:nvSpPr>
              <p:spPr bwMode="auto">
                <a:xfrm rot="5400000">
                  <a:off x="4900440" y="4341229"/>
                  <a:ext cx="15204" cy="16000"/>
                </a:xfrm>
                <a:prstGeom prst="ellipse">
                  <a:avLst/>
                </a:prstGeom>
                <a:solidFill>
                  <a:srgbClr val="666666"/>
                </a:solidFill>
                <a:ln w="8255" algn="ctr">
                  <a:solidFill>
                    <a:srgbClr val="66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1300">
                    <a:solidFill>
                      <a:srgbClr val="FFFFFF"/>
                    </a:solidFill>
                    <a:latin typeface="+mj-lt"/>
                    <a:cs typeface="Arial" panose="020B0604020202020204" pitchFamily="34" charset="0"/>
                    <a:sym typeface="Arial" panose="020B0604020202020204" pitchFamily="34" charset="0"/>
                  </a:endParaRPr>
                </a:p>
              </p:txBody>
            </p:sp>
            <p:sp>
              <p:nvSpPr>
                <p:cNvPr id="179" name="椭圆 99"/>
                <p:cNvSpPr>
                  <a:spLocks noChangeArrowheads="1"/>
                </p:cNvSpPr>
                <p:nvPr/>
              </p:nvSpPr>
              <p:spPr bwMode="auto">
                <a:xfrm rot="5400000">
                  <a:off x="4813507" y="4341229"/>
                  <a:ext cx="15204" cy="16000"/>
                </a:xfrm>
                <a:prstGeom prst="ellipse">
                  <a:avLst/>
                </a:prstGeom>
                <a:solidFill>
                  <a:srgbClr val="666666"/>
                </a:solidFill>
                <a:ln w="8255" algn="ctr">
                  <a:solidFill>
                    <a:srgbClr val="66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fontAlgn="ctr" hangingPunct="1">
                    <a:buSzPct val="100000"/>
                  </a:pPr>
                  <a:endParaRPr lang="en-US" altLang="zh-CN" sz="1300">
                    <a:solidFill>
                      <a:srgbClr val="FFFFFF"/>
                    </a:solidFill>
                    <a:latin typeface="+mj-lt"/>
                    <a:cs typeface="Arial" panose="020B0604020202020204" pitchFamily="34" charset="0"/>
                    <a:sym typeface="Arial" panose="020B0604020202020204" pitchFamily="34" charset="0"/>
                  </a:endParaRPr>
                </a:p>
              </p:txBody>
            </p:sp>
            <p:sp>
              <p:nvSpPr>
                <p:cNvPr id="180" name="直接连接符 100"/>
                <p:cNvSpPr>
                  <a:spLocks noChangeShapeType="1"/>
                </p:cNvSpPr>
                <p:nvPr/>
              </p:nvSpPr>
              <p:spPr bwMode="auto">
                <a:xfrm rot="5400000">
                  <a:off x="4823060" y="4145982"/>
                  <a:ext cx="82498" cy="196686"/>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sp>
              <p:nvSpPr>
                <p:cNvPr id="181" name="直接连接符 101"/>
                <p:cNvSpPr>
                  <a:spLocks noChangeShapeType="1"/>
                </p:cNvSpPr>
                <p:nvPr/>
              </p:nvSpPr>
              <p:spPr bwMode="auto">
                <a:xfrm rot="5400000" flipH="1">
                  <a:off x="4819454" y="4149588"/>
                  <a:ext cx="87366" cy="194342"/>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sp>
              <p:nvSpPr>
                <p:cNvPr id="182" name="直接连接符 102"/>
                <p:cNvSpPr>
                  <a:spLocks noChangeShapeType="1"/>
                </p:cNvSpPr>
                <p:nvPr/>
              </p:nvSpPr>
              <p:spPr bwMode="auto">
                <a:xfrm rot="5400000" flipH="1">
                  <a:off x="4807445" y="4248632"/>
                  <a:ext cx="201193" cy="0"/>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sp>
              <p:nvSpPr>
                <p:cNvPr id="183" name="直接连接符 103"/>
                <p:cNvSpPr>
                  <a:spLocks noChangeShapeType="1"/>
                </p:cNvSpPr>
                <p:nvPr/>
              </p:nvSpPr>
              <p:spPr bwMode="auto">
                <a:xfrm rot="5400000" flipH="1" flipV="1">
                  <a:off x="4765705" y="4204947"/>
                  <a:ext cx="195818" cy="77543"/>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sp>
              <p:nvSpPr>
                <p:cNvPr id="184" name="直接连接符 104"/>
                <p:cNvSpPr>
                  <a:spLocks noChangeShapeType="1"/>
                </p:cNvSpPr>
                <p:nvPr/>
              </p:nvSpPr>
              <p:spPr bwMode="auto">
                <a:xfrm rot="5400000" flipH="1">
                  <a:off x="4767403" y="4205474"/>
                  <a:ext cx="193592" cy="78714"/>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sp>
              <p:nvSpPr>
                <p:cNvPr id="185" name="直接连接符 105"/>
                <p:cNvSpPr>
                  <a:spLocks noChangeShapeType="1"/>
                </p:cNvSpPr>
                <p:nvPr/>
              </p:nvSpPr>
              <p:spPr bwMode="auto">
                <a:xfrm rot="5400000" flipH="1">
                  <a:off x="4720513" y="4248632"/>
                  <a:ext cx="201193" cy="0"/>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sp>
              <p:nvSpPr>
                <p:cNvPr id="186" name="直接连接符 106"/>
                <p:cNvSpPr>
                  <a:spLocks noChangeShapeType="1"/>
                </p:cNvSpPr>
                <p:nvPr/>
              </p:nvSpPr>
              <p:spPr bwMode="auto">
                <a:xfrm rot="5400000" flipH="1" flipV="1">
                  <a:off x="4864310" y="4101702"/>
                  <a:ext cx="0" cy="191999"/>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sp>
              <p:nvSpPr>
                <p:cNvPr id="187" name="直接连接符 107"/>
                <p:cNvSpPr>
                  <a:spLocks noChangeShapeType="1"/>
                </p:cNvSpPr>
                <p:nvPr/>
              </p:nvSpPr>
              <p:spPr bwMode="auto">
                <a:xfrm rot="5400000" flipH="1" flipV="1">
                  <a:off x="4864310" y="4196470"/>
                  <a:ext cx="0" cy="191999"/>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sp>
              <p:nvSpPr>
                <p:cNvPr id="188" name="直接连接符 108"/>
                <p:cNvSpPr>
                  <a:spLocks noChangeShapeType="1"/>
                </p:cNvSpPr>
                <p:nvPr/>
              </p:nvSpPr>
              <p:spPr bwMode="auto">
                <a:xfrm rot="5400000" flipH="1">
                  <a:off x="4826693" y="4149615"/>
                  <a:ext cx="139764" cy="132152"/>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sp>
              <p:nvSpPr>
                <p:cNvPr id="189" name="直接连接符 109"/>
                <p:cNvSpPr>
                  <a:spLocks noChangeShapeType="1"/>
                </p:cNvSpPr>
                <p:nvPr/>
              </p:nvSpPr>
              <p:spPr bwMode="auto">
                <a:xfrm rot="5400000" flipH="1">
                  <a:off x="4753732" y="4195201"/>
                  <a:ext cx="149954" cy="147352"/>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sp>
              <p:nvSpPr>
                <p:cNvPr id="190" name="直接连接符 110"/>
                <p:cNvSpPr>
                  <a:spLocks noChangeShapeType="1"/>
                </p:cNvSpPr>
                <p:nvPr/>
              </p:nvSpPr>
              <p:spPr bwMode="auto">
                <a:xfrm rot="5400000" flipH="1" flipV="1">
                  <a:off x="4820789" y="4199631"/>
                  <a:ext cx="149731" cy="156621"/>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sp>
              <p:nvSpPr>
                <p:cNvPr id="191" name="直接连接符 111"/>
                <p:cNvSpPr>
                  <a:spLocks noChangeShapeType="1"/>
                </p:cNvSpPr>
                <p:nvPr/>
              </p:nvSpPr>
              <p:spPr bwMode="auto">
                <a:xfrm rot="5400000" flipH="1" flipV="1">
                  <a:off x="4760434" y="4145966"/>
                  <a:ext cx="145140" cy="134076"/>
                </a:xfrm>
                <a:prstGeom prst="line">
                  <a:avLst/>
                </a:prstGeom>
                <a:noFill/>
                <a:ln w="8255" algn="ctr">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grpSp>
          <p:sp>
            <p:nvSpPr>
              <p:cNvPr id="170" name="直接箭头连接符 86"/>
              <p:cNvSpPr>
                <a:spLocks noChangeShapeType="1"/>
              </p:cNvSpPr>
              <p:nvPr/>
            </p:nvSpPr>
            <p:spPr bwMode="auto">
              <a:xfrm flipV="1">
                <a:off x="4921382" y="4447369"/>
                <a:ext cx="1033942" cy="455315"/>
              </a:xfrm>
              <a:prstGeom prst="line">
                <a:avLst/>
              </a:prstGeom>
              <a:noFill/>
              <a:ln w="6350" algn="ctr">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1D1D1A"/>
                  </a:solidFill>
                  <a:latin typeface="+mj-lt"/>
                  <a:cs typeface="Arial" panose="020B0604020202020204" pitchFamily="34" charset="0"/>
                </a:endParaRPr>
              </a:p>
            </p:txBody>
          </p:sp>
        </p:grpSp>
      </p:grpSp>
      <p:sp>
        <p:nvSpPr>
          <p:cNvPr id="192" name="矩形 143"/>
          <p:cNvSpPr>
            <a:spLocks noChangeArrowheads="1"/>
          </p:cNvSpPr>
          <p:nvPr/>
        </p:nvSpPr>
        <p:spPr bwMode="auto">
          <a:xfrm>
            <a:off x="4826514" y="3521722"/>
            <a:ext cx="1391673" cy="22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eaLnBrk="1" fontAlgn="ctr" hangingPunct="1">
              <a:buSzPct val="100000"/>
            </a:pPr>
            <a:r>
              <a:rPr lang="en-US" altLang="zh-CN" sz="900" dirty="0">
                <a:solidFill>
                  <a:srgbClr val="1D1D1A"/>
                </a:solidFill>
                <a:latin typeface="+mj-lt"/>
                <a:cs typeface="Arial" panose="020B0604020202020204" pitchFamily="34" charset="0"/>
              </a:rPr>
              <a:t>Source: IDC, </a:t>
            </a:r>
            <a:r>
              <a:rPr lang="en-US" altLang="zh-CN" sz="900" dirty="0" smtClean="0">
                <a:solidFill>
                  <a:srgbClr val="1D1D1A"/>
                </a:solidFill>
                <a:latin typeface="+mj-lt"/>
                <a:cs typeface="Arial" panose="020B0604020202020204" pitchFamily="34" charset="0"/>
              </a:rPr>
              <a:t>2018</a:t>
            </a:r>
            <a:endParaRPr lang="en-US" altLang="zh-CN" sz="900" dirty="0">
              <a:solidFill>
                <a:srgbClr val="1D1D1A"/>
              </a:solidFill>
              <a:latin typeface="+mj-lt"/>
              <a:cs typeface="Arial" panose="020B0604020202020204" pitchFamily="34" charset="0"/>
            </a:endParaRPr>
          </a:p>
        </p:txBody>
      </p:sp>
      <p:pic>
        <p:nvPicPr>
          <p:cNvPr id="193" name="图片 192"/>
          <p:cNvPicPr>
            <a:picLocks noChangeAspect="1"/>
          </p:cNvPicPr>
          <p:nvPr/>
        </p:nvPicPr>
        <p:blipFill rotWithShape="1">
          <a:blip r:embed="rId10">
            <a:extLst>
              <a:ext uri="{28A0092B-C50C-407E-A947-70E740481C1C}">
                <a14:useLocalDpi xmlns:a14="http://schemas.microsoft.com/office/drawing/2010/main" val="0"/>
              </a:ext>
            </a:extLst>
          </a:blip>
          <a:srcRect l="9631" t="25695" r="73880" b="48046"/>
          <a:stretch/>
        </p:blipFill>
        <p:spPr>
          <a:xfrm>
            <a:off x="9471168" y="1457512"/>
            <a:ext cx="1353490" cy="1160977"/>
          </a:xfrm>
          <a:prstGeom prst="rect">
            <a:avLst/>
          </a:prstGeom>
        </p:spPr>
      </p:pic>
      <p:pic>
        <p:nvPicPr>
          <p:cNvPr id="194" name="图片 1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77408" y="3706555"/>
            <a:ext cx="843454" cy="730993"/>
          </a:xfrm>
          <a:prstGeom prst="rect">
            <a:avLst/>
          </a:prstGeom>
        </p:spPr>
      </p:pic>
      <p:sp>
        <p:nvSpPr>
          <p:cNvPr id="195" name="矩形 194"/>
          <p:cNvSpPr/>
          <p:nvPr/>
        </p:nvSpPr>
        <p:spPr>
          <a:xfrm>
            <a:off x="9152055" y="4501334"/>
            <a:ext cx="2047305" cy="334707"/>
          </a:xfrm>
          <a:prstGeom prst="rect">
            <a:avLst/>
          </a:prstGeom>
        </p:spPr>
        <p:txBody>
          <a:bodyPr wrap="square">
            <a:spAutoFit/>
          </a:bodyPr>
          <a:lstStyle/>
          <a:p>
            <a:pPr defTabSz="1619951">
              <a:lnSpc>
                <a:spcPct val="150000"/>
              </a:lnSpc>
            </a:pPr>
            <a:r>
              <a:rPr lang="en-US" altLang="zh-CN" sz="1050" dirty="0" smtClean="0">
                <a:latin typeface="Arial" panose="020B0604020202020204" pitchFamily="34" charset="0"/>
                <a:ea typeface="微软雅黑" panose="020B0503020204020204" pitchFamily="34" charset="-122"/>
              </a:rPr>
              <a:t>2019 NSS Lab @</a:t>
            </a:r>
            <a:r>
              <a:rPr lang="en-US" altLang="zh-CN" sz="1050" dirty="0" err="1" smtClean="0">
                <a:latin typeface="Arial" panose="020B0604020202020204" pitchFamily="34" charset="0"/>
                <a:ea typeface="微软雅黑" panose="020B0503020204020204" pitchFamily="34" charset="-122"/>
              </a:rPr>
              <a:t>HisecEngine</a:t>
            </a:r>
            <a:endParaRPr lang="zh-CN" altLang="en-US" sz="1050" u="sng" dirty="0">
              <a:latin typeface="Arial" panose="020B0604020202020204" pitchFamily="34" charset="0"/>
              <a:ea typeface="微软雅黑" panose="020B0503020204020204" pitchFamily="34" charset="-122"/>
            </a:endParaRPr>
          </a:p>
        </p:txBody>
      </p:sp>
      <p:sp>
        <p:nvSpPr>
          <p:cNvPr id="196" name="标题 4"/>
          <p:cNvSpPr>
            <a:spLocks noGrp="1"/>
          </p:cNvSpPr>
          <p:nvPr>
            <p:ph type="title"/>
          </p:nvPr>
        </p:nvSpPr>
        <p:spPr/>
        <p:txBody>
          <a:bodyPr/>
          <a:lstStyle/>
          <a:p>
            <a:r>
              <a:rPr lang="en-US" altLang="zh-CN" sz="3600" noProof="1">
                <a:ln w="10541" cmpd="sng">
                  <a:noFill/>
                  <a:prstDash val="solid"/>
                </a:ln>
                <a:latin typeface="Huawei Sans" panose="020C0503030203020204" pitchFamily="34" charset="0"/>
                <a:sym typeface="Arial" panose="020B0604020202020204"/>
              </a:rPr>
              <a:t>Awards and </a:t>
            </a:r>
            <a:r>
              <a:rPr lang="en-US" altLang="zh-CN" sz="3600" noProof="1" smtClean="0">
                <a:ln w="10541" cmpd="sng">
                  <a:noFill/>
                  <a:prstDash val="solid"/>
                </a:ln>
                <a:latin typeface="Huawei Sans" panose="020C0503030203020204" pitchFamily="34" charset="0"/>
                <a:sym typeface="Arial" panose="020B0604020202020204"/>
              </a:rPr>
              <a:t>Certifications</a:t>
            </a:r>
            <a:endParaRPr lang="zh-CN" altLang="en-US" dirty="0"/>
          </a:p>
        </p:txBody>
      </p:sp>
    </p:spTree>
    <p:extLst>
      <p:ext uri="{BB962C8B-B14F-4D97-AF65-F5344CB8AC3E}">
        <p14:creationId xmlns:p14="http://schemas.microsoft.com/office/powerpoint/2010/main" val="864212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a:latin typeface="+mj-lt"/>
              </a:rPr>
              <a:t>Go-To-Market Model: A 100% Indirect Channel </a:t>
            </a:r>
            <a:r>
              <a:rPr lang="en-US" altLang="zh-CN" sz="2800" smtClean="0">
                <a:latin typeface="+mj-lt"/>
              </a:rPr>
              <a:t>Model</a:t>
            </a:r>
            <a:endParaRPr lang="zh-CN" altLang="en-US" sz="2800">
              <a:latin typeface="+mj-lt"/>
            </a:endParaRPr>
          </a:p>
        </p:txBody>
      </p:sp>
      <p:sp>
        <p:nvSpPr>
          <p:cNvPr id="3" name="圆角矩形 2"/>
          <p:cNvSpPr/>
          <p:nvPr/>
        </p:nvSpPr>
        <p:spPr bwMode="auto">
          <a:xfrm>
            <a:off x="592989" y="1350581"/>
            <a:ext cx="3344636" cy="4962431"/>
          </a:xfrm>
          <a:prstGeom prst="roundRect">
            <a:avLst>
              <a:gd name="adj" fmla="val 2964"/>
            </a:avLst>
          </a:prstGeom>
          <a:solidFill>
            <a:schemeClr val="accent3">
              <a:shade val="30000"/>
              <a:satMod val="115000"/>
            </a:schemeClr>
          </a:solidFill>
          <a:ln>
            <a:solidFill>
              <a:schemeClr val="accent3"/>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4" name="矩形 3"/>
          <p:cNvSpPr/>
          <p:nvPr/>
        </p:nvSpPr>
        <p:spPr>
          <a:xfrm>
            <a:off x="585516" y="3388810"/>
            <a:ext cx="1267129" cy="502549"/>
          </a:xfrm>
          <a:prstGeom prst="rect">
            <a:avLst/>
          </a:prstGeom>
        </p:spPr>
        <p:txBody>
          <a:bodyPr wrap="square" lIns="91416" tIns="45708" rIns="91416" bIns="45708">
            <a:spAutoFit/>
          </a:bodyPr>
          <a:lstStyle/>
          <a:p>
            <a:pPr algn="ctr">
              <a:buClr>
                <a:srgbClr val="CC9900"/>
              </a:buClr>
            </a:pPr>
            <a:r>
              <a:rPr lang="en-US" altLang="zh-CN" sz="1333" b="1" dirty="0">
                <a:solidFill>
                  <a:schemeClr val="bg1"/>
                </a:solidFill>
                <a:ea typeface="宋体" charset="-122"/>
              </a:rPr>
              <a:t>Enterprise IP Networking</a:t>
            </a:r>
            <a:endParaRPr lang="zh-CN" altLang="en-US" sz="1333" b="1" dirty="0">
              <a:solidFill>
                <a:schemeClr val="bg1"/>
              </a:solidFill>
              <a:ea typeface="宋体" charset="-122"/>
            </a:endParaRPr>
          </a:p>
        </p:txBody>
      </p:sp>
      <p:sp>
        <p:nvSpPr>
          <p:cNvPr id="5" name="右箭头 4"/>
          <p:cNvSpPr/>
          <p:nvPr/>
        </p:nvSpPr>
        <p:spPr bwMode="auto">
          <a:xfrm>
            <a:off x="4240774" y="1493079"/>
            <a:ext cx="1896756" cy="954839"/>
          </a:xfrm>
          <a:prstGeom prst="rightArrow">
            <a:avLst>
              <a:gd name="adj1" fmla="val 50000"/>
              <a:gd name="adj2" fmla="val 37037"/>
            </a:avLst>
          </a:prstGeom>
          <a:solidFill>
            <a:srgbClr val="00B0F0"/>
          </a:solidFill>
          <a:ln w="38100">
            <a:solidFill>
              <a:srgbClr val="00B0F0"/>
            </a:solidFill>
          </a:ln>
          <a:effectLs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6" name="右箭头 5"/>
          <p:cNvSpPr/>
          <p:nvPr/>
        </p:nvSpPr>
        <p:spPr bwMode="auto">
          <a:xfrm>
            <a:off x="6373818" y="1123937"/>
            <a:ext cx="2780765" cy="1697491"/>
          </a:xfrm>
          <a:prstGeom prst="rightArrow">
            <a:avLst>
              <a:gd name="adj1" fmla="val 50000"/>
              <a:gd name="adj2" fmla="val 16225"/>
            </a:avLst>
          </a:prstGeom>
          <a:solidFill>
            <a:srgbClr val="00B0F0"/>
          </a:solidFill>
          <a:ln w="38100">
            <a:solidFill>
              <a:srgbClr val="00B0F0"/>
            </a:solidFill>
          </a:ln>
          <a:effectLs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7" name="圆角矩形 6"/>
          <p:cNvSpPr/>
          <p:nvPr/>
        </p:nvSpPr>
        <p:spPr bwMode="auto">
          <a:xfrm>
            <a:off x="6411909" y="1938195"/>
            <a:ext cx="815087" cy="400375"/>
          </a:xfrm>
          <a:prstGeom prst="roundRect">
            <a:avLst/>
          </a:prstGeom>
          <a:blipFill>
            <a:blip r:embed="rId2" cstate="print"/>
            <a:tile tx="0" ty="0" sx="100000" sy="100000" flip="none" algn="tl"/>
          </a:blipFill>
          <a:ln>
            <a:solidFill>
              <a:schemeClr val="tx1">
                <a:lumMod val="50000"/>
                <a:lumOff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933" b="1" dirty="0">
              <a:solidFill>
                <a:srgbClr val="990000"/>
              </a:solidFill>
              <a:ea typeface="宋体" charset="-122"/>
            </a:endParaRPr>
          </a:p>
        </p:txBody>
      </p:sp>
      <p:sp>
        <p:nvSpPr>
          <p:cNvPr id="8" name="TextBox 17"/>
          <p:cNvSpPr txBox="1"/>
          <p:nvPr/>
        </p:nvSpPr>
        <p:spPr bwMode="auto">
          <a:xfrm>
            <a:off x="6383343" y="1950853"/>
            <a:ext cx="847692" cy="390526"/>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933" b="1" dirty="0">
                <a:ea typeface="Arial Unicode MS" pitchFamily="34" charset="-122"/>
                <a:cs typeface="Arial Unicode MS" pitchFamily="34" charset="-122"/>
              </a:rPr>
              <a:t>Gold</a:t>
            </a:r>
          </a:p>
          <a:p>
            <a:pPr algn="ctr">
              <a:buClr>
                <a:schemeClr val="tx1">
                  <a:lumMod val="50000"/>
                  <a:lumOff val="50000"/>
                </a:schemeClr>
              </a:buClr>
              <a:buSzPct val="60000"/>
            </a:pPr>
            <a:r>
              <a:rPr lang="en-US" altLang="zh-CN" sz="933" b="1" dirty="0">
                <a:ea typeface="Arial Unicode MS" pitchFamily="34" charset="-122"/>
                <a:cs typeface="Arial Unicode MS" pitchFamily="34" charset="-122"/>
              </a:rPr>
              <a:t>Partner</a:t>
            </a:r>
            <a:endParaRPr lang="zh-CN" altLang="en-US" sz="933" b="1" dirty="0">
              <a:ea typeface="Arial Unicode MS" pitchFamily="34" charset="-122"/>
              <a:cs typeface="Arial Unicode MS" pitchFamily="34" charset="-122"/>
            </a:endParaRPr>
          </a:p>
        </p:txBody>
      </p:sp>
      <p:sp>
        <p:nvSpPr>
          <p:cNvPr id="9" name="圆角矩形 8"/>
          <p:cNvSpPr/>
          <p:nvPr/>
        </p:nvSpPr>
        <p:spPr bwMode="auto">
          <a:xfrm>
            <a:off x="7269271" y="1938195"/>
            <a:ext cx="815087" cy="400375"/>
          </a:xfrm>
          <a:prstGeom prst="roundRect">
            <a:avLst/>
          </a:prstGeom>
          <a:blipFill>
            <a:blip r:embed="rId3" cstate="print"/>
            <a:tile tx="0" ty="0" sx="100000" sy="100000" flip="none" algn="tl"/>
          </a:blipFill>
          <a:ln>
            <a:solidFill>
              <a:schemeClr val="tx1">
                <a:lumMod val="50000"/>
                <a:lumOff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933" b="1" dirty="0">
              <a:solidFill>
                <a:srgbClr val="990000"/>
              </a:solidFill>
              <a:ea typeface="宋体" charset="-122"/>
            </a:endParaRPr>
          </a:p>
        </p:txBody>
      </p:sp>
      <p:sp>
        <p:nvSpPr>
          <p:cNvPr id="10" name="TextBox 20"/>
          <p:cNvSpPr txBox="1"/>
          <p:nvPr/>
        </p:nvSpPr>
        <p:spPr bwMode="auto">
          <a:xfrm>
            <a:off x="7286602" y="1949649"/>
            <a:ext cx="847692" cy="390526"/>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933" b="1" dirty="0">
                <a:ea typeface="Arial Unicode MS" pitchFamily="34" charset="-122"/>
                <a:cs typeface="Arial Unicode MS" pitchFamily="34" charset="-122"/>
              </a:rPr>
              <a:t>Silver</a:t>
            </a:r>
          </a:p>
          <a:p>
            <a:pPr algn="ctr">
              <a:buClr>
                <a:schemeClr val="tx1">
                  <a:lumMod val="50000"/>
                  <a:lumOff val="50000"/>
                </a:schemeClr>
              </a:buClr>
              <a:buSzPct val="60000"/>
            </a:pPr>
            <a:r>
              <a:rPr lang="en-US" altLang="zh-CN" sz="933" b="1" dirty="0">
                <a:ea typeface="Arial Unicode MS" pitchFamily="34" charset="-122"/>
                <a:cs typeface="Arial Unicode MS" pitchFamily="34" charset="-122"/>
              </a:rPr>
              <a:t>Partner</a:t>
            </a:r>
            <a:endParaRPr lang="zh-CN" altLang="en-US" sz="933" b="1" dirty="0">
              <a:ea typeface="Arial Unicode MS" pitchFamily="34" charset="-122"/>
              <a:cs typeface="Arial Unicode MS" pitchFamily="34" charset="-122"/>
            </a:endParaRPr>
          </a:p>
        </p:txBody>
      </p:sp>
      <p:sp>
        <p:nvSpPr>
          <p:cNvPr id="11" name="圆角矩形 10"/>
          <p:cNvSpPr/>
          <p:nvPr/>
        </p:nvSpPr>
        <p:spPr bwMode="auto">
          <a:xfrm>
            <a:off x="8144785" y="1928470"/>
            <a:ext cx="815087" cy="400375"/>
          </a:xfrm>
          <a:prstGeom prst="roundRect">
            <a:avLst/>
          </a:prstGeom>
          <a:blipFill>
            <a:blip r:embed="rId4" cstate="print"/>
            <a:tile tx="0" ty="0" sx="100000" sy="100000" flip="none" algn="tl"/>
          </a:blipFill>
          <a:ln>
            <a:solidFill>
              <a:schemeClr val="tx1">
                <a:lumMod val="50000"/>
                <a:lumOff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933" b="1" dirty="0">
              <a:solidFill>
                <a:srgbClr val="990000"/>
              </a:solidFill>
              <a:ea typeface="宋体" charset="-122"/>
            </a:endParaRPr>
          </a:p>
        </p:txBody>
      </p:sp>
      <p:sp>
        <p:nvSpPr>
          <p:cNvPr id="12" name="TextBox 21"/>
          <p:cNvSpPr txBox="1"/>
          <p:nvPr/>
        </p:nvSpPr>
        <p:spPr bwMode="auto">
          <a:xfrm>
            <a:off x="8125740" y="1950654"/>
            <a:ext cx="847692" cy="390526"/>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933" b="1" dirty="0">
                <a:ea typeface="Arial Unicode MS" pitchFamily="34" charset="-122"/>
                <a:cs typeface="Arial Unicode MS" pitchFamily="34" charset="-122"/>
              </a:rPr>
              <a:t>Authorized</a:t>
            </a:r>
          </a:p>
          <a:p>
            <a:pPr algn="ctr">
              <a:buClr>
                <a:schemeClr val="tx1">
                  <a:lumMod val="50000"/>
                  <a:lumOff val="50000"/>
                </a:schemeClr>
              </a:buClr>
              <a:buSzPct val="60000"/>
            </a:pPr>
            <a:r>
              <a:rPr lang="en-US" altLang="zh-CN" sz="933" b="1" dirty="0">
                <a:ea typeface="Arial Unicode MS" pitchFamily="34" charset="-122"/>
                <a:cs typeface="Arial Unicode MS" pitchFamily="34" charset="-122"/>
              </a:rPr>
              <a:t>Partner</a:t>
            </a:r>
            <a:endParaRPr lang="zh-CN" altLang="en-US" sz="933" b="1" dirty="0">
              <a:ea typeface="Arial Unicode MS" pitchFamily="34" charset="-122"/>
              <a:cs typeface="Arial Unicode MS" pitchFamily="34" charset="-122"/>
            </a:endParaRPr>
          </a:p>
        </p:txBody>
      </p:sp>
      <p:sp>
        <p:nvSpPr>
          <p:cNvPr id="13" name="TextBox 23"/>
          <p:cNvSpPr txBox="1"/>
          <p:nvPr/>
        </p:nvSpPr>
        <p:spPr bwMode="auto">
          <a:xfrm>
            <a:off x="6411909" y="1563560"/>
            <a:ext cx="2660608" cy="379631"/>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867" b="1" dirty="0">
                <a:solidFill>
                  <a:schemeClr val="bg1"/>
                </a:solidFill>
                <a:ea typeface="Arial Unicode MS" pitchFamily="34" charset="-122"/>
                <a:cs typeface="Arial Unicode MS" pitchFamily="34" charset="-122"/>
              </a:rPr>
              <a:t>Authorized Reseller</a:t>
            </a:r>
            <a:endParaRPr lang="zh-CN" altLang="en-US" sz="1867" b="1" dirty="0">
              <a:solidFill>
                <a:schemeClr val="bg1"/>
              </a:solidFill>
              <a:ea typeface="Arial Unicode MS" pitchFamily="34" charset="-122"/>
              <a:cs typeface="Arial Unicode MS" pitchFamily="34" charset="-122"/>
            </a:endParaRPr>
          </a:p>
        </p:txBody>
      </p:sp>
      <p:sp>
        <p:nvSpPr>
          <p:cNvPr id="14" name="TextBox 24"/>
          <p:cNvSpPr txBox="1"/>
          <p:nvPr/>
        </p:nvSpPr>
        <p:spPr bwMode="auto">
          <a:xfrm>
            <a:off x="4145808" y="1749606"/>
            <a:ext cx="1914691" cy="400085"/>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2000" b="1" dirty="0">
                <a:solidFill>
                  <a:schemeClr val="bg1"/>
                </a:solidFill>
                <a:ea typeface="Arial Unicode MS" pitchFamily="34" charset="-122"/>
                <a:cs typeface="Arial Unicode MS" pitchFamily="34" charset="-122"/>
              </a:rPr>
              <a:t>Distributor</a:t>
            </a:r>
            <a:endParaRPr lang="zh-CN" altLang="en-US" sz="2000" b="1" dirty="0">
              <a:solidFill>
                <a:schemeClr val="bg1"/>
              </a:solidFill>
              <a:ea typeface="Arial Unicode MS" pitchFamily="34" charset="-122"/>
              <a:cs typeface="Arial Unicode MS" pitchFamily="34" charset="-122"/>
            </a:endParaRPr>
          </a:p>
        </p:txBody>
      </p:sp>
      <p:sp>
        <p:nvSpPr>
          <p:cNvPr id="15" name="右箭头 14"/>
          <p:cNvSpPr/>
          <p:nvPr/>
        </p:nvSpPr>
        <p:spPr bwMode="auto">
          <a:xfrm>
            <a:off x="4231252" y="3083754"/>
            <a:ext cx="4797676" cy="954839"/>
          </a:xfrm>
          <a:prstGeom prst="rightArrow">
            <a:avLst>
              <a:gd name="adj1" fmla="val 50000"/>
              <a:gd name="adj2" fmla="val 37037"/>
            </a:avLst>
          </a:prstGeom>
          <a:solidFill>
            <a:srgbClr val="00B0F0"/>
          </a:solidFill>
          <a:ln w="38100">
            <a:solidFill>
              <a:srgbClr val="00B0F0"/>
            </a:solidFill>
          </a:ln>
          <a:effectLs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16" name="TextBox 26"/>
          <p:cNvSpPr txBox="1"/>
          <p:nvPr/>
        </p:nvSpPr>
        <p:spPr bwMode="auto">
          <a:xfrm>
            <a:off x="5478702" y="3354262"/>
            <a:ext cx="1913921" cy="461641"/>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2400" b="1" dirty="0">
                <a:solidFill>
                  <a:schemeClr val="bg1"/>
                </a:solidFill>
                <a:ea typeface="Arial Unicode MS" pitchFamily="34" charset="-122"/>
                <a:cs typeface="Arial Unicode MS" pitchFamily="34" charset="-122"/>
              </a:rPr>
              <a:t>VAP</a:t>
            </a:r>
            <a:endParaRPr lang="zh-CN" altLang="en-US" sz="2400" b="1" dirty="0">
              <a:solidFill>
                <a:schemeClr val="bg1"/>
              </a:solidFill>
              <a:ea typeface="Arial Unicode MS" pitchFamily="34" charset="-122"/>
              <a:cs typeface="Arial Unicode MS" pitchFamily="34" charset="-122"/>
            </a:endParaRPr>
          </a:p>
        </p:txBody>
      </p:sp>
      <p:sp>
        <p:nvSpPr>
          <p:cNvPr id="17" name="右箭头 16"/>
          <p:cNvSpPr/>
          <p:nvPr/>
        </p:nvSpPr>
        <p:spPr bwMode="auto">
          <a:xfrm>
            <a:off x="4231250" y="4198178"/>
            <a:ext cx="4806260" cy="954839"/>
          </a:xfrm>
          <a:prstGeom prst="rightArrow">
            <a:avLst>
              <a:gd name="adj1" fmla="val 50000"/>
              <a:gd name="adj2" fmla="val 37037"/>
            </a:avLst>
          </a:prstGeom>
          <a:solidFill>
            <a:srgbClr val="00B0F0"/>
          </a:solidFill>
          <a:ln w="38100">
            <a:solidFill>
              <a:srgbClr val="00B0F0"/>
            </a:solidFill>
          </a:ln>
          <a:effectLs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18" name="TextBox 28"/>
          <p:cNvSpPr txBox="1"/>
          <p:nvPr/>
        </p:nvSpPr>
        <p:spPr bwMode="auto">
          <a:xfrm>
            <a:off x="4267285" y="4459162"/>
            <a:ext cx="4395439" cy="461641"/>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2400" b="1" dirty="0">
                <a:solidFill>
                  <a:schemeClr val="bg1"/>
                </a:solidFill>
                <a:ea typeface="Arial Unicode MS" pitchFamily="34" charset="-122"/>
                <a:cs typeface="Arial Unicode MS" pitchFamily="34" charset="-122"/>
              </a:rPr>
              <a:t>Carrier Resale Partner</a:t>
            </a:r>
            <a:endParaRPr lang="zh-CN" altLang="en-US" sz="2400" b="1" dirty="0">
              <a:solidFill>
                <a:schemeClr val="bg1"/>
              </a:solidFill>
              <a:ea typeface="Arial Unicode MS" pitchFamily="34" charset="-122"/>
              <a:cs typeface="Arial Unicode MS" pitchFamily="34" charset="-122"/>
            </a:endParaRPr>
          </a:p>
        </p:txBody>
      </p:sp>
      <p:sp>
        <p:nvSpPr>
          <p:cNvPr id="19" name="右箭头 18"/>
          <p:cNvSpPr/>
          <p:nvPr/>
        </p:nvSpPr>
        <p:spPr bwMode="auto">
          <a:xfrm>
            <a:off x="4240773" y="5284029"/>
            <a:ext cx="4797677" cy="954839"/>
          </a:xfrm>
          <a:prstGeom prst="rightArrow">
            <a:avLst>
              <a:gd name="adj1" fmla="val 50000"/>
              <a:gd name="adj2" fmla="val 37037"/>
            </a:avLst>
          </a:prstGeom>
          <a:solidFill>
            <a:srgbClr val="00B0F0"/>
          </a:solidFill>
          <a:ln w="38100">
            <a:solidFill>
              <a:srgbClr val="00B0F0"/>
            </a:solidFill>
          </a:ln>
          <a:effectLs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20" name="TextBox 30"/>
          <p:cNvSpPr txBox="1"/>
          <p:nvPr/>
        </p:nvSpPr>
        <p:spPr bwMode="auto">
          <a:xfrm>
            <a:off x="4935918" y="5545011"/>
            <a:ext cx="3235644" cy="461641"/>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2400" b="1" dirty="0">
                <a:solidFill>
                  <a:schemeClr val="bg1"/>
                </a:solidFill>
                <a:ea typeface="Arial Unicode MS" pitchFamily="34" charset="-122"/>
                <a:cs typeface="Arial Unicode MS" pitchFamily="34" charset="-122"/>
              </a:rPr>
              <a:t>Global Partner</a:t>
            </a:r>
            <a:endParaRPr lang="zh-CN" altLang="en-US" sz="2400" b="1" dirty="0">
              <a:solidFill>
                <a:schemeClr val="bg1"/>
              </a:solidFill>
              <a:ea typeface="Arial Unicode MS" pitchFamily="34" charset="-122"/>
              <a:cs typeface="Arial Unicode MS" pitchFamily="34" charset="-122"/>
            </a:endParaRPr>
          </a:p>
        </p:txBody>
      </p:sp>
      <p:sp>
        <p:nvSpPr>
          <p:cNvPr id="21" name="圆柱形 20"/>
          <p:cNvSpPr/>
          <p:nvPr/>
        </p:nvSpPr>
        <p:spPr bwMode="auto">
          <a:xfrm rot="5400000">
            <a:off x="9981266" y="786382"/>
            <a:ext cx="656817" cy="2034077"/>
          </a:xfrm>
          <a:prstGeom prst="can">
            <a:avLst>
              <a:gd name="adj" fmla="val 18258"/>
            </a:avLst>
          </a:prstGeom>
          <a:solidFill>
            <a:srgbClr val="00B0F0"/>
          </a:solidFill>
          <a:ln>
            <a:solidFill>
              <a:schemeClr val="tx1">
                <a:lumMod val="50000"/>
                <a:lumOff val="50000"/>
              </a:schemeClr>
            </a:solidFill>
          </a:ln>
          <a:effectLst>
            <a:outerShdw blurRad="50800" dist="38100" dir="5400000" algn="t" rotWithShape="0">
              <a:prstClr val="black">
                <a:alpha val="40000"/>
              </a:prstClr>
            </a:outerShdw>
          </a:effectLs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22" name="TextBox 32"/>
          <p:cNvSpPr txBox="1"/>
          <p:nvPr/>
        </p:nvSpPr>
        <p:spPr bwMode="auto">
          <a:xfrm>
            <a:off x="9507125" y="1575464"/>
            <a:ext cx="986999" cy="461641"/>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Public Sector</a:t>
            </a:r>
            <a:endParaRPr lang="zh-CN" altLang="en-US" sz="1200" b="1" dirty="0">
              <a:solidFill>
                <a:schemeClr val="bg1"/>
              </a:solidFill>
              <a:ea typeface="Arial Unicode MS" pitchFamily="34" charset="-122"/>
              <a:cs typeface="Arial Unicode MS" pitchFamily="34" charset="-122"/>
            </a:endParaRPr>
          </a:p>
        </p:txBody>
      </p:sp>
      <p:pic>
        <p:nvPicPr>
          <p:cNvPr id="23" name="图片 22"/>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583581" y="1550834"/>
            <a:ext cx="690317" cy="511715"/>
          </a:xfrm>
          <a:prstGeom prst="roundRect">
            <a:avLst>
              <a:gd name="adj" fmla="val 9957"/>
            </a:avLst>
          </a:prstGeom>
          <a:solidFill>
            <a:srgbClr val="FFFFFF">
              <a:lumMod val="85000"/>
            </a:srgbClr>
          </a:solidFill>
          <a:ln>
            <a:noFill/>
          </a:ln>
          <a:effectLst/>
        </p:spPr>
      </p:pic>
      <p:sp>
        <p:nvSpPr>
          <p:cNvPr id="24" name="圆柱形 23"/>
          <p:cNvSpPr/>
          <p:nvPr/>
        </p:nvSpPr>
        <p:spPr bwMode="auto">
          <a:xfrm rot="5400000">
            <a:off x="9982627" y="1570589"/>
            <a:ext cx="692182" cy="2034077"/>
          </a:xfrm>
          <a:prstGeom prst="can">
            <a:avLst>
              <a:gd name="adj" fmla="val 18258"/>
            </a:avLst>
          </a:prstGeom>
          <a:solidFill>
            <a:srgbClr val="00B0F0"/>
          </a:solidFill>
          <a:ln>
            <a:solidFill>
              <a:schemeClr val="tx1">
                <a:lumMod val="50000"/>
                <a:lumOff val="50000"/>
              </a:schemeClr>
            </a:solidFill>
          </a:ln>
          <a:effectLst>
            <a:outerShdw blurRad="50800" dist="38100" dir="5400000" algn="t" rotWithShape="0">
              <a:prstClr val="black">
                <a:alpha val="40000"/>
              </a:prstClr>
            </a:outerShdw>
          </a:effectLs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25" name="TextBox 35"/>
          <p:cNvSpPr txBox="1"/>
          <p:nvPr/>
        </p:nvSpPr>
        <p:spPr bwMode="auto">
          <a:xfrm>
            <a:off x="9507125" y="2408579"/>
            <a:ext cx="986999" cy="461641"/>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Large Enterprise</a:t>
            </a:r>
            <a:endParaRPr lang="zh-CN" altLang="en-US" sz="1200" b="1" dirty="0">
              <a:solidFill>
                <a:schemeClr val="bg1"/>
              </a:solidFill>
              <a:ea typeface="Arial Unicode MS" pitchFamily="34" charset="-122"/>
              <a:cs typeface="Arial Unicode MS" pitchFamily="34" charset="-122"/>
            </a:endParaRPr>
          </a:p>
        </p:txBody>
      </p:sp>
      <p:pic>
        <p:nvPicPr>
          <p:cNvPr id="26" name="Picture 21" descr="bd6483-001"/>
          <p:cNvPicPr preferRelativeResize="0">
            <a:picLocks noChangeArrowheads="1"/>
          </p:cNvPicPr>
          <p:nvPr/>
        </p:nvPicPr>
        <p:blipFill>
          <a:blip r:embed="rId6" cstate="email">
            <a:extLst/>
          </a:blip>
          <a:stretch>
            <a:fillRect/>
          </a:stretch>
        </p:blipFill>
        <p:spPr bwMode="auto">
          <a:xfrm>
            <a:off x="10614031" y="2364295"/>
            <a:ext cx="671455" cy="503938"/>
          </a:xfrm>
          <a:prstGeom prst="roundRect">
            <a:avLst>
              <a:gd name="adj" fmla="val 9957"/>
            </a:avLst>
          </a:prstGeom>
          <a:solidFill>
            <a:srgbClr val="FFFFFF">
              <a:lumMod val="85000"/>
            </a:srgbClr>
          </a:solidFill>
          <a:ln>
            <a:noFill/>
          </a:ln>
          <a:effectLst/>
          <a:extLst/>
        </p:spPr>
      </p:pic>
      <p:sp>
        <p:nvSpPr>
          <p:cNvPr id="27" name="圆柱形 26"/>
          <p:cNvSpPr/>
          <p:nvPr/>
        </p:nvSpPr>
        <p:spPr bwMode="auto">
          <a:xfrm rot="5400000">
            <a:off x="10011195" y="2383275"/>
            <a:ext cx="692182" cy="2034077"/>
          </a:xfrm>
          <a:prstGeom prst="can">
            <a:avLst>
              <a:gd name="adj" fmla="val 18258"/>
            </a:avLst>
          </a:prstGeom>
          <a:solidFill>
            <a:srgbClr val="00B0F0"/>
          </a:solidFill>
          <a:ln>
            <a:solidFill>
              <a:schemeClr val="tx1">
                <a:lumMod val="50000"/>
                <a:lumOff val="50000"/>
              </a:schemeClr>
            </a:solidFill>
          </a:ln>
          <a:effectLst>
            <a:outerShdw blurRad="50800" dist="38100" dir="5400000" algn="t" rotWithShape="0">
              <a:prstClr val="black">
                <a:alpha val="40000"/>
              </a:prstClr>
            </a:outerShdw>
          </a:effectLs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28" name="TextBox 38"/>
          <p:cNvSpPr txBox="1"/>
          <p:nvPr/>
        </p:nvSpPr>
        <p:spPr bwMode="auto">
          <a:xfrm>
            <a:off x="9578733" y="3309808"/>
            <a:ext cx="986999" cy="276975"/>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Finance</a:t>
            </a:r>
            <a:endParaRPr lang="zh-CN" altLang="en-US" sz="1200" b="1" dirty="0">
              <a:solidFill>
                <a:schemeClr val="bg1"/>
              </a:solidFill>
              <a:ea typeface="Arial Unicode MS" pitchFamily="34" charset="-122"/>
              <a:cs typeface="Arial Unicode MS" pitchFamily="34" charset="-122"/>
            </a:endParaRPr>
          </a:p>
        </p:txBody>
      </p:sp>
      <p:pic>
        <p:nvPicPr>
          <p:cNvPr id="29" name="Picture 34"/>
          <p:cNvPicPr preferRelativeResize="0">
            <a:picLocks noChangeArrowheads="1"/>
          </p:cNvPicPr>
          <p:nvPr/>
        </p:nvPicPr>
        <p:blipFill>
          <a:blip r:embed="rId7" cstate="email">
            <a:extLst/>
          </a:blip>
          <a:stretch>
            <a:fillRect/>
          </a:stretch>
        </p:blipFill>
        <p:spPr bwMode="auto">
          <a:xfrm>
            <a:off x="10635307" y="3148901"/>
            <a:ext cx="669443" cy="535047"/>
          </a:xfrm>
          <a:prstGeom prst="roundRect">
            <a:avLst>
              <a:gd name="adj" fmla="val 9957"/>
            </a:avLst>
          </a:prstGeom>
          <a:solidFill>
            <a:srgbClr val="FFFFFF">
              <a:lumMod val="85000"/>
            </a:srgbClr>
          </a:solidFill>
          <a:ln>
            <a:noFill/>
          </a:ln>
          <a:effectLst/>
          <a:extLst/>
        </p:spPr>
      </p:pic>
      <p:sp>
        <p:nvSpPr>
          <p:cNvPr id="30" name="圆柱形 29"/>
          <p:cNvSpPr/>
          <p:nvPr/>
        </p:nvSpPr>
        <p:spPr bwMode="auto">
          <a:xfrm rot="5400000">
            <a:off x="10039763" y="3186436"/>
            <a:ext cx="692182" cy="2034077"/>
          </a:xfrm>
          <a:prstGeom prst="can">
            <a:avLst>
              <a:gd name="adj" fmla="val 18258"/>
            </a:avLst>
          </a:prstGeom>
          <a:solidFill>
            <a:srgbClr val="00B0F0"/>
          </a:solidFill>
          <a:ln>
            <a:solidFill>
              <a:schemeClr val="tx1">
                <a:lumMod val="50000"/>
                <a:lumOff val="50000"/>
              </a:schemeClr>
            </a:solidFill>
          </a:ln>
          <a:effectLst>
            <a:outerShdw blurRad="50800" dist="38100" dir="5400000" algn="t" rotWithShape="0">
              <a:prstClr val="black">
                <a:alpha val="40000"/>
              </a:prstClr>
            </a:outerShdw>
          </a:effectLs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31" name="圆柱形 30"/>
          <p:cNvSpPr/>
          <p:nvPr/>
        </p:nvSpPr>
        <p:spPr bwMode="auto">
          <a:xfrm rot="5400000">
            <a:off x="10049286" y="3981869"/>
            <a:ext cx="692182" cy="2034077"/>
          </a:xfrm>
          <a:prstGeom prst="can">
            <a:avLst>
              <a:gd name="adj" fmla="val 18258"/>
            </a:avLst>
          </a:prstGeom>
          <a:solidFill>
            <a:srgbClr val="00B0F0"/>
          </a:solidFill>
          <a:ln>
            <a:solidFill>
              <a:schemeClr val="tx1">
                <a:lumMod val="50000"/>
                <a:lumOff val="50000"/>
              </a:schemeClr>
            </a:solidFill>
          </a:ln>
          <a:effectLst>
            <a:outerShdw blurRad="50800" dist="38100" dir="5400000" algn="t" rotWithShape="0">
              <a:prstClr val="black">
                <a:alpha val="40000"/>
              </a:prstClr>
            </a:outerShdw>
          </a:effectLs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32" name="圆柱形 31"/>
          <p:cNvSpPr/>
          <p:nvPr/>
        </p:nvSpPr>
        <p:spPr bwMode="auto">
          <a:xfrm rot="5400000">
            <a:off x="10058810" y="4792360"/>
            <a:ext cx="692177" cy="2034077"/>
          </a:xfrm>
          <a:prstGeom prst="can">
            <a:avLst>
              <a:gd name="adj" fmla="val 18258"/>
            </a:avLst>
          </a:prstGeom>
          <a:solidFill>
            <a:srgbClr val="00B0F0"/>
          </a:solidFill>
          <a:ln>
            <a:solidFill>
              <a:schemeClr val="tx1">
                <a:lumMod val="50000"/>
                <a:lumOff val="50000"/>
              </a:schemeClr>
            </a:solidFill>
          </a:ln>
          <a:effectLst>
            <a:outerShdw blurRad="50800" dist="38100" dir="5400000" algn="t" rotWithShape="0">
              <a:prstClr val="black">
                <a:alpha val="40000"/>
              </a:prstClr>
            </a:outerShdw>
          </a:effectLs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lgn="ctr">
              <a:buClr>
                <a:srgbClr val="CC9900"/>
              </a:buClr>
            </a:pPr>
            <a:endParaRPr lang="zh-CN" altLang="en-US" sz="1600" b="1" dirty="0">
              <a:solidFill>
                <a:srgbClr val="990000"/>
              </a:solidFill>
              <a:ea typeface="宋体" charset="-122"/>
            </a:endParaRPr>
          </a:p>
        </p:txBody>
      </p:sp>
      <p:sp>
        <p:nvSpPr>
          <p:cNvPr id="33" name="TextBox 43"/>
          <p:cNvSpPr txBox="1"/>
          <p:nvPr/>
        </p:nvSpPr>
        <p:spPr bwMode="auto">
          <a:xfrm>
            <a:off x="9264242" y="4106154"/>
            <a:ext cx="1488261" cy="276975"/>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Energy &amp; Power</a:t>
            </a:r>
            <a:endParaRPr lang="zh-CN" altLang="en-US" sz="1200" b="1" dirty="0">
              <a:solidFill>
                <a:schemeClr val="bg1"/>
              </a:solidFill>
              <a:ea typeface="Arial Unicode MS" pitchFamily="34" charset="-122"/>
              <a:cs typeface="Arial Unicode MS" pitchFamily="34" charset="-122"/>
            </a:endParaRPr>
          </a:p>
        </p:txBody>
      </p:sp>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47929" y="3945493"/>
            <a:ext cx="706491" cy="578395"/>
          </a:xfrm>
          <a:prstGeom prst="roundRect">
            <a:avLst>
              <a:gd name="adj" fmla="val 6116"/>
            </a:avLst>
          </a:prstGeom>
        </p:spPr>
      </p:pic>
      <p:sp>
        <p:nvSpPr>
          <p:cNvPr id="35" name="TextBox 45"/>
          <p:cNvSpPr txBox="1"/>
          <p:nvPr/>
        </p:nvSpPr>
        <p:spPr bwMode="auto">
          <a:xfrm>
            <a:off x="9353323" y="4871241"/>
            <a:ext cx="1294605" cy="276975"/>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Transportation</a:t>
            </a:r>
            <a:endParaRPr lang="zh-CN" altLang="en-US" sz="1200" b="1" dirty="0">
              <a:solidFill>
                <a:schemeClr val="bg1"/>
              </a:solidFill>
              <a:ea typeface="Arial Unicode MS" pitchFamily="34" charset="-122"/>
              <a:cs typeface="Arial Unicode MS" pitchFamily="34" charset="-122"/>
            </a:endParaRPr>
          </a:p>
        </p:txBody>
      </p:sp>
      <p:pic>
        <p:nvPicPr>
          <p:cNvPr id="36" name="图片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47928" y="4766036"/>
            <a:ext cx="715473" cy="527592"/>
          </a:xfrm>
          <a:prstGeom prst="roundRect">
            <a:avLst>
              <a:gd name="adj" fmla="val 7075"/>
            </a:avLst>
          </a:prstGeom>
        </p:spPr>
      </p:pic>
      <p:sp>
        <p:nvSpPr>
          <p:cNvPr id="37" name="TextBox 48"/>
          <p:cNvSpPr txBox="1"/>
          <p:nvPr/>
        </p:nvSpPr>
        <p:spPr bwMode="auto">
          <a:xfrm>
            <a:off x="9378338" y="5676690"/>
            <a:ext cx="1201564" cy="276975"/>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SME</a:t>
            </a:r>
            <a:endParaRPr lang="zh-CN" altLang="en-US" sz="1200" b="1" dirty="0">
              <a:solidFill>
                <a:schemeClr val="bg1"/>
              </a:solidFill>
              <a:ea typeface="Arial Unicode MS" pitchFamily="34" charset="-122"/>
              <a:cs typeface="Arial Unicode MS" pitchFamily="34" charset="-122"/>
            </a:endParaRPr>
          </a:p>
        </p:txBody>
      </p:sp>
      <p:pic>
        <p:nvPicPr>
          <p:cNvPr id="38" name="Picture 4" descr="C:\Documents and Settings\q40143\My Documents\Img201108150021_N.JPG"/>
          <p:cNvPicPr preferRelativeResize="0">
            <a:picLocks noChangeArrowheads="1"/>
          </p:cNvPicPr>
          <p:nvPr/>
        </p:nvPicPr>
        <p:blipFill>
          <a:blip r:embed="rId10" cstate="print"/>
          <a:srcRect/>
          <a:stretch>
            <a:fillRect/>
          </a:stretch>
        </p:blipFill>
        <p:spPr bwMode="auto">
          <a:xfrm>
            <a:off x="10634849" y="5586190"/>
            <a:ext cx="678439" cy="511713"/>
          </a:xfrm>
          <a:prstGeom prst="roundRect">
            <a:avLst>
              <a:gd name="adj" fmla="val 8594"/>
            </a:avLst>
          </a:prstGeom>
          <a:solidFill>
            <a:srgbClr val="FFFFFF">
              <a:shade val="85000"/>
            </a:srgbClr>
          </a:solidFill>
          <a:ln>
            <a:noFill/>
          </a:ln>
          <a:effectLst/>
        </p:spPr>
      </p:pic>
      <p:sp>
        <p:nvSpPr>
          <p:cNvPr id="39" name="AutoShape 7"/>
          <p:cNvSpPr>
            <a:spLocks noChangeArrowheads="1"/>
          </p:cNvSpPr>
          <p:nvPr/>
        </p:nvSpPr>
        <p:spPr bwMode="auto">
          <a:xfrm>
            <a:off x="1821244" y="1469859"/>
            <a:ext cx="722983" cy="853278"/>
          </a:xfrm>
          <a:custGeom>
            <a:avLst/>
            <a:gdLst>
              <a:gd name="G0" fmla="+- 820 0 0"/>
              <a:gd name="G1" fmla="+- 21600 0 820"/>
              <a:gd name="G2" fmla="+- 21600 0 82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20" y="10800"/>
                </a:moveTo>
                <a:cubicBezTo>
                  <a:pt x="820" y="16312"/>
                  <a:pt x="5288" y="20780"/>
                  <a:pt x="10800" y="20780"/>
                </a:cubicBezTo>
                <a:cubicBezTo>
                  <a:pt x="16312" y="20780"/>
                  <a:pt x="20780" y="16312"/>
                  <a:pt x="20780" y="10800"/>
                </a:cubicBezTo>
                <a:cubicBezTo>
                  <a:pt x="20780" y="5288"/>
                  <a:pt x="16312" y="820"/>
                  <a:pt x="10800" y="820"/>
                </a:cubicBezTo>
                <a:cubicBezTo>
                  <a:pt x="5288" y="820"/>
                  <a:pt x="820" y="5288"/>
                  <a:pt x="820" y="10800"/>
                </a:cubicBezTo>
                <a:close/>
              </a:path>
            </a:pathLst>
          </a:custGeom>
          <a:gradFill rotWithShape="0">
            <a:gsLst>
              <a:gs pos="0">
                <a:srgbClr val="FF3399"/>
              </a:gs>
              <a:gs pos="25000">
                <a:srgbClr val="FF6633">
                  <a:alpha val="99500"/>
                </a:srgbClr>
              </a:gs>
              <a:gs pos="50000">
                <a:srgbClr val="FFFF00">
                  <a:alpha val="99000"/>
                </a:srgbClr>
              </a:gs>
              <a:gs pos="75000">
                <a:srgbClr val="01A78F">
                  <a:alpha val="98500"/>
                </a:srgbClr>
              </a:gs>
              <a:gs pos="100000">
                <a:srgbClr val="3366FF">
                  <a:alpha val="98000"/>
                </a:srgbClr>
              </a:gs>
            </a:gsLst>
            <a:lin ang="5400000" scaled="1"/>
          </a:gradFill>
          <a:ln w="76200">
            <a:noFill/>
            <a:round/>
            <a:headEnd/>
            <a:tailEnd/>
          </a:ln>
          <a:effectLst/>
        </p:spPr>
        <p:txBody>
          <a:bodyPr wrap="none" lIns="91369" tIns="45684" rIns="91369" bIns="45684" anchor="ctr"/>
          <a:lstStyle/>
          <a:p>
            <a:pPr algn="ctr"/>
            <a:endParaRPr lang="zh-CN" altLang="en-US" sz="1333" dirty="0">
              <a:solidFill>
                <a:srgbClr val="FFFFFF"/>
              </a:solidFill>
            </a:endParaRPr>
          </a:p>
        </p:txBody>
      </p:sp>
      <p:pic>
        <p:nvPicPr>
          <p:cNvPr id="40" name="Picture 352" descr="图片24"/>
          <p:cNvPicPr preferRelativeResize="0">
            <a:picLocks noChangeArrowheads="1"/>
          </p:cNvPicPr>
          <p:nvPr/>
        </p:nvPicPr>
        <p:blipFill>
          <a:blip r:embed="rId11" cstate="print"/>
          <a:srcRect/>
          <a:stretch>
            <a:fillRect/>
          </a:stretch>
        </p:blipFill>
        <p:spPr bwMode="auto">
          <a:xfrm>
            <a:off x="2072601" y="1397501"/>
            <a:ext cx="190036" cy="167057"/>
          </a:xfrm>
          <a:prstGeom prst="rect">
            <a:avLst/>
          </a:prstGeom>
          <a:noFill/>
        </p:spPr>
      </p:pic>
      <p:pic>
        <p:nvPicPr>
          <p:cNvPr id="41" name="Picture 352" descr="图片24"/>
          <p:cNvPicPr preferRelativeResize="0">
            <a:picLocks noChangeArrowheads="1"/>
          </p:cNvPicPr>
          <p:nvPr/>
        </p:nvPicPr>
        <p:blipFill>
          <a:blip r:embed="rId11" cstate="print"/>
          <a:srcRect/>
          <a:stretch>
            <a:fillRect/>
          </a:stretch>
        </p:blipFill>
        <p:spPr bwMode="auto">
          <a:xfrm>
            <a:off x="1729790" y="1816601"/>
            <a:ext cx="190036" cy="167057"/>
          </a:xfrm>
          <a:prstGeom prst="rect">
            <a:avLst/>
          </a:prstGeom>
          <a:noFill/>
        </p:spPr>
      </p:pic>
      <p:pic>
        <p:nvPicPr>
          <p:cNvPr id="42" name="Picture 352" descr="图片24"/>
          <p:cNvPicPr preferRelativeResize="0">
            <a:picLocks noChangeArrowheads="1"/>
          </p:cNvPicPr>
          <p:nvPr/>
        </p:nvPicPr>
        <p:blipFill>
          <a:blip r:embed="rId11" cstate="print"/>
          <a:srcRect/>
          <a:stretch>
            <a:fillRect/>
          </a:stretch>
        </p:blipFill>
        <p:spPr bwMode="auto">
          <a:xfrm>
            <a:off x="2472546" y="1788026"/>
            <a:ext cx="190036" cy="167057"/>
          </a:xfrm>
          <a:prstGeom prst="rect">
            <a:avLst/>
          </a:prstGeom>
          <a:noFill/>
        </p:spPr>
      </p:pic>
      <p:pic>
        <p:nvPicPr>
          <p:cNvPr id="43" name="Picture 352" descr="图片24"/>
          <p:cNvPicPr preferRelativeResize="0">
            <a:picLocks noChangeArrowheads="1"/>
          </p:cNvPicPr>
          <p:nvPr/>
        </p:nvPicPr>
        <p:blipFill>
          <a:blip r:embed="rId11" cstate="print"/>
          <a:srcRect/>
          <a:stretch>
            <a:fillRect/>
          </a:stretch>
        </p:blipFill>
        <p:spPr bwMode="auto">
          <a:xfrm>
            <a:off x="2148781" y="2264275"/>
            <a:ext cx="190036" cy="167057"/>
          </a:xfrm>
          <a:prstGeom prst="rect">
            <a:avLst/>
          </a:prstGeom>
          <a:noFill/>
        </p:spPr>
      </p:pic>
      <p:sp>
        <p:nvSpPr>
          <p:cNvPr id="44" name="TextBox 70"/>
          <p:cNvSpPr txBox="1"/>
          <p:nvPr/>
        </p:nvSpPr>
        <p:spPr bwMode="auto">
          <a:xfrm>
            <a:off x="1766379" y="2451721"/>
            <a:ext cx="849678" cy="276975"/>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WAN</a:t>
            </a:r>
            <a:endParaRPr lang="zh-CN" altLang="en-US" sz="1200" b="1" dirty="0">
              <a:solidFill>
                <a:schemeClr val="bg1"/>
              </a:solidFill>
              <a:ea typeface="Arial Unicode MS" pitchFamily="34" charset="-122"/>
              <a:cs typeface="Arial Unicode MS" pitchFamily="34" charset="-122"/>
            </a:endParaRPr>
          </a:p>
        </p:txBody>
      </p:sp>
      <p:sp>
        <p:nvSpPr>
          <p:cNvPr id="45" name="Freeform 5"/>
          <p:cNvSpPr>
            <a:spLocks/>
          </p:cNvSpPr>
          <p:nvPr/>
        </p:nvSpPr>
        <p:spPr bwMode="auto">
          <a:xfrm>
            <a:off x="2832900" y="1344003"/>
            <a:ext cx="1029914" cy="1016726"/>
          </a:xfrm>
          <a:custGeom>
            <a:avLst/>
            <a:gdLst>
              <a:gd name="T0" fmla="*/ 70 w 812"/>
              <a:gd name="T1" fmla="*/ 238 h 515"/>
              <a:gd name="T2" fmla="*/ 37 w 812"/>
              <a:gd name="T3" fmla="*/ 180 h 515"/>
              <a:gd name="T4" fmla="*/ 257 w 812"/>
              <a:gd name="T5" fmla="*/ 93 h 515"/>
              <a:gd name="T6" fmla="*/ 477 w 812"/>
              <a:gd name="T7" fmla="*/ 26 h 515"/>
              <a:gd name="T8" fmla="*/ 638 w 812"/>
              <a:gd name="T9" fmla="*/ 127 h 515"/>
              <a:gd name="T10" fmla="*/ 718 w 812"/>
              <a:gd name="T11" fmla="*/ 246 h 515"/>
              <a:gd name="T12" fmla="*/ 803 w 812"/>
              <a:gd name="T13" fmla="*/ 333 h 515"/>
              <a:gd name="T14" fmla="*/ 670 w 812"/>
              <a:gd name="T15" fmla="*/ 406 h 515"/>
              <a:gd name="T16" fmla="*/ 628 w 812"/>
              <a:gd name="T17" fmla="*/ 478 h 515"/>
              <a:gd name="T18" fmla="*/ 487 w 812"/>
              <a:gd name="T19" fmla="*/ 468 h 515"/>
              <a:gd name="T20" fmla="*/ 343 w 812"/>
              <a:gd name="T21" fmla="*/ 509 h 515"/>
              <a:gd name="T22" fmla="*/ 210 w 812"/>
              <a:gd name="T23" fmla="*/ 439 h 515"/>
              <a:gd name="T24" fmla="*/ 100 w 812"/>
              <a:gd name="T25" fmla="*/ 385 h 515"/>
              <a:gd name="T26" fmla="*/ 7 w 812"/>
              <a:gd name="T27" fmla="*/ 311 h 515"/>
              <a:gd name="T28" fmla="*/ 70 w 812"/>
              <a:gd name="T29" fmla="*/ 23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2" h="515">
                <a:moveTo>
                  <a:pt x="70" y="238"/>
                </a:moveTo>
                <a:cubicBezTo>
                  <a:pt x="70" y="238"/>
                  <a:pt x="29" y="220"/>
                  <a:pt x="37" y="180"/>
                </a:cubicBezTo>
                <a:cubicBezTo>
                  <a:pt x="45" y="139"/>
                  <a:pt x="104" y="63"/>
                  <a:pt x="257" y="93"/>
                </a:cubicBezTo>
                <a:cubicBezTo>
                  <a:pt x="257" y="93"/>
                  <a:pt x="337" y="0"/>
                  <a:pt x="477" y="26"/>
                </a:cubicBezTo>
                <a:cubicBezTo>
                  <a:pt x="618" y="52"/>
                  <a:pt x="628" y="97"/>
                  <a:pt x="638" y="127"/>
                </a:cubicBezTo>
                <a:cubicBezTo>
                  <a:pt x="638" y="127"/>
                  <a:pt x="759" y="163"/>
                  <a:pt x="718" y="246"/>
                </a:cubicBezTo>
                <a:cubicBezTo>
                  <a:pt x="718" y="246"/>
                  <a:pt x="812" y="261"/>
                  <a:pt x="803" y="333"/>
                </a:cubicBezTo>
                <a:cubicBezTo>
                  <a:pt x="793" y="406"/>
                  <a:pt x="694" y="408"/>
                  <a:pt x="670" y="406"/>
                </a:cubicBezTo>
                <a:cubicBezTo>
                  <a:pt x="670" y="406"/>
                  <a:pt x="693" y="454"/>
                  <a:pt x="628" y="478"/>
                </a:cubicBezTo>
                <a:cubicBezTo>
                  <a:pt x="563" y="502"/>
                  <a:pt x="511" y="476"/>
                  <a:pt x="487" y="468"/>
                </a:cubicBezTo>
                <a:cubicBezTo>
                  <a:pt x="487" y="468"/>
                  <a:pt x="429" y="515"/>
                  <a:pt x="343" y="509"/>
                </a:cubicBezTo>
                <a:cubicBezTo>
                  <a:pt x="246" y="501"/>
                  <a:pt x="220" y="457"/>
                  <a:pt x="210" y="439"/>
                </a:cubicBezTo>
                <a:cubicBezTo>
                  <a:pt x="210" y="439"/>
                  <a:pt x="120" y="454"/>
                  <a:pt x="100" y="385"/>
                </a:cubicBezTo>
                <a:cubicBezTo>
                  <a:pt x="100" y="385"/>
                  <a:pt x="13" y="371"/>
                  <a:pt x="7" y="311"/>
                </a:cubicBezTo>
                <a:cubicBezTo>
                  <a:pt x="0" y="252"/>
                  <a:pt x="70" y="238"/>
                  <a:pt x="70" y="238"/>
                </a:cubicBezTo>
                <a:close/>
              </a:path>
            </a:pathLst>
          </a:custGeom>
          <a:solidFill>
            <a:srgbClr val="FFFFFF">
              <a:lumMod val="85000"/>
            </a:srgb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a:bevelT w="38100" h="25400"/>
          </a:sp3d>
        </p:spPr>
        <p:txBody>
          <a:bodyPr lIns="91416" tIns="45708" rIns="91416" bIns="45708" anchor="ctr"/>
          <a:lstStyle/>
          <a:p>
            <a:pPr algn="ctr" defTabSz="914133">
              <a:defRPr/>
            </a:pPr>
            <a:endParaRPr lang="zh-CN" altLang="en-US" sz="1467" kern="0" dirty="0">
              <a:solidFill>
                <a:srgbClr val="FFFFFF"/>
              </a:solidFill>
              <a:ea typeface="华文细黑"/>
            </a:endParaRPr>
          </a:p>
        </p:txBody>
      </p:sp>
      <p:grpSp>
        <p:nvGrpSpPr>
          <p:cNvPr id="46" name="Group 96"/>
          <p:cNvGrpSpPr>
            <a:grpSpLocks noChangeAspect="1"/>
          </p:cNvGrpSpPr>
          <p:nvPr/>
        </p:nvGrpSpPr>
        <p:grpSpPr bwMode="auto">
          <a:xfrm>
            <a:off x="3370609" y="1386686"/>
            <a:ext cx="300422" cy="309439"/>
            <a:chOff x="452" y="3350"/>
            <a:chExt cx="498" cy="521"/>
          </a:xfrm>
        </p:grpSpPr>
        <p:sp>
          <p:nvSpPr>
            <p:cNvPr id="47" name="Freeform 97"/>
            <p:cNvSpPr>
              <a:spLocks noChangeAspect="1"/>
            </p:cNvSpPr>
            <p:nvPr/>
          </p:nvSpPr>
          <p:spPr bwMode="auto">
            <a:xfrm>
              <a:off x="864" y="3418"/>
              <a:ext cx="86" cy="453"/>
            </a:xfrm>
            <a:custGeom>
              <a:avLst/>
              <a:gdLst/>
              <a:ahLst/>
              <a:cxnLst>
                <a:cxn ang="0">
                  <a:pos x="42" y="6"/>
                </a:cxn>
                <a:cxn ang="0">
                  <a:pos x="6" y="23"/>
                </a:cxn>
                <a:cxn ang="0">
                  <a:pos x="0" y="222"/>
                </a:cxn>
                <a:cxn ang="0">
                  <a:pos x="11" y="217"/>
                </a:cxn>
                <a:cxn ang="0">
                  <a:pos x="39" y="191"/>
                </a:cxn>
                <a:cxn ang="0">
                  <a:pos x="43" y="178"/>
                </a:cxn>
                <a:cxn ang="0">
                  <a:pos x="43" y="17"/>
                </a:cxn>
                <a:cxn ang="0">
                  <a:pos x="42" y="6"/>
                </a:cxn>
              </a:cxnLst>
              <a:rect l="0" t="0" r="r" b="b"/>
              <a:pathLst>
                <a:path w="43" h="226">
                  <a:moveTo>
                    <a:pt x="42" y="6"/>
                  </a:moveTo>
                  <a:cubicBezTo>
                    <a:pt x="38" y="0"/>
                    <a:pt x="6" y="23"/>
                    <a:pt x="6" y="23"/>
                  </a:cubicBezTo>
                  <a:cubicBezTo>
                    <a:pt x="0" y="222"/>
                    <a:pt x="0" y="222"/>
                    <a:pt x="0" y="222"/>
                  </a:cubicBezTo>
                  <a:cubicBezTo>
                    <a:pt x="0" y="222"/>
                    <a:pt x="1" y="226"/>
                    <a:pt x="11" y="217"/>
                  </a:cubicBezTo>
                  <a:cubicBezTo>
                    <a:pt x="19" y="210"/>
                    <a:pt x="35" y="195"/>
                    <a:pt x="39" y="191"/>
                  </a:cubicBezTo>
                  <a:cubicBezTo>
                    <a:pt x="43" y="186"/>
                    <a:pt x="43" y="187"/>
                    <a:pt x="43" y="178"/>
                  </a:cubicBezTo>
                  <a:cubicBezTo>
                    <a:pt x="43" y="17"/>
                    <a:pt x="43" y="17"/>
                    <a:pt x="43" y="17"/>
                  </a:cubicBezTo>
                  <a:cubicBezTo>
                    <a:pt x="43" y="7"/>
                    <a:pt x="43" y="7"/>
                    <a:pt x="42" y="6"/>
                  </a:cubicBezTo>
                  <a:close/>
                </a:path>
              </a:pathLst>
            </a:custGeom>
            <a:solidFill>
              <a:srgbClr val="0B3C68"/>
            </a:solidFill>
            <a:ln w="9525">
              <a:noFill/>
              <a:round/>
              <a:headEnd/>
              <a:tailEnd/>
            </a:ln>
          </p:spPr>
          <p:txBody>
            <a:bodyPr/>
            <a:lstStyle/>
            <a:p>
              <a:endParaRPr lang="zh-CN" altLang="en-US" sz="2400"/>
            </a:p>
          </p:txBody>
        </p:sp>
        <p:sp>
          <p:nvSpPr>
            <p:cNvPr id="48" name="Freeform 98"/>
            <p:cNvSpPr>
              <a:spLocks noChangeAspect="1"/>
            </p:cNvSpPr>
            <p:nvPr/>
          </p:nvSpPr>
          <p:spPr bwMode="auto">
            <a:xfrm>
              <a:off x="452" y="3350"/>
              <a:ext cx="492" cy="120"/>
            </a:xfrm>
            <a:custGeom>
              <a:avLst/>
              <a:gdLst/>
              <a:ahLst/>
              <a:cxnLst>
                <a:cxn ang="0">
                  <a:pos x="246" y="37"/>
                </a:cxn>
                <a:cxn ang="0">
                  <a:pos x="213" y="60"/>
                </a:cxn>
                <a:cxn ang="0">
                  <a:pos x="8" y="23"/>
                </a:cxn>
                <a:cxn ang="0">
                  <a:pos x="1" y="27"/>
                </a:cxn>
                <a:cxn ang="0">
                  <a:pos x="4" y="19"/>
                </a:cxn>
                <a:cxn ang="0">
                  <a:pos x="31" y="2"/>
                </a:cxn>
                <a:cxn ang="0">
                  <a:pos x="35" y="1"/>
                </a:cxn>
                <a:cxn ang="0">
                  <a:pos x="237" y="35"/>
                </a:cxn>
                <a:cxn ang="0">
                  <a:pos x="246" y="37"/>
                </a:cxn>
              </a:cxnLst>
              <a:rect l="0" t="0" r="r" b="b"/>
              <a:pathLst>
                <a:path w="246" h="60">
                  <a:moveTo>
                    <a:pt x="246" y="37"/>
                  </a:moveTo>
                  <a:cubicBezTo>
                    <a:pt x="213" y="60"/>
                    <a:pt x="213" y="60"/>
                    <a:pt x="213" y="60"/>
                  </a:cubicBezTo>
                  <a:cubicBezTo>
                    <a:pt x="92" y="39"/>
                    <a:pt x="18" y="24"/>
                    <a:pt x="8" y="23"/>
                  </a:cubicBezTo>
                  <a:cubicBezTo>
                    <a:pt x="3" y="21"/>
                    <a:pt x="1" y="27"/>
                    <a:pt x="1" y="27"/>
                  </a:cubicBezTo>
                  <a:cubicBezTo>
                    <a:pt x="1" y="27"/>
                    <a:pt x="0" y="22"/>
                    <a:pt x="4" y="19"/>
                  </a:cubicBezTo>
                  <a:cubicBezTo>
                    <a:pt x="8" y="16"/>
                    <a:pt x="23" y="7"/>
                    <a:pt x="31" y="2"/>
                  </a:cubicBezTo>
                  <a:cubicBezTo>
                    <a:pt x="33" y="0"/>
                    <a:pt x="35" y="1"/>
                    <a:pt x="35" y="1"/>
                  </a:cubicBezTo>
                  <a:cubicBezTo>
                    <a:pt x="35" y="1"/>
                    <a:pt x="235" y="34"/>
                    <a:pt x="237" y="35"/>
                  </a:cubicBezTo>
                  <a:cubicBezTo>
                    <a:pt x="245" y="36"/>
                    <a:pt x="246" y="37"/>
                    <a:pt x="246" y="37"/>
                  </a:cubicBezTo>
                  <a:close/>
                </a:path>
              </a:pathLst>
            </a:custGeom>
            <a:solidFill>
              <a:srgbClr val="456488"/>
            </a:solidFill>
            <a:ln w="9525">
              <a:noFill/>
              <a:round/>
              <a:headEnd/>
              <a:tailEnd/>
            </a:ln>
          </p:spPr>
          <p:txBody>
            <a:bodyPr/>
            <a:lstStyle/>
            <a:p>
              <a:endParaRPr lang="zh-CN" altLang="en-US" sz="2400"/>
            </a:p>
          </p:txBody>
        </p:sp>
        <p:sp>
          <p:nvSpPr>
            <p:cNvPr id="49" name="Freeform 99"/>
            <p:cNvSpPr>
              <a:spLocks noChangeAspect="1"/>
            </p:cNvSpPr>
            <p:nvPr/>
          </p:nvSpPr>
          <p:spPr bwMode="auto">
            <a:xfrm>
              <a:off x="858" y="3422"/>
              <a:ext cx="92" cy="64"/>
            </a:xfrm>
            <a:custGeom>
              <a:avLst/>
              <a:gdLst/>
              <a:ahLst/>
              <a:cxnLst>
                <a:cxn ang="0">
                  <a:pos x="0" y="23"/>
                </a:cxn>
                <a:cxn ang="0">
                  <a:pos x="41" y="0"/>
                </a:cxn>
                <a:cxn ang="0">
                  <a:pos x="46" y="7"/>
                </a:cxn>
                <a:cxn ang="0">
                  <a:pos x="8" y="32"/>
                </a:cxn>
                <a:cxn ang="0">
                  <a:pos x="0" y="23"/>
                </a:cxn>
              </a:cxnLst>
              <a:rect l="0" t="0" r="r" b="b"/>
              <a:pathLst>
                <a:path w="46" h="32">
                  <a:moveTo>
                    <a:pt x="0" y="23"/>
                  </a:moveTo>
                  <a:cubicBezTo>
                    <a:pt x="0" y="23"/>
                    <a:pt x="37" y="1"/>
                    <a:pt x="41" y="0"/>
                  </a:cubicBezTo>
                  <a:cubicBezTo>
                    <a:pt x="45" y="1"/>
                    <a:pt x="46" y="4"/>
                    <a:pt x="46" y="7"/>
                  </a:cubicBezTo>
                  <a:cubicBezTo>
                    <a:pt x="8" y="32"/>
                    <a:pt x="8" y="32"/>
                    <a:pt x="8" y="32"/>
                  </a:cubicBezTo>
                  <a:lnTo>
                    <a:pt x="0" y="23"/>
                  </a:lnTo>
                  <a:close/>
                </a:path>
              </a:pathLst>
            </a:custGeom>
            <a:solidFill>
              <a:srgbClr val="5D7695"/>
            </a:solidFill>
            <a:ln w="9525">
              <a:noFill/>
              <a:round/>
              <a:headEnd/>
              <a:tailEnd/>
            </a:ln>
          </p:spPr>
          <p:txBody>
            <a:bodyPr/>
            <a:lstStyle/>
            <a:p>
              <a:endParaRPr lang="zh-CN" altLang="en-US" sz="2400"/>
            </a:p>
          </p:txBody>
        </p:sp>
        <p:sp>
          <p:nvSpPr>
            <p:cNvPr id="50" name="Freeform 100"/>
            <p:cNvSpPr>
              <a:spLocks noChangeAspect="1"/>
            </p:cNvSpPr>
            <p:nvPr/>
          </p:nvSpPr>
          <p:spPr bwMode="auto">
            <a:xfrm>
              <a:off x="454" y="3390"/>
              <a:ext cx="424" cy="481"/>
            </a:xfrm>
            <a:custGeom>
              <a:avLst/>
              <a:gdLst/>
              <a:ahLst/>
              <a:cxnLst>
                <a:cxn ang="0">
                  <a:pos x="206" y="38"/>
                </a:cxn>
                <a:cxn ang="0">
                  <a:pos x="7" y="2"/>
                </a:cxn>
                <a:cxn ang="0">
                  <a:pos x="0" y="6"/>
                </a:cxn>
                <a:cxn ang="0">
                  <a:pos x="0" y="180"/>
                </a:cxn>
                <a:cxn ang="0">
                  <a:pos x="7" y="195"/>
                </a:cxn>
                <a:cxn ang="0">
                  <a:pos x="199" y="236"/>
                </a:cxn>
                <a:cxn ang="0">
                  <a:pos x="211" y="228"/>
                </a:cxn>
                <a:cxn ang="0">
                  <a:pos x="211" y="47"/>
                </a:cxn>
                <a:cxn ang="0">
                  <a:pos x="206" y="38"/>
                </a:cxn>
              </a:cxnLst>
              <a:rect l="0" t="0" r="r" b="b"/>
              <a:pathLst>
                <a:path w="212" h="240">
                  <a:moveTo>
                    <a:pt x="206" y="38"/>
                  </a:moveTo>
                  <a:cubicBezTo>
                    <a:pt x="92" y="17"/>
                    <a:pt x="17" y="4"/>
                    <a:pt x="7" y="2"/>
                  </a:cubicBezTo>
                  <a:cubicBezTo>
                    <a:pt x="0" y="0"/>
                    <a:pt x="0" y="6"/>
                    <a:pt x="0" y="6"/>
                  </a:cubicBezTo>
                  <a:cubicBezTo>
                    <a:pt x="0" y="6"/>
                    <a:pt x="0" y="168"/>
                    <a:pt x="0" y="180"/>
                  </a:cubicBezTo>
                  <a:cubicBezTo>
                    <a:pt x="0" y="192"/>
                    <a:pt x="2" y="193"/>
                    <a:pt x="7" y="195"/>
                  </a:cubicBezTo>
                  <a:cubicBezTo>
                    <a:pt x="10" y="196"/>
                    <a:pt x="164" y="228"/>
                    <a:pt x="199" y="236"/>
                  </a:cubicBezTo>
                  <a:cubicBezTo>
                    <a:pt x="212" y="240"/>
                    <a:pt x="211" y="232"/>
                    <a:pt x="211" y="228"/>
                  </a:cubicBezTo>
                  <a:cubicBezTo>
                    <a:pt x="211" y="228"/>
                    <a:pt x="211" y="54"/>
                    <a:pt x="211" y="47"/>
                  </a:cubicBezTo>
                  <a:cubicBezTo>
                    <a:pt x="211" y="42"/>
                    <a:pt x="208" y="38"/>
                    <a:pt x="206" y="38"/>
                  </a:cubicBezTo>
                  <a:close/>
                </a:path>
              </a:pathLst>
            </a:custGeom>
            <a:solidFill>
              <a:srgbClr val="8BA6BD"/>
            </a:solidFill>
            <a:ln w="9525">
              <a:noFill/>
              <a:round/>
              <a:headEnd/>
              <a:tailEnd/>
            </a:ln>
          </p:spPr>
          <p:txBody>
            <a:bodyPr/>
            <a:lstStyle/>
            <a:p>
              <a:endParaRPr lang="zh-CN" altLang="en-US" sz="2400"/>
            </a:p>
          </p:txBody>
        </p:sp>
        <p:sp>
          <p:nvSpPr>
            <p:cNvPr id="51" name="Freeform 101"/>
            <p:cNvSpPr>
              <a:spLocks noChangeAspect="1"/>
            </p:cNvSpPr>
            <p:nvPr/>
          </p:nvSpPr>
          <p:spPr bwMode="auto">
            <a:xfrm>
              <a:off x="466" y="3404"/>
              <a:ext cx="396" cy="445"/>
            </a:xfrm>
            <a:custGeom>
              <a:avLst/>
              <a:gdLst/>
              <a:ahLst/>
              <a:cxnLst>
                <a:cxn ang="0">
                  <a:pos x="192" y="35"/>
                </a:cxn>
                <a:cxn ang="0">
                  <a:pos x="7" y="1"/>
                </a:cxn>
                <a:cxn ang="0">
                  <a:pos x="0" y="6"/>
                </a:cxn>
                <a:cxn ang="0">
                  <a:pos x="0" y="167"/>
                </a:cxn>
                <a:cxn ang="0">
                  <a:pos x="7" y="181"/>
                </a:cxn>
                <a:cxn ang="0">
                  <a:pos x="187" y="220"/>
                </a:cxn>
                <a:cxn ang="0">
                  <a:pos x="198" y="212"/>
                </a:cxn>
                <a:cxn ang="0">
                  <a:pos x="197" y="44"/>
                </a:cxn>
                <a:cxn ang="0">
                  <a:pos x="192" y="35"/>
                </a:cxn>
              </a:cxnLst>
              <a:rect l="0" t="0" r="r" b="b"/>
              <a:pathLst>
                <a:path w="198" h="222">
                  <a:moveTo>
                    <a:pt x="192" y="35"/>
                  </a:moveTo>
                  <a:cubicBezTo>
                    <a:pt x="86" y="16"/>
                    <a:pt x="16" y="3"/>
                    <a:pt x="7" y="1"/>
                  </a:cubicBezTo>
                  <a:cubicBezTo>
                    <a:pt x="0" y="0"/>
                    <a:pt x="0" y="6"/>
                    <a:pt x="0" y="6"/>
                  </a:cubicBezTo>
                  <a:cubicBezTo>
                    <a:pt x="0" y="6"/>
                    <a:pt x="0" y="156"/>
                    <a:pt x="0" y="167"/>
                  </a:cubicBezTo>
                  <a:cubicBezTo>
                    <a:pt x="0" y="178"/>
                    <a:pt x="2" y="179"/>
                    <a:pt x="7" y="181"/>
                  </a:cubicBezTo>
                  <a:cubicBezTo>
                    <a:pt x="10" y="182"/>
                    <a:pt x="154" y="213"/>
                    <a:pt x="187" y="220"/>
                  </a:cubicBezTo>
                  <a:cubicBezTo>
                    <a:pt x="198" y="222"/>
                    <a:pt x="197" y="215"/>
                    <a:pt x="198" y="212"/>
                  </a:cubicBezTo>
                  <a:cubicBezTo>
                    <a:pt x="198" y="212"/>
                    <a:pt x="197" y="51"/>
                    <a:pt x="197" y="44"/>
                  </a:cubicBezTo>
                  <a:cubicBezTo>
                    <a:pt x="197" y="39"/>
                    <a:pt x="197" y="36"/>
                    <a:pt x="192" y="35"/>
                  </a:cubicBezTo>
                  <a:close/>
                </a:path>
              </a:pathLst>
            </a:custGeom>
            <a:solidFill>
              <a:srgbClr val="5D7695"/>
            </a:solidFill>
            <a:ln w="9525">
              <a:noFill/>
              <a:round/>
              <a:headEnd/>
              <a:tailEnd/>
            </a:ln>
          </p:spPr>
          <p:txBody>
            <a:bodyPr/>
            <a:lstStyle/>
            <a:p>
              <a:endParaRPr lang="zh-CN" altLang="en-US" sz="2400"/>
            </a:p>
          </p:txBody>
        </p:sp>
        <p:sp>
          <p:nvSpPr>
            <p:cNvPr id="52" name="Freeform 102"/>
            <p:cNvSpPr>
              <a:spLocks noChangeAspect="1" noEditPoints="1"/>
            </p:cNvSpPr>
            <p:nvPr/>
          </p:nvSpPr>
          <p:spPr bwMode="auto">
            <a:xfrm>
              <a:off x="464" y="3404"/>
              <a:ext cx="400" cy="445"/>
            </a:xfrm>
            <a:custGeom>
              <a:avLst/>
              <a:gdLst/>
              <a:ahLst/>
              <a:cxnLst>
                <a:cxn ang="0">
                  <a:pos x="2" y="2"/>
                </a:cxn>
                <a:cxn ang="0">
                  <a:pos x="0" y="6"/>
                </a:cxn>
                <a:cxn ang="0">
                  <a:pos x="0" y="167"/>
                </a:cxn>
                <a:cxn ang="0">
                  <a:pos x="7" y="181"/>
                </a:cxn>
                <a:cxn ang="0">
                  <a:pos x="74" y="196"/>
                </a:cxn>
                <a:cxn ang="0">
                  <a:pos x="188" y="221"/>
                </a:cxn>
                <a:cxn ang="0">
                  <a:pos x="196" y="220"/>
                </a:cxn>
                <a:cxn ang="0">
                  <a:pos x="199" y="212"/>
                </a:cxn>
                <a:cxn ang="0">
                  <a:pos x="199" y="44"/>
                </a:cxn>
                <a:cxn ang="0">
                  <a:pos x="194" y="34"/>
                </a:cxn>
                <a:cxn ang="0">
                  <a:pos x="194" y="34"/>
                </a:cxn>
                <a:cxn ang="0">
                  <a:pos x="8" y="1"/>
                </a:cxn>
                <a:cxn ang="0">
                  <a:pos x="2" y="2"/>
                </a:cxn>
                <a:cxn ang="0">
                  <a:pos x="189" y="219"/>
                </a:cxn>
                <a:cxn ang="0">
                  <a:pos x="74" y="194"/>
                </a:cxn>
                <a:cxn ang="0">
                  <a:pos x="8" y="180"/>
                </a:cxn>
                <a:cxn ang="0">
                  <a:pos x="2" y="167"/>
                </a:cxn>
                <a:cxn ang="0">
                  <a:pos x="2" y="6"/>
                </a:cxn>
                <a:cxn ang="0">
                  <a:pos x="3" y="3"/>
                </a:cxn>
                <a:cxn ang="0">
                  <a:pos x="8" y="2"/>
                </a:cxn>
                <a:cxn ang="0">
                  <a:pos x="193" y="36"/>
                </a:cxn>
                <a:cxn ang="0">
                  <a:pos x="197" y="44"/>
                </a:cxn>
                <a:cxn ang="0">
                  <a:pos x="197" y="212"/>
                </a:cxn>
                <a:cxn ang="0">
                  <a:pos x="195" y="219"/>
                </a:cxn>
                <a:cxn ang="0">
                  <a:pos x="189" y="219"/>
                </a:cxn>
              </a:cxnLst>
              <a:rect l="0" t="0" r="r" b="b"/>
              <a:pathLst>
                <a:path w="200" h="222">
                  <a:moveTo>
                    <a:pt x="2" y="2"/>
                  </a:moveTo>
                  <a:cubicBezTo>
                    <a:pt x="0" y="3"/>
                    <a:pt x="0" y="5"/>
                    <a:pt x="0" y="6"/>
                  </a:cubicBezTo>
                  <a:cubicBezTo>
                    <a:pt x="0" y="6"/>
                    <a:pt x="0" y="167"/>
                    <a:pt x="0" y="167"/>
                  </a:cubicBezTo>
                  <a:cubicBezTo>
                    <a:pt x="0" y="178"/>
                    <a:pt x="2" y="179"/>
                    <a:pt x="7" y="181"/>
                  </a:cubicBezTo>
                  <a:cubicBezTo>
                    <a:pt x="9" y="182"/>
                    <a:pt x="33" y="187"/>
                    <a:pt x="74" y="196"/>
                  </a:cubicBezTo>
                  <a:cubicBezTo>
                    <a:pt x="188" y="221"/>
                    <a:pt x="188" y="221"/>
                    <a:pt x="188" y="221"/>
                  </a:cubicBezTo>
                  <a:cubicBezTo>
                    <a:pt x="190" y="222"/>
                    <a:pt x="194" y="221"/>
                    <a:pt x="196" y="220"/>
                  </a:cubicBezTo>
                  <a:cubicBezTo>
                    <a:pt x="200" y="218"/>
                    <a:pt x="199" y="213"/>
                    <a:pt x="199" y="212"/>
                  </a:cubicBezTo>
                  <a:cubicBezTo>
                    <a:pt x="199" y="212"/>
                    <a:pt x="199" y="44"/>
                    <a:pt x="199" y="44"/>
                  </a:cubicBezTo>
                  <a:cubicBezTo>
                    <a:pt x="199" y="40"/>
                    <a:pt x="198" y="35"/>
                    <a:pt x="194" y="34"/>
                  </a:cubicBezTo>
                  <a:cubicBezTo>
                    <a:pt x="194" y="34"/>
                    <a:pt x="194" y="34"/>
                    <a:pt x="194" y="34"/>
                  </a:cubicBezTo>
                  <a:cubicBezTo>
                    <a:pt x="8" y="1"/>
                    <a:pt x="8" y="1"/>
                    <a:pt x="8" y="1"/>
                  </a:cubicBezTo>
                  <a:cubicBezTo>
                    <a:pt x="6" y="0"/>
                    <a:pt x="4" y="1"/>
                    <a:pt x="2" y="2"/>
                  </a:cubicBezTo>
                  <a:close/>
                  <a:moveTo>
                    <a:pt x="189" y="219"/>
                  </a:moveTo>
                  <a:cubicBezTo>
                    <a:pt x="189" y="219"/>
                    <a:pt x="74" y="194"/>
                    <a:pt x="74" y="194"/>
                  </a:cubicBezTo>
                  <a:cubicBezTo>
                    <a:pt x="39" y="187"/>
                    <a:pt x="9" y="180"/>
                    <a:pt x="8" y="180"/>
                  </a:cubicBezTo>
                  <a:cubicBezTo>
                    <a:pt x="3" y="178"/>
                    <a:pt x="2" y="178"/>
                    <a:pt x="2" y="167"/>
                  </a:cubicBezTo>
                  <a:cubicBezTo>
                    <a:pt x="2" y="6"/>
                    <a:pt x="2" y="6"/>
                    <a:pt x="2" y="6"/>
                  </a:cubicBezTo>
                  <a:cubicBezTo>
                    <a:pt x="2" y="6"/>
                    <a:pt x="2" y="4"/>
                    <a:pt x="3" y="3"/>
                  </a:cubicBezTo>
                  <a:cubicBezTo>
                    <a:pt x="4" y="2"/>
                    <a:pt x="6" y="2"/>
                    <a:pt x="8" y="2"/>
                  </a:cubicBezTo>
                  <a:cubicBezTo>
                    <a:pt x="193" y="36"/>
                    <a:pt x="193" y="36"/>
                    <a:pt x="193" y="36"/>
                  </a:cubicBezTo>
                  <a:cubicBezTo>
                    <a:pt x="197" y="36"/>
                    <a:pt x="197" y="39"/>
                    <a:pt x="197" y="44"/>
                  </a:cubicBezTo>
                  <a:cubicBezTo>
                    <a:pt x="197" y="212"/>
                    <a:pt x="197" y="212"/>
                    <a:pt x="197" y="212"/>
                  </a:cubicBezTo>
                  <a:cubicBezTo>
                    <a:pt x="197" y="212"/>
                    <a:pt x="198" y="217"/>
                    <a:pt x="195" y="219"/>
                  </a:cubicBezTo>
                  <a:cubicBezTo>
                    <a:pt x="194" y="220"/>
                    <a:pt x="190" y="220"/>
                    <a:pt x="189" y="219"/>
                  </a:cubicBezTo>
                  <a:close/>
                </a:path>
              </a:pathLst>
            </a:custGeom>
            <a:solidFill>
              <a:srgbClr val="2B4F7C"/>
            </a:solidFill>
            <a:ln w="9525">
              <a:noFill/>
              <a:round/>
              <a:headEnd/>
              <a:tailEnd/>
            </a:ln>
          </p:spPr>
          <p:txBody>
            <a:bodyPr/>
            <a:lstStyle/>
            <a:p>
              <a:endParaRPr lang="zh-CN" altLang="en-US" sz="2400"/>
            </a:p>
          </p:txBody>
        </p:sp>
        <p:sp>
          <p:nvSpPr>
            <p:cNvPr id="53" name="Freeform 103"/>
            <p:cNvSpPr>
              <a:spLocks noChangeAspect="1"/>
            </p:cNvSpPr>
            <p:nvPr/>
          </p:nvSpPr>
          <p:spPr bwMode="auto">
            <a:xfrm>
              <a:off x="614" y="3590"/>
              <a:ext cx="108" cy="197"/>
            </a:xfrm>
            <a:custGeom>
              <a:avLst/>
              <a:gdLst/>
              <a:ahLst/>
              <a:cxnLst>
                <a:cxn ang="0">
                  <a:pos x="0" y="175"/>
                </a:cxn>
                <a:cxn ang="0">
                  <a:pos x="108" y="197"/>
                </a:cxn>
                <a:cxn ang="0">
                  <a:pos x="54" y="0"/>
                </a:cxn>
                <a:cxn ang="0">
                  <a:pos x="0" y="175"/>
                </a:cxn>
              </a:cxnLst>
              <a:rect l="0" t="0" r="r" b="b"/>
              <a:pathLst>
                <a:path w="108" h="197">
                  <a:moveTo>
                    <a:pt x="0" y="175"/>
                  </a:moveTo>
                  <a:lnTo>
                    <a:pt x="108" y="197"/>
                  </a:lnTo>
                  <a:lnTo>
                    <a:pt x="54" y="0"/>
                  </a:lnTo>
                  <a:lnTo>
                    <a:pt x="0" y="175"/>
                  </a:lnTo>
                  <a:close/>
                </a:path>
              </a:pathLst>
            </a:custGeom>
            <a:solidFill>
              <a:srgbClr val="0B3C68"/>
            </a:solidFill>
            <a:ln w="9525">
              <a:noFill/>
              <a:round/>
              <a:headEnd/>
              <a:tailEnd/>
            </a:ln>
          </p:spPr>
          <p:txBody>
            <a:bodyPr/>
            <a:lstStyle/>
            <a:p>
              <a:endParaRPr lang="zh-CN" altLang="en-US" sz="2400"/>
            </a:p>
          </p:txBody>
        </p:sp>
        <p:sp>
          <p:nvSpPr>
            <p:cNvPr id="54" name="Freeform 104"/>
            <p:cNvSpPr>
              <a:spLocks noChangeAspect="1" noEditPoints="1"/>
            </p:cNvSpPr>
            <p:nvPr/>
          </p:nvSpPr>
          <p:spPr bwMode="auto">
            <a:xfrm>
              <a:off x="486" y="3466"/>
              <a:ext cx="362" cy="278"/>
            </a:xfrm>
            <a:custGeom>
              <a:avLst/>
              <a:gdLst/>
              <a:ahLst/>
              <a:cxnLst>
                <a:cxn ang="0">
                  <a:pos x="135" y="51"/>
                </a:cxn>
                <a:cxn ang="0">
                  <a:pos x="142" y="80"/>
                </a:cxn>
                <a:cxn ang="0">
                  <a:pos x="135" y="106"/>
                </a:cxn>
                <a:cxn ang="0">
                  <a:pos x="146" y="117"/>
                </a:cxn>
                <a:cxn ang="0">
                  <a:pos x="155" y="83"/>
                </a:cxn>
                <a:cxn ang="0">
                  <a:pos x="145" y="44"/>
                </a:cxn>
                <a:cxn ang="0">
                  <a:pos x="135" y="51"/>
                </a:cxn>
                <a:cxn ang="0">
                  <a:pos x="166" y="31"/>
                </a:cxn>
                <a:cxn ang="0">
                  <a:pos x="156" y="37"/>
                </a:cxn>
                <a:cxn ang="0">
                  <a:pos x="168" y="85"/>
                </a:cxn>
                <a:cxn ang="0">
                  <a:pos x="156" y="128"/>
                </a:cxn>
                <a:cxn ang="0">
                  <a:pos x="167" y="139"/>
                </a:cxn>
                <a:cxn ang="0">
                  <a:pos x="181" y="88"/>
                </a:cxn>
                <a:cxn ang="0">
                  <a:pos x="166" y="31"/>
                </a:cxn>
                <a:cxn ang="0">
                  <a:pos x="114" y="64"/>
                </a:cxn>
                <a:cxn ang="0">
                  <a:pos x="116" y="74"/>
                </a:cxn>
                <a:cxn ang="0">
                  <a:pos x="114" y="84"/>
                </a:cxn>
                <a:cxn ang="0">
                  <a:pos x="125" y="95"/>
                </a:cxn>
                <a:cxn ang="0">
                  <a:pos x="129" y="78"/>
                </a:cxn>
                <a:cxn ang="0">
                  <a:pos x="124" y="58"/>
                </a:cxn>
                <a:cxn ang="0">
                  <a:pos x="114" y="64"/>
                </a:cxn>
                <a:cxn ang="0">
                  <a:pos x="57" y="44"/>
                </a:cxn>
                <a:cxn ang="0">
                  <a:pos x="53" y="62"/>
                </a:cxn>
                <a:cxn ang="0">
                  <a:pos x="57" y="82"/>
                </a:cxn>
                <a:cxn ang="0">
                  <a:pos x="68" y="75"/>
                </a:cxn>
                <a:cxn ang="0">
                  <a:pos x="66" y="65"/>
                </a:cxn>
                <a:cxn ang="0">
                  <a:pos x="68" y="55"/>
                </a:cxn>
                <a:cxn ang="0">
                  <a:pos x="57" y="44"/>
                </a:cxn>
                <a:cxn ang="0">
                  <a:pos x="15" y="0"/>
                </a:cxn>
                <a:cxn ang="0">
                  <a:pos x="0" y="51"/>
                </a:cxn>
                <a:cxn ang="0">
                  <a:pos x="0" y="51"/>
                </a:cxn>
                <a:cxn ang="0">
                  <a:pos x="16" y="109"/>
                </a:cxn>
                <a:cxn ang="0">
                  <a:pos x="26" y="102"/>
                </a:cxn>
                <a:cxn ang="0">
                  <a:pos x="13" y="54"/>
                </a:cxn>
                <a:cxn ang="0">
                  <a:pos x="26" y="11"/>
                </a:cxn>
                <a:cxn ang="0">
                  <a:pos x="15" y="0"/>
                </a:cxn>
                <a:cxn ang="0">
                  <a:pos x="47" y="33"/>
                </a:cxn>
                <a:cxn ang="0">
                  <a:pos x="36" y="22"/>
                </a:cxn>
                <a:cxn ang="0">
                  <a:pos x="27" y="56"/>
                </a:cxn>
                <a:cxn ang="0">
                  <a:pos x="36" y="95"/>
                </a:cxn>
                <a:cxn ang="0">
                  <a:pos x="47" y="88"/>
                </a:cxn>
                <a:cxn ang="0">
                  <a:pos x="40" y="60"/>
                </a:cxn>
                <a:cxn ang="0">
                  <a:pos x="47" y="33"/>
                </a:cxn>
              </a:cxnLst>
              <a:rect l="0" t="0" r="r" b="b"/>
              <a:pathLst>
                <a:path w="181" h="139">
                  <a:moveTo>
                    <a:pt x="135" y="51"/>
                  </a:moveTo>
                  <a:cubicBezTo>
                    <a:pt x="139" y="60"/>
                    <a:pt x="142" y="70"/>
                    <a:pt x="142" y="80"/>
                  </a:cubicBezTo>
                  <a:cubicBezTo>
                    <a:pt x="142" y="89"/>
                    <a:pt x="139" y="98"/>
                    <a:pt x="135" y="106"/>
                  </a:cubicBezTo>
                  <a:cubicBezTo>
                    <a:pt x="136" y="107"/>
                    <a:pt x="144" y="115"/>
                    <a:pt x="146" y="117"/>
                  </a:cubicBezTo>
                  <a:cubicBezTo>
                    <a:pt x="152" y="108"/>
                    <a:pt x="155" y="96"/>
                    <a:pt x="155" y="83"/>
                  </a:cubicBezTo>
                  <a:cubicBezTo>
                    <a:pt x="155" y="70"/>
                    <a:pt x="152" y="57"/>
                    <a:pt x="145" y="44"/>
                  </a:cubicBezTo>
                  <a:cubicBezTo>
                    <a:pt x="143" y="46"/>
                    <a:pt x="136" y="50"/>
                    <a:pt x="135" y="51"/>
                  </a:cubicBezTo>
                  <a:close/>
                  <a:moveTo>
                    <a:pt x="166" y="31"/>
                  </a:moveTo>
                  <a:cubicBezTo>
                    <a:pt x="164" y="32"/>
                    <a:pt x="158" y="36"/>
                    <a:pt x="156" y="37"/>
                  </a:cubicBezTo>
                  <a:cubicBezTo>
                    <a:pt x="164" y="52"/>
                    <a:pt x="168" y="69"/>
                    <a:pt x="168" y="85"/>
                  </a:cubicBezTo>
                  <a:cubicBezTo>
                    <a:pt x="168" y="101"/>
                    <a:pt x="164" y="116"/>
                    <a:pt x="156" y="128"/>
                  </a:cubicBezTo>
                  <a:cubicBezTo>
                    <a:pt x="157" y="129"/>
                    <a:pt x="165" y="137"/>
                    <a:pt x="167" y="139"/>
                  </a:cubicBezTo>
                  <a:cubicBezTo>
                    <a:pt x="176" y="125"/>
                    <a:pt x="181" y="108"/>
                    <a:pt x="181" y="88"/>
                  </a:cubicBezTo>
                  <a:cubicBezTo>
                    <a:pt x="181" y="69"/>
                    <a:pt x="176" y="49"/>
                    <a:pt x="166" y="31"/>
                  </a:cubicBezTo>
                  <a:close/>
                  <a:moveTo>
                    <a:pt x="114" y="64"/>
                  </a:moveTo>
                  <a:cubicBezTo>
                    <a:pt x="115" y="68"/>
                    <a:pt x="116" y="71"/>
                    <a:pt x="116" y="74"/>
                  </a:cubicBezTo>
                  <a:cubicBezTo>
                    <a:pt x="116" y="78"/>
                    <a:pt x="115" y="81"/>
                    <a:pt x="114" y="84"/>
                  </a:cubicBezTo>
                  <a:cubicBezTo>
                    <a:pt x="115" y="85"/>
                    <a:pt x="122" y="93"/>
                    <a:pt x="125" y="95"/>
                  </a:cubicBezTo>
                  <a:cubicBezTo>
                    <a:pt x="127" y="90"/>
                    <a:pt x="129" y="84"/>
                    <a:pt x="129" y="78"/>
                  </a:cubicBezTo>
                  <a:cubicBezTo>
                    <a:pt x="129" y="71"/>
                    <a:pt x="127" y="64"/>
                    <a:pt x="124" y="58"/>
                  </a:cubicBezTo>
                  <a:cubicBezTo>
                    <a:pt x="122" y="59"/>
                    <a:pt x="116" y="63"/>
                    <a:pt x="114" y="64"/>
                  </a:cubicBezTo>
                  <a:close/>
                  <a:moveTo>
                    <a:pt x="57" y="44"/>
                  </a:moveTo>
                  <a:cubicBezTo>
                    <a:pt x="54" y="49"/>
                    <a:pt x="53" y="55"/>
                    <a:pt x="53" y="62"/>
                  </a:cubicBezTo>
                  <a:cubicBezTo>
                    <a:pt x="53" y="68"/>
                    <a:pt x="54" y="75"/>
                    <a:pt x="57" y="82"/>
                  </a:cubicBezTo>
                  <a:cubicBezTo>
                    <a:pt x="60" y="80"/>
                    <a:pt x="66" y="76"/>
                    <a:pt x="68" y="75"/>
                  </a:cubicBezTo>
                  <a:cubicBezTo>
                    <a:pt x="66" y="72"/>
                    <a:pt x="66" y="68"/>
                    <a:pt x="66" y="65"/>
                  </a:cubicBezTo>
                  <a:cubicBezTo>
                    <a:pt x="66" y="61"/>
                    <a:pt x="66" y="58"/>
                    <a:pt x="68" y="55"/>
                  </a:cubicBezTo>
                  <a:cubicBezTo>
                    <a:pt x="67" y="54"/>
                    <a:pt x="59" y="46"/>
                    <a:pt x="57" y="44"/>
                  </a:cubicBezTo>
                  <a:close/>
                  <a:moveTo>
                    <a:pt x="15" y="0"/>
                  </a:moveTo>
                  <a:cubicBezTo>
                    <a:pt x="5" y="14"/>
                    <a:pt x="0" y="32"/>
                    <a:pt x="0" y="51"/>
                  </a:cubicBezTo>
                  <a:cubicBezTo>
                    <a:pt x="0" y="51"/>
                    <a:pt x="0" y="51"/>
                    <a:pt x="0" y="51"/>
                  </a:cubicBezTo>
                  <a:cubicBezTo>
                    <a:pt x="0" y="70"/>
                    <a:pt x="6" y="90"/>
                    <a:pt x="16" y="109"/>
                  </a:cubicBezTo>
                  <a:cubicBezTo>
                    <a:pt x="18" y="107"/>
                    <a:pt x="24" y="103"/>
                    <a:pt x="26" y="102"/>
                  </a:cubicBezTo>
                  <a:cubicBezTo>
                    <a:pt x="18" y="87"/>
                    <a:pt x="13" y="70"/>
                    <a:pt x="13" y="54"/>
                  </a:cubicBezTo>
                  <a:cubicBezTo>
                    <a:pt x="13" y="38"/>
                    <a:pt x="18" y="23"/>
                    <a:pt x="26" y="11"/>
                  </a:cubicBezTo>
                  <a:cubicBezTo>
                    <a:pt x="25" y="10"/>
                    <a:pt x="17" y="2"/>
                    <a:pt x="15" y="0"/>
                  </a:cubicBezTo>
                  <a:close/>
                  <a:moveTo>
                    <a:pt x="47" y="33"/>
                  </a:moveTo>
                  <a:cubicBezTo>
                    <a:pt x="46" y="32"/>
                    <a:pt x="38" y="24"/>
                    <a:pt x="36" y="22"/>
                  </a:cubicBezTo>
                  <a:cubicBezTo>
                    <a:pt x="30" y="32"/>
                    <a:pt x="27" y="43"/>
                    <a:pt x="27" y="56"/>
                  </a:cubicBezTo>
                  <a:cubicBezTo>
                    <a:pt x="27" y="69"/>
                    <a:pt x="30" y="83"/>
                    <a:pt x="36" y="95"/>
                  </a:cubicBezTo>
                  <a:cubicBezTo>
                    <a:pt x="39" y="94"/>
                    <a:pt x="45" y="89"/>
                    <a:pt x="47" y="88"/>
                  </a:cubicBezTo>
                  <a:cubicBezTo>
                    <a:pt x="42" y="79"/>
                    <a:pt x="40" y="69"/>
                    <a:pt x="40" y="60"/>
                  </a:cubicBezTo>
                  <a:cubicBezTo>
                    <a:pt x="40" y="50"/>
                    <a:pt x="42" y="41"/>
                    <a:pt x="47" y="33"/>
                  </a:cubicBezTo>
                  <a:close/>
                </a:path>
              </a:pathLst>
            </a:custGeom>
            <a:solidFill>
              <a:srgbClr val="0B3C68"/>
            </a:solidFill>
            <a:ln w="9525">
              <a:noFill/>
              <a:round/>
              <a:headEnd/>
              <a:tailEnd/>
            </a:ln>
          </p:spPr>
          <p:txBody>
            <a:bodyPr/>
            <a:lstStyle/>
            <a:p>
              <a:endParaRPr lang="zh-CN" altLang="en-US" sz="2400"/>
            </a:p>
          </p:txBody>
        </p:sp>
        <p:sp>
          <p:nvSpPr>
            <p:cNvPr id="55" name="Freeform 105"/>
            <p:cNvSpPr>
              <a:spLocks noChangeAspect="1"/>
            </p:cNvSpPr>
            <p:nvPr/>
          </p:nvSpPr>
          <p:spPr bwMode="auto">
            <a:xfrm>
              <a:off x="642" y="3576"/>
              <a:ext cx="52" cy="56"/>
            </a:xfrm>
            <a:custGeom>
              <a:avLst/>
              <a:gdLst/>
              <a:ahLst/>
              <a:cxnLst>
                <a:cxn ang="0">
                  <a:pos x="26" y="17"/>
                </a:cxn>
                <a:cxn ang="0">
                  <a:pos x="13" y="27"/>
                </a:cxn>
                <a:cxn ang="0">
                  <a:pos x="0" y="12"/>
                </a:cxn>
                <a:cxn ang="0">
                  <a:pos x="13" y="2"/>
                </a:cxn>
                <a:cxn ang="0">
                  <a:pos x="26" y="17"/>
                </a:cxn>
              </a:cxnLst>
              <a:rect l="0" t="0" r="r" b="b"/>
              <a:pathLst>
                <a:path w="26" h="28">
                  <a:moveTo>
                    <a:pt x="26" y="17"/>
                  </a:moveTo>
                  <a:cubicBezTo>
                    <a:pt x="26" y="24"/>
                    <a:pt x="20" y="28"/>
                    <a:pt x="13" y="27"/>
                  </a:cubicBezTo>
                  <a:cubicBezTo>
                    <a:pt x="6" y="25"/>
                    <a:pt x="0" y="18"/>
                    <a:pt x="0" y="12"/>
                  </a:cubicBezTo>
                  <a:cubicBezTo>
                    <a:pt x="0" y="5"/>
                    <a:pt x="6" y="0"/>
                    <a:pt x="13" y="2"/>
                  </a:cubicBezTo>
                  <a:cubicBezTo>
                    <a:pt x="20" y="3"/>
                    <a:pt x="26" y="10"/>
                    <a:pt x="26" y="17"/>
                  </a:cubicBezTo>
                  <a:close/>
                </a:path>
              </a:pathLst>
            </a:custGeom>
            <a:solidFill>
              <a:srgbClr val="0B3C68"/>
            </a:solidFill>
            <a:ln w="9525">
              <a:noFill/>
              <a:round/>
              <a:headEnd/>
              <a:tailEnd/>
            </a:ln>
          </p:spPr>
          <p:txBody>
            <a:bodyPr/>
            <a:lstStyle/>
            <a:p>
              <a:endParaRPr lang="zh-CN" altLang="en-US" sz="2400"/>
            </a:p>
          </p:txBody>
        </p:sp>
        <p:sp>
          <p:nvSpPr>
            <p:cNvPr id="56" name="Freeform 106"/>
            <p:cNvSpPr>
              <a:spLocks noChangeAspect="1"/>
            </p:cNvSpPr>
            <p:nvPr/>
          </p:nvSpPr>
          <p:spPr bwMode="auto">
            <a:xfrm>
              <a:off x="606" y="3582"/>
              <a:ext cx="106" cy="197"/>
            </a:xfrm>
            <a:custGeom>
              <a:avLst/>
              <a:gdLst/>
              <a:ahLst/>
              <a:cxnLst>
                <a:cxn ang="0">
                  <a:pos x="0" y="174"/>
                </a:cxn>
                <a:cxn ang="0">
                  <a:pos x="106" y="197"/>
                </a:cxn>
                <a:cxn ang="0">
                  <a:pos x="54" y="0"/>
                </a:cxn>
                <a:cxn ang="0">
                  <a:pos x="0" y="174"/>
                </a:cxn>
              </a:cxnLst>
              <a:rect l="0" t="0" r="r" b="b"/>
              <a:pathLst>
                <a:path w="106" h="197">
                  <a:moveTo>
                    <a:pt x="0" y="174"/>
                  </a:moveTo>
                  <a:lnTo>
                    <a:pt x="106" y="197"/>
                  </a:lnTo>
                  <a:lnTo>
                    <a:pt x="54" y="0"/>
                  </a:lnTo>
                  <a:lnTo>
                    <a:pt x="0" y="174"/>
                  </a:lnTo>
                  <a:close/>
                </a:path>
              </a:pathLst>
            </a:custGeom>
            <a:solidFill>
              <a:srgbClr val="FFFFFF"/>
            </a:solidFill>
            <a:ln w="9525">
              <a:noFill/>
              <a:round/>
              <a:headEnd/>
              <a:tailEnd/>
            </a:ln>
          </p:spPr>
          <p:txBody>
            <a:bodyPr/>
            <a:lstStyle/>
            <a:p>
              <a:endParaRPr lang="zh-CN" altLang="en-US" sz="2400"/>
            </a:p>
          </p:txBody>
        </p:sp>
        <p:sp>
          <p:nvSpPr>
            <p:cNvPr id="57" name="Freeform 107"/>
            <p:cNvSpPr>
              <a:spLocks noChangeAspect="1" noEditPoints="1"/>
            </p:cNvSpPr>
            <p:nvPr/>
          </p:nvSpPr>
          <p:spPr bwMode="auto">
            <a:xfrm>
              <a:off x="478" y="3458"/>
              <a:ext cx="362" cy="278"/>
            </a:xfrm>
            <a:custGeom>
              <a:avLst/>
              <a:gdLst/>
              <a:ahLst/>
              <a:cxnLst>
                <a:cxn ang="0">
                  <a:pos x="134" y="50"/>
                </a:cxn>
                <a:cxn ang="0">
                  <a:pos x="141" y="79"/>
                </a:cxn>
                <a:cxn ang="0">
                  <a:pos x="134" y="105"/>
                </a:cxn>
                <a:cxn ang="0">
                  <a:pos x="145" y="117"/>
                </a:cxn>
                <a:cxn ang="0">
                  <a:pos x="155" y="82"/>
                </a:cxn>
                <a:cxn ang="0">
                  <a:pos x="145" y="44"/>
                </a:cxn>
                <a:cxn ang="0">
                  <a:pos x="134" y="50"/>
                </a:cxn>
                <a:cxn ang="0">
                  <a:pos x="166" y="30"/>
                </a:cxn>
                <a:cxn ang="0">
                  <a:pos x="156" y="37"/>
                </a:cxn>
                <a:cxn ang="0">
                  <a:pos x="168" y="85"/>
                </a:cxn>
                <a:cxn ang="0">
                  <a:pos x="155" y="128"/>
                </a:cxn>
                <a:cxn ang="0">
                  <a:pos x="166" y="139"/>
                </a:cxn>
                <a:cxn ang="0">
                  <a:pos x="181" y="88"/>
                </a:cxn>
                <a:cxn ang="0">
                  <a:pos x="166" y="30"/>
                </a:cxn>
                <a:cxn ang="0">
                  <a:pos x="114" y="64"/>
                </a:cxn>
                <a:cxn ang="0">
                  <a:pos x="116" y="74"/>
                </a:cxn>
                <a:cxn ang="0">
                  <a:pos x="114" y="84"/>
                </a:cxn>
                <a:cxn ang="0">
                  <a:pos x="124" y="95"/>
                </a:cxn>
                <a:cxn ang="0">
                  <a:pos x="129" y="77"/>
                </a:cxn>
                <a:cxn ang="0">
                  <a:pos x="124" y="57"/>
                </a:cxn>
                <a:cxn ang="0">
                  <a:pos x="114" y="64"/>
                </a:cxn>
                <a:cxn ang="0">
                  <a:pos x="56" y="44"/>
                </a:cxn>
                <a:cxn ang="0">
                  <a:pos x="52" y="61"/>
                </a:cxn>
                <a:cxn ang="0">
                  <a:pos x="57" y="81"/>
                </a:cxn>
                <a:cxn ang="0">
                  <a:pos x="67" y="75"/>
                </a:cxn>
                <a:cxn ang="0">
                  <a:pos x="65" y="64"/>
                </a:cxn>
                <a:cxn ang="0">
                  <a:pos x="67" y="55"/>
                </a:cxn>
                <a:cxn ang="0">
                  <a:pos x="56" y="44"/>
                </a:cxn>
                <a:cxn ang="0">
                  <a:pos x="15" y="0"/>
                </a:cxn>
                <a:cxn ang="0">
                  <a:pos x="0" y="50"/>
                </a:cxn>
                <a:cxn ang="0">
                  <a:pos x="0" y="50"/>
                </a:cxn>
                <a:cxn ang="0">
                  <a:pos x="15" y="108"/>
                </a:cxn>
                <a:cxn ang="0">
                  <a:pos x="25" y="102"/>
                </a:cxn>
                <a:cxn ang="0">
                  <a:pos x="13" y="54"/>
                </a:cxn>
                <a:cxn ang="0">
                  <a:pos x="25" y="11"/>
                </a:cxn>
                <a:cxn ang="0">
                  <a:pos x="15" y="0"/>
                </a:cxn>
                <a:cxn ang="0">
                  <a:pos x="46" y="33"/>
                </a:cxn>
                <a:cxn ang="0">
                  <a:pos x="36" y="22"/>
                </a:cxn>
                <a:cxn ang="0">
                  <a:pos x="26" y="56"/>
                </a:cxn>
                <a:cxn ang="0">
                  <a:pos x="36" y="95"/>
                </a:cxn>
                <a:cxn ang="0">
                  <a:pos x="46" y="88"/>
                </a:cxn>
                <a:cxn ang="0">
                  <a:pos x="39" y="59"/>
                </a:cxn>
                <a:cxn ang="0">
                  <a:pos x="46" y="33"/>
                </a:cxn>
              </a:cxnLst>
              <a:rect l="0" t="0" r="r" b="b"/>
              <a:pathLst>
                <a:path w="181" h="139">
                  <a:moveTo>
                    <a:pt x="134" y="50"/>
                  </a:moveTo>
                  <a:cubicBezTo>
                    <a:pt x="139" y="60"/>
                    <a:pt x="141" y="70"/>
                    <a:pt x="141" y="79"/>
                  </a:cubicBezTo>
                  <a:cubicBezTo>
                    <a:pt x="141" y="89"/>
                    <a:pt x="139" y="98"/>
                    <a:pt x="134" y="105"/>
                  </a:cubicBezTo>
                  <a:cubicBezTo>
                    <a:pt x="136" y="107"/>
                    <a:pt x="143" y="114"/>
                    <a:pt x="145" y="117"/>
                  </a:cubicBezTo>
                  <a:cubicBezTo>
                    <a:pt x="151" y="107"/>
                    <a:pt x="155" y="95"/>
                    <a:pt x="155" y="82"/>
                  </a:cubicBezTo>
                  <a:cubicBezTo>
                    <a:pt x="155" y="69"/>
                    <a:pt x="151" y="56"/>
                    <a:pt x="145" y="44"/>
                  </a:cubicBezTo>
                  <a:cubicBezTo>
                    <a:pt x="143" y="45"/>
                    <a:pt x="136" y="49"/>
                    <a:pt x="134" y="50"/>
                  </a:cubicBezTo>
                  <a:close/>
                  <a:moveTo>
                    <a:pt x="166" y="30"/>
                  </a:moveTo>
                  <a:cubicBezTo>
                    <a:pt x="164" y="32"/>
                    <a:pt x="157" y="36"/>
                    <a:pt x="156" y="37"/>
                  </a:cubicBezTo>
                  <a:cubicBezTo>
                    <a:pt x="164" y="52"/>
                    <a:pt x="168" y="68"/>
                    <a:pt x="168" y="85"/>
                  </a:cubicBezTo>
                  <a:cubicBezTo>
                    <a:pt x="168" y="101"/>
                    <a:pt x="164" y="116"/>
                    <a:pt x="155" y="128"/>
                  </a:cubicBezTo>
                  <a:cubicBezTo>
                    <a:pt x="157" y="129"/>
                    <a:pt x="164" y="137"/>
                    <a:pt x="166" y="139"/>
                  </a:cubicBezTo>
                  <a:cubicBezTo>
                    <a:pt x="176" y="125"/>
                    <a:pt x="181" y="107"/>
                    <a:pt x="181" y="88"/>
                  </a:cubicBezTo>
                  <a:cubicBezTo>
                    <a:pt x="181" y="68"/>
                    <a:pt x="176" y="48"/>
                    <a:pt x="166" y="30"/>
                  </a:cubicBezTo>
                  <a:close/>
                  <a:moveTo>
                    <a:pt x="114" y="64"/>
                  </a:moveTo>
                  <a:cubicBezTo>
                    <a:pt x="115" y="67"/>
                    <a:pt x="116" y="71"/>
                    <a:pt x="116" y="74"/>
                  </a:cubicBezTo>
                  <a:cubicBezTo>
                    <a:pt x="116" y="77"/>
                    <a:pt x="115" y="81"/>
                    <a:pt x="114" y="84"/>
                  </a:cubicBezTo>
                  <a:cubicBezTo>
                    <a:pt x="115" y="85"/>
                    <a:pt x="122" y="92"/>
                    <a:pt x="124" y="95"/>
                  </a:cubicBezTo>
                  <a:cubicBezTo>
                    <a:pt x="127" y="90"/>
                    <a:pt x="129" y="84"/>
                    <a:pt x="129" y="77"/>
                  </a:cubicBezTo>
                  <a:cubicBezTo>
                    <a:pt x="129" y="70"/>
                    <a:pt x="127" y="64"/>
                    <a:pt x="124" y="57"/>
                  </a:cubicBezTo>
                  <a:cubicBezTo>
                    <a:pt x="122" y="59"/>
                    <a:pt x="115" y="63"/>
                    <a:pt x="114" y="64"/>
                  </a:cubicBezTo>
                  <a:close/>
                  <a:moveTo>
                    <a:pt x="56" y="44"/>
                  </a:moveTo>
                  <a:cubicBezTo>
                    <a:pt x="54" y="49"/>
                    <a:pt x="52" y="55"/>
                    <a:pt x="52" y="61"/>
                  </a:cubicBezTo>
                  <a:cubicBezTo>
                    <a:pt x="52" y="68"/>
                    <a:pt x="54" y="75"/>
                    <a:pt x="57" y="81"/>
                  </a:cubicBezTo>
                  <a:cubicBezTo>
                    <a:pt x="59" y="80"/>
                    <a:pt x="66" y="75"/>
                    <a:pt x="67" y="75"/>
                  </a:cubicBezTo>
                  <a:cubicBezTo>
                    <a:pt x="66" y="71"/>
                    <a:pt x="65" y="68"/>
                    <a:pt x="65" y="64"/>
                  </a:cubicBezTo>
                  <a:cubicBezTo>
                    <a:pt x="65" y="61"/>
                    <a:pt x="66" y="58"/>
                    <a:pt x="67" y="55"/>
                  </a:cubicBezTo>
                  <a:cubicBezTo>
                    <a:pt x="66" y="54"/>
                    <a:pt x="59" y="46"/>
                    <a:pt x="56" y="44"/>
                  </a:cubicBezTo>
                  <a:close/>
                  <a:moveTo>
                    <a:pt x="15" y="0"/>
                  </a:moveTo>
                  <a:cubicBezTo>
                    <a:pt x="5" y="14"/>
                    <a:pt x="0" y="31"/>
                    <a:pt x="0" y="50"/>
                  </a:cubicBezTo>
                  <a:cubicBezTo>
                    <a:pt x="0" y="50"/>
                    <a:pt x="0" y="50"/>
                    <a:pt x="0" y="50"/>
                  </a:cubicBezTo>
                  <a:cubicBezTo>
                    <a:pt x="0" y="70"/>
                    <a:pt x="5" y="90"/>
                    <a:pt x="15" y="108"/>
                  </a:cubicBezTo>
                  <a:cubicBezTo>
                    <a:pt x="17" y="107"/>
                    <a:pt x="24" y="103"/>
                    <a:pt x="25" y="102"/>
                  </a:cubicBezTo>
                  <a:cubicBezTo>
                    <a:pt x="17" y="86"/>
                    <a:pt x="13" y="70"/>
                    <a:pt x="13" y="54"/>
                  </a:cubicBezTo>
                  <a:cubicBezTo>
                    <a:pt x="13" y="37"/>
                    <a:pt x="17" y="23"/>
                    <a:pt x="25" y="11"/>
                  </a:cubicBezTo>
                  <a:cubicBezTo>
                    <a:pt x="24" y="9"/>
                    <a:pt x="17" y="2"/>
                    <a:pt x="15" y="0"/>
                  </a:cubicBezTo>
                  <a:close/>
                  <a:moveTo>
                    <a:pt x="46" y="33"/>
                  </a:moveTo>
                  <a:cubicBezTo>
                    <a:pt x="45" y="32"/>
                    <a:pt x="38" y="24"/>
                    <a:pt x="36" y="22"/>
                  </a:cubicBezTo>
                  <a:cubicBezTo>
                    <a:pt x="29" y="31"/>
                    <a:pt x="26" y="43"/>
                    <a:pt x="26" y="56"/>
                  </a:cubicBezTo>
                  <a:cubicBezTo>
                    <a:pt x="26" y="69"/>
                    <a:pt x="30" y="82"/>
                    <a:pt x="36" y="95"/>
                  </a:cubicBezTo>
                  <a:cubicBezTo>
                    <a:pt x="38" y="93"/>
                    <a:pt x="45" y="89"/>
                    <a:pt x="46" y="88"/>
                  </a:cubicBezTo>
                  <a:cubicBezTo>
                    <a:pt x="42" y="79"/>
                    <a:pt x="39" y="69"/>
                    <a:pt x="39" y="59"/>
                  </a:cubicBezTo>
                  <a:cubicBezTo>
                    <a:pt x="39" y="49"/>
                    <a:pt x="42" y="40"/>
                    <a:pt x="46" y="33"/>
                  </a:cubicBezTo>
                  <a:close/>
                </a:path>
              </a:pathLst>
            </a:custGeom>
            <a:solidFill>
              <a:srgbClr val="FFFFFF"/>
            </a:solidFill>
            <a:ln w="9525">
              <a:noFill/>
              <a:round/>
              <a:headEnd/>
              <a:tailEnd/>
            </a:ln>
          </p:spPr>
          <p:txBody>
            <a:bodyPr/>
            <a:lstStyle/>
            <a:p>
              <a:endParaRPr lang="zh-CN" altLang="en-US" sz="2400"/>
            </a:p>
          </p:txBody>
        </p:sp>
        <p:sp>
          <p:nvSpPr>
            <p:cNvPr id="58" name="Freeform 108"/>
            <p:cNvSpPr>
              <a:spLocks noChangeAspect="1"/>
            </p:cNvSpPr>
            <p:nvPr/>
          </p:nvSpPr>
          <p:spPr bwMode="auto">
            <a:xfrm>
              <a:off x="632" y="3568"/>
              <a:ext cx="52" cy="56"/>
            </a:xfrm>
            <a:custGeom>
              <a:avLst/>
              <a:gdLst/>
              <a:ahLst/>
              <a:cxnLst>
                <a:cxn ang="0">
                  <a:pos x="26" y="16"/>
                </a:cxn>
                <a:cxn ang="0">
                  <a:pos x="13" y="26"/>
                </a:cxn>
                <a:cxn ang="0">
                  <a:pos x="0" y="11"/>
                </a:cxn>
                <a:cxn ang="0">
                  <a:pos x="13" y="1"/>
                </a:cxn>
                <a:cxn ang="0">
                  <a:pos x="26" y="16"/>
                </a:cxn>
              </a:cxnLst>
              <a:rect l="0" t="0" r="r" b="b"/>
              <a:pathLst>
                <a:path w="26" h="28">
                  <a:moveTo>
                    <a:pt x="26" y="16"/>
                  </a:moveTo>
                  <a:cubicBezTo>
                    <a:pt x="26" y="23"/>
                    <a:pt x="21" y="28"/>
                    <a:pt x="13" y="26"/>
                  </a:cubicBezTo>
                  <a:cubicBezTo>
                    <a:pt x="6" y="25"/>
                    <a:pt x="0" y="18"/>
                    <a:pt x="0" y="11"/>
                  </a:cubicBezTo>
                  <a:cubicBezTo>
                    <a:pt x="0" y="4"/>
                    <a:pt x="6" y="0"/>
                    <a:pt x="13" y="1"/>
                  </a:cubicBezTo>
                  <a:cubicBezTo>
                    <a:pt x="21" y="3"/>
                    <a:pt x="26" y="9"/>
                    <a:pt x="26" y="16"/>
                  </a:cubicBezTo>
                  <a:close/>
                </a:path>
              </a:pathLst>
            </a:custGeom>
            <a:solidFill>
              <a:srgbClr val="FFFFFF"/>
            </a:solidFill>
            <a:ln w="9525">
              <a:noFill/>
              <a:round/>
              <a:headEnd/>
              <a:tailEnd/>
            </a:ln>
          </p:spPr>
          <p:txBody>
            <a:bodyPr/>
            <a:lstStyle/>
            <a:p>
              <a:endParaRPr lang="zh-CN" altLang="en-US" sz="2400"/>
            </a:p>
          </p:txBody>
        </p:sp>
      </p:grpSp>
      <p:sp>
        <p:nvSpPr>
          <p:cNvPr id="59" name="TextBox 85"/>
          <p:cNvSpPr txBox="1"/>
          <p:nvPr/>
        </p:nvSpPr>
        <p:spPr bwMode="auto">
          <a:xfrm>
            <a:off x="2918603" y="2470772"/>
            <a:ext cx="849678" cy="276975"/>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Wi-Fi</a:t>
            </a:r>
            <a:endParaRPr lang="zh-CN" altLang="en-US" sz="1200" b="1" dirty="0">
              <a:solidFill>
                <a:schemeClr val="bg1"/>
              </a:solidFill>
              <a:ea typeface="Arial Unicode MS" pitchFamily="34" charset="-122"/>
              <a:cs typeface="Arial Unicode MS" pitchFamily="34" charset="-122"/>
            </a:endParaRPr>
          </a:p>
        </p:txBody>
      </p:sp>
      <p:pic>
        <p:nvPicPr>
          <p:cNvPr id="60" name="Picture 530" descr="图片133"/>
          <p:cNvPicPr>
            <a:picLocks noChangeAspect="1" noChangeArrowheads="1"/>
          </p:cNvPicPr>
          <p:nvPr/>
        </p:nvPicPr>
        <p:blipFill>
          <a:blip r:embed="rId12" cstate="print"/>
          <a:srcRect/>
          <a:stretch>
            <a:fillRect/>
          </a:stretch>
        </p:blipFill>
        <p:spPr bwMode="auto">
          <a:xfrm>
            <a:off x="2980499" y="1881893"/>
            <a:ext cx="169326" cy="303545"/>
          </a:xfrm>
          <a:prstGeom prst="rect">
            <a:avLst/>
          </a:prstGeom>
          <a:noFill/>
        </p:spPr>
      </p:pic>
      <p:sp>
        <p:nvSpPr>
          <p:cNvPr id="61" name="Freeform 5"/>
          <p:cNvSpPr>
            <a:spLocks/>
          </p:cNvSpPr>
          <p:nvPr/>
        </p:nvSpPr>
        <p:spPr bwMode="auto">
          <a:xfrm>
            <a:off x="2805252" y="4846911"/>
            <a:ext cx="1040527" cy="944103"/>
          </a:xfrm>
          <a:custGeom>
            <a:avLst/>
            <a:gdLst>
              <a:gd name="T0" fmla="*/ 70 w 812"/>
              <a:gd name="T1" fmla="*/ 238 h 515"/>
              <a:gd name="T2" fmla="*/ 37 w 812"/>
              <a:gd name="T3" fmla="*/ 180 h 515"/>
              <a:gd name="T4" fmla="*/ 257 w 812"/>
              <a:gd name="T5" fmla="*/ 93 h 515"/>
              <a:gd name="T6" fmla="*/ 477 w 812"/>
              <a:gd name="T7" fmla="*/ 26 h 515"/>
              <a:gd name="T8" fmla="*/ 638 w 812"/>
              <a:gd name="T9" fmla="*/ 127 h 515"/>
              <a:gd name="T10" fmla="*/ 718 w 812"/>
              <a:gd name="T11" fmla="*/ 246 h 515"/>
              <a:gd name="T12" fmla="*/ 803 w 812"/>
              <a:gd name="T13" fmla="*/ 333 h 515"/>
              <a:gd name="T14" fmla="*/ 670 w 812"/>
              <a:gd name="T15" fmla="*/ 406 h 515"/>
              <a:gd name="T16" fmla="*/ 628 w 812"/>
              <a:gd name="T17" fmla="*/ 478 h 515"/>
              <a:gd name="T18" fmla="*/ 487 w 812"/>
              <a:gd name="T19" fmla="*/ 468 h 515"/>
              <a:gd name="T20" fmla="*/ 343 w 812"/>
              <a:gd name="T21" fmla="*/ 509 h 515"/>
              <a:gd name="T22" fmla="*/ 210 w 812"/>
              <a:gd name="T23" fmla="*/ 439 h 515"/>
              <a:gd name="T24" fmla="*/ 100 w 812"/>
              <a:gd name="T25" fmla="*/ 385 h 515"/>
              <a:gd name="T26" fmla="*/ 7 w 812"/>
              <a:gd name="T27" fmla="*/ 311 h 515"/>
              <a:gd name="T28" fmla="*/ 70 w 812"/>
              <a:gd name="T29" fmla="*/ 23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2" h="515">
                <a:moveTo>
                  <a:pt x="70" y="238"/>
                </a:moveTo>
                <a:cubicBezTo>
                  <a:pt x="70" y="238"/>
                  <a:pt x="29" y="220"/>
                  <a:pt x="37" y="180"/>
                </a:cubicBezTo>
                <a:cubicBezTo>
                  <a:pt x="45" y="139"/>
                  <a:pt x="104" y="63"/>
                  <a:pt x="257" y="93"/>
                </a:cubicBezTo>
                <a:cubicBezTo>
                  <a:pt x="257" y="93"/>
                  <a:pt x="337" y="0"/>
                  <a:pt x="477" y="26"/>
                </a:cubicBezTo>
                <a:cubicBezTo>
                  <a:pt x="618" y="52"/>
                  <a:pt x="628" y="97"/>
                  <a:pt x="638" y="127"/>
                </a:cubicBezTo>
                <a:cubicBezTo>
                  <a:pt x="638" y="127"/>
                  <a:pt x="759" y="163"/>
                  <a:pt x="718" y="246"/>
                </a:cubicBezTo>
                <a:cubicBezTo>
                  <a:pt x="718" y="246"/>
                  <a:pt x="812" y="261"/>
                  <a:pt x="803" y="333"/>
                </a:cubicBezTo>
                <a:cubicBezTo>
                  <a:pt x="793" y="406"/>
                  <a:pt x="694" y="408"/>
                  <a:pt x="670" y="406"/>
                </a:cubicBezTo>
                <a:cubicBezTo>
                  <a:pt x="670" y="406"/>
                  <a:pt x="693" y="454"/>
                  <a:pt x="628" y="478"/>
                </a:cubicBezTo>
                <a:cubicBezTo>
                  <a:pt x="563" y="502"/>
                  <a:pt x="511" y="476"/>
                  <a:pt x="487" y="468"/>
                </a:cubicBezTo>
                <a:cubicBezTo>
                  <a:pt x="487" y="468"/>
                  <a:pt x="429" y="515"/>
                  <a:pt x="343" y="509"/>
                </a:cubicBezTo>
                <a:cubicBezTo>
                  <a:pt x="246" y="501"/>
                  <a:pt x="220" y="457"/>
                  <a:pt x="210" y="439"/>
                </a:cubicBezTo>
                <a:cubicBezTo>
                  <a:pt x="210" y="439"/>
                  <a:pt x="120" y="454"/>
                  <a:pt x="100" y="385"/>
                </a:cubicBezTo>
                <a:cubicBezTo>
                  <a:pt x="100" y="385"/>
                  <a:pt x="13" y="371"/>
                  <a:pt x="7" y="311"/>
                </a:cubicBezTo>
                <a:cubicBezTo>
                  <a:pt x="0" y="252"/>
                  <a:pt x="70" y="238"/>
                  <a:pt x="70" y="238"/>
                </a:cubicBezTo>
                <a:close/>
              </a:path>
            </a:pathLst>
          </a:custGeom>
          <a:solidFill>
            <a:srgbClr val="FFFFFF">
              <a:lumMod val="85000"/>
            </a:srgb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a:bevelT w="38100" h="25400"/>
          </a:sp3d>
        </p:spPr>
        <p:txBody>
          <a:bodyPr lIns="91416" tIns="45708" rIns="91416" bIns="45708" anchor="ctr"/>
          <a:lstStyle/>
          <a:p>
            <a:pPr algn="ctr" defTabSz="914133">
              <a:defRPr/>
            </a:pPr>
            <a:endParaRPr lang="zh-CN" altLang="en-US" sz="1467" kern="0" dirty="0">
              <a:solidFill>
                <a:srgbClr val="FFFFFF"/>
              </a:solidFill>
              <a:ea typeface="华文细黑"/>
            </a:endParaRPr>
          </a:p>
        </p:txBody>
      </p:sp>
      <p:sp>
        <p:nvSpPr>
          <p:cNvPr id="62" name="TextBox 92"/>
          <p:cNvSpPr txBox="1"/>
          <p:nvPr/>
        </p:nvSpPr>
        <p:spPr bwMode="auto">
          <a:xfrm>
            <a:off x="1813991" y="4137646"/>
            <a:ext cx="849678" cy="276975"/>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Datacom</a:t>
            </a:r>
            <a:endParaRPr lang="zh-CN" altLang="en-US" sz="1200" b="1" dirty="0">
              <a:solidFill>
                <a:schemeClr val="bg1"/>
              </a:solidFill>
              <a:ea typeface="Arial Unicode MS" pitchFamily="34" charset="-122"/>
              <a:cs typeface="Arial Unicode MS" pitchFamily="34" charset="-122"/>
            </a:endParaRPr>
          </a:p>
        </p:txBody>
      </p:sp>
      <p:pic>
        <p:nvPicPr>
          <p:cNvPr id="63" name="Picture 4"/>
          <p:cNvPicPr>
            <a:picLocks noChangeAspect="1" noChangeArrowheads="1"/>
          </p:cNvPicPr>
          <p:nvPr/>
        </p:nvPicPr>
        <p:blipFill>
          <a:blip r:embed="rId13" cstate="print"/>
          <a:srcRect/>
          <a:stretch>
            <a:fillRect/>
          </a:stretch>
        </p:blipFill>
        <p:spPr bwMode="auto">
          <a:xfrm>
            <a:off x="3034459" y="3192735"/>
            <a:ext cx="770727" cy="773595"/>
          </a:xfrm>
          <a:prstGeom prst="rect">
            <a:avLst/>
          </a:prstGeom>
          <a:noFill/>
          <a:ln w="9525">
            <a:noFill/>
            <a:miter lim="800000"/>
            <a:headEnd/>
            <a:tailEnd/>
          </a:ln>
        </p:spPr>
      </p:pic>
      <p:sp>
        <p:nvSpPr>
          <p:cNvPr id="64" name="TextBox 93"/>
          <p:cNvSpPr txBox="1"/>
          <p:nvPr/>
        </p:nvSpPr>
        <p:spPr bwMode="auto">
          <a:xfrm>
            <a:off x="2956693" y="4013822"/>
            <a:ext cx="849678" cy="461641"/>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Security</a:t>
            </a:r>
          </a:p>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Wireless</a:t>
            </a:r>
            <a:endParaRPr lang="zh-CN" altLang="en-US" sz="1200" b="1" dirty="0">
              <a:solidFill>
                <a:schemeClr val="bg1"/>
              </a:solidFill>
              <a:ea typeface="Arial Unicode MS" pitchFamily="34" charset="-122"/>
              <a:cs typeface="Arial Unicode MS" pitchFamily="34" charset="-122"/>
            </a:endParaRPr>
          </a:p>
        </p:txBody>
      </p:sp>
      <p:pic>
        <p:nvPicPr>
          <p:cNvPr id="65" name="Picture 5"/>
          <p:cNvPicPr>
            <a:picLocks noChangeAspect="1" noChangeArrowheads="1"/>
          </p:cNvPicPr>
          <p:nvPr/>
        </p:nvPicPr>
        <p:blipFill>
          <a:blip r:embed="rId14" cstate="print"/>
          <a:srcRect/>
          <a:stretch>
            <a:fillRect/>
          </a:stretch>
        </p:blipFill>
        <p:spPr bwMode="auto">
          <a:xfrm>
            <a:off x="1831447" y="4974662"/>
            <a:ext cx="743836" cy="721242"/>
          </a:xfrm>
          <a:prstGeom prst="rect">
            <a:avLst/>
          </a:prstGeom>
          <a:noFill/>
          <a:ln w="9525">
            <a:noFill/>
            <a:miter lim="800000"/>
            <a:headEnd/>
            <a:tailEnd/>
          </a:ln>
        </p:spPr>
      </p:pic>
      <p:sp>
        <p:nvSpPr>
          <p:cNvPr id="66" name="TextBox 94"/>
          <p:cNvSpPr txBox="1"/>
          <p:nvPr/>
        </p:nvSpPr>
        <p:spPr bwMode="auto">
          <a:xfrm>
            <a:off x="1766379" y="5906121"/>
            <a:ext cx="849678" cy="276975"/>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Security</a:t>
            </a:r>
            <a:endParaRPr lang="zh-CN" altLang="en-US" sz="1200" b="1" dirty="0">
              <a:solidFill>
                <a:schemeClr val="bg1"/>
              </a:solidFill>
              <a:ea typeface="Arial Unicode MS" pitchFamily="34" charset="-122"/>
              <a:cs typeface="Arial Unicode MS" pitchFamily="34" charset="-122"/>
            </a:endParaRPr>
          </a:p>
        </p:txBody>
      </p:sp>
      <p:grpSp>
        <p:nvGrpSpPr>
          <p:cNvPr id="67" name="Group 96"/>
          <p:cNvGrpSpPr>
            <a:grpSpLocks noChangeAspect="1"/>
          </p:cNvGrpSpPr>
          <p:nvPr/>
        </p:nvGrpSpPr>
        <p:grpSpPr bwMode="auto">
          <a:xfrm>
            <a:off x="3484878" y="1920086"/>
            <a:ext cx="300422" cy="309439"/>
            <a:chOff x="452" y="3350"/>
            <a:chExt cx="498" cy="521"/>
          </a:xfrm>
        </p:grpSpPr>
        <p:sp>
          <p:nvSpPr>
            <p:cNvPr id="68" name="Freeform 97"/>
            <p:cNvSpPr>
              <a:spLocks noChangeAspect="1"/>
            </p:cNvSpPr>
            <p:nvPr/>
          </p:nvSpPr>
          <p:spPr bwMode="auto">
            <a:xfrm>
              <a:off x="864" y="3418"/>
              <a:ext cx="86" cy="453"/>
            </a:xfrm>
            <a:custGeom>
              <a:avLst/>
              <a:gdLst/>
              <a:ahLst/>
              <a:cxnLst>
                <a:cxn ang="0">
                  <a:pos x="42" y="6"/>
                </a:cxn>
                <a:cxn ang="0">
                  <a:pos x="6" y="23"/>
                </a:cxn>
                <a:cxn ang="0">
                  <a:pos x="0" y="222"/>
                </a:cxn>
                <a:cxn ang="0">
                  <a:pos x="11" y="217"/>
                </a:cxn>
                <a:cxn ang="0">
                  <a:pos x="39" y="191"/>
                </a:cxn>
                <a:cxn ang="0">
                  <a:pos x="43" y="178"/>
                </a:cxn>
                <a:cxn ang="0">
                  <a:pos x="43" y="17"/>
                </a:cxn>
                <a:cxn ang="0">
                  <a:pos x="42" y="6"/>
                </a:cxn>
              </a:cxnLst>
              <a:rect l="0" t="0" r="r" b="b"/>
              <a:pathLst>
                <a:path w="43" h="226">
                  <a:moveTo>
                    <a:pt x="42" y="6"/>
                  </a:moveTo>
                  <a:cubicBezTo>
                    <a:pt x="38" y="0"/>
                    <a:pt x="6" y="23"/>
                    <a:pt x="6" y="23"/>
                  </a:cubicBezTo>
                  <a:cubicBezTo>
                    <a:pt x="0" y="222"/>
                    <a:pt x="0" y="222"/>
                    <a:pt x="0" y="222"/>
                  </a:cubicBezTo>
                  <a:cubicBezTo>
                    <a:pt x="0" y="222"/>
                    <a:pt x="1" y="226"/>
                    <a:pt x="11" y="217"/>
                  </a:cubicBezTo>
                  <a:cubicBezTo>
                    <a:pt x="19" y="210"/>
                    <a:pt x="35" y="195"/>
                    <a:pt x="39" y="191"/>
                  </a:cubicBezTo>
                  <a:cubicBezTo>
                    <a:pt x="43" y="186"/>
                    <a:pt x="43" y="187"/>
                    <a:pt x="43" y="178"/>
                  </a:cubicBezTo>
                  <a:cubicBezTo>
                    <a:pt x="43" y="17"/>
                    <a:pt x="43" y="17"/>
                    <a:pt x="43" y="17"/>
                  </a:cubicBezTo>
                  <a:cubicBezTo>
                    <a:pt x="43" y="7"/>
                    <a:pt x="43" y="7"/>
                    <a:pt x="42" y="6"/>
                  </a:cubicBezTo>
                  <a:close/>
                </a:path>
              </a:pathLst>
            </a:custGeom>
            <a:solidFill>
              <a:srgbClr val="0B3C68"/>
            </a:solidFill>
            <a:ln w="9525">
              <a:noFill/>
              <a:round/>
              <a:headEnd/>
              <a:tailEnd/>
            </a:ln>
          </p:spPr>
          <p:txBody>
            <a:bodyPr/>
            <a:lstStyle/>
            <a:p>
              <a:endParaRPr lang="zh-CN" altLang="en-US" sz="2400"/>
            </a:p>
          </p:txBody>
        </p:sp>
        <p:sp>
          <p:nvSpPr>
            <p:cNvPr id="69" name="Freeform 98"/>
            <p:cNvSpPr>
              <a:spLocks noChangeAspect="1"/>
            </p:cNvSpPr>
            <p:nvPr/>
          </p:nvSpPr>
          <p:spPr bwMode="auto">
            <a:xfrm>
              <a:off x="452" y="3350"/>
              <a:ext cx="492" cy="120"/>
            </a:xfrm>
            <a:custGeom>
              <a:avLst/>
              <a:gdLst/>
              <a:ahLst/>
              <a:cxnLst>
                <a:cxn ang="0">
                  <a:pos x="246" y="37"/>
                </a:cxn>
                <a:cxn ang="0">
                  <a:pos x="213" y="60"/>
                </a:cxn>
                <a:cxn ang="0">
                  <a:pos x="8" y="23"/>
                </a:cxn>
                <a:cxn ang="0">
                  <a:pos x="1" y="27"/>
                </a:cxn>
                <a:cxn ang="0">
                  <a:pos x="4" y="19"/>
                </a:cxn>
                <a:cxn ang="0">
                  <a:pos x="31" y="2"/>
                </a:cxn>
                <a:cxn ang="0">
                  <a:pos x="35" y="1"/>
                </a:cxn>
                <a:cxn ang="0">
                  <a:pos x="237" y="35"/>
                </a:cxn>
                <a:cxn ang="0">
                  <a:pos x="246" y="37"/>
                </a:cxn>
              </a:cxnLst>
              <a:rect l="0" t="0" r="r" b="b"/>
              <a:pathLst>
                <a:path w="246" h="60">
                  <a:moveTo>
                    <a:pt x="246" y="37"/>
                  </a:moveTo>
                  <a:cubicBezTo>
                    <a:pt x="213" y="60"/>
                    <a:pt x="213" y="60"/>
                    <a:pt x="213" y="60"/>
                  </a:cubicBezTo>
                  <a:cubicBezTo>
                    <a:pt x="92" y="39"/>
                    <a:pt x="18" y="24"/>
                    <a:pt x="8" y="23"/>
                  </a:cubicBezTo>
                  <a:cubicBezTo>
                    <a:pt x="3" y="21"/>
                    <a:pt x="1" y="27"/>
                    <a:pt x="1" y="27"/>
                  </a:cubicBezTo>
                  <a:cubicBezTo>
                    <a:pt x="1" y="27"/>
                    <a:pt x="0" y="22"/>
                    <a:pt x="4" y="19"/>
                  </a:cubicBezTo>
                  <a:cubicBezTo>
                    <a:pt x="8" y="16"/>
                    <a:pt x="23" y="7"/>
                    <a:pt x="31" y="2"/>
                  </a:cubicBezTo>
                  <a:cubicBezTo>
                    <a:pt x="33" y="0"/>
                    <a:pt x="35" y="1"/>
                    <a:pt x="35" y="1"/>
                  </a:cubicBezTo>
                  <a:cubicBezTo>
                    <a:pt x="35" y="1"/>
                    <a:pt x="235" y="34"/>
                    <a:pt x="237" y="35"/>
                  </a:cubicBezTo>
                  <a:cubicBezTo>
                    <a:pt x="245" y="36"/>
                    <a:pt x="246" y="37"/>
                    <a:pt x="246" y="37"/>
                  </a:cubicBezTo>
                  <a:close/>
                </a:path>
              </a:pathLst>
            </a:custGeom>
            <a:solidFill>
              <a:srgbClr val="456488"/>
            </a:solidFill>
            <a:ln w="9525">
              <a:noFill/>
              <a:round/>
              <a:headEnd/>
              <a:tailEnd/>
            </a:ln>
          </p:spPr>
          <p:txBody>
            <a:bodyPr/>
            <a:lstStyle/>
            <a:p>
              <a:endParaRPr lang="zh-CN" altLang="en-US" sz="2400"/>
            </a:p>
          </p:txBody>
        </p:sp>
        <p:sp>
          <p:nvSpPr>
            <p:cNvPr id="70" name="Freeform 99"/>
            <p:cNvSpPr>
              <a:spLocks noChangeAspect="1"/>
            </p:cNvSpPr>
            <p:nvPr/>
          </p:nvSpPr>
          <p:spPr bwMode="auto">
            <a:xfrm>
              <a:off x="858" y="3422"/>
              <a:ext cx="92" cy="64"/>
            </a:xfrm>
            <a:custGeom>
              <a:avLst/>
              <a:gdLst/>
              <a:ahLst/>
              <a:cxnLst>
                <a:cxn ang="0">
                  <a:pos x="0" y="23"/>
                </a:cxn>
                <a:cxn ang="0">
                  <a:pos x="41" y="0"/>
                </a:cxn>
                <a:cxn ang="0">
                  <a:pos x="46" y="7"/>
                </a:cxn>
                <a:cxn ang="0">
                  <a:pos x="8" y="32"/>
                </a:cxn>
                <a:cxn ang="0">
                  <a:pos x="0" y="23"/>
                </a:cxn>
              </a:cxnLst>
              <a:rect l="0" t="0" r="r" b="b"/>
              <a:pathLst>
                <a:path w="46" h="32">
                  <a:moveTo>
                    <a:pt x="0" y="23"/>
                  </a:moveTo>
                  <a:cubicBezTo>
                    <a:pt x="0" y="23"/>
                    <a:pt x="37" y="1"/>
                    <a:pt x="41" y="0"/>
                  </a:cubicBezTo>
                  <a:cubicBezTo>
                    <a:pt x="45" y="1"/>
                    <a:pt x="46" y="4"/>
                    <a:pt x="46" y="7"/>
                  </a:cubicBezTo>
                  <a:cubicBezTo>
                    <a:pt x="8" y="32"/>
                    <a:pt x="8" y="32"/>
                    <a:pt x="8" y="32"/>
                  </a:cubicBezTo>
                  <a:lnTo>
                    <a:pt x="0" y="23"/>
                  </a:lnTo>
                  <a:close/>
                </a:path>
              </a:pathLst>
            </a:custGeom>
            <a:solidFill>
              <a:srgbClr val="5D7695"/>
            </a:solidFill>
            <a:ln w="9525">
              <a:noFill/>
              <a:round/>
              <a:headEnd/>
              <a:tailEnd/>
            </a:ln>
          </p:spPr>
          <p:txBody>
            <a:bodyPr/>
            <a:lstStyle/>
            <a:p>
              <a:endParaRPr lang="zh-CN" altLang="en-US" sz="2400"/>
            </a:p>
          </p:txBody>
        </p:sp>
        <p:sp>
          <p:nvSpPr>
            <p:cNvPr id="71" name="Freeform 100"/>
            <p:cNvSpPr>
              <a:spLocks noChangeAspect="1"/>
            </p:cNvSpPr>
            <p:nvPr/>
          </p:nvSpPr>
          <p:spPr bwMode="auto">
            <a:xfrm>
              <a:off x="454" y="3390"/>
              <a:ext cx="424" cy="481"/>
            </a:xfrm>
            <a:custGeom>
              <a:avLst/>
              <a:gdLst/>
              <a:ahLst/>
              <a:cxnLst>
                <a:cxn ang="0">
                  <a:pos x="206" y="38"/>
                </a:cxn>
                <a:cxn ang="0">
                  <a:pos x="7" y="2"/>
                </a:cxn>
                <a:cxn ang="0">
                  <a:pos x="0" y="6"/>
                </a:cxn>
                <a:cxn ang="0">
                  <a:pos x="0" y="180"/>
                </a:cxn>
                <a:cxn ang="0">
                  <a:pos x="7" y="195"/>
                </a:cxn>
                <a:cxn ang="0">
                  <a:pos x="199" y="236"/>
                </a:cxn>
                <a:cxn ang="0">
                  <a:pos x="211" y="228"/>
                </a:cxn>
                <a:cxn ang="0">
                  <a:pos x="211" y="47"/>
                </a:cxn>
                <a:cxn ang="0">
                  <a:pos x="206" y="38"/>
                </a:cxn>
              </a:cxnLst>
              <a:rect l="0" t="0" r="r" b="b"/>
              <a:pathLst>
                <a:path w="212" h="240">
                  <a:moveTo>
                    <a:pt x="206" y="38"/>
                  </a:moveTo>
                  <a:cubicBezTo>
                    <a:pt x="92" y="17"/>
                    <a:pt x="17" y="4"/>
                    <a:pt x="7" y="2"/>
                  </a:cubicBezTo>
                  <a:cubicBezTo>
                    <a:pt x="0" y="0"/>
                    <a:pt x="0" y="6"/>
                    <a:pt x="0" y="6"/>
                  </a:cubicBezTo>
                  <a:cubicBezTo>
                    <a:pt x="0" y="6"/>
                    <a:pt x="0" y="168"/>
                    <a:pt x="0" y="180"/>
                  </a:cubicBezTo>
                  <a:cubicBezTo>
                    <a:pt x="0" y="192"/>
                    <a:pt x="2" y="193"/>
                    <a:pt x="7" y="195"/>
                  </a:cubicBezTo>
                  <a:cubicBezTo>
                    <a:pt x="10" y="196"/>
                    <a:pt x="164" y="228"/>
                    <a:pt x="199" y="236"/>
                  </a:cubicBezTo>
                  <a:cubicBezTo>
                    <a:pt x="212" y="240"/>
                    <a:pt x="211" y="232"/>
                    <a:pt x="211" y="228"/>
                  </a:cubicBezTo>
                  <a:cubicBezTo>
                    <a:pt x="211" y="228"/>
                    <a:pt x="211" y="54"/>
                    <a:pt x="211" y="47"/>
                  </a:cubicBezTo>
                  <a:cubicBezTo>
                    <a:pt x="211" y="42"/>
                    <a:pt x="208" y="38"/>
                    <a:pt x="206" y="38"/>
                  </a:cubicBezTo>
                  <a:close/>
                </a:path>
              </a:pathLst>
            </a:custGeom>
            <a:solidFill>
              <a:srgbClr val="8BA6BD"/>
            </a:solidFill>
            <a:ln w="9525">
              <a:noFill/>
              <a:round/>
              <a:headEnd/>
              <a:tailEnd/>
            </a:ln>
          </p:spPr>
          <p:txBody>
            <a:bodyPr/>
            <a:lstStyle/>
            <a:p>
              <a:endParaRPr lang="zh-CN" altLang="en-US" sz="2400"/>
            </a:p>
          </p:txBody>
        </p:sp>
        <p:sp>
          <p:nvSpPr>
            <p:cNvPr id="72" name="Freeform 101"/>
            <p:cNvSpPr>
              <a:spLocks noChangeAspect="1"/>
            </p:cNvSpPr>
            <p:nvPr/>
          </p:nvSpPr>
          <p:spPr bwMode="auto">
            <a:xfrm>
              <a:off x="466" y="3404"/>
              <a:ext cx="396" cy="445"/>
            </a:xfrm>
            <a:custGeom>
              <a:avLst/>
              <a:gdLst/>
              <a:ahLst/>
              <a:cxnLst>
                <a:cxn ang="0">
                  <a:pos x="192" y="35"/>
                </a:cxn>
                <a:cxn ang="0">
                  <a:pos x="7" y="1"/>
                </a:cxn>
                <a:cxn ang="0">
                  <a:pos x="0" y="6"/>
                </a:cxn>
                <a:cxn ang="0">
                  <a:pos x="0" y="167"/>
                </a:cxn>
                <a:cxn ang="0">
                  <a:pos x="7" y="181"/>
                </a:cxn>
                <a:cxn ang="0">
                  <a:pos x="187" y="220"/>
                </a:cxn>
                <a:cxn ang="0">
                  <a:pos x="198" y="212"/>
                </a:cxn>
                <a:cxn ang="0">
                  <a:pos x="197" y="44"/>
                </a:cxn>
                <a:cxn ang="0">
                  <a:pos x="192" y="35"/>
                </a:cxn>
              </a:cxnLst>
              <a:rect l="0" t="0" r="r" b="b"/>
              <a:pathLst>
                <a:path w="198" h="222">
                  <a:moveTo>
                    <a:pt x="192" y="35"/>
                  </a:moveTo>
                  <a:cubicBezTo>
                    <a:pt x="86" y="16"/>
                    <a:pt x="16" y="3"/>
                    <a:pt x="7" y="1"/>
                  </a:cubicBezTo>
                  <a:cubicBezTo>
                    <a:pt x="0" y="0"/>
                    <a:pt x="0" y="6"/>
                    <a:pt x="0" y="6"/>
                  </a:cubicBezTo>
                  <a:cubicBezTo>
                    <a:pt x="0" y="6"/>
                    <a:pt x="0" y="156"/>
                    <a:pt x="0" y="167"/>
                  </a:cubicBezTo>
                  <a:cubicBezTo>
                    <a:pt x="0" y="178"/>
                    <a:pt x="2" y="179"/>
                    <a:pt x="7" y="181"/>
                  </a:cubicBezTo>
                  <a:cubicBezTo>
                    <a:pt x="10" y="182"/>
                    <a:pt x="154" y="213"/>
                    <a:pt x="187" y="220"/>
                  </a:cubicBezTo>
                  <a:cubicBezTo>
                    <a:pt x="198" y="222"/>
                    <a:pt x="197" y="215"/>
                    <a:pt x="198" y="212"/>
                  </a:cubicBezTo>
                  <a:cubicBezTo>
                    <a:pt x="198" y="212"/>
                    <a:pt x="197" y="51"/>
                    <a:pt x="197" y="44"/>
                  </a:cubicBezTo>
                  <a:cubicBezTo>
                    <a:pt x="197" y="39"/>
                    <a:pt x="197" y="36"/>
                    <a:pt x="192" y="35"/>
                  </a:cubicBezTo>
                  <a:close/>
                </a:path>
              </a:pathLst>
            </a:custGeom>
            <a:solidFill>
              <a:srgbClr val="5D7695"/>
            </a:solidFill>
            <a:ln w="9525">
              <a:noFill/>
              <a:round/>
              <a:headEnd/>
              <a:tailEnd/>
            </a:ln>
          </p:spPr>
          <p:txBody>
            <a:bodyPr/>
            <a:lstStyle/>
            <a:p>
              <a:endParaRPr lang="zh-CN" altLang="en-US" sz="2400"/>
            </a:p>
          </p:txBody>
        </p:sp>
        <p:sp>
          <p:nvSpPr>
            <p:cNvPr id="73" name="Freeform 102"/>
            <p:cNvSpPr>
              <a:spLocks noChangeAspect="1" noEditPoints="1"/>
            </p:cNvSpPr>
            <p:nvPr/>
          </p:nvSpPr>
          <p:spPr bwMode="auto">
            <a:xfrm>
              <a:off x="464" y="3404"/>
              <a:ext cx="400" cy="445"/>
            </a:xfrm>
            <a:custGeom>
              <a:avLst/>
              <a:gdLst/>
              <a:ahLst/>
              <a:cxnLst>
                <a:cxn ang="0">
                  <a:pos x="2" y="2"/>
                </a:cxn>
                <a:cxn ang="0">
                  <a:pos x="0" y="6"/>
                </a:cxn>
                <a:cxn ang="0">
                  <a:pos x="0" y="167"/>
                </a:cxn>
                <a:cxn ang="0">
                  <a:pos x="7" y="181"/>
                </a:cxn>
                <a:cxn ang="0">
                  <a:pos x="74" y="196"/>
                </a:cxn>
                <a:cxn ang="0">
                  <a:pos x="188" y="221"/>
                </a:cxn>
                <a:cxn ang="0">
                  <a:pos x="196" y="220"/>
                </a:cxn>
                <a:cxn ang="0">
                  <a:pos x="199" y="212"/>
                </a:cxn>
                <a:cxn ang="0">
                  <a:pos x="199" y="44"/>
                </a:cxn>
                <a:cxn ang="0">
                  <a:pos x="194" y="34"/>
                </a:cxn>
                <a:cxn ang="0">
                  <a:pos x="194" y="34"/>
                </a:cxn>
                <a:cxn ang="0">
                  <a:pos x="8" y="1"/>
                </a:cxn>
                <a:cxn ang="0">
                  <a:pos x="2" y="2"/>
                </a:cxn>
                <a:cxn ang="0">
                  <a:pos x="189" y="219"/>
                </a:cxn>
                <a:cxn ang="0">
                  <a:pos x="74" y="194"/>
                </a:cxn>
                <a:cxn ang="0">
                  <a:pos x="8" y="180"/>
                </a:cxn>
                <a:cxn ang="0">
                  <a:pos x="2" y="167"/>
                </a:cxn>
                <a:cxn ang="0">
                  <a:pos x="2" y="6"/>
                </a:cxn>
                <a:cxn ang="0">
                  <a:pos x="3" y="3"/>
                </a:cxn>
                <a:cxn ang="0">
                  <a:pos x="8" y="2"/>
                </a:cxn>
                <a:cxn ang="0">
                  <a:pos x="193" y="36"/>
                </a:cxn>
                <a:cxn ang="0">
                  <a:pos x="197" y="44"/>
                </a:cxn>
                <a:cxn ang="0">
                  <a:pos x="197" y="212"/>
                </a:cxn>
                <a:cxn ang="0">
                  <a:pos x="195" y="219"/>
                </a:cxn>
                <a:cxn ang="0">
                  <a:pos x="189" y="219"/>
                </a:cxn>
              </a:cxnLst>
              <a:rect l="0" t="0" r="r" b="b"/>
              <a:pathLst>
                <a:path w="200" h="222">
                  <a:moveTo>
                    <a:pt x="2" y="2"/>
                  </a:moveTo>
                  <a:cubicBezTo>
                    <a:pt x="0" y="3"/>
                    <a:pt x="0" y="5"/>
                    <a:pt x="0" y="6"/>
                  </a:cubicBezTo>
                  <a:cubicBezTo>
                    <a:pt x="0" y="6"/>
                    <a:pt x="0" y="167"/>
                    <a:pt x="0" y="167"/>
                  </a:cubicBezTo>
                  <a:cubicBezTo>
                    <a:pt x="0" y="178"/>
                    <a:pt x="2" y="179"/>
                    <a:pt x="7" y="181"/>
                  </a:cubicBezTo>
                  <a:cubicBezTo>
                    <a:pt x="9" y="182"/>
                    <a:pt x="33" y="187"/>
                    <a:pt x="74" y="196"/>
                  </a:cubicBezTo>
                  <a:cubicBezTo>
                    <a:pt x="188" y="221"/>
                    <a:pt x="188" y="221"/>
                    <a:pt x="188" y="221"/>
                  </a:cubicBezTo>
                  <a:cubicBezTo>
                    <a:pt x="190" y="222"/>
                    <a:pt x="194" y="221"/>
                    <a:pt x="196" y="220"/>
                  </a:cubicBezTo>
                  <a:cubicBezTo>
                    <a:pt x="200" y="218"/>
                    <a:pt x="199" y="213"/>
                    <a:pt x="199" y="212"/>
                  </a:cubicBezTo>
                  <a:cubicBezTo>
                    <a:pt x="199" y="212"/>
                    <a:pt x="199" y="44"/>
                    <a:pt x="199" y="44"/>
                  </a:cubicBezTo>
                  <a:cubicBezTo>
                    <a:pt x="199" y="40"/>
                    <a:pt x="198" y="35"/>
                    <a:pt x="194" y="34"/>
                  </a:cubicBezTo>
                  <a:cubicBezTo>
                    <a:pt x="194" y="34"/>
                    <a:pt x="194" y="34"/>
                    <a:pt x="194" y="34"/>
                  </a:cubicBezTo>
                  <a:cubicBezTo>
                    <a:pt x="8" y="1"/>
                    <a:pt x="8" y="1"/>
                    <a:pt x="8" y="1"/>
                  </a:cubicBezTo>
                  <a:cubicBezTo>
                    <a:pt x="6" y="0"/>
                    <a:pt x="4" y="1"/>
                    <a:pt x="2" y="2"/>
                  </a:cubicBezTo>
                  <a:close/>
                  <a:moveTo>
                    <a:pt x="189" y="219"/>
                  </a:moveTo>
                  <a:cubicBezTo>
                    <a:pt x="189" y="219"/>
                    <a:pt x="74" y="194"/>
                    <a:pt x="74" y="194"/>
                  </a:cubicBezTo>
                  <a:cubicBezTo>
                    <a:pt x="39" y="187"/>
                    <a:pt x="9" y="180"/>
                    <a:pt x="8" y="180"/>
                  </a:cubicBezTo>
                  <a:cubicBezTo>
                    <a:pt x="3" y="178"/>
                    <a:pt x="2" y="178"/>
                    <a:pt x="2" y="167"/>
                  </a:cubicBezTo>
                  <a:cubicBezTo>
                    <a:pt x="2" y="6"/>
                    <a:pt x="2" y="6"/>
                    <a:pt x="2" y="6"/>
                  </a:cubicBezTo>
                  <a:cubicBezTo>
                    <a:pt x="2" y="6"/>
                    <a:pt x="2" y="4"/>
                    <a:pt x="3" y="3"/>
                  </a:cubicBezTo>
                  <a:cubicBezTo>
                    <a:pt x="4" y="2"/>
                    <a:pt x="6" y="2"/>
                    <a:pt x="8" y="2"/>
                  </a:cubicBezTo>
                  <a:cubicBezTo>
                    <a:pt x="193" y="36"/>
                    <a:pt x="193" y="36"/>
                    <a:pt x="193" y="36"/>
                  </a:cubicBezTo>
                  <a:cubicBezTo>
                    <a:pt x="197" y="36"/>
                    <a:pt x="197" y="39"/>
                    <a:pt x="197" y="44"/>
                  </a:cubicBezTo>
                  <a:cubicBezTo>
                    <a:pt x="197" y="212"/>
                    <a:pt x="197" y="212"/>
                    <a:pt x="197" y="212"/>
                  </a:cubicBezTo>
                  <a:cubicBezTo>
                    <a:pt x="197" y="212"/>
                    <a:pt x="198" y="217"/>
                    <a:pt x="195" y="219"/>
                  </a:cubicBezTo>
                  <a:cubicBezTo>
                    <a:pt x="194" y="220"/>
                    <a:pt x="190" y="220"/>
                    <a:pt x="189" y="219"/>
                  </a:cubicBezTo>
                  <a:close/>
                </a:path>
              </a:pathLst>
            </a:custGeom>
            <a:solidFill>
              <a:srgbClr val="2B4F7C"/>
            </a:solidFill>
            <a:ln w="9525">
              <a:noFill/>
              <a:round/>
              <a:headEnd/>
              <a:tailEnd/>
            </a:ln>
          </p:spPr>
          <p:txBody>
            <a:bodyPr/>
            <a:lstStyle/>
            <a:p>
              <a:endParaRPr lang="zh-CN" altLang="en-US" sz="2400"/>
            </a:p>
          </p:txBody>
        </p:sp>
        <p:sp>
          <p:nvSpPr>
            <p:cNvPr id="74" name="Freeform 103"/>
            <p:cNvSpPr>
              <a:spLocks noChangeAspect="1"/>
            </p:cNvSpPr>
            <p:nvPr/>
          </p:nvSpPr>
          <p:spPr bwMode="auto">
            <a:xfrm>
              <a:off x="614" y="3590"/>
              <a:ext cx="108" cy="197"/>
            </a:xfrm>
            <a:custGeom>
              <a:avLst/>
              <a:gdLst/>
              <a:ahLst/>
              <a:cxnLst>
                <a:cxn ang="0">
                  <a:pos x="0" y="175"/>
                </a:cxn>
                <a:cxn ang="0">
                  <a:pos x="108" y="197"/>
                </a:cxn>
                <a:cxn ang="0">
                  <a:pos x="54" y="0"/>
                </a:cxn>
                <a:cxn ang="0">
                  <a:pos x="0" y="175"/>
                </a:cxn>
              </a:cxnLst>
              <a:rect l="0" t="0" r="r" b="b"/>
              <a:pathLst>
                <a:path w="108" h="197">
                  <a:moveTo>
                    <a:pt x="0" y="175"/>
                  </a:moveTo>
                  <a:lnTo>
                    <a:pt x="108" y="197"/>
                  </a:lnTo>
                  <a:lnTo>
                    <a:pt x="54" y="0"/>
                  </a:lnTo>
                  <a:lnTo>
                    <a:pt x="0" y="175"/>
                  </a:lnTo>
                  <a:close/>
                </a:path>
              </a:pathLst>
            </a:custGeom>
            <a:solidFill>
              <a:srgbClr val="0B3C68"/>
            </a:solidFill>
            <a:ln w="9525">
              <a:noFill/>
              <a:round/>
              <a:headEnd/>
              <a:tailEnd/>
            </a:ln>
          </p:spPr>
          <p:txBody>
            <a:bodyPr/>
            <a:lstStyle/>
            <a:p>
              <a:endParaRPr lang="zh-CN" altLang="en-US" sz="2400"/>
            </a:p>
          </p:txBody>
        </p:sp>
        <p:sp>
          <p:nvSpPr>
            <p:cNvPr id="75" name="Freeform 104"/>
            <p:cNvSpPr>
              <a:spLocks noChangeAspect="1" noEditPoints="1"/>
            </p:cNvSpPr>
            <p:nvPr/>
          </p:nvSpPr>
          <p:spPr bwMode="auto">
            <a:xfrm>
              <a:off x="486" y="3466"/>
              <a:ext cx="362" cy="278"/>
            </a:xfrm>
            <a:custGeom>
              <a:avLst/>
              <a:gdLst/>
              <a:ahLst/>
              <a:cxnLst>
                <a:cxn ang="0">
                  <a:pos x="135" y="51"/>
                </a:cxn>
                <a:cxn ang="0">
                  <a:pos x="142" y="80"/>
                </a:cxn>
                <a:cxn ang="0">
                  <a:pos x="135" y="106"/>
                </a:cxn>
                <a:cxn ang="0">
                  <a:pos x="146" y="117"/>
                </a:cxn>
                <a:cxn ang="0">
                  <a:pos x="155" y="83"/>
                </a:cxn>
                <a:cxn ang="0">
                  <a:pos x="145" y="44"/>
                </a:cxn>
                <a:cxn ang="0">
                  <a:pos x="135" y="51"/>
                </a:cxn>
                <a:cxn ang="0">
                  <a:pos x="166" y="31"/>
                </a:cxn>
                <a:cxn ang="0">
                  <a:pos x="156" y="37"/>
                </a:cxn>
                <a:cxn ang="0">
                  <a:pos x="168" y="85"/>
                </a:cxn>
                <a:cxn ang="0">
                  <a:pos x="156" y="128"/>
                </a:cxn>
                <a:cxn ang="0">
                  <a:pos x="167" y="139"/>
                </a:cxn>
                <a:cxn ang="0">
                  <a:pos x="181" y="88"/>
                </a:cxn>
                <a:cxn ang="0">
                  <a:pos x="166" y="31"/>
                </a:cxn>
                <a:cxn ang="0">
                  <a:pos x="114" y="64"/>
                </a:cxn>
                <a:cxn ang="0">
                  <a:pos x="116" y="74"/>
                </a:cxn>
                <a:cxn ang="0">
                  <a:pos x="114" y="84"/>
                </a:cxn>
                <a:cxn ang="0">
                  <a:pos x="125" y="95"/>
                </a:cxn>
                <a:cxn ang="0">
                  <a:pos x="129" y="78"/>
                </a:cxn>
                <a:cxn ang="0">
                  <a:pos x="124" y="58"/>
                </a:cxn>
                <a:cxn ang="0">
                  <a:pos x="114" y="64"/>
                </a:cxn>
                <a:cxn ang="0">
                  <a:pos x="57" y="44"/>
                </a:cxn>
                <a:cxn ang="0">
                  <a:pos x="53" y="62"/>
                </a:cxn>
                <a:cxn ang="0">
                  <a:pos x="57" y="82"/>
                </a:cxn>
                <a:cxn ang="0">
                  <a:pos x="68" y="75"/>
                </a:cxn>
                <a:cxn ang="0">
                  <a:pos x="66" y="65"/>
                </a:cxn>
                <a:cxn ang="0">
                  <a:pos x="68" y="55"/>
                </a:cxn>
                <a:cxn ang="0">
                  <a:pos x="57" y="44"/>
                </a:cxn>
                <a:cxn ang="0">
                  <a:pos x="15" y="0"/>
                </a:cxn>
                <a:cxn ang="0">
                  <a:pos x="0" y="51"/>
                </a:cxn>
                <a:cxn ang="0">
                  <a:pos x="0" y="51"/>
                </a:cxn>
                <a:cxn ang="0">
                  <a:pos x="16" y="109"/>
                </a:cxn>
                <a:cxn ang="0">
                  <a:pos x="26" y="102"/>
                </a:cxn>
                <a:cxn ang="0">
                  <a:pos x="13" y="54"/>
                </a:cxn>
                <a:cxn ang="0">
                  <a:pos x="26" y="11"/>
                </a:cxn>
                <a:cxn ang="0">
                  <a:pos x="15" y="0"/>
                </a:cxn>
                <a:cxn ang="0">
                  <a:pos x="47" y="33"/>
                </a:cxn>
                <a:cxn ang="0">
                  <a:pos x="36" y="22"/>
                </a:cxn>
                <a:cxn ang="0">
                  <a:pos x="27" y="56"/>
                </a:cxn>
                <a:cxn ang="0">
                  <a:pos x="36" y="95"/>
                </a:cxn>
                <a:cxn ang="0">
                  <a:pos x="47" y="88"/>
                </a:cxn>
                <a:cxn ang="0">
                  <a:pos x="40" y="60"/>
                </a:cxn>
                <a:cxn ang="0">
                  <a:pos x="47" y="33"/>
                </a:cxn>
              </a:cxnLst>
              <a:rect l="0" t="0" r="r" b="b"/>
              <a:pathLst>
                <a:path w="181" h="139">
                  <a:moveTo>
                    <a:pt x="135" y="51"/>
                  </a:moveTo>
                  <a:cubicBezTo>
                    <a:pt x="139" y="60"/>
                    <a:pt x="142" y="70"/>
                    <a:pt x="142" y="80"/>
                  </a:cubicBezTo>
                  <a:cubicBezTo>
                    <a:pt x="142" y="89"/>
                    <a:pt x="139" y="98"/>
                    <a:pt x="135" y="106"/>
                  </a:cubicBezTo>
                  <a:cubicBezTo>
                    <a:pt x="136" y="107"/>
                    <a:pt x="144" y="115"/>
                    <a:pt x="146" y="117"/>
                  </a:cubicBezTo>
                  <a:cubicBezTo>
                    <a:pt x="152" y="108"/>
                    <a:pt x="155" y="96"/>
                    <a:pt x="155" y="83"/>
                  </a:cubicBezTo>
                  <a:cubicBezTo>
                    <a:pt x="155" y="70"/>
                    <a:pt x="152" y="57"/>
                    <a:pt x="145" y="44"/>
                  </a:cubicBezTo>
                  <a:cubicBezTo>
                    <a:pt x="143" y="46"/>
                    <a:pt x="136" y="50"/>
                    <a:pt x="135" y="51"/>
                  </a:cubicBezTo>
                  <a:close/>
                  <a:moveTo>
                    <a:pt x="166" y="31"/>
                  </a:moveTo>
                  <a:cubicBezTo>
                    <a:pt x="164" y="32"/>
                    <a:pt x="158" y="36"/>
                    <a:pt x="156" y="37"/>
                  </a:cubicBezTo>
                  <a:cubicBezTo>
                    <a:pt x="164" y="52"/>
                    <a:pt x="168" y="69"/>
                    <a:pt x="168" y="85"/>
                  </a:cubicBezTo>
                  <a:cubicBezTo>
                    <a:pt x="168" y="101"/>
                    <a:pt x="164" y="116"/>
                    <a:pt x="156" y="128"/>
                  </a:cubicBezTo>
                  <a:cubicBezTo>
                    <a:pt x="157" y="129"/>
                    <a:pt x="165" y="137"/>
                    <a:pt x="167" y="139"/>
                  </a:cubicBezTo>
                  <a:cubicBezTo>
                    <a:pt x="176" y="125"/>
                    <a:pt x="181" y="108"/>
                    <a:pt x="181" y="88"/>
                  </a:cubicBezTo>
                  <a:cubicBezTo>
                    <a:pt x="181" y="69"/>
                    <a:pt x="176" y="49"/>
                    <a:pt x="166" y="31"/>
                  </a:cubicBezTo>
                  <a:close/>
                  <a:moveTo>
                    <a:pt x="114" y="64"/>
                  </a:moveTo>
                  <a:cubicBezTo>
                    <a:pt x="115" y="68"/>
                    <a:pt x="116" y="71"/>
                    <a:pt x="116" y="74"/>
                  </a:cubicBezTo>
                  <a:cubicBezTo>
                    <a:pt x="116" y="78"/>
                    <a:pt x="115" y="81"/>
                    <a:pt x="114" y="84"/>
                  </a:cubicBezTo>
                  <a:cubicBezTo>
                    <a:pt x="115" y="85"/>
                    <a:pt x="122" y="93"/>
                    <a:pt x="125" y="95"/>
                  </a:cubicBezTo>
                  <a:cubicBezTo>
                    <a:pt x="127" y="90"/>
                    <a:pt x="129" y="84"/>
                    <a:pt x="129" y="78"/>
                  </a:cubicBezTo>
                  <a:cubicBezTo>
                    <a:pt x="129" y="71"/>
                    <a:pt x="127" y="64"/>
                    <a:pt x="124" y="58"/>
                  </a:cubicBezTo>
                  <a:cubicBezTo>
                    <a:pt x="122" y="59"/>
                    <a:pt x="116" y="63"/>
                    <a:pt x="114" y="64"/>
                  </a:cubicBezTo>
                  <a:close/>
                  <a:moveTo>
                    <a:pt x="57" y="44"/>
                  </a:moveTo>
                  <a:cubicBezTo>
                    <a:pt x="54" y="49"/>
                    <a:pt x="53" y="55"/>
                    <a:pt x="53" y="62"/>
                  </a:cubicBezTo>
                  <a:cubicBezTo>
                    <a:pt x="53" y="68"/>
                    <a:pt x="54" y="75"/>
                    <a:pt x="57" y="82"/>
                  </a:cubicBezTo>
                  <a:cubicBezTo>
                    <a:pt x="60" y="80"/>
                    <a:pt x="66" y="76"/>
                    <a:pt x="68" y="75"/>
                  </a:cubicBezTo>
                  <a:cubicBezTo>
                    <a:pt x="66" y="72"/>
                    <a:pt x="66" y="68"/>
                    <a:pt x="66" y="65"/>
                  </a:cubicBezTo>
                  <a:cubicBezTo>
                    <a:pt x="66" y="61"/>
                    <a:pt x="66" y="58"/>
                    <a:pt x="68" y="55"/>
                  </a:cubicBezTo>
                  <a:cubicBezTo>
                    <a:pt x="67" y="54"/>
                    <a:pt x="59" y="46"/>
                    <a:pt x="57" y="44"/>
                  </a:cubicBezTo>
                  <a:close/>
                  <a:moveTo>
                    <a:pt x="15" y="0"/>
                  </a:moveTo>
                  <a:cubicBezTo>
                    <a:pt x="5" y="14"/>
                    <a:pt x="0" y="32"/>
                    <a:pt x="0" y="51"/>
                  </a:cubicBezTo>
                  <a:cubicBezTo>
                    <a:pt x="0" y="51"/>
                    <a:pt x="0" y="51"/>
                    <a:pt x="0" y="51"/>
                  </a:cubicBezTo>
                  <a:cubicBezTo>
                    <a:pt x="0" y="70"/>
                    <a:pt x="6" y="90"/>
                    <a:pt x="16" y="109"/>
                  </a:cubicBezTo>
                  <a:cubicBezTo>
                    <a:pt x="18" y="107"/>
                    <a:pt x="24" y="103"/>
                    <a:pt x="26" y="102"/>
                  </a:cubicBezTo>
                  <a:cubicBezTo>
                    <a:pt x="18" y="87"/>
                    <a:pt x="13" y="70"/>
                    <a:pt x="13" y="54"/>
                  </a:cubicBezTo>
                  <a:cubicBezTo>
                    <a:pt x="13" y="38"/>
                    <a:pt x="18" y="23"/>
                    <a:pt x="26" y="11"/>
                  </a:cubicBezTo>
                  <a:cubicBezTo>
                    <a:pt x="25" y="10"/>
                    <a:pt x="17" y="2"/>
                    <a:pt x="15" y="0"/>
                  </a:cubicBezTo>
                  <a:close/>
                  <a:moveTo>
                    <a:pt x="47" y="33"/>
                  </a:moveTo>
                  <a:cubicBezTo>
                    <a:pt x="46" y="32"/>
                    <a:pt x="38" y="24"/>
                    <a:pt x="36" y="22"/>
                  </a:cubicBezTo>
                  <a:cubicBezTo>
                    <a:pt x="30" y="32"/>
                    <a:pt x="27" y="43"/>
                    <a:pt x="27" y="56"/>
                  </a:cubicBezTo>
                  <a:cubicBezTo>
                    <a:pt x="27" y="69"/>
                    <a:pt x="30" y="83"/>
                    <a:pt x="36" y="95"/>
                  </a:cubicBezTo>
                  <a:cubicBezTo>
                    <a:pt x="39" y="94"/>
                    <a:pt x="45" y="89"/>
                    <a:pt x="47" y="88"/>
                  </a:cubicBezTo>
                  <a:cubicBezTo>
                    <a:pt x="42" y="79"/>
                    <a:pt x="40" y="69"/>
                    <a:pt x="40" y="60"/>
                  </a:cubicBezTo>
                  <a:cubicBezTo>
                    <a:pt x="40" y="50"/>
                    <a:pt x="42" y="41"/>
                    <a:pt x="47" y="33"/>
                  </a:cubicBezTo>
                  <a:close/>
                </a:path>
              </a:pathLst>
            </a:custGeom>
            <a:solidFill>
              <a:srgbClr val="0B3C68"/>
            </a:solidFill>
            <a:ln w="9525">
              <a:noFill/>
              <a:round/>
              <a:headEnd/>
              <a:tailEnd/>
            </a:ln>
          </p:spPr>
          <p:txBody>
            <a:bodyPr/>
            <a:lstStyle/>
            <a:p>
              <a:endParaRPr lang="zh-CN" altLang="en-US" sz="2400"/>
            </a:p>
          </p:txBody>
        </p:sp>
        <p:sp>
          <p:nvSpPr>
            <p:cNvPr id="76" name="Freeform 105"/>
            <p:cNvSpPr>
              <a:spLocks noChangeAspect="1"/>
            </p:cNvSpPr>
            <p:nvPr/>
          </p:nvSpPr>
          <p:spPr bwMode="auto">
            <a:xfrm>
              <a:off x="642" y="3576"/>
              <a:ext cx="52" cy="56"/>
            </a:xfrm>
            <a:custGeom>
              <a:avLst/>
              <a:gdLst/>
              <a:ahLst/>
              <a:cxnLst>
                <a:cxn ang="0">
                  <a:pos x="26" y="17"/>
                </a:cxn>
                <a:cxn ang="0">
                  <a:pos x="13" y="27"/>
                </a:cxn>
                <a:cxn ang="0">
                  <a:pos x="0" y="12"/>
                </a:cxn>
                <a:cxn ang="0">
                  <a:pos x="13" y="2"/>
                </a:cxn>
                <a:cxn ang="0">
                  <a:pos x="26" y="17"/>
                </a:cxn>
              </a:cxnLst>
              <a:rect l="0" t="0" r="r" b="b"/>
              <a:pathLst>
                <a:path w="26" h="28">
                  <a:moveTo>
                    <a:pt x="26" y="17"/>
                  </a:moveTo>
                  <a:cubicBezTo>
                    <a:pt x="26" y="24"/>
                    <a:pt x="20" y="28"/>
                    <a:pt x="13" y="27"/>
                  </a:cubicBezTo>
                  <a:cubicBezTo>
                    <a:pt x="6" y="25"/>
                    <a:pt x="0" y="18"/>
                    <a:pt x="0" y="12"/>
                  </a:cubicBezTo>
                  <a:cubicBezTo>
                    <a:pt x="0" y="5"/>
                    <a:pt x="6" y="0"/>
                    <a:pt x="13" y="2"/>
                  </a:cubicBezTo>
                  <a:cubicBezTo>
                    <a:pt x="20" y="3"/>
                    <a:pt x="26" y="10"/>
                    <a:pt x="26" y="17"/>
                  </a:cubicBezTo>
                  <a:close/>
                </a:path>
              </a:pathLst>
            </a:custGeom>
            <a:solidFill>
              <a:srgbClr val="0B3C68"/>
            </a:solidFill>
            <a:ln w="9525">
              <a:noFill/>
              <a:round/>
              <a:headEnd/>
              <a:tailEnd/>
            </a:ln>
          </p:spPr>
          <p:txBody>
            <a:bodyPr/>
            <a:lstStyle/>
            <a:p>
              <a:endParaRPr lang="zh-CN" altLang="en-US" sz="2400"/>
            </a:p>
          </p:txBody>
        </p:sp>
        <p:sp>
          <p:nvSpPr>
            <p:cNvPr id="77" name="Freeform 106"/>
            <p:cNvSpPr>
              <a:spLocks noChangeAspect="1"/>
            </p:cNvSpPr>
            <p:nvPr/>
          </p:nvSpPr>
          <p:spPr bwMode="auto">
            <a:xfrm>
              <a:off x="606" y="3582"/>
              <a:ext cx="106" cy="197"/>
            </a:xfrm>
            <a:custGeom>
              <a:avLst/>
              <a:gdLst/>
              <a:ahLst/>
              <a:cxnLst>
                <a:cxn ang="0">
                  <a:pos x="0" y="174"/>
                </a:cxn>
                <a:cxn ang="0">
                  <a:pos x="106" y="197"/>
                </a:cxn>
                <a:cxn ang="0">
                  <a:pos x="54" y="0"/>
                </a:cxn>
                <a:cxn ang="0">
                  <a:pos x="0" y="174"/>
                </a:cxn>
              </a:cxnLst>
              <a:rect l="0" t="0" r="r" b="b"/>
              <a:pathLst>
                <a:path w="106" h="197">
                  <a:moveTo>
                    <a:pt x="0" y="174"/>
                  </a:moveTo>
                  <a:lnTo>
                    <a:pt x="106" y="197"/>
                  </a:lnTo>
                  <a:lnTo>
                    <a:pt x="54" y="0"/>
                  </a:lnTo>
                  <a:lnTo>
                    <a:pt x="0" y="174"/>
                  </a:lnTo>
                  <a:close/>
                </a:path>
              </a:pathLst>
            </a:custGeom>
            <a:solidFill>
              <a:srgbClr val="FFFFFF"/>
            </a:solidFill>
            <a:ln w="9525">
              <a:noFill/>
              <a:round/>
              <a:headEnd/>
              <a:tailEnd/>
            </a:ln>
          </p:spPr>
          <p:txBody>
            <a:bodyPr/>
            <a:lstStyle/>
            <a:p>
              <a:endParaRPr lang="zh-CN" altLang="en-US" sz="2400"/>
            </a:p>
          </p:txBody>
        </p:sp>
        <p:sp>
          <p:nvSpPr>
            <p:cNvPr id="78" name="Freeform 107"/>
            <p:cNvSpPr>
              <a:spLocks noChangeAspect="1" noEditPoints="1"/>
            </p:cNvSpPr>
            <p:nvPr/>
          </p:nvSpPr>
          <p:spPr bwMode="auto">
            <a:xfrm>
              <a:off x="478" y="3458"/>
              <a:ext cx="362" cy="278"/>
            </a:xfrm>
            <a:custGeom>
              <a:avLst/>
              <a:gdLst/>
              <a:ahLst/>
              <a:cxnLst>
                <a:cxn ang="0">
                  <a:pos x="134" y="50"/>
                </a:cxn>
                <a:cxn ang="0">
                  <a:pos x="141" y="79"/>
                </a:cxn>
                <a:cxn ang="0">
                  <a:pos x="134" y="105"/>
                </a:cxn>
                <a:cxn ang="0">
                  <a:pos x="145" y="117"/>
                </a:cxn>
                <a:cxn ang="0">
                  <a:pos x="155" y="82"/>
                </a:cxn>
                <a:cxn ang="0">
                  <a:pos x="145" y="44"/>
                </a:cxn>
                <a:cxn ang="0">
                  <a:pos x="134" y="50"/>
                </a:cxn>
                <a:cxn ang="0">
                  <a:pos x="166" y="30"/>
                </a:cxn>
                <a:cxn ang="0">
                  <a:pos x="156" y="37"/>
                </a:cxn>
                <a:cxn ang="0">
                  <a:pos x="168" y="85"/>
                </a:cxn>
                <a:cxn ang="0">
                  <a:pos x="155" y="128"/>
                </a:cxn>
                <a:cxn ang="0">
                  <a:pos x="166" y="139"/>
                </a:cxn>
                <a:cxn ang="0">
                  <a:pos x="181" y="88"/>
                </a:cxn>
                <a:cxn ang="0">
                  <a:pos x="166" y="30"/>
                </a:cxn>
                <a:cxn ang="0">
                  <a:pos x="114" y="64"/>
                </a:cxn>
                <a:cxn ang="0">
                  <a:pos x="116" y="74"/>
                </a:cxn>
                <a:cxn ang="0">
                  <a:pos x="114" y="84"/>
                </a:cxn>
                <a:cxn ang="0">
                  <a:pos x="124" y="95"/>
                </a:cxn>
                <a:cxn ang="0">
                  <a:pos x="129" y="77"/>
                </a:cxn>
                <a:cxn ang="0">
                  <a:pos x="124" y="57"/>
                </a:cxn>
                <a:cxn ang="0">
                  <a:pos x="114" y="64"/>
                </a:cxn>
                <a:cxn ang="0">
                  <a:pos x="56" y="44"/>
                </a:cxn>
                <a:cxn ang="0">
                  <a:pos x="52" y="61"/>
                </a:cxn>
                <a:cxn ang="0">
                  <a:pos x="57" y="81"/>
                </a:cxn>
                <a:cxn ang="0">
                  <a:pos x="67" y="75"/>
                </a:cxn>
                <a:cxn ang="0">
                  <a:pos x="65" y="64"/>
                </a:cxn>
                <a:cxn ang="0">
                  <a:pos x="67" y="55"/>
                </a:cxn>
                <a:cxn ang="0">
                  <a:pos x="56" y="44"/>
                </a:cxn>
                <a:cxn ang="0">
                  <a:pos x="15" y="0"/>
                </a:cxn>
                <a:cxn ang="0">
                  <a:pos x="0" y="50"/>
                </a:cxn>
                <a:cxn ang="0">
                  <a:pos x="0" y="50"/>
                </a:cxn>
                <a:cxn ang="0">
                  <a:pos x="15" y="108"/>
                </a:cxn>
                <a:cxn ang="0">
                  <a:pos x="25" y="102"/>
                </a:cxn>
                <a:cxn ang="0">
                  <a:pos x="13" y="54"/>
                </a:cxn>
                <a:cxn ang="0">
                  <a:pos x="25" y="11"/>
                </a:cxn>
                <a:cxn ang="0">
                  <a:pos x="15" y="0"/>
                </a:cxn>
                <a:cxn ang="0">
                  <a:pos x="46" y="33"/>
                </a:cxn>
                <a:cxn ang="0">
                  <a:pos x="36" y="22"/>
                </a:cxn>
                <a:cxn ang="0">
                  <a:pos x="26" y="56"/>
                </a:cxn>
                <a:cxn ang="0">
                  <a:pos x="36" y="95"/>
                </a:cxn>
                <a:cxn ang="0">
                  <a:pos x="46" y="88"/>
                </a:cxn>
                <a:cxn ang="0">
                  <a:pos x="39" y="59"/>
                </a:cxn>
                <a:cxn ang="0">
                  <a:pos x="46" y="33"/>
                </a:cxn>
              </a:cxnLst>
              <a:rect l="0" t="0" r="r" b="b"/>
              <a:pathLst>
                <a:path w="181" h="139">
                  <a:moveTo>
                    <a:pt x="134" y="50"/>
                  </a:moveTo>
                  <a:cubicBezTo>
                    <a:pt x="139" y="60"/>
                    <a:pt x="141" y="70"/>
                    <a:pt x="141" y="79"/>
                  </a:cubicBezTo>
                  <a:cubicBezTo>
                    <a:pt x="141" y="89"/>
                    <a:pt x="139" y="98"/>
                    <a:pt x="134" y="105"/>
                  </a:cubicBezTo>
                  <a:cubicBezTo>
                    <a:pt x="136" y="107"/>
                    <a:pt x="143" y="114"/>
                    <a:pt x="145" y="117"/>
                  </a:cubicBezTo>
                  <a:cubicBezTo>
                    <a:pt x="151" y="107"/>
                    <a:pt x="155" y="95"/>
                    <a:pt x="155" y="82"/>
                  </a:cubicBezTo>
                  <a:cubicBezTo>
                    <a:pt x="155" y="69"/>
                    <a:pt x="151" y="56"/>
                    <a:pt x="145" y="44"/>
                  </a:cubicBezTo>
                  <a:cubicBezTo>
                    <a:pt x="143" y="45"/>
                    <a:pt x="136" y="49"/>
                    <a:pt x="134" y="50"/>
                  </a:cubicBezTo>
                  <a:close/>
                  <a:moveTo>
                    <a:pt x="166" y="30"/>
                  </a:moveTo>
                  <a:cubicBezTo>
                    <a:pt x="164" y="32"/>
                    <a:pt x="157" y="36"/>
                    <a:pt x="156" y="37"/>
                  </a:cubicBezTo>
                  <a:cubicBezTo>
                    <a:pt x="164" y="52"/>
                    <a:pt x="168" y="68"/>
                    <a:pt x="168" y="85"/>
                  </a:cubicBezTo>
                  <a:cubicBezTo>
                    <a:pt x="168" y="101"/>
                    <a:pt x="164" y="116"/>
                    <a:pt x="155" y="128"/>
                  </a:cubicBezTo>
                  <a:cubicBezTo>
                    <a:pt x="157" y="129"/>
                    <a:pt x="164" y="137"/>
                    <a:pt x="166" y="139"/>
                  </a:cubicBezTo>
                  <a:cubicBezTo>
                    <a:pt x="176" y="125"/>
                    <a:pt x="181" y="107"/>
                    <a:pt x="181" y="88"/>
                  </a:cubicBezTo>
                  <a:cubicBezTo>
                    <a:pt x="181" y="68"/>
                    <a:pt x="176" y="48"/>
                    <a:pt x="166" y="30"/>
                  </a:cubicBezTo>
                  <a:close/>
                  <a:moveTo>
                    <a:pt x="114" y="64"/>
                  </a:moveTo>
                  <a:cubicBezTo>
                    <a:pt x="115" y="67"/>
                    <a:pt x="116" y="71"/>
                    <a:pt x="116" y="74"/>
                  </a:cubicBezTo>
                  <a:cubicBezTo>
                    <a:pt x="116" y="77"/>
                    <a:pt x="115" y="81"/>
                    <a:pt x="114" y="84"/>
                  </a:cubicBezTo>
                  <a:cubicBezTo>
                    <a:pt x="115" y="85"/>
                    <a:pt x="122" y="92"/>
                    <a:pt x="124" y="95"/>
                  </a:cubicBezTo>
                  <a:cubicBezTo>
                    <a:pt x="127" y="90"/>
                    <a:pt x="129" y="84"/>
                    <a:pt x="129" y="77"/>
                  </a:cubicBezTo>
                  <a:cubicBezTo>
                    <a:pt x="129" y="70"/>
                    <a:pt x="127" y="64"/>
                    <a:pt x="124" y="57"/>
                  </a:cubicBezTo>
                  <a:cubicBezTo>
                    <a:pt x="122" y="59"/>
                    <a:pt x="115" y="63"/>
                    <a:pt x="114" y="64"/>
                  </a:cubicBezTo>
                  <a:close/>
                  <a:moveTo>
                    <a:pt x="56" y="44"/>
                  </a:moveTo>
                  <a:cubicBezTo>
                    <a:pt x="54" y="49"/>
                    <a:pt x="52" y="55"/>
                    <a:pt x="52" y="61"/>
                  </a:cubicBezTo>
                  <a:cubicBezTo>
                    <a:pt x="52" y="68"/>
                    <a:pt x="54" y="75"/>
                    <a:pt x="57" y="81"/>
                  </a:cubicBezTo>
                  <a:cubicBezTo>
                    <a:pt x="59" y="80"/>
                    <a:pt x="66" y="75"/>
                    <a:pt x="67" y="75"/>
                  </a:cubicBezTo>
                  <a:cubicBezTo>
                    <a:pt x="66" y="71"/>
                    <a:pt x="65" y="68"/>
                    <a:pt x="65" y="64"/>
                  </a:cubicBezTo>
                  <a:cubicBezTo>
                    <a:pt x="65" y="61"/>
                    <a:pt x="66" y="58"/>
                    <a:pt x="67" y="55"/>
                  </a:cubicBezTo>
                  <a:cubicBezTo>
                    <a:pt x="66" y="54"/>
                    <a:pt x="59" y="46"/>
                    <a:pt x="56" y="44"/>
                  </a:cubicBezTo>
                  <a:close/>
                  <a:moveTo>
                    <a:pt x="15" y="0"/>
                  </a:moveTo>
                  <a:cubicBezTo>
                    <a:pt x="5" y="14"/>
                    <a:pt x="0" y="31"/>
                    <a:pt x="0" y="50"/>
                  </a:cubicBezTo>
                  <a:cubicBezTo>
                    <a:pt x="0" y="50"/>
                    <a:pt x="0" y="50"/>
                    <a:pt x="0" y="50"/>
                  </a:cubicBezTo>
                  <a:cubicBezTo>
                    <a:pt x="0" y="70"/>
                    <a:pt x="5" y="90"/>
                    <a:pt x="15" y="108"/>
                  </a:cubicBezTo>
                  <a:cubicBezTo>
                    <a:pt x="17" y="107"/>
                    <a:pt x="24" y="103"/>
                    <a:pt x="25" y="102"/>
                  </a:cubicBezTo>
                  <a:cubicBezTo>
                    <a:pt x="17" y="86"/>
                    <a:pt x="13" y="70"/>
                    <a:pt x="13" y="54"/>
                  </a:cubicBezTo>
                  <a:cubicBezTo>
                    <a:pt x="13" y="37"/>
                    <a:pt x="17" y="23"/>
                    <a:pt x="25" y="11"/>
                  </a:cubicBezTo>
                  <a:cubicBezTo>
                    <a:pt x="24" y="9"/>
                    <a:pt x="17" y="2"/>
                    <a:pt x="15" y="0"/>
                  </a:cubicBezTo>
                  <a:close/>
                  <a:moveTo>
                    <a:pt x="46" y="33"/>
                  </a:moveTo>
                  <a:cubicBezTo>
                    <a:pt x="45" y="32"/>
                    <a:pt x="38" y="24"/>
                    <a:pt x="36" y="22"/>
                  </a:cubicBezTo>
                  <a:cubicBezTo>
                    <a:pt x="29" y="31"/>
                    <a:pt x="26" y="43"/>
                    <a:pt x="26" y="56"/>
                  </a:cubicBezTo>
                  <a:cubicBezTo>
                    <a:pt x="26" y="69"/>
                    <a:pt x="30" y="82"/>
                    <a:pt x="36" y="95"/>
                  </a:cubicBezTo>
                  <a:cubicBezTo>
                    <a:pt x="38" y="93"/>
                    <a:pt x="45" y="89"/>
                    <a:pt x="46" y="88"/>
                  </a:cubicBezTo>
                  <a:cubicBezTo>
                    <a:pt x="42" y="79"/>
                    <a:pt x="39" y="69"/>
                    <a:pt x="39" y="59"/>
                  </a:cubicBezTo>
                  <a:cubicBezTo>
                    <a:pt x="39" y="49"/>
                    <a:pt x="42" y="40"/>
                    <a:pt x="46" y="33"/>
                  </a:cubicBezTo>
                  <a:close/>
                </a:path>
              </a:pathLst>
            </a:custGeom>
            <a:solidFill>
              <a:srgbClr val="FFFFFF"/>
            </a:solidFill>
            <a:ln w="9525">
              <a:noFill/>
              <a:round/>
              <a:headEnd/>
              <a:tailEnd/>
            </a:ln>
          </p:spPr>
          <p:txBody>
            <a:bodyPr/>
            <a:lstStyle/>
            <a:p>
              <a:endParaRPr lang="zh-CN" altLang="en-US" sz="2400"/>
            </a:p>
          </p:txBody>
        </p:sp>
        <p:sp>
          <p:nvSpPr>
            <p:cNvPr id="79" name="Freeform 108"/>
            <p:cNvSpPr>
              <a:spLocks noChangeAspect="1"/>
            </p:cNvSpPr>
            <p:nvPr/>
          </p:nvSpPr>
          <p:spPr bwMode="auto">
            <a:xfrm>
              <a:off x="632" y="3568"/>
              <a:ext cx="52" cy="56"/>
            </a:xfrm>
            <a:custGeom>
              <a:avLst/>
              <a:gdLst/>
              <a:ahLst/>
              <a:cxnLst>
                <a:cxn ang="0">
                  <a:pos x="26" y="16"/>
                </a:cxn>
                <a:cxn ang="0">
                  <a:pos x="13" y="26"/>
                </a:cxn>
                <a:cxn ang="0">
                  <a:pos x="0" y="11"/>
                </a:cxn>
                <a:cxn ang="0">
                  <a:pos x="13" y="1"/>
                </a:cxn>
                <a:cxn ang="0">
                  <a:pos x="26" y="16"/>
                </a:cxn>
              </a:cxnLst>
              <a:rect l="0" t="0" r="r" b="b"/>
              <a:pathLst>
                <a:path w="26" h="28">
                  <a:moveTo>
                    <a:pt x="26" y="16"/>
                  </a:moveTo>
                  <a:cubicBezTo>
                    <a:pt x="26" y="23"/>
                    <a:pt x="21" y="28"/>
                    <a:pt x="13" y="26"/>
                  </a:cubicBezTo>
                  <a:cubicBezTo>
                    <a:pt x="6" y="25"/>
                    <a:pt x="0" y="18"/>
                    <a:pt x="0" y="11"/>
                  </a:cubicBezTo>
                  <a:cubicBezTo>
                    <a:pt x="0" y="4"/>
                    <a:pt x="6" y="0"/>
                    <a:pt x="13" y="1"/>
                  </a:cubicBezTo>
                  <a:cubicBezTo>
                    <a:pt x="21" y="3"/>
                    <a:pt x="26" y="9"/>
                    <a:pt x="26" y="16"/>
                  </a:cubicBezTo>
                  <a:close/>
                </a:path>
              </a:pathLst>
            </a:custGeom>
            <a:solidFill>
              <a:srgbClr val="FFFFFF"/>
            </a:solidFill>
            <a:ln w="9525">
              <a:noFill/>
              <a:round/>
              <a:headEnd/>
              <a:tailEnd/>
            </a:ln>
          </p:spPr>
          <p:txBody>
            <a:bodyPr/>
            <a:lstStyle/>
            <a:p>
              <a:endParaRPr lang="zh-CN" altLang="en-US" sz="2400"/>
            </a:p>
          </p:txBody>
        </p:sp>
      </p:grpSp>
      <p:pic>
        <p:nvPicPr>
          <p:cNvPr id="80" name="Picture 40" descr="04"/>
          <p:cNvPicPr>
            <a:picLocks noChangeAspect="1" noChangeArrowheads="1"/>
          </p:cNvPicPr>
          <p:nvPr/>
        </p:nvPicPr>
        <p:blipFill>
          <a:blip r:embed="rId15" cstate="print"/>
          <a:srcRect/>
          <a:stretch>
            <a:fillRect/>
          </a:stretch>
        </p:blipFill>
        <p:spPr bwMode="auto">
          <a:xfrm>
            <a:off x="3105880" y="4908949"/>
            <a:ext cx="355020" cy="284388"/>
          </a:xfrm>
          <a:prstGeom prst="rect">
            <a:avLst/>
          </a:prstGeom>
          <a:noFill/>
          <a:ln w="9525">
            <a:noFill/>
            <a:miter lim="800000"/>
            <a:headEnd/>
            <a:tailEnd/>
          </a:ln>
        </p:spPr>
      </p:pic>
      <p:sp>
        <p:nvSpPr>
          <p:cNvPr id="81" name="Freeform 5"/>
          <p:cNvSpPr>
            <a:spLocks/>
          </p:cNvSpPr>
          <p:nvPr/>
        </p:nvSpPr>
        <p:spPr bwMode="auto">
          <a:xfrm>
            <a:off x="1726033" y="3107011"/>
            <a:ext cx="1040527" cy="944103"/>
          </a:xfrm>
          <a:custGeom>
            <a:avLst/>
            <a:gdLst>
              <a:gd name="T0" fmla="*/ 70 w 812"/>
              <a:gd name="T1" fmla="*/ 238 h 515"/>
              <a:gd name="T2" fmla="*/ 37 w 812"/>
              <a:gd name="T3" fmla="*/ 180 h 515"/>
              <a:gd name="T4" fmla="*/ 257 w 812"/>
              <a:gd name="T5" fmla="*/ 93 h 515"/>
              <a:gd name="T6" fmla="*/ 477 w 812"/>
              <a:gd name="T7" fmla="*/ 26 h 515"/>
              <a:gd name="T8" fmla="*/ 638 w 812"/>
              <a:gd name="T9" fmla="*/ 127 h 515"/>
              <a:gd name="T10" fmla="*/ 718 w 812"/>
              <a:gd name="T11" fmla="*/ 246 h 515"/>
              <a:gd name="T12" fmla="*/ 803 w 812"/>
              <a:gd name="T13" fmla="*/ 333 h 515"/>
              <a:gd name="T14" fmla="*/ 670 w 812"/>
              <a:gd name="T15" fmla="*/ 406 h 515"/>
              <a:gd name="T16" fmla="*/ 628 w 812"/>
              <a:gd name="T17" fmla="*/ 478 h 515"/>
              <a:gd name="T18" fmla="*/ 487 w 812"/>
              <a:gd name="T19" fmla="*/ 468 h 515"/>
              <a:gd name="T20" fmla="*/ 343 w 812"/>
              <a:gd name="T21" fmla="*/ 509 h 515"/>
              <a:gd name="T22" fmla="*/ 210 w 812"/>
              <a:gd name="T23" fmla="*/ 439 h 515"/>
              <a:gd name="T24" fmla="*/ 100 w 812"/>
              <a:gd name="T25" fmla="*/ 385 h 515"/>
              <a:gd name="T26" fmla="*/ 7 w 812"/>
              <a:gd name="T27" fmla="*/ 311 h 515"/>
              <a:gd name="T28" fmla="*/ 70 w 812"/>
              <a:gd name="T29" fmla="*/ 23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2" h="515">
                <a:moveTo>
                  <a:pt x="70" y="238"/>
                </a:moveTo>
                <a:cubicBezTo>
                  <a:pt x="70" y="238"/>
                  <a:pt x="29" y="220"/>
                  <a:pt x="37" y="180"/>
                </a:cubicBezTo>
                <a:cubicBezTo>
                  <a:pt x="45" y="139"/>
                  <a:pt x="104" y="63"/>
                  <a:pt x="257" y="93"/>
                </a:cubicBezTo>
                <a:cubicBezTo>
                  <a:pt x="257" y="93"/>
                  <a:pt x="337" y="0"/>
                  <a:pt x="477" y="26"/>
                </a:cubicBezTo>
                <a:cubicBezTo>
                  <a:pt x="618" y="52"/>
                  <a:pt x="628" y="97"/>
                  <a:pt x="638" y="127"/>
                </a:cubicBezTo>
                <a:cubicBezTo>
                  <a:pt x="638" y="127"/>
                  <a:pt x="759" y="163"/>
                  <a:pt x="718" y="246"/>
                </a:cubicBezTo>
                <a:cubicBezTo>
                  <a:pt x="718" y="246"/>
                  <a:pt x="812" y="261"/>
                  <a:pt x="803" y="333"/>
                </a:cubicBezTo>
                <a:cubicBezTo>
                  <a:pt x="793" y="406"/>
                  <a:pt x="694" y="408"/>
                  <a:pt x="670" y="406"/>
                </a:cubicBezTo>
                <a:cubicBezTo>
                  <a:pt x="670" y="406"/>
                  <a:pt x="693" y="454"/>
                  <a:pt x="628" y="478"/>
                </a:cubicBezTo>
                <a:cubicBezTo>
                  <a:pt x="563" y="502"/>
                  <a:pt x="511" y="476"/>
                  <a:pt x="487" y="468"/>
                </a:cubicBezTo>
                <a:cubicBezTo>
                  <a:pt x="487" y="468"/>
                  <a:pt x="429" y="515"/>
                  <a:pt x="343" y="509"/>
                </a:cubicBezTo>
                <a:cubicBezTo>
                  <a:pt x="246" y="501"/>
                  <a:pt x="220" y="457"/>
                  <a:pt x="210" y="439"/>
                </a:cubicBezTo>
                <a:cubicBezTo>
                  <a:pt x="210" y="439"/>
                  <a:pt x="120" y="454"/>
                  <a:pt x="100" y="385"/>
                </a:cubicBezTo>
                <a:cubicBezTo>
                  <a:pt x="100" y="385"/>
                  <a:pt x="13" y="371"/>
                  <a:pt x="7" y="311"/>
                </a:cubicBezTo>
                <a:cubicBezTo>
                  <a:pt x="0" y="252"/>
                  <a:pt x="70" y="238"/>
                  <a:pt x="70" y="238"/>
                </a:cubicBezTo>
                <a:close/>
              </a:path>
            </a:pathLst>
          </a:custGeom>
          <a:solidFill>
            <a:srgbClr val="FFFFFF">
              <a:lumMod val="85000"/>
            </a:srgb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a:bevelT w="38100" h="25400"/>
          </a:sp3d>
        </p:spPr>
        <p:txBody>
          <a:bodyPr lIns="91416" tIns="45708" rIns="91416" bIns="45708" anchor="ctr"/>
          <a:lstStyle/>
          <a:p>
            <a:pPr algn="ctr" defTabSz="914133">
              <a:defRPr/>
            </a:pPr>
            <a:endParaRPr lang="zh-CN" altLang="en-US" sz="1467" kern="0" dirty="0">
              <a:solidFill>
                <a:srgbClr val="FFFFFF"/>
              </a:solidFill>
              <a:ea typeface="华文细黑"/>
            </a:endParaRPr>
          </a:p>
        </p:txBody>
      </p:sp>
      <p:pic>
        <p:nvPicPr>
          <p:cNvPr id="82" name="Picture 3" descr="C:\Users\WSY\Desktop\未标题-2.wmf"/>
          <p:cNvPicPr preferRelativeResize="0">
            <a:picLocks noChangeArrowheads="1"/>
          </p:cNvPicPr>
          <p:nvPr/>
        </p:nvPicPr>
        <p:blipFill>
          <a:blip r:embed="rId16" cstate="email"/>
          <a:srcRect/>
          <a:stretch>
            <a:fillRect/>
          </a:stretch>
        </p:blipFill>
        <p:spPr bwMode="auto">
          <a:xfrm>
            <a:off x="2127721" y="3825482"/>
            <a:ext cx="292269" cy="195393"/>
          </a:xfrm>
          <a:prstGeom prst="rect">
            <a:avLst/>
          </a:prstGeom>
          <a:noFill/>
          <a:ln w="9525">
            <a:noFill/>
            <a:miter lim="800000"/>
            <a:headEnd/>
            <a:tailEnd/>
          </a:ln>
        </p:spPr>
      </p:pic>
      <p:pic>
        <p:nvPicPr>
          <p:cNvPr id="83" name="Picture 3" descr="C:\Users\WSY\Desktop\未标题-2.wmf"/>
          <p:cNvPicPr preferRelativeResize="0">
            <a:picLocks noChangeArrowheads="1"/>
          </p:cNvPicPr>
          <p:nvPr/>
        </p:nvPicPr>
        <p:blipFill>
          <a:blip r:embed="rId16" cstate="email"/>
          <a:srcRect/>
          <a:stretch>
            <a:fillRect/>
          </a:stretch>
        </p:blipFill>
        <p:spPr bwMode="auto">
          <a:xfrm>
            <a:off x="1749265" y="3534515"/>
            <a:ext cx="255736" cy="200309"/>
          </a:xfrm>
          <a:prstGeom prst="rect">
            <a:avLst/>
          </a:prstGeom>
          <a:noFill/>
          <a:ln w="9525">
            <a:noFill/>
            <a:miter lim="800000"/>
            <a:headEnd/>
            <a:tailEnd/>
          </a:ln>
        </p:spPr>
      </p:pic>
      <p:pic>
        <p:nvPicPr>
          <p:cNvPr id="84" name="Picture 3" descr="C:\Users\WSY\Desktop\未标题-2.wmf"/>
          <p:cNvPicPr preferRelativeResize="0">
            <a:picLocks noChangeArrowheads="1"/>
          </p:cNvPicPr>
          <p:nvPr/>
        </p:nvPicPr>
        <p:blipFill>
          <a:blip r:embed="rId16" cstate="email"/>
          <a:srcRect/>
          <a:stretch>
            <a:fillRect/>
          </a:stretch>
        </p:blipFill>
        <p:spPr bwMode="auto">
          <a:xfrm>
            <a:off x="2521832" y="3587904"/>
            <a:ext cx="255938" cy="169548"/>
          </a:xfrm>
          <a:prstGeom prst="rect">
            <a:avLst/>
          </a:prstGeom>
          <a:noFill/>
          <a:ln w="9525">
            <a:noFill/>
            <a:miter lim="800000"/>
            <a:headEnd/>
            <a:tailEnd/>
          </a:ln>
        </p:spPr>
      </p:pic>
      <p:pic>
        <p:nvPicPr>
          <p:cNvPr id="85" name="Picture 3" descr="C:\Users\WSY\Desktop\未标题-2.wmf"/>
          <p:cNvPicPr preferRelativeResize="0">
            <a:picLocks noChangeArrowheads="1"/>
          </p:cNvPicPr>
          <p:nvPr/>
        </p:nvPicPr>
        <p:blipFill>
          <a:blip r:embed="rId16" cstate="email"/>
          <a:srcRect/>
          <a:stretch>
            <a:fillRect/>
          </a:stretch>
        </p:blipFill>
        <p:spPr bwMode="auto">
          <a:xfrm>
            <a:off x="2165811" y="3138773"/>
            <a:ext cx="257939" cy="205224"/>
          </a:xfrm>
          <a:prstGeom prst="rect">
            <a:avLst/>
          </a:prstGeom>
          <a:noFill/>
          <a:ln w="9525">
            <a:noFill/>
            <a:miter lim="800000"/>
            <a:headEnd/>
            <a:tailEnd/>
          </a:ln>
        </p:spPr>
      </p:pic>
      <p:pic>
        <p:nvPicPr>
          <p:cNvPr id="86" name="Picture 40" descr="04"/>
          <p:cNvPicPr>
            <a:picLocks noChangeAspect="1" noChangeArrowheads="1"/>
          </p:cNvPicPr>
          <p:nvPr/>
        </p:nvPicPr>
        <p:blipFill>
          <a:blip r:embed="rId15" cstate="print"/>
          <a:srcRect/>
          <a:stretch>
            <a:fillRect/>
          </a:stretch>
        </p:blipFill>
        <p:spPr bwMode="auto">
          <a:xfrm>
            <a:off x="2839249" y="5429649"/>
            <a:ext cx="355020" cy="284388"/>
          </a:xfrm>
          <a:prstGeom prst="rect">
            <a:avLst/>
          </a:prstGeom>
          <a:noFill/>
          <a:ln w="9525">
            <a:noFill/>
            <a:miter lim="800000"/>
            <a:headEnd/>
            <a:tailEnd/>
          </a:ln>
        </p:spPr>
      </p:pic>
      <p:pic>
        <p:nvPicPr>
          <p:cNvPr id="87" name="Picture 40" descr="04"/>
          <p:cNvPicPr>
            <a:picLocks noChangeAspect="1" noChangeArrowheads="1"/>
          </p:cNvPicPr>
          <p:nvPr/>
        </p:nvPicPr>
        <p:blipFill>
          <a:blip r:embed="rId15" cstate="print"/>
          <a:srcRect/>
          <a:stretch>
            <a:fillRect/>
          </a:stretch>
        </p:blipFill>
        <p:spPr bwMode="auto">
          <a:xfrm>
            <a:off x="3499477" y="5340749"/>
            <a:ext cx="355020" cy="284388"/>
          </a:xfrm>
          <a:prstGeom prst="rect">
            <a:avLst/>
          </a:prstGeom>
          <a:noFill/>
          <a:ln w="9525">
            <a:noFill/>
            <a:miter lim="800000"/>
            <a:headEnd/>
            <a:tailEnd/>
          </a:ln>
        </p:spPr>
      </p:pic>
      <p:sp>
        <p:nvSpPr>
          <p:cNvPr id="88" name="TextBox 118"/>
          <p:cNvSpPr txBox="1"/>
          <p:nvPr/>
        </p:nvSpPr>
        <p:spPr bwMode="auto">
          <a:xfrm>
            <a:off x="2947171" y="5842622"/>
            <a:ext cx="849678" cy="461641"/>
          </a:xfrm>
          <a:prstGeom prst="rect">
            <a:avLst/>
          </a:prstGeom>
          <a:noFill/>
          <a:ln w="9525">
            <a:noFill/>
            <a:miter lim="800000"/>
            <a:headEnd/>
            <a:tailEnd/>
          </a:ln>
        </p:spPr>
        <p:txBody>
          <a:bodyPr wrap="square" lIns="91416" tIns="45708" rIns="91416" bIns="45708" rtlCol="0">
            <a:spAutoFit/>
          </a:bodyPr>
          <a:lstStyle/>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Security</a:t>
            </a:r>
          </a:p>
          <a:p>
            <a:pPr algn="ctr">
              <a:buClr>
                <a:schemeClr val="tx1">
                  <a:lumMod val="50000"/>
                  <a:lumOff val="50000"/>
                </a:schemeClr>
              </a:buClr>
              <a:buSzPct val="60000"/>
            </a:pPr>
            <a:r>
              <a:rPr lang="en-US" altLang="zh-CN" sz="1200" b="1" dirty="0">
                <a:solidFill>
                  <a:schemeClr val="bg1"/>
                </a:solidFill>
                <a:ea typeface="Arial Unicode MS" pitchFamily="34" charset="-122"/>
                <a:cs typeface="Arial Unicode MS" pitchFamily="34" charset="-122"/>
              </a:rPr>
              <a:t>Network</a:t>
            </a:r>
            <a:endParaRPr lang="zh-CN" altLang="en-US" sz="1200" b="1" dirty="0">
              <a:solidFill>
                <a:schemeClr val="bg1"/>
              </a:solidFill>
              <a:ea typeface="Arial Unicode MS" pitchFamily="34" charset="-122"/>
              <a:cs typeface="Arial Unicode MS" pitchFamily="34" charset="-122"/>
            </a:endParaRPr>
          </a:p>
        </p:txBody>
      </p:sp>
    </p:spTree>
    <p:extLst>
      <p:ext uri="{BB962C8B-B14F-4D97-AF65-F5344CB8AC3E}">
        <p14:creationId xmlns:p14="http://schemas.microsoft.com/office/powerpoint/2010/main" val="5648122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de-DE" altLang="zh-CN" sz="3200">
                <a:ea typeface="宋体"/>
              </a:rPr>
              <a:t>Key IP Product Sales Opportunities</a:t>
            </a:r>
            <a:endParaRPr lang="zh-CN" altLang="en-US" sz="3200">
              <a:ea typeface="宋体"/>
            </a:endParaRPr>
          </a:p>
        </p:txBody>
      </p:sp>
      <p:sp>
        <p:nvSpPr>
          <p:cNvPr id="3" name="Text Box 13"/>
          <p:cNvSpPr txBox="1">
            <a:spLocks noChangeArrowheads="1"/>
          </p:cNvSpPr>
          <p:nvPr/>
        </p:nvSpPr>
        <p:spPr bwMode="gray">
          <a:xfrm>
            <a:off x="7400360" y="1209931"/>
            <a:ext cx="447104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defTabSz="801688">
              <a:defRPr>
                <a:solidFill>
                  <a:schemeClr val="tx1"/>
                </a:solidFill>
                <a:latin typeface="Arial" pitchFamily="34" charset="0"/>
              </a:defRPr>
            </a:lvl1pPr>
            <a:lvl2pPr marL="742950" indent="-285750" defTabSz="801688">
              <a:defRPr>
                <a:solidFill>
                  <a:schemeClr val="tx1"/>
                </a:solidFill>
                <a:latin typeface="Arial" pitchFamily="34" charset="0"/>
              </a:defRPr>
            </a:lvl2pPr>
            <a:lvl3pPr marL="1143000" indent="-228600" defTabSz="801688">
              <a:defRPr>
                <a:solidFill>
                  <a:schemeClr val="tx1"/>
                </a:solidFill>
                <a:latin typeface="Arial" pitchFamily="34" charset="0"/>
              </a:defRPr>
            </a:lvl3pPr>
            <a:lvl4pPr marL="1600200" indent="-228600" defTabSz="801688">
              <a:defRPr>
                <a:solidFill>
                  <a:schemeClr val="tx1"/>
                </a:solidFill>
                <a:latin typeface="Arial" pitchFamily="34" charset="0"/>
              </a:defRPr>
            </a:lvl4pPr>
            <a:lvl5pPr marL="2057400" indent="-228600" defTabSz="801688">
              <a:defRPr>
                <a:solidFill>
                  <a:schemeClr val="tx1"/>
                </a:solidFill>
                <a:latin typeface="Arial" pitchFamily="34" charset="0"/>
              </a:defRPr>
            </a:lvl5pPr>
            <a:lvl6pPr marL="2514600" indent="-228600" defTabSz="801688" fontAlgn="base">
              <a:spcBef>
                <a:spcPct val="0"/>
              </a:spcBef>
              <a:spcAft>
                <a:spcPct val="0"/>
              </a:spcAft>
              <a:defRPr>
                <a:solidFill>
                  <a:schemeClr val="tx1"/>
                </a:solidFill>
                <a:latin typeface="Arial" pitchFamily="34" charset="0"/>
              </a:defRPr>
            </a:lvl6pPr>
            <a:lvl7pPr marL="2971800" indent="-228600" defTabSz="801688" fontAlgn="base">
              <a:spcBef>
                <a:spcPct val="0"/>
              </a:spcBef>
              <a:spcAft>
                <a:spcPct val="0"/>
              </a:spcAft>
              <a:defRPr>
                <a:solidFill>
                  <a:schemeClr val="tx1"/>
                </a:solidFill>
                <a:latin typeface="Arial" pitchFamily="34" charset="0"/>
              </a:defRPr>
            </a:lvl7pPr>
            <a:lvl8pPr marL="3429000" indent="-228600" defTabSz="801688" fontAlgn="base">
              <a:spcBef>
                <a:spcPct val="0"/>
              </a:spcBef>
              <a:spcAft>
                <a:spcPct val="0"/>
              </a:spcAft>
              <a:defRPr>
                <a:solidFill>
                  <a:schemeClr val="tx1"/>
                </a:solidFill>
                <a:latin typeface="Arial" pitchFamily="34" charset="0"/>
              </a:defRPr>
            </a:lvl8pPr>
            <a:lvl9pPr marL="3886200" indent="-228600" defTabSz="801688" fontAlgn="base">
              <a:spcBef>
                <a:spcPct val="0"/>
              </a:spcBef>
              <a:spcAft>
                <a:spcPct val="0"/>
              </a:spcAft>
              <a:defRPr>
                <a:solidFill>
                  <a:schemeClr val="tx1"/>
                </a:solidFill>
                <a:latin typeface="Arial" pitchFamily="34" charset="0"/>
              </a:defRPr>
            </a:lvl9pPr>
          </a:lstStyle>
          <a:p>
            <a:pPr marL="0" lvl="1" indent="6347" algn="just">
              <a:spcAft>
                <a:spcPts val="600"/>
              </a:spcAft>
            </a:pPr>
            <a:r>
              <a:rPr lang="en-US" altLang="zh-TW" sz="2400" b="1" noProof="1">
                <a:solidFill>
                  <a:srgbClr val="00B0F0"/>
                </a:solidFill>
                <a:latin typeface="+mn-lt"/>
              </a:rPr>
              <a:t>Two-Vendor Strategy</a:t>
            </a:r>
            <a:endParaRPr lang="en-US" altLang="zh-CN" sz="1333" b="1" dirty="0">
              <a:solidFill>
                <a:srgbClr val="00B0F0"/>
              </a:solidFill>
              <a:latin typeface="+mn-lt"/>
            </a:endParaRPr>
          </a:p>
          <a:p>
            <a:pPr marL="0" lvl="1" indent="6347" algn="just"/>
            <a:r>
              <a:rPr lang="en-US" altLang="zh-CN" sz="1333" b="1" dirty="0">
                <a:latin typeface="+mn-lt"/>
              </a:rPr>
              <a:t>Key benefits of Two-Vendor Strategy to enterprise customers are: </a:t>
            </a:r>
          </a:p>
          <a:p>
            <a:pPr marL="171374" lvl="2" indent="-165029" algn="just">
              <a:buFont typeface="Wingdings" pitchFamily="2" charset="2"/>
              <a:buChar char="ü"/>
            </a:pPr>
            <a:r>
              <a:rPr lang="en-US" altLang="zh-CN" sz="1333" dirty="0">
                <a:latin typeface="+mn-lt"/>
              </a:rPr>
              <a:t>Standardized infrastructure – simplifies OAM</a:t>
            </a:r>
          </a:p>
          <a:p>
            <a:pPr marL="171374" lvl="2" indent="-165029" algn="just">
              <a:buFont typeface="Wingdings" pitchFamily="2" charset="2"/>
              <a:buChar char="ü"/>
            </a:pPr>
            <a:r>
              <a:rPr lang="en-US" altLang="zh-CN" sz="1333" dirty="0">
                <a:latin typeface="+mn-lt"/>
              </a:rPr>
              <a:t>Cost-saving &amp; investment protection </a:t>
            </a:r>
          </a:p>
          <a:p>
            <a:pPr marL="171374" lvl="2" indent="-165029" algn="just">
              <a:buFont typeface="Wingdings" pitchFamily="2" charset="2"/>
              <a:buChar char="ü"/>
            </a:pPr>
            <a:r>
              <a:rPr lang="en-US" altLang="zh-CN" sz="1333" dirty="0">
                <a:latin typeface="+mn-lt"/>
              </a:rPr>
              <a:t>Eliminating vendor lock-in</a:t>
            </a:r>
          </a:p>
          <a:p>
            <a:pPr marL="0" lvl="2" indent="0" algn="just"/>
            <a:r>
              <a:rPr lang="en-US" sz="1200" i="1" dirty="0">
                <a:latin typeface="+mn-lt"/>
              </a:rPr>
              <a:t>“Gartner concluded that a multi-vendor strategy results in costs savings of roughly 15% to 25% over a period of five years</a:t>
            </a:r>
            <a:r>
              <a:rPr lang="en-US" sz="1200" dirty="0">
                <a:latin typeface="+mn-lt"/>
              </a:rPr>
              <a:t>" </a:t>
            </a:r>
            <a:r>
              <a:rPr lang="en-US" altLang="zh-CN" sz="933" b="1" i="1" dirty="0">
                <a:latin typeface="+mn-lt"/>
                <a:hlinkClick r:id="rId2"/>
              </a:rPr>
              <a:t>(Forbes.com by </a:t>
            </a:r>
            <a:r>
              <a:rPr lang="de-DE" altLang="zh-CN" sz="933" i="1" dirty="0" err="1">
                <a:latin typeface="+mn-lt"/>
                <a:hlinkClick r:id="rId2"/>
              </a:rPr>
              <a:t>Trefis</a:t>
            </a:r>
            <a:r>
              <a:rPr lang="de-DE" altLang="zh-CN" sz="933" i="1" dirty="0">
                <a:latin typeface="+mn-lt"/>
                <a:hlinkClick r:id="rId2"/>
              </a:rPr>
              <a:t> Team</a:t>
            </a:r>
            <a:r>
              <a:rPr lang="en-US" altLang="zh-CN" sz="933" b="1" i="1" dirty="0">
                <a:latin typeface="+mn-lt"/>
                <a:hlinkClick r:id="rId2"/>
              </a:rPr>
              <a:t>)</a:t>
            </a:r>
            <a:endParaRPr lang="en-US" altLang="zh-CN" sz="1200" dirty="0">
              <a:latin typeface="+mn-lt"/>
            </a:endParaRPr>
          </a:p>
        </p:txBody>
      </p:sp>
      <p:sp>
        <p:nvSpPr>
          <p:cNvPr id="4" name="Text Box 13"/>
          <p:cNvSpPr txBox="1">
            <a:spLocks noChangeArrowheads="1"/>
          </p:cNvSpPr>
          <p:nvPr/>
        </p:nvSpPr>
        <p:spPr bwMode="gray">
          <a:xfrm>
            <a:off x="7400359" y="4361603"/>
            <a:ext cx="4101032"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defTabSz="801688">
              <a:defRPr>
                <a:solidFill>
                  <a:schemeClr val="tx1"/>
                </a:solidFill>
                <a:latin typeface="Arial" pitchFamily="34" charset="0"/>
              </a:defRPr>
            </a:lvl1pPr>
            <a:lvl2pPr marL="742950" indent="-285750" defTabSz="801688">
              <a:defRPr>
                <a:solidFill>
                  <a:schemeClr val="tx1"/>
                </a:solidFill>
                <a:latin typeface="Arial" pitchFamily="34" charset="0"/>
              </a:defRPr>
            </a:lvl2pPr>
            <a:lvl3pPr marL="1143000" indent="-228600" defTabSz="801688">
              <a:defRPr>
                <a:solidFill>
                  <a:schemeClr val="tx1"/>
                </a:solidFill>
                <a:latin typeface="Arial" pitchFamily="34" charset="0"/>
              </a:defRPr>
            </a:lvl3pPr>
            <a:lvl4pPr marL="1600200" indent="-228600" defTabSz="801688">
              <a:defRPr>
                <a:solidFill>
                  <a:schemeClr val="tx1"/>
                </a:solidFill>
                <a:latin typeface="Arial" pitchFamily="34" charset="0"/>
              </a:defRPr>
            </a:lvl4pPr>
            <a:lvl5pPr marL="2057400" indent="-228600" defTabSz="801688">
              <a:defRPr>
                <a:solidFill>
                  <a:schemeClr val="tx1"/>
                </a:solidFill>
                <a:latin typeface="Arial" pitchFamily="34" charset="0"/>
              </a:defRPr>
            </a:lvl5pPr>
            <a:lvl6pPr marL="2514600" indent="-228600" defTabSz="801688" fontAlgn="base">
              <a:spcBef>
                <a:spcPct val="0"/>
              </a:spcBef>
              <a:spcAft>
                <a:spcPct val="0"/>
              </a:spcAft>
              <a:defRPr>
                <a:solidFill>
                  <a:schemeClr val="tx1"/>
                </a:solidFill>
                <a:latin typeface="Arial" pitchFamily="34" charset="0"/>
              </a:defRPr>
            </a:lvl6pPr>
            <a:lvl7pPr marL="2971800" indent="-228600" defTabSz="801688" fontAlgn="base">
              <a:spcBef>
                <a:spcPct val="0"/>
              </a:spcBef>
              <a:spcAft>
                <a:spcPct val="0"/>
              </a:spcAft>
              <a:defRPr>
                <a:solidFill>
                  <a:schemeClr val="tx1"/>
                </a:solidFill>
                <a:latin typeface="Arial" pitchFamily="34" charset="0"/>
              </a:defRPr>
            </a:lvl7pPr>
            <a:lvl8pPr marL="3429000" indent="-228600" defTabSz="801688" fontAlgn="base">
              <a:spcBef>
                <a:spcPct val="0"/>
              </a:spcBef>
              <a:spcAft>
                <a:spcPct val="0"/>
              </a:spcAft>
              <a:defRPr>
                <a:solidFill>
                  <a:schemeClr val="tx1"/>
                </a:solidFill>
                <a:latin typeface="Arial" pitchFamily="34" charset="0"/>
              </a:defRPr>
            </a:lvl8pPr>
            <a:lvl9pPr marL="3886200" indent="-228600" defTabSz="801688" fontAlgn="base">
              <a:spcBef>
                <a:spcPct val="0"/>
              </a:spcBef>
              <a:spcAft>
                <a:spcPct val="0"/>
              </a:spcAft>
              <a:defRPr>
                <a:solidFill>
                  <a:schemeClr val="tx1"/>
                </a:solidFill>
                <a:latin typeface="Arial" pitchFamily="34" charset="0"/>
              </a:defRPr>
            </a:lvl9pPr>
          </a:lstStyle>
          <a:p>
            <a:pPr algn="just">
              <a:spcAft>
                <a:spcPts val="600"/>
              </a:spcAft>
            </a:pPr>
            <a:r>
              <a:rPr lang="en-US" altLang="zh-TW" sz="2400" b="1" noProof="1">
                <a:solidFill>
                  <a:srgbClr val="00B0F0"/>
                </a:solidFill>
                <a:latin typeface="+mn-lt"/>
              </a:rPr>
              <a:t>New Platform Rollout</a:t>
            </a:r>
          </a:p>
          <a:p>
            <a:pPr algn="just"/>
            <a:r>
              <a:rPr lang="en-US" altLang="zh-CN" sz="1333" dirty="0">
                <a:latin typeface="+mn-lt"/>
              </a:rPr>
              <a:t>Both new services and new service units:</a:t>
            </a:r>
          </a:p>
          <a:p>
            <a:pPr marL="228501" lvl="2" algn="just">
              <a:buFont typeface="Wingdings" pitchFamily="2" charset="2"/>
              <a:buChar char="ü"/>
            </a:pPr>
            <a:r>
              <a:rPr lang="en-US" altLang="zh-CN" sz="1333" dirty="0">
                <a:latin typeface="+mn-lt"/>
              </a:rPr>
              <a:t>Application evolution</a:t>
            </a:r>
          </a:p>
          <a:p>
            <a:pPr marL="228501" lvl="2" algn="just">
              <a:buFont typeface="Wingdings" pitchFamily="2" charset="2"/>
              <a:buChar char="ü"/>
            </a:pPr>
            <a:r>
              <a:rPr lang="en-US" altLang="zh-CN" sz="1333" dirty="0">
                <a:latin typeface="+mn-lt"/>
              </a:rPr>
              <a:t>Computing evolution</a:t>
            </a:r>
          </a:p>
          <a:p>
            <a:pPr marL="228501" lvl="2" algn="just">
              <a:buFont typeface="Wingdings" pitchFamily="2" charset="2"/>
              <a:buChar char="ü"/>
            </a:pPr>
            <a:r>
              <a:rPr lang="en-US" altLang="zh-CN" sz="1333" dirty="0">
                <a:latin typeface="+mn-lt"/>
              </a:rPr>
              <a:t>Mobility evolution</a:t>
            </a:r>
          </a:p>
          <a:p>
            <a:pPr marL="228501" lvl="2" algn="just">
              <a:buFont typeface="Wingdings" pitchFamily="2" charset="2"/>
              <a:buChar char="ü"/>
            </a:pPr>
            <a:r>
              <a:rPr lang="en-US" altLang="zh-CN" sz="1333" dirty="0">
                <a:latin typeface="+mn-lt"/>
              </a:rPr>
              <a:t>Storage evolution</a:t>
            </a:r>
            <a:endParaRPr lang="de-DE" altLang="zh-CN" sz="1333" dirty="0">
              <a:latin typeface="+mn-lt"/>
            </a:endParaRPr>
          </a:p>
        </p:txBody>
      </p:sp>
      <p:sp>
        <p:nvSpPr>
          <p:cNvPr id="5" name="Text Box 13"/>
          <p:cNvSpPr txBox="1">
            <a:spLocks noChangeArrowheads="1"/>
          </p:cNvSpPr>
          <p:nvPr/>
        </p:nvSpPr>
        <p:spPr bwMode="gray">
          <a:xfrm>
            <a:off x="2496721" y="1209930"/>
            <a:ext cx="3204096" cy="1307639"/>
          </a:xfrm>
          <a:prstGeom prst="rect">
            <a:avLst/>
          </a:prstGeom>
          <a:noFill/>
          <a:ln cap="rnd">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defTabSz="801688">
              <a:defRPr>
                <a:solidFill>
                  <a:schemeClr val="tx1"/>
                </a:solidFill>
                <a:latin typeface="Arial" pitchFamily="34" charset="0"/>
              </a:defRPr>
            </a:lvl1pPr>
            <a:lvl2pPr marL="742950" indent="-285750" defTabSz="801688">
              <a:defRPr>
                <a:solidFill>
                  <a:schemeClr val="tx1"/>
                </a:solidFill>
                <a:latin typeface="Arial" pitchFamily="34" charset="0"/>
              </a:defRPr>
            </a:lvl2pPr>
            <a:lvl3pPr marL="1143000" indent="-228600" defTabSz="801688">
              <a:defRPr>
                <a:solidFill>
                  <a:schemeClr val="tx1"/>
                </a:solidFill>
                <a:latin typeface="Arial" pitchFamily="34" charset="0"/>
              </a:defRPr>
            </a:lvl3pPr>
            <a:lvl4pPr marL="1600200" indent="-228600" defTabSz="801688">
              <a:defRPr>
                <a:solidFill>
                  <a:schemeClr val="tx1"/>
                </a:solidFill>
                <a:latin typeface="Arial" pitchFamily="34" charset="0"/>
              </a:defRPr>
            </a:lvl4pPr>
            <a:lvl5pPr marL="2057400" indent="-228600" defTabSz="801688">
              <a:defRPr>
                <a:solidFill>
                  <a:schemeClr val="tx1"/>
                </a:solidFill>
                <a:latin typeface="Arial" pitchFamily="34" charset="0"/>
              </a:defRPr>
            </a:lvl5pPr>
            <a:lvl6pPr marL="2514600" indent="-228600" defTabSz="801688" fontAlgn="base">
              <a:spcBef>
                <a:spcPct val="0"/>
              </a:spcBef>
              <a:spcAft>
                <a:spcPct val="0"/>
              </a:spcAft>
              <a:defRPr>
                <a:solidFill>
                  <a:schemeClr val="tx1"/>
                </a:solidFill>
                <a:latin typeface="Arial" pitchFamily="34" charset="0"/>
              </a:defRPr>
            </a:lvl6pPr>
            <a:lvl7pPr marL="2971800" indent="-228600" defTabSz="801688" fontAlgn="base">
              <a:spcBef>
                <a:spcPct val="0"/>
              </a:spcBef>
              <a:spcAft>
                <a:spcPct val="0"/>
              </a:spcAft>
              <a:defRPr>
                <a:solidFill>
                  <a:schemeClr val="tx1"/>
                </a:solidFill>
                <a:latin typeface="Arial" pitchFamily="34" charset="0"/>
              </a:defRPr>
            </a:lvl7pPr>
            <a:lvl8pPr marL="3429000" indent="-228600" defTabSz="801688" fontAlgn="base">
              <a:spcBef>
                <a:spcPct val="0"/>
              </a:spcBef>
              <a:spcAft>
                <a:spcPct val="0"/>
              </a:spcAft>
              <a:defRPr>
                <a:solidFill>
                  <a:schemeClr val="tx1"/>
                </a:solidFill>
                <a:latin typeface="Arial" pitchFamily="34" charset="0"/>
              </a:defRPr>
            </a:lvl8pPr>
            <a:lvl9pPr marL="3886200" indent="-228600" defTabSz="801688" fontAlgn="base">
              <a:spcBef>
                <a:spcPct val="0"/>
              </a:spcBef>
              <a:spcAft>
                <a:spcPct val="0"/>
              </a:spcAft>
              <a:defRPr>
                <a:solidFill>
                  <a:schemeClr val="tx1"/>
                </a:solidFill>
                <a:latin typeface="Arial" pitchFamily="34" charset="0"/>
              </a:defRPr>
            </a:lvl9pPr>
          </a:lstStyle>
          <a:p>
            <a:pPr>
              <a:spcAft>
                <a:spcPts val="600"/>
              </a:spcAft>
            </a:pPr>
            <a:r>
              <a:rPr lang="en-US" altLang="zh-TW" sz="2400" b="1" noProof="1">
                <a:solidFill>
                  <a:srgbClr val="00B0F0"/>
                </a:solidFill>
                <a:latin typeface="+mn-lt"/>
              </a:rPr>
              <a:t>Product Lifecycle EOL/EOW</a:t>
            </a:r>
          </a:p>
          <a:p>
            <a:pPr marL="0" lvl="2" indent="6347" algn="just"/>
            <a:r>
              <a:rPr lang="de-DE" altLang="zh-TW" sz="1333" noProof="1">
                <a:latin typeface="+mn-lt"/>
              </a:rPr>
              <a:t>Opportunity to upgrade/migrate existing competitors‘ </a:t>
            </a:r>
            <a:r>
              <a:rPr lang="en-US" altLang="zh-TW" sz="1333" noProof="1">
                <a:latin typeface="+mn-lt"/>
                <a:ea typeface="宋体" charset="-122"/>
              </a:rPr>
              <a:t>IP </a:t>
            </a:r>
            <a:r>
              <a:rPr lang="de-DE" altLang="zh-TW" sz="1333" noProof="1">
                <a:latin typeface="+mn-lt"/>
                <a:ea typeface="宋体" charset="-122"/>
              </a:rPr>
              <a:t>products to Huawei IP products</a:t>
            </a:r>
          </a:p>
          <a:p>
            <a:pPr marL="171374" lvl="2" indent="-165029" algn="just"/>
            <a:endParaRPr lang="en-US" altLang="zh-TW" sz="133" noProof="1">
              <a:latin typeface="+mn-lt"/>
              <a:ea typeface="宋体" charset="-122"/>
            </a:endParaRPr>
          </a:p>
          <a:p>
            <a:pPr marL="171374" lvl="2" indent="-165029" algn="just">
              <a:buFont typeface="Wingdings" pitchFamily="2" charset="2"/>
              <a:buChar char="ü"/>
            </a:pPr>
            <a:r>
              <a:rPr lang="de-DE" altLang="zh-TW" sz="1333" noProof="1">
                <a:latin typeface="+mn-lt"/>
              </a:rPr>
              <a:t>EOL – End of Life</a:t>
            </a:r>
          </a:p>
          <a:p>
            <a:pPr marL="171374" lvl="2" indent="-165029" algn="just">
              <a:buFont typeface="Wingdings" pitchFamily="2" charset="2"/>
              <a:buChar char="ü"/>
            </a:pPr>
            <a:r>
              <a:rPr lang="de-DE" altLang="zh-TW" sz="1333" noProof="1">
                <a:latin typeface="+mn-lt"/>
              </a:rPr>
              <a:t>EOW – End of Warranty </a:t>
            </a:r>
            <a:endParaRPr lang="de-DE" altLang="zh-TW" sz="1200" noProof="1">
              <a:latin typeface="+mn-lt"/>
            </a:endParaRPr>
          </a:p>
        </p:txBody>
      </p:sp>
      <p:sp>
        <p:nvSpPr>
          <p:cNvPr id="6" name="Text Box 13"/>
          <p:cNvSpPr txBox="1">
            <a:spLocks noChangeArrowheads="1"/>
          </p:cNvSpPr>
          <p:nvPr/>
        </p:nvSpPr>
        <p:spPr bwMode="gray">
          <a:xfrm>
            <a:off x="2496722" y="4361604"/>
            <a:ext cx="3292972" cy="174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defTabSz="801688">
              <a:defRPr>
                <a:solidFill>
                  <a:schemeClr val="tx1"/>
                </a:solidFill>
                <a:latin typeface="Arial" pitchFamily="34" charset="0"/>
              </a:defRPr>
            </a:lvl1pPr>
            <a:lvl2pPr marL="742950" indent="-285750" defTabSz="801688">
              <a:defRPr>
                <a:solidFill>
                  <a:schemeClr val="tx1"/>
                </a:solidFill>
                <a:latin typeface="Arial" pitchFamily="34" charset="0"/>
              </a:defRPr>
            </a:lvl2pPr>
            <a:lvl3pPr marL="1143000" indent="-228600" defTabSz="801688">
              <a:defRPr>
                <a:solidFill>
                  <a:schemeClr val="tx1"/>
                </a:solidFill>
                <a:latin typeface="Arial" pitchFamily="34" charset="0"/>
              </a:defRPr>
            </a:lvl3pPr>
            <a:lvl4pPr marL="1600200" indent="-228600" defTabSz="801688">
              <a:defRPr>
                <a:solidFill>
                  <a:schemeClr val="tx1"/>
                </a:solidFill>
                <a:latin typeface="Arial" pitchFamily="34" charset="0"/>
              </a:defRPr>
            </a:lvl4pPr>
            <a:lvl5pPr marL="2057400" indent="-228600" defTabSz="801688">
              <a:defRPr>
                <a:solidFill>
                  <a:schemeClr val="tx1"/>
                </a:solidFill>
                <a:latin typeface="Arial" pitchFamily="34" charset="0"/>
              </a:defRPr>
            </a:lvl5pPr>
            <a:lvl6pPr marL="2514600" indent="-228600" defTabSz="801688" fontAlgn="base">
              <a:spcBef>
                <a:spcPct val="0"/>
              </a:spcBef>
              <a:spcAft>
                <a:spcPct val="0"/>
              </a:spcAft>
              <a:defRPr>
                <a:solidFill>
                  <a:schemeClr val="tx1"/>
                </a:solidFill>
                <a:latin typeface="Arial" pitchFamily="34" charset="0"/>
              </a:defRPr>
            </a:lvl6pPr>
            <a:lvl7pPr marL="2971800" indent="-228600" defTabSz="801688" fontAlgn="base">
              <a:spcBef>
                <a:spcPct val="0"/>
              </a:spcBef>
              <a:spcAft>
                <a:spcPct val="0"/>
              </a:spcAft>
              <a:defRPr>
                <a:solidFill>
                  <a:schemeClr val="tx1"/>
                </a:solidFill>
                <a:latin typeface="Arial" pitchFamily="34" charset="0"/>
              </a:defRPr>
            </a:lvl7pPr>
            <a:lvl8pPr marL="3429000" indent="-228600" defTabSz="801688" fontAlgn="base">
              <a:spcBef>
                <a:spcPct val="0"/>
              </a:spcBef>
              <a:spcAft>
                <a:spcPct val="0"/>
              </a:spcAft>
              <a:defRPr>
                <a:solidFill>
                  <a:schemeClr val="tx1"/>
                </a:solidFill>
                <a:latin typeface="Arial" pitchFamily="34" charset="0"/>
              </a:defRPr>
            </a:lvl8pPr>
            <a:lvl9pPr marL="3886200" indent="-228600" defTabSz="801688" fontAlgn="base">
              <a:spcBef>
                <a:spcPct val="0"/>
              </a:spcBef>
              <a:spcAft>
                <a:spcPct val="0"/>
              </a:spcAft>
              <a:defRPr>
                <a:solidFill>
                  <a:schemeClr val="tx1"/>
                </a:solidFill>
                <a:latin typeface="Arial" pitchFamily="34" charset="0"/>
              </a:defRPr>
            </a:lvl9pPr>
          </a:lstStyle>
          <a:p>
            <a:pPr>
              <a:spcAft>
                <a:spcPts val="600"/>
              </a:spcAft>
            </a:pPr>
            <a:r>
              <a:rPr lang="en-US" altLang="zh-TW" sz="2400" b="1" noProof="1">
                <a:solidFill>
                  <a:srgbClr val="00B0F0"/>
                </a:solidFill>
                <a:latin typeface="+mn-lt"/>
              </a:rPr>
              <a:t>Operational Restructuring &amp; Consolidation</a:t>
            </a:r>
          </a:p>
          <a:p>
            <a:r>
              <a:rPr lang="en-US" altLang="zh-CN" sz="1333" dirty="0">
                <a:latin typeface="+mn-lt"/>
              </a:rPr>
              <a:t>Often includes a network refresh:</a:t>
            </a:r>
          </a:p>
          <a:p>
            <a:pPr marL="171374" lvl="2" indent="-165029" algn="just">
              <a:buFont typeface="Wingdings" pitchFamily="2" charset="2"/>
              <a:buChar char="ü"/>
            </a:pPr>
            <a:r>
              <a:rPr lang="en-US" altLang="zh-CN" sz="1333" dirty="0">
                <a:latin typeface="+mn-lt"/>
              </a:rPr>
              <a:t>Consolidation</a:t>
            </a:r>
          </a:p>
          <a:p>
            <a:pPr marL="171374" lvl="2" indent="-165029" algn="just">
              <a:buFont typeface="Wingdings" pitchFamily="2" charset="2"/>
              <a:buChar char="ü"/>
            </a:pPr>
            <a:r>
              <a:rPr lang="en-US" altLang="zh-CN" sz="1333" dirty="0">
                <a:latin typeface="+mn-lt"/>
              </a:rPr>
              <a:t>Expansion </a:t>
            </a:r>
          </a:p>
          <a:p>
            <a:pPr marL="171374" lvl="2" indent="-165029" algn="just">
              <a:buFont typeface="Wingdings" pitchFamily="2" charset="2"/>
              <a:buChar char="ü"/>
            </a:pPr>
            <a:r>
              <a:rPr lang="en-US" altLang="zh-CN" sz="1333" dirty="0">
                <a:latin typeface="+mn-lt"/>
              </a:rPr>
              <a:t>Re-organization</a:t>
            </a:r>
          </a:p>
        </p:txBody>
      </p:sp>
      <p:pic>
        <p:nvPicPr>
          <p:cNvPr id="7" name="Picture 2" descr="C:\Users\z00163471\Desktop\5799323_102130068906_2.jpg"/>
          <p:cNvPicPr>
            <a:picLocks noChangeAspect="1" noChangeArrowheads="1"/>
          </p:cNvPicPr>
          <p:nvPr/>
        </p:nvPicPr>
        <p:blipFill>
          <a:blip r:embed="rId3" cstate="print"/>
          <a:srcRect/>
          <a:stretch>
            <a:fillRect/>
          </a:stretch>
        </p:blipFill>
        <p:spPr bwMode="auto">
          <a:xfrm>
            <a:off x="914163" y="1209929"/>
            <a:ext cx="1363988" cy="10232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3" descr="C:\Users\z00163471\Desktop\Henry_Moore_Double_Oval.jpg"/>
          <p:cNvPicPr>
            <a:picLocks noChangeAspect="1" noChangeArrowheads="1"/>
          </p:cNvPicPr>
          <p:nvPr/>
        </p:nvPicPr>
        <p:blipFill>
          <a:blip r:embed="rId4" cstate="print"/>
          <a:srcRect/>
          <a:stretch>
            <a:fillRect/>
          </a:stretch>
        </p:blipFill>
        <p:spPr bwMode="auto">
          <a:xfrm>
            <a:off x="5858959" y="1209933"/>
            <a:ext cx="1396296" cy="1047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5" descr="C:\Users\z00163471\Desktop\beachwork.jpg"/>
          <p:cNvPicPr>
            <a:picLocks noChangeAspect="1" noChangeArrowheads="1"/>
          </p:cNvPicPr>
          <p:nvPr/>
        </p:nvPicPr>
        <p:blipFill>
          <a:blip r:embed="rId5" cstate="print"/>
          <a:srcRect/>
          <a:stretch>
            <a:fillRect/>
          </a:stretch>
        </p:blipFill>
        <p:spPr bwMode="auto">
          <a:xfrm>
            <a:off x="5858961" y="4361603"/>
            <a:ext cx="1417980" cy="1038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6" descr="C:\Users\z00163471\Desktop\B-0551-kastelbell-castelbello.jpg"/>
          <p:cNvPicPr>
            <a:picLocks noChangeAspect="1" noChangeArrowheads="1"/>
          </p:cNvPicPr>
          <p:nvPr/>
        </p:nvPicPr>
        <p:blipFill>
          <a:blip r:embed="rId6" cstate="print"/>
          <a:srcRect/>
          <a:stretch>
            <a:fillRect/>
          </a:stretch>
        </p:blipFill>
        <p:spPr bwMode="auto">
          <a:xfrm>
            <a:off x="914161" y="4361605"/>
            <a:ext cx="1431552" cy="10203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Left Brace 13"/>
          <p:cNvSpPr/>
          <p:nvPr/>
        </p:nvSpPr>
        <p:spPr bwMode="auto">
          <a:xfrm rot="5400000">
            <a:off x="5432335" y="-784316"/>
            <a:ext cx="603251" cy="10071284"/>
          </a:xfrm>
          <a:prstGeom prst="leftBrace">
            <a:avLst>
              <a:gd name="adj1" fmla="val 8333"/>
              <a:gd name="adj2" fmla="val 63289"/>
            </a:avLst>
          </a:prstGeom>
          <a:noFill/>
          <a:ln w="28575">
            <a:solidFill>
              <a:srgbClr val="00B05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3" tIns="45701" rIns="91403" bIns="45701" numCol="1" rtlCol="0" anchor="t" anchorCtr="0" compatLnSpc="1">
            <a:prstTxWarp prst="textNoShape">
              <a:avLst/>
            </a:prstTxWarp>
          </a:bodyPr>
          <a:lstStyle/>
          <a:p>
            <a:pPr defTabSz="914004">
              <a:buClr>
                <a:srgbClr val="CC9900"/>
              </a:buClr>
              <a:buFont typeface="Wingdings" pitchFamily="2" charset="2"/>
              <a:buChar char="n"/>
            </a:pPr>
            <a:endParaRPr lang="en-US" sz="1733" dirty="0">
              <a:ea typeface="宋体" charset="-122"/>
            </a:endParaRPr>
          </a:p>
        </p:txBody>
      </p:sp>
      <p:sp>
        <p:nvSpPr>
          <p:cNvPr id="12" name="TextBox 15"/>
          <p:cNvSpPr txBox="1"/>
          <p:nvPr/>
        </p:nvSpPr>
        <p:spPr bwMode="auto">
          <a:xfrm>
            <a:off x="3643951" y="3644902"/>
            <a:ext cx="1154408" cy="338516"/>
          </a:xfrm>
          <a:prstGeom prst="rect">
            <a:avLst/>
          </a:prstGeom>
          <a:noFill/>
          <a:ln w="9525">
            <a:noFill/>
            <a:miter lim="800000"/>
            <a:headEnd/>
            <a:tailEnd/>
          </a:ln>
        </p:spPr>
        <p:txBody>
          <a:bodyPr wrap="none" lIns="91403" tIns="45701" rIns="91403" bIns="45701" rtlCol="0">
            <a:spAutoFit/>
          </a:bodyPr>
          <a:lstStyle/>
          <a:p>
            <a:pPr>
              <a:buClr>
                <a:schemeClr val="tx1">
                  <a:lumMod val="50000"/>
                  <a:lumOff val="50000"/>
                </a:schemeClr>
              </a:buClr>
              <a:buSzPct val="60000"/>
            </a:pPr>
            <a:r>
              <a:rPr lang="en-US" sz="1600" dirty="0">
                <a:ea typeface="华文细黑"/>
                <a:cs typeface="华文细黑"/>
              </a:rPr>
              <a:t>Greenfield</a:t>
            </a:r>
          </a:p>
        </p:txBody>
      </p:sp>
    </p:spTree>
    <p:extLst>
      <p:ext uri="{BB962C8B-B14F-4D97-AF65-F5344CB8AC3E}">
        <p14:creationId xmlns:p14="http://schemas.microsoft.com/office/powerpoint/2010/main" val="726723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sz="3200" dirty="0">
                <a:ea typeface="宋体"/>
              </a:rPr>
              <a:t>Channel Service GTM</a:t>
            </a:r>
            <a:endParaRPr lang="zh-CN" altLang="en-US" sz="3200" dirty="0">
              <a:ea typeface="宋体"/>
            </a:endParaRPr>
          </a:p>
        </p:txBody>
      </p:sp>
      <p:sp>
        <p:nvSpPr>
          <p:cNvPr id="3" name="Rounded Rectangle 24"/>
          <p:cNvSpPr/>
          <p:nvPr/>
        </p:nvSpPr>
        <p:spPr bwMode="auto">
          <a:xfrm>
            <a:off x="677734" y="4927435"/>
            <a:ext cx="10733521" cy="914400"/>
          </a:xfrm>
          <a:prstGeom prst="roundRect">
            <a:avLst/>
          </a:prstGeom>
          <a:solidFill>
            <a:schemeClr val="accent1">
              <a:lumMod val="40000"/>
              <a:lumOff val="60000"/>
            </a:schemeClr>
          </a:solidFill>
          <a:ln w="25400" cap="flat" cmpd="sng" algn="ctr">
            <a:noFill/>
            <a:prstDash val="solid"/>
            <a:round/>
            <a:headEnd type="none" w="med" len="med"/>
            <a:tailEnd type="none" w="med" len="med"/>
          </a:ln>
          <a:effectLst>
            <a:outerShdw blurRad="50800" dist="38100" dir="5400000" algn="t" rotWithShape="0">
              <a:prstClr val="black">
                <a:alpha val="40000"/>
              </a:prstClr>
            </a:outerShdw>
            <a:softEdge rad="31750"/>
          </a:effectLst>
          <a:extLst/>
        </p:spPr>
        <p:txBody>
          <a:bodyPr wrap="none" lIns="82103" tIns="41051" rIns="82103" bIns="41051" anchor="ctr"/>
          <a:lstStyle/>
          <a:p>
            <a:pPr algn="ctr" defTabSz="1085669">
              <a:lnSpc>
                <a:spcPts val="1800"/>
              </a:lnSpc>
              <a:buClr>
                <a:srgbClr val="CC9900"/>
              </a:buClr>
              <a:buFont typeface="Wingdings" pitchFamily="2" charset="2"/>
              <a:buChar char="n"/>
            </a:pPr>
            <a:endParaRPr lang="nl-NL" altLang="zh-CN" sz="2000" kern="0" dirty="0">
              <a:ea typeface="ＭＳ Ｐゴシック" charset="-128"/>
              <a:cs typeface="Arial" pitchFamily="34" charset="0"/>
            </a:endParaRPr>
          </a:p>
        </p:txBody>
      </p:sp>
      <p:sp>
        <p:nvSpPr>
          <p:cNvPr id="4" name="Rounded Rectangle 23"/>
          <p:cNvSpPr/>
          <p:nvPr/>
        </p:nvSpPr>
        <p:spPr bwMode="auto">
          <a:xfrm>
            <a:off x="636209" y="2420721"/>
            <a:ext cx="10941151" cy="1529248"/>
          </a:xfrm>
          <a:prstGeom prst="roundRect">
            <a:avLst/>
          </a:prstGeom>
          <a:solidFill>
            <a:schemeClr val="accent1">
              <a:lumMod val="60000"/>
              <a:lumOff val="40000"/>
            </a:schemeClr>
          </a:solidFill>
          <a:ln/>
          <a:effectLst>
            <a:softEdge rad="31750"/>
          </a:effectLst>
          <a:scene3d>
            <a:camera prst="orthographicFront">
              <a:rot lat="0" lon="0" rev="0"/>
            </a:camera>
            <a:lightRig rig="threePt" dir="t">
              <a:rot lat="0" lon="0" rev="1200000"/>
            </a:lightRig>
          </a:scene3d>
          <a:extLst/>
        </p:spPr>
        <p:style>
          <a:lnRef idx="0">
            <a:schemeClr val="accent3"/>
          </a:lnRef>
          <a:fillRef idx="3">
            <a:schemeClr val="accent3"/>
          </a:fillRef>
          <a:effectRef idx="3">
            <a:schemeClr val="accent3"/>
          </a:effectRef>
          <a:fontRef idx="minor">
            <a:schemeClr val="lt1"/>
          </a:fontRef>
        </p:style>
        <p:txBody>
          <a:bodyPr vert="horz" wrap="square" lIns="91416" tIns="45708" rIns="91416" bIns="45708" numCol="1" rtlCol="0" anchor="t" anchorCtr="0" compatLnSpc="1">
            <a:prstTxWarp prst="textNoShape">
              <a:avLst/>
            </a:prstTxWarp>
          </a:bodyPr>
          <a:lstStyle/>
          <a:p>
            <a:pPr algn="ctr">
              <a:buClr>
                <a:srgbClr val="CC9900"/>
              </a:buClr>
              <a:buFont typeface="Wingdings" pitchFamily="2" charset="2"/>
              <a:buChar char="n"/>
            </a:pPr>
            <a:endParaRPr lang="en-US" altLang="zh-CN" sz="2400" dirty="0">
              <a:solidFill>
                <a:schemeClr val="tx1"/>
              </a:solidFill>
              <a:cs typeface="Arial" pitchFamily="34" charset="0"/>
            </a:endParaRPr>
          </a:p>
          <a:p>
            <a:pPr algn="ctr">
              <a:buClr>
                <a:srgbClr val="CC9900"/>
              </a:buClr>
            </a:pPr>
            <a:r>
              <a:rPr lang="en-US" altLang="zh-CN" sz="2000" dirty="0">
                <a:solidFill>
                  <a:schemeClr val="tx1"/>
                </a:solidFill>
                <a:cs typeface="Arial" pitchFamily="34" charset="0"/>
              </a:rPr>
              <a:t>Partner</a:t>
            </a:r>
            <a:endParaRPr lang="nl-NL" altLang="zh-CN" sz="2000" dirty="0">
              <a:solidFill>
                <a:schemeClr val="tx1"/>
              </a:solidFill>
              <a:cs typeface="Arial" pitchFamily="34" charset="0"/>
            </a:endParaRPr>
          </a:p>
        </p:txBody>
      </p:sp>
      <p:sp>
        <p:nvSpPr>
          <p:cNvPr id="5" name="右箭头 4"/>
          <p:cNvSpPr/>
          <p:nvPr/>
        </p:nvSpPr>
        <p:spPr bwMode="auto">
          <a:xfrm rot="16200000">
            <a:off x="2109526" y="4175649"/>
            <a:ext cx="1037265" cy="536889"/>
          </a:xfrm>
          <a:prstGeom prst="rightArrow">
            <a:avLst/>
          </a:prstGeom>
          <a:solidFill>
            <a:srgbClr val="FF9966"/>
          </a:solidFill>
          <a:ln/>
          <a:effectLst>
            <a:softEdge rad="31750"/>
          </a:effectLst>
          <a:scene3d>
            <a:camera prst="orthographicFront">
              <a:rot lat="0" lon="0" rev="0"/>
            </a:camera>
            <a:lightRig rig="threePt" dir="t">
              <a:rot lat="0" lon="0" rev="1200000"/>
            </a:lightRig>
          </a:scene3d>
          <a:sp3d/>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3"/>
          </a:lnRef>
          <a:fillRef idx="3">
            <a:schemeClr val="accent3"/>
          </a:fillRef>
          <a:effectRef idx="3">
            <a:schemeClr val="accent3"/>
          </a:effectRef>
          <a:fontRef idx="minor">
            <a:schemeClr val="lt1"/>
          </a:fontRef>
        </p:style>
        <p:txBody>
          <a:bodyPr vert="horz" wrap="square" lIns="91416" tIns="45708" rIns="91416" bIns="45708" numCol="1" rtlCol="0" anchor="t" anchorCtr="0" compatLnSpc="1">
            <a:prstTxWarp prst="textNoShape">
              <a:avLst/>
            </a:prstTxWarp>
          </a:bodyPr>
          <a:lstStyle/>
          <a:p>
            <a:pPr defTabSz="914133">
              <a:buClr>
                <a:srgbClr val="CC9900"/>
              </a:buClr>
              <a:buFont typeface="Wingdings" pitchFamily="2" charset="2"/>
              <a:buChar char="n"/>
            </a:pPr>
            <a:endParaRPr lang="zh-CN" altLang="en-US" sz="1733" dirty="0">
              <a:solidFill>
                <a:schemeClr val="tx1"/>
              </a:solidFill>
              <a:ea typeface="宋体" charset="-122"/>
              <a:cs typeface="Arial" pitchFamily="34" charset="0"/>
            </a:endParaRPr>
          </a:p>
        </p:txBody>
      </p:sp>
      <p:sp>
        <p:nvSpPr>
          <p:cNvPr id="6" name="AutoShape 38"/>
          <p:cNvSpPr>
            <a:spLocks noChangeArrowheads="1"/>
          </p:cNvSpPr>
          <p:nvPr/>
        </p:nvSpPr>
        <p:spPr bwMode="ltGray">
          <a:xfrm>
            <a:off x="885141" y="2520813"/>
            <a:ext cx="3563072" cy="1266759"/>
          </a:xfrm>
          <a:prstGeom prst="roundRect">
            <a:avLst>
              <a:gd name="adj" fmla="val 6165"/>
            </a:avLst>
          </a:prstGeo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path path="circle">
              <a:fillToRect t="100000" r="100000"/>
            </a:path>
            <a:tileRect l="-100000" b="-100000"/>
          </a:gradFill>
          <a:ln w="25400" cap="flat" cmpd="sng" algn="ctr">
            <a:noFill/>
            <a:prstDash val="solid"/>
            <a:round/>
            <a:headEnd type="none" w="med" len="med"/>
            <a:tailEnd type="none" w="med" len="med"/>
          </a:ln>
          <a:effectLst>
            <a:outerShdw blurRad="50800" dist="38100" dir="5400000" algn="t" rotWithShape="0">
              <a:prstClr val="black">
                <a:alpha val="40000"/>
              </a:prstClr>
            </a:outerShdw>
            <a:softEdge rad="31750"/>
          </a:effectLst>
        </p:spPr>
        <p:txBody>
          <a:bodyPr wrap="none" lIns="82103" tIns="41051" rIns="82103" bIns="41051" anchor="ctr"/>
          <a:lstStyle/>
          <a:p>
            <a:pPr algn="ctr" defTabSz="1085669">
              <a:lnSpc>
                <a:spcPts val="1800"/>
              </a:lnSpc>
            </a:pPr>
            <a:r>
              <a:rPr lang="en-US" altLang="zh-CN" sz="2000" kern="0" dirty="0">
                <a:ea typeface="ＭＳ Ｐゴシック" charset="-128"/>
                <a:cs typeface="Arial" pitchFamily="34" charset="0"/>
              </a:rPr>
              <a:t>Huawei Brand Services</a:t>
            </a:r>
          </a:p>
          <a:p>
            <a:pPr algn="ctr" defTabSz="1085669">
              <a:lnSpc>
                <a:spcPts val="1800"/>
              </a:lnSpc>
              <a:buClr>
                <a:srgbClr val="6DB344"/>
              </a:buClr>
              <a:buSzPct val="90000"/>
              <a:defRPr/>
            </a:pPr>
            <a:r>
              <a:rPr lang="en-US" altLang="zh-CN" sz="1467" dirty="0">
                <a:cs typeface="Arial" pitchFamily="34" charset="0"/>
              </a:rPr>
              <a:t>Resold by partners</a:t>
            </a:r>
          </a:p>
          <a:p>
            <a:pPr algn="ctr" defTabSz="1085669">
              <a:lnSpc>
                <a:spcPts val="1800"/>
              </a:lnSpc>
              <a:buClr>
                <a:srgbClr val="6DB344"/>
              </a:buClr>
              <a:buSzPct val="90000"/>
              <a:defRPr/>
            </a:pPr>
            <a:r>
              <a:rPr lang="en-US" altLang="zh-CN" sz="1467" dirty="0">
                <a:cs typeface="Arial" pitchFamily="34" charset="0"/>
              </a:rPr>
              <a:t> Delivered by </a:t>
            </a:r>
            <a:r>
              <a:rPr lang="en-US" altLang="zh-CN" sz="1467" dirty="0" err="1">
                <a:cs typeface="Arial" pitchFamily="34" charset="0"/>
              </a:rPr>
              <a:t>Huawei</a:t>
            </a:r>
            <a:endParaRPr lang="en-US" altLang="zh-CN" sz="1467" dirty="0">
              <a:cs typeface="Arial" pitchFamily="34" charset="0"/>
            </a:endParaRPr>
          </a:p>
        </p:txBody>
      </p:sp>
      <p:sp>
        <p:nvSpPr>
          <p:cNvPr id="7" name="AutoShape 55"/>
          <p:cNvSpPr>
            <a:spLocks noChangeArrowheads="1"/>
          </p:cNvSpPr>
          <p:nvPr/>
        </p:nvSpPr>
        <p:spPr bwMode="auto">
          <a:xfrm>
            <a:off x="708112" y="1337220"/>
            <a:ext cx="10869169" cy="468000"/>
          </a:xfrm>
          <a:prstGeom prst="roundRect">
            <a:avLst>
              <a:gd name="adj" fmla="val 14630"/>
            </a:avLst>
          </a:prstGeom>
          <a:solidFill>
            <a:srgbClr val="00B0F0"/>
          </a:solidFill>
          <a:ln>
            <a:noFill/>
          </a:ln>
          <a:effectLst>
            <a:outerShdw blurRad="50800" dist="38100" dir="5400000" algn="t" rotWithShape="0">
              <a:prstClr val="black">
                <a:alpha val="40000"/>
              </a:prstClr>
            </a:outerShdw>
          </a:effectLst>
          <a:scene3d>
            <a:camera prst="orthographicFront"/>
            <a:lightRig rig="threePt" dir="t">
              <a:rot lat="0" lon="0" rev="1200000"/>
            </a:lightRig>
          </a:scene3d>
          <a:sp3d/>
        </p:spPr>
        <p:txBody>
          <a:bodyPr lIns="91416" tIns="45708" rIns="91416" bIns="45708" anchor="ctr"/>
          <a:lstStyle/>
          <a:p>
            <a:pPr algn="ctr"/>
            <a:r>
              <a:rPr lang="en-US" sz="2000" b="1" kern="0" dirty="0">
                <a:solidFill>
                  <a:schemeClr val="bg1"/>
                </a:solidFill>
                <a:ea typeface="华文细黑"/>
                <a:cs typeface="Arial" pitchFamily="34" charset="0"/>
              </a:rPr>
              <a:t>Customers</a:t>
            </a:r>
          </a:p>
        </p:txBody>
      </p:sp>
      <p:sp>
        <p:nvSpPr>
          <p:cNvPr id="8" name="AutoShape 38"/>
          <p:cNvSpPr>
            <a:spLocks noChangeArrowheads="1"/>
          </p:cNvSpPr>
          <p:nvPr/>
        </p:nvSpPr>
        <p:spPr bwMode="ltGray">
          <a:xfrm>
            <a:off x="7371338" y="2509549"/>
            <a:ext cx="3743025" cy="1266759"/>
          </a:xfrm>
          <a:prstGeom prst="roundRect">
            <a:avLst>
              <a:gd name="adj" fmla="val 6710"/>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t="100000" r="100000"/>
            </a:path>
            <a:tileRect l="-100000" b="-100000"/>
          </a:gradFill>
          <a:ln/>
          <a:effectLst>
            <a:softEdge rad="31750"/>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91416" tIns="45708" rIns="91416" bIns="45708" numCol="1" rtlCol="0" anchor="t" anchorCtr="0" compatLnSpc="1">
            <a:prstTxWarp prst="textNoShape">
              <a:avLst/>
            </a:prstTxWarp>
          </a:bodyPr>
          <a:lstStyle/>
          <a:p>
            <a:pPr algn="ctr" defTabSz="1085669">
              <a:buClr>
                <a:srgbClr val="CC9900"/>
              </a:buClr>
              <a:defRPr/>
            </a:pPr>
            <a:endParaRPr lang="en-US" altLang="zh-CN" sz="1067" kern="0" dirty="0">
              <a:solidFill>
                <a:schemeClr val="tx1"/>
              </a:solidFill>
              <a:ea typeface="ＭＳ Ｐゴシック" charset="-128"/>
              <a:cs typeface="Arial" pitchFamily="34" charset="0"/>
            </a:endParaRPr>
          </a:p>
          <a:p>
            <a:pPr algn="ctr" defTabSz="1085669">
              <a:buClr>
                <a:srgbClr val="CC9900"/>
              </a:buClr>
              <a:defRPr/>
            </a:pPr>
            <a:r>
              <a:rPr lang="en-US" altLang="zh-CN" sz="2000" kern="0" dirty="0">
                <a:solidFill>
                  <a:schemeClr val="tx1"/>
                </a:solidFill>
                <a:ea typeface="ＭＳ Ｐゴシック" charset="-128"/>
                <a:cs typeface="Arial" pitchFamily="34" charset="0"/>
              </a:rPr>
              <a:t>Partner Brand Services</a:t>
            </a:r>
          </a:p>
          <a:p>
            <a:pPr algn="ctr" defTabSz="1085669">
              <a:buClr>
                <a:srgbClr val="CC9900"/>
              </a:buClr>
              <a:defRPr/>
            </a:pPr>
            <a:r>
              <a:rPr lang="en-US" altLang="zh-CN" sz="1467" kern="0" dirty="0">
                <a:solidFill>
                  <a:schemeClr val="tx1"/>
                </a:solidFill>
                <a:ea typeface="ＭＳ Ｐゴシック" charset="-128"/>
                <a:cs typeface="Arial" pitchFamily="34" charset="0"/>
              </a:rPr>
              <a:t>Sold and delivered by CSP</a:t>
            </a:r>
          </a:p>
          <a:p>
            <a:pPr algn="ctr" defTabSz="1085669">
              <a:buClr>
                <a:srgbClr val="CC9900"/>
              </a:buClr>
              <a:defRPr/>
            </a:pPr>
            <a:r>
              <a:rPr lang="en-US" altLang="zh-CN" sz="1467" kern="0" dirty="0">
                <a:solidFill>
                  <a:schemeClr val="tx1"/>
                </a:solidFill>
                <a:ea typeface="ＭＳ Ｐゴシック" charset="-128"/>
                <a:cs typeface="Arial" pitchFamily="34" charset="0"/>
              </a:rPr>
              <a:t> Supported by Huawei</a:t>
            </a:r>
          </a:p>
        </p:txBody>
      </p:sp>
      <p:sp>
        <p:nvSpPr>
          <p:cNvPr id="9" name="右箭头 41"/>
          <p:cNvSpPr/>
          <p:nvPr/>
        </p:nvSpPr>
        <p:spPr bwMode="auto">
          <a:xfrm rot="16200000">
            <a:off x="6123527" y="1441098"/>
            <a:ext cx="558799" cy="1356404"/>
          </a:xfrm>
          <a:prstGeom prst="rightArrow">
            <a:avLst/>
          </a:prstGeom>
          <a:solidFill>
            <a:srgbClr val="00B0F0"/>
          </a:solidFill>
          <a:ln/>
          <a:effectLst>
            <a:softEdge rad="31750"/>
          </a:effectLst>
          <a:scene3d>
            <a:camera prst="orthographicFront">
              <a:rot lat="0" lon="0" rev="0"/>
            </a:camera>
            <a:lightRig rig="threePt" dir="t">
              <a:rot lat="0" lon="0" rev="1200000"/>
            </a:lightRig>
          </a:scene3d>
          <a:sp3d/>
          <a:extLst/>
        </p:spPr>
        <p:style>
          <a:lnRef idx="0">
            <a:schemeClr val="accent3"/>
          </a:lnRef>
          <a:fillRef idx="3">
            <a:schemeClr val="accent3"/>
          </a:fillRef>
          <a:effectRef idx="3">
            <a:schemeClr val="accent3"/>
          </a:effectRef>
          <a:fontRef idx="minor">
            <a:schemeClr val="lt1"/>
          </a:fontRef>
        </p:style>
        <p:txBody>
          <a:bodyPr vert="horz" wrap="square" lIns="91416" tIns="45708" rIns="91416" bIns="45708" numCol="1" rtlCol="0" anchor="t" anchorCtr="0" compatLnSpc="1">
            <a:prstTxWarp prst="textNoShape">
              <a:avLst/>
            </a:prstTxWarp>
          </a:bodyPr>
          <a:lstStyle/>
          <a:p>
            <a:pPr defTabSz="914133">
              <a:buClr>
                <a:srgbClr val="CC9900"/>
              </a:buClr>
              <a:buFont typeface="Wingdings" pitchFamily="2" charset="2"/>
              <a:buChar char="n"/>
            </a:pPr>
            <a:endParaRPr lang="zh-CN" altLang="en-US" sz="1733" dirty="0">
              <a:solidFill>
                <a:schemeClr val="tx1"/>
              </a:solidFill>
              <a:ea typeface="宋体" charset="-122"/>
              <a:cs typeface="Arial" pitchFamily="34" charset="0"/>
            </a:endParaRPr>
          </a:p>
        </p:txBody>
      </p:sp>
      <p:sp>
        <p:nvSpPr>
          <p:cNvPr id="10" name="矩形 9"/>
          <p:cNvSpPr/>
          <p:nvPr/>
        </p:nvSpPr>
        <p:spPr>
          <a:xfrm>
            <a:off x="3048794" y="4948567"/>
            <a:ext cx="6094413" cy="871881"/>
          </a:xfrm>
          <a:prstGeom prst="rect">
            <a:avLst/>
          </a:prstGeom>
        </p:spPr>
        <p:txBody>
          <a:bodyPr lIns="91416" tIns="45708" rIns="91416" bIns="45708">
            <a:spAutoFit/>
          </a:bodyPr>
          <a:lstStyle/>
          <a:p>
            <a:pPr algn="ctr">
              <a:buClr>
                <a:srgbClr val="CC9900"/>
              </a:buClr>
            </a:pPr>
            <a:r>
              <a:rPr lang="en-US" altLang="zh-CN" sz="2133" kern="0" dirty="0">
                <a:cs typeface="Arial" pitchFamily="34" charset="0"/>
              </a:rPr>
              <a:t>Huawei Service Platform </a:t>
            </a:r>
          </a:p>
          <a:p>
            <a:pPr algn="ctr">
              <a:buClr>
                <a:srgbClr val="CC9900"/>
              </a:buClr>
            </a:pPr>
            <a:r>
              <a:rPr lang="en-US" altLang="zh-CN" sz="1333" kern="0" dirty="0">
                <a:cs typeface="Arial" pitchFamily="34" charset="0"/>
              </a:rPr>
              <a:t>Support-E/E-Learning/Simulators/TACs/Spares</a:t>
            </a:r>
          </a:p>
          <a:p>
            <a:pPr algn="ctr">
              <a:buClr>
                <a:srgbClr val="CC9900"/>
              </a:buClr>
            </a:pPr>
            <a:r>
              <a:rPr lang="en-US" altLang="zh-CN" sz="1600" b="1" i="1" kern="0" dirty="0">
                <a:solidFill>
                  <a:schemeClr val="bg1">
                    <a:lumMod val="50000"/>
                  </a:schemeClr>
                </a:solidFill>
                <a:cs typeface="Arial" pitchFamily="34" charset="0"/>
              </a:rPr>
              <a:t>Always Online</a:t>
            </a:r>
            <a:endParaRPr lang="en-US" altLang="zh-CN" sz="1600" b="1" kern="0" dirty="0">
              <a:solidFill>
                <a:schemeClr val="bg1">
                  <a:lumMod val="50000"/>
                </a:schemeClr>
              </a:solidFill>
              <a:cs typeface="Arial" pitchFamily="34" charset="0"/>
            </a:endParaRPr>
          </a:p>
        </p:txBody>
      </p:sp>
      <p:sp>
        <p:nvSpPr>
          <p:cNvPr id="11" name="右箭头 41"/>
          <p:cNvSpPr/>
          <p:nvPr/>
        </p:nvSpPr>
        <p:spPr bwMode="auto">
          <a:xfrm rot="16200000">
            <a:off x="8643294" y="4159500"/>
            <a:ext cx="1017089" cy="575851"/>
          </a:xfrm>
          <a:prstGeom prst="rightArrow">
            <a:avLst/>
          </a:prstGeom>
          <a:solidFill>
            <a:srgbClr val="FF9966"/>
          </a:solidFill>
          <a:ln/>
          <a:effectLst>
            <a:softEdge rad="31750"/>
          </a:effectLst>
          <a:scene3d>
            <a:camera prst="orthographicFront">
              <a:rot lat="0" lon="0" rev="0"/>
            </a:camera>
            <a:lightRig rig="threePt" dir="t">
              <a:rot lat="0" lon="0" rev="1200000"/>
            </a:lightRig>
          </a:scene3d>
          <a:sp3d/>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3"/>
          </a:lnRef>
          <a:fillRef idx="3">
            <a:schemeClr val="accent3"/>
          </a:fillRef>
          <a:effectRef idx="3">
            <a:schemeClr val="accent3"/>
          </a:effectRef>
          <a:fontRef idx="minor">
            <a:schemeClr val="lt1"/>
          </a:fontRef>
        </p:style>
        <p:txBody>
          <a:bodyPr vert="horz" wrap="square" lIns="91416" tIns="45708" rIns="91416" bIns="45708" numCol="1" rtlCol="0" anchor="t" anchorCtr="0" compatLnSpc="1">
            <a:prstTxWarp prst="textNoShape">
              <a:avLst/>
            </a:prstTxWarp>
          </a:bodyPr>
          <a:lstStyle/>
          <a:p>
            <a:pPr defTabSz="914133">
              <a:buClr>
                <a:srgbClr val="CC9900"/>
              </a:buClr>
              <a:buFont typeface="Wingdings" pitchFamily="2" charset="2"/>
              <a:buChar char="n"/>
            </a:pPr>
            <a:endParaRPr lang="zh-CN" altLang="en-US" sz="1733" dirty="0">
              <a:solidFill>
                <a:schemeClr val="tx1"/>
              </a:solidFill>
              <a:ea typeface="宋体" charset="-122"/>
              <a:cs typeface="Arial" pitchFamily="34" charset="0"/>
            </a:endParaRPr>
          </a:p>
        </p:txBody>
      </p:sp>
      <p:sp>
        <p:nvSpPr>
          <p:cNvPr id="12" name="AutoShape 38"/>
          <p:cNvSpPr>
            <a:spLocks noChangeArrowheads="1"/>
          </p:cNvSpPr>
          <p:nvPr/>
        </p:nvSpPr>
        <p:spPr bwMode="ltGray">
          <a:xfrm>
            <a:off x="830098" y="4249526"/>
            <a:ext cx="3640885" cy="536527"/>
          </a:xfrm>
          <a:prstGeom prst="roundRect">
            <a:avLst>
              <a:gd name="adj" fmla="val 6165"/>
            </a:avLst>
          </a:prstGeo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path path="circle">
              <a:fillToRect t="100000" r="100000"/>
            </a:path>
            <a:tileRect l="-100000" b="-100000"/>
          </a:gradFill>
          <a:ln w="25400" cap="flat" cmpd="sng" algn="ctr">
            <a:noFill/>
            <a:prstDash val="solid"/>
            <a:round/>
            <a:headEnd type="none" w="med" len="med"/>
            <a:tailEnd type="none" w="med" len="med"/>
          </a:ln>
          <a:effectLst>
            <a:outerShdw blurRad="50800" dist="38100" dir="5400000" algn="t" rotWithShape="0">
              <a:prstClr val="black">
                <a:alpha val="40000"/>
              </a:prstClr>
            </a:outerShdw>
            <a:softEdge rad="31750"/>
          </a:effectLst>
        </p:spPr>
        <p:txBody>
          <a:bodyPr wrap="none" lIns="82103" tIns="41051" rIns="82103" bIns="41051" anchor="ctr"/>
          <a:lstStyle/>
          <a:p>
            <a:pPr algn="ctr" defTabSz="1085669">
              <a:lnSpc>
                <a:spcPts val="1800"/>
              </a:lnSpc>
            </a:pPr>
            <a:r>
              <a:rPr lang="en-US" altLang="zh-CN" sz="2000" kern="0" dirty="0">
                <a:ea typeface="ＭＳ Ｐゴシック" charset="-128"/>
                <a:cs typeface="Arial" pitchFamily="34" charset="0"/>
              </a:rPr>
              <a:t>HiCare</a:t>
            </a:r>
          </a:p>
        </p:txBody>
      </p:sp>
      <p:sp>
        <p:nvSpPr>
          <p:cNvPr id="13" name="AutoShape 38"/>
          <p:cNvSpPr>
            <a:spLocks noChangeArrowheads="1"/>
          </p:cNvSpPr>
          <p:nvPr/>
        </p:nvSpPr>
        <p:spPr bwMode="ltGray">
          <a:xfrm>
            <a:off x="7209223" y="4294317"/>
            <a:ext cx="3876807" cy="496491"/>
          </a:xfrm>
          <a:prstGeom prst="roundRect">
            <a:avLst>
              <a:gd name="adj" fmla="val 6710"/>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t="100000" r="100000"/>
            </a:path>
            <a:tileRect l="-100000" b="-100000"/>
          </a:gradFill>
          <a:ln w="25400" cap="flat" cmpd="sng" algn="ctr">
            <a:noFill/>
            <a:prstDash val="solid"/>
            <a:round/>
            <a:headEnd type="none" w="med" len="med"/>
            <a:tailEnd type="none" w="med" len="med"/>
          </a:ln>
          <a:effectLst>
            <a:outerShdw blurRad="50800" dist="38100" dir="5400000" algn="t" rotWithShape="0">
              <a:prstClr val="black">
                <a:alpha val="40000"/>
              </a:prstClr>
            </a:outerShdw>
            <a:softEdge rad="31750"/>
          </a:effectLst>
        </p:spPr>
        <p:txBody>
          <a:bodyPr wrap="none" lIns="82103" tIns="41051" rIns="82103" bIns="41051" anchor="ctr"/>
          <a:lstStyle/>
          <a:p>
            <a:pPr algn="ctr" defTabSz="1085669">
              <a:lnSpc>
                <a:spcPts val="1800"/>
              </a:lnSpc>
              <a:buClr>
                <a:srgbClr val="CC9900"/>
              </a:buClr>
              <a:defRPr/>
            </a:pPr>
            <a:r>
              <a:rPr lang="en-US" altLang="zh-CN" sz="2000" kern="0" dirty="0">
                <a:ea typeface="ＭＳ Ｐゴシック" charset="-128"/>
                <a:cs typeface="Arial" pitchFamily="34" charset="0"/>
              </a:rPr>
              <a:t>CoCare</a:t>
            </a:r>
          </a:p>
        </p:txBody>
      </p:sp>
      <p:sp>
        <p:nvSpPr>
          <p:cNvPr id="14" name="矩形 65"/>
          <p:cNvSpPr>
            <a:spLocks noChangeArrowheads="1"/>
          </p:cNvSpPr>
          <p:nvPr/>
        </p:nvSpPr>
        <p:spPr bwMode="auto">
          <a:xfrm>
            <a:off x="680181" y="6040461"/>
            <a:ext cx="2845873" cy="461641"/>
          </a:xfrm>
          <a:prstGeom prst="rect">
            <a:avLst/>
          </a:prstGeom>
          <a:noFill/>
          <a:ln w="9525">
            <a:noFill/>
            <a:miter lim="800000"/>
            <a:headEnd/>
            <a:tailEnd/>
          </a:ln>
        </p:spPr>
        <p:txBody>
          <a:bodyPr wrap="square" lIns="91416" tIns="45708" rIns="91416" bIns="45708">
            <a:spAutoFit/>
          </a:bodyPr>
          <a:lstStyle/>
          <a:p>
            <a:r>
              <a:rPr lang="en-US" altLang="zh-CN" sz="1200" i="1" dirty="0">
                <a:solidFill>
                  <a:srgbClr val="000000"/>
                </a:solidFill>
                <a:ea typeface="微软雅黑" pitchFamily="34" charset="-122"/>
                <a:cs typeface="Arial" pitchFamily="34" charset="0"/>
              </a:rPr>
              <a:t>CSP: Certified Service Partner</a:t>
            </a:r>
          </a:p>
          <a:p>
            <a:endParaRPr lang="en-US" altLang="zh-CN" sz="1200" i="1" dirty="0">
              <a:ea typeface="微软雅黑" pitchFamily="34" charset="-122"/>
              <a:cs typeface="Arial" pitchFamily="34" charset="0"/>
            </a:endParaRPr>
          </a:p>
        </p:txBody>
      </p:sp>
    </p:spTree>
    <p:extLst>
      <p:ext uri="{BB962C8B-B14F-4D97-AF65-F5344CB8AC3E}">
        <p14:creationId xmlns:p14="http://schemas.microsoft.com/office/powerpoint/2010/main" val="13279689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de-DE" altLang="zh-CN" sz="3200">
                <a:ea typeface="宋体"/>
              </a:rPr>
              <a:t>Why Huawei IP Products?</a:t>
            </a:r>
            <a:endParaRPr lang="zh-CN" altLang="en-US" sz="3200">
              <a:ea typeface="宋体"/>
            </a:endParaRPr>
          </a:p>
        </p:txBody>
      </p:sp>
      <p:pic>
        <p:nvPicPr>
          <p:cNvPr id="3" name="Picture 11" descr="C:\Users\z00163471\Desktop\ad.jpg"/>
          <p:cNvPicPr>
            <a:picLocks noChangeAspect="1" noChangeArrowheads="1"/>
          </p:cNvPicPr>
          <p:nvPr/>
        </p:nvPicPr>
        <p:blipFill>
          <a:blip r:embed="rId2" cstate="print"/>
          <a:srcRect l="59814" r="14108"/>
          <a:stretch>
            <a:fillRect/>
          </a:stretch>
        </p:blipFill>
        <p:spPr bwMode="auto">
          <a:xfrm>
            <a:off x="5266666" y="2205591"/>
            <a:ext cx="1818919" cy="17386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2"/>
          <p:cNvSpPr/>
          <p:nvPr/>
        </p:nvSpPr>
        <p:spPr>
          <a:xfrm>
            <a:off x="-668162" y="6431460"/>
            <a:ext cx="11315929" cy="1118102"/>
          </a:xfrm>
          <a:prstGeom prst="rect">
            <a:avLst/>
          </a:prstGeom>
        </p:spPr>
        <p:txBody>
          <a:bodyPr wrap="square" lIns="91416" tIns="45708" rIns="91416" bIns="45708">
            <a:spAutoFit/>
          </a:bodyPr>
          <a:lstStyle/>
          <a:p>
            <a:pPr algn="just"/>
            <a:endParaRPr lang="en-US" sz="933" dirty="0">
              <a:cs typeface="Arial" pitchFamily="34" charset="0"/>
            </a:endParaRPr>
          </a:p>
          <a:p>
            <a:pPr algn="just"/>
            <a:endParaRPr lang="de-DE" sz="933" dirty="0">
              <a:cs typeface="Arial" pitchFamily="34" charset="0"/>
            </a:endParaRPr>
          </a:p>
          <a:p>
            <a:pPr marL="342799" indent="-342799" algn="just"/>
            <a:endParaRPr lang="en-US" sz="933" dirty="0">
              <a:cs typeface="Arial" pitchFamily="34" charset="0"/>
            </a:endParaRPr>
          </a:p>
          <a:p>
            <a:pPr algn="just"/>
            <a:endParaRPr lang="en-US" sz="933" dirty="0">
              <a:cs typeface="Arial" pitchFamily="34" charset="0"/>
            </a:endParaRPr>
          </a:p>
          <a:p>
            <a:pPr algn="just"/>
            <a:endParaRPr lang="en-US" sz="1467" dirty="0">
              <a:cs typeface="Arial" pitchFamily="34" charset="0"/>
            </a:endParaRPr>
          </a:p>
          <a:p>
            <a:pPr algn="just"/>
            <a:endParaRPr lang="en-US" sz="1467" dirty="0">
              <a:cs typeface="Arial" pitchFamily="34" charset="0"/>
            </a:endParaRPr>
          </a:p>
        </p:txBody>
      </p:sp>
      <p:sp>
        <p:nvSpPr>
          <p:cNvPr id="5" name="圆角矩形 4"/>
          <p:cNvSpPr/>
          <p:nvPr/>
        </p:nvSpPr>
        <p:spPr bwMode="auto">
          <a:xfrm>
            <a:off x="610786" y="1319275"/>
            <a:ext cx="4113729" cy="1316736"/>
          </a:xfrm>
          <a:prstGeom prst="roundRect">
            <a:avLst/>
          </a:prstGeom>
          <a:noFill/>
          <a:ln>
            <a:solidFill>
              <a:schemeClr val="tx1">
                <a:lumMod val="50000"/>
                <a:lumOff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68544" tIns="34272" rIns="731325" bIns="34272" numCol="1" rtlCol="0" anchor="ctr" anchorCtr="0" compatLnSpc="1">
            <a:prstTxWarp prst="textNoShape">
              <a:avLst/>
            </a:prstTxWarp>
          </a:bodyPr>
          <a:lstStyle/>
          <a:p>
            <a:pPr>
              <a:buClr>
                <a:srgbClr val="CC9900"/>
              </a:buClr>
            </a:pPr>
            <a:r>
              <a:rPr lang="en-US" altLang="zh-CN" sz="1600" b="1" dirty="0">
                <a:solidFill>
                  <a:srgbClr val="00B0F0"/>
                </a:solidFill>
                <a:ea typeface="宋体" charset="-122"/>
              </a:rPr>
              <a:t>Future-oriented Performance</a:t>
            </a:r>
          </a:p>
          <a:p>
            <a:pPr marL="231708" indent="-231708">
              <a:buClr>
                <a:schemeClr val="tx1"/>
              </a:buClr>
              <a:buFont typeface="Wingdings" pitchFamily="2" charset="2"/>
              <a:buChar char="Ø"/>
            </a:pPr>
            <a:r>
              <a:rPr lang="en-US" altLang="zh-CN" sz="1200" dirty="0">
                <a:solidFill>
                  <a:schemeClr val="tx1"/>
                </a:solidFill>
                <a:ea typeface="宋体" charset="-122"/>
              </a:rPr>
              <a:t>Future-proof solutions </a:t>
            </a:r>
          </a:p>
          <a:p>
            <a:pPr marL="231708" indent="-231708">
              <a:buClr>
                <a:schemeClr val="tx1"/>
              </a:buClr>
              <a:buFont typeface="Wingdings" pitchFamily="2" charset="2"/>
              <a:buChar char="Ø"/>
            </a:pPr>
            <a:r>
              <a:rPr lang="en-US" altLang="zh-CN" sz="1200" dirty="0">
                <a:solidFill>
                  <a:schemeClr val="tx1"/>
                </a:solidFill>
                <a:ea typeface="宋体" charset="-122"/>
              </a:rPr>
              <a:t>Investment protection</a:t>
            </a:r>
          </a:p>
          <a:p>
            <a:pPr marL="231708" indent="-231708">
              <a:buClr>
                <a:schemeClr val="tx1"/>
              </a:buClr>
              <a:buFont typeface="Wingdings" pitchFamily="2" charset="2"/>
              <a:buChar char="Ø"/>
            </a:pPr>
            <a:r>
              <a:rPr lang="en-US" altLang="zh-CN" sz="1200" dirty="0">
                <a:solidFill>
                  <a:schemeClr val="tx1"/>
                </a:solidFill>
                <a:ea typeface="宋体" charset="-122"/>
              </a:rPr>
              <a:t>Enabling flexibility &amp; resiliency on the</a:t>
            </a:r>
          </a:p>
          <a:p>
            <a:pPr marL="231708" indent="-231708">
              <a:buClr>
                <a:schemeClr val="tx1"/>
              </a:buClr>
            </a:pPr>
            <a:r>
              <a:rPr lang="en-US" altLang="zh-CN" sz="1200" dirty="0">
                <a:solidFill>
                  <a:schemeClr val="tx1"/>
                </a:solidFill>
                <a:ea typeface="宋体" charset="-122"/>
              </a:rPr>
              <a:t>     infrastructure for expansion and growth</a:t>
            </a:r>
          </a:p>
        </p:txBody>
      </p:sp>
      <p:sp>
        <p:nvSpPr>
          <p:cNvPr id="6" name="圆角矩形 5"/>
          <p:cNvSpPr/>
          <p:nvPr/>
        </p:nvSpPr>
        <p:spPr bwMode="auto">
          <a:xfrm>
            <a:off x="7531513" y="1070529"/>
            <a:ext cx="4113729" cy="1472417"/>
          </a:xfrm>
          <a:prstGeom prst="roundRect">
            <a:avLst/>
          </a:prstGeom>
          <a:noFill/>
          <a:ln>
            <a:solidFill>
              <a:schemeClr val="tx1">
                <a:lumMod val="50000"/>
                <a:lumOff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68544" tIns="34272" rIns="1005572" bIns="34272" numCol="1" rtlCol="0" anchor="ctr" anchorCtr="0" compatLnSpc="1">
            <a:prstTxWarp prst="textNoShape">
              <a:avLst/>
            </a:prstTxWarp>
          </a:bodyPr>
          <a:lstStyle/>
          <a:p>
            <a:pPr>
              <a:buClr>
                <a:srgbClr val="CC9900"/>
              </a:buClr>
            </a:pPr>
            <a:r>
              <a:rPr lang="en-US" altLang="zh-CN" sz="1600" b="1" dirty="0">
                <a:solidFill>
                  <a:srgbClr val="00B0F0"/>
                </a:solidFill>
                <a:ea typeface="宋体" charset="-122"/>
              </a:rPr>
              <a:t>Standardization &amp; Open Architecture </a:t>
            </a:r>
          </a:p>
          <a:p>
            <a:pPr marL="231708" indent="-231708">
              <a:buClr>
                <a:schemeClr val="tx1"/>
              </a:buClr>
              <a:buFont typeface="Wingdings" pitchFamily="2" charset="2"/>
              <a:buChar char="Ø"/>
            </a:pPr>
            <a:r>
              <a:rPr lang="de-DE" altLang="zh-CN" sz="1200" dirty="0">
                <a:solidFill>
                  <a:schemeClr val="tx1"/>
                </a:solidFill>
                <a:ea typeface="宋体" charset="-122"/>
              </a:rPr>
              <a:t>Easy third-party integration and good interoperability</a:t>
            </a:r>
          </a:p>
          <a:p>
            <a:pPr marL="231708" indent="-231708">
              <a:buClr>
                <a:schemeClr val="tx1"/>
              </a:buClr>
              <a:buFont typeface="Wingdings" pitchFamily="2" charset="2"/>
              <a:buChar char="Ø"/>
            </a:pPr>
            <a:r>
              <a:rPr lang="en-US" altLang="zh-CN" sz="1200" dirty="0">
                <a:solidFill>
                  <a:schemeClr val="tx1"/>
                </a:solidFill>
                <a:ea typeface="宋体" charset="-122"/>
              </a:rPr>
              <a:t>Leading in industry standards &amp;      patents</a:t>
            </a:r>
          </a:p>
        </p:txBody>
      </p:sp>
      <p:pic>
        <p:nvPicPr>
          <p:cNvPr id="7" name="Picture 3" descr="C:\Users\z00163471\Desktop\WhatStandIsWWW.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739696" y="1161585"/>
            <a:ext cx="771097" cy="723900"/>
          </a:xfrm>
          <a:prstGeom prst="rect">
            <a:avLst/>
          </a:prstGeom>
          <a:noFill/>
          <a:effectLst>
            <a:reflection blurRad="6350" stA="52000" endA="300" endPos="35000" dir="5400000" sy="-100000" algn="bl" rotWithShape="0"/>
          </a:effectLst>
        </p:spPr>
      </p:pic>
      <p:sp>
        <p:nvSpPr>
          <p:cNvPr id="8" name="圆角矩形 7"/>
          <p:cNvSpPr/>
          <p:nvPr/>
        </p:nvSpPr>
        <p:spPr bwMode="auto">
          <a:xfrm>
            <a:off x="694062" y="2959916"/>
            <a:ext cx="4113729" cy="1316736"/>
          </a:xfrm>
          <a:prstGeom prst="roundRect">
            <a:avLst/>
          </a:prstGeom>
          <a:noFill/>
          <a:ln>
            <a:solidFill>
              <a:schemeClr val="tx1">
                <a:lumMod val="50000"/>
                <a:lumOff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68544" tIns="34272" rIns="1005572" bIns="34272" numCol="1" rtlCol="0" anchor="ctr" anchorCtr="0" compatLnSpc="1">
            <a:prstTxWarp prst="textNoShape">
              <a:avLst/>
            </a:prstTxWarp>
          </a:bodyPr>
          <a:lstStyle/>
          <a:p>
            <a:pPr>
              <a:buClr>
                <a:srgbClr val="CC9900"/>
              </a:buClr>
            </a:pPr>
            <a:r>
              <a:rPr lang="en-US" altLang="zh-CN" sz="1600" b="1" dirty="0">
                <a:solidFill>
                  <a:srgbClr val="00B0F0"/>
                </a:solidFill>
                <a:ea typeface="宋体" charset="-122"/>
              </a:rPr>
              <a:t>Distributed Global R&amp;D Capability</a:t>
            </a:r>
          </a:p>
          <a:p>
            <a:pPr marL="231708" indent="-231708">
              <a:buClr>
                <a:schemeClr val="tx1"/>
              </a:buClr>
              <a:buFont typeface="Wingdings" pitchFamily="2" charset="2"/>
              <a:buChar char="Ø"/>
            </a:pPr>
            <a:r>
              <a:rPr lang="en-US" altLang="zh-CN" sz="1200" dirty="0">
                <a:solidFill>
                  <a:schemeClr val="tx1"/>
                </a:solidFill>
                <a:ea typeface="宋体" charset="-122"/>
              </a:rPr>
              <a:t>R&amp;D and technical support team-closer proximity to customers </a:t>
            </a:r>
          </a:p>
          <a:p>
            <a:pPr marL="231708" indent="-231708">
              <a:buClr>
                <a:schemeClr val="tx1"/>
              </a:buClr>
              <a:buFont typeface="Wingdings" pitchFamily="2" charset="2"/>
              <a:buChar char="Ø"/>
            </a:pPr>
            <a:r>
              <a:rPr lang="en-US" altLang="zh-CN" sz="1200" dirty="0">
                <a:solidFill>
                  <a:schemeClr val="tx1"/>
                </a:solidFill>
                <a:ea typeface="宋体" charset="-122"/>
              </a:rPr>
              <a:t>Global supplier with focus on markets outside the home country</a:t>
            </a:r>
          </a:p>
        </p:txBody>
      </p:sp>
      <p:pic>
        <p:nvPicPr>
          <p:cNvPr id="9" name="Picture 4" descr="C:\Users\z00163471\Desktop\background.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695136" y="3107311"/>
            <a:ext cx="964949" cy="723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圆角矩形 9"/>
          <p:cNvSpPr/>
          <p:nvPr/>
        </p:nvSpPr>
        <p:spPr bwMode="auto">
          <a:xfrm>
            <a:off x="4038600" y="4597401"/>
            <a:ext cx="4447031" cy="1636563"/>
          </a:xfrm>
          <a:prstGeom prst="roundRect">
            <a:avLst/>
          </a:prstGeom>
          <a:noFill/>
          <a:ln>
            <a:solidFill>
              <a:schemeClr val="tx1">
                <a:lumMod val="50000"/>
                <a:lumOff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68544" tIns="34272" rIns="822740" bIns="34272" numCol="1" rtlCol="0" anchor="ctr" anchorCtr="0" compatLnSpc="1">
            <a:prstTxWarp prst="textNoShape">
              <a:avLst/>
            </a:prstTxWarp>
          </a:bodyPr>
          <a:lstStyle/>
          <a:p>
            <a:pPr>
              <a:buClr>
                <a:srgbClr val="CC9900"/>
              </a:buClr>
            </a:pPr>
            <a:r>
              <a:rPr lang="en-US" altLang="zh-CN" sz="1600" b="1" dirty="0">
                <a:solidFill>
                  <a:srgbClr val="00B0F0"/>
                </a:solidFill>
                <a:ea typeface="宋体" charset="-122"/>
              </a:rPr>
              <a:t>Customer-centric IP Network Solutions </a:t>
            </a:r>
            <a:r>
              <a:rPr lang="en-US" altLang="zh-CN" sz="1200" b="1" dirty="0">
                <a:solidFill>
                  <a:srgbClr val="00B0F0"/>
                </a:solidFill>
                <a:ea typeface="宋体" charset="-122"/>
              </a:rPr>
              <a:t>  </a:t>
            </a:r>
          </a:p>
          <a:p>
            <a:pPr marL="231708" indent="-231708">
              <a:buClr>
                <a:schemeClr val="tx1"/>
              </a:buClr>
              <a:buFont typeface="Wingdings" pitchFamily="2" charset="2"/>
              <a:buChar char="Ø"/>
            </a:pPr>
            <a:r>
              <a:rPr lang="en-US" altLang="zh-CN" sz="1200" dirty="0">
                <a:solidFill>
                  <a:schemeClr val="tx1"/>
                </a:solidFill>
                <a:ea typeface="宋体" charset="-122"/>
                <a:sym typeface="Arial"/>
              </a:rPr>
              <a:t>10GE fast and flexible campus networks; mobile campus networks with highly available WLAN services; green, energy-efficient campus networks </a:t>
            </a:r>
          </a:p>
          <a:p>
            <a:pPr marL="231708" indent="-231708">
              <a:buClr>
                <a:schemeClr val="tx1"/>
              </a:buClr>
              <a:buFont typeface="Wingdings" pitchFamily="2" charset="2"/>
              <a:buChar char="Ø"/>
            </a:pPr>
            <a:r>
              <a:rPr lang="en-US" altLang="zh-CN" sz="1200" dirty="0">
                <a:solidFill>
                  <a:schemeClr val="tx1"/>
                </a:solidFill>
                <a:ea typeface="宋体" charset="-122"/>
                <a:sym typeface="Arial"/>
              </a:rPr>
              <a:t>Service Continuity Data Center Solution</a:t>
            </a:r>
          </a:p>
          <a:p>
            <a:pPr marL="231708" indent="-231708">
              <a:buClr>
                <a:schemeClr val="tx1"/>
              </a:buClr>
              <a:buFont typeface="Wingdings" pitchFamily="2" charset="2"/>
              <a:buChar char="Ø"/>
            </a:pPr>
            <a:r>
              <a:rPr lang="en-US" altLang="zh-CN" sz="1200" dirty="0">
                <a:solidFill>
                  <a:schemeClr val="tx1"/>
                </a:solidFill>
                <a:ea typeface="宋体" charset="-122"/>
                <a:sym typeface="Arial"/>
              </a:rPr>
              <a:t>One-Stop Branch Access Solution</a:t>
            </a:r>
          </a:p>
        </p:txBody>
      </p:sp>
      <p:pic>
        <p:nvPicPr>
          <p:cNvPr id="11" name="Picture 5" descr="C:\Users\z00163471\Desktop\green-recycle-img.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359800" y="4966979"/>
            <a:ext cx="787195" cy="909943"/>
          </a:xfrm>
          <a:prstGeom prst="rect">
            <a:avLst/>
          </a:prstGeom>
          <a:noFill/>
          <a:effectLst>
            <a:reflection blurRad="6350" stA="50000" endA="300" endPos="55000" dir="5400000" sy="-100000" algn="bl" rotWithShape="0"/>
          </a:effectLst>
        </p:spPr>
      </p:pic>
      <p:pic>
        <p:nvPicPr>
          <p:cNvPr id="12" name="Picture 6" descr="C:\Users\z00163471\Desktop\images.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630218" y="1451422"/>
            <a:ext cx="995169" cy="706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圆角矩形 12"/>
          <p:cNvSpPr/>
          <p:nvPr/>
        </p:nvSpPr>
        <p:spPr bwMode="auto">
          <a:xfrm>
            <a:off x="7531513" y="2644066"/>
            <a:ext cx="4113729" cy="1880533"/>
          </a:xfrm>
          <a:prstGeom prst="roundRect">
            <a:avLst/>
          </a:prstGeom>
          <a:noFill/>
          <a:ln>
            <a:solidFill>
              <a:schemeClr val="tx1">
                <a:lumMod val="50000"/>
                <a:lumOff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68544" tIns="34272" rIns="1005572" bIns="34272" numCol="1" rtlCol="0" anchor="ctr" anchorCtr="0" compatLnSpc="1">
            <a:prstTxWarp prst="textNoShape">
              <a:avLst/>
            </a:prstTxWarp>
          </a:bodyPr>
          <a:lstStyle/>
          <a:p>
            <a:pPr>
              <a:buClr>
                <a:srgbClr val="CC9900"/>
              </a:buClr>
            </a:pPr>
            <a:r>
              <a:rPr lang="en-US" altLang="zh-CN" sz="1600" b="1" dirty="0">
                <a:solidFill>
                  <a:srgbClr val="00B0F0"/>
                </a:solidFill>
                <a:ea typeface="宋体" charset="-122"/>
              </a:rPr>
              <a:t>High-Quality Cost-Effective Products</a:t>
            </a:r>
          </a:p>
          <a:p>
            <a:pPr marL="231708" indent="-231708">
              <a:buClr>
                <a:schemeClr val="tx1"/>
              </a:buClr>
              <a:buFont typeface="Wingdings" pitchFamily="2" charset="2"/>
              <a:buChar char="Ø"/>
            </a:pPr>
            <a:r>
              <a:rPr lang="en-US" altLang="zh-CN" sz="1200" dirty="0">
                <a:solidFill>
                  <a:schemeClr val="tx1"/>
                </a:solidFill>
                <a:ea typeface="宋体" charset="-122"/>
              </a:rPr>
              <a:t>19+ years of R&amp;D experience in IP technologies</a:t>
            </a:r>
          </a:p>
          <a:p>
            <a:pPr marL="231708" indent="-231708">
              <a:buClr>
                <a:schemeClr val="tx1"/>
              </a:buClr>
              <a:buFont typeface="Wingdings" pitchFamily="2" charset="2"/>
              <a:buChar char="Ø"/>
            </a:pPr>
            <a:r>
              <a:rPr lang="en-US" altLang="zh-CN" sz="1200" dirty="0">
                <a:solidFill>
                  <a:schemeClr val="tx1"/>
                </a:solidFill>
                <a:ea typeface="宋体" charset="-122"/>
              </a:rPr>
              <a:t>Industry-leading IP chipsets and IP OS</a:t>
            </a:r>
          </a:p>
          <a:p>
            <a:pPr marL="231708" indent="-231708">
              <a:buClr>
                <a:schemeClr val="tx1"/>
              </a:buClr>
              <a:buFont typeface="Wingdings" pitchFamily="2" charset="2"/>
              <a:buChar char="Ø"/>
            </a:pPr>
            <a:r>
              <a:rPr lang="en-US" altLang="zh-CN" sz="1200" dirty="0">
                <a:solidFill>
                  <a:schemeClr val="tx1"/>
                </a:solidFill>
                <a:ea typeface="宋体" charset="-122"/>
              </a:rPr>
              <a:t>Wide portfolio of enterprise ICT products, building E2E customer-centric networks</a:t>
            </a:r>
          </a:p>
        </p:txBody>
      </p:sp>
      <p:pic>
        <p:nvPicPr>
          <p:cNvPr id="14" name="Picture 8" descr="C:\Users\z00163471\Desktop\biomass-briquette-cost-effective.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595857" y="2782447"/>
            <a:ext cx="914161" cy="6103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5"/>
          <p:cNvSpPr txBox="1"/>
          <p:nvPr/>
        </p:nvSpPr>
        <p:spPr bwMode="auto">
          <a:xfrm>
            <a:off x="5212090" y="2934269"/>
            <a:ext cx="1066269" cy="256521"/>
          </a:xfrm>
          <a:prstGeom prst="rect">
            <a:avLst/>
          </a:prstGeom>
          <a:noFill/>
          <a:ln w="9525">
            <a:noFill/>
            <a:miter lim="800000"/>
            <a:headEnd/>
            <a:tailEnd/>
          </a:ln>
        </p:spPr>
        <p:txBody>
          <a:bodyPr wrap="none" lIns="91416" tIns="45708" rIns="91416" bIns="45708" rtlCol="0">
            <a:spAutoFit/>
          </a:bodyPr>
          <a:lstStyle/>
          <a:p>
            <a:pPr>
              <a:buClr>
                <a:schemeClr val="tx1">
                  <a:lumMod val="50000"/>
                  <a:lumOff val="50000"/>
                </a:schemeClr>
              </a:buClr>
              <a:buSzPct val="60000"/>
            </a:pPr>
            <a:r>
              <a:rPr lang="en-US" altLang="zh-CN" sz="1067" b="1" dirty="0">
                <a:solidFill>
                  <a:schemeClr val="bg1"/>
                </a:solidFill>
                <a:ea typeface="华文细黑"/>
                <a:cs typeface="华文细黑"/>
              </a:rPr>
              <a:t>A Better Way</a:t>
            </a:r>
            <a:endParaRPr lang="zh-CN" altLang="en-US" sz="1067" b="1" dirty="0">
              <a:solidFill>
                <a:schemeClr val="bg1"/>
              </a:solidFill>
              <a:ea typeface="华文细黑"/>
              <a:cs typeface="华文细黑"/>
            </a:endParaRPr>
          </a:p>
        </p:txBody>
      </p:sp>
    </p:spTree>
    <p:extLst>
      <p:ext uri="{BB962C8B-B14F-4D97-AF65-F5344CB8AC3E}">
        <p14:creationId xmlns:p14="http://schemas.microsoft.com/office/powerpoint/2010/main" val="17325220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kDujB_.mkqVAQYBPK6FfA"/>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1E1A9207-A344-4B30-BDB3-4C9328024102}&quot;/&gt;&lt;isInvalidForFieldText val=&quot;0&quot;/&gt;&lt;Image&gt;&lt;filename val=&quot;C:\Users\z39846.CHINA\Desktop\A7\data\asimages\{1E1A9207-A344-4B30-BDB3-4C9328024102}_15.png&quot;/&gt;&lt;left val=&quot;437&quot;/&gt;&lt;top val=&quot;219&quot;/&gt;&lt;width val=&quot;45&quot;/&gt;&lt;height val=&quot;39&quot;/&gt;&lt;hasText val=&quot;1&quot;/&gt;&lt;/Image&gt;&lt;/ThreeDShapeInfo&g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9968</TotalTime>
  <Words>5240</Words>
  <Application>Microsoft Office PowerPoint</Application>
  <PresentationFormat>宽屏</PresentationFormat>
  <Paragraphs>1176</Paragraphs>
  <Slides>49</Slides>
  <Notes>37</Notes>
  <HiddenSlides>0</HiddenSlides>
  <MMClips>0</MMClips>
  <ScaleCrop>false</ScaleCrop>
  <HeadingPairs>
    <vt:vector size="6" baseType="variant">
      <vt:variant>
        <vt:lpstr>已用的字体</vt:lpstr>
      </vt:variant>
      <vt:variant>
        <vt:i4>26</vt:i4>
      </vt:variant>
      <vt:variant>
        <vt:lpstr>主题</vt:lpstr>
      </vt:variant>
      <vt:variant>
        <vt:i4>4</vt:i4>
      </vt:variant>
      <vt:variant>
        <vt:lpstr>幻灯片标题</vt:lpstr>
      </vt:variant>
      <vt:variant>
        <vt:i4>49</vt:i4>
      </vt:variant>
    </vt:vector>
  </HeadingPairs>
  <TitlesOfParts>
    <vt:vector size="79" baseType="lpstr">
      <vt:lpstr>Akkurat Pro Light</vt:lpstr>
      <vt:lpstr>Arial Unicode MS</vt:lpstr>
      <vt:lpstr>FrutigerNext LT Regular</vt:lpstr>
      <vt:lpstr>FZLanTingHei-L-GBK</vt:lpstr>
      <vt:lpstr>FZLanTingHeiS-R-GB</vt:lpstr>
      <vt:lpstr>Gotham</vt:lpstr>
      <vt:lpstr>Huawei Sans</vt:lpstr>
      <vt:lpstr>Huawei Sans Light</vt:lpstr>
      <vt:lpstr>Lucida Grande</vt:lpstr>
      <vt:lpstr>Meiryo</vt:lpstr>
      <vt:lpstr>MS PGothic</vt:lpstr>
      <vt:lpstr>等线</vt:lpstr>
      <vt:lpstr>方正兰亭超细黑简体</vt:lpstr>
      <vt:lpstr>方正兰亭黑简体</vt:lpstr>
      <vt:lpstr>黑体</vt:lpstr>
      <vt:lpstr>华文细黑</vt:lpstr>
      <vt:lpstr>宋体</vt:lpstr>
      <vt:lpstr>微软雅黑</vt:lpstr>
      <vt:lpstr>微软雅黑</vt:lpstr>
      <vt:lpstr>Arial</vt:lpstr>
      <vt:lpstr>Book Antiqua</vt:lpstr>
      <vt:lpstr>Calibri</vt:lpstr>
      <vt:lpstr>Calibri Light</vt:lpstr>
      <vt:lpstr>Courier New</vt:lpstr>
      <vt:lpstr>Wingdings</vt:lpstr>
      <vt:lpstr>Wingdings 2</vt:lpstr>
      <vt:lpstr>Office 主题</vt:lpstr>
      <vt:lpstr>自定义设计方案</vt:lpstr>
      <vt:lpstr>2_自定义设计方案</vt:lpstr>
      <vt:lpstr>1_自定义设计方案</vt:lpstr>
      <vt:lpstr>Huawei IP Network Products Sales Training --2020.5</vt:lpstr>
      <vt:lpstr>PowerPoint 演示文稿</vt:lpstr>
      <vt:lpstr>Unified VRP Platform</vt:lpstr>
      <vt:lpstr>Standards and Patents</vt:lpstr>
      <vt:lpstr>Awards and Certifications</vt:lpstr>
      <vt:lpstr>Go-To-Market Model: A 100% Indirect Channel Model</vt:lpstr>
      <vt:lpstr>Key IP Product Sales Opportunities</vt:lpstr>
      <vt:lpstr>Channel Service GTM</vt:lpstr>
      <vt:lpstr>Why Huawei IP Products?</vt:lpstr>
      <vt:lpstr>PowerPoint 演示文稿</vt:lpstr>
      <vt:lpstr>S Series Switches: Sales Opportunities &amp; Strategies</vt:lpstr>
      <vt:lpstr>S Series Switches: Key Selling Points</vt:lpstr>
      <vt:lpstr>CloudEngine S Series Switches: Building a High-Quality Campus Network for the Wi-Fi 6 Era</vt:lpstr>
      <vt:lpstr>CloudEngine S12700E: The new core of the campus network in the era of Wi-Fi 6</vt:lpstr>
      <vt:lpstr>CloudEngine S5735-S-IA: Next-generation Video Backhaul Switch</vt:lpstr>
      <vt:lpstr>CloudEngine S-series Switch Evolution Path </vt:lpstr>
      <vt:lpstr>PowerPoint 演示文稿</vt:lpstr>
      <vt:lpstr>Wireless: A Solid Foundation for Enterprises' Digital Transformation</vt:lpstr>
      <vt:lpstr>Traditional Wi-Fi 4 and Wi-Fi 5 Networks Are Confronting New Challenges of Enterprises' Digital Services</vt:lpstr>
      <vt:lpstr>Huawei Wi-Fi 6 Changes Enterprises Highly Reliable Enterprise Office and Production Networks + Cloud-Based Intelligent O&amp;M + Multi-Protocol IoT Convergence</vt:lpstr>
      <vt:lpstr>PowerPoint 演示文稿</vt:lpstr>
      <vt:lpstr>Flagship Indoor Wi-Fi AP: AirEngine 8760-X1-PRO</vt:lpstr>
      <vt:lpstr>2020: Sustainable Supply of Wi-Fi 5 Products and Launch of New Diverse-Supply Wi-Fi 6 Products for All Scenarios</vt:lpstr>
      <vt:lpstr>PowerPoint 演示文稿</vt:lpstr>
      <vt:lpstr>Data Center Switches: Sales Opportunities &amp; Strategies</vt:lpstr>
      <vt:lpstr>CloudEngine Series Switches Serve 7800+ Global Customers</vt:lpstr>
      <vt:lpstr>Huawei CloudFabric DCN Solution Overview</vt:lpstr>
      <vt:lpstr>Portfolio of CloudEngine Series Switches (Mainstream Models)</vt:lpstr>
      <vt:lpstr>PowerPoint 演示文稿</vt:lpstr>
      <vt:lpstr>Application Scenarios of Huawei NetEngine AR Routers</vt:lpstr>
      <vt:lpstr>AR Routers: Key Selling Points</vt:lpstr>
      <vt:lpstr>AR IoT Gateways: Key Selling Points</vt:lpstr>
      <vt:lpstr>PowerPoint 演示文稿</vt:lpstr>
      <vt:lpstr>PowerPoint 演示文稿</vt:lpstr>
      <vt:lpstr>PowerPoint 演示文稿</vt:lpstr>
      <vt:lpstr>Mapping Between Huawei's Next-Generation NetEngine AR Series Routers and Cisco ISR Series Routers</vt:lpstr>
      <vt:lpstr>PowerPoint 演示文稿</vt:lpstr>
      <vt:lpstr>PowerPoint 演示文稿</vt:lpstr>
      <vt:lpstr>Key Selling Points of NE Routers</vt:lpstr>
      <vt:lpstr>New Requirements at Cloud Era on IP Networks</vt:lpstr>
      <vt:lpstr>Huawei NetEngine Router Family Portfolio</vt:lpstr>
      <vt:lpstr>NE Router Mapping Table</vt:lpstr>
      <vt:lpstr>PowerPoint 演示文稿</vt:lpstr>
      <vt:lpstr>Security Product Sales Opportunities &amp; Strategies</vt:lpstr>
      <vt:lpstr>PowerPoint 演示文稿</vt:lpstr>
      <vt:lpstr>HiSec: Intelligent Security Protects a Fully Connected, Digital World</vt:lpstr>
      <vt:lpstr>Huawei Security Products Family 2020 H1</vt:lpstr>
      <vt:lpstr>Huawei NGFW GTM Strategy in 2020</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lizhonghao (Ions)</dc:creator>
  <cp:lastModifiedBy>Liumian (Cynthia)</cp:lastModifiedBy>
  <cp:revision>56</cp:revision>
  <dcterms:created xsi:type="dcterms:W3CDTF">2020-04-22T07:02:33Z</dcterms:created>
  <dcterms:modified xsi:type="dcterms:W3CDTF">2021-04-09T09:53:26Z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(3)G4+EdjuRICFn7kDGipNOg/e7niiSjnuknnCK5M1BEoET2xAkbSm16zH5pZaxgoZSilphezXx
+4vQ0A6ScqDEC0d8AnBzZIPqz1ec3ybO41+aCB7rKXMBO5DecWlqzQAhsTHvYxw4bj4uYBz2
mf0KUnALaYNkZvPqaVMrluIbBSE2i+WkE6zCQ0ZqzGzjP5JKjYUXGwgwhSNr/UK9rDx+l91h
ZOT715DZvL1HiAI9Vz</vt:lpwstr>
  </property>
  <property fmtid="{D5CDD505-2E9C-101B-9397-08002B2CF9AE}" pid="3" name="_2015_ms_pID_7253431">
    <vt:lpwstr>C8LSF7A4L9OjxeD1APmFNvG8gaCLrX4qGdSed4rB9ix4n5QxXsJUU4
9Z04qEfPZRR4hlyXFBhObWZXAqNKOF7r0WW2m+qGq5WFePgG97T/9F3F3bQDu+sfcLoegtJ6
a1Xk8rv1W6kY68/T1ONatvv90j+cfghVtl3r5fCG3Wmvhgqghe14LbKJ6Co700lo5ct7V7E4
B2iIcmlKM2gbE7Xa0WWpzdbcpuKC0pdd4+uq</vt:lpwstr>
  </property>
  <property fmtid="{D5CDD505-2E9C-101B-9397-08002B2CF9AE}" pid="4" name="_2015_ms_pID_7253432">
    <vt:lpwstr>Tg==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1617929403</vt:lpwstr>
  </property>
</Properties>
</file>